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4" r:id="rId9"/>
    <p:sldId id="265" r:id="rId10"/>
    <p:sldId id="266" r:id="rId11"/>
    <p:sldId id="267" r:id="rId12"/>
    <p:sldId id="268" r:id="rId13"/>
    <p:sldId id="269" r:id="rId14"/>
    <p:sldId id="270" r:id="rId15"/>
    <p:sldId id="271" r:id="rId16"/>
    <p:sldId id="272" r:id="rId17"/>
    <p:sldId id="274" r:id="rId18"/>
    <p:sldId id="275" r:id="rId19"/>
    <p:sldId id="276" r:id="rId20"/>
    <p:sldId id="278" r:id="rId21"/>
    <p:sldId id="279" r:id="rId22"/>
    <p:sldId id="280" r:id="rId23"/>
    <p:sldId id="281" r:id="rId24"/>
    <p:sldId id="282" r:id="rId25"/>
    <p:sldId id="283" r:id="rId26"/>
    <p:sldId id="284" r:id="rId27"/>
    <p:sldId id="285" r:id="rId28"/>
    <p:sldId id="286" r:id="rId29"/>
    <p:sldId id="287" r:id="rId30"/>
    <p:sldId id="288" r:id="rId31"/>
  </p:sldIdLst>
  <p:sldSz cx="9144000" cy="6858000" type="screen4x3"/>
  <p:notesSz cx="6858000" cy="9144000"/>
  <p:embeddedFontLst>
    <p:embeddedFont>
      <p:font typeface="ＭＳ Ｐゴシック" panose="020B0600070205080204" pitchFamily="34" charset="-128"/>
      <p:regular r:id="rId32"/>
    </p:embeddedFont>
    <p:embeddedFont>
      <p:font typeface="Calibri" panose="020F0502020204030204" pitchFamily="34" charset="0"/>
      <p:regular r:id="rId33"/>
      <p:bold r:id="rId34"/>
      <p:italic r:id="rId35"/>
      <p:boldItalic r:id="rId36"/>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17" autoAdjust="0"/>
    <p:restoredTop sz="94692" autoAdjust="0"/>
  </p:normalViewPr>
  <p:slideViewPr>
    <p:cSldViewPr snapToGrid="0">
      <p:cViewPr varScale="1">
        <p:scale>
          <a:sx n="109" d="100"/>
          <a:sy n="109" d="100"/>
        </p:scale>
        <p:origin x="2160" y="96"/>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font" Target="fonts/font3.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font" Target="fonts/font2.fntdata"/><Relationship Id="rId38"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font" Target="fonts/font1.fntdata"/><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font" Target="fonts/font5.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font" Target="fonts/font4.fntdata"/></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LYC Mother &amp; Child Centre</c:v>
                </c:pt>
              </c:strCache>
            </c:strRef>
          </c:tx>
          <c:spPr>
            <a:ln w="28575" cap="rnd">
              <a:solidFill>
                <a:schemeClr val="accent1"/>
              </a:solidFill>
              <a:round/>
            </a:ln>
            <a:effectLst/>
          </c:spPr>
          <c:marker>
            <c:symbol val="none"/>
          </c:marker>
          <c:cat>
            <c:numRef>
              <c:f>Sheet1!$A$2:$A$31</c:f>
              <c:numCache>
                <c:formatCode>m/d/yyyy</c:formatCode>
                <c:ptCount val="30"/>
                <c:pt idx="0">
                  <c:v>43344</c:v>
                </c:pt>
                <c:pt idx="1">
                  <c:v>43345</c:v>
                </c:pt>
                <c:pt idx="2">
                  <c:v>43346</c:v>
                </c:pt>
                <c:pt idx="3">
                  <c:v>43347</c:v>
                </c:pt>
                <c:pt idx="4">
                  <c:v>43348</c:v>
                </c:pt>
                <c:pt idx="5">
                  <c:v>43349</c:v>
                </c:pt>
                <c:pt idx="6">
                  <c:v>43350</c:v>
                </c:pt>
                <c:pt idx="7">
                  <c:v>43351</c:v>
                </c:pt>
                <c:pt idx="8">
                  <c:v>43352</c:v>
                </c:pt>
                <c:pt idx="9">
                  <c:v>43353</c:v>
                </c:pt>
                <c:pt idx="10">
                  <c:v>43354</c:v>
                </c:pt>
                <c:pt idx="11">
                  <c:v>43355</c:v>
                </c:pt>
                <c:pt idx="12">
                  <c:v>43356</c:v>
                </c:pt>
                <c:pt idx="13">
                  <c:v>43357</c:v>
                </c:pt>
                <c:pt idx="14">
                  <c:v>43358</c:v>
                </c:pt>
                <c:pt idx="15">
                  <c:v>43359</c:v>
                </c:pt>
                <c:pt idx="16">
                  <c:v>43360</c:v>
                </c:pt>
                <c:pt idx="17">
                  <c:v>43361</c:v>
                </c:pt>
                <c:pt idx="18">
                  <c:v>43362</c:v>
                </c:pt>
                <c:pt idx="19">
                  <c:v>43363</c:v>
                </c:pt>
                <c:pt idx="20">
                  <c:v>43364</c:v>
                </c:pt>
                <c:pt idx="21">
                  <c:v>43365</c:v>
                </c:pt>
                <c:pt idx="22">
                  <c:v>43366</c:v>
                </c:pt>
                <c:pt idx="23">
                  <c:v>43367</c:v>
                </c:pt>
                <c:pt idx="24">
                  <c:v>43368</c:v>
                </c:pt>
                <c:pt idx="25">
                  <c:v>43369</c:v>
                </c:pt>
                <c:pt idx="26">
                  <c:v>43370</c:v>
                </c:pt>
                <c:pt idx="27">
                  <c:v>43371</c:v>
                </c:pt>
                <c:pt idx="28">
                  <c:v>43372</c:v>
                </c:pt>
                <c:pt idx="29">
                  <c:v>43373</c:v>
                </c:pt>
              </c:numCache>
            </c:numRef>
          </c:cat>
          <c:val>
            <c:numRef>
              <c:f>Sheet1!$B$2:$B$31</c:f>
              <c:numCache>
                <c:formatCode>General</c:formatCode>
                <c:ptCount val="30"/>
                <c:pt idx="0">
                  <c:v>5171</c:v>
                </c:pt>
                <c:pt idx="1">
                  <c:v>302</c:v>
                </c:pt>
                <c:pt idx="2">
                  <c:v>636</c:v>
                </c:pt>
                <c:pt idx="3">
                  <c:v>1628</c:v>
                </c:pt>
                <c:pt idx="4">
                  <c:v>1368</c:v>
                </c:pt>
                <c:pt idx="5">
                  <c:v>750</c:v>
                </c:pt>
                <c:pt idx="6">
                  <c:v>584</c:v>
                </c:pt>
                <c:pt idx="7">
                  <c:v>875</c:v>
                </c:pt>
                <c:pt idx="8">
                  <c:v>800</c:v>
                </c:pt>
                <c:pt idx="9">
                  <c:v>522</c:v>
                </c:pt>
                <c:pt idx="10">
                  <c:v>1207</c:v>
                </c:pt>
                <c:pt idx="11">
                  <c:v>775</c:v>
                </c:pt>
                <c:pt idx="12">
                  <c:v>1691</c:v>
                </c:pt>
                <c:pt idx="13">
                  <c:v>1242</c:v>
                </c:pt>
                <c:pt idx="14">
                  <c:v>843</c:v>
                </c:pt>
                <c:pt idx="15">
                  <c:v>720</c:v>
                </c:pt>
                <c:pt idx="16">
                  <c:v>961</c:v>
                </c:pt>
                <c:pt idx="17">
                  <c:v>1127</c:v>
                </c:pt>
                <c:pt idx="18">
                  <c:v>966</c:v>
                </c:pt>
                <c:pt idx="19">
                  <c:v>1036</c:v>
                </c:pt>
                <c:pt idx="20">
                  <c:v>1088</c:v>
                </c:pt>
                <c:pt idx="21">
                  <c:v>795</c:v>
                </c:pt>
                <c:pt idx="22">
                  <c:v>772</c:v>
                </c:pt>
                <c:pt idx="23">
                  <c:v>895</c:v>
                </c:pt>
                <c:pt idx="24">
                  <c:v>1039</c:v>
                </c:pt>
                <c:pt idx="25">
                  <c:v>555</c:v>
                </c:pt>
                <c:pt idx="26">
                  <c:v>1166</c:v>
                </c:pt>
                <c:pt idx="27">
                  <c:v>3063</c:v>
                </c:pt>
                <c:pt idx="28">
                  <c:v>1709</c:v>
                </c:pt>
                <c:pt idx="29">
                  <c:v>1005</c:v>
                </c:pt>
              </c:numCache>
            </c:numRef>
          </c:val>
          <c:smooth val="0"/>
          <c:extLst>
            <c:ext xmlns:c16="http://schemas.microsoft.com/office/drawing/2014/chart" uri="{C3380CC4-5D6E-409C-BE32-E72D297353CC}">
              <c16:uniqueId val="{00000000-1A51-44F9-9FED-298295988200}"/>
            </c:ext>
          </c:extLst>
        </c:ser>
        <c:dLbls>
          <c:showLegendKey val="0"/>
          <c:showVal val="0"/>
          <c:showCatName val="0"/>
          <c:showSerName val="0"/>
          <c:showPercent val="0"/>
          <c:showBubbleSize val="0"/>
        </c:dLbls>
        <c:smooth val="0"/>
        <c:axId val="359540976"/>
        <c:axId val="359541304"/>
      </c:lineChart>
      <c:dateAx>
        <c:axId val="35954097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9541304"/>
        <c:crosses val="autoZero"/>
        <c:auto val="1"/>
        <c:lblOffset val="100"/>
        <c:baseTimeUnit val="days"/>
      </c:dateAx>
      <c:valAx>
        <c:axId val="35954130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95409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LYC Mother &amp; Child Centre</c:v>
                </c:pt>
              </c:strCache>
            </c:strRef>
          </c:tx>
          <c:spPr>
            <a:ln w="28575" cap="rnd">
              <a:solidFill>
                <a:schemeClr val="accent1"/>
              </a:solidFill>
              <a:round/>
            </a:ln>
            <a:effectLst/>
          </c:spPr>
          <c:marker>
            <c:symbol val="none"/>
          </c:marker>
          <c:cat>
            <c:numRef>
              <c:f>Sheet1!$A$2:$A$31</c:f>
              <c:numCache>
                <c:formatCode>m/d/yyyy</c:formatCode>
                <c:ptCount val="30"/>
                <c:pt idx="0">
                  <c:v>43344</c:v>
                </c:pt>
                <c:pt idx="1">
                  <c:v>43345</c:v>
                </c:pt>
                <c:pt idx="2">
                  <c:v>43346</c:v>
                </c:pt>
                <c:pt idx="3">
                  <c:v>43347</c:v>
                </c:pt>
                <c:pt idx="4">
                  <c:v>43348</c:v>
                </c:pt>
                <c:pt idx="5">
                  <c:v>43349</c:v>
                </c:pt>
                <c:pt idx="6">
                  <c:v>43350</c:v>
                </c:pt>
                <c:pt idx="7">
                  <c:v>43351</c:v>
                </c:pt>
                <c:pt idx="8">
                  <c:v>43352</c:v>
                </c:pt>
                <c:pt idx="9">
                  <c:v>43353</c:v>
                </c:pt>
                <c:pt idx="10">
                  <c:v>43354</c:v>
                </c:pt>
                <c:pt idx="11">
                  <c:v>43355</c:v>
                </c:pt>
                <c:pt idx="12">
                  <c:v>43356</c:v>
                </c:pt>
                <c:pt idx="13">
                  <c:v>43357</c:v>
                </c:pt>
                <c:pt idx="14">
                  <c:v>43358</c:v>
                </c:pt>
                <c:pt idx="15">
                  <c:v>43359</c:v>
                </c:pt>
                <c:pt idx="16">
                  <c:v>43360</c:v>
                </c:pt>
                <c:pt idx="17">
                  <c:v>43361</c:v>
                </c:pt>
                <c:pt idx="18">
                  <c:v>43362</c:v>
                </c:pt>
                <c:pt idx="19">
                  <c:v>43363</c:v>
                </c:pt>
                <c:pt idx="20">
                  <c:v>43364</c:v>
                </c:pt>
                <c:pt idx="21">
                  <c:v>43365</c:v>
                </c:pt>
                <c:pt idx="22">
                  <c:v>43366</c:v>
                </c:pt>
                <c:pt idx="23">
                  <c:v>43367</c:v>
                </c:pt>
                <c:pt idx="24">
                  <c:v>43368</c:v>
                </c:pt>
                <c:pt idx="25">
                  <c:v>43369</c:v>
                </c:pt>
                <c:pt idx="26">
                  <c:v>43370</c:v>
                </c:pt>
                <c:pt idx="27">
                  <c:v>43371</c:v>
                </c:pt>
                <c:pt idx="28">
                  <c:v>43372</c:v>
                </c:pt>
                <c:pt idx="29">
                  <c:v>43373</c:v>
                </c:pt>
              </c:numCache>
            </c:numRef>
          </c:cat>
          <c:val>
            <c:numRef>
              <c:f>Sheet1!$B$2:$B$31</c:f>
              <c:numCache>
                <c:formatCode>General</c:formatCode>
                <c:ptCount val="30"/>
                <c:pt idx="0">
                  <c:v>64</c:v>
                </c:pt>
                <c:pt idx="1">
                  <c:v>29</c:v>
                </c:pt>
                <c:pt idx="2">
                  <c:v>91</c:v>
                </c:pt>
                <c:pt idx="3">
                  <c:v>158</c:v>
                </c:pt>
                <c:pt idx="4">
                  <c:v>160</c:v>
                </c:pt>
                <c:pt idx="5">
                  <c:v>91</c:v>
                </c:pt>
                <c:pt idx="6">
                  <c:v>78</c:v>
                </c:pt>
                <c:pt idx="7">
                  <c:v>112</c:v>
                </c:pt>
                <c:pt idx="8">
                  <c:v>106</c:v>
                </c:pt>
                <c:pt idx="9">
                  <c:v>68</c:v>
                </c:pt>
                <c:pt idx="10">
                  <c:v>87</c:v>
                </c:pt>
                <c:pt idx="11">
                  <c:v>83</c:v>
                </c:pt>
                <c:pt idx="12">
                  <c:v>185</c:v>
                </c:pt>
                <c:pt idx="13">
                  <c:v>172</c:v>
                </c:pt>
                <c:pt idx="14">
                  <c:v>96</c:v>
                </c:pt>
                <c:pt idx="15">
                  <c:v>71</c:v>
                </c:pt>
                <c:pt idx="16">
                  <c:v>108</c:v>
                </c:pt>
                <c:pt idx="17">
                  <c:v>161</c:v>
                </c:pt>
                <c:pt idx="18">
                  <c:v>113</c:v>
                </c:pt>
                <c:pt idx="19">
                  <c:v>176</c:v>
                </c:pt>
                <c:pt idx="20">
                  <c:v>237</c:v>
                </c:pt>
                <c:pt idx="21">
                  <c:v>143</c:v>
                </c:pt>
                <c:pt idx="22">
                  <c:v>76</c:v>
                </c:pt>
                <c:pt idx="23">
                  <c:v>186</c:v>
                </c:pt>
                <c:pt idx="24">
                  <c:v>110</c:v>
                </c:pt>
                <c:pt idx="25">
                  <c:v>41</c:v>
                </c:pt>
                <c:pt idx="26">
                  <c:v>292</c:v>
                </c:pt>
                <c:pt idx="27">
                  <c:v>737</c:v>
                </c:pt>
                <c:pt idx="28">
                  <c:v>197</c:v>
                </c:pt>
                <c:pt idx="29">
                  <c:v>124</c:v>
                </c:pt>
              </c:numCache>
            </c:numRef>
          </c:val>
          <c:smooth val="0"/>
          <c:extLst>
            <c:ext xmlns:c16="http://schemas.microsoft.com/office/drawing/2014/chart" uri="{C3380CC4-5D6E-409C-BE32-E72D297353CC}">
              <c16:uniqueId val="{00000000-4EE1-4E88-8D99-5B0DAA5C953C}"/>
            </c:ext>
          </c:extLst>
        </c:ser>
        <c:dLbls>
          <c:showLegendKey val="0"/>
          <c:showVal val="0"/>
          <c:showCatName val="0"/>
          <c:showSerName val="0"/>
          <c:showPercent val="0"/>
          <c:showBubbleSize val="0"/>
        </c:dLbls>
        <c:smooth val="0"/>
        <c:axId val="361564504"/>
        <c:axId val="361564832"/>
      </c:lineChart>
      <c:dateAx>
        <c:axId val="36156450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1564832"/>
        <c:crosses val="autoZero"/>
        <c:auto val="1"/>
        <c:lblOffset val="100"/>
        <c:baseTimeUnit val="days"/>
      </c:dateAx>
      <c:valAx>
        <c:axId val="36156483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15645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LYC Mother &amp; Child Centre</c:v>
                </c:pt>
              </c:strCache>
            </c:strRef>
          </c:tx>
          <c:spPr>
            <a:ln w="28575" cap="rnd">
              <a:solidFill>
                <a:schemeClr val="accent1"/>
              </a:solidFill>
              <a:round/>
            </a:ln>
            <a:effectLst/>
          </c:spPr>
          <c:marker>
            <c:symbol val="none"/>
          </c:marker>
          <c:cat>
            <c:numRef>
              <c:f>Sheet1!$A$2:$A$31</c:f>
              <c:numCache>
                <c:formatCode>m/d/yyyy</c:formatCode>
                <c:ptCount val="30"/>
                <c:pt idx="0">
                  <c:v>43344</c:v>
                </c:pt>
                <c:pt idx="1">
                  <c:v>43345</c:v>
                </c:pt>
                <c:pt idx="2">
                  <c:v>43346</c:v>
                </c:pt>
                <c:pt idx="3">
                  <c:v>43347</c:v>
                </c:pt>
                <c:pt idx="4">
                  <c:v>43348</c:v>
                </c:pt>
                <c:pt idx="5">
                  <c:v>43349</c:v>
                </c:pt>
                <c:pt idx="6">
                  <c:v>43350</c:v>
                </c:pt>
                <c:pt idx="7">
                  <c:v>43351</c:v>
                </c:pt>
                <c:pt idx="8">
                  <c:v>43352</c:v>
                </c:pt>
                <c:pt idx="9">
                  <c:v>43353</c:v>
                </c:pt>
                <c:pt idx="10">
                  <c:v>43354</c:v>
                </c:pt>
                <c:pt idx="11">
                  <c:v>43355</c:v>
                </c:pt>
                <c:pt idx="12">
                  <c:v>43356</c:v>
                </c:pt>
                <c:pt idx="13">
                  <c:v>43357</c:v>
                </c:pt>
                <c:pt idx="14">
                  <c:v>43358</c:v>
                </c:pt>
                <c:pt idx="15">
                  <c:v>43359</c:v>
                </c:pt>
                <c:pt idx="16">
                  <c:v>43360</c:v>
                </c:pt>
                <c:pt idx="17">
                  <c:v>43361</c:v>
                </c:pt>
                <c:pt idx="18">
                  <c:v>43362</c:v>
                </c:pt>
                <c:pt idx="19">
                  <c:v>43363</c:v>
                </c:pt>
                <c:pt idx="20">
                  <c:v>43364</c:v>
                </c:pt>
                <c:pt idx="21">
                  <c:v>43365</c:v>
                </c:pt>
                <c:pt idx="22">
                  <c:v>43366</c:v>
                </c:pt>
                <c:pt idx="23">
                  <c:v>43367</c:v>
                </c:pt>
                <c:pt idx="24">
                  <c:v>43368</c:v>
                </c:pt>
                <c:pt idx="25">
                  <c:v>43369</c:v>
                </c:pt>
                <c:pt idx="26">
                  <c:v>43370</c:v>
                </c:pt>
                <c:pt idx="27">
                  <c:v>43371</c:v>
                </c:pt>
                <c:pt idx="28">
                  <c:v>43372</c:v>
                </c:pt>
                <c:pt idx="29">
                  <c:v>43373</c:v>
                </c:pt>
              </c:numCache>
            </c:numRef>
          </c:cat>
          <c:val>
            <c:numRef>
              <c:f>Sheet1!$B$2:$B$31</c:f>
              <c:numCache>
                <c:formatCode>General</c:formatCode>
                <c:ptCount val="30"/>
                <c:pt idx="0">
                  <c:v>0</c:v>
                </c:pt>
                <c:pt idx="1">
                  <c:v>0</c:v>
                </c:pt>
                <c:pt idx="2">
                  <c:v>0</c:v>
                </c:pt>
                <c:pt idx="3">
                  <c:v>17</c:v>
                </c:pt>
                <c:pt idx="4">
                  <c:v>2</c:v>
                </c:pt>
                <c:pt idx="5">
                  <c:v>7</c:v>
                </c:pt>
                <c:pt idx="6">
                  <c:v>9</c:v>
                </c:pt>
                <c:pt idx="7">
                  <c:v>0</c:v>
                </c:pt>
                <c:pt idx="8">
                  <c:v>0</c:v>
                </c:pt>
                <c:pt idx="9">
                  <c:v>17</c:v>
                </c:pt>
                <c:pt idx="10">
                  <c:v>0</c:v>
                </c:pt>
                <c:pt idx="11">
                  <c:v>0</c:v>
                </c:pt>
                <c:pt idx="12">
                  <c:v>0</c:v>
                </c:pt>
                <c:pt idx="13">
                  <c:v>0</c:v>
                </c:pt>
                <c:pt idx="14">
                  <c:v>0</c:v>
                </c:pt>
                <c:pt idx="15">
                  <c:v>27</c:v>
                </c:pt>
                <c:pt idx="16">
                  <c:v>0</c:v>
                </c:pt>
                <c:pt idx="17">
                  <c:v>19</c:v>
                </c:pt>
                <c:pt idx="18">
                  <c:v>25</c:v>
                </c:pt>
                <c:pt idx="19">
                  <c:v>0</c:v>
                </c:pt>
                <c:pt idx="20">
                  <c:v>0</c:v>
                </c:pt>
                <c:pt idx="21">
                  <c:v>0</c:v>
                </c:pt>
                <c:pt idx="22">
                  <c:v>0</c:v>
                </c:pt>
                <c:pt idx="23">
                  <c:v>20</c:v>
                </c:pt>
                <c:pt idx="24">
                  <c:v>0</c:v>
                </c:pt>
                <c:pt idx="25">
                  <c:v>0</c:v>
                </c:pt>
                <c:pt idx="26">
                  <c:v>9</c:v>
                </c:pt>
                <c:pt idx="27">
                  <c:v>139</c:v>
                </c:pt>
                <c:pt idx="28">
                  <c:v>131</c:v>
                </c:pt>
                <c:pt idx="29">
                  <c:v>179</c:v>
                </c:pt>
              </c:numCache>
            </c:numRef>
          </c:val>
          <c:smooth val="0"/>
          <c:extLst>
            <c:ext xmlns:c16="http://schemas.microsoft.com/office/drawing/2014/chart" uri="{C3380CC4-5D6E-409C-BE32-E72D297353CC}">
              <c16:uniqueId val="{00000000-7603-4E7B-A3C7-D944D0590200}"/>
            </c:ext>
          </c:extLst>
        </c:ser>
        <c:dLbls>
          <c:showLegendKey val="0"/>
          <c:showVal val="0"/>
          <c:showCatName val="0"/>
          <c:showSerName val="0"/>
          <c:showPercent val="0"/>
          <c:showBubbleSize val="0"/>
        </c:dLbls>
        <c:smooth val="0"/>
        <c:axId val="361747568"/>
        <c:axId val="361747896"/>
      </c:lineChart>
      <c:dateAx>
        <c:axId val="36174756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1747896"/>
        <c:crosses val="autoZero"/>
        <c:auto val="1"/>
        <c:lblOffset val="100"/>
        <c:baseTimeUnit val="days"/>
      </c:dateAx>
      <c:valAx>
        <c:axId val="36174789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174756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Like</c:v>
                </c:pt>
              </c:strCache>
            </c:strRef>
          </c:tx>
          <c:spPr>
            <a:solidFill>
              <a:schemeClr val="accent1"/>
            </a:solidFill>
            <a:ln>
              <a:noFill/>
            </a:ln>
            <a:effectLst/>
          </c:spPr>
          <c:invertIfNegative val="0"/>
          <c:cat>
            <c:strRef>
              <c:f>Sheet1!$A$2</c:f>
              <c:strCache>
                <c:ptCount val="1"/>
                <c:pt idx="0">
                  <c:v>LYC Mother &amp; Child Centre</c:v>
                </c:pt>
              </c:strCache>
            </c:strRef>
          </c:cat>
          <c:val>
            <c:numRef>
              <c:f>Sheet1!$B$2</c:f>
              <c:numCache>
                <c:formatCode>General</c:formatCode>
                <c:ptCount val="1"/>
                <c:pt idx="0">
                  <c:v>578</c:v>
                </c:pt>
              </c:numCache>
            </c:numRef>
          </c:val>
          <c:extLst>
            <c:ext xmlns:c16="http://schemas.microsoft.com/office/drawing/2014/chart" uri="{C3380CC4-5D6E-409C-BE32-E72D297353CC}">
              <c16:uniqueId val="{00000000-0E8D-4B42-929D-13BCE45EA041}"/>
            </c:ext>
          </c:extLst>
        </c:ser>
        <c:ser>
          <c:idx val="1"/>
          <c:order val="1"/>
          <c:tx>
            <c:strRef>
              <c:f>Sheet1!$C$1</c:f>
              <c:strCache>
                <c:ptCount val="1"/>
                <c:pt idx="0">
                  <c:v>Love</c:v>
                </c:pt>
              </c:strCache>
            </c:strRef>
          </c:tx>
          <c:spPr>
            <a:solidFill>
              <a:schemeClr val="accent2"/>
            </a:solidFill>
            <a:ln>
              <a:noFill/>
            </a:ln>
            <a:effectLst/>
          </c:spPr>
          <c:invertIfNegative val="0"/>
          <c:cat>
            <c:strRef>
              <c:f>Sheet1!$A$2</c:f>
              <c:strCache>
                <c:ptCount val="1"/>
                <c:pt idx="0">
                  <c:v>LYC Mother &amp; Child Centre</c:v>
                </c:pt>
              </c:strCache>
            </c:strRef>
          </c:cat>
          <c:val>
            <c:numRef>
              <c:f>Sheet1!$C$2</c:f>
              <c:numCache>
                <c:formatCode>General</c:formatCode>
                <c:ptCount val="1"/>
                <c:pt idx="0">
                  <c:v>30</c:v>
                </c:pt>
              </c:numCache>
            </c:numRef>
          </c:val>
          <c:extLst>
            <c:ext xmlns:c16="http://schemas.microsoft.com/office/drawing/2014/chart" uri="{C3380CC4-5D6E-409C-BE32-E72D297353CC}">
              <c16:uniqueId val="{00000001-0E8D-4B42-929D-13BCE45EA041}"/>
            </c:ext>
          </c:extLst>
        </c:ser>
        <c:ser>
          <c:idx val="2"/>
          <c:order val="2"/>
          <c:tx>
            <c:strRef>
              <c:f>Sheet1!$D$1</c:f>
              <c:strCache>
                <c:ptCount val="1"/>
                <c:pt idx="0">
                  <c:v>Haha</c:v>
                </c:pt>
              </c:strCache>
            </c:strRef>
          </c:tx>
          <c:spPr>
            <a:solidFill>
              <a:schemeClr val="accent3"/>
            </a:solidFill>
            <a:ln>
              <a:noFill/>
            </a:ln>
            <a:effectLst/>
          </c:spPr>
          <c:invertIfNegative val="0"/>
          <c:cat>
            <c:strRef>
              <c:f>Sheet1!$A$2</c:f>
              <c:strCache>
                <c:ptCount val="1"/>
                <c:pt idx="0">
                  <c:v>LYC Mother &amp; Child Centre</c:v>
                </c:pt>
              </c:strCache>
            </c:strRef>
          </c:cat>
          <c:val>
            <c:numRef>
              <c:f>Sheet1!$D$2</c:f>
              <c:numCache>
                <c:formatCode>General</c:formatCode>
                <c:ptCount val="1"/>
                <c:pt idx="0">
                  <c:v>0</c:v>
                </c:pt>
              </c:numCache>
            </c:numRef>
          </c:val>
          <c:extLst>
            <c:ext xmlns:c16="http://schemas.microsoft.com/office/drawing/2014/chart" uri="{C3380CC4-5D6E-409C-BE32-E72D297353CC}">
              <c16:uniqueId val="{00000002-0E8D-4B42-929D-13BCE45EA041}"/>
            </c:ext>
          </c:extLst>
        </c:ser>
        <c:ser>
          <c:idx val="3"/>
          <c:order val="3"/>
          <c:tx>
            <c:strRef>
              <c:f>Sheet1!$E$1</c:f>
              <c:strCache>
                <c:ptCount val="1"/>
                <c:pt idx="0">
                  <c:v>Wow</c:v>
                </c:pt>
              </c:strCache>
            </c:strRef>
          </c:tx>
          <c:spPr>
            <a:solidFill>
              <a:schemeClr val="accent4"/>
            </a:solidFill>
            <a:ln>
              <a:noFill/>
            </a:ln>
            <a:effectLst/>
          </c:spPr>
          <c:invertIfNegative val="0"/>
          <c:cat>
            <c:strRef>
              <c:f>Sheet1!$A$2</c:f>
              <c:strCache>
                <c:ptCount val="1"/>
                <c:pt idx="0">
                  <c:v>LYC Mother &amp; Child Centre</c:v>
                </c:pt>
              </c:strCache>
            </c:strRef>
          </c:cat>
          <c:val>
            <c:numRef>
              <c:f>Sheet1!$E$2</c:f>
              <c:numCache>
                <c:formatCode>General</c:formatCode>
                <c:ptCount val="1"/>
                <c:pt idx="0">
                  <c:v>1</c:v>
                </c:pt>
              </c:numCache>
            </c:numRef>
          </c:val>
          <c:extLst>
            <c:ext xmlns:c16="http://schemas.microsoft.com/office/drawing/2014/chart" uri="{C3380CC4-5D6E-409C-BE32-E72D297353CC}">
              <c16:uniqueId val="{00000003-0E8D-4B42-929D-13BCE45EA041}"/>
            </c:ext>
          </c:extLst>
        </c:ser>
        <c:ser>
          <c:idx val="4"/>
          <c:order val="4"/>
          <c:tx>
            <c:strRef>
              <c:f>Sheet1!$F$1</c:f>
              <c:strCache>
                <c:ptCount val="1"/>
                <c:pt idx="0">
                  <c:v>Sad</c:v>
                </c:pt>
              </c:strCache>
            </c:strRef>
          </c:tx>
          <c:spPr>
            <a:solidFill>
              <a:schemeClr val="accent5"/>
            </a:solidFill>
            <a:ln>
              <a:noFill/>
            </a:ln>
            <a:effectLst/>
          </c:spPr>
          <c:invertIfNegative val="0"/>
          <c:cat>
            <c:strRef>
              <c:f>Sheet1!$A$2</c:f>
              <c:strCache>
                <c:ptCount val="1"/>
                <c:pt idx="0">
                  <c:v>LYC Mother &amp; Child Centre</c:v>
                </c:pt>
              </c:strCache>
            </c:strRef>
          </c:cat>
          <c:val>
            <c:numRef>
              <c:f>Sheet1!$F$2</c:f>
              <c:numCache>
                <c:formatCode>General</c:formatCode>
                <c:ptCount val="1"/>
                <c:pt idx="0">
                  <c:v>0</c:v>
                </c:pt>
              </c:numCache>
            </c:numRef>
          </c:val>
          <c:extLst>
            <c:ext xmlns:c16="http://schemas.microsoft.com/office/drawing/2014/chart" uri="{C3380CC4-5D6E-409C-BE32-E72D297353CC}">
              <c16:uniqueId val="{00000004-0E8D-4B42-929D-13BCE45EA041}"/>
            </c:ext>
          </c:extLst>
        </c:ser>
        <c:ser>
          <c:idx val="5"/>
          <c:order val="5"/>
          <c:tx>
            <c:strRef>
              <c:f>Sheet1!$G$1</c:f>
              <c:strCache>
                <c:ptCount val="1"/>
                <c:pt idx="0">
                  <c:v>Angry</c:v>
                </c:pt>
              </c:strCache>
            </c:strRef>
          </c:tx>
          <c:spPr>
            <a:solidFill>
              <a:schemeClr val="accent6"/>
            </a:solidFill>
            <a:ln>
              <a:noFill/>
            </a:ln>
            <a:effectLst/>
          </c:spPr>
          <c:invertIfNegative val="0"/>
          <c:cat>
            <c:strRef>
              <c:f>Sheet1!$A$2</c:f>
              <c:strCache>
                <c:ptCount val="1"/>
                <c:pt idx="0">
                  <c:v>LYC Mother &amp; Child Centre</c:v>
                </c:pt>
              </c:strCache>
            </c:strRef>
          </c:cat>
          <c:val>
            <c:numRef>
              <c:f>Sheet1!$G$2</c:f>
              <c:numCache>
                <c:formatCode>General</c:formatCode>
                <c:ptCount val="1"/>
                <c:pt idx="0">
                  <c:v>0</c:v>
                </c:pt>
              </c:numCache>
            </c:numRef>
          </c:val>
          <c:extLst>
            <c:ext xmlns:c16="http://schemas.microsoft.com/office/drawing/2014/chart" uri="{C3380CC4-5D6E-409C-BE32-E72D297353CC}">
              <c16:uniqueId val="{00000005-0E8D-4B42-929D-13BCE45EA041}"/>
            </c:ext>
          </c:extLst>
        </c:ser>
        <c:ser>
          <c:idx val="6"/>
          <c:order val="6"/>
          <c:tx>
            <c:strRef>
              <c:f>Sheet1!$H$1</c:f>
              <c:strCache>
                <c:ptCount val="1"/>
                <c:pt idx="0">
                  <c:v>Comment</c:v>
                </c:pt>
              </c:strCache>
            </c:strRef>
          </c:tx>
          <c:spPr>
            <a:solidFill>
              <a:schemeClr val="accent1">
                <a:lumMod val="60000"/>
              </a:schemeClr>
            </a:solidFill>
            <a:ln>
              <a:noFill/>
            </a:ln>
            <a:effectLst/>
          </c:spPr>
          <c:invertIfNegative val="0"/>
          <c:cat>
            <c:strRef>
              <c:f>Sheet1!$A$2</c:f>
              <c:strCache>
                <c:ptCount val="1"/>
                <c:pt idx="0">
                  <c:v>LYC Mother &amp; Child Centre</c:v>
                </c:pt>
              </c:strCache>
            </c:strRef>
          </c:cat>
          <c:val>
            <c:numRef>
              <c:f>Sheet1!$H$2</c:f>
              <c:numCache>
                <c:formatCode>General</c:formatCode>
                <c:ptCount val="1"/>
                <c:pt idx="0">
                  <c:v>1</c:v>
                </c:pt>
              </c:numCache>
            </c:numRef>
          </c:val>
          <c:extLst>
            <c:ext xmlns:c16="http://schemas.microsoft.com/office/drawing/2014/chart" uri="{C3380CC4-5D6E-409C-BE32-E72D297353CC}">
              <c16:uniqueId val="{00000006-0E8D-4B42-929D-13BCE45EA041}"/>
            </c:ext>
          </c:extLst>
        </c:ser>
        <c:ser>
          <c:idx val="7"/>
          <c:order val="7"/>
          <c:tx>
            <c:strRef>
              <c:f>Sheet1!$I$1</c:f>
              <c:strCache>
                <c:ptCount val="1"/>
                <c:pt idx="0">
                  <c:v>Share</c:v>
                </c:pt>
              </c:strCache>
            </c:strRef>
          </c:tx>
          <c:spPr>
            <a:solidFill>
              <a:schemeClr val="accent2">
                <a:lumMod val="60000"/>
              </a:schemeClr>
            </a:solidFill>
            <a:ln>
              <a:noFill/>
            </a:ln>
            <a:effectLst/>
          </c:spPr>
          <c:invertIfNegative val="0"/>
          <c:cat>
            <c:strRef>
              <c:f>Sheet1!$A$2</c:f>
              <c:strCache>
                <c:ptCount val="1"/>
                <c:pt idx="0">
                  <c:v>LYC Mother &amp; Child Centre</c:v>
                </c:pt>
              </c:strCache>
            </c:strRef>
          </c:cat>
          <c:val>
            <c:numRef>
              <c:f>Sheet1!$I$2</c:f>
              <c:numCache>
                <c:formatCode>General</c:formatCode>
                <c:ptCount val="1"/>
                <c:pt idx="0">
                  <c:v>12</c:v>
                </c:pt>
              </c:numCache>
            </c:numRef>
          </c:val>
          <c:extLst>
            <c:ext xmlns:c16="http://schemas.microsoft.com/office/drawing/2014/chart" uri="{C3380CC4-5D6E-409C-BE32-E72D297353CC}">
              <c16:uniqueId val="{00000007-0E8D-4B42-929D-13BCE45EA041}"/>
            </c:ext>
          </c:extLst>
        </c:ser>
        <c:dLbls>
          <c:showLegendKey val="0"/>
          <c:showVal val="0"/>
          <c:showCatName val="0"/>
          <c:showSerName val="0"/>
          <c:showPercent val="0"/>
          <c:showBubbleSize val="0"/>
        </c:dLbls>
        <c:gapWidth val="150"/>
        <c:overlap val="100"/>
        <c:axId val="180692944"/>
        <c:axId val="180694584"/>
      </c:barChart>
      <c:catAx>
        <c:axId val="18069294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80694584"/>
        <c:crosses val="autoZero"/>
        <c:auto val="1"/>
        <c:lblAlgn val="ctr"/>
        <c:lblOffset val="100"/>
        <c:noMultiLvlLbl val="0"/>
      </c:catAx>
      <c:valAx>
        <c:axId val="180694584"/>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806929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LYC Mother &amp; Child Centre</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0.59963099630995997</c:v>
                </c:pt>
                <c:pt idx="1">
                  <c:v>0.59963099630995997</c:v>
                </c:pt>
                <c:pt idx="2">
                  <c:v>0.43050430504304998</c:v>
                </c:pt>
                <c:pt idx="3">
                  <c:v>0.25625256252563</c:v>
                </c:pt>
                <c:pt idx="4">
                  <c:v>2.3216482164821999</c:v>
                </c:pt>
                <c:pt idx="5">
                  <c:v>4.0897908979090003</c:v>
                </c:pt>
                <c:pt idx="6">
                  <c:v>3.1826568265683002</c:v>
                </c:pt>
              </c:numCache>
            </c:numRef>
          </c:val>
          <c:extLst>
            <c:ext xmlns:c16="http://schemas.microsoft.com/office/drawing/2014/chart" uri="{C3380CC4-5D6E-409C-BE32-E72D297353CC}">
              <c16:uniqueId val="{00000000-5C68-4B27-9A5A-81DDA3246E63}"/>
            </c:ext>
          </c:extLst>
        </c:ser>
        <c:dLbls>
          <c:showLegendKey val="0"/>
          <c:showVal val="0"/>
          <c:showCatName val="0"/>
          <c:showSerName val="0"/>
          <c:showPercent val="0"/>
          <c:showBubbleSize val="0"/>
        </c:dLbls>
        <c:gapWidth val="219"/>
        <c:overlap val="-27"/>
        <c:axId val="359544584"/>
        <c:axId val="287324440"/>
      </c:barChart>
      <c:catAx>
        <c:axId val="3595445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7324440"/>
        <c:crosses val="autoZero"/>
        <c:auto val="1"/>
        <c:lblAlgn val="ctr"/>
        <c:lblOffset val="100"/>
        <c:noMultiLvlLbl val="0"/>
      </c:catAx>
      <c:valAx>
        <c:axId val="28732444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95445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Female</c:v>
                </c:pt>
              </c:strCache>
            </c:strRef>
          </c:tx>
          <c:spPr>
            <a:solidFill>
              <a:schemeClr val="accent1"/>
            </a:solidFill>
            <a:ln>
              <a:noFill/>
            </a:ln>
            <a:effectLst/>
          </c:spPr>
          <c:invertIfNegative val="0"/>
          <c:cat>
            <c:strRef>
              <c:f>Sheet1!$A$2:$A$8</c:f>
              <c:strCache>
                <c:ptCount val="7"/>
                <c:pt idx="0">
                  <c:v>13-17</c:v>
                </c:pt>
                <c:pt idx="1">
                  <c:v>18-24</c:v>
                </c:pt>
                <c:pt idx="2">
                  <c:v>25-34</c:v>
                </c:pt>
                <c:pt idx="3">
                  <c:v>35-44</c:v>
                </c:pt>
                <c:pt idx="4">
                  <c:v>45-54</c:v>
                </c:pt>
                <c:pt idx="5">
                  <c:v>55-64</c:v>
                </c:pt>
                <c:pt idx="6">
                  <c:v>65+</c:v>
                </c:pt>
              </c:strCache>
            </c:strRef>
          </c:cat>
          <c:val>
            <c:numRef>
              <c:f>Sheet1!$B$2:$B$8</c:f>
              <c:numCache>
                <c:formatCode>General</c:formatCode>
                <c:ptCount val="7"/>
                <c:pt idx="0">
                  <c:v>6</c:v>
                </c:pt>
                <c:pt idx="1">
                  <c:v>232</c:v>
                </c:pt>
                <c:pt idx="2">
                  <c:v>1806</c:v>
                </c:pt>
                <c:pt idx="3">
                  <c:v>281</c:v>
                </c:pt>
                <c:pt idx="4">
                  <c:v>34</c:v>
                </c:pt>
                <c:pt idx="5">
                  <c:v>18</c:v>
                </c:pt>
                <c:pt idx="6">
                  <c:v>10</c:v>
                </c:pt>
              </c:numCache>
            </c:numRef>
          </c:val>
          <c:extLst>
            <c:ext xmlns:c16="http://schemas.microsoft.com/office/drawing/2014/chart" uri="{C3380CC4-5D6E-409C-BE32-E72D297353CC}">
              <c16:uniqueId val="{00000000-AB53-41F2-B9E3-A3AC1959F31A}"/>
            </c:ext>
          </c:extLst>
        </c:ser>
        <c:ser>
          <c:idx val="1"/>
          <c:order val="1"/>
          <c:tx>
            <c:strRef>
              <c:f>Sheet1!$C$1</c:f>
              <c:strCache>
                <c:ptCount val="1"/>
                <c:pt idx="0">
                  <c:v>Male</c:v>
                </c:pt>
              </c:strCache>
            </c:strRef>
          </c:tx>
          <c:spPr>
            <a:solidFill>
              <a:schemeClr val="accent2"/>
            </a:solidFill>
            <a:ln>
              <a:noFill/>
            </a:ln>
            <a:effectLst/>
          </c:spPr>
          <c:invertIfNegative val="0"/>
          <c:cat>
            <c:strRef>
              <c:f>Sheet1!$A$2:$A$8</c:f>
              <c:strCache>
                <c:ptCount val="7"/>
                <c:pt idx="0">
                  <c:v>13-17</c:v>
                </c:pt>
                <c:pt idx="1">
                  <c:v>18-24</c:v>
                </c:pt>
                <c:pt idx="2">
                  <c:v>25-34</c:v>
                </c:pt>
                <c:pt idx="3">
                  <c:v>35-44</c:v>
                </c:pt>
                <c:pt idx="4">
                  <c:v>45-54</c:v>
                </c:pt>
                <c:pt idx="5">
                  <c:v>55-64</c:v>
                </c:pt>
                <c:pt idx="6">
                  <c:v>65+</c:v>
                </c:pt>
              </c:strCache>
            </c:strRef>
          </c:cat>
          <c:val>
            <c:numRef>
              <c:f>Sheet1!$C$2:$C$8</c:f>
              <c:numCache>
                <c:formatCode>General</c:formatCode>
                <c:ptCount val="7"/>
                <c:pt idx="0">
                  <c:v>1</c:v>
                </c:pt>
                <c:pt idx="1">
                  <c:v>113</c:v>
                </c:pt>
                <c:pt idx="2">
                  <c:v>836</c:v>
                </c:pt>
                <c:pt idx="3">
                  <c:v>84</c:v>
                </c:pt>
                <c:pt idx="4">
                  <c:v>15</c:v>
                </c:pt>
                <c:pt idx="5">
                  <c:v>5</c:v>
                </c:pt>
                <c:pt idx="6">
                  <c:v>3</c:v>
                </c:pt>
              </c:numCache>
            </c:numRef>
          </c:val>
          <c:extLst>
            <c:ext xmlns:c16="http://schemas.microsoft.com/office/drawing/2014/chart" uri="{C3380CC4-5D6E-409C-BE32-E72D297353CC}">
              <c16:uniqueId val="{00000001-AB53-41F2-B9E3-A3AC1959F31A}"/>
            </c:ext>
          </c:extLst>
        </c:ser>
        <c:dLbls>
          <c:showLegendKey val="0"/>
          <c:showVal val="0"/>
          <c:showCatName val="0"/>
          <c:showSerName val="0"/>
          <c:showPercent val="0"/>
          <c:showBubbleSize val="0"/>
        </c:dLbls>
        <c:gapWidth val="219"/>
        <c:overlap val="-27"/>
        <c:axId val="371405184"/>
        <c:axId val="371412728"/>
      </c:barChart>
      <c:catAx>
        <c:axId val="3714051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1412728"/>
        <c:crosses val="autoZero"/>
        <c:auto val="1"/>
        <c:lblAlgn val="ctr"/>
        <c:lblOffset val="100"/>
        <c:noMultiLvlLbl val="0"/>
      </c:catAx>
      <c:valAx>
        <c:axId val="37141272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14051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LYC Mother &amp; Child Centre</c:v>
                </c:pt>
              </c:strCache>
            </c:strRef>
          </c:tx>
          <c:spPr>
            <a:ln w="28575" cap="rnd">
              <a:solidFill>
                <a:schemeClr val="accent1"/>
              </a:solidFill>
              <a:round/>
            </a:ln>
            <a:effectLst/>
          </c:spPr>
          <c:marker>
            <c:symbol val="none"/>
          </c:marker>
          <c:cat>
            <c:numRef>
              <c:f>Sheet1!$A$2:$A$31</c:f>
              <c:numCache>
                <c:formatCode>m/d/yyyy</c:formatCode>
                <c:ptCount val="30"/>
                <c:pt idx="0">
                  <c:v>43344</c:v>
                </c:pt>
                <c:pt idx="1">
                  <c:v>43345</c:v>
                </c:pt>
                <c:pt idx="2">
                  <c:v>43346</c:v>
                </c:pt>
                <c:pt idx="3">
                  <c:v>43347</c:v>
                </c:pt>
                <c:pt idx="4">
                  <c:v>43348</c:v>
                </c:pt>
                <c:pt idx="5">
                  <c:v>43349</c:v>
                </c:pt>
                <c:pt idx="6">
                  <c:v>43350</c:v>
                </c:pt>
                <c:pt idx="7">
                  <c:v>43351</c:v>
                </c:pt>
                <c:pt idx="8">
                  <c:v>43352</c:v>
                </c:pt>
                <c:pt idx="9">
                  <c:v>43353</c:v>
                </c:pt>
                <c:pt idx="10">
                  <c:v>43354</c:v>
                </c:pt>
                <c:pt idx="11">
                  <c:v>43355</c:v>
                </c:pt>
                <c:pt idx="12">
                  <c:v>43356</c:v>
                </c:pt>
                <c:pt idx="13">
                  <c:v>43357</c:v>
                </c:pt>
                <c:pt idx="14">
                  <c:v>43358</c:v>
                </c:pt>
                <c:pt idx="15">
                  <c:v>43359</c:v>
                </c:pt>
                <c:pt idx="16">
                  <c:v>43360</c:v>
                </c:pt>
                <c:pt idx="17">
                  <c:v>43361</c:v>
                </c:pt>
                <c:pt idx="18">
                  <c:v>43362</c:v>
                </c:pt>
                <c:pt idx="19">
                  <c:v>43363</c:v>
                </c:pt>
                <c:pt idx="20">
                  <c:v>43364</c:v>
                </c:pt>
                <c:pt idx="21">
                  <c:v>43365</c:v>
                </c:pt>
                <c:pt idx="22">
                  <c:v>43366</c:v>
                </c:pt>
                <c:pt idx="23">
                  <c:v>43367</c:v>
                </c:pt>
                <c:pt idx="24">
                  <c:v>43368</c:v>
                </c:pt>
                <c:pt idx="25">
                  <c:v>43369</c:v>
                </c:pt>
                <c:pt idx="26">
                  <c:v>43370</c:v>
                </c:pt>
                <c:pt idx="27">
                  <c:v>43371</c:v>
                </c:pt>
                <c:pt idx="28">
                  <c:v>43372</c:v>
                </c:pt>
                <c:pt idx="29">
                  <c:v>43373</c:v>
                </c:pt>
              </c:numCache>
            </c:numRef>
          </c:cat>
          <c:val>
            <c:numRef>
              <c:f>Sheet1!$B$2:$B$31</c:f>
              <c:numCache>
                <c:formatCode>General</c:formatCode>
                <c:ptCount val="30"/>
                <c:pt idx="0">
                  <c:v>0</c:v>
                </c:pt>
                <c:pt idx="1">
                  <c:v>0</c:v>
                </c:pt>
                <c:pt idx="2">
                  <c:v>0</c:v>
                </c:pt>
                <c:pt idx="3">
                  <c:v>0.58498537536562001</c:v>
                </c:pt>
                <c:pt idx="4">
                  <c:v>6.4703979294727001E-2</c:v>
                </c:pt>
                <c:pt idx="5">
                  <c:v>0.25740025740026001</c:v>
                </c:pt>
                <c:pt idx="6">
                  <c:v>0.32010243277848999</c:v>
                </c:pt>
                <c:pt idx="7">
                  <c:v>0</c:v>
                </c:pt>
                <c:pt idx="8">
                  <c:v>0</c:v>
                </c:pt>
                <c:pt idx="9">
                  <c:v>0.59918006937874002</c:v>
                </c:pt>
                <c:pt idx="10">
                  <c:v>0</c:v>
                </c:pt>
                <c:pt idx="11">
                  <c:v>0</c:v>
                </c:pt>
                <c:pt idx="12">
                  <c:v>0</c:v>
                </c:pt>
                <c:pt idx="13">
                  <c:v>0</c:v>
                </c:pt>
                <c:pt idx="14">
                  <c:v>0</c:v>
                </c:pt>
                <c:pt idx="15">
                  <c:v>0.82796688132475005</c:v>
                </c:pt>
                <c:pt idx="16">
                  <c:v>0</c:v>
                </c:pt>
                <c:pt idx="17">
                  <c:v>0.63829787234043001</c:v>
                </c:pt>
                <c:pt idx="18">
                  <c:v>0.78644888082275</c:v>
                </c:pt>
                <c:pt idx="19">
                  <c:v>0</c:v>
                </c:pt>
                <c:pt idx="20">
                  <c:v>0</c:v>
                </c:pt>
                <c:pt idx="21">
                  <c:v>0</c:v>
                </c:pt>
                <c:pt idx="22">
                  <c:v>0</c:v>
                </c:pt>
                <c:pt idx="23">
                  <c:v>0.59241706161136998</c:v>
                </c:pt>
                <c:pt idx="24">
                  <c:v>0</c:v>
                </c:pt>
                <c:pt idx="25">
                  <c:v>0</c:v>
                </c:pt>
                <c:pt idx="26">
                  <c:v>0.26315789473683998</c:v>
                </c:pt>
                <c:pt idx="27">
                  <c:v>4.1083916083916003</c:v>
                </c:pt>
                <c:pt idx="28">
                  <c:v>3.8629102526865999</c:v>
                </c:pt>
                <c:pt idx="29">
                  <c:v>5.2143684820393998</c:v>
                </c:pt>
              </c:numCache>
            </c:numRef>
          </c:val>
          <c:smooth val="0"/>
          <c:extLst>
            <c:ext xmlns:c16="http://schemas.microsoft.com/office/drawing/2014/chart" uri="{C3380CC4-5D6E-409C-BE32-E72D297353CC}">
              <c16:uniqueId val="{00000000-DE94-49CB-878F-6CB05DE1A30C}"/>
            </c:ext>
          </c:extLst>
        </c:ser>
        <c:dLbls>
          <c:showLegendKey val="0"/>
          <c:showVal val="0"/>
          <c:showCatName val="0"/>
          <c:showSerName val="0"/>
          <c:showPercent val="0"/>
          <c:showBubbleSize val="0"/>
        </c:dLbls>
        <c:smooth val="0"/>
        <c:axId val="371415352"/>
        <c:axId val="371416992"/>
      </c:lineChart>
      <c:dateAx>
        <c:axId val="37141535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1416992"/>
        <c:crosses val="autoZero"/>
        <c:auto val="1"/>
        <c:lblOffset val="100"/>
        <c:baseTimeUnit val="days"/>
      </c:dateAx>
      <c:valAx>
        <c:axId val="37141699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14153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LYC Mother &amp; Child Centre</c:v>
                </c:pt>
              </c:strCache>
            </c:strRef>
          </c:tx>
          <c:spPr>
            <a:ln w="28575" cap="rnd">
              <a:solidFill>
                <a:schemeClr val="accent1"/>
              </a:solidFill>
              <a:round/>
            </a:ln>
            <a:effectLst/>
          </c:spPr>
          <c:marker>
            <c:symbol val="none"/>
          </c:marker>
          <c:cat>
            <c:numRef>
              <c:f>Sheet1!$A$2:$A$31</c:f>
              <c:numCache>
                <c:formatCode>m/d/yyyy</c:formatCode>
                <c:ptCount val="30"/>
                <c:pt idx="0">
                  <c:v>43344</c:v>
                </c:pt>
                <c:pt idx="1">
                  <c:v>43345</c:v>
                </c:pt>
                <c:pt idx="2">
                  <c:v>43346</c:v>
                </c:pt>
                <c:pt idx="3">
                  <c:v>43347</c:v>
                </c:pt>
                <c:pt idx="4">
                  <c:v>43348</c:v>
                </c:pt>
                <c:pt idx="5">
                  <c:v>43349</c:v>
                </c:pt>
                <c:pt idx="6">
                  <c:v>43350</c:v>
                </c:pt>
                <c:pt idx="7">
                  <c:v>43351</c:v>
                </c:pt>
                <c:pt idx="8">
                  <c:v>43352</c:v>
                </c:pt>
                <c:pt idx="9">
                  <c:v>43353</c:v>
                </c:pt>
                <c:pt idx="10">
                  <c:v>43354</c:v>
                </c:pt>
                <c:pt idx="11">
                  <c:v>43355</c:v>
                </c:pt>
                <c:pt idx="12">
                  <c:v>43356</c:v>
                </c:pt>
                <c:pt idx="13">
                  <c:v>43357</c:v>
                </c:pt>
                <c:pt idx="14">
                  <c:v>43358</c:v>
                </c:pt>
                <c:pt idx="15">
                  <c:v>43359</c:v>
                </c:pt>
                <c:pt idx="16">
                  <c:v>43360</c:v>
                </c:pt>
                <c:pt idx="17">
                  <c:v>43361</c:v>
                </c:pt>
                <c:pt idx="18">
                  <c:v>43362</c:v>
                </c:pt>
                <c:pt idx="19">
                  <c:v>43363</c:v>
                </c:pt>
                <c:pt idx="20">
                  <c:v>43364</c:v>
                </c:pt>
                <c:pt idx="21">
                  <c:v>43365</c:v>
                </c:pt>
                <c:pt idx="22">
                  <c:v>43366</c:v>
                </c:pt>
                <c:pt idx="23">
                  <c:v>43367</c:v>
                </c:pt>
                <c:pt idx="24">
                  <c:v>43368</c:v>
                </c:pt>
                <c:pt idx="25">
                  <c:v>43369</c:v>
                </c:pt>
                <c:pt idx="26">
                  <c:v>43370</c:v>
                </c:pt>
                <c:pt idx="27">
                  <c:v>43371</c:v>
                </c:pt>
                <c:pt idx="28">
                  <c:v>43372</c:v>
                </c:pt>
                <c:pt idx="29">
                  <c:v>43373</c:v>
                </c:pt>
              </c:numCache>
            </c:numRef>
          </c:cat>
          <c:val>
            <c:numRef>
              <c:f>Sheet1!$B$2:$B$31</c:f>
              <c:numCache>
                <c:formatCode>General</c:formatCode>
                <c:ptCount val="30"/>
                <c:pt idx="0">
                  <c:v>3048</c:v>
                </c:pt>
                <c:pt idx="1">
                  <c:v>3060</c:v>
                </c:pt>
                <c:pt idx="2">
                  <c:v>3072</c:v>
                </c:pt>
                <c:pt idx="3">
                  <c:v>3082</c:v>
                </c:pt>
                <c:pt idx="4">
                  <c:v>3101</c:v>
                </c:pt>
                <c:pt idx="5">
                  <c:v>3116</c:v>
                </c:pt>
                <c:pt idx="6">
                  <c:v>3132</c:v>
                </c:pt>
                <c:pt idx="7">
                  <c:v>3145</c:v>
                </c:pt>
                <c:pt idx="8">
                  <c:v>3162</c:v>
                </c:pt>
                <c:pt idx="9">
                  <c:v>3180</c:v>
                </c:pt>
                <c:pt idx="10">
                  <c:v>3193</c:v>
                </c:pt>
                <c:pt idx="11">
                  <c:v>3207</c:v>
                </c:pt>
                <c:pt idx="12">
                  <c:v>3233</c:v>
                </c:pt>
                <c:pt idx="13">
                  <c:v>3243</c:v>
                </c:pt>
                <c:pt idx="14">
                  <c:v>3254</c:v>
                </c:pt>
                <c:pt idx="15">
                  <c:v>3268</c:v>
                </c:pt>
                <c:pt idx="16">
                  <c:v>3281</c:v>
                </c:pt>
                <c:pt idx="17">
                  <c:v>3300</c:v>
                </c:pt>
                <c:pt idx="18">
                  <c:v>3312</c:v>
                </c:pt>
                <c:pt idx="19">
                  <c:v>3324</c:v>
                </c:pt>
                <c:pt idx="20">
                  <c:v>3337</c:v>
                </c:pt>
                <c:pt idx="21">
                  <c:v>3351</c:v>
                </c:pt>
                <c:pt idx="22">
                  <c:v>3367</c:v>
                </c:pt>
                <c:pt idx="23">
                  <c:v>3385</c:v>
                </c:pt>
                <c:pt idx="24">
                  <c:v>3397</c:v>
                </c:pt>
                <c:pt idx="25">
                  <c:v>3414</c:v>
                </c:pt>
                <c:pt idx="26">
                  <c:v>3426</c:v>
                </c:pt>
                <c:pt idx="27">
                  <c:v>3438</c:v>
                </c:pt>
                <c:pt idx="28">
                  <c:v>3448</c:v>
                </c:pt>
                <c:pt idx="29">
                  <c:v>3457</c:v>
                </c:pt>
              </c:numCache>
            </c:numRef>
          </c:val>
          <c:smooth val="0"/>
          <c:extLst>
            <c:ext xmlns:c16="http://schemas.microsoft.com/office/drawing/2014/chart" uri="{C3380CC4-5D6E-409C-BE32-E72D297353CC}">
              <c16:uniqueId val="{00000000-BDDB-4EA5-A08B-D85EB9018B9E}"/>
            </c:ext>
          </c:extLst>
        </c:ser>
        <c:dLbls>
          <c:showLegendKey val="0"/>
          <c:showVal val="0"/>
          <c:showCatName val="0"/>
          <c:showSerName val="0"/>
          <c:showPercent val="0"/>
          <c:showBubbleSize val="0"/>
        </c:dLbls>
        <c:smooth val="0"/>
        <c:axId val="372608608"/>
        <c:axId val="372607624"/>
      </c:lineChart>
      <c:dateAx>
        <c:axId val="37260860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2607624"/>
        <c:crosses val="autoZero"/>
        <c:auto val="1"/>
        <c:lblOffset val="100"/>
        <c:baseTimeUnit val="days"/>
      </c:dateAx>
      <c:valAx>
        <c:axId val="37260762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26086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LYC Mother &amp; Child Centre</c:v>
                </c:pt>
              </c:strCache>
            </c:strRef>
          </c:tx>
          <c:spPr>
            <a:ln w="28575" cap="rnd">
              <a:solidFill>
                <a:schemeClr val="accent1"/>
              </a:solidFill>
              <a:round/>
            </a:ln>
            <a:effectLst/>
          </c:spPr>
          <c:marker>
            <c:symbol val="none"/>
          </c:marker>
          <c:cat>
            <c:numRef>
              <c:f>Sheet1!$A$2:$A$31</c:f>
              <c:numCache>
                <c:formatCode>m/d/yyyy</c:formatCode>
                <c:ptCount val="30"/>
                <c:pt idx="0">
                  <c:v>43344</c:v>
                </c:pt>
                <c:pt idx="1">
                  <c:v>43345</c:v>
                </c:pt>
                <c:pt idx="2">
                  <c:v>43346</c:v>
                </c:pt>
                <c:pt idx="3">
                  <c:v>43347</c:v>
                </c:pt>
                <c:pt idx="4">
                  <c:v>43348</c:v>
                </c:pt>
                <c:pt idx="5">
                  <c:v>43349</c:v>
                </c:pt>
                <c:pt idx="6">
                  <c:v>43350</c:v>
                </c:pt>
                <c:pt idx="7">
                  <c:v>43351</c:v>
                </c:pt>
                <c:pt idx="8">
                  <c:v>43352</c:v>
                </c:pt>
                <c:pt idx="9">
                  <c:v>43353</c:v>
                </c:pt>
                <c:pt idx="10">
                  <c:v>43354</c:v>
                </c:pt>
                <c:pt idx="11">
                  <c:v>43355</c:v>
                </c:pt>
                <c:pt idx="12">
                  <c:v>43356</c:v>
                </c:pt>
                <c:pt idx="13">
                  <c:v>43357</c:v>
                </c:pt>
                <c:pt idx="14">
                  <c:v>43358</c:v>
                </c:pt>
                <c:pt idx="15">
                  <c:v>43359</c:v>
                </c:pt>
                <c:pt idx="16">
                  <c:v>43360</c:v>
                </c:pt>
                <c:pt idx="17">
                  <c:v>43361</c:v>
                </c:pt>
                <c:pt idx="18">
                  <c:v>43362</c:v>
                </c:pt>
                <c:pt idx="19">
                  <c:v>43363</c:v>
                </c:pt>
                <c:pt idx="20">
                  <c:v>43364</c:v>
                </c:pt>
                <c:pt idx="21">
                  <c:v>43365</c:v>
                </c:pt>
                <c:pt idx="22">
                  <c:v>43366</c:v>
                </c:pt>
                <c:pt idx="23">
                  <c:v>43367</c:v>
                </c:pt>
                <c:pt idx="24">
                  <c:v>43368</c:v>
                </c:pt>
                <c:pt idx="25">
                  <c:v>43369</c:v>
                </c:pt>
                <c:pt idx="26">
                  <c:v>43370</c:v>
                </c:pt>
                <c:pt idx="27">
                  <c:v>43371</c:v>
                </c:pt>
                <c:pt idx="28">
                  <c:v>43372</c:v>
                </c:pt>
                <c:pt idx="29">
                  <c:v>43373</c:v>
                </c:pt>
              </c:numCache>
            </c:numRef>
          </c:cat>
          <c:val>
            <c:numRef>
              <c:f>Sheet1!$B$2:$B$31</c:f>
              <c:numCache>
                <c:formatCode>General</c:formatCode>
                <c:ptCount val="30"/>
                <c:pt idx="0">
                  <c:v>30</c:v>
                </c:pt>
                <c:pt idx="1">
                  <c:v>29</c:v>
                </c:pt>
                <c:pt idx="2">
                  <c:v>37</c:v>
                </c:pt>
                <c:pt idx="3">
                  <c:v>18</c:v>
                </c:pt>
                <c:pt idx="4">
                  <c:v>97</c:v>
                </c:pt>
                <c:pt idx="5">
                  <c:v>21</c:v>
                </c:pt>
                <c:pt idx="6">
                  <c:v>13</c:v>
                </c:pt>
                <c:pt idx="7">
                  <c:v>36</c:v>
                </c:pt>
                <c:pt idx="8">
                  <c:v>15</c:v>
                </c:pt>
                <c:pt idx="9">
                  <c:v>61</c:v>
                </c:pt>
                <c:pt idx="10">
                  <c:v>29</c:v>
                </c:pt>
                <c:pt idx="11">
                  <c:v>12</c:v>
                </c:pt>
                <c:pt idx="12">
                  <c:v>54</c:v>
                </c:pt>
                <c:pt idx="13">
                  <c:v>54</c:v>
                </c:pt>
                <c:pt idx="14">
                  <c:v>38</c:v>
                </c:pt>
                <c:pt idx="15">
                  <c:v>19</c:v>
                </c:pt>
                <c:pt idx="16">
                  <c:v>43</c:v>
                </c:pt>
                <c:pt idx="17">
                  <c:v>46</c:v>
                </c:pt>
                <c:pt idx="18">
                  <c:v>31</c:v>
                </c:pt>
                <c:pt idx="19">
                  <c:v>62</c:v>
                </c:pt>
                <c:pt idx="20">
                  <c:v>82</c:v>
                </c:pt>
                <c:pt idx="21">
                  <c:v>103</c:v>
                </c:pt>
                <c:pt idx="22">
                  <c:v>44</c:v>
                </c:pt>
                <c:pt idx="23">
                  <c:v>90</c:v>
                </c:pt>
                <c:pt idx="24">
                  <c:v>85</c:v>
                </c:pt>
                <c:pt idx="25">
                  <c:v>31</c:v>
                </c:pt>
                <c:pt idx="26">
                  <c:v>35</c:v>
                </c:pt>
                <c:pt idx="27">
                  <c:v>87</c:v>
                </c:pt>
                <c:pt idx="28">
                  <c:v>82</c:v>
                </c:pt>
                <c:pt idx="29">
                  <c:v>30</c:v>
                </c:pt>
              </c:numCache>
            </c:numRef>
          </c:val>
          <c:smooth val="0"/>
          <c:extLst>
            <c:ext xmlns:c16="http://schemas.microsoft.com/office/drawing/2014/chart" uri="{C3380CC4-5D6E-409C-BE32-E72D297353CC}">
              <c16:uniqueId val="{00000000-6CDB-4F5E-864F-A9B73895E782}"/>
            </c:ext>
          </c:extLst>
        </c:ser>
        <c:dLbls>
          <c:showLegendKey val="0"/>
          <c:showVal val="0"/>
          <c:showCatName val="0"/>
          <c:showSerName val="0"/>
          <c:showPercent val="0"/>
          <c:showBubbleSize val="0"/>
        </c:dLbls>
        <c:smooth val="0"/>
        <c:axId val="372610576"/>
        <c:axId val="372605984"/>
      </c:lineChart>
      <c:dateAx>
        <c:axId val="37261057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2605984"/>
        <c:crosses val="autoZero"/>
        <c:auto val="1"/>
        <c:lblOffset val="100"/>
        <c:baseTimeUnit val="days"/>
      </c:dateAx>
      <c:valAx>
        <c:axId val="37260598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26105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10/3/2018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10/3/2018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10/3/2018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10/3/2018</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10/3/2018</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10/3/2018</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10/3/2018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10/3/2018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10/3/2018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10/3/2018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D6EF42-0C5A-4592-8DAD-52EEFA77EB25}"/>
              </a:ext>
            </a:extLst>
          </p:cNvPr>
          <p:cNvSpPr>
            <a:spLocks noGrp="1"/>
          </p:cNvSpPr>
          <p:nvPr>
            <p:ph type="ctrTitle"/>
          </p:nvPr>
        </p:nvSpPr>
        <p:spPr/>
        <p:txBody>
          <a:bodyPr/>
          <a:lstStyle/>
          <a:p>
            <a:r>
              <a:rPr lang="en-US"/>
              <a:t>MASTER TEMPLATE</a:t>
            </a:r>
          </a:p>
        </p:txBody>
      </p:sp>
      <p:sp>
        <p:nvSpPr>
          <p:cNvPr id="3" name="Subtitle 2">
            <a:extLst>
              <a:ext uri="{FF2B5EF4-FFF2-40B4-BE49-F238E27FC236}">
                <a16:creationId xmlns:a16="http://schemas.microsoft.com/office/drawing/2014/main" id="{083818B7-0C28-450B-9ACE-0115608072F7}"/>
              </a:ext>
            </a:extLst>
          </p:cNvPr>
          <p:cNvSpPr>
            <a:spLocks noGrp="1"/>
          </p:cNvSpPr>
          <p:nvPr>
            <p:ph type="subTitle" idx="1"/>
          </p:nvPr>
        </p:nvSpPr>
        <p:spPr/>
        <p:txBody>
          <a:bodyPr/>
          <a:lstStyle/>
          <a:p>
            <a:endParaRPr lang="en-US"/>
          </a:p>
        </p:txBody>
      </p:sp>
    </p:spTree>
    <p:extLst>
      <p:ext uri="{BB962C8B-B14F-4D97-AF65-F5344CB8AC3E}">
        <p14:creationId xmlns:p14="http://schemas.microsoft.com/office/powerpoint/2010/main" val="48218752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AF7955-30F3-4733-A526-D7802853972E}"/>
              </a:ext>
            </a:extLst>
          </p:cNvPr>
          <p:cNvSpPr>
            <a:spLocks noGrp="1"/>
          </p:cNvSpPr>
          <p:nvPr>
            <p:ph type="title"/>
          </p:nvPr>
        </p:nvSpPr>
        <p:spPr/>
        <p:txBody>
          <a:bodyPr/>
          <a:lstStyle/>
          <a:p>
            <a:r>
              <a:rPr lang="en-US"/>
              <a:t>Facebook Key Metrics Table | LYC Mother &amp; Child Centre</a:t>
            </a:r>
          </a:p>
        </p:txBody>
      </p:sp>
      <p:graphicFrame>
        <p:nvGraphicFramePr>
          <p:cNvPr id="5" name="Table Placeholder 4">
            <a:extLst>
              <a:ext uri="{FF2B5EF4-FFF2-40B4-BE49-F238E27FC236}">
                <a16:creationId xmlns:a16="http://schemas.microsoft.com/office/drawing/2014/main" id="{53CC28D3-2D55-4714-8838-4B7F39075251}"/>
              </a:ext>
            </a:extLst>
          </p:cNvPr>
          <p:cNvGraphicFramePr>
            <a:graphicFrameLocks noGrp="1"/>
          </p:cNvGraphicFramePr>
          <p:nvPr>
            <p:ph type="tbl" sz="quarter" idx="13"/>
            <p:extLst>
              <p:ext uri="{D42A27DB-BD31-4B8C-83A1-F6EECF244321}">
                <p14:modId xmlns:p14="http://schemas.microsoft.com/office/powerpoint/2010/main" val="265449204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3228461704"/>
                    </a:ext>
                  </a:extLst>
                </a:gridCol>
                <a:gridCol w="740664">
                  <a:extLst>
                    <a:ext uri="{9D8B030D-6E8A-4147-A177-3AD203B41FA5}">
                      <a16:colId xmlns:a16="http://schemas.microsoft.com/office/drawing/2014/main" val="1063983087"/>
                    </a:ext>
                  </a:extLst>
                </a:gridCol>
                <a:gridCol w="740664">
                  <a:extLst>
                    <a:ext uri="{9D8B030D-6E8A-4147-A177-3AD203B41FA5}">
                      <a16:colId xmlns:a16="http://schemas.microsoft.com/office/drawing/2014/main" val="1612406246"/>
                    </a:ext>
                  </a:extLst>
                </a:gridCol>
                <a:gridCol w="740664">
                  <a:extLst>
                    <a:ext uri="{9D8B030D-6E8A-4147-A177-3AD203B41FA5}">
                      <a16:colId xmlns:a16="http://schemas.microsoft.com/office/drawing/2014/main" val="1090623137"/>
                    </a:ext>
                  </a:extLst>
                </a:gridCol>
                <a:gridCol w="740664">
                  <a:extLst>
                    <a:ext uri="{9D8B030D-6E8A-4147-A177-3AD203B41FA5}">
                      <a16:colId xmlns:a16="http://schemas.microsoft.com/office/drawing/2014/main" val="3843648297"/>
                    </a:ext>
                  </a:extLst>
                </a:gridCol>
                <a:gridCol w="740664">
                  <a:extLst>
                    <a:ext uri="{9D8B030D-6E8A-4147-A177-3AD203B41FA5}">
                      <a16:colId xmlns:a16="http://schemas.microsoft.com/office/drawing/2014/main" val="4087670453"/>
                    </a:ext>
                  </a:extLst>
                </a:gridCol>
                <a:gridCol w="740664">
                  <a:extLst>
                    <a:ext uri="{9D8B030D-6E8A-4147-A177-3AD203B41FA5}">
                      <a16:colId xmlns:a16="http://schemas.microsoft.com/office/drawing/2014/main" val="3923085049"/>
                    </a:ext>
                  </a:extLst>
                </a:gridCol>
                <a:gridCol w="740664">
                  <a:extLst>
                    <a:ext uri="{9D8B030D-6E8A-4147-A177-3AD203B41FA5}">
                      <a16:colId xmlns:a16="http://schemas.microsoft.com/office/drawing/2014/main" val="1359491644"/>
                    </a:ext>
                  </a:extLst>
                </a:gridCol>
                <a:gridCol w="740664">
                  <a:extLst>
                    <a:ext uri="{9D8B030D-6E8A-4147-A177-3AD203B41FA5}">
                      <a16:colId xmlns:a16="http://schemas.microsoft.com/office/drawing/2014/main" val="996904051"/>
                    </a:ext>
                  </a:extLst>
                </a:gridCol>
                <a:gridCol w="740664">
                  <a:extLst>
                    <a:ext uri="{9D8B030D-6E8A-4147-A177-3AD203B41FA5}">
                      <a16:colId xmlns:a16="http://schemas.microsoft.com/office/drawing/2014/main" val="589666906"/>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3595779628"/>
                  </a:ext>
                </a:extLst>
              </a:tr>
              <a:tr h="370840">
                <a:tc>
                  <a:txBody>
                    <a:bodyPr/>
                    <a:lstStyle/>
                    <a:p>
                      <a:r>
                        <a:rPr lang="en-US" sz="1000"/>
                        <a:t>LYC Mother &amp; Child Centre</a:t>
                      </a:r>
                    </a:p>
                  </a:txBody>
                  <a:tcPr/>
                </a:tc>
                <a:tc>
                  <a:txBody>
                    <a:bodyPr/>
                    <a:lstStyle/>
                    <a:p>
                      <a:r>
                        <a:rPr lang="en-US" sz="1000"/>
                        <a:t>3457</a:t>
                      </a:r>
                    </a:p>
                  </a:txBody>
                  <a:tcPr/>
                </a:tc>
                <a:tc>
                  <a:txBody>
                    <a:bodyPr/>
                    <a:lstStyle/>
                    <a:p>
                      <a:r>
                        <a:rPr lang="en-US" sz="1000"/>
                        <a:t>422</a:t>
                      </a:r>
                    </a:p>
                  </a:txBody>
                  <a:tcPr/>
                </a:tc>
                <a:tc>
                  <a:txBody>
                    <a:bodyPr/>
                    <a:lstStyle/>
                    <a:p>
                      <a:r>
                        <a:rPr lang="en-US" sz="1000"/>
                        <a:t>14</a:t>
                      </a:r>
                    </a:p>
                  </a:txBody>
                  <a:tcPr/>
                </a:tc>
                <a:tc>
                  <a:txBody>
                    <a:bodyPr/>
                    <a:lstStyle/>
                    <a:p>
                      <a:r>
                        <a:rPr lang="en-US" sz="1000"/>
                        <a:t>609</a:t>
                      </a:r>
                    </a:p>
                  </a:txBody>
                  <a:tcPr/>
                </a:tc>
                <a:tc>
                  <a:txBody>
                    <a:bodyPr/>
                    <a:lstStyle/>
                    <a:p>
                      <a:r>
                        <a:rPr lang="en-US" sz="1000"/>
                        <a:t>1</a:t>
                      </a:r>
                    </a:p>
                  </a:txBody>
                  <a:tcPr/>
                </a:tc>
                <a:tc>
                  <a:txBody>
                    <a:bodyPr/>
                    <a:lstStyle/>
                    <a:p>
                      <a:r>
                        <a:rPr lang="en-US" sz="1000"/>
                        <a:t>12</a:t>
                      </a:r>
                    </a:p>
                  </a:txBody>
                  <a:tcPr/>
                </a:tc>
                <a:tc>
                  <a:txBody>
                    <a:bodyPr/>
                    <a:lstStyle/>
                    <a:p>
                      <a:r>
                        <a:rPr lang="en-US" sz="1000"/>
                        <a:t>0</a:t>
                      </a:r>
                    </a:p>
                  </a:txBody>
                  <a:tcPr/>
                </a:tc>
                <a:tc>
                  <a:txBody>
                    <a:bodyPr/>
                    <a:lstStyle/>
                    <a:p>
                      <a:r>
                        <a:rPr lang="en-US" sz="1000"/>
                        <a:t>1.3687 %</a:t>
                      </a:r>
                    </a:p>
                  </a:txBody>
                  <a:tcPr/>
                </a:tc>
                <a:tc>
                  <a:txBody>
                    <a:bodyPr/>
                    <a:lstStyle/>
                    <a:p>
                      <a:r>
                        <a:rPr lang="en-US" sz="1000"/>
                        <a:t>0.0 %</a:t>
                      </a:r>
                    </a:p>
                  </a:txBody>
                  <a:tcPr/>
                </a:tc>
                <a:extLst>
                  <a:ext uri="{0D108BD9-81ED-4DB2-BD59-A6C34878D82A}">
                    <a16:rowId xmlns:a16="http://schemas.microsoft.com/office/drawing/2014/main" val="1248265200"/>
                  </a:ext>
                </a:extLst>
              </a:tr>
            </a:tbl>
          </a:graphicData>
        </a:graphic>
      </p:graphicFrame>
      <p:sp>
        <p:nvSpPr>
          <p:cNvPr id="4" name="Text Placeholder 3">
            <a:extLst>
              <a:ext uri="{FF2B5EF4-FFF2-40B4-BE49-F238E27FC236}">
                <a16:creationId xmlns:a16="http://schemas.microsoft.com/office/drawing/2014/main" id="{3E34D39E-B13A-4CDC-8E47-7CA821615F52}"/>
              </a:ext>
            </a:extLst>
          </p:cNvPr>
          <p:cNvSpPr>
            <a:spLocks noGrp="1"/>
          </p:cNvSpPr>
          <p:nvPr>
            <p:ph type="body" sz="quarter" idx="14"/>
          </p:nvPr>
        </p:nvSpPr>
        <p:spPr/>
        <p:txBody>
          <a:bodyPr/>
          <a:lstStyle/>
          <a:p>
            <a:r>
              <a:rPr lang="en-US"/>
              <a:t>09/01/2018 - 09/30/2018</a:t>
            </a:r>
          </a:p>
        </p:txBody>
      </p:sp>
    </p:spTree>
    <p:extLst>
      <p:ext uri="{BB962C8B-B14F-4D97-AF65-F5344CB8AC3E}">
        <p14:creationId xmlns:p14="http://schemas.microsoft.com/office/powerpoint/2010/main" val="105945641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CFF8D1-149D-4432-9D11-61586278D845}"/>
              </a:ext>
            </a:extLst>
          </p:cNvPr>
          <p:cNvSpPr>
            <a:spLocks noGrp="1"/>
          </p:cNvSpPr>
          <p:nvPr>
            <p:ph type="title"/>
          </p:nvPr>
        </p:nvSpPr>
        <p:spPr/>
        <p:txBody>
          <a:bodyPr/>
          <a:lstStyle/>
          <a:p>
            <a:r>
              <a:rPr lang="en-US"/>
              <a:t>Facebook Reach | LYC Mother &amp; Child Centre</a:t>
            </a:r>
          </a:p>
        </p:txBody>
      </p:sp>
      <p:graphicFrame>
        <p:nvGraphicFramePr>
          <p:cNvPr id="6" name="Chart Placeholder 5">
            <a:extLst>
              <a:ext uri="{FF2B5EF4-FFF2-40B4-BE49-F238E27FC236}">
                <a16:creationId xmlns:a16="http://schemas.microsoft.com/office/drawing/2014/main" id="{9AEED9CF-2526-4100-A6BB-5B828DEDD302}"/>
              </a:ext>
            </a:extLst>
          </p:cNvPr>
          <p:cNvGraphicFramePr>
            <a:graphicFrameLocks noGrp="1"/>
          </p:cNvGraphicFramePr>
          <p:nvPr>
            <p:ph type="chart" sz="quarter" idx="13"/>
            <p:extLst>
              <p:ext uri="{D42A27DB-BD31-4B8C-83A1-F6EECF244321}">
                <p14:modId xmlns:p14="http://schemas.microsoft.com/office/powerpoint/2010/main" val="121864394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F9E6B3B-5391-4031-9C22-449BC82DD699}"/>
              </a:ext>
            </a:extLst>
          </p:cNvPr>
          <p:cNvSpPr>
            <a:spLocks noGrp="1"/>
          </p:cNvSpPr>
          <p:nvPr>
            <p:ph type="body" sz="quarter" idx="14"/>
          </p:nvPr>
        </p:nvSpPr>
        <p:spPr/>
        <p:txBody>
          <a:bodyPr/>
          <a:lstStyle/>
          <a:p>
            <a:r>
              <a:rPr lang="en-US"/>
              <a:t>09/01/2018 - 09/30/2018</a:t>
            </a:r>
          </a:p>
        </p:txBody>
      </p:sp>
      <p:sp>
        <p:nvSpPr>
          <p:cNvPr id="5" name="Footer Placeholder 4">
            <a:extLst>
              <a:ext uri="{FF2B5EF4-FFF2-40B4-BE49-F238E27FC236}">
                <a16:creationId xmlns:a16="http://schemas.microsoft.com/office/drawing/2014/main" id="{9EE3A5BF-F091-4283-BAAF-C0AEBD3EDAE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3383519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E1204F-D861-417C-A9CD-2CD2FC9CA027}"/>
              </a:ext>
            </a:extLst>
          </p:cNvPr>
          <p:cNvSpPr>
            <a:spLocks noGrp="1"/>
          </p:cNvSpPr>
          <p:nvPr>
            <p:ph type="title"/>
          </p:nvPr>
        </p:nvSpPr>
        <p:spPr/>
        <p:txBody>
          <a:bodyPr/>
          <a:lstStyle/>
          <a:p>
            <a:r>
              <a:rPr lang="en-US"/>
              <a:t>Facebook Engaged Users | LYC Mother &amp; Child Centre</a:t>
            </a:r>
          </a:p>
        </p:txBody>
      </p:sp>
      <p:graphicFrame>
        <p:nvGraphicFramePr>
          <p:cNvPr id="6" name="Chart Placeholder 5">
            <a:extLst>
              <a:ext uri="{FF2B5EF4-FFF2-40B4-BE49-F238E27FC236}">
                <a16:creationId xmlns:a16="http://schemas.microsoft.com/office/drawing/2014/main" id="{2B4A1CD4-1635-41DE-A8EC-A529E70984C4}"/>
              </a:ext>
            </a:extLst>
          </p:cNvPr>
          <p:cNvGraphicFramePr>
            <a:graphicFrameLocks noGrp="1"/>
          </p:cNvGraphicFramePr>
          <p:nvPr>
            <p:ph type="chart" sz="quarter" idx="13"/>
            <p:extLst>
              <p:ext uri="{D42A27DB-BD31-4B8C-83A1-F6EECF244321}">
                <p14:modId xmlns:p14="http://schemas.microsoft.com/office/powerpoint/2010/main" val="387900966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37E0429-F4F8-4E9E-A797-046217D573A4}"/>
              </a:ext>
            </a:extLst>
          </p:cNvPr>
          <p:cNvSpPr>
            <a:spLocks noGrp="1"/>
          </p:cNvSpPr>
          <p:nvPr>
            <p:ph type="body" sz="quarter" idx="14"/>
          </p:nvPr>
        </p:nvSpPr>
        <p:spPr/>
        <p:txBody>
          <a:bodyPr/>
          <a:lstStyle/>
          <a:p>
            <a:r>
              <a:rPr lang="en-US"/>
              <a:t>09/01/2018 - 09/30/2018</a:t>
            </a:r>
          </a:p>
        </p:txBody>
      </p:sp>
      <p:sp>
        <p:nvSpPr>
          <p:cNvPr id="5" name="Footer Placeholder 4">
            <a:extLst>
              <a:ext uri="{FF2B5EF4-FFF2-40B4-BE49-F238E27FC236}">
                <a16:creationId xmlns:a16="http://schemas.microsoft.com/office/drawing/2014/main" id="{943EAA80-C116-4828-8139-BBE67244A9D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73285127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BACEAC-3305-4D75-860D-CD04E210FA1E}"/>
              </a:ext>
            </a:extLst>
          </p:cNvPr>
          <p:cNvSpPr>
            <a:spLocks noGrp="1"/>
          </p:cNvSpPr>
          <p:nvPr>
            <p:ph type="title"/>
          </p:nvPr>
        </p:nvSpPr>
        <p:spPr/>
        <p:txBody>
          <a:bodyPr/>
          <a:lstStyle/>
          <a:p>
            <a:r>
              <a:rPr lang="en-US"/>
              <a:t>Facebook Average Reactions Per Post | LYC Mother &amp; Child Centre</a:t>
            </a:r>
          </a:p>
        </p:txBody>
      </p:sp>
      <p:graphicFrame>
        <p:nvGraphicFramePr>
          <p:cNvPr id="6" name="Chart Placeholder 5">
            <a:extLst>
              <a:ext uri="{FF2B5EF4-FFF2-40B4-BE49-F238E27FC236}">
                <a16:creationId xmlns:a16="http://schemas.microsoft.com/office/drawing/2014/main" id="{6366E737-7B42-458F-AF86-6F6FC37B9ACB}"/>
              </a:ext>
            </a:extLst>
          </p:cNvPr>
          <p:cNvGraphicFramePr>
            <a:graphicFrameLocks noGrp="1"/>
          </p:cNvGraphicFramePr>
          <p:nvPr>
            <p:ph type="chart" sz="quarter" idx="13"/>
            <p:extLst>
              <p:ext uri="{D42A27DB-BD31-4B8C-83A1-F6EECF244321}">
                <p14:modId xmlns:p14="http://schemas.microsoft.com/office/powerpoint/2010/main" val="265907427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7ABF126-683B-4C99-8A20-C147DB4B348C}"/>
              </a:ext>
            </a:extLst>
          </p:cNvPr>
          <p:cNvSpPr>
            <a:spLocks noGrp="1"/>
          </p:cNvSpPr>
          <p:nvPr>
            <p:ph type="body" sz="quarter" idx="14"/>
          </p:nvPr>
        </p:nvSpPr>
        <p:spPr/>
        <p:txBody>
          <a:bodyPr/>
          <a:lstStyle/>
          <a:p>
            <a:r>
              <a:rPr lang="en-US"/>
              <a:t>09/01/2018 - 09/30/2018</a:t>
            </a:r>
          </a:p>
        </p:txBody>
      </p:sp>
      <p:sp>
        <p:nvSpPr>
          <p:cNvPr id="5" name="Footer Placeholder 4">
            <a:extLst>
              <a:ext uri="{FF2B5EF4-FFF2-40B4-BE49-F238E27FC236}">
                <a16:creationId xmlns:a16="http://schemas.microsoft.com/office/drawing/2014/main" id="{17BD9AB3-DA4C-4263-99FA-B83863BB411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79122569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C686D6-F8F8-4496-8638-800993BE0C99}"/>
              </a:ext>
            </a:extLst>
          </p:cNvPr>
          <p:cNvSpPr>
            <a:spLocks noGrp="1"/>
          </p:cNvSpPr>
          <p:nvPr>
            <p:ph type="title"/>
          </p:nvPr>
        </p:nvSpPr>
        <p:spPr/>
        <p:txBody>
          <a:bodyPr/>
          <a:lstStyle/>
          <a:p>
            <a:r>
              <a:rPr lang="en-US"/>
              <a:t>Facebook Interactions Distribution | LYC Mother &amp; Child Centre</a:t>
            </a:r>
          </a:p>
        </p:txBody>
      </p:sp>
      <p:graphicFrame>
        <p:nvGraphicFramePr>
          <p:cNvPr id="6" name="Chart Placeholder 5">
            <a:extLst>
              <a:ext uri="{FF2B5EF4-FFF2-40B4-BE49-F238E27FC236}">
                <a16:creationId xmlns:a16="http://schemas.microsoft.com/office/drawing/2014/main" id="{C60E37FD-545F-4190-9F99-C2F369404EBF}"/>
              </a:ext>
            </a:extLst>
          </p:cNvPr>
          <p:cNvGraphicFramePr>
            <a:graphicFrameLocks noGrp="1"/>
          </p:cNvGraphicFramePr>
          <p:nvPr>
            <p:ph type="chart" sz="quarter" idx="13"/>
            <p:extLst>
              <p:ext uri="{D42A27DB-BD31-4B8C-83A1-F6EECF244321}">
                <p14:modId xmlns:p14="http://schemas.microsoft.com/office/powerpoint/2010/main" val="320797100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F53E793-14D0-4604-A809-3E713EEE8D73}"/>
              </a:ext>
            </a:extLst>
          </p:cNvPr>
          <p:cNvSpPr>
            <a:spLocks noGrp="1"/>
          </p:cNvSpPr>
          <p:nvPr>
            <p:ph type="body" sz="quarter" idx="14"/>
          </p:nvPr>
        </p:nvSpPr>
        <p:spPr/>
        <p:txBody>
          <a:bodyPr/>
          <a:lstStyle/>
          <a:p>
            <a:r>
              <a:rPr lang="en-US"/>
              <a:t>09/01/2018 - 09/30/2018</a:t>
            </a:r>
          </a:p>
        </p:txBody>
      </p:sp>
      <p:sp>
        <p:nvSpPr>
          <p:cNvPr id="5" name="Footer Placeholder 4">
            <a:extLst>
              <a:ext uri="{FF2B5EF4-FFF2-40B4-BE49-F238E27FC236}">
                <a16:creationId xmlns:a16="http://schemas.microsoft.com/office/drawing/2014/main" id="{E14E84EE-508E-4A60-88FB-11DD01D28F4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17791802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7EE812-7A45-42AA-A609-9A6282E3E227}"/>
              </a:ext>
            </a:extLst>
          </p:cNvPr>
          <p:cNvSpPr>
            <a:spLocks noGrp="1"/>
          </p:cNvSpPr>
          <p:nvPr>
            <p:ph type="title"/>
          </p:nvPr>
        </p:nvSpPr>
        <p:spPr/>
        <p:txBody>
          <a:bodyPr/>
          <a:lstStyle/>
          <a:p>
            <a:r>
              <a:rPr lang="en-US"/>
              <a:t>Facebook Interaction Rate By Weekday | LYC Mother &amp; Child Centre</a:t>
            </a:r>
          </a:p>
        </p:txBody>
      </p:sp>
      <p:graphicFrame>
        <p:nvGraphicFramePr>
          <p:cNvPr id="6" name="Chart Placeholder 5">
            <a:extLst>
              <a:ext uri="{FF2B5EF4-FFF2-40B4-BE49-F238E27FC236}">
                <a16:creationId xmlns:a16="http://schemas.microsoft.com/office/drawing/2014/main" id="{AE71DCCA-6685-428C-85B9-AA73EC1ED4A2}"/>
              </a:ext>
            </a:extLst>
          </p:cNvPr>
          <p:cNvGraphicFramePr>
            <a:graphicFrameLocks noGrp="1"/>
          </p:cNvGraphicFramePr>
          <p:nvPr>
            <p:ph type="chart" sz="quarter" idx="13"/>
            <p:extLst>
              <p:ext uri="{D42A27DB-BD31-4B8C-83A1-F6EECF244321}">
                <p14:modId xmlns:p14="http://schemas.microsoft.com/office/powerpoint/2010/main" val="35298835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582CF9B-537F-4717-84DD-D181235B1755}"/>
              </a:ext>
            </a:extLst>
          </p:cNvPr>
          <p:cNvSpPr>
            <a:spLocks noGrp="1"/>
          </p:cNvSpPr>
          <p:nvPr>
            <p:ph type="body" sz="quarter" idx="14"/>
          </p:nvPr>
        </p:nvSpPr>
        <p:spPr/>
        <p:txBody>
          <a:bodyPr/>
          <a:lstStyle/>
          <a:p>
            <a:r>
              <a:rPr lang="en-US"/>
              <a:t>09/01/2018 - 09/30/2018</a:t>
            </a:r>
          </a:p>
        </p:txBody>
      </p:sp>
      <p:sp>
        <p:nvSpPr>
          <p:cNvPr id="5" name="Footer Placeholder 4">
            <a:extLst>
              <a:ext uri="{FF2B5EF4-FFF2-40B4-BE49-F238E27FC236}">
                <a16:creationId xmlns:a16="http://schemas.microsoft.com/office/drawing/2014/main" id="{58AD8C8D-AB5E-482B-A99C-9D12B458186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58453353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D2A934-EDA3-49F8-9C97-89711A2D7762}"/>
              </a:ext>
            </a:extLst>
          </p:cNvPr>
          <p:cNvSpPr>
            <a:spLocks noGrp="1"/>
          </p:cNvSpPr>
          <p:nvPr>
            <p:ph type="title"/>
          </p:nvPr>
        </p:nvSpPr>
        <p:spPr/>
        <p:txBody>
          <a:bodyPr/>
          <a:lstStyle/>
          <a:p>
            <a:r>
              <a:rPr lang="en-US"/>
              <a:t>Facebook (FB) Custom Own Posts Table (new) | LYC Mother &amp; Child Centre - 1 of 5</a:t>
            </a:r>
          </a:p>
        </p:txBody>
      </p:sp>
      <p:graphicFrame>
        <p:nvGraphicFramePr>
          <p:cNvPr id="5" name="Table Placeholder 4">
            <a:extLst>
              <a:ext uri="{FF2B5EF4-FFF2-40B4-BE49-F238E27FC236}">
                <a16:creationId xmlns:a16="http://schemas.microsoft.com/office/drawing/2014/main" id="{C7B9103C-5C28-442E-B518-9D0162D89EDA}"/>
              </a:ext>
            </a:extLst>
          </p:cNvPr>
          <p:cNvGraphicFramePr>
            <a:graphicFrameLocks noGrp="1"/>
          </p:cNvGraphicFramePr>
          <p:nvPr>
            <p:ph type="tbl" sz="quarter" idx="13"/>
            <p:extLst>
              <p:ext uri="{D42A27DB-BD31-4B8C-83A1-F6EECF244321}">
                <p14:modId xmlns:p14="http://schemas.microsoft.com/office/powerpoint/2010/main" val="152648231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3484113162"/>
                    </a:ext>
                  </a:extLst>
                </a:gridCol>
                <a:gridCol w="822960">
                  <a:extLst>
                    <a:ext uri="{9D8B030D-6E8A-4147-A177-3AD203B41FA5}">
                      <a16:colId xmlns:a16="http://schemas.microsoft.com/office/drawing/2014/main" val="1262829223"/>
                    </a:ext>
                  </a:extLst>
                </a:gridCol>
                <a:gridCol w="822960">
                  <a:extLst>
                    <a:ext uri="{9D8B030D-6E8A-4147-A177-3AD203B41FA5}">
                      <a16:colId xmlns:a16="http://schemas.microsoft.com/office/drawing/2014/main" val="1459037012"/>
                    </a:ext>
                  </a:extLst>
                </a:gridCol>
                <a:gridCol w="822960">
                  <a:extLst>
                    <a:ext uri="{9D8B030D-6E8A-4147-A177-3AD203B41FA5}">
                      <a16:colId xmlns:a16="http://schemas.microsoft.com/office/drawing/2014/main" val="901437750"/>
                    </a:ext>
                  </a:extLst>
                </a:gridCol>
                <a:gridCol w="822960">
                  <a:extLst>
                    <a:ext uri="{9D8B030D-6E8A-4147-A177-3AD203B41FA5}">
                      <a16:colId xmlns:a16="http://schemas.microsoft.com/office/drawing/2014/main" val="3877606121"/>
                    </a:ext>
                  </a:extLst>
                </a:gridCol>
                <a:gridCol w="822960">
                  <a:extLst>
                    <a:ext uri="{9D8B030D-6E8A-4147-A177-3AD203B41FA5}">
                      <a16:colId xmlns:a16="http://schemas.microsoft.com/office/drawing/2014/main" val="388652256"/>
                    </a:ext>
                  </a:extLst>
                </a:gridCol>
                <a:gridCol w="822960">
                  <a:extLst>
                    <a:ext uri="{9D8B030D-6E8A-4147-A177-3AD203B41FA5}">
                      <a16:colId xmlns:a16="http://schemas.microsoft.com/office/drawing/2014/main" val="326582459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942000542"/>
                  </a:ext>
                </a:extLst>
              </a:tr>
            </a:tbl>
          </a:graphicData>
        </a:graphic>
      </p:graphicFrame>
      <p:sp>
        <p:nvSpPr>
          <p:cNvPr id="4" name="Text Placeholder 3">
            <a:extLst>
              <a:ext uri="{FF2B5EF4-FFF2-40B4-BE49-F238E27FC236}">
                <a16:creationId xmlns:a16="http://schemas.microsoft.com/office/drawing/2014/main" id="{B713A891-62A0-4180-BA4D-FE29B6031CC4}"/>
              </a:ext>
            </a:extLst>
          </p:cNvPr>
          <p:cNvSpPr>
            <a:spLocks noGrp="1"/>
          </p:cNvSpPr>
          <p:nvPr>
            <p:ph type="body" sz="quarter" idx="14"/>
          </p:nvPr>
        </p:nvSpPr>
        <p:spPr/>
        <p:txBody>
          <a:bodyPr/>
          <a:lstStyle/>
          <a:p>
            <a:r>
              <a:rPr lang="en-US"/>
              <a:t>09/01/2018 - 09/30/2018</a:t>
            </a:r>
          </a:p>
        </p:txBody>
      </p:sp>
    </p:spTree>
    <p:extLst>
      <p:ext uri="{BB962C8B-B14F-4D97-AF65-F5344CB8AC3E}">
        <p14:creationId xmlns:p14="http://schemas.microsoft.com/office/powerpoint/2010/main" val="307061795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79B761-6C7C-4992-86E2-0907B7EF37F9}"/>
              </a:ext>
            </a:extLst>
          </p:cNvPr>
          <p:cNvSpPr>
            <a:spLocks noGrp="1"/>
          </p:cNvSpPr>
          <p:nvPr>
            <p:ph type="title"/>
          </p:nvPr>
        </p:nvSpPr>
        <p:spPr/>
        <p:txBody>
          <a:bodyPr/>
          <a:lstStyle/>
          <a:p>
            <a:r>
              <a:rPr lang="en-US"/>
              <a:t>Facebook (FB) Custom Own Posts Table (new) | LYC Mother &amp; Child Centre - 2 of 5</a:t>
            </a:r>
          </a:p>
        </p:txBody>
      </p:sp>
      <p:graphicFrame>
        <p:nvGraphicFramePr>
          <p:cNvPr id="5" name="Table Placeholder 4">
            <a:extLst>
              <a:ext uri="{FF2B5EF4-FFF2-40B4-BE49-F238E27FC236}">
                <a16:creationId xmlns:a16="http://schemas.microsoft.com/office/drawing/2014/main" id="{82B55D31-FD22-4D70-9C52-F1D6E13927A2}"/>
              </a:ext>
            </a:extLst>
          </p:cNvPr>
          <p:cNvGraphicFramePr>
            <a:graphicFrameLocks noGrp="1"/>
          </p:cNvGraphicFramePr>
          <p:nvPr>
            <p:ph type="tbl" sz="quarter" idx="13"/>
            <p:extLst>
              <p:ext uri="{D42A27DB-BD31-4B8C-83A1-F6EECF244321}">
                <p14:modId xmlns:p14="http://schemas.microsoft.com/office/powerpoint/2010/main" val="79396540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2642653063"/>
                    </a:ext>
                  </a:extLst>
                </a:gridCol>
                <a:gridCol w="822960">
                  <a:extLst>
                    <a:ext uri="{9D8B030D-6E8A-4147-A177-3AD203B41FA5}">
                      <a16:colId xmlns:a16="http://schemas.microsoft.com/office/drawing/2014/main" val="2007092175"/>
                    </a:ext>
                  </a:extLst>
                </a:gridCol>
                <a:gridCol w="822960">
                  <a:extLst>
                    <a:ext uri="{9D8B030D-6E8A-4147-A177-3AD203B41FA5}">
                      <a16:colId xmlns:a16="http://schemas.microsoft.com/office/drawing/2014/main" val="4240103742"/>
                    </a:ext>
                  </a:extLst>
                </a:gridCol>
                <a:gridCol w="822960">
                  <a:extLst>
                    <a:ext uri="{9D8B030D-6E8A-4147-A177-3AD203B41FA5}">
                      <a16:colId xmlns:a16="http://schemas.microsoft.com/office/drawing/2014/main" val="2810387013"/>
                    </a:ext>
                  </a:extLst>
                </a:gridCol>
                <a:gridCol w="822960">
                  <a:extLst>
                    <a:ext uri="{9D8B030D-6E8A-4147-A177-3AD203B41FA5}">
                      <a16:colId xmlns:a16="http://schemas.microsoft.com/office/drawing/2014/main" val="4279664192"/>
                    </a:ext>
                  </a:extLst>
                </a:gridCol>
                <a:gridCol w="822960">
                  <a:extLst>
                    <a:ext uri="{9D8B030D-6E8A-4147-A177-3AD203B41FA5}">
                      <a16:colId xmlns:a16="http://schemas.microsoft.com/office/drawing/2014/main" val="410766685"/>
                    </a:ext>
                  </a:extLst>
                </a:gridCol>
                <a:gridCol w="822960">
                  <a:extLst>
                    <a:ext uri="{9D8B030D-6E8A-4147-A177-3AD203B41FA5}">
                      <a16:colId xmlns:a16="http://schemas.microsoft.com/office/drawing/2014/main" val="145908069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4552701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LYC Mother &amp; Child Centre - 2018-09-30 11:49:00 </a:t>
                      </a:r>
                      <a:r>
                        <a:rPr kumimoji="0" lang="en-US" sz="1000" b="0" i="0" u="none" strike="noStrike" kern="1200" cap="none" spc="0" normalizeH="0" baseline="0" noProof="0">
                          <a:ln>
                            <a:noFill/>
                          </a:ln>
                          <a:solidFill>
                            <a:prstClr val="black"/>
                          </a:solidFill>
                          <a:effectLst/>
                          <a:uLnTx/>
                          <a:uFillTx/>
                          <a:latin typeface="+mn-lt"/>
                          <a:ea typeface="+mn-ea"/>
                          <a:cs typeface="+mn-cs"/>
                        </a:rPr>
                        <a:t> 
 That magic moment when Mummies and babies bond is unforgettable! Here's what one of our Mummies had to say about us:
"Baby and I were well taken care of during our stay here. All the nurses and staff were friendly and helpful. I truly believe that when the mom is well rested especially during the first few weeks after labour, it will eventually lead to them being able to take better care of their baby... and I did get my good rest here without worrying about my baby who is under the care of the nurses."
Thanks ChinLooi Goh Louisa for your kind words! We really enjoyed taking care of you and your gorgeous baby!
Let us take care of you at @LYCMotherChild! Create an appointment today or send us a Facebook message now!
http://lyhealth.com/appointment
</a:t>
                      </a:r>
                      <a:r>
                        <a:rPr kumimoji="0" lang="ja-JP" altLang="en-US" sz="1000" b="0" i="0" u="none" strike="noStrike" kern="1200" cap="none" spc="0" normalizeH="0" baseline="0" noProof="0">
                          <a:ln>
                            <a:noFill/>
                          </a:ln>
                          <a:solidFill>
                            <a:prstClr val="black"/>
                          </a:solidFill>
                          <a:effectLst/>
                          <a:uLnTx/>
                          <a:uFillTx/>
                          <a:latin typeface="+mn-lt"/>
                          <a:ea typeface="+mn-ea"/>
                          <a:cs typeface="+mn-cs"/>
                        </a:rPr>
                        <a:t>妈妈和宝宝的亲子互动时光是永生难忘的！来看看我们的</a:t>
                      </a:r>
                      <a:r>
                        <a:rPr kumimoji="0" lang="en-US" sz="1000" b="0" i="0" u="none" strike="noStrike" kern="1200" cap="none" spc="0" normalizeH="0" baseline="0" noProof="0">
                          <a:ln>
                            <a:noFill/>
                          </a:ln>
                          <a:solidFill>
                            <a:prstClr val="black"/>
                          </a:solidFill>
                          <a:effectLst/>
                          <a:uLnTx/>
                          <a:uFillTx/>
                          <a:latin typeface="+mn-lt"/>
                          <a:ea typeface="+mn-ea"/>
                          <a:cs typeface="+mn-cs"/>
                        </a:rPr>
                        <a:t>LYC</a:t>
                      </a:r>
                      <a:r>
                        <a:rPr kumimoji="0" lang="ja-JP" altLang="en-US" sz="1000" b="0" i="0" u="none" strike="noStrike" kern="1200" cap="none" spc="0" normalizeH="0" baseline="0" noProof="0">
                          <a:ln>
                            <a:noFill/>
                          </a:ln>
                          <a:solidFill>
                            <a:prstClr val="black"/>
                          </a:solidFill>
                          <a:effectLst/>
                          <a:uLnTx/>
                          <a:uFillTx/>
                          <a:latin typeface="+mn-lt"/>
                          <a:ea typeface="+mn-ea"/>
                          <a:cs typeface="+mn-cs"/>
                        </a:rPr>
                        <a:t>妈咪有什么话要对</a:t>
                      </a:r>
                      <a:r>
                        <a:rPr kumimoji="0" lang="en-US" sz="1000" b="0" i="0" u="none" strike="noStrike" kern="1200" cap="none" spc="0" normalizeH="0" baseline="0" noProof="0">
                          <a:ln>
                            <a:noFill/>
                          </a:ln>
                          <a:solidFill>
                            <a:prstClr val="black"/>
                          </a:solidFill>
                          <a:effectLst/>
                          <a:uLnTx/>
                          <a:uFillTx/>
                          <a:latin typeface="+mn-lt"/>
                          <a:ea typeface="+mn-ea"/>
                          <a:cs typeface="+mn-cs"/>
                        </a:rPr>
                        <a:t>LYC</a:t>
                      </a:r>
                      <a:r>
                        <a:rPr kumimoji="0" lang="ja-JP" altLang="en-US" sz="1000" b="0" i="0" u="none" strike="noStrike" kern="1200" cap="none" spc="0" normalizeH="0" baseline="0" noProof="0">
                          <a:ln>
                            <a:noFill/>
                          </a:ln>
                          <a:solidFill>
                            <a:prstClr val="black"/>
                          </a:solidFill>
                          <a:effectLst/>
                          <a:uLnTx/>
                          <a:uFillTx/>
                          <a:latin typeface="+mn-lt"/>
                          <a:ea typeface="+mn-ea"/>
                          <a:cs typeface="+mn-cs"/>
                        </a:rPr>
                        <a:t>产后护理中心说。
“我和我的宝宝都在这里受到悉心照顾。这里的护士和员工都非常友善且乐于助人。我坚信若妈妈在产后的几个星期可得到足够的休养，这能让她好好地照顾她的宝宝。 当这里的护士在照顾我的宝宝时，我感到很放心， 而我也在这里得到充足的休息。”
非常感激</a:t>
                      </a:r>
                      <a:r>
                        <a:rPr kumimoji="0" lang="en-US" sz="1000" b="0" i="0" u="none" strike="noStrike" kern="1200" cap="none" spc="0" normalizeH="0" baseline="0" noProof="0">
                          <a:ln>
                            <a:noFill/>
                          </a:ln>
                          <a:solidFill>
                            <a:prstClr val="black"/>
                          </a:solidFill>
                          <a:effectLst/>
                          <a:uLnTx/>
                          <a:uFillTx/>
                          <a:latin typeface="+mn-lt"/>
                          <a:ea typeface="+mn-ea"/>
                          <a:cs typeface="+mn-cs"/>
                        </a:rPr>
                        <a:t>ChinLooi Goh Louisa </a:t>
                      </a:r>
                      <a:r>
                        <a:rPr kumimoji="0" lang="ja-JP" altLang="en-US" sz="1000" b="0" i="0" u="none" strike="noStrike" kern="1200" cap="none" spc="0" normalizeH="0" baseline="0" noProof="0">
                          <a:ln>
                            <a:noFill/>
                          </a:ln>
                          <a:solidFill>
                            <a:prstClr val="black"/>
                          </a:solidFill>
                          <a:effectLst/>
                          <a:uLnTx/>
                          <a:uFillTx/>
                          <a:latin typeface="+mn-lt"/>
                          <a:ea typeface="+mn-ea"/>
                          <a:cs typeface="+mn-cs"/>
                        </a:rPr>
                        <a:t>对我们的评价。我们非常喜爱照顾您和您的宝贝。
就让我们来照顾您，现在就私讯或预订参观我们吧！ </a:t>
                      </a:r>
                      <a:r>
                        <a:rPr kumimoji="0" lang="en-US" sz="1000" b="0" i="0" u="none" strike="noStrike" kern="1200" cap="none" spc="0" normalizeH="0" baseline="0" noProof="0">
                          <a:ln>
                            <a:noFill/>
                          </a:ln>
                          <a:solidFill>
                            <a:prstClr val="black"/>
                          </a:solidFill>
                          <a:effectLst/>
                          <a:uLnTx/>
                          <a:uFillTx/>
                          <a:latin typeface="+mn-lt"/>
                          <a:ea typeface="+mn-ea"/>
                          <a:cs typeface="+mn-cs"/>
                        </a:rPr>
                        <a:t>ht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5.2068 %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620907184"/>
                  </a:ext>
                </a:extLst>
              </a:tr>
            </a:tbl>
          </a:graphicData>
        </a:graphic>
      </p:graphicFrame>
      <p:sp>
        <p:nvSpPr>
          <p:cNvPr id="4" name="Text Placeholder 3">
            <a:extLst>
              <a:ext uri="{FF2B5EF4-FFF2-40B4-BE49-F238E27FC236}">
                <a16:creationId xmlns:a16="http://schemas.microsoft.com/office/drawing/2014/main" id="{90830F67-D797-47D7-9222-2EF15822057F}"/>
              </a:ext>
            </a:extLst>
          </p:cNvPr>
          <p:cNvSpPr>
            <a:spLocks noGrp="1"/>
          </p:cNvSpPr>
          <p:nvPr>
            <p:ph type="body" sz="quarter" idx="14"/>
          </p:nvPr>
        </p:nvSpPr>
        <p:spPr/>
        <p:txBody>
          <a:bodyPr/>
          <a:lstStyle/>
          <a:p>
            <a:r>
              <a:rPr lang="en-US"/>
              <a:t>09/01/2018 - 09/30/2018</a:t>
            </a:r>
          </a:p>
        </p:txBody>
      </p:sp>
    </p:spTree>
    <p:extLst>
      <p:ext uri="{BB962C8B-B14F-4D97-AF65-F5344CB8AC3E}">
        <p14:creationId xmlns:p14="http://schemas.microsoft.com/office/powerpoint/2010/main" val="41439225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1FDAAB-6177-417B-8C41-03A89401A88D}"/>
              </a:ext>
            </a:extLst>
          </p:cNvPr>
          <p:cNvSpPr>
            <a:spLocks noGrp="1"/>
          </p:cNvSpPr>
          <p:nvPr>
            <p:ph type="title"/>
          </p:nvPr>
        </p:nvSpPr>
        <p:spPr/>
        <p:txBody>
          <a:bodyPr/>
          <a:lstStyle/>
          <a:p>
            <a:r>
              <a:rPr lang="en-US"/>
              <a:t>Facebook (FB) Custom Own Posts Table (new) | LYC Mother &amp; Child Centre - 3 of 5</a:t>
            </a:r>
          </a:p>
        </p:txBody>
      </p:sp>
      <p:graphicFrame>
        <p:nvGraphicFramePr>
          <p:cNvPr id="5" name="Table Placeholder 4">
            <a:extLst>
              <a:ext uri="{FF2B5EF4-FFF2-40B4-BE49-F238E27FC236}">
                <a16:creationId xmlns:a16="http://schemas.microsoft.com/office/drawing/2014/main" id="{02D59A8A-AD43-4DF6-9784-25FBC4D8A0C4}"/>
              </a:ext>
            </a:extLst>
          </p:cNvPr>
          <p:cNvGraphicFramePr>
            <a:graphicFrameLocks noGrp="1"/>
          </p:cNvGraphicFramePr>
          <p:nvPr>
            <p:ph type="tbl" sz="quarter" idx="13"/>
            <p:extLst>
              <p:ext uri="{D42A27DB-BD31-4B8C-83A1-F6EECF244321}">
                <p14:modId xmlns:p14="http://schemas.microsoft.com/office/powerpoint/2010/main" val="281922330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4165795303"/>
                    </a:ext>
                  </a:extLst>
                </a:gridCol>
                <a:gridCol w="822960">
                  <a:extLst>
                    <a:ext uri="{9D8B030D-6E8A-4147-A177-3AD203B41FA5}">
                      <a16:colId xmlns:a16="http://schemas.microsoft.com/office/drawing/2014/main" val="2334181731"/>
                    </a:ext>
                  </a:extLst>
                </a:gridCol>
                <a:gridCol w="822960">
                  <a:extLst>
                    <a:ext uri="{9D8B030D-6E8A-4147-A177-3AD203B41FA5}">
                      <a16:colId xmlns:a16="http://schemas.microsoft.com/office/drawing/2014/main" val="1358238591"/>
                    </a:ext>
                  </a:extLst>
                </a:gridCol>
                <a:gridCol w="822960">
                  <a:extLst>
                    <a:ext uri="{9D8B030D-6E8A-4147-A177-3AD203B41FA5}">
                      <a16:colId xmlns:a16="http://schemas.microsoft.com/office/drawing/2014/main" val="2012369108"/>
                    </a:ext>
                  </a:extLst>
                </a:gridCol>
                <a:gridCol w="822960">
                  <a:extLst>
                    <a:ext uri="{9D8B030D-6E8A-4147-A177-3AD203B41FA5}">
                      <a16:colId xmlns:a16="http://schemas.microsoft.com/office/drawing/2014/main" val="3357330194"/>
                    </a:ext>
                  </a:extLst>
                </a:gridCol>
                <a:gridCol w="822960">
                  <a:extLst>
                    <a:ext uri="{9D8B030D-6E8A-4147-A177-3AD203B41FA5}">
                      <a16:colId xmlns:a16="http://schemas.microsoft.com/office/drawing/2014/main" val="2512727718"/>
                    </a:ext>
                  </a:extLst>
                </a:gridCol>
                <a:gridCol w="822960">
                  <a:extLst>
                    <a:ext uri="{9D8B030D-6E8A-4147-A177-3AD203B41FA5}">
                      <a16:colId xmlns:a16="http://schemas.microsoft.com/office/drawing/2014/main" val="120849543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04632900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LYC Mother &amp; Child Centre - 2018-09-28 09:50:00 </a:t>
                      </a:r>
                      <a:r>
                        <a:rPr kumimoji="0" lang="en-US" sz="1000" b="0" i="0" u="none" strike="noStrike" kern="1200" cap="none" spc="0" normalizeH="0" baseline="0" noProof="0">
                          <a:ln>
                            <a:noFill/>
                          </a:ln>
                          <a:solidFill>
                            <a:prstClr val="black"/>
                          </a:solidFill>
                          <a:effectLst/>
                          <a:uLnTx/>
                          <a:uFillTx/>
                          <a:latin typeface="+mn-lt"/>
                          <a:ea typeface="+mn-ea"/>
                          <a:cs typeface="+mn-cs"/>
                        </a:rPr>
                        <a:t> 
 Attention Daddies and Mummies!
The collaboration of LYC Mother &amp; Child Centre with CIMB Bank to give 40% off our regular package price is still on-going! 
Child birth is physically and emotionally taxing on Mummies, and LYC Centre is the perfect place for your all post-natal needs. Now with this amazing offer from CIMB, all Mummies can be well taken care of! 
Contact us via enquiry@lychealth.com or 012-627 7335 to find out more about this amazing offer!
</a:t>
                      </a:r>
                      <a:r>
                        <a:rPr kumimoji="0" lang="ja-JP" altLang="en-US" sz="1000" b="0" i="0" u="none" strike="noStrike" kern="1200" cap="none" spc="0" normalizeH="0" baseline="0" noProof="0">
                          <a:ln>
                            <a:noFill/>
                          </a:ln>
                          <a:solidFill>
                            <a:prstClr val="black"/>
                          </a:solidFill>
                          <a:effectLst/>
                          <a:uLnTx/>
                          <a:uFillTx/>
                          <a:latin typeface="+mn-lt"/>
                          <a:ea typeface="+mn-ea"/>
                          <a:cs typeface="+mn-cs"/>
                        </a:rPr>
                        <a:t>爸爸妈妈注意咯！
由</a:t>
                      </a:r>
                      <a:r>
                        <a:rPr kumimoji="0" lang="en-US" sz="1000" b="0" i="0" u="none" strike="noStrike" kern="1200" cap="none" spc="0" normalizeH="0" baseline="0" noProof="0">
                          <a:ln>
                            <a:noFill/>
                          </a:ln>
                          <a:solidFill>
                            <a:prstClr val="black"/>
                          </a:solidFill>
                          <a:effectLst/>
                          <a:uLnTx/>
                          <a:uFillTx/>
                          <a:latin typeface="+mn-lt"/>
                          <a:ea typeface="+mn-ea"/>
                          <a:cs typeface="+mn-cs"/>
                        </a:rPr>
                        <a:t>LYC</a:t>
                      </a:r>
                      <a:r>
                        <a:rPr kumimoji="0" lang="ja-JP" altLang="en-US" sz="1000" b="0" i="0" u="none" strike="noStrike" kern="1200" cap="none" spc="0" normalizeH="0" baseline="0" noProof="0">
                          <a:ln>
                            <a:noFill/>
                          </a:ln>
                          <a:solidFill>
                            <a:prstClr val="black"/>
                          </a:solidFill>
                          <a:effectLst/>
                          <a:uLnTx/>
                          <a:uFillTx/>
                          <a:latin typeface="+mn-lt"/>
                          <a:ea typeface="+mn-ea"/>
                          <a:cs typeface="+mn-cs"/>
                        </a:rPr>
                        <a:t>产后护理中心以及</a:t>
                      </a:r>
                      <a:r>
                        <a:rPr kumimoji="0" lang="en-US" sz="1000" b="0" i="0" u="none" strike="noStrike" kern="1200" cap="none" spc="0" normalizeH="0" baseline="0" noProof="0">
                          <a:ln>
                            <a:noFill/>
                          </a:ln>
                          <a:solidFill>
                            <a:prstClr val="black"/>
                          </a:solidFill>
                          <a:effectLst/>
                          <a:uLnTx/>
                          <a:uFillTx/>
                          <a:latin typeface="+mn-lt"/>
                          <a:ea typeface="+mn-ea"/>
                          <a:cs typeface="+mn-cs"/>
                        </a:rPr>
                        <a:t>CIMB Bank</a:t>
                      </a:r>
                      <a:r>
                        <a:rPr kumimoji="0" lang="ja-JP" altLang="en-US" sz="1000" b="0" i="0" u="none" strike="noStrike" kern="1200" cap="none" spc="0" normalizeH="0" baseline="0" noProof="0">
                          <a:ln>
                            <a:noFill/>
                          </a:ln>
                          <a:solidFill>
                            <a:prstClr val="black"/>
                          </a:solidFill>
                          <a:effectLst/>
                          <a:uLnTx/>
                          <a:uFillTx/>
                          <a:latin typeface="+mn-lt"/>
                          <a:ea typeface="+mn-ea"/>
                          <a:cs typeface="+mn-cs"/>
                        </a:rPr>
                        <a:t>为您送上的配套折扣</a:t>
                      </a:r>
                      <a:r>
                        <a:rPr kumimoji="0" lang="en-US" altLang="ja-JP" sz="1000" b="0" i="0" u="none" strike="noStrike" kern="1200" cap="none" spc="0" normalizeH="0" baseline="0" noProof="0">
                          <a:ln>
                            <a:noFill/>
                          </a:ln>
                          <a:solidFill>
                            <a:prstClr val="black"/>
                          </a:solidFill>
                          <a:effectLst/>
                          <a:uLnTx/>
                          <a:uFillTx/>
                          <a:latin typeface="+mn-lt"/>
                          <a:ea typeface="+mn-ea"/>
                          <a:cs typeface="+mn-cs"/>
                        </a:rPr>
                        <a:t>40%</a:t>
                      </a:r>
                      <a:r>
                        <a:rPr kumimoji="0" lang="ja-JP" altLang="en-US" sz="1000" b="0" i="0" u="none" strike="noStrike" kern="1200" cap="none" spc="0" normalizeH="0" baseline="0" noProof="0">
                          <a:ln>
                            <a:noFill/>
                          </a:ln>
                          <a:solidFill>
                            <a:prstClr val="black"/>
                          </a:solidFill>
                          <a:effectLst/>
                          <a:uLnTx/>
                          <a:uFillTx/>
                          <a:latin typeface="+mn-lt"/>
                          <a:ea typeface="+mn-ea"/>
                          <a:cs typeface="+mn-cs"/>
                        </a:rPr>
                        <a:t>优惠还在进行中。
对妈妈而言，生孩子无论是生理上或者精神上都非常吃力及繁琐而</a:t>
                      </a:r>
                      <a:r>
                        <a:rPr kumimoji="0" lang="en-US" sz="1000" b="0" i="0" u="none" strike="noStrike" kern="1200" cap="none" spc="0" normalizeH="0" baseline="0" noProof="0">
                          <a:ln>
                            <a:noFill/>
                          </a:ln>
                          <a:solidFill>
                            <a:prstClr val="black"/>
                          </a:solidFill>
                          <a:effectLst/>
                          <a:uLnTx/>
                          <a:uFillTx/>
                          <a:latin typeface="+mn-lt"/>
                          <a:ea typeface="+mn-ea"/>
                          <a:cs typeface="+mn-cs"/>
                        </a:rPr>
                        <a:t>LYC</a:t>
                      </a:r>
                      <a:r>
                        <a:rPr kumimoji="0" lang="ja-JP" altLang="en-US" sz="1000" b="0" i="0" u="none" strike="noStrike" kern="1200" cap="none" spc="0" normalizeH="0" baseline="0" noProof="0">
                          <a:ln>
                            <a:noFill/>
                          </a:ln>
                          <a:solidFill>
                            <a:prstClr val="black"/>
                          </a:solidFill>
                          <a:effectLst/>
                          <a:uLnTx/>
                          <a:uFillTx/>
                          <a:latin typeface="+mn-lt"/>
                          <a:ea typeface="+mn-ea"/>
                          <a:cs typeface="+mn-cs"/>
                        </a:rPr>
                        <a:t>月子中心绝对是妈妈们产后所需的地方。
有了这个特惠，妈妈们的生理和心理就可以好好的受到照护。
立刻拨打客服专线</a:t>
                      </a:r>
                      <a:r>
                        <a:rPr kumimoji="0" lang="en-US" altLang="ja-JP" sz="1000" b="0" i="0" u="none" strike="noStrike" kern="1200" cap="none" spc="0" normalizeH="0" baseline="0" noProof="0">
                          <a:ln>
                            <a:noFill/>
                          </a:ln>
                          <a:solidFill>
                            <a:prstClr val="black"/>
                          </a:solidFill>
                          <a:effectLst/>
                          <a:uLnTx/>
                          <a:uFillTx/>
                          <a:latin typeface="+mn-lt"/>
                          <a:ea typeface="+mn-ea"/>
                          <a:cs typeface="+mn-cs"/>
                        </a:rPr>
                        <a:t>012-6277335</a:t>
                      </a:r>
                      <a:r>
                        <a:rPr kumimoji="0" lang="ja-JP" altLang="en-US" sz="1000" b="0" i="0" u="none" strike="noStrike" kern="1200" cap="none" spc="0" normalizeH="0" baseline="0" noProof="0">
                          <a:ln>
                            <a:noFill/>
                          </a:ln>
                          <a:solidFill>
                            <a:prstClr val="black"/>
                          </a:solidFill>
                          <a:effectLst/>
                          <a:uLnTx/>
                          <a:uFillTx/>
                          <a:latin typeface="+mn-lt"/>
                          <a:ea typeface="+mn-ea"/>
                          <a:cs typeface="+mn-cs"/>
                        </a:rPr>
                        <a:t>或电邮至</a:t>
                      </a:r>
                      <a:r>
                        <a:rPr kumimoji="0" lang="en-US" sz="1000" b="0" i="0" u="none" strike="noStrike" kern="1200" cap="none" spc="0" normalizeH="0" baseline="0" noProof="0">
                          <a:ln>
                            <a:noFill/>
                          </a:ln>
                          <a:solidFill>
                            <a:prstClr val="black"/>
                          </a:solidFill>
                          <a:effectLst/>
                          <a:uLnTx/>
                          <a:uFillTx/>
                          <a:latin typeface="+mn-lt"/>
                          <a:ea typeface="+mn-ea"/>
                          <a:cs typeface="+mn-cs"/>
                        </a:rPr>
                        <a:t>enquiry@lychealth.com </a:t>
                      </a:r>
                      <a:r>
                        <a:rPr kumimoji="0" lang="ja-JP" altLang="en-US" sz="1000" b="0" i="0" u="none" strike="noStrike" kern="1200" cap="none" spc="0" normalizeH="0" baseline="0" noProof="0">
                          <a:ln>
                            <a:noFill/>
                          </a:ln>
                          <a:solidFill>
                            <a:prstClr val="black"/>
                          </a:solidFill>
                          <a:effectLst/>
                          <a:uLnTx/>
                          <a:uFillTx/>
                          <a:latin typeface="+mn-lt"/>
                          <a:ea typeface="+mn-ea"/>
                          <a:cs typeface="+mn-cs"/>
                        </a:rPr>
                        <a:t>来了解这项超值优惠。</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4.1012 %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57028516"/>
                  </a:ext>
                </a:extLst>
              </a:tr>
            </a:tbl>
          </a:graphicData>
        </a:graphic>
      </p:graphicFrame>
      <p:sp>
        <p:nvSpPr>
          <p:cNvPr id="4" name="Text Placeholder 3">
            <a:extLst>
              <a:ext uri="{FF2B5EF4-FFF2-40B4-BE49-F238E27FC236}">
                <a16:creationId xmlns:a16="http://schemas.microsoft.com/office/drawing/2014/main" id="{5A8EAFA0-D6B5-4EDE-AED1-000BD60C86C2}"/>
              </a:ext>
            </a:extLst>
          </p:cNvPr>
          <p:cNvSpPr>
            <a:spLocks noGrp="1"/>
          </p:cNvSpPr>
          <p:nvPr>
            <p:ph type="body" sz="quarter" idx="14"/>
          </p:nvPr>
        </p:nvSpPr>
        <p:spPr/>
        <p:txBody>
          <a:bodyPr/>
          <a:lstStyle/>
          <a:p>
            <a:r>
              <a:rPr lang="en-US"/>
              <a:t>09/01/2018 - 09/30/2018</a:t>
            </a:r>
          </a:p>
        </p:txBody>
      </p:sp>
    </p:spTree>
    <p:extLst>
      <p:ext uri="{BB962C8B-B14F-4D97-AF65-F5344CB8AC3E}">
        <p14:creationId xmlns:p14="http://schemas.microsoft.com/office/powerpoint/2010/main" val="40953658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10C08B-2AC8-4A43-9DA2-63FF8092EA44}"/>
              </a:ext>
            </a:extLst>
          </p:cNvPr>
          <p:cNvSpPr>
            <a:spLocks noGrp="1"/>
          </p:cNvSpPr>
          <p:nvPr>
            <p:ph type="title"/>
          </p:nvPr>
        </p:nvSpPr>
        <p:spPr/>
        <p:txBody>
          <a:bodyPr/>
          <a:lstStyle/>
          <a:p>
            <a:r>
              <a:rPr lang="en-US"/>
              <a:t>Facebook (FB) Custom Own Posts Table (new) | LYC Mother &amp; Child Centre - 4 of 5</a:t>
            </a:r>
          </a:p>
        </p:txBody>
      </p:sp>
      <p:graphicFrame>
        <p:nvGraphicFramePr>
          <p:cNvPr id="5" name="Table Placeholder 4">
            <a:extLst>
              <a:ext uri="{FF2B5EF4-FFF2-40B4-BE49-F238E27FC236}">
                <a16:creationId xmlns:a16="http://schemas.microsoft.com/office/drawing/2014/main" id="{67053A54-2C39-4A11-90C7-BAF17BD27343}"/>
              </a:ext>
            </a:extLst>
          </p:cNvPr>
          <p:cNvGraphicFramePr>
            <a:graphicFrameLocks noGrp="1"/>
          </p:cNvGraphicFramePr>
          <p:nvPr>
            <p:ph type="tbl" sz="quarter" idx="13"/>
            <p:extLst>
              <p:ext uri="{D42A27DB-BD31-4B8C-83A1-F6EECF244321}">
                <p14:modId xmlns:p14="http://schemas.microsoft.com/office/powerpoint/2010/main" val="356822231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1469621410"/>
                    </a:ext>
                  </a:extLst>
                </a:gridCol>
                <a:gridCol w="822960">
                  <a:extLst>
                    <a:ext uri="{9D8B030D-6E8A-4147-A177-3AD203B41FA5}">
                      <a16:colId xmlns:a16="http://schemas.microsoft.com/office/drawing/2014/main" val="1337940255"/>
                    </a:ext>
                  </a:extLst>
                </a:gridCol>
                <a:gridCol w="822960">
                  <a:extLst>
                    <a:ext uri="{9D8B030D-6E8A-4147-A177-3AD203B41FA5}">
                      <a16:colId xmlns:a16="http://schemas.microsoft.com/office/drawing/2014/main" val="3620381064"/>
                    </a:ext>
                  </a:extLst>
                </a:gridCol>
                <a:gridCol w="822960">
                  <a:extLst>
                    <a:ext uri="{9D8B030D-6E8A-4147-A177-3AD203B41FA5}">
                      <a16:colId xmlns:a16="http://schemas.microsoft.com/office/drawing/2014/main" val="4134523963"/>
                    </a:ext>
                  </a:extLst>
                </a:gridCol>
                <a:gridCol w="822960">
                  <a:extLst>
                    <a:ext uri="{9D8B030D-6E8A-4147-A177-3AD203B41FA5}">
                      <a16:colId xmlns:a16="http://schemas.microsoft.com/office/drawing/2014/main" val="859081585"/>
                    </a:ext>
                  </a:extLst>
                </a:gridCol>
                <a:gridCol w="822960">
                  <a:extLst>
                    <a:ext uri="{9D8B030D-6E8A-4147-A177-3AD203B41FA5}">
                      <a16:colId xmlns:a16="http://schemas.microsoft.com/office/drawing/2014/main" val="3427309975"/>
                    </a:ext>
                  </a:extLst>
                </a:gridCol>
                <a:gridCol w="822960">
                  <a:extLst>
                    <a:ext uri="{9D8B030D-6E8A-4147-A177-3AD203B41FA5}">
                      <a16:colId xmlns:a16="http://schemas.microsoft.com/office/drawing/2014/main" val="294154532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659096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LYC Mother &amp; Child Centre - 2018-09-29 11:54:00 </a:t>
                      </a:r>
                      <a:r>
                        <a:rPr kumimoji="0" lang="en-US" sz="1000" b="0" i="0" u="none" strike="noStrike" kern="1200" cap="none" spc="0" normalizeH="0" baseline="0" noProof="0">
                          <a:ln>
                            <a:noFill/>
                          </a:ln>
                          <a:solidFill>
                            <a:prstClr val="black"/>
                          </a:solidFill>
                          <a:effectLst/>
                          <a:uLnTx/>
                          <a:uFillTx/>
                          <a:latin typeface="+mn-lt"/>
                          <a:ea typeface="+mn-ea"/>
                          <a:cs typeface="+mn-cs"/>
                        </a:rPr>
                        <a:t> 
 Your baby is amazing!
Born with more bones than an adult, your baby's bones will eventually fuse together until there are 206 bones left, just like you!
Isn't your baby incredible?
LYC Mother &amp; Child Centre, we will teach you more about your newborn baby and become a ‘certified mum’! Do make an appointment to visit us at http://lychealth.com/appointment or drop us a Facebook message for  more information today.
Source: https://www.babble.com/baby/interesting-facts-about-babies/
</a:t>
                      </a:r>
                      <a:r>
                        <a:rPr kumimoji="0" lang="ja-JP" altLang="en-US" sz="1000" b="0" i="0" u="none" strike="noStrike" kern="1200" cap="none" spc="0" normalizeH="0" baseline="0" noProof="0">
                          <a:ln>
                            <a:noFill/>
                          </a:ln>
                          <a:solidFill>
                            <a:prstClr val="black"/>
                          </a:solidFill>
                          <a:effectLst/>
                          <a:uLnTx/>
                          <a:uFillTx/>
                          <a:latin typeface="+mn-lt"/>
                          <a:ea typeface="+mn-ea"/>
                          <a:cs typeface="+mn-cs"/>
                        </a:rPr>
                        <a:t>宝宝们都很神奇！
当他们出生时，骨骼数量比成人还多。婴儿“额外”的骨骼会随着成长而融合</a:t>
                      </a:r>
                      <a:r>
                        <a:rPr kumimoji="0" lang="en-US" altLang="ja-JP" sz="1000" b="0" i="0" u="none" strike="noStrike" kern="1200" cap="none" spc="0" normalizeH="0" baseline="0" noProof="0">
                          <a:ln>
                            <a:noFill/>
                          </a:ln>
                          <a:solidFill>
                            <a:prstClr val="black"/>
                          </a:solidFill>
                          <a:effectLst/>
                          <a:uLnTx/>
                          <a:uFillTx/>
                          <a:latin typeface="+mn-lt"/>
                          <a:ea typeface="+mn-ea"/>
                          <a:cs typeface="+mn-cs"/>
                        </a:rPr>
                        <a:t>,</a:t>
                      </a:r>
                      <a:r>
                        <a:rPr kumimoji="0" lang="ja-JP" altLang="en-US" sz="1000" b="0" i="0" u="none" strike="noStrike" kern="1200" cap="none" spc="0" normalizeH="0" baseline="0" noProof="0">
                          <a:ln>
                            <a:noFill/>
                          </a:ln>
                          <a:solidFill>
                            <a:prstClr val="black"/>
                          </a:solidFill>
                          <a:effectLst/>
                          <a:uLnTx/>
                          <a:uFillTx/>
                          <a:latin typeface="+mn-lt"/>
                          <a:ea typeface="+mn-ea"/>
                          <a:cs typeface="+mn-cs"/>
                        </a:rPr>
                        <a:t>直至成年时</a:t>
                      </a:r>
                      <a:r>
                        <a:rPr kumimoji="0" lang="en-US" altLang="ja-JP" sz="1000" b="0" i="0" u="none" strike="noStrike" kern="1200" cap="none" spc="0" normalizeH="0" baseline="0" noProof="0">
                          <a:ln>
                            <a:noFill/>
                          </a:ln>
                          <a:solidFill>
                            <a:prstClr val="black"/>
                          </a:solidFill>
                          <a:effectLst/>
                          <a:uLnTx/>
                          <a:uFillTx/>
                          <a:latin typeface="+mn-lt"/>
                          <a:ea typeface="+mn-ea"/>
                          <a:cs typeface="+mn-cs"/>
                        </a:rPr>
                        <a:t>,</a:t>
                      </a:r>
                      <a:r>
                        <a:rPr kumimoji="0" lang="ja-JP" altLang="en-US" sz="1000" b="0" i="0" u="none" strike="noStrike" kern="1200" cap="none" spc="0" normalizeH="0" baseline="0" noProof="0">
                          <a:ln>
                            <a:noFill/>
                          </a:ln>
                          <a:solidFill>
                            <a:prstClr val="black"/>
                          </a:solidFill>
                          <a:effectLst/>
                          <a:uLnTx/>
                          <a:uFillTx/>
                          <a:latin typeface="+mn-lt"/>
                          <a:ea typeface="+mn-ea"/>
                          <a:cs typeface="+mn-cs"/>
                        </a:rPr>
                        <a:t>骨骼的总数量会减少至</a:t>
                      </a:r>
                      <a:r>
                        <a:rPr kumimoji="0" lang="en-US" altLang="ja-JP" sz="1000" b="0" i="0" u="none" strike="noStrike" kern="1200" cap="none" spc="0" normalizeH="0" baseline="0" noProof="0">
                          <a:ln>
                            <a:noFill/>
                          </a:ln>
                          <a:solidFill>
                            <a:prstClr val="black"/>
                          </a:solidFill>
                          <a:effectLst/>
                          <a:uLnTx/>
                          <a:uFillTx/>
                          <a:latin typeface="+mn-lt"/>
                          <a:ea typeface="+mn-ea"/>
                          <a:cs typeface="+mn-cs"/>
                        </a:rPr>
                        <a:t>206</a:t>
                      </a:r>
                      <a:r>
                        <a:rPr kumimoji="0" lang="ja-JP" altLang="en-US" sz="1000" b="0" i="0" u="none" strike="noStrike" kern="1200" cap="none" spc="0" normalizeH="0" baseline="0" noProof="0">
                          <a:ln>
                            <a:noFill/>
                          </a:ln>
                          <a:solidFill>
                            <a:prstClr val="black"/>
                          </a:solidFill>
                          <a:effectLst/>
                          <a:uLnTx/>
                          <a:uFillTx/>
                          <a:latin typeface="+mn-lt"/>
                          <a:ea typeface="+mn-ea"/>
                          <a:cs typeface="+mn-cs"/>
                        </a:rPr>
                        <a:t>块，就像你我一样。
在</a:t>
                      </a:r>
                      <a:r>
                        <a:rPr kumimoji="0" lang="en-US" sz="1000" b="0" i="0" u="none" strike="noStrike" kern="1200" cap="none" spc="0" normalizeH="0" baseline="0" noProof="0">
                          <a:ln>
                            <a:noFill/>
                          </a:ln>
                          <a:solidFill>
                            <a:prstClr val="black"/>
                          </a:solidFill>
                          <a:effectLst/>
                          <a:uLnTx/>
                          <a:uFillTx/>
                          <a:latin typeface="+mn-lt"/>
                          <a:ea typeface="+mn-ea"/>
                          <a:cs typeface="+mn-cs"/>
                        </a:rPr>
                        <a:t>LYC</a:t>
                      </a:r>
                      <a:r>
                        <a:rPr kumimoji="0" lang="ja-JP" altLang="en-US" sz="1000" b="0" i="0" u="none" strike="noStrike" kern="1200" cap="none" spc="0" normalizeH="0" baseline="0" noProof="0">
                          <a:ln>
                            <a:noFill/>
                          </a:ln>
                          <a:solidFill>
                            <a:prstClr val="black"/>
                          </a:solidFill>
                          <a:effectLst/>
                          <a:uLnTx/>
                          <a:uFillTx/>
                          <a:latin typeface="+mn-lt"/>
                          <a:ea typeface="+mn-ea"/>
                          <a:cs typeface="+mn-cs"/>
                        </a:rPr>
                        <a:t>产后护理中心，我们会教导您更多关于您的宝宝知识，让您在照顾宝宝时更得心应手。
现在您可通过 </a:t>
                      </a:r>
                      <a:r>
                        <a:rPr kumimoji="0" lang="en-US" sz="1000" b="0" i="0" u="none" strike="noStrike" kern="1200" cap="none" spc="0" normalizeH="0" baseline="0" noProof="0">
                          <a:ln>
                            <a:noFill/>
                          </a:ln>
                          <a:solidFill>
                            <a:prstClr val="black"/>
                          </a:solidFill>
                          <a:effectLst/>
                          <a:uLnTx/>
                          <a:uFillTx/>
                          <a:latin typeface="+mn-lt"/>
                          <a:ea typeface="+mn-ea"/>
                          <a:cs typeface="+mn-cs"/>
                        </a:rPr>
                        <a:t>http://lychealth.com/appointment </a:t>
                      </a:r>
                      <a:r>
                        <a:rPr kumimoji="0" lang="ja-JP" altLang="en-US" sz="1000" b="0" i="0" u="none" strike="noStrike" kern="1200" cap="none" spc="0" normalizeH="0" baseline="0" noProof="0">
                          <a:ln>
                            <a:noFill/>
                          </a:ln>
                          <a:solidFill>
                            <a:prstClr val="black"/>
                          </a:solidFill>
                          <a:effectLst/>
                          <a:uLnTx/>
                          <a:uFillTx/>
                          <a:latin typeface="+mn-lt"/>
                          <a:ea typeface="+mn-ea"/>
                          <a:cs typeface="+mn-cs"/>
                        </a:rPr>
                        <a:t>来上网预定并参观我们的月子中心。欲知更多，您也可以</a:t>
                      </a:r>
                      <a:r>
                        <a:rPr kumimoji="0" lang="en-US" sz="1000" b="0" i="0" u="none" strike="noStrike" kern="1200" cap="none" spc="0" normalizeH="0" baseline="0" noProof="0">
                          <a:ln>
                            <a:noFill/>
                          </a:ln>
                          <a:solidFill>
                            <a:prstClr val="black"/>
                          </a:solidFill>
                          <a:effectLst/>
                          <a:uLnTx/>
                          <a:uFillTx/>
                          <a:latin typeface="+mn-lt"/>
                          <a:ea typeface="+mn-ea"/>
                          <a:cs typeface="+mn-cs"/>
                        </a:rPr>
                        <a:t>PM</a:t>
                      </a:r>
                      <a:r>
                        <a:rPr kumimoji="0" lang="ja-JP" altLang="en-US" sz="1000" b="0" i="0" u="none" strike="noStrike" kern="1200" cap="none" spc="0" normalizeH="0" baseline="0" noProof="0">
                          <a:ln>
                            <a:noFill/>
                          </a:ln>
                          <a:solidFill>
                            <a:prstClr val="black"/>
                          </a:solidFill>
                          <a:effectLst/>
                          <a:uLnTx/>
                          <a:uFillTx/>
                          <a:latin typeface="+mn-lt"/>
                          <a:ea typeface="+mn-ea"/>
                          <a:cs typeface="+mn-cs"/>
                        </a:rPr>
                        <a:t>我们。</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3.8573 %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058186682"/>
                  </a:ext>
                </a:extLst>
              </a:tr>
            </a:tbl>
          </a:graphicData>
        </a:graphic>
      </p:graphicFrame>
      <p:sp>
        <p:nvSpPr>
          <p:cNvPr id="4" name="Text Placeholder 3">
            <a:extLst>
              <a:ext uri="{FF2B5EF4-FFF2-40B4-BE49-F238E27FC236}">
                <a16:creationId xmlns:a16="http://schemas.microsoft.com/office/drawing/2014/main" id="{CBA96473-78E9-46F4-A774-A2360DEA28A5}"/>
              </a:ext>
            </a:extLst>
          </p:cNvPr>
          <p:cNvSpPr>
            <a:spLocks noGrp="1"/>
          </p:cNvSpPr>
          <p:nvPr>
            <p:ph type="body" sz="quarter" idx="14"/>
          </p:nvPr>
        </p:nvSpPr>
        <p:spPr/>
        <p:txBody>
          <a:bodyPr/>
          <a:lstStyle/>
          <a:p>
            <a:r>
              <a:rPr lang="en-US"/>
              <a:t>09/01/2018 - 09/30/2018</a:t>
            </a:r>
          </a:p>
        </p:txBody>
      </p:sp>
    </p:spTree>
    <p:extLst>
      <p:ext uri="{BB962C8B-B14F-4D97-AF65-F5344CB8AC3E}">
        <p14:creationId xmlns:p14="http://schemas.microsoft.com/office/powerpoint/2010/main" val="224323962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E4F220-FC09-4610-A1AD-CB7792ED52CE}"/>
              </a:ext>
            </a:extLst>
          </p:cNvPr>
          <p:cNvSpPr>
            <a:spLocks noGrp="1"/>
          </p:cNvSpPr>
          <p:nvPr>
            <p:ph type="title"/>
          </p:nvPr>
        </p:nvSpPr>
        <p:spPr/>
        <p:txBody>
          <a:bodyPr/>
          <a:lstStyle/>
          <a:p>
            <a:r>
              <a:rPr lang="en-US"/>
              <a:t>Facebook (FB) Custom Own Posts Table (new) | LYC Mother &amp; Child Centre - 5 of 5</a:t>
            </a:r>
          </a:p>
        </p:txBody>
      </p:sp>
      <p:graphicFrame>
        <p:nvGraphicFramePr>
          <p:cNvPr id="5" name="Table Placeholder 4">
            <a:extLst>
              <a:ext uri="{FF2B5EF4-FFF2-40B4-BE49-F238E27FC236}">
                <a16:creationId xmlns:a16="http://schemas.microsoft.com/office/drawing/2014/main" id="{E7B075A6-D7C4-4A53-9529-01262AA33217}"/>
              </a:ext>
            </a:extLst>
          </p:cNvPr>
          <p:cNvGraphicFramePr>
            <a:graphicFrameLocks noGrp="1"/>
          </p:cNvGraphicFramePr>
          <p:nvPr>
            <p:ph type="tbl" sz="quarter" idx="13"/>
            <p:extLst>
              <p:ext uri="{D42A27DB-BD31-4B8C-83A1-F6EECF244321}">
                <p14:modId xmlns:p14="http://schemas.microsoft.com/office/powerpoint/2010/main" val="11945696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1447707443"/>
                    </a:ext>
                  </a:extLst>
                </a:gridCol>
                <a:gridCol w="822960">
                  <a:extLst>
                    <a:ext uri="{9D8B030D-6E8A-4147-A177-3AD203B41FA5}">
                      <a16:colId xmlns:a16="http://schemas.microsoft.com/office/drawing/2014/main" val="382152765"/>
                    </a:ext>
                  </a:extLst>
                </a:gridCol>
                <a:gridCol w="822960">
                  <a:extLst>
                    <a:ext uri="{9D8B030D-6E8A-4147-A177-3AD203B41FA5}">
                      <a16:colId xmlns:a16="http://schemas.microsoft.com/office/drawing/2014/main" val="2887186776"/>
                    </a:ext>
                  </a:extLst>
                </a:gridCol>
                <a:gridCol w="822960">
                  <a:extLst>
                    <a:ext uri="{9D8B030D-6E8A-4147-A177-3AD203B41FA5}">
                      <a16:colId xmlns:a16="http://schemas.microsoft.com/office/drawing/2014/main" val="1072770624"/>
                    </a:ext>
                  </a:extLst>
                </a:gridCol>
                <a:gridCol w="822960">
                  <a:extLst>
                    <a:ext uri="{9D8B030D-6E8A-4147-A177-3AD203B41FA5}">
                      <a16:colId xmlns:a16="http://schemas.microsoft.com/office/drawing/2014/main" val="2802935557"/>
                    </a:ext>
                  </a:extLst>
                </a:gridCol>
                <a:gridCol w="822960">
                  <a:extLst>
                    <a:ext uri="{9D8B030D-6E8A-4147-A177-3AD203B41FA5}">
                      <a16:colId xmlns:a16="http://schemas.microsoft.com/office/drawing/2014/main" val="4171407199"/>
                    </a:ext>
                  </a:extLst>
                </a:gridCol>
                <a:gridCol w="822960">
                  <a:extLst>
                    <a:ext uri="{9D8B030D-6E8A-4147-A177-3AD203B41FA5}">
                      <a16:colId xmlns:a16="http://schemas.microsoft.com/office/drawing/2014/main" val="161834400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6515000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LYC Mother &amp; Child Centre - 2018-09-16 09:00:01 </a:t>
                      </a:r>
                      <a:r>
                        <a:rPr kumimoji="0" lang="en-US" sz="1000" b="0" i="0" u="none" strike="noStrike" kern="1200" cap="none" spc="0" normalizeH="0" baseline="0" noProof="0">
                          <a:ln>
                            <a:noFill/>
                          </a:ln>
                          <a:solidFill>
                            <a:prstClr val="black"/>
                          </a:solidFill>
                          <a:effectLst/>
                          <a:uLnTx/>
                          <a:uFillTx/>
                          <a:latin typeface="+mn-lt"/>
                          <a:ea typeface="+mn-ea"/>
                          <a:cs typeface="+mn-cs"/>
                        </a:rPr>
                        <a:t> 
 Happy Malaysia Day from all our patriotic babies at LYC Mother &amp; Child Centre!
LYC </a:t>
                      </a:r>
                      <a:r>
                        <a:rPr kumimoji="0" lang="ja-JP" altLang="en-US" sz="1000" b="0" i="0" u="none" strike="noStrike" kern="1200" cap="none" spc="0" normalizeH="0" baseline="0" noProof="0">
                          <a:ln>
                            <a:noFill/>
                          </a:ln>
                          <a:solidFill>
                            <a:prstClr val="black"/>
                          </a:solidFill>
                          <a:effectLst/>
                          <a:uLnTx/>
                          <a:uFillTx/>
                          <a:latin typeface="+mn-lt"/>
                          <a:ea typeface="+mn-ea"/>
                          <a:cs typeface="+mn-cs"/>
                        </a:rPr>
                        <a:t>产后护理中心的爱国宝贝们想祝所有马来西亚人，马来西亚日快乐</a:t>
                      </a:r>
                      <a:r>
                        <a:rPr kumimoji="0" lang="en-US" altLang="ja-JP" sz="1000" b="0" i="0" u="none" strike="noStrike" kern="1200" cap="none" spc="0" normalizeH="0" baseline="0" noProof="0">
                          <a:ln>
                            <a:noFill/>
                          </a:ln>
                          <a:solidFill>
                            <a:prstClr val="black"/>
                          </a:solidFill>
                          <a:effectLst/>
                          <a:uLnTx/>
                          <a:uFillTx/>
                          <a:latin typeface="+mn-lt"/>
                          <a:ea typeface="+mn-ea"/>
                          <a:cs typeface="+mn-cs"/>
                        </a:rPr>
                        <a: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0.8262 %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3160886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LYC Mother &amp; Child Centre - 2018-09-19 16:50:23 </a:t>
                      </a:r>
                      <a:r>
                        <a:rPr kumimoji="0" lang="en-US" sz="1000" b="0" i="0" u="none" strike="noStrike" kern="1200" cap="none" spc="0" normalizeH="0" baseline="0" noProof="0">
                          <a:ln>
                            <a:noFill/>
                          </a:ln>
                          <a:solidFill>
                            <a:prstClr val="black"/>
                          </a:solidFill>
                          <a:effectLst/>
                          <a:uLnTx/>
                          <a:uFillTx/>
                          <a:latin typeface="+mn-lt"/>
                          <a:ea typeface="+mn-ea"/>
                          <a:cs typeface="+mn-cs"/>
                        </a:rPr>
                        <a:t> 
 Let's welcome our first LYC twin baby girls in LYC Mother &amp; Child Centre, the adorable Lyla &amp; Mika and their pretty mom Cheryl! 💕
Can you guess who is the elder twin?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0.7850 %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604861875"/>
                  </a:ext>
                </a:extLst>
              </a:tr>
            </a:tbl>
          </a:graphicData>
        </a:graphic>
      </p:graphicFrame>
      <p:sp>
        <p:nvSpPr>
          <p:cNvPr id="4" name="Text Placeholder 3">
            <a:extLst>
              <a:ext uri="{FF2B5EF4-FFF2-40B4-BE49-F238E27FC236}">
                <a16:creationId xmlns:a16="http://schemas.microsoft.com/office/drawing/2014/main" id="{858F56A8-304D-403D-A047-BE87D1E201D9}"/>
              </a:ext>
            </a:extLst>
          </p:cNvPr>
          <p:cNvSpPr>
            <a:spLocks noGrp="1"/>
          </p:cNvSpPr>
          <p:nvPr>
            <p:ph type="body" sz="quarter" idx="14"/>
          </p:nvPr>
        </p:nvSpPr>
        <p:spPr/>
        <p:txBody>
          <a:bodyPr/>
          <a:lstStyle/>
          <a:p>
            <a:r>
              <a:rPr lang="en-US"/>
              <a:t>09/01/2018 - 09/30/2018</a:t>
            </a:r>
          </a:p>
        </p:txBody>
      </p:sp>
    </p:spTree>
    <p:extLst>
      <p:ext uri="{BB962C8B-B14F-4D97-AF65-F5344CB8AC3E}">
        <p14:creationId xmlns:p14="http://schemas.microsoft.com/office/powerpoint/2010/main" val="155435433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CB15E0-BB1C-4A83-A971-F97550B1183A}"/>
              </a:ext>
            </a:extLst>
          </p:cNvPr>
          <p:cNvSpPr>
            <a:spLocks noGrp="1"/>
          </p:cNvSpPr>
          <p:nvPr>
            <p:ph type="title"/>
          </p:nvPr>
        </p:nvSpPr>
        <p:spPr/>
        <p:txBody>
          <a:bodyPr/>
          <a:lstStyle/>
          <a:p>
            <a:r>
              <a:rPr lang="en-US"/>
              <a:t>Facebook Fan Demographics | LYC Mother &amp; Child Centre</a:t>
            </a:r>
          </a:p>
        </p:txBody>
      </p:sp>
      <p:graphicFrame>
        <p:nvGraphicFramePr>
          <p:cNvPr id="6" name="Chart Placeholder 5">
            <a:extLst>
              <a:ext uri="{FF2B5EF4-FFF2-40B4-BE49-F238E27FC236}">
                <a16:creationId xmlns:a16="http://schemas.microsoft.com/office/drawing/2014/main" id="{ACBEE936-20A4-4CAE-90D2-67B4C454842F}"/>
              </a:ext>
            </a:extLst>
          </p:cNvPr>
          <p:cNvGraphicFramePr>
            <a:graphicFrameLocks noGrp="1"/>
          </p:cNvGraphicFramePr>
          <p:nvPr>
            <p:ph type="chart" sz="quarter" idx="13"/>
            <p:extLst>
              <p:ext uri="{D42A27DB-BD31-4B8C-83A1-F6EECF244321}">
                <p14:modId xmlns:p14="http://schemas.microsoft.com/office/powerpoint/2010/main" val="22773665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598D339-10AA-493A-AB99-A92ECB030242}"/>
              </a:ext>
            </a:extLst>
          </p:cNvPr>
          <p:cNvSpPr>
            <a:spLocks noGrp="1"/>
          </p:cNvSpPr>
          <p:nvPr>
            <p:ph type="body" sz="quarter" idx="14"/>
          </p:nvPr>
        </p:nvSpPr>
        <p:spPr/>
        <p:txBody>
          <a:bodyPr/>
          <a:lstStyle/>
          <a:p>
            <a:r>
              <a:rPr lang="en-US"/>
              <a:t>09/01/2018 - 09/30/2018</a:t>
            </a:r>
          </a:p>
        </p:txBody>
      </p:sp>
      <p:sp>
        <p:nvSpPr>
          <p:cNvPr id="5" name="Footer Placeholder 4">
            <a:extLst>
              <a:ext uri="{FF2B5EF4-FFF2-40B4-BE49-F238E27FC236}">
                <a16:creationId xmlns:a16="http://schemas.microsoft.com/office/drawing/2014/main" id="{98B641AA-BF26-49B3-B191-5814E12C9AD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21476406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1D8DCE-7F68-4EC8-B5DF-84F7B2367162}"/>
              </a:ext>
            </a:extLst>
          </p:cNvPr>
          <p:cNvSpPr>
            <a:spLocks noGrp="1"/>
          </p:cNvSpPr>
          <p:nvPr>
            <p:ph type="title"/>
          </p:nvPr>
        </p:nvSpPr>
        <p:spPr/>
        <p:txBody>
          <a:bodyPr/>
          <a:lstStyle/>
          <a:p>
            <a:r>
              <a:rPr lang="en-US"/>
              <a:t>Facebook Interaction Rate | LYC Mother &amp; Child Centre</a:t>
            </a:r>
          </a:p>
        </p:txBody>
      </p:sp>
      <p:graphicFrame>
        <p:nvGraphicFramePr>
          <p:cNvPr id="6" name="Chart Placeholder 5">
            <a:extLst>
              <a:ext uri="{FF2B5EF4-FFF2-40B4-BE49-F238E27FC236}">
                <a16:creationId xmlns:a16="http://schemas.microsoft.com/office/drawing/2014/main" id="{B350C0D6-C2DB-44E4-92B0-B79D2F926F2A}"/>
              </a:ext>
            </a:extLst>
          </p:cNvPr>
          <p:cNvGraphicFramePr>
            <a:graphicFrameLocks noGrp="1"/>
          </p:cNvGraphicFramePr>
          <p:nvPr>
            <p:ph type="chart" sz="quarter" idx="13"/>
            <p:extLst>
              <p:ext uri="{D42A27DB-BD31-4B8C-83A1-F6EECF244321}">
                <p14:modId xmlns:p14="http://schemas.microsoft.com/office/powerpoint/2010/main" val="297619221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59C890A-F14B-40A1-81B5-7E24D2890D56}"/>
              </a:ext>
            </a:extLst>
          </p:cNvPr>
          <p:cNvSpPr>
            <a:spLocks noGrp="1"/>
          </p:cNvSpPr>
          <p:nvPr>
            <p:ph type="body" sz="quarter" idx="14"/>
          </p:nvPr>
        </p:nvSpPr>
        <p:spPr/>
        <p:txBody>
          <a:bodyPr/>
          <a:lstStyle/>
          <a:p>
            <a:r>
              <a:rPr lang="en-US"/>
              <a:t>09/01/2018 - 09/30/2018</a:t>
            </a:r>
          </a:p>
        </p:txBody>
      </p:sp>
      <p:sp>
        <p:nvSpPr>
          <p:cNvPr id="5" name="Footer Placeholder 4">
            <a:extLst>
              <a:ext uri="{FF2B5EF4-FFF2-40B4-BE49-F238E27FC236}">
                <a16:creationId xmlns:a16="http://schemas.microsoft.com/office/drawing/2014/main" id="{4CD20FFE-6BA9-49EC-B41A-5FF815733AF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94582449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7C2801-920D-4CF6-A46C-3B34A8AF532D}"/>
              </a:ext>
            </a:extLst>
          </p:cNvPr>
          <p:cNvSpPr>
            <a:spLocks noGrp="1"/>
          </p:cNvSpPr>
          <p:nvPr>
            <p:ph type="title"/>
          </p:nvPr>
        </p:nvSpPr>
        <p:spPr/>
        <p:txBody>
          <a:bodyPr/>
          <a:lstStyle/>
          <a:p>
            <a:r>
              <a:rPr lang="en-US"/>
              <a:t>Facebook Fans Total | LYC Mother &amp; Child Centre</a:t>
            </a:r>
          </a:p>
        </p:txBody>
      </p:sp>
      <p:graphicFrame>
        <p:nvGraphicFramePr>
          <p:cNvPr id="6" name="Chart Placeholder 5">
            <a:extLst>
              <a:ext uri="{FF2B5EF4-FFF2-40B4-BE49-F238E27FC236}">
                <a16:creationId xmlns:a16="http://schemas.microsoft.com/office/drawing/2014/main" id="{A51158F7-5A72-437D-B3FA-2488136EFB5D}"/>
              </a:ext>
            </a:extLst>
          </p:cNvPr>
          <p:cNvGraphicFramePr>
            <a:graphicFrameLocks noGrp="1"/>
          </p:cNvGraphicFramePr>
          <p:nvPr>
            <p:ph type="chart" sz="quarter" idx="13"/>
            <p:extLst>
              <p:ext uri="{D42A27DB-BD31-4B8C-83A1-F6EECF244321}">
                <p14:modId xmlns:p14="http://schemas.microsoft.com/office/powerpoint/2010/main" val="44018110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515FEC0-5DE2-4926-8A81-4D09D90D5C46}"/>
              </a:ext>
            </a:extLst>
          </p:cNvPr>
          <p:cNvSpPr>
            <a:spLocks noGrp="1"/>
          </p:cNvSpPr>
          <p:nvPr>
            <p:ph type="body" sz="quarter" idx="14"/>
          </p:nvPr>
        </p:nvSpPr>
        <p:spPr/>
        <p:txBody>
          <a:bodyPr/>
          <a:lstStyle/>
          <a:p>
            <a:r>
              <a:rPr lang="en-US"/>
              <a:t>09/01/2018 - 09/30/2018</a:t>
            </a:r>
          </a:p>
        </p:txBody>
      </p:sp>
      <p:sp>
        <p:nvSpPr>
          <p:cNvPr id="5" name="Footer Placeholder 4">
            <a:extLst>
              <a:ext uri="{FF2B5EF4-FFF2-40B4-BE49-F238E27FC236}">
                <a16:creationId xmlns:a16="http://schemas.microsoft.com/office/drawing/2014/main" id="{A1FED464-FA3A-40B6-9EEE-920EC04ACEC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04808008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7802C9-1E17-4EAA-A6EC-9B0DF3AC122B}"/>
              </a:ext>
            </a:extLst>
          </p:cNvPr>
          <p:cNvSpPr>
            <a:spLocks noGrp="1"/>
          </p:cNvSpPr>
          <p:nvPr>
            <p:ph type="title"/>
          </p:nvPr>
        </p:nvSpPr>
        <p:spPr/>
        <p:txBody>
          <a:bodyPr/>
          <a:lstStyle/>
          <a:p>
            <a:r>
              <a:rPr lang="en-US"/>
              <a:t>Facebook Page Views | LYC Mother &amp; Child Centre</a:t>
            </a:r>
          </a:p>
        </p:txBody>
      </p:sp>
      <p:graphicFrame>
        <p:nvGraphicFramePr>
          <p:cNvPr id="6" name="Chart Placeholder 5">
            <a:extLst>
              <a:ext uri="{FF2B5EF4-FFF2-40B4-BE49-F238E27FC236}">
                <a16:creationId xmlns:a16="http://schemas.microsoft.com/office/drawing/2014/main" id="{61776EDA-ECBE-477F-B66B-A8FFDD7DB71D}"/>
              </a:ext>
            </a:extLst>
          </p:cNvPr>
          <p:cNvGraphicFramePr>
            <a:graphicFrameLocks noGrp="1"/>
          </p:cNvGraphicFramePr>
          <p:nvPr>
            <p:ph type="chart" sz="quarter" idx="13"/>
            <p:extLst>
              <p:ext uri="{D42A27DB-BD31-4B8C-83A1-F6EECF244321}">
                <p14:modId xmlns:p14="http://schemas.microsoft.com/office/powerpoint/2010/main" val="48928429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3536F5B-C2CD-45AE-B2E0-01F95EAF4DDF}"/>
              </a:ext>
            </a:extLst>
          </p:cNvPr>
          <p:cNvSpPr>
            <a:spLocks noGrp="1"/>
          </p:cNvSpPr>
          <p:nvPr>
            <p:ph type="body" sz="quarter" idx="14"/>
          </p:nvPr>
        </p:nvSpPr>
        <p:spPr/>
        <p:txBody>
          <a:bodyPr/>
          <a:lstStyle/>
          <a:p>
            <a:r>
              <a:rPr lang="en-US"/>
              <a:t>09/01/2018 - 09/30/2018</a:t>
            </a:r>
          </a:p>
        </p:txBody>
      </p:sp>
      <p:sp>
        <p:nvSpPr>
          <p:cNvPr id="5" name="Footer Placeholder 4">
            <a:extLst>
              <a:ext uri="{FF2B5EF4-FFF2-40B4-BE49-F238E27FC236}">
                <a16:creationId xmlns:a16="http://schemas.microsoft.com/office/drawing/2014/main" id="{7DBBED02-39D6-4A12-827B-F5EF9FE6D69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93503446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7F1720-0ED1-4B90-83A0-AE42F7F08836}"/>
              </a:ext>
            </a:extLst>
          </p:cNvPr>
          <p:cNvSpPr>
            <a:spLocks noGrp="1"/>
          </p:cNvSpPr>
          <p:nvPr>
            <p:ph type="title"/>
          </p:nvPr>
        </p:nvSpPr>
        <p:spPr/>
        <p:txBody>
          <a:bodyPr/>
          <a:lstStyle/>
          <a:p>
            <a:r>
              <a:rPr lang="en-US"/>
              <a:t>Facebook Fans By City Table | LYC Mother &amp; Child Centre - 1 of 3</a:t>
            </a:r>
          </a:p>
        </p:txBody>
      </p:sp>
      <p:graphicFrame>
        <p:nvGraphicFramePr>
          <p:cNvPr id="5" name="Table Placeholder 4">
            <a:extLst>
              <a:ext uri="{FF2B5EF4-FFF2-40B4-BE49-F238E27FC236}">
                <a16:creationId xmlns:a16="http://schemas.microsoft.com/office/drawing/2014/main" id="{B46E2BAD-FC9E-48A3-AFE4-FA16DF16AB10}"/>
              </a:ext>
            </a:extLst>
          </p:cNvPr>
          <p:cNvGraphicFramePr>
            <a:graphicFrameLocks noGrp="1"/>
          </p:cNvGraphicFramePr>
          <p:nvPr>
            <p:ph type="tbl" sz="quarter" idx="13"/>
            <p:extLst>
              <p:ext uri="{D42A27DB-BD31-4B8C-83A1-F6EECF244321}">
                <p14:modId xmlns:p14="http://schemas.microsoft.com/office/powerpoint/2010/main" val="390163397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553064666"/>
                    </a:ext>
                  </a:extLst>
                </a:gridCol>
                <a:gridCol w="1645920">
                  <a:extLst>
                    <a:ext uri="{9D8B030D-6E8A-4147-A177-3AD203B41FA5}">
                      <a16:colId xmlns:a16="http://schemas.microsoft.com/office/drawing/2014/main" val="3441516664"/>
                    </a:ext>
                  </a:extLst>
                </a:gridCol>
                <a:gridCol w="1645920">
                  <a:extLst>
                    <a:ext uri="{9D8B030D-6E8A-4147-A177-3AD203B41FA5}">
                      <a16:colId xmlns:a16="http://schemas.microsoft.com/office/drawing/2014/main" val="23125553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a:t>
                      </a:r>
                    </a:p>
                  </a:txBody>
                  <a:tcPr/>
                </a:tc>
                <a:extLst>
                  <a:ext uri="{0D108BD9-81ED-4DB2-BD59-A6C34878D82A}">
                    <a16:rowId xmlns:a16="http://schemas.microsoft.com/office/drawing/2014/main" val="6357521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Kuala Lumpur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30.1 %</a:t>
                      </a:r>
                    </a:p>
                  </a:txBody>
                  <a:tcPr/>
                </a:tc>
                <a:extLst>
                  <a:ext uri="{0D108BD9-81ED-4DB2-BD59-A6C34878D82A}">
                    <a16:rowId xmlns:a16="http://schemas.microsoft.com/office/drawing/2014/main" val="28772921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Kota Kinabalu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5.3 %</a:t>
                      </a:r>
                    </a:p>
                  </a:txBody>
                  <a:tcPr/>
                </a:tc>
                <a:extLst>
                  <a:ext uri="{0D108BD9-81ED-4DB2-BD59-A6C34878D82A}">
                    <a16:rowId xmlns:a16="http://schemas.microsoft.com/office/drawing/2014/main" val="37323668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Petaling Jaya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3.4 %</a:t>
                      </a:r>
                    </a:p>
                  </a:txBody>
                  <a:tcPr/>
                </a:tc>
                <a:extLst>
                  <a:ext uri="{0D108BD9-81ED-4DB2-BD59-A6C34878D82A}">
                    <a16:rowId xmlns:a16="http://schemas.microsoft.com/office/drawing/2014/main" val="5302943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Johor Bahru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3.1 %</a:t>
                      </a:r>
                    </a:p>
                  </a:txBody>
                  <a:tcPr/>
                </a:tc>
                <a:extLst>
                  <a:ext uri="{0D108BD9-81ED-4DB2-BD59-A6C34878D82A}">
                    <a16:rowId xmlns:a16="http://schemas.microsoft.com/office/drawing/2014/main" val="15596270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Kuching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3.1 %</a:t>
                      </a:r>
                    </a:p>
                  </a:txBody>
                  <a:tcPr/>
                </a:tc>
                <a:extLst>
                  <a:ext uri="{0D108BD9-81ED-4DB2-BD59-A6C34878D82A}">
                    <a16:rowId xmlns:a16="http://schemas.microsoft.com/office/drawing/2014/main" val="29465298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Klang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2.4 %</a:t>
                      </a:r>
                    </a:p>
                  </a:txBody>
                  <a:tcPr/>
                </a:tc>
                <a:extLst>
                  <a:ext uri="{0D108BD9-81ED-4DB2-BD59-A6C34878D82A}">
                    <a16:rowId xmlns:a16="http://schemas.microsoft.com/office/drawing/2014/main" val="26311273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Sandakan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2.1 %</a:t>
                      </a:r>
                    </a:p>
                  </a:txBody>
                  <a:tcPr/>
                </a:tc>
                <a:extLst>
                  <a:ext uri="{0D108BD9-81ED-4DB2-BD59-A6C34878D82A}">
                    <a16:rowId xmlns:a16="http://schemas.microsoft.com/office/drawing/2014/main" val="40418682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Tawau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2.1 %</a:t>
                      </a:r>
                    </a:p>
                  </a:txBody>
                  <a:tcPr/>
                </a:tc>
                <a:extLst>
                  <a:ext uri="{0D108BD9-81ED-4DB2-BD59-A6C34878D82A}">
                    <a16:rowId xmlns:a16="http://schemas.microsoft.com/office/drawing/2014/main" val="22152747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Shah Alam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1.9 %</a:t>
                      </a:r>
                    </a:p>
                  </a:txBody>
                  <a:tcPr/>
                </a:tc>
                <a:extLst>
                  <a:ext uri="{0D108BD9-81ED-4DB2-BD59-A6C34878D82A}">
                    <a16:rowId xmlns:a16="http://schemas.microsoft.com/office/drawing/2014/main" val="26219896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Sibu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1.7 %</a:t>
                      </a:r>
                    </a:p>
                  </a:txBody>
                  <a:tcPr/>
                </a:tc>
                <a:extLst>
                  <a:ext uri="{0D108BD9-81ED-4DB2-BD59-A6C34878D82A}">
                    <a16:rowId xmlns:a16="http://schemas.microsoft.com/office/drawing/2014/main" val="1274435607"/>
                  </a:ext>
                </a:extLst>
              </a:tr>
            </a:tbl>
          </a:graphicData>
        </a:graphic>
      </p:graphicFrame>
      <p:sp>
        <p:nvSpPr>
          <p:cNvPr id="4" name="Text Placeholder 3">
            <a:extLst>
              <a:ext uri="{FF2B5EF4-FFF2-40B4-BE49-F238E27FC236}">
                <a16:creationId xmlns:a16="http://schemas.microsoft.com/office/drawing/2014/main" id="{903D69BF-F510-486F-A0CC-7FAD2D442B37}"/>
              </a:ext>
            </a:extLst>
          </p:cNvPr>
          <p:cNvSpPr>
            <a:spLocks noGrp="1"/>
          </p:cNvSpPr>
          <p:nvPr>
            <p:ph type="body" sz="quarter" idx="14"/>
          </p:nvPr>
        </p:nvSpPr>
        <p:spPr/>
        <p:txBody>
          <a:bodyPr/>
          <a:lstStyle/>
          <a:p>
            <a:r>
              <a:rPr lang="en-US"/>
              <a:t>09/01/2018 - 09/30/2018</a:t>
            </a:r>
          </a:p>
        </p:txBody>
      </p:sp>
    </p:spTree>
    <p:extLst>
      <p:ext uri="{BB962C8B-B14F-4D97-AF65-F5344CB8AC3E}">
        <p14:creationId xmlns:p14="http://schemas.microsoft.com/office/powerpoint/2010/main" val="42157473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012C10-F48F-4776-88E1-EEE5C5A0E38B}"/>
              </a:ext>
            </a:extLst>
          </p:cNvPr>
          <p:cNvSpPr>
            <a:spLocks noGrp="1"/>
          </p:cNvSpPr>
          <p:nvPr>
            <p:ph type="title"/>
          </p:nvPr>
        </p:nvSpPr>
        <p:spPr/>
        <p:txBody>
          <a:bodyPr/>
          <a:lstStyle/>
          <a:p>
            <a:r>
              <a:rPr lang="en-US"/>
              <a:t>Facebook Fans By City Table | LYC Mother &amp; Child Centre - 2 of 3</a:t>
            </a:r>
          </a:p>
        </p:txBody>
      </p:sp>
      <p:graphicFrame>
        <p:nvGraphicFramePr>
          <p:cNvPr id="5" name="Table Placeholder 4">
            <a:extLst>
              <a:ext uri="{FF2B5EF4-FFF2-40B4-BE49-F238E27FC236}">
                <a16:creationId xmlns:a16="http://schemas.microsoft.com/office/drawing/2014/main" id="{1DFADD25-4227-47F4-BACA-5AE09A2B0C5D}"/>
              </a:ext>
            </a:extLst>
          </p:cNvPr>
          <p:cNvGraphicFramePr>
            <a:graphicFrameLocks noGrp="1"/>
          </p:cNvGraphicFramePr>
          <p:nvPr>
            <p:ph type="tbl" sz="quarter" idx="13"/>
            <p:extLst>
              <p:ext uri="{D42A27DB-BD31-4B8C-83A1-F6EECF244321}">
                <p14:modId xmlns:p14="http://schemas.microsoft.com/office/powerpoint/2010/main" val="261189317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3465419582"/>
                    </a:ext>
                  </a:extLst>
                </a:gridCol>
                <a:gridCol w="1645920">
                  <a:extLst>
                    <a:ext uri="{9D8B030D-6E8A-4147-A177-3AD203B41FA5}">
                      <a16:colId xmlns:a16="http://schemas.microsoft.com/office/drawing/2014/main" val="2594682364"/>
                    </a:ext>
                  </a:extLst>
                </a:gridCol>
                <a:gridCol w="1645920">
                  <a:extLst>
                    <a:ext uri="{9D8B030D-6E8A-4147-A177-3AD203B41FA5}">
                      <a16:colId xmlns:a16="http://schemas.microsoft.com/office/drawing/2014/main" val="398232267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a:t>
                      </a:r>
                    </a:p>
                  </a:txBody>
                  <a:tcPr/>
                </a:tc>
                <a:extLst>
                  <a:ext uri="{0D108BD9-81ED-4DB2-BD59-A6C34878D82A}">
                    <a16:rowId xmlns:a16="http://schemas.microsoft.com/office/drawing/2014/main" val="19280886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Penang Island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1.7 %</a:t>
                      </a:r>
                    </a:p>
                  </a:txBody>
                  <a:tcPr/>
                </a:tc>
                <a:extLst>
                  <a:ext uri="{0D108BD9-81ED-4DB2-BD59-A6C34878D82A}">
                    <a16:rowId xmlns:a16="http://schemas.microsoft.com/office/drawing/2014/main" val="1725498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Bintulu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1.7 %</a:t>
                      </a:r>
                    </a:p>
                  </a:txBody>
                  <a:tcPr/>
                </a:tc>
                <a:extLst>
                  <a:ext uri="{0D108BD9-81ED-4DB2-BD59-A6C34878D82A}">
                    <a16:rowId xmlns:a16="http://schemas.microsoft.com/office/drawing/2014/main" val="21188035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Miri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1.6 %</a:t>
                      </a:r>
                    </a:p>
                  </a:txBody>
                  <a:tcPr/>
                </a:tc>
                <a:extLst>
                  <a:ext uri="{0D108BD9-81ED-4DB2-BD59-A6C34878D82A}">
                    <a16:rowId xmlns:a16="http://schemas.microsoft.com/office/drawing/2014/main" val="30936437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Ipoh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1.4 %</a:t>
                      </a:r>
                    </a:p>
                  </a:txBody>
                  <a:tcPr/>
                </a:tc>
                <a:extLst>
                  <a:ext uri="{0D108BD9-81ED-4DB2-BD59-A6C34878D82A}">
                    <a16:rowId xmlns:a16="http://schemas.microsoft.com/office/drawing/2014/main" val="29004457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Kuala Terengganu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1.0 %</a:t>
                      </a:r>
                    </a:p>
                  </a:txBody>
                  <a:tcPr/>
                </a:tc>
                <a:extLst>
                  <a:ext uri="{0D108BD9-81ED-4DB2-BD59-A6C34878D82A}">
                    <a16:rowId xmlns:a16="http://schemas.microsoft.com/office/drawing/2014/main" val="1297017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Melaka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1.0 %</a:t>
                      </a:r>
                    </a:p>
                  </a:txBody>
                  <a:tcPr/>
                </a:tc>
                <a:extLst>
                  <a:ext uri="{0D108BD9-81ED-4DB2-BD59-A6C34878D82A}">
                    <a16:rowId xmlns:a16="http://schemas.microsoft.com/office/drawing/2014/main" val="41764275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Lahad Datu Town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1.0 %</a:t>
                      </a:r>
                    </a:p>
                  </a:txBody>
                  <a:tcPr/>
                </a:tc>
                <a:extLst>
                  <a:ext uri="{0D108BD9-81ED-4DB2-BD59-A6C34878D82A}">
                    <a16:rowId xmlns:a16="http://schemas.microsoft.com/office/drawing/2014/main" val="28308762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Kajang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1.0 %</a:t>
                      </a:r>
                    </a:p>
                  </a:txBody>
                  <a:tcPr/>
                </a:tc>
                <a:extLst>
                  <a:ext uri="{0D108BD9-81ED-4DB2-BD59-A6C34878D82A}">
                    <a16:rowId xmlns:a16="http://schemas.microsoft.com/office/drawing/2014/main" val="41544428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Kota Bharu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0.9 %</a:t>
                      </a:r>
                    </a:p>
                  </a:txBody>
                  <a:tcPr/>
                </a:tc>
                <a:extLst>
                  <a:ext uri="{0D108BD9-81ED-4DB2-BD59-A6C34878D82A}">
                    <a16:rowId xmlns:a16="http://schemas.microsoft.com/office/drawing/2014/main" val="24584155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Puchong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0.9 %</a:t>
                      </a:r>
                    </a:p>
                  </a:txBody>
                  <a:tcPr/>
                </a:tc>
                <a:extLst>
                  <a:ext uri="{0D108BD9-81ED-4DB2-BD59-A6C34878D82A}">
                    <a16:rowId xmlns:a16="http://schemas.microsoft.com/office/drawing/2014/main" val="1352661181"/>
                  </a:ext>
                </a:extLst>
              </a:tr>
            </a:tbl>
          </a:graphicData>
        </a:graphic>
      </p:graphicFrame>
      <p:sp>
        <p:nvSpPr>
          <p:cNvPr id="4" name="Text Placeholder 3">
            <a:extLst>
              <a:ext uri="{FF2B5EF4-FFF2-40B4-BE49-F238E27FC236}">
                <a16:creationId xmlns:a16="http://schemas.microsoft.com/office/drawing/2014/main" id="{6B11C8B7-5188-460F-990D-F1CCFFECDEAD}"/>
              </a:ext>
            </a:extLst>
          </p:cNvPr>
          <p:cNvSpPr>
            <a:spLocks noGrp="1"/>
          </p:cNvSpPr>
          <p:nvPr>
            <p:ph type="body" sz="quarter" idx="14"/>
          </p:nvPr>
        </p:nvSpPr>
        <p:spPr/>
        <p:txBody>
          <a:bodyPr/>
          <a:lstStyle/>
          <a:p>
            <a:r>
              <a:rPr lang="en-US"/>
              <a:t>09/01/2018 - 09/30/2018</a:t>
            </a:r>
          </a:p>
        </p:txBody>
      </p:sp>
    </p:spTree>
    <p:extLst>
      <p:ext uri="{BB962C8B-B14F-4D97-AF65-F5344CB8AC3E}">
        <p14:creationId xmlns:p14="http://schemas.microsoft.com/office/powerpoint/2010/main" val="71340497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67A31D-99E0-4C09-B0E9-D345B0B2E5C5}"/>
              </a:ext>
            </a:extLst>
          </p:cNvPr>
          <p:cNvSpPr>
            <a:spLocks noGrp="1"/>
          </p:cNvSpPr>
          <p:nvPr>
            <p:ph type="title"/>
          </p:nvPr>
        </p:nvSpPr>
        <p:spPr/>
        <p:txBody>
          <a:bodyPr/>
          <a:lstStyle/>
          <a:p>
            <a:r>
              <a:rPr lang="en-US"/>
              <a:t>Facebook Fans By City Table | LYC Mother &amp; Child Centre - 3 of 3</a:t>
            </a:r>
          </a:p>
        </p:txBody>
      </p:sp>
      <p:graphicFrame>
        <p:nvGraphicFramePr>
          <p:cNvPr id="5" name="Table Placeholder 4">
            <a:extLst>
              <a:ext uri="{FF2B5EF4-FFF2-40B4-BE49-F238E27FC236}">
                <a16:creationId xmlns:a16="http://schemas.microsoft.com/office/drawing/2014/main" id="{B4C87AA6-7CDC-4C52-AA83-D4A79D2FCD6F}"/>
              </a:ext>
            </a:extLst>
          </p:cNvPr>
          <p:cNvGraphicFramePr>
            <a:graphicFrameLocks noGrp="1"/>
          </p:cNvGraphicFramePr>
          <p:nvPr>
            <p:ph type="tbl" sz="quarter" idx="13"/>
            <p:extLst>
              <p:ext uri="{D42A27DB-BD31-4B8C-83A1-F6EECF244321}">
                <p14:modId xmlns:p14="http://schemas.microsoft.com/office/powerpoint/2010/main" val="229088029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2306882167"/>
                    </a:ext>
                  </a:extLst>
                </a:gridCol>
                <a:gridCol w="1645920">
                  <a:extLst>
                    <a:ext uri="{9D8B030D-6E8A-4147-A177-3AD203B41FA5}">
                      <a16:colId xmlns:a16="http://schemas.microsoft.com/office/drawing/2014/main" val="2537114245"/>
                    </a:ext>
                  </a:extLst>
                </a:gridCol>
                <a:gridCol w="1645920">
                  <a:extLst>
                    <a:ext uri="{9D8B030D-6E8A-4147-A177-3AD203B41FA5}">
                      <a16:colId xmlns:a16="http://schemas.microsoft.com/office/drawing/2014/main" val="36451022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a:t>
                      </a:r>
                    </a:p>
                  </a:txBody>
                  <a:tcPr/>
                </a:tc>
                <a:extLst>
                  <a:ext uri="{0D108BD9-81ED-4DB2-BD59-A6C34878D82A}">
                    <a16:rowId xmlns:a16="http://schemas.microsoft.com/office/drawing/2014/main" val="21944683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Ampang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0.8 %</a:t>
                      </a:r>
                    </a:p>
                  </a:txBody>
                  <a:tcPr/>
                </a:tc>
                <a:extLst>
                  <a:ext uri="{0D108BD9-81ED-4DB2-BD59-A6C34878D82A}">
                    <a16:rowId xmlns:a16="http://schemas.microsoft.com/office/drawing/2014/main" val="5497436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Kuantan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0.7 %</a:t>
                      </a:r>
                    </a:p>
                  </a:txBody>
                  <a:tcPr/>
                </a:tc>
                <a:extLst>
                  <a:ext uri="{0D108BD9-81ED-4DB2-BD59-A6C34878D82A}">
                    <a16:rowId xmlns:a16="http://schemas.microsoft.com/office/drawing/2014/main" val="33595964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Alor Setar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0.7 %</a:t>
                      </a:r>
                    </a:p>
                  </a:txBody>
                  <a:tcPr/>
                </a:tc>
                <a:extLst>
                  <a:ext uri="{0D108BD9-81ED-4DB2-BD59-A6C34878D82A}">
                    <a16:rowId xmlns:a16="http://schemas.microsoft.com/office/drawing/2014/main" val="29243679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Seremban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0.7 %</a:t>
                      </a:r>
                    </a:p>
                  </a:txBody>
                  <a:tcPr/>
                </a:tc>
                <a:extLst>
                  <a:ext uri="{0D108BD9-81ED-4DB2-BD59-A6C34878D82A}">
                    <a16:rowId xmlns:a16="http://schemas.microsoft.com/office/drawing/2014/main" val="17403023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Keningau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0.7 %</a:t>
                      </a:r>
                    </a:p>
                  </a:txBody>
                  <a:tcPr/>
                </a:tc>
                <a:extLst>
                  <a:ext uri="{0D108BD9-81ED-4DB2-BD59-A6C34878D82A}">
                    <a16:rowId xmlns:a16="http://schemas.microsoft.com/office/drawing/2014/main" val="2990982428"/>
                  </a:ext>
                </a:extLst>
              </a:tr>
            </a:tbl>
          </a:graphicData>
        </a:graphic>
      </p:graphicFrame>
      <p:sp>
        <p:nvSpPr>
          <p:cNvPr id="4" name="Text Placeholder 3">
            <a:extLst>
              <a:ext uri="{FF2B5EF4-FFF2-40B4-BE49-F238E27FC236}">
                <a16:creationId xmlns:a16="http://schemas.microsoft.com/office/drawing/2014/main" id="{29EBB6C3-368F-4E62-898E-4C686C147CBA}"/>
              </a:ext>
            </a:extLst>
          </p:cNvPr>
          <p:cNvSpPr>
            <a:spLocks noGrp="1"/>
          </p:cNvSpPr>
          <p:nvPr>
            <p:ph type="body" sz="quarter" idx="14"/>
          </p:nvPr>
        </p:nvSpPr>
        <p:spPr/>
        <p:txBody>
          <a:bodyPr/>
          <a:lstStyle/>
          <a:p>
            <a:r>
              <a:rPr lang="en-US"/>
              <a:t>09/01/2018 - 09/30/2018</a:t>
            </a:r>
          </a:p>
        </p:txBody>
      </p:sp>
    </p:spTree>
    <p:extLst>
      <p:ext uri="{BB962C8B-B14F-4D97-AF65-F5344CB8AC3E}">
        <p14:creationId xmlns:p14="http://schemas.microsoft.com/office/powerpoint/2010/main" val="91466844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BE6169-AC6F-4166-BB81-7156CD3E0E8F}"/>
              </a:ext>
            </a:extLst>
          </p:cNvPr>
          <p:cNvSpPr>
            <a:spLocks noGrp="1"/>
          </p:cNvSpPr>
          <p:nvPr>
            <p:ph type="title"/>
          </p:nvPr>
        </p:nvSpPr>
        <p:spPr/>
        <p:txBody>
          <a:bodyPr/>
          <a:lstStyle/>
          <a:p>
            <a:r>
              <a:rPr lang="en-US"/>
              <a:t>Facebook Own Posts Table | LYC Mother &amp; Child Centre - 1 of 11</a:t>
            </a:r>
          </a:p>
        </p:txBody>
      </p:sp>
      <p:graphicFrame>
        <p:nvGraphicFramePr>
          <p:cNvPr id="5" name="Table Placeholder 4">
            <a:extLst>
              <a:ext uri="{FF2B5EF4-FFF2-40B4-BE49-F238E27FC236}">
                <a16:creationId xmlns:a16="http://schemas.microsoft.com/office/drawing/2014/main" id="{1E89A432-5375-4499-A408-8D57CC223C20}"/>
              </a:ext>
            </a:extLst>
          </p:cNvPr>
          <p:cNvGraphicFramePr>
            <a:graphicFrameLocks noGrp="1"/>
          </p:cNvGraphicFramePr>
          <p:nvPr>
            <p:ph type="tbl" sz="quarter" idx="13"/>
            <p:extLst>
              <p:ext uri="{D42A27DB-BD31-4B8C-83A1-F6EECF244321}">
                <p14:modId xmlns:p14="http://schemas.microsoft.com/office/powerpoint/2010/main" val="146308410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4232723044"/>
                    </a:ext>
                  </a:extLst>
                </a:gridCol>
                <a:gridCol w="658368">
                  <a:extLst>
                    <a:ext uri="{9D8B030D-6E8A-4147-A177-3AD203B41FA5}">
                      <a16:colId xmlns:a16="http://schemas.microsoft.com/office/drawing/2014/main" val="1401680354"/>
                    </a:ext>
                  </a:extLst>
                </a:gridCol>
                <a:gridCol w="658368">
                  <a:extLst>
                    <a:ext uri="{9D8B030D-6E8A-4147-A177-3AD203B41FA5}">
                      <a16:colId xmlns:a16="http://schemas.microsoft.com/office/drawing/2014/main" val="3752040442"/>
                    </a:ext>
                  </a:extLst>
                </a:gridCol>
                <a:gridCol w="658368">
                  <a:extLst>
                    <a:ext uri="{9D8B030D-6E8A-4147-A177-3AD203B41FA5}">
                      <a16:colId xmlns:a16="http://schemas.microsoft.com/office/drawing/2014/main" val="429941939"/>
                    </a:ext>
                  </a:extLst>
                </a:gridCol>
                <a:gridCol w="658368">
                  <a:extLst>
                    <a:ext uri="{9D8B030D-6E8A-4147-A177-3AD203B41FA5}">
                      <a16:colId xmlns:a16="http://schemas.microsoft.com/office/drawing/2014/main" val="4248180896"/>
                    </a:ext>
                  </a:extLst>
                </a:gridCol>
                <a:gridCol w="658368">
                  <a:extLst>
                    <a:ext uri="{9D8B030D-6E8A-4147-A177-3AD203B41FA5}">
                      <a16:colId xmlns:a16="http://schemas.microsoft.com/office/drawing/2014/main" val="2361408373"/>
                    </a:ext>
                  </a:extLst>
                </a:gridCol>
                <a:gridCol w="658368">
                  <a:extLst>
                    <a:ext uri="{9D8B030D-6E8A-4147-A177-3AD203B41FA5}">
                      <a16:colId xmlns:a16="http://schemas.microsoft.com/office/drawing/2014/main" val="660807874"/>
                    </a:ext>
                  </a:extLst>
                </a:gridCol>
                <a:gridCol w="658368">
                  <a:extLst>
                    <a:ext uri="{9D8B030D-6E8A-4147-A177-3AD203B41FA5}">
                      <a16:colId xmlns:a16="http://schemas.microsoft.com/office/drawing/2014/main" val="393282982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642805393"/>
                  </a:ext>
                </a:extLst>
              </a:tr>
            </a:tbl>
          </a:graphicData>
        </a:graphic>
      </p:graphicFrame>
      <p:sp>
        <p:nvSpPr>
          <p:cNvPr id="4" name="Text Placeholder 3">
            <a:extLst>
              <a:ext uri="{FF2B5EF4-FFF2-40B4-BE49-F238E27FC236}">
                <a16:creationId xmlns:a16="http://schemas.microsoft.com/office/drawing/2014/main" id="{45BA8F2F-0849-4EF6-9657-31F50086FEEA}"/>
              </a:ext>
            </a:extLst>
          </p:cNvPr>
          <p:cNvSpPr>
            <a:spLocks noGrp="1"/>
          </p:cNvSpPr>
          <p:nvPr>
            <p:ph type="body" sz="quarter" idx="14"/>
          </p:nvPr>
        </p:nvSpPr>
        <p:spPr/>
        <p:txBody>
          <a:bodyPr/>
          <a:lstStyle/>
          <a:p>
            <a:r>
              <a:rPr lang="en-US"/>
              <a:t>09/01/2018 - 09/30/2018</a:t>
            </a:r>
          </a:p>
        </p:txBody>
      </p:sp>
    </p:spTree>
    <p:extLst>
      <p:ext uri="{BB962C8B-B14F-4D97-AF65-F5344CB8AC3E}">
        <p14:creationId xmlns:p14="http://schemas.microsoft.com/office/powerpoint/2010/main" val="210742095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60EEF4-9283-4359-AF42-FB7F73B2852F}"/>
              </a:ext>
            </a:extLst>
          </p:cNvPr>
          <p:cNvSpPr>
            <a:spLocks noGrp="1"/>
          </p:cNvSpPr>
          <p:nvPr>
            <p:ph type="title"/>
          </p:nvPr>
        </p:nvSpPr>
        <p:spPr/>
        <p:txBody>
          <a:bodyPr/>
          <a:lstStyle/>
          <a:p>
            <a:r>
              <a:rPr lang="en-US"/>
              <a:t>Facebook Own Posts Table | LYC Mother &amp; Child Centre - 2 of 11</a:t>
            </a:r>
          </a:p>
        </p:txBody>
      </p:sp>
      <p:graphicFrame>
        <p:nvGraphicFramePr>
          <p:cNvPr id="5" name="Table Placeholder 4">
            <a:extLst>
              <a:ext uri="{FF2B5EF4-FFF2-40B4-BE49-F238E27FC236}">
                <a16:creationId xmlns:a16="http://schemas.microsoft.com/office/drawing/2014/main" id="{B987EAFC-79F4-4D76-BFF5-6585D7413AAF}"/>
              </a:ext>
            </a:extLst>
          </p:cNvPr>
          <p:cNvGraphicFramePr>
            <a:graphicFrameLocks noGrp="1"/>
          </p:cNvGraphicFramePr>
          <p:nvPr>
            <p:ph type="tbl" sz="quarter" idx="13"/>
            <p:extLst>
              <p:ext uri="{D42A27DB-BD31-4B8C-83A1-F6EECF244321}">
                <p14:modId xmlns:p14="http://schemas.microsoft.com/office/powerpoint/2010/main" val="104730678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455504638"/>
                    </a:ext>
                  </a:extLst>
                </a:gridCol>
                <a:gridCol w="658368">
                  <a:extLst>
                    <a:ext uri="{9D8B030D-6E8A-4147-A177-3AD203B41FA5}">
                      <a16:colId xmlns:a16="http://schemas.microsoft.com/office/drawing/2014/main" val="1680027909"/>
                    </a:ext>
                  </a:extLst>
                </a:gridCol>
                <a:gridCol w="658368">
                  <a:extLst>
                    <a:ext uri="{9D8B030D-6E8A-4147-A177-3AD203B41FA5}">
                      <a16:colId xmlns:a16="http://schemas.microsoft.com/office/drawing/2014/main" val="4286078725"/>
                    </a:ext>
                  </a:extLst>
                </a:gridCol>
                <a:gridCol w="658368">
                  <a:extLst>
                    <a:ext uri="{9D8B030D-6E8A-4147-A177-3AD203B41FA5}">
                      <a16:colId xmlns:a16="http://schemas.microsoft.com/office/drawing/2014/main" val="2994051512"/>
                    </a:ext>
                  </a:extLst>
                </a:gridCol>
                <a:gridCol w="658368">
                  <a:extLst>
                    <a:ext uri="{9D8B030D-6E8A-4147-A177-3AD203B41FA5}">
                      <a16:colId xmlns:a16="http://schemas.microsoft.com/office/drawing/2014/main" val="2495775712"/>
                    </a:ext>
                  </a:extLst>
                </a:gridCol>
                <a:gridCol w="658368">
                  <a:extLst>
                    <a:ext uri="{9D8B030D-6E8A-4147-A177-3AD203B41FA5}">
                      <a16:colId xmlns:a16="http://schemas.microsoft.com/office/drawing/2014/main" val="1642082729"/>
                    </a:ext>
                  </a:extLst>
                </a:gridCol>
                <a:gridCol w="658368">
                  <a:extLst>
                    <a:ext uri="{9D8B030D-6E8A-4147-A177-3AD203B41FA5}">
                      <a16:colId xmlns:a16="http://schemas.microsoft.com/office/drawing/2014/main" val="3755131204"/>
                    </a:ext>
                  </a:extLst>
                </a:gridCol>
                <a:gridCol w="658368">
                  <a:extLst>
                    <a:ext uri="{9D8B030D-6E8A-4147-A177-3AD203B41FA5}">
                      <a16:colId xmlns:a16="http://schemas.microsoft.com/office/drawing/2014/main" val="208406706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4824322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LYC Mother &amp; Child Centre - 2018-09-30 11:49:00 </a:t>
                      </a:r>
                      <a:r>
                        <a:rPr kumimoji="0" lang="en-US" sz="1000" b="0" i="0" u="none" strike="noStrike" kern="1200" cap="none" spc="0" normalizeH="0" baseline="0" noProof="0">
                          <a:ln>
                            <a:noFill/>
                          </a:ln>
                          <a:solidFill>
                            <a:prstClr val="black"/>
                          </a:solidFill>
                          <a:effectLst/>
                          <a:uLnTx/>
                          <a:uFillTx/>
                          <a:latin typeface="+mn-lt"/>
                          <a:ea typeface="+mn-ea"/>
                          <a:cs typeface="+mn-cs"/>
                        </a:rPr>
                        <a:t> 
 That magic moment when Mummies and babies bond is unforgettable! Here's what one of our Mummies had to say about us:
"Baby and I were well taken care of during our stay here. All the nurses and staff were friendly and helpful. I truly believe that when the mom is well rested especially during the first few weeks after labour, it will eventually lead to them being able to take better care of their baby... and I did get my good rest here without worrying about my baby who is under the care of the nurses."
Thanks ChinLooi Goh Louisa for your kind words! We really enjoyed taking care of you and your gorgeous baby!
Let us take care of you at @LYCMotherChild! Create an appointment today or send us a Facebook message now!
http://lyhealth.com/appointment
</a:t>
                      </a:r>
                      <a:r>
                        <a:rPr kumimoji="0" lang="ja-JP" altLang="en-US" sz="1000" b="0" i="0" u="none" strike="noStrike" kern="1200" cap="none" spc="0" normalizeH="0" baseline="0" noProof="0">
                          <a:ln>
                            <a:noFill/>
                          </a:ln>
                          <a:solidFill>
                            <a:prstClr val="black"/>
                          </a:solidFill>
                          <a:effectLst/>
                          <a:uLnTx/>
                          <a:uFillTx/>
                          <a:latin typeface="+mn-lt"/>
                          <a:ea typeface="+mn-ea"/>
                          <a:cs typeface="+mn-cs"/>
                        </a:rPr>
                        <a:t>妈妈和宝宝的亲子互动时光是永生难忘的！来看看我们的</a:t>
                      </a:r>
                      <a:r>
                        <a:rPr kumimoji="0" lang="en-US" sz="1000" b="0" i="0" u="none" strike="noStrike" kern="1200" cap="none" spc="0" normalizeH="0" baseline="0" noProof="0">
                          <a:ln>
                            <a:noFill/>
                          </a:ln>
                          <a:solidFill>
                            <a:prstClr val="black"/>
                          </a:solidFill>
                          <a:effectLst/>
                          <a:uLnTx/>
                          <a:uFillTx/>
                          <a:latin typeface="+mn-lt"/>
                          <a:ea typeface="+mn-ea"/>
                          <a:cs typeface="+mn-cs"/>
                        </a:rPr>
                        <a:t>LYC</a:t>
                      </a:r>
                      <a:r>
                        <a:rPr kumimoji="0" lang="ja-JP" altLang="en-US" sz="1000" b="0" i="0" u="none" strike="noStrike" kern="1200" cap="none" spc="0" normalizeH="0" baseline="0" noProof="0">
                          <a:ln>
                            <a:noFill/>
                          </a:ln>
                          <a:solidFill>
                            <a:prstClr val="black"/>
                          </a:solidFill>
                          <a:effectLst/>
                          <a:uLnTx/>
                          <a:uFillTx/>
                          <a:latin typeface="+mn-lt"/>
                          <a:ea typeface="+mn-ea"/>
                          <a:cs typeface="+mn-cs"/>
                        </a:rPr>
                        <a:t>妈咪有什么话要对</a:t>
                      </a:r>
                      <a:r>
                        <a:rPr kumimoji="0" lang="en-US" sz="1000" b="0" i="0" u="none" strike="noStrike" kern="1200" cap="none" spc="0" normalizeH="0" baseline="0" noProof="0">
                          <a:ln>
                            <a:noFill/>
                          </a:ln>
                          <a:solidFill>
                            <a:prstClr val="black"/>
                          </a:solidFill>
                          <a:effectLst/>
                          <a:uLnTx/>
                          <a:uFillTx/>
                          <a:latin typeface="+mn-lt"/>
                          <a:ea typeface="+mn-ea"/>
                          <a:cs typeface="+mn-cs"/>
                        </a:rPr>
                        <a:t>LYC</a:t>
                      </a:r>
                      <a:r>
                        <a:rPr kumimoji="0" lang="ja-JP" altLang="en-US" sz="1000" b="0" i="0" u="none" strike="noStrike" kern="1200" cap="none" spc="0" normalizeH="0" baseline="0" noProof="0">
                          <a:ln>
                            <a:noFill/>
                          </a:ln>
                          <a:solidFill>
                            <a:prstClr val="black"/>
                          </a:solidFill>
                          <a:effectLst/>
                          <a:uLnTx/>
                          <a:uFillTx/>
                          <a:latin typeface="+mn-lt"/>
                          <a:ea typeface="+mn-ea"/>
                          <a:cs typeface="+mn-cs"/>
                        </a:rPr>
                        <a:t>产后护理中心说。
“我和我的宝宝都在这里受到悉心照顾。这里的护士和员工都非常友善且乐于助人。我坚信若妈妈在产后的几个星期可得到足够的休养，这能让她好好地照顾她的宝宝。 当这里的护士在照顾我的宝宝时，我感到很放心， 而我也在这里得到充足的休息。”
非常感激</a:t>
                      </a:r>
                      <a:r>
                        <a:rPr kumimoji="0" lang="en-US" sz="1000" b="0" i="0" u="none" strike="noStrike" kern="1200" cap="none" spc="0" normalizeH="0" baseline="0" noProof="0">
                          <a:ln>
                            <a:noFill/>
                          </a:ln>
                          <a:solidFill>
                            <a:prstClr val="black"/>
                          </a:solidFill>
                          <a:effectLst/>
                          <a:uLnTx/>
                          <a:uFillTx/>
                          <a:latin typeface="+mn-lt"/>
                          <a:ea typeface="+mn-ea"/>
                          <a:cs typeface="+mn-cs"/>
                        </a:rPr>
                        <a:t>ChinLooi Goh Louisa </a:t>
                      </a:r>
                      <a:r>
                        <a:rPr kumimoji="0" lang="ja-JP" altLang="en-US" sz="1000" b="0" i="0" u="none" strike="noStrike" kern="1200" cap="none" spc="0" normalizeH="0" baseline="0" noProof="0">
                          <a:ln>
                            <a:noFill/>
                          </a:ln>
                          <a:solidFill>
                            <a:prstClr val="black"/>
                          </a:solidFill>
                          <a:effectLst/>
                          <a:uLnTx/>
                          <a:uFillTx/>
                          <a:latin typeface="+mn-lt"/>
                          <a:ea typeface="+mn-ea"/>
                          <a:cs typeface="+mn-cs"/>
                        </a:rPr>
                        <a:t>对我们的评价。我们非常喜爱照顾您和您的宝贝。
就让我们来照顾您，现在就私讯或预订参观我们吧！ </a:t>
                      </a:r>
                      <a:r>
                        <a:rPr kumimoji="0" lang="en-US" sz="1000" b="0" i="0" u="none" strike="noStrike" kern="1200" cap="none" spc="0" normalizeH="0" baseline="0" noProof="0">
                          <a:ln>
                            <a:noFill/>
                          </a:ln>
                          <a:solidFill>
                            <a:prstClr val="black"/>
                          </a:solidFill>
                          <a:effectLst/>
                          <a:uLnTx/>
                          <a:uFillTx/>
                          <a:latin typeface="+mn-lt"/>
                          <a:ea typeface="+mn-ea"/>
                          <a:cs typeface="+mn-cs"/>
                        </a:rPr>
                        <a:t>ht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5.2068 %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3736284534"/>
                  </a:ext>
                </a:extLst>
              </a:tr>
            </a:tbl>
          </a:graphicData>
        </a:graphic>
      </p:graphicFrame>
      <p:sp>
        <p:nvSpPr>
          <p:cNvPr id="4" name="Text Placeholder 3">
            <a:extLst>
              <a:ext uri="{FF2B5EF4-FFF2-40B4-BE49-F238E27FC236}">
                <a16:creationId xmlns:a16="http://schemas.microsoft.com/office/drawing/2014/main" id="{9CDBD1D0-DC70-43C3-B35D-D02FB7C686E1}"/>
              </a:ext>
            </a:extLst>
          </p:cNvPr>
          <p:cNvSpPr>
            <a:spLocks noGrp="1"/>
          </p:cNvSpPr>
          <p:nvPr>
            <p:ph type="body" sz="quarter" idx="14"/>
          </p:nvPr>
        </p:nvSpPr>
        <p:spPr/>
        <p:txBody>
          <a:bodyPr/>
          <a:lstStyle/>
          <a:p>
            <a:r>
              <a:rPr lang="en-US"/>
              <a:t>09/01/2018 - 09/30/2018</a:t>
            </a:r>
          </a:p>
        </p:txBody>
      </p:sp>
    </p:spTree>
    <p:extLst>
      <p:ext uri="{BB962C8B-B14F-4D97-AF65-F5344CB8AC3E}">
        <p14:creationId xmlns:p14="http://schemas.microsoft.com/office/powerpoint/2010/main" val="53817430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0D87C3-3049-4D61-846A-095DBCBD8514}"/>
              </a:ext>
            </a:extLst>
          </p:cNvPr>
          <p:cNvSpPr>
            <a:spLocks noGrp="1"/>
          </p:cNvSpPr>
          <p:nvPr>
            <p:ph type="title"/>
          </p:nvPr>
        </p:nvSpPr>
        <p:spPr/>
        <p:txBody>
          <a:bodyPr/>
          <a:lstStyle/>
          <a:p>
            <a:r>
              <a:rPr lang="en-US"/>
              <a:t>Facebook Own Posts Table | LYC Mother &amp; Child Centre - 3 of 11</a:t>
            </a:r>
          </a:p>
        </p:txBody>
      </p:sp>
      <p:graphicFrame>
        <p:nvGraphicFramePr>
          <p:cNvPr id="5" name="Table Placeholder 4">
            <a:extLst>
              <a:ext uri="{FF2B5EF4-FFF2-40B4-BE49-F238E27FC236}">
                <a16:creationId xmlns:a16="http://schemas.microsoft.com/office/drawing/2014/main" id="{D83D80F9-B6BD-4304-AAD2-9979A1D6837C}"/>
              </a:ext>
            </a:extLst>
          </p:cNvPr>
          <p:cNvGraphicFramePr>
            <a:graphicFrameLocks noGrp="1"/>
          </p:cNvGraphicFramePr>
          <p:nvPr>
            <p:ph type="tbl" sz="quarter" idx="13"/>
            <p:extLst>
              <p:ext uri="{D42A27DB-BD31-4B8C-83A1-F6EECF244321}">
                <p14:modId xmlns:p14="http://schemas.microsoft.com/office/powerpoint/2010/main" val="298403079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834731084"/>
                    </a:ext>
                  </a:extLst>
                </a:gridCol>
                <a:gridCol w="658368">
                  <a:extLst>
                    <a:ext uri="{9D8B030D-6E8A-4147-A177-3AD203B41FA5}">
                      <a16:colId xmlns:a16="http://schemas.microsoft.com/office/drawing/2014/main" val="1037817812"/>
                    </a:ext>
                  </a:extLst>
                </a:gridCol>
                <a:gridCol w="658368">
                  <a:extLst>
                    <a:ext uri="{9D8B030D-6E8A-4147-A177-3AD203B41FA5}">
                      <a16:colId xmlns:a16="http://schemas.microsoft.com/office/drawing/2014/main" val="4268919165"/>
                    </a:ext>
                  </a:extLst>
                </a:gridCol>
                <a:gridCol w="658368">
                  <a:extLst>
                    <a:ext uri="{9D8B030D-6E8A-4147-A177-3AD203B41FA5}">
                      <a16:colId xmlns:a16="http://schemas.microsoft.com/office/drawing/2014/main" val="3230200508"/>
                    </a:ext>
                  </a:extLst>
                </a:gridCol>
                <a:gridCol w="658368">
                  <a:extLst>
                    <a:ext uri="{9D8B030D-6E8A-4147-A177-3AD203B41FA5}">
                      <a16:colId xmlns:a16="http://schemas.microsoft.com/office/drawing/2014/main" val="1086709165"/>
                    </a:ext>
                  </a:extLst>
                </a:gridCol>
                <a:gridCol w="658368">
                  <a:extLst>
                    <a:ext uri="{9D8B030D-6E8A-4147-A177-3AD203B41FA5}">
                      <a16:colId xmlns:a16="http://schemas.microsoft.com/office/drawing/2014/main" val="593406193"/>
                    </a:ext>
                  </a:extLst>
                </a:gridCol>
                <a:gridCol w="658368">
                  <a:extLst>
                    <a:ext uri="{9D8B030D-6E8A-4147-A177-3AD203B41FA5}">
                      <a16:colId xmlns:a16="http://schemas.microsoft.com/office/drawing/2014/main" val="886902249"/>
                    </a:ext>
                  </a:extLst>
                </a:gridCol>
                <a:gridCol w="658368">
                  <a:extLst>
                    <a:ext uri="{9D8B030D-6E8A-4147-A177-3AD203B41FA5}">
                      <a16:colId xmlns:a16="http://schemas.microsoft.com/office/drawing/2014/main" val="330252715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9025991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LYC Mother &amp; Child Centre - 2018-09-29 11:54:00 </a:t>
                      </a:r>
                      <a:r>
                        <a:rPr kumimoji="0" lang="en-US" sz="1000" b="0" i="0" u="none" strike="noStrike" kern="1200" cap="none" spc="0" normalizeH="0" baseline="0" noProof="0">
                          <a:ln>
                            <a:noFill/>
                          </a:ln>
                          <a:solidFill>
                            <a:prstClr val="black"/>
                          </a:solidFill>
                          <a:effectLst/>
                          <a:uLnTx/>
                          <a:uFillTx/>
                          <a:latin typeface="+mn-lt"/>
                          <a:ea typeface="+mn-ea"/>
                          <a:cs typeface="+mn-cs"/>
                        </a:rPr>
                        <a:t> 
 Your baby is amazing!
Born with more bones than an adult, your baby's bones will eventually fuse together until there are 206 bones left, just like you!
Isn't your baby incredible?
LYC Mother &amp; Child Centre, we will teach you more about your newborn baby and become a ‘certified mum’! Do make an appointment to visit us at http://lychealth.com/appointment or drop us a Facebook message for  more information today.
Source: https://www.babble.com/baby/interesting-facts-about-babies/
</a:t>
                      </a:r>
                      <a:r>
                        <a:rPr kumimoji="0" lang="ja-JP" altLang="en-US" sz="1000" b="0" i="0" u="none" strike="noStrike" kern="1200" cap="none" spc="0" normalizeH="0" baseline="0" noProof="0">
                          <a:ln>
                            <a:noFill/>
                          </a:ln>
                          <a:solidFill>
                            <a:prstClr val="black"/>
                          </a:solidFill>
                          <a:effectLst/>
                          <a:uLnTx/>
                          <a:uFillTx/>
                          <a:latin typeface="+mn-lt"/>
                          <a:ea typeface="+mn-ea"/>
                          <a:cs typeface="+mn-cs"/>
                        </a:rPr>
                        <a:t>宝宝们都很神奇！
当他们出生时，骨骼数量比成人还多。婴儿“额外”的骨骼会随着成长而融合</a:t>
                      </a:r>
                      <a:r>
                        <a:rPr kumimoji="0" lang="en-US" altLang="ja-JP" sz="1000" b="0" i="0" u="none" strike="noStrike" kern="1200" cap="none" spc="0" normalizeH="0" baseline="0" noProof="0">
                          <a:ln>
                            <a:noFill/>
                          </a:ln>
                          <a:solidFill>
                            <a:prstClr val="black"/>
                          </a:solidFill>
                          <a:effectLst/>
                          <a:uLnTx/>
                          <a:uFillTx/>
                          <a:latin typeface="+mn-lt"/>
                          <a:ea typeface="+mn-ea"/>
                          <a:cs typeface="+mn-cs"/>
                        </a:rPr>
                        <a:t>,</a:t>
                      </a:r>
                      <a:r>
                        <a:rPr kumimoji="0" lang="ja-JP" altLang="en-US" sz="1000" b="0" i="0" u="none" strike="noStrike" kern="1200" cap="none" spc="0" normalizeH="0" baseline="0" noProof="0">
                          <a:ln>
                            <a:noFill/>
                          </a:ln>
                          <a:solidFill>
                            <a:prstClr val="black"/>
                          </a:solidFill>
                          <a:effectLst/>
                          <a:uLnTx/>
                          <a:uFillTx/>
                          <a:latin typeface="+mn-lt"/>
                          <a:ea typeface="+mn-ea"/>
                          <a:cs typeface="+mn-cs"/>
                        </a:rPr>
                        <a:t>直至成年时</a:t>
                      </a:r>
                      <a:r>
                        <a:rPr kumimoji="0" lang="en-US" altLang="ja-JP" sz="1000" b="0" i="0" u="none" strike="noStrike" kern="1200" cap="none" spc="0" normalizeH="0" baseline="0" noProof="0">
                          <a:ln>
                            <a:noFill/>
                          </a:ln>
                          <a:solidFill>
                            <a:prstClr val="black"/>
                          </a:solidFill>
                          <a:effectLst/>
                          <a:uLnTx/>
                          <a:uFillTx/>
                          <a:latin typeface="+mn-lt"/>
                          <a:ea typeface="+mn-ea"/>
                          <a:cs typeface="+mn-cs"/>
                        </a:rPr>
                        <a:t>,</a:t>
                      </a:r>
                      <a:r>
                        <a:rPr kumimoji="0" lang="ja-JP" altLang="en-US" sz="1000" b="0" i="0" u="none" strike="noStrike" kern="1200" cap="none" spc="0" normalizeH="0" baseline="0" noProof="0">
                          <a:ln>
                            <a:noFill/>
                          </a:ln>
                          <a:solidFill>
                            <a:prstClr val="black"/>
                          </a:solidFill>
                          <a:effectLst/>
                          <a:uLnTx/>
                          <a:uFillTx/>
                          <a:latin typeface="+mn-lt"/>
                          <a:ea typeface="+mn-ea"/>
                          <a:cs typeface="+mn-cs"/>
                        </a:rPr>
                        <a:t>骨骼的总数量会减少至</a:t>
                      </a:r>
                      <a:r>
                        <a:rPr kumimoji="0" lang="en-US" altLang="ja-JP" sz="1000" b="0" i="0" u="none" strike="noStrike" kern="1200" cap="none" spc="0" normalizeH="0" baseline="0" noProof="0">
                          <a:ln>
                            <a:noFill/>
                          </a:ln>
                          <a:solidFill>
                            <a:prstClr val="black"/>
                          </a:solidFill>
                          <a:effectLst/>
                          <a:uLnTx/>
                          <a:uFillTx/>
                          <a:latin typeface="+mn-lt"/>
                          <a:ea typeface="+mn-ea"/>
                          <a:cs typeface="+mn-cs"/>
                        </a:rPr>
                        <a:t>206</a:t>
                      </a:r>
                      <a:r>
                        <a:rPr kumimoji="0" lang="ja-JP" altLang="en-US" sz="1000" b="0" i="0" u="none" strike="noStrike" kern="1200" cap="none" spc="0" normalizeH="0" baseline="0" noProof="0">
                          <a:ln>
                            <a:noFill/>
                          </a:ln>
                          <a:solidFill>
                            <a:prstClr val="black"/>
                          </a:solidFill>
                          <a:effectLst/>
                          <a:uLnTx/>
                          <a:uFillTx/>
                          <a:latin typeface="+mn-lt"/>
                          <a:ea typeface="+mn-ea"/>
                          <a:cs typeface="+mn-cs"/>
                        </a:rPr>
                        <a:t>块，就像你我一样。
在</a:t>
                      </a:r>
                      <a:r>
                        <a:rPr kumimoji="0" lang="en-US" sz="1000" b="0" i="0" u="none" strike="noStrike" kern="1200" cap="none" spc="0" normalizeH="0" baseline="0" noProof="0">
                          <a:ln>
                            <a:noFill/>
                          </a:ln>
                          <a:solidFill>
                            <a:prstClr val="black"/>
                          </a:solidFill>
                          <a:effectLst/>
                          <a:uLnTx/>
                          <a:uFillTx/>
                          <a:latin typeface="+mn-lt"/>
                          <a:ea typeface="+mn-ea"/>
                          <a:cs typeface="+mn-cs"/>
                        </a:rPr>
                        <a:t>LYC</a:t>
                      </a:r>
                      <a:r>
                        <a:rPr kumimoji="0" lang="ja-JP" altLang="en-US" sz="1000" b="0" i="0" u="none" strike="noStrike" kern="1200" cap="none" spc="0" normalizeH="0" baseline="0" noProof="0">
                          <a:ln>
                            <a:noFill/>
                          </a:ln>
                          <a:solidFill>
                            <a:prstClr val="black"/>
                          </a:solidFill>
                          <a:effectLst/>
                          <a:uLnTx/>
                          <a:uFillTx/>
                          <a:latin typeface="+mn-lt"/>
                          <a:ea typeface="+mn-ea"/>
                          <a:cs typeface="+mn-cs"/>
                        </a:rPr>
                        <a:t>产后护理中心，我们会教导您更多关于您的宝宝知识，让您在照顾宝宝时更得心应手。
现在您可通过 </a:t>
                      </a:r>
                      <a:r>
                        <a:rPr kumimoji="0" lang="en-US" sz="1000" b="0" i="0" u="none" strike="noStrike" kern="1200" cap="none" spc="0" normalizeH="0" baseline="0" noProof="0">
                          <a:ln>
                            <a:noFill/>
                          </a:ln>
                          <a:solidFill>
                            <a:prstClr val="black"/>
                          </a:solidFill>
                          <a:effectLst/>
                          <a:uLnTx/>
                          <a:uFillTx/>
                          <a:latin typeface="+mn-lt"/>
                          <a:ea typeface="+mn-ea"/>
                          <a:cs typeface="+mn-cs"/>
                        </a:rPr>
                        <a:t>http://lychealth.com/appointment </a:t>
                      </a:r>
                      <a:r>
                        <a:rPr kumimoji="0" lang="ja-JP" altLang="en-US" sz="1000" b="0" i="0" u="none" strike="noStrike" kern="1200" cap="none" spc="0" normalizeH="0" baseline="0" noProof="0">
                          <a:ln>
                            <a:noFill/>
                          </a:ln>
                          <a:solidFill>
                            <a:prstClr val="black"/>
                          </a:solidFill>
                          <a:effectLst/>
                          <a:uLnTx/>
                          <a:uFillTx/>
                          <a:latin typeface="+mn-lt"/>
                          <a:ea typeface="+mn-ea"/>
                          <a:cs typeface="+mn-cs"/>
                        </a:rPr>
                        <a:t>来上网预定并参观我们的月子中心。欲知更多，您也可以</a:t>
                      </a:r>
                      <a:r>
                        <a:rPr kumimoji="0" lang="en-US" sz="1000" b="0" i="0" u="none" strike="noStrike" kern="1200" cap="none" spc="0" normalizeH="0" baseline="0" noProof="0">
                          <a:ln>
                            <a:noFill/>
                          </a:ln>
                          <a:solidFill>
                            <a:prstClr val="black"/>
                          </a:solidFill>
                          <a:effectLst/>
                          <a:uLnTx/>
                          <a:uFillTx/>
                          <a:latin typeface="+mn-lt"/>
                          <a:ea typeface="+mn-ea"/>
                          <a:cs typeface="+mn-cs"/>
                        </a:rPr>
                        <a:t>PM</a:t>
                      </a:r>
                      <a:r>
                        <a:rPr kumimoji="0" lang="ja-JP" altLang="en-US" sz="1000" b="0" i="0" u="none" strike="noStrike" kern="1200" cap="none" spc="0" normalizeH="0" baseline="0" noProof="0">
                          <a:ln>
                            <a:noFill/>
                          </a:ln>
                          <a:solidFill>
                            <a:prstClr val="black"/>
                          </a:solidFill>
                          <a:effectLst/>
                          <a:uLnTx/>
                          <a:uFillTx/>
                          <a:latin typeface="+mn-lt"/>
                          <a:ea typeface="+mn-ea"/>
                          <a:cs typeface="+mn-cs"/>
                        </a:rPr>
                        <a:t>我们。</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3.8573 %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3209485209"/>
                  </a:ext>
                </a:extLst>
              </a:tr>
            </a:tbl>
          </a:graphicData>
        </a:graphic>
      </p:graphicFrame>
      <p:sp>
        <p:nvSpPr>
          <p:cNvPr id="4" name="Text Placeholder 3">
            <a:extLst>
              <a:ext uri="{FF2B5EF4-FFF2-40B4-BE49-F238E27FC236}">
                <a16:creationId xmlns:a16="http://schemas.microsoft.com/office/drawing/2014/main" id="{6D5C1C65-CE71-4B87-A3D6-91E6885DCDDB}"/>
              </a:ext>
            </a:extLst>
          </p:cNvPr>
          <p:cNvSpPr>
            <a:spLocks noGrp="1"/>
          </p:cNvSpPr>
          <p:nvPr>
            <p:ph type="body" sz="quarter" idx="14"/>
          </p:nvPr>
        </p:nvSpPr>
        <p:spPr/>
        <p:txBody>
          <a:bodyPr/>
          <a:lstStyle/>
          <a:p>
            <a:r>
              <a:rPr lang="en-US"/>
              <a:t>09/01/2018 - 09/30/2018</a:t>
            </a:r>
          </a:p>
        </p:txBody>
      </p:sp>
    </p:spTree>
    <p:extLst>
      <p:ext uri="{BB962C8B-B14F-4D97-AF65-F5344CB8AC3E}">
        <p14:creationId xmlns:p14="http://schemas.microsoft.com/office/powerpoint/2010/main" val="129723794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FBD111-EDBC-4C03-89E1-EA86AB65A0BB}"/>
              </a:ext>
            </a:extLst>
          </p:cNvPr>
          <p:cNvSpPr>
            <a:spLocks noGrp="1"/>
          </p:cNvSpPr>
          <p:nvPr>
            <p:ph type="title"/>
          </p:nvPr>
        </p:nvSpPr>
        <p:spPr/>
        <p:txBody>
          <a:bodyPr/>
          <a:lstStyle/>
          <a:p>
            <a:r>
              <a:rPr lang="en-US"/>
              <a:t>Facebook Own Posts Table | LYC Mother &amp; Child Centre - 4 of 11</a:t>
            </a:r>
          </a:p>
        </p:txBody>
      </p:sp>
      <p:graphicFrame>
        <p:nvGraphicFramePr>
          <p:cNvPr id="5" name="Table Placeholder 4">
            <a:extLst>
              <a:ext uri="{FF2B5EF4-FFF2-40B4-BE49-F238E27FC236}">
                <a16:creationId xmlns:a16="http://schemas.microsoft.com/office/drawing/2014/main" id="{037616BE-25E1-4FC9-A169-8018C1B99B59}"/>
              </a:ext>
            </a:extLst>
          </p:cNvPr>
          <p:cNvGraphicFramePr>
            <a:graphicFrameLocks noGrp="1"/>
          </p:cNvGraphicFramePr>
          <p:nvPr>
            <p:ph type="tbl" sz="quarter" idx="13"/>
            <p:extLst>
              <p:ext uri="{D42A27DB-BD31-4B8C-83A1-F6EECF244321}">
                <p14:modId xmlns:p14="http://schemas.microsoft.com/office/powerpoint/2010/main" val="238481946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259290249"/>
                    </a:ext>
                  </a:extLst>
                </a:gridCol>
                <a:gridCol w="658368">
                  <a:extLst>
                    <a:ext uri="{9D8B030D-6E8A-4147-A177-3AD203B41FA5}">
                      <a16:colId xmlns:a16="http://schemas.microsoft.com/office/drawing/2014/main" val="2968244738"/>
                    </a:ext>
                  </a:extLst>
                </a:gridCol>
                <a:gridCol w="658368">
                  <a:extLst>
                    <a:ext uri="{9D8B030D-6E8A-4147-A177-3AD203B41FA5}">
                      <a16:colId xmlns:a16="http://schemas.microsoft.com/office/drawing/2014/main" val="101743419"/>
                    </a:ext>
                  </a:extLst>
                </a:gridCol>
                <a:gridCol w="658368">
                  <a:extLst>
                    <a:ext uri="{9D8B030D-6E8A-4147-A177-3AD203B41FA5}">
                      <a16:colId xmlns:a16="http://schemas.microsoft.com/office/drawing/2014/main" val="1040123749"/>
                    </a:ext>
                  </a:extLst>
                </a:gridCol>
                <a:gridCol w="658368">
                  <a:extLst>
                    <a:ext uri="{9D8B030D-6E8A-4147-A177-3AD203B41FA5}">
                      <a16:colId xmlns:a16="http://schemas.microsoft.com/office/drawing/2014/main" val="3160386883"/>
                    </a:ext>
                  </a:extLst>
                </a:gridCol>
                <a:gridCol w="658368">
                  <a:extLst>
                    <a:ext uri="{9D8B030D-6E8A-4147-A177-3AD203B41FA5}">
                      <a16:colId xmlns:a16="http://schemas.microsoft.com/office/drawing/2014/main" val="2587474098"/>
                    </a:ext>
                  </a:extLst>
                </a:gridCol>
                <a:gridCol w="658368">
                  <a:extLst>
                    <a:ext uri="{9D8B030D-6E8A-4147-A177-3AD203B41FA5}">
                      <a16:colId xmlns:a16="http://schemas.microsoft.com/office/drawing/2014/main" val="1868297248"/>
                    </a:ext>
                  </a:extLst>
                </a:gridCol>
                <a:gridCol w="658368">
                  <a:extLst>
                    <a:ext uri="{9D8B030D-6E8A-4147-A177-3AD203B41FA5}">
                      <a16:colId xmlns:a16="http://schemas.microsoft.com/office/drawing/2014/main" val="412924941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8459272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LYC Mother &amp; Child Centre - 2018-09-28 09:50:00 </a:t>
                      </a:r>
                      <a:r>
                        <a:rPr kumimoji="0" lang="en-US" sz="1000" b="0" i="0" u="none" strike="noStrike" kern="1200" cap="none" spc="0" normalizeH="0" baseline="0" noProof="0">
                          <a:ln>
                            <a:noFill/>
                          </a:ln>
                          <a:solidFill>
                            <a:prstClr val="black"/>
                          </a:solidFill>
                          <a:effectLst/>
                          <a:uLnTx/>
                          <a:uFillTx/>
                          <a:latin typeface="+mn-lt"/>
                          <a:ea typeface="+mn-ea"/>
                          <a:cs typeface="+mn-cs"/>
                        </a:rPr>
                        <a:t> 
 Attention Daddies and Mummies!
The collaboration of LYC Mother &amp; Child Centre with CIMB Bank to give 40% off our regular package price is still on-going! 
Child birth is physically and emotionally taxing on Mummies, and LYC Centre is the perfect place for your all post-natal needs. Now with this amazing offer from CIMB, all Mummies can be well taken care of! 
Contact us via enquiry@lychealth.com or 012-627 7335 to find out more about this amazing offer!
</a:t>
                      </a:r>
                      <a:r>
                        <a:rPr kumimoji="0" lang="ja-JP" altLang="en-US" sz="1000" b="0" i="0" u="none" strike="noStrike" kern="1200" cap="none" spc="0" normalizeH="0" baseline="0" noProof="0">
                          <a:ln>
                            <a:noFill/>
                          </a:ln>
                          <a:solidFill>
                            <a:prstClr val="black"/>
                          </a:solidFill>
                          <a:effectLst/>
                          <a:uLnTx/>
                          <a:uFillTx/>
                          <a:latin typeface="+mn-lt"/>
                          <a:ea typeface="+mn-ea"/>
                          <a:cs typeface="+mn-cs"/>
                        </a:rPr>
                        <a:t>爸爸妈妈注意咯！
由</a:t>
                      </a:r>
                      <a:r>
                        <a:rPr kumimoji="0" lang="en-US" sz="1000" b="0" i="0" u="none" strike="noStrike" kern="1200" cap="none" spc="0" normalizeH="0" baseline="0" noProof="0">
                          <a:ln>
                            <a:noFill/>
                          </a:ln>
                          <a:solidFill>
                            <a:prstClr val="black"/>
                          </a:solidFill>
                          <a:effectLst/>
                          <a:uLnTx/>
                          <a:uFillTx/>
                          <a:latin typeface="+mn-lt"/>
                          <a:ea typeface="+mn-ea"/>
                          <a:cs typeface="+mn-cs"/>
                        </a:rPr>
                        <a:t>LYC</a:t>
                      </a:r>
                      <a:r>
                        <a:rPr kumimoji="0" lang="ja-JP" altLang="en-US" sz="1000" b="0" i="0" u="none" strike="noStrike" kern="1200" cap="none" spc="0" normalizeH="0" baseline="0" noProof="0">
                          <a:ln>
                            <a:noFill/>
                          </a:ln>
                          <a:solidFill>
                            <a:prstClr val="black"/>
                          </a:solidFill>
                          <a:effectLst/>
                          <a:uLnTx/>
                          <a:uFillTx/>
                          <a:latin typeface="+mn-lt"/>
                          <a:ea typeface="+mn-ea"/>
                          <a:cs typeface="+mn-cs"/>
                        </a:rPr>
                        <a:t>产后护理中心以及</a:t>
                      </a:r>
                      <a:r>
                        <a:rPr kumimoji="0" lang="en-US" sz="1000" b="0" i="0" u="none" strike="noStrike" kern="1200" cap="none" spc="0" normalizeH="0" baseline="0" noProof="0">
                          <a:ln>
                            <a:noFill/>
                          </a:ln>
                          <a:solidFill>
                            <a:prstClr val="black"/>
                          </a:solidFill>
                          <a:effectLst/>
                          <a:uLnTx/>
                          <a:uFillTx/>
                          <a:latin typeface="+mn-lt"/>
                          <a:ea typeface="+mn-ea"/>
                          <a:cs typeface="+mn-cs"/>
                        </a:rPr>
                        <a:t>CIMB Bank</a:t>
                      </a:r>
                      <a:r>
                        <a:rPr kumimoji="0" lang="ja-JP" altLang="en-US" sz="1000" b="0" i="0" u="none" strike="noStrike" kern="1200" cap="none" spc="0" normalizeH="0" baseline="0" noProof="0">
                          <a:ln>
                            <a:noFill/>
                          </a:ln>
                          <a:solidFill>
                            <a:prstClr val="black"/>
                          </a:solidFill>
                          <a:effectLst/>
                          <a:uLnTx/>
                          <a:uFillTx/>
                          <a:latin typeface="+mn-lt"/>
                          <a:ea typeface="+mn-ea"/>
                          <a:cs typeface="+mn-cs"/>
                        </a:rPr>
                        <a:t>为您送上的配套折扣</a:t>
                      </a:r>
                      <a:r>
                        <a:rPr kumimoji="0" lang="en-US" altLang="ja-JP" sz="1000" b="0" i="0" u="none" strike="noStrike" kern="1200" cap="none" spc="0" normalizeH="0" baseline="0" noProof="0">
                          <a:ln>
                            <a:noFill/>
                          </a:ln>
                          <a:solidFill>
                            <a:prstClr val="black"/>
                          </a:solidFill>
                          <a:effectLst/>
                          <a:uLnTx/>
                          <a:uFillTx/>
                          <a:latin typeface="+mn-lt"/>
                          <a:ea typeface="+mn-ea"/>
                          <a:cs typeface="+mn-cs"/>
                        </a:rPr>
                        <a:t>40%</a:t>
                      </a:r>
                      <a:r>
                        <a:rPr kumimoji="0" lang="ja-JP" altLang="en-US" sz="1000" b="0" i="0" u="none" strike="noStrike" kern="1200" cap="none" spc="0" normalizeH="0" baseline="0" noProof="0">
                          <a:ln>
                            <a:noFill/>
                          </a:ln>
                          <a:solidFill>
                            <a:prstClr val="black"/>
                          </a:solidFill>
                          <a:effectLst/>
                          <a:uLnTx/>
                          <a:uFillTx/>
                          <a:latin typeface="+mn-lt"/>
                          <a:ea typeface="+mn-ea"/>
                          <a:cs typeface="+mn-cs"/>
                        </a:rPr>
                        <a:t>优惠还在进行中。
对妈妈而言，生孩子无论是生理上或者精神上都非常吃力及繁琐而</a:t>
                      </a:r>
                      <a:r>
                        <a:rPr kumimoji="0" lang="en-US" sz="1000" b="0" i="0" u="none" strike="noStrike" kern="1200" cap="none" spc="0" normalizeH="0" baseline="0" noProof="0">
                          <a:ln>
                            <a:noFill/>
                          </a:ln>
                          <a:solidFill>
                            <a:prstClr val="black"/>
                          </a:solidFill>
                          <a:effectLst/>
                          <a:uLnTx/>
                          <a:uFillTx/>
                          <a:latin typeface="+mn-lt"/>
                          <a:ea typeface="+mn-ea"/>
                          <a:cs typeface="+mn-cs"/>
                        </a:rPr>
                        <a:t>LYC</a:t>
                      </a:r>
                      <a:r>
                        <a:rPr kumimoji="0" lang="ja-JP" altLang="en-US" sz="1000" b="0" i="0" u="none" strike="noStrike" kern="1200" cap="none" spc="0" normalizeH="0" baseline="0" noProof="0">
                          <a:ln>
                            <a:noFill/>
                          </a:ln>
                          <a:solidFill>
                            <a:prstClr val="black"/>
                          </a:solidFill>
                          <a:effectLst/>
                          <a:uLnTx/>
                          <a:uFillTx/>
                          <a:latin typeface="+mn-lt"/>
                          <a:ea typeface="+mn-ea"/>
                          <a:cs typeface="+mn-cs"/>
                        </a:rPr>
                        <a:t>月子中心绝对是妈妈们产后所需的地方。
有了这个特惠，妈妈们的生理和心理就可以好好的受到照护。
立刻拨打客服专线</a:t>
                      </a:r>
                      <a:r>
                        <a:rPr kumimoji="0" lang="en-US" altLang="ja-JP" sz="1000" b="0" i="0" u="none" strike="noStrike" kern="1200" cap="none" spc="0" normalizeH="0" baseline="0" noProof="0">
                          <a:ln>
                            <a:noFill/>
                          </a:ln>
                          <a:solidFill>
                            <a:prstClr val="black"/>
                          </a:solidFill>
                          <a:effectLst/>
                          <a:uLnTx/>
                          <a:uFillTx/>
                          <a:latin typeface="+mn-lt"/>
                          <a:ea typeface="+mn-ea"/>
                          <a:cs typeface="+mn-cs"/>
                        </a:rPr>
                        <a:t>012-6277335</a:t>
                      </a:r>
                      <a:r>
                        <a:rPr kumimoji="0" lang="ja-JP" altLang="en-US" sz="1000" b="0" i="0" u="none" strike="noStrike" kern="1200" cap="none" spc="0" normalizeH="0" baseline="0" noProof="0">
                          <a:ln>
                            <a:noFill/>
                          </a:ln>
                          <a:solidFill>
                            <a:prstClr val="black"/>
                          </a:solidFill>
                          <a:effectLst/>
                          <a:uLnTx/>
                          <a:uFillTx/>
                          <a:latin typeface="+mn-lt"/>
                          <a:ea typeface="+mn-ea"/>
                          <a:cs typeface="+mn-cs"/>
                        </a:rPr>
                        <a:t>或电邮至</a:t>
                      </a:r>
                      <a:r>
                        <a:rPr kumimoji="0" lang="en-US" sz="1000" b="0" i="0" u="none" strike="noStrike" kern="1200" cap="none" spc="0" normalizeH="0" baseline="0" noProof="0">
                          <a:ln>
                            <a:noFill/>
                          </a:ln>
                          <a:solidFill>
                            <a:prstClr val="black"/>
                          </a:solidFill>
                          <a:effectLst/>
                          <a:uLnTx/>
                          <a:uFillTx/>
                          <a:latin typeface="+mn-lt"/>
                          <a:ea typeface="+mn-ea"/>
                          <a:cs typeface="+mn-cs"/>
                        </a:rPr>
                        <a:t>enquiry@lychealth.com </a:t>
                      </a:r>
                      <a:r>
                        <a:rPr kumimoji="0" lang="ja-JP" altLang="en-US" sz="1000" b="0" i="0" u="none" strike="noStrike" kern="1200" cap="none" spc="0" normalizeH="0" baseline="0" noProof="0">
                          <a:ln>
                            <a:noFill/>
                          </a:ln>
                          <a:solidFill>
                            <a:prstClr val="black"/>
                          </a:solidFill>
                          <a:effectLst/>
                          <a:uLnTx/>
                          <a:uFillTx/>
                          <a:latin typeface="+mn-lt"/>
                          <a:ea typeface="+mn-ea"/>
                          <a:cs typeface="+mn-cs"/>
                        </a:rPr>
                        <a:t>来了解这项超值优惠。</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4.1012 %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982196406"/>
                  </a:ext>
                </a:extLst>
              </a:tr>
            </a:tbl>
          </a:graphicData>
        </a:graphic>
      </p:graphicFrame>
      <p:sp>
        <p:nvSpPr>
          <p:cNvPr id="4" name="Text Placeholder 3">
            <a:extLst>
              <a:ext uri="{FF2B5EF4-FFF2-40B4-BE49-F238E27FC236}">
                <a16:creationId xmlns:a16="http://schemas.microsoft.com/office/drawing/2014/main" id="{7A34A010-55D5-4E1F-8500-AE9570B173B7}"/>
              </a:ext>
            </a:extLst>
          </p:cNvPr>
          <p:cNvSpPr>
            <a:spLocks noGrp="1"/>
          </p:cNvSpPr>
          <p:nvPr>
            <p:ph type="body" sz="quarter" idx="14"/>
          </p:nvPr>
        </p:nvSpPr>
        <p:spPr/>
        <p:txBody>
          <a:bodyPr/>
          <a:lstStyle/>
          <a:p>
            <a:r>
              <a:rPr lang="en-US"/>
              <a:t>09/01/2018 - 09/30/2018</a:t>
            </a:r>
          </a:p>
        </p:txBody>
      </p:sp>
    </p:spTree>
    <p:extLst>
      <p:ext uri="{BB962C8B-B14F-4D97-AF65-F5344CB8AC3E}">
        <p14:creationId xmlns:p14="http://schemas.microsoft.com/office/powerpoint/2010/main" val="309785168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09A73E-C54E-453D-8D17-82E40E7A0302}"/>
              </a:ext>
            </a:extLst>
          </p:cNvPr>
          <p:cNvSpPr>
            <a:spLocks noGrp="1"/>
          </p:cNvSpPr>
          <p:nvPr>
            <p:ph type="title"/>
          </p:nvPr>
        </p:nvSpPr>
        <p:spPr/>
        <p:txBody>
          <a:bodyPr/>
          <a:lstStyle/>
          <a:p>
            <a:r>
              <a:rPr lang="en-US"/>
              <a:t>Facebook Own Posts Table | LYC Mother &amp; Child Centre - 5 of 11</a:t>
            </a:r>
          </a:p>
        </p:txBody>
      </p:sp>
      <p:graphicFrame>
        <p:nvGraphicFramePr>
          <p:cNvPr id="5" name="Table Placeholder 4">
            <a:extLst>
              <a:ext uri="{FF2B5EF4-FFF2-40B4-BE49-F238E27FC236}">
                <a16:creationId xmlns:a16="http://schemas.microsoft.com/office/drawing/2014/main" id="{C918B75B-3715-45C2-96C2-400813B261F6}"/>
              </a:ext>
            </a:extLst>
          </p:cNvPr>
          <p:cNvGraphicFramePr>
            <a:graphicFrameLocks noGrp="1"/>
          </p:cNvGraphicFramePr>
          <p:nvPr>
            <p:ph type="tbl" sz="quarter" idx="13"/>
            <p:extLst>
              <p:ext uri="{D42A27DB-BD31-4B8C-83A1-F6EECF244321}">
                <p14:modId xmlns:p14="http://schemas.microsoft.com/office/powerpoint/2010/main" val="290218179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387478205"/>
                    </a:ext>
                  </a:extLst>
                </a:gridCol>
                <a:gridCol w="658368">
                  <a:extLst>
                    <a:ext uri="{9D8B030D-6E8A-4147-A177-3AD203B41FA5}">
                      <a16:colId xmlns:a16="http://schemas.microsoft.com/office/drawing/2014/main" val="2301599676"/>
                    </a:ext>
                  </a:extLst>
                </a:gridCol>
                <a:gridCol w="658368">
                  <a:extLst>
                    <a:ext uri="{9D8B030D-6E8A-4147-A177-3AD203B41FA5}">
                      <a16:colId xmlns:a16="http://schemas.microsoft.com/office/drawing/2014/main" val="3943364772"/>
                    </a:ext>
                  </a:extLst>
                </a:gridCol>
                <a:gridCol w="658368">
                  <a:extLst>
                    <a:ext uri="{9D8B030D-6E8A-4147-A177-3AD203B41FA5}">
                      <a16:colId xmlns:a16="http://schemas.microsoft.com/office/drawing/2014/main" val="775578791"/>
                    </a:ext>
                  </a:extLst>
                </a:gridCol>
                <a:gridCol w="658368">
                  <a:extLst>
                    <a:ext uri="{9D8B030D-6E8A-4147-A177-3AD203B41FA5}">
                      <a16:colId xmlns:a16="http://schemas.microsoft.com/office/drawing/2014/main" val="190049839"/>
                    </a:ext>
                  </a:extLst>
                </a:gridCol>
                <a:gridCol w="658368">
                  <a:extLst>
                    <a:ext uri="{9D8B030D-6E8A-4147-A177-3AD203B41FA5}">
                      <a16:colId xmlns:a16="http://schemas.microsoft.com/office/drawing/2014/main" val="2996885057"/>
                    </a:ext>
                  </a:extLst>
                </a:gridCol>
                <a:gridCol w="658368">
                  <a:extLst>
                    <a:ext uri="{9D8B030D-6E8A-4147-A177-3AD203B41FA5}">
                      <a16:colId xmlns:a16="http://schemas.microsoft.com/office/drawing/2014/main" val="3925211216"/>
                    </a:ext>
                  </a:extLst>
                </a:gridCol>
                <a:gridCol w="658368">
                  <a:extLst>
                    <a:ext uri="{9D8B030D-6E8A-4147-A177-3AD203B41FA5}">
                      <a16:colId xmlns:a16="http://schemas.microsoft.com/office/drawing/2014/main" val="72229794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42302352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LYC Mother &amp; Child Centre - 2018-09-27 16:28:59 </a:t>
                      </a:r>
                      <a:r>
                        <a:rPr kumimoji="0" lang="en-US" sz="1000" b="0" i="0" u="none" strike="noStrike" kern="1200" cap="none" spc="0" normalizeH="0" baseline="0" noProof="0">
                          <a:ln>
                            <a:noFill/>
                          </a:ln>
                          <a:solidFill>
                            <a:prstClr val="black"/>
                          </a:solidFill>
                          <a:effectLst/>
                          <a:uLnTx/>
                          <a:uFillTx/>
                          <a:latin typeface="+mn-lt"/>
                          <a:ea typeface="+mn-ea"/>
                          <a:cs typeface="+mn-cs"/>
                        </a:rPr>
                        <a:t> 
 Your baby is precious to us. And so are you.
At LYC Mother &amp; Child Centre, the safety of mummies and babies is very important to us! Regular safety training sessions are conducted and we are always fine-tuning ways to improve how we take care of you. 
Put your mind at ease. Do make an appointment to visit us at http://lychealth.com/appointment or drop us a Facebook message for 
more information today.
</a:t>
                      </a:r>
                      <a:r>
                        <a:rPr kumimoji="0" lang="ja-JP" altLang="en-US" sz="1000" b="0" i="0" u="none" strike="noStrike" kern="1200" cap="none" spc="0" normalizeH="0" baseline="0" noProof="0">
                          <a:ln>
                            <a:noFill/>
                          </a:ln>
                          <a:solidFill>
                            <a:prstClr val="black"/>
                          </a:solidFill>
                          <a:effectLst/>
                          <a:uLnTx/>
                          <a:uFillTx/>
                          <a:latin typeface="+mn-lt"/>
                          <a:ea typeface="+mn-ea"/>
                          <a:cs typeface="+mn-cs"/>
                        </a:rPr>
                        <a:t>对</a:t>
                      </a:r>
                      <a:r>
                        <a:rPr kumimoji="0" lang="en-US" sz="1000" b="0" i="0" u="none" strike="noStrike" kern="1200" cap="none" spc="0" normalizeH="0" baseline="0" noProof="0">
                          <a:ln>
                            <a:noFill/>
                          </a:ln>
                          <a:solidFill>
                            <a:prstClr val="black"/>
                          </a:solidFill>
                          <a:effectLst/>
                          <a:uLnTx/>
                          <a:uFillTx/>
                          <a:latin typeface="+mn-lt"/>
                          <a:ea typeface="+mn-ea"/>
                          <a:cs typeface="+mn-cs"/>
                        </a:rPr>
                        <a:t>LYC</a:t>
                      </a:r>
                      <a:r>
                        <a:rPr kumimoji="0" lang="ja-JP" altLang="en-US" sz="1000" b="0" i="0" u="none" strike="noStrike" kern="1200" cap="none" spc="0" normalizeH="0" baseline="0" noProof="0">
                          <a:ln>
                            <a:noFill/>
                          </a:ln>
                          <a:solidFill>
                            <a:prstClr val="black"/>
                          </a:solidFill>
                          <a:effectLst/>
                          <a:uLnTx/>
                          <a:uFillTx/>
                          <a:latin typeface="+mn-lt"/>
                          <a:ea typeface="+mn-ea"/>
                          <a:cs typeface="+mn-cs"/>
                        </a:rPr>
                        <a:t>产后护理中心来说，妈妈和宝宝的安全是非常重要的！
因此，我们时常会跟我们的同事进行安全培训并加以改善中心的安全措施以确保妈咪和宝宝可以安心休养。
现在就跟我们预约吧！请浏览</a:t>
                      </a:r>
                      <a:r>
                        <a:rPr kumimoji="0" lang="en-US" sz="1000" b="0" i="0" u="none" strike="noStrike" kern="1200" cap="none" spc="0" normalizeH="0" baseline="0" noProof="0">
                          <a:ln>
                            <a:noFill/>
                          </a:ln>
                          <a:solidFill>
                            <a:prstClr val="black"/>
                          </a:solidFill>
                          <a:effectLst/>
                          <a:uLnTx/>
                          <a:uFillTx/>
                          <a:latin typeface="+mn-lt"/>
                          <a:ea typeface="+mn-ea"/>
                          <a:cs typeface="+mn-cs"/>
                        </a:rPr>
                        <a:t>http://lychealth.com/appointment </a:t>
                      </a:r>
                      <a:r>
                        <a:rPr kumimoji="0" lang="ja-JP" altLang="en-US" sz="1000" b="0" i="0" u="none" strike="noStrike" kern="1200" cap="none" spc="0" normalizeH="0" baseline="0" noProof="0">
                          <a:ln>
                            <a:noFill/>
                          </a:ln>
                          <a:solidFill>
                            <a:prstClr val="black"/>
                          </a:solidFill>
                          <a:effectLst/>
                          <a:uLnTx/>
                          <a:uFillTx/>
                          <a:latin typeface="+mn-lt"/>
                          <a:ea typeface="+mn-ea"/>
                          <a:cs typeface="+mn-cs"/>
                        </a:rPr>
                        <a:t>或者私讯我们以获知更多详情。</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0.2627 %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91468326"/>
                  </a:ext>
                </a:extLst>
              </a:tr>
            </a:tbl>
          </a:graphicData>
        </a:graphic>
      </p:graphicFrame>
      <p:sp>
        <p:nvSpPr>
          <p:cNvPr id="4" name="Text Placeholder 3">
            <a:extLst>
              <a:ext uri="{FF2B5EF4-FFF2-40B4-BE49-F238E27FC236}">
                <a16:creationId xmlns:a16="http://schemas.microsoft.com/office/drawing/2014/main" id="{9940006A-BEE7-4F87-92E2-8598842EC928}"/>
              </a:ext>
            </a:extLst>
          </p:cNvPr>
          <p:cNvSpPr>
            <a:spLocks noGrp="1"/>
          </p:cNvSpPr>
          <p:nvPr>
            <p:ph type="body" sz="quarter" idx="14"/>
          </p:nvPr>
        </p:nvSpPr>
        <p:spPr/>
        <p:txBody>
          <a:bodyPr/>
          <a:lstStyle/>
          <a:p>
            <a:r>
              <a:rPr lang="en-US"/>
              <a:t>09/01/2018 - 09/30/2018</a:t>
            </a:r>
          </a:p>
        </p:txBody>
      </p:sp>
    </p:spTree>
    <p:extLst>
      <p:ext uri="{BB962C8B-B14F-4D97-AF65-F5344CB8AC3E}">
        <p14:creationId xmlns:p14="http://schemas.microsoft.com/office/powerpoint/2010/main" val="72079047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4EB65F-DBC9-4299-AF57-5F09CC710492}"/>
              </a:ext>
            </a:extLst>
          </p:cNvPr>
          <p:cNvSpPr>
            <a:spLocks noGrp="1"/>
          </p:cNvSpPr>
          <p:nvPr>
            <p:ph type="title"/>
          </p:nvPr>
        </p:nvSpPr>
        <p:spPr/>
        <p:txBody>
          <a:bodyPr/>
          <a:lstStyle/>
          <a:p>
            <a:r>
              <a:rPr lang="en-US"/>
              <a:t>Facebook Own Posts Table | LYC Mother &amp; Child Centre - 6 of 11</a:t>
            </a:r>
          </a:p>
        </p:txBody>
      </p:sp>
      <p:graphicFrame>
        <p:nvGraphicFramePr>
          <p:cNvPr id="5" name="Table Placeholder 4">
            <a:extLst>
              <a:ext uri="{FF2B5EF4-FFF2-40B4-BE49-F238E27FC236}">
                <a16:creationId xmlns:a16="http://schemas.microsoft.com/office/drawing/2014/main" id="{732971E0-4B60-40A3-9168-9E1FDE299A2D}"/>
              </a:ext>
            </a:extLst>
          </p:cNvPr>
          <p:cNvGraphicFramePr>
            <a:graphicFrameLocks noGrp="1"/>
          </p:cNvGraphicFramePr>
          <p:nvPr>
            <p:ph type="tbl" sz="quarter" idx="13"/>
            <p:extLst>
              <p:ext uri="{D42A27DB-BD31-4B8C-83A1-F6EECF244321}">
                <p14:modId xmlns:p14="http://schemas.microsoft.com/office/powerpoint/2010/main" val="309185593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433719467"/>
                    </a:ext>
                  </a:extLst>
                </a:gridCol>
                <a:gridCol w="658368">
                  <a:extLst>
                    <a:ext uri="{9D8B030D-6E8A-4147-A177-3AD203B41FA5}">
                      <a16:colId xmlns:a16="http://schemas.microsoft.com/office/drawing/2014/main" val="407310804"/>
                    </a:ext>
                  </a:extLst>
                </a:gridCol>
                <a:gridCol w="658368">
                  <a:extLst>
                    <a:ext uri="{9D8B030D-6E8A-4147-A177-3AD203B41FA5}">
                      <a16:colId xmlns:a16="http://schemas.microsoft.com/office/drawing/2014/main" val="525945205"/>
                    </a:ext>
                  </a:extLst>
                </a:gridCol>
                <a:gridCol w="658368">
                  <a:extLst>
                    <a:ext uri="{9D8B030D-6E8A-4147-A177-3AD203B41FA5}">
                      <a16:colId xmlns:a16="http://schemas.microsoft.com/office/drawing/2014/main" val="3709507215"/>
                    </a:ext>
                  </a:extLst>
                </a:gridCol>
                <a:gridCol w="658368">
                  <a:extLst>
                    <a:ext uri="{9D8B030D-6E8A-4147-A177-3AD203B41FA5}">
                      <a16:colId xmlns:a16="http://schemas.microsoft.com/office/drawing/2014/main" val="4190539903"/>
                    </a:ext>
                  </a:extLst>
                </a:gridCol>
                <a:gridCol w="658368">
                  <a:extLst>
                    <a:ext uri="{9D8B030D-6E8A-4147-A177-3AD203B41FA5}">
                      <a16:colId xmlns:a16="http://schemas.microsoft.com/office/drawing/2014/main" val="3924828345"/>
                    </a:ext>
                  </a:extLst>
                </a:gridCol>
                <a:gridCol w="658368">
                  <a:extLst>
                    <a:ext uri="{9D8B030D-6E8A-4147-A177-3AD203B41FA5}">
                      <a16:colId xmlns:a16="http://schemas.microsoft.com/office/drawing/2014/main" val="3006420872"/>
                    </a:ext>
                  </a:extLst>
                </a:gridCol>
                <a:gridCol w="658368">
                  <a:extLst>
                    <a:ext uri="{9D8B030D-6E8A-4147-A177-3AD203B41FA5}">
                      <a16:colId xmlns:a16="http://schemas.microsoft.com/office/drawing/2014/main" val="39881569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3306659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LYC Mother &amp; Child Centre - 2018-09-24 11:12:01 </a:t>
                      </a:r>
                      <a:r>
                        <a:rPr kumimoji="0" lang="en-US" sz="1000" b="0" i="0" u="none" strike="noStrike" kern="1200" cap="none" spc="0" normalizeH="0" baseline="0" noProof="0">
                          <a:ln>
                            <a:noFill/>
                          </a:ln>
                          <a:solidFill>
                            <a:prstClr val="black"/>
                          </a:solidFill>
                          <a:effectLst/>
                          <a:uLnTx/>
                          <a:uFillTx/>
                          <a:latin typeface="+mn-lt"/>
                          <a:ea typeface="+mn-ea"/>
                          <a:cs typeface="+mn-cs"/>
                        </a:rPr>
                        <a:t> 
 The Mooncake Festival is a joyful time spent among family and friends.
We recently celebrated this festival with our LYC mommies and friends. We had a wonderful time bonding and best of all, our mommies even got to try their hand at making their own mooncakes!
Hope you had a great time this festive season too! From all of us at LYC Mother &amp; Child Centre, Happy Mooncake Festival!
</a:t>
                      </a:r>
                      <a:r>
                        <a:rPr kumimoji="0" lang="ja-JP" altLang="en-US" sz="1000" b="0" i="0" u="none" strike="noStrike" kern="1200" cap="none" spc="0" normalizeH="0" baseline="0" noProof="0">
                          <a:ln>
                            <a:noFill/>
                          </a:ln>
                          <a:solidFill>
                            <a:prstClr val="black"/>
                          </a:solidFill>
                          <a:effectLst/>
                          <a:uLnTx/>
                          <a:uFillTx/>
                          <a:latin typeface="+mn-lt"/>
                          <a:ea typeface="+mn-ea"/>
                          <a:cs typeface="+mn-cs"/>
                        </a:rPr>
                        <a:t>月到中秋分外明，每逢佳节倍思亲。
我们刚刚跟我们的</a:t>
                      </a:r>
                      <a:r>
                        <a:rPr kumimoji="0" lang="en-US" sz="1000" b="0" i="0" u="none" strike="noStrike" kern="1200" cap="none" spc="0" normalizeH="0" baseline="0" noProof="0">
                          <a:ln>
                            <a:noFill/>
                          </a:ln>
                          <a:solidFill>
                            <a:prstClr val="black"/>
                          </a:solidFill>
                          <a:effectLst/>
                          <a:uLnTx/>
                          <a:uFillTx/>
                          <a:latin typeface="+mn-lt"/>
                          <a:ea typeface="+mn-ea"/>
                          <a:cs typeface="+mn-cs"/>
                        </a:rPr>
                        <a:t>LYC</a:t>
                      </a:r>
                      <a:r>
                        <a:rPr kumimoji="0" lang="ja-JP" altLang="en-US" sz="1000" b="0" i="0" u="none" strike="noStrike" kern="1200" cap="none" spc="0" normalizeH="0" baseline="0" noProof="0">
                          <a:ln>
                            <a:noFill/>
                          </a:ln>
                          <a:solidFill>
                            <a:prstClr val="black"/>
                          </a:solidFill>
                          <a:effectLst/>
                          <a:uLnTx/>
                          <a:uFillTx/>
                          <a:latin typeface="+mn-lt"/>
                          <a:ea typeface="+mn-ea"/>
                          <a:cs typeface="+mn-cs"/>
                        </a:rPr>
                        <a:t>妈咪和朋友们欢度中秋。我们的妈咪们还亲手制作了冰皮月饼哦！
</a:t>
                      </a:r>
                      <a:r>
                        <a:rPr kumimoji="0" lang="en-US" sz="1000" b="0" i="0" u="none" strike="noStrike" kern="1200" cap="none" spc="0" normalizeH="0" baseline="0" noProof="0">
                          <a:ln>
                            <a:noFill/>
                          </a:ln>
                          <a:solidFill>
                            <a:prstClr val="black"/>
                          </a:solidFill>
                          <a:effectLst/>
                          <a:uLnTx/>
                          <a:uFillTx/>
                          <a:latin typeface="+mn-lt"/>
                          <a:ea typeface="+mn-ea"/>
                          <a:cs typeface="+mn-cs"/>
                        </a:rPr>
                        <a:t>LYC </a:t>
                      </a:r>
                      <a:r>
                        <a:rPr kumimoji="0" lang="ja-JP" altLang="en-US" sz="1000" b="0" i="0" u="none" strike="noStrike" kern="1200" cap="none" spc="0" normalizeH="0" baseline="0" noProof="0">
                          <a:ln>
                            <a:noFill/>
                          </a:ln>
                          <a:solidFill>
                            <a:prstClr val="black"/>
                          </a:solidFill>
                          <a:effectLst/>
                          <a:uLnTx/>
                          <a:uFillTx/>
                          <a:latin typeface="+mn-lt"/>
                          <a:ea typeface="+mn-ea"/>
                          <a:cs typeface="+mn-cs"/>
                        </a:rPr>
                        <a:t>产后护理中心在此祝您中秋节快乐</a:t>
                      </a:r>
                      <a:r>
                        <a:rPr kumimoji="0" lang="en-US" altLang="ja-JP" sz="1000" b="0" i="0" u="none" strike="noStrike" kern="1200" cap="none" spc="0" normalizeH="0" baseline="0" noProof="0">
                          <a:ln>
                            <a:noFill/>
                          </a:ln>
                          <a:solidFill>
                            <a:prstClr val="black"/>
                          </a:solidFill>
                          <a:effectLst/>
                          <a:uLnTx/>
                          <a:uFillTx/>
                          <a:latin typeface="+mn-lt"/>
                          <a:ea typeface="+mn-ea"/>
                          <a:cs typeface="+mn-cs"/>
                        </a:rPr>
                        <a: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0.5908 %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142972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LYC Mother &amp; Child Centre - 2018-09-19 16:50:23 </a:t>
                      </a:r>
                      <a:r>
                        <a:rPr kumimoji="0" lang="en-US" sz="1000" b="0" i="0" u="none" strike="noStrike" kern="1200" cap="none" spc="0" normalizeH="0" baseline="0" noProof="0">
                          <a:ln>
                            <a:noFill/>
                          </a:ln>
                          <a:solidFill>
                            <a:prstClr val="black"/>
                          </a:solidFill>
                          <a:effectLst/>
                          <a:uLnTx/>
                          <a:uFillTx/>
                          <a:latin typeface="+mn-lt"/>
                          <a:ea typeface="+mn-ea"/>
                          <a:cs typeface="+mn-cs"/>
                        </a:rPr>
                        <a:t> 
 Let's welcome our first LYC twin baby girls in LYC Mother &amp; Child Centre, the adorable Lyla &amp; Mika and their pretty mom Cheryl! 💕
Can you guess who is the elder twin?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0.7850 %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922172605"/>
                  </a:ext>
                </a:extLst>
              </a:tr>
            </a:tbl>
          </a:graphicData>
        </a:graphic>
      </p:graphicFrame>
      <p:sp>
        <p:nvSpPr>
          <p:cNvPr id="4" name="Text Placeholder 3">
            <a:extLst>
              <a:ext uri="{FF2B5EF4-FFF2-40B4-BE49-F238E27FC236}">
                <a16:creationId xmlns:a16="http://schemas.microsoft.com/office/drawing/2014/main" id="{CD535135-6BCE-4299-A5FD-6D978F0D687F}"/>
              </a:ext>
            </a:extLst>
          </p:cNvPr>
          <p:cNvSpPr>
            <a:spLocks noGrp="1"/>
          </p:cNvSpPr>
          <p:nvPr>
            <p:ph type="body" sz="quarter" idx="14"/>
          </p:nvPr>
        </p:nvSpPr>
        <p:spPr/>
        <p:txBody>
          <a:bodyPr/>
          <a:lstStyle/>
          <a:p>
            <a:r>
              <a:rPr lang="en-US"/>
              <a:t>09/01/2018 - 09/30/2018</a:t>
            </a:r>
          </a:p>
        </p:txBody>
      </p:sp>
    </p:spTree>
    <p:extLst>
      <p:ext uri="{BB962C8B-B14F-4D97-AF65-F5344CB8AC3E}">
        <p14:creationId xmlns:p14="http://schemas.microsoft.com/office/powerpoint/2010/main" val="327009373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526272-79D4-48CE-B4AE-6B2E30195D38}"/>
              </a:ext>
            </a:extLst>
          </p:cNvPr>
          <p:cNvSpPr>
            <a:spLocks noGrp="1"/>
          </p:cNvSpPr>
          <p:nvPr>
            <p:ph type="title"/>
          </p:nvPr>
        </p:nvSpPr>
        <p:spPr/>
        <p:txBody>
          <a:bodyPr/>
          <a:lstStyle/>
          <a:p>
            <a:r>
              <a:rPr lang="en-US"/>
              <a:t>Facebook Own Posts Table | LYC Mother &amp; Child Centre - 7 of 11</a:t>
            </a:r>
          </a:p>
        </p:txBody>
      </p:sp>
      <p:graphicFrame>
        <p:nvGraphicFramePr>
          <p:cNvPr id="5" name="Table Placeholder 4">
            <a:extLst>
              <a:ext uri="{FF2B5EF4-FFF2-40B4-BE49-F238E27FC236}">
                <a16:creationId xmlns:a16="http://schemas.microsoft.com/office/drawing/2014/main" id="{304346E2-0597-4AB4-8032-5650B3DCF599}"/>
              </a:ext>
            </a:extLst>
          </p:cNvPr>
          <p:cNvGraphicFramePr>
            <a:graphicFrameLocks noGrp="1"/>
          </p:cNvGraphicFramePr>
          <p:nvPr>
            <p:ph type="tbl" sz="quarter" idx="13"/>
            <p:extLst>
              <p:ext uri="{D42A27DB-BD31-4B8C-83A1-F6EECF244321}">
                <p14:modId xmlns:p14="http://schemas.microsoft.com/office/powerpoint/2010/main" val="299937635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592746372"/>
                    </a:ext>
                  </a:extLst>
                </a:gridCol>
                <a:gridCol w="658368">
                  <a:extLst>
                    <a:ext uri="{9D8B030D-6E8A-4147-A177-3AD203B41FA5}">
                      <a16:colId xmlns:a16="http://schemas.microsoft.com/office/drawing/2014/main" val="1026020116"/>
                    </a:ext>
                  </a:extLst>
                </a:gridCol>
                <a:gridCol w="658368">
                  <a:extLst>
                    <a:ext uri="{9D8B030D-6E8A-4147-A177-3AD203B41FA5}">
                      <a16:colId xmlns:a16="http://schemas.microsoft.com/office/drawing/2014/main" val="123943094"/>
                    </a:ext>
                  </a:extLst>
                </a:gridCol>
                <a:gridCol w="658368">
                  <a:extLst>
                    <a:ext uri="{9D8B030D-6E8A-4147-A177-3AD203B41FA5}">
                      <a16:colId xmlns:a16="http://schemas.microsoft.com/office/drawing/2014/main" val="1163397887"/>
                    </a:ext>
                  </a:extLst>
                </a:gridCol>
                <a:gridCol w="658368">
                  <a:extLst>
                    <a:ext uri="{9D8B030D-6E8A-4147-A177-3AD203B41FA5}">
                      <a16:colId xmlns:a16="http://schemas.microsoft.com/office/drawing/2014/main" val="1833966997"/>
                    </a:ext>
                  </a:extLst>
                </a:gridCol>
                <a:gridCol w="658368">
                  <a:extLst>
                    <a:ext uri="{9D8B030D-6E8A-4147-A177-3AD203B41FA5}">
                      <a16:colId xmlns:a16="http://schemas.microsoft.com/office/drawing/2014/main" val="862334617"/>
                    </a:ext>
                  </a:extLst>
                </a:gridCol>
                <a:gridCol w="658368">
                  <a:extLst>
                    <a:ext uri="{9D8B030D-6E8A-4147-A177-3AD203B41FA5}">
                      <a16:colId xmlns:a16="http://schemas.microsoft.com/office/drawing/2014/main" val="1390605834"/>
                    </a:ext>
                  </a:extLst>
                </a:gridCol>
                <a:gridCol w="658368">
                  <a:extLst>
                    <a:ext uri="{9D8B030D-6E8A-4147-A177-3AD203B41FA5}">
                      <a16:colId xmlns:a16="http://schemas.microsoft.com/office/drawing/2014/main" val="366547166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6297305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LYC Mother &amp; Child Centre - 2018-09-18 10:35:52 </a:t>
                      </a:r>
                      <a:r>
                        <a:rPr kumimoji="0" lang="en-US" sz="1000" b="0" i="0" u="none" strike="noStrike" kern="1200" cap="none" spc="0" normalizeH="0" baseline="0" noProof="0">
                          <a:ln>
                            <a:noFill/>
                          </a:ln>
                          <a:solidFill>
                            <a:prstClr val="black"/>
                          </a:solidFill>
                          <a:effectLst/>
                          <a:uLnTx/>
                          <a:uFillTx/>
                          <a:latin typeface="+mn-lt"/>
                          <a:ea typeface="+mn-ea"/>
                          <a:cs typeface="+mn-cs"/>
                        </a:rPr>
                        <a:t> 
 Did you know that breast milk can be used to make soap? Our LYC Mommies were having fun recently creating their own bergamot, tea tree &amp; lavender soap with breast milk!
You will never be bored during your confinement stay at LYC Mother &amp; Child Centre . #SweetMoments at LYC : )
Drop us a message or visit http://lychealth.com/appointment for more info about LYC Mother &amp; Child Centre.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0.6364 %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8458970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LYC Mother &amp; Child Centre - 2018-09-16 09:00:01 </a:t>
                      </a:r>
                      <a:r>
                        <a:rPr kumimoji="0" lang="en-US" sz="1000" b="0" i="0" u="none" strike="noStrike" kern="1200" cap="none" spc="0" normalizeH="0" baseline="0" noProof="0">
                          <a:ln>
                            <a:noFill/>
                          </a:ln>
                          <a:solidFill>
                            <a:prstClr val="black"/>
                          </a:solidFill>
                          <a:effectLst/>
                          <a:uLnTx/>
                          <a:uFillTx/>
                          <a:latin typeface="+mn-lt"/>
                          <a:ea typeface="+mn-ea"/>
                          <a:cs typeface="+mn-cs"/>
                        </a:rPr>
                        <a:t> 
 Happy Malaysia Day from all our patriotic babies at LYC Mother &amp; Child Centre!
LYC </a:t>
                      </a:r>
                      <a:r>
                        <a:rPr kumimoji="0" lang="ja-JP" altLang="en-US" sz="1000" b="0" i="0" u="none" strike="noStrike" kern="1200" cap="none" spc="0" normalizeH="0" baseline="0" noProof="0">
                          <a:ln>
                            <a:noFill/>
                          </a:ln>
                          <a:solidFill>
                            <a:prstClr val="black"/>
                          </a:solidFill>
                          <a:effectLst/>
                          <a:uLnTx/>
                          <a:uFillTx/>
                          <a:latin typeface="+mn-lt"/>
                          <a:ea typeface="+mn-ea"/>
                          <a:cs typeface="+mn-cs"/>
                        </a:rPr>
                        <a:t>产后护理中心的爱国宝贝们想祝所有马来西亚人，马来西亚日快乐</a:t>
                      </a:r>
                      <a:r>
                        <a:rPr kumimoji="0" lang="en-US" altLang="ja-JP" sz="1000" b="0" i="0" u="none" strike="noStrike" kern="1200" cap="none" spc="0" normalizeH="0" baseline="0" noProof="0">
                          <a:ln>
                            <a:noFill/>
                          </a:ln>
                          <a:solidFill>
                            <a:prstClr val="black"/>
                          </a:solidFill>
                          <a:effectLst/>
                          <a:uLnTx/>
                          <a:uFillTx/>
                          <a:latin typeface="+mn-lt"/>
                          <a:ea typeface="+mn-ea"/>
                          <a:cs typeface="+mn-cs"/>
                        </a:rPr>
                        <a: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0.8262 %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555309179"/>
                  </a:ext>
                </a:extLst>
              </a:tr>
            </a:tbl>
          </a:graphicData>
        </a:graphic>
      </p:graphicFrame>
      <p:sp>
        <p:nvSpPr>
          <p:cNvPr id="4" name="Text Placeholder 3">
            <a:extLst>
              <a:ext uri="{FF2B5EF4-FFF2-40B4-BE49-F238E27FC236}">
                <a16:creationId xmlns:a16="http://schemas.microsoft.com/office/drawing/2014/main" id="{9E36B589-B69B-4FB6-ACCB-627DBA6E38B9}"/>
              </a:ext>
            </a:extLst>
          </p:cNvPr>
          <p:cNvSpPr>
            <a:spLocks noGrp="1"/>
          </p:cNvSpPr>
          <p:nvPr>
            <p:ph type="body" sz="quarter" idx="14"/>
          </p:nvPr>
        </p:nvSpPr>
        <p:spPr/>
        <p:txBody>
          <a:bodyPr/>
          <a:lstStyle/>
          <a:p>
            <a:r>
              <a:rPr lang="en-US"/>
              <a:t>09/01/2018 - 09/30/2018</a:t>
            </a:r>
          </a:p>
        </p:txBody>
      </p:sp>
    </p:spTree>
    <p:extLst>
      <p:ext uri="{BB962C8B-B14F-4D97-AF65-F5344CB8AC3E}">
        <p14:creationId xmlns:p14="http://schemas.microsoft.com/office/powerpoint/2010/main" val="421927145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D0CDF5-AFBA-4F6F-88FE-FF4CDDD73071}"/>
              </a:ext>
            </a:extLst>
          </p:cNvPr>
          <p:cNvSpPr>
            <a:spLocks noGrp="1"/>
          </p:cNvSpPr>
          <p:nvPr>
            <p:ph type="title"/>
          </p:nvPr>
        </p:nvSpPr>
        <p:spPr/>
        <p:txBody>
          <a:bodyPr/>
          <a:lstStyle/>
          <a:p>
            <a:r>
              <a:rPr lang="en-US"/>
              <a:t>Facebook Own Posts Table | LYC Mother &amp; Child Centre - 8 of 11</a:t>
            </a:r>
          </a:p>
        </p:txBody>
      </p:sp>
      <p:graphicFrame>
        <p:nvGraphicFramePr>
          <p:cNvPr id="5" name="Table Placeholder 4">
            <a:extLst>
              <a:ext uri="{FF2B5EF4-FFF2-40B4-BE49-F238E27FC236}">
                <a16:creationId xmlns:a16="http://schemas.microsoft.com/office/drawing/2014/main" id="{C5414212-3476-4EDF-BE2B-9E603CE4F267}"/>
              </a:ext>
            </a:extLst>
          </p:cNvPr>
          <p:cNvGraphicFramePr>
            <a:graphicFrameLocks noGrp="1"/>
          </p:cNvGraphicFramePr>
          <p:nvPr>
            <p:ph type="tbl" sz="quarter" idx="13"/>
            <p:extLst>
              <p:ext uri="{D42A27DB-BD31-4B8C-83A1-F6EECF244321}">
                <p14:modId xmlns:p14="http://schemas.microsoft.com/office/powerpoint/2010/main" val="33810019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869836966"/>
                    </a:ext>
                  </a:extLst>
                </a:gridCol>
                <a:gridCol w="658368">
                  <a:extLst>
                    <a:ext uri="{9D8B030D-6E8A-4147-A177-3AD203B41FA5}">
                      <a16:colId xmlns:a16="http://schemas.microsoft.com/office/drawing/2014/main" val="340373280"/>
                    </a:ext>
                  </a:extLst>
                </a:gridCol>
                <a:gridCol w="658368">
                  <a:extLst>
                    <a:ext uri="{9D8B030D-6E8A-4147-A177-3AD203B41FA5}">
                      <a16:colId xmlns:a16="http://schemas.microsoft.com/office/drawing/2014/main" val="2132421993"/>
                    </a:ext>
                  </a:extLst>
                </a:gridCol>
                <a:gridCol w="658368">
                  <a:extLst>
                    <a:ext uri="{9D8B030D-6E8A-4147-A177-3AD203B41FA5}">
                      <a16:colId xmlns:a16="http://schemas.microsoft.com/office/drawing/2014/main" val="1896853727"/>
                    </a:ext>
                  </a:extLst>
                </a:gridCol>
                <a:gridCol w="658368">
                  <a:extLst>
                    <a:ext uri="{9D8B030D-6E8A-4147-A177-3AD203B41FA5}">
                      <a16:colId xmlns:a16="http://schemas.microsoft.com/office/drawing/2014/main" val="2171834288"/>
                    </a:ext>
                  </a:extLst>
                </a:gridCol>
                <a:gridCol w="658368">
                  <a:extLst>
                    <a:ext uri="{9D8B030D-6E8A-4147-A177-3AD203B41FA5}">
                      <a16:colId xmlns:a16="http://schemas.microsoft.com/office/drawing/2014/main" val="3413892408"/>
                    </a:ext>
                  </a:extLst>
                </a:gridCol>
                <a:gridCol w="658368">
                  <a:extLst>
                    <a:ext uri="{9D8B030D-6E8A-4147-A177-3AD203B41FA5}">
                      <a16:colId xmlns:a16="http://schemas.microsoft.com/office/drawing/2014/main" val="3526889845"/>
                    </a:ext>
                  </a:extLst>
                </a:gridCol>
                <a:gridCol w="658368">
                  <a:extLst>
                    <a:ext uri="{9D8B030D-6E8A-4147-A177-3AD203B41FA5}">
                      <a16:colId xmlns:a16="http://schemas.microsoft.com/office/drawing/2014/main" val="319296218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4306233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LYC Mother &amp; Child Centre - 2018-09-10 11:00:00 </a:t>
                      </a:r>
                      <a:r>
                        <a:rPr kumimoji="0" lang="en-US" sz="1000" b="0" i="0" u="none" strike="noStrike" kern="1200" cap="none" spc="0" normalizeH="0" baseline="0" noProof="0">
                          <a:ln>
                            <a:noFill/>
                          </a:ln>
                          <a:solidFill>
                            <a:prstClr val="black"/>
                          </a:solidFill>
                          <a:effectLst/>
                          <a:uLnTx/>
                          <a:uFillTx/>
                          <a:latin typeface="+mn-lt"/>
                          <a:ea typeface="+mn-ea"/>
                          <a:cs typeface="+mn-cs"/>
                        </a:rPr>
                        <a:t> 
 Your baby is amazing!
Born with more bones than an adult, your baby's bones will eventually fuse together until there are 206 bones left, just like you! Isn't your baby incredible?
@LYC Mother &amp; Child Centre, we will teach you more about your newborn baby and become a ‘certified mum’! Do make an appointment to visit us at http://lychealth.com/appointment or drop us a Facebook message for more information today.
Source:
https://www.babble.com/baby/interesting-facts-about-babies/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0.5975 %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083067926"/>
                  </a:ext>
                </a:extLst>
              </a:tr>
            </a:tbl>
          </a:graphicData>
        </a:graphic>
      </p:graphicFrame>
      <p:sp>
        <p:nvSpPr>
          <p:cNvPr id="4" name="Text Placeholder 3">
            <a:extLst>
              <a:ext uri="{FF2B5EF4-FFF2-40B4-BE49-F238E27FC236}">
                <a16:creationId xmlns:a16="http://schemas.microsoft.com/office/drawing/2014/main" id="{A05A77DE-B0BD-482C-BE55-2763432F637D}"/>
              </a:ext>
            </a:extLst>
          </p:cNvPr>
          <p:cNvSpPr>
            <a:spLocks noGrp="1"/>
          </p:cNvSpPr>
          <p:nvPr>
            <p:ph type="body" sz="quarter" idx="14"/>
          </p:nvPr>
        </p:nvSpPr>
        <p:spPr/>
        <p:txBody>
          <a:bodyPr/>
          <a:lstStyle/>
          <a:p>
            <a:r>
              <a:rPr lang="en-US"/>
              <a:t>09/01/2018 - 09/30/2018</a:t>
            </a:r>
          </a:p>
        </p:txBody>
      </p:sp>
    </p:spTree>
    <p:extLst>
      <p:ext uri="{BB962C8B-B14F-4D97-AF65-F5344CB8AC3E}">
        <p14:creationId xmlns:p14="http://schemas.microsoft.com/office/powerpoint/2010/main" val="302158198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221346-80F2-477A-97F8-B338E78545C2}"/>
              </a:ext>
            </a:extLst>
          </p:cNvPr>
          <p:cNvSpPr>
            <a:spLocks noGrp="1"/>
          </p:cNvSpPr>
          <p:nvPr>
            <p:ph type="title"/>
          </p:nvPr>
        </p:nvSpPr>
        <p:spPr/>
        <p:txBody>
          <a:bodyPr/>
          <a:lstStyle/>
          <a:p>
            <a:r>
              <a:rPr lang="en-US"/>
              <a:t>Facebook Own Posts Table | LYC Mother &amp; Child Centre - 9 of 11</a:t>
            </a:r>
          </a:p>
        </p:txBody>
      </p:sp>
      <p:graphicFrame>
        <p:nvGraphicFramePr>
          <p:cNvPr id="5" name="Table Placeholder 4">
            <a:extLst>
              <a:ext uri="{FF2B5EF4-FFF2-40B4-BE49-F238E27FC236}">
                <a16:creationId xmlns:a16="http://schemas.microsoft.com/office/drawing/2014/main" id="{E3C853A6-A3CF-43EA-88AF-72DE2AD6FFF3}"/>
              </a:ext>
            </a:extLst>
          </p:cNvPr>
          <p:cNvGraphicFramePr>
            <a:graphicFrameLocks noGrp="1"/>
          </p:cNvGraphicFramePr>
          <p:nvPr>
            <p:ph type="tbl" sz="quarter" idx="13"/>
            <p:extLst>
              <p:ext uri="{D42A27DB-BD31-4B8C-83A1-F6EECF244321}">
                <p14:modId xmlns:p14="http://schemas.microsoft.com/office/powerpoint/2010/main" val="383505897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624610218"/>
                    </a:ext>
                  </a:extLst>
                </a:gridCol>
                <a:gridCol w="658368">
                  <a:extLst>
                    <a:ext uri="{9D8B030D-6E8A-4147-A177-3AD203B41FA5}">
                      <a16:colId xmlns:a16="http://schemas.microsoft.com/office/drawing/2014/main" val="2794212297"/>
                    </a:ext>
                  </a:extLst>
                </a:gridCol>
                <a:gridCol w="658368">
                  <a:extLst>
                    <a:ext uri="{9D8B030D-6E8A-4147-A177-3AD203B41FA5}">
                      <a16:colId xmlns:a16="http://schemas.microsoft.com/office/drawing/2014/main" val="1350514869"/>
                    </a:ext>
                  </a:extLst>
                </a:gridCol>
                <a:gridCol w="658368">
                  <a:extLst>
                    <a:ext uri="{9D8B030D-6E8A-4147-A177-3AD203B41FA5}">
                      <a16:colId xmlns:a16="http://schemas.microsoft.com/office/drawing/2014/main" val="1658791833"/>
                    </a:ext>
                  </a:extLst>
                </a:gridCol>
                <a:gridCol w="658368">
                  <a:extLst>
                    <a:ext uri="{9D8B030D-6E8A-4147-A177-3AD203B41FA5}">
                      <a16:colId xmlns:a16="http://schemas.microsoft.com/office/drawing/2014/main" val="3923108652"/>
                    </a:ext>
                  </a:extLst>
                </a:gridCol>
                <a:gridCol w="658368">
                  <a:extLst>
                    <a:ext uri="{9D8B030D-6E8A-4147-A177-3AD203B41FA5}">
                      <a16:colId xmlns:a16="http://schemas.microsoft.com/office/drawing/2014/main" val="1462765440"/>
                    </a:ext>
                  </a:extLst>
                </a:gridCol>
                <a:gridCol w="658368">
                  <a:extLst>
                    <a:ext uri="{9D8B030D-6E8A-4147-A177-3AD203B41FA5}">
                      <a16:colId xmlns:a16="http://schemas.microsoft.com/office/drawing/2014/main" val="926549806"/>
                    </a:ext>
                  </a:extLst>
                </a:gridCol>
                <a:gridCol w="658368">
                  <a:extLst>
                    <a:ext uri="{9D8B030D-6E8A-4147-A177-3AD203B41FA5}">
                      <a16:colId xmlns:a16="http://schemas.microsoft.com/office/drawing/2014/main" val="345998561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3110200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LYC Mother &amp; Child Centre - 2018-09-07 10:00:25 </a:t>
                      </a:r>
                      <a:r>
                        <a:rPr kumimoji="0" lang="en-US" sz="1000" b="0" i="0" u="none" strike="noStrike" kern="1200" cap="none" spc="0" normalizeH="0" baseline="0" noProof="0">
                          <a:ln>
                            <a:noFill/>
                          </a:ln>
                          <a:solidFill>
                            <a:prstClr val="black"/>
                          </a:solidFill>
                          <a:effectLst/>
                          <a:uLnTx/>
                          <a:uFillTx/>
                          <a:latin typeface="+mn-lt"/>
                          <a:ea typeface="+mn-ea"/>
                          <a:cs typeface="+mn-cs"/>
                        </a:rPr>
                        <a:t> 
 Come spend your weekend with us at the upcoming TCE Baby Expo!
Date: 7-9 September 2018 (Fri - Sun)
Time: 10:00am to 8:00pm
Venue: Malaysia International Trade &amp; Exhibition Centre (MITEC)
Booth number: #86,HALL 4 
Our friendly team will be able to explain to you about our services and exciting promotions too! See you there!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0.3193 %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017447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LYC Mother &amp; Child Centre - 2018-09-06 18:19:18 </a:t>
                      </a:r>
                      <a:r>
                        <a:rPr kumimoji="0" lang="en-US" sz="1000" b="0" i="0" u="none" strike="noStrike" kern="1200" cap="none" spc="0" normalizeH="0" baseline="0" noProof="0">
                          <a:ln>
                            <a:noFill/>
                          </a:ln>
                          <a:solidFill>
                            <a:prstClr val="black"/>
                          </a:solidFill>
                          <a:effectLst/>
                          <a:uLnTx/>
                          <a:uFillTx/>
                          <a:latin typeface="+mn-lt"/>
                          <a:ea typeface="+mn-ea"/>
                          <a:cs typeface="+mn-cs"/>
                        </a:rPr>
                        <a:t> 
 Your baby is precious to us. And so are you.
At LYC Mother &amp; Child Centre, the safety of mummies and babies is very important to us! Regular safety training sessions are conducted and we are always fine-tuning ways to improve how we take care of you.
Put your mind at ease. Do make an appointment to visit us at http://lychealth.com/appointment or drop us a Facebook message for more information today.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0.2246 %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878503084"/>
                  </a:ext>
                </a:extLst>
              </a:tr>
            </a:tbl>
          </a:graphicData>
        </a:graphic>
      </p:graphicFrame>
      <p:sp>
        <p:nvSpPr>
          <p:cNvPr id="4" name="Text Placeholder 3">
            <a:extLst>
              <a:ext uri="{FF2B5EF4-FFF2-40B4-BE49-F238E27FC236}">
                <a16:creationId xmlns:a16="http://schemas.microsoft.com/office/drawing/2014/main" id="{528AA97A-FAC0-41BB-8D7D-433EF3A43E32}"/>
              </a:ext>
            </a:extLst>
          </p:cNvPr>
          <p:cNvSpPr>
            <a:spLocks noGrp="1"/>
          </p:cNvSpPr>
          <p:nvPr>
            <p:ph type="body" sz="quarter" idx="14"/>
          </p:nvPr>
        </p:nvSpPr>
        <p:spPr/>
        <p:txBody>
          <a:bodyPr/>
          <a:lstStyle/>
          <a:p>
            <a:r>
              <a:rPr lang="en-US"/>
              <a:t>09/01/2018 - 09/30/2018</a:t>
            </a:r>
          </a:p>
        </p:txBody>
      </p:sp>
    </p:spTree>
    <p:extLst>
      <p:ext uri="{BB962C8B-B14F-4D97-AF65-F5344CB8AC3E}">
        <p14:creationId xmlns:p14="http://schemas.microsoft.com/office/powerpoint/2010/main" val="359351394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9E3A55-BBF1-4FC0-A854-818F726C8721}"/>
              </a:ext>
            </a:extLst>
          </p:cNvPr>
          <p:cNvSpPr>
            <a:spLocks noGrp="1"/>
          </p:cNvSpPr>
          <p:nvPr>
            <p:ph type="title"/>
          </p:nvPr>
        </p:nvSpPr>
        <p:spPr/>
        <p:txBody>
          <a:bodyPr/>
          <a:lstStyle/>
          <a:p>
            <a:r>
              <a:rPr lang="en-US"/>
              <a:t>Facebook Own Posts Table | LYC Mother &amp; Child Centre - 10 of 11</a:t>
            </a:r>
          </a:p>
        </p:txBody>
      </p:sp>
      <p:graphicFrame>
        <p:nvGraphicFramePr>
          <p:cNvPr id="5" name="Table Placeholder 4">
            <a:extLst>
              <a:ext uri="{FF2B5EF4-FFF2-40B4-BE49-F238E27FC236}">
                <a16:creationId xmlns:a16="http://schemas.microsoft.com/office/drawing/2014/main" id="{D512E13B-173F-4E9E-A5D7-C1617006C694}"/>
              </a:ext>
            </a:extLst>
          </p:cNvPr>
          <p:cNvGraphicFramePr>
            <a:graphicFrameLocks noGrp="1"/>
          </p:cNvGraphicFramePr>
          <p:nvPr>
            <p:ph type="tbl" sz="quarter" idx="13"/>
            <p:extLst>
              <p:ext uri="{D42A27DB-BD31-4B8C-83A1-F6EECF244321}">
                <p14:modId xmlns:p14="http://schemas.microsoft.com/office/powerpoint/2010/main" val="181415807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686463022"/>
                    </a:ext>
                  </a:extLst>
                </a:gridCol>
                <a:gridCol w="658368">
                  <a:extLst>
                    <a:ext uri="{9D8B030D-6E8A-4147-A177-3AD203B41FA5}">
                      <a16:colId xmlns:a16="http://schemas.microsoft.com/office/drawing/2014/main" val="2585477662"/>
                    </a:ext>
                  </a:extLst>
                </a:gridCol>
                <a:gridCol w="658368">
                  <a:extLst>
                    <a:ext uri="{9D8B030D-6E8A-4147-A177-3AD203B41FA5}">
                      <a16:colId xmlns:a16="http://schemas.microsoft.com/office/drawing/2014/main" val="2419491100"/>
                    </a:ext>
                  </a:extLst>
                </a:gridCol>
                <a:gridCol w="658368">
                  <a:extLst>
                    <a:ext uri="{9D8B030D-6E8A-4147-A177-3AD203B41FA5}">
                      <a16:colId xmlns:a16="http://schemas.microsoft.com/office/drawing/2014/main" val="2560486274"/>
                    </a:ext>
                  </a:extLst>
                </a:gridCol>
                <a:gridCol w="658368">
                  <a:extLst>
                    <a:ext uri="{9D8B030D-6E8A-4147-A177-3AD203B41FA5}">
                      <a16:colId xmlns:a16="http://schemas.microsoft.com/office/drawing/2014/main" val="3175164431"/>
                    </a:ext>
                  </a:extLst>
                </a:gridCol>
                <a:gridCol w="658368">
                  <a:extLst>
                    <a:ext uri="{9D8B030D-6E8A-4147-A177-3AD203B41FA5}">
                      <a16:colId xmlns:a16="http://schemas.microsoft.com/office/drawing/2014/main" val="2987728444"/>
                    </a:ext>
                  </a:extLst>
                </a:gridCol>
                <a:gridCol w="658368">
                  <a:extLst>
                    <a:ext uri="{9D8B030D-6E8A-4147-A177-3AD203B41FA5}">
                      <a16:colId xmlns:a16="http://schemas.microsoft.com/office/drawing/2014/main" val="2069033786"/>
                    </a:ext>
                  </a:extLst>
                </a:gridCol>
                <a:gridCol w="658368">
                  <a:extLst>
                    <a:ext uri="{9D8B030D-6E8A-4147-A177-3AD203B41FA5}">
                      <a16:colId xmlns:a16="http://schemas.microsoft.com/office/drawing/2014/main" val="56030877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9777544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LYC Mother &amp; Child Centre - 2018-09-06 12:45:00 </a:t>
                      </a:r>
                      <a:r>
                        <a:rPr kumimoji="0" lang="en-US" sz="1000" b="0" i="0" u="none" strike="noStrike" kern="1200" cap="none" spc="0" normalizeH="0" baseline="0" noProof="0">
                          <a:ln>
                            <a:noFill/>
                          </a:ln>
                          <a:solidFill>
                            <a:prstClr val="black"/>
                          </a:solidFill>
                          <a:effectLst/>
                          <a:uLnTx/>
                          <a:uFillTx/>
                          <a:latin typeface="+mn-lt"/>
                          <a:ea typeface="+mn-ea"/>
                          <a:cs typeface="+mn-cs"/>
                        </a:rPr>
                        <a:t> 
 Attention Daddies and Mummies!
The collaboration of LYC Mother &amp; Child Centre with CIMB Bank to give 40% off our regular package price is still on-going! 
Child birth is physically and emotionally taxing on Mummies, and LYC Centre is the perfect place for your all post-natal needs. Now with this amazing offer from CIMB, all Mummies can be well taken care of! 
Contact us via enquiry@lychealth.com or 012-627 7335 to find out more about this amazing offer!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0.2888 %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9509076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LYC Mother &amp; Child Centre - 2018-09-05 13:05:57 </a:t>
                      </a:r>
                      <a:r>
                        <a:rPr kumimoji="0" lang="en-US" sz="1000" b="0" i="0" u="none" strike="noStrike" kern="1200" cap="none" spc="0" normalizeH="0" baseline="0" noProof="0">
                          <a:ln>
                            <a:noFill/>
                          </a:ln>
                          <a:solidFill>
                            <a:prstClr val="black"/>
                          </a:solidFill>
                          <a:effectLst/>
                          <a:uLnTx/>
                          <a:uFillTx/>
                          <a:latin typeface="+mn-lt"/>
                          <a:ea typeface="+mn-ea"/>
                          <a:cs typeface="+mn-cs"/>
                        </a:rPr>
                        <a:t> 
 Your baby is precious to us. And so are you.
At LYC Mother &amp; Child Centre, the safety of mummies and babies is very important to us! Regular safety training sessions are conducted and we are always fine-tuning ways to improve how we take care of you.
Put your mind at ease. Do make an appointment to visit us at http://lychealth.com/appointment or drop us a Facebook message for more information today.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0.0645 %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277009467"/>
                  </a:ext>
                </a:extLst>
              </a:tr>
            </a:tbl>
          </a:graphicData>
        </a:graphic>
      </p:graphicFrame>
      <p:sp>
        <p:nvSpPr>
          <p:cNvPr id="4" name="Text Placeholder 3">
            <a:extLst>
              <a:ext uri="{FF2B5EF4-FFF2-40B4-BE49-F238E27FC236}">
                <a16:creationId xmlns:a16="http://schemas.microsoft.com/office/drawing/2014/main" id="{B71684A8-5986-44AA-A468-5B4FD53E8B49}"/>
              </a:ext>
            </a:extLst>
          </p:cNvPr>
          <p:cNvSpPr>
            <a:spLocks noGrp="1"/>
          </p:cNvSpPr>
          <p:nvPr>
            <p:ph type="body" sz="quarter" idx="14"/>
          </p:nvPr>
        </p:nvSpPr>
        <p:spPr/>
        <p:txBody>
          <a:bodyPr/>
          <a:lstStyle/>
          <a:p>
            <a:r>
              <a:rPr lang="en-US"/>
              <a:t>09/01/2018 - 09/30/2018</a:t>
            </a:r>
          </a:p>
        </p:txBody>
      </p:sp>
    </p:spTree>
    <p:extLst>
      <p:ext uri="{BB962C8B-B14F-4D97-AF65-F5344CB8AC3E}">
        <p14:creationId xmlns:p14="http://schemas.microsoft.com/office/powerpoint/2010/main" val="412003215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BAC3C5-E9E4-42CF-AA88-494E18929A1D}"/>
              </a:ext>
            </a:extLst>
          </p:cNvPr>
          <p:cNvSpPr>
            <a:spLocks noGrp="1"/>
          </p:cNvSpPr>
          <p:nvPr>
            <p:ph type="title"/>
          </p:nvPr>
        </p:nvSpPr>
        <p:spPr/>
        <p:txBody>
          <a:bodyPr/>
          <a:lstStyle/>
          <a:p>
            <a:r>
              <a:rPr lang="en-US"/>
              <a:t>Facebook Own Posts Table | LYC Mother &amp; Child Centre - 11 of 11</a:t>
            </a:r>
          </a:p>
        </p:txBody>
      </p:sp>
      <p:graphicFrame>
        <p:nvGraphicFramePr>
          <p:cNvPr id="5" name="Table Placeholder 4">
            <a:extLst>
              <a:ext uri="{FF2B5EF4-FFF2-40B4-BE49-F238E27FC236}">
                <a16:creationId xmlns:a16="http://schemas.microsoft.com/office/drawing/2014/main" id="{834A4FC7-3108-4DC9-81E7-B7C1F042600F}"/>
              </a:ext>
            </a:extLst>
          </p:cNvPr>
          <p:cNvGraphicFramePr>
            <a:graphicFrameLocks noGrp="1"/>
          </p:cNvGraphicFramePr>
          <p:nvPr>
            <p:ph type="tbl" sz="quarter" idx="13"/>
            <p:extLst>
              <p:ext uri="{D42A27DB-BD31-4B8C-83A1-F6EECF244321}">
                <p14:modId xmlns:p14="http://schemas.microsoft.com/office/powerpoint/2010/main" val="391679261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762806613"/>
                    </a:ext>
                  </a:extLst>
                </a:gridCol>
                <a:gridCol w="658368">
                  <a:extLst>
                    <a:ext uri="{9D8B030D-6E8A-4147-A177-3AD203B41FA5}">
                      <a16:colId xmlns:a16="http://schemas.microsoft.com/office/drawing/2014/main" val="1478195928"/>
                    </a:ext>
                  </a:extLst>
                </a:gridCol>
                <a:gridCol w="658368">
                  <a:extLst>
                    <a:ext uri="{9D8B030D-6E8A-4147-A177-3AD203B41FA5}">
                      <a16:colId xmlns:a16="http://schemas.microsoft.com/office/drawing/2014/main" val="3869354774"/>
                    </a:ext>
                  </a:extLst>
                </a:gridCol>
                <a:gridCol w="658368">
                  <a:extLst>
                    <a:ext uri="{9D8B030D-6E8A-4147-A177-3AD203B41FA5}">
                      <a16:colId xmlns:a16="http://schemas.microsoft.com/office/drawing/2014/main" val="1430134744"/>
                    </a:ext>
                  </a:extLst>
                </a:gridCol>
                <a:gridCol w="658368">
                  <a:extLst>
                    <a:ext uri="{9D8B030D-6E8A-4147-A177-3AD203B41FA5}">
                      <a16:colId xmlns:a16="http://schemas.microsoft.com/office/drawing/2014/main" val="2115380005"/>
                    </a:ext>
                  </a:extLst>
                </a:gridCol>
                <a:gridCol w="658368">
                  <a:extLst>
                    <a:ext uri="{9D8B030D-6E8A-4147-A177-3AD203B41FA5}">
                      <a16:colId xmlns:a16="http://schemas.microsoft.com/office/drawing/2014/main" val="1828325673"/>
                    </a:ext>
                  </a:extLst>
                </a:gridCol>
                <a:gridCol w="658368">
                  <a:extLst>
                    <a:ext uri="{9D8B030D-6E8A-4147-A177-3AD203B41FA5}">
                      <a16:colId xmlns:a16="http://schemas.microsoft.com/office/drawing/2014/main" val="2773071868"/>
                    </a:ext>
                  </a:extLst>
                </a:gridCol>
                <a:gridCol w="658368">
                  <a:extLst>
                    <a:ext uri="{9D8B030D-6E8A-4147-A177-3AD203B41FA5}">
                      <a16:colId xmlns:a16="http://schemas.microsoft.com/office/drawing/2014/main" val="159319316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8753862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LYC Mother &amp; Child Centre - 2018-09-04 17:11:23 </a:t>
                      </a:r>
                      <a:r>
                        <a:rPr kumimoji="0" lang="en-US" sz="1000" b="0" i="0" u="none" strike="noStrike" kern="1200" cap="none" spc="0" normalizeH="0" baseline="0" noProof="0">
                          <a:ln>
                            <a:noFill/>
                          </a:ln>
                          <a:solidFill>
                            <a:prstClr val="black"/>
                          </a:solidFill>
                          <a:effectLst/>
                          <a:uLnTx/>
                          <a:uFillTx/>
                          <a:latin typeface="+mn-lt"/>
                          <a:ea typeface="+mn-ea"/>
                          <a:cs typeface="+mn-cs"/>
                        </a:rPr>
                        <a:t> 
 We recently had a Mid-Autumn Celebration with the LYC mummies and also our ⭐ guests, Sabby Sabby Prue, Mandy Chen - page and </a:t>
                      </a:r>
                      <a:r>
                        <a:rPr kumimoji="0" lang="ja-JP" altLang="en-US" sz="1000" b="0" i="0" u="none" strike="noStrike" kern="1200" cap="none" spc="0" normalizeH="0" baseline="0" noProof="0">
                          <a:ln>
                            <a:noFill/>
                          </a:ln>
                          <a:solidFill>
                            <a:prstClr val="black"/>
                          </a:solidFill>
                          <a:effectLst/>
                          <a:uLnTx/>
                          <a:uFillTx/>
                          <a:latin typeface="+mn-lt"/>
                          <a:ea typeface="+mn-ea"/>
                          <a:cs typeface="+mn-cs"/>
                        </a:rPr>
                        <a:t>妈咪宝贝</a:t>
                      </a:r>
                      <a:r>
                        <a:rPr kumimoji="0" lang="en-US" altLang="ja-JP" sz="1000" b="0" i="0" u="none" strike="noStrike" kern="1200" cap="none" spc="0" normalizeH="0" baseline="0" noProof="0">
                          <a:ln>
                            <a:noFill/>
                          </a:ln>
                          <a:solidFill>
                            <a:prstClr val="black"/>
                          </a:solidFill>
                          <a:effectLst/>
                          <a:uLnTx/>
                          <a:uFillTx/>
                          <a:latin typeface="+mn-lt"/>
                          <a:ea typeface="+mn-ea"/>
                          <a:cs typeface="+mn-cs"/>
                        </a:rPr>
                        <a:t>- </a:t>
                      </a:r>
                      <a:r>
                        <a:rPr kumimoji="0" lang="en-US" sz="1000" b="0" i="0" u="none" strike="noStrike" kern="1200" cap="none" spc="0" normalizeH="0" baseline="0" noProof="0">
                          <a:ln>
                            <a:noFill/>
                          </a:ln>
                          <a:solidFill>
                            <a:prstClr val="black"/>
                          </a:solidFill>
                          <a:effectLst/>
                          <a:uLnTx/>
                          <a:uFillTx/>
                          <a:latin typeface="+mn-lt"/>
                          <a:ea typeface="+mn-ea"/>
                          <a:cs typeface="+mn-cs"/>
                        </a:rPr>
                        <a:t>Mommy Baby's chief editor, Lim Bi Qiu.
The celebration started off with Lindsey sharing her postnatal yoga knowledge, followed by a sharing on postnatal ritual &amp; massage by Tanamera Wellness Spa. LYC mummies also got to make their own tasty snow skin mooncakes!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0.5840 %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760299974"/>
                  </a:ext>
                </a:extLst>
              </a:tr>
            </a:tbl>
          </a:graphicData>
        </a:graphic>
      </p:graphicFrame>
      <p:sp>
        <p:nvSpPr>
          <p:cNvPr id="4" name="Text Placeholder 3">
            <a:extLst>
              <a:ext uri="{FF2B5EF4-FFF2-40B4-BE49-F238E27FC236}">
                <a16:creationId xmlns:a16="http://schemas.microsoft.com/office/drawing/2014/main" id="{821F9EBC-8386-4C75-91EF-EC0AB4359103}"/>
              </a:ext>
            </a:extLst>
          </p:cNvPr>
          <p:cNvSpPr>
            <a:spLocks noGrp="1"/>
          </p:cNvSpPr>
          <p:nvPr>
            <p:ph type="body" sz="quarter" idx="14"/>
          </p:nvPr>
        </p:nvSpPr>
        <p:spPr/>
        <p:txBody>
          <a:bodyPr/>
          <a:lstStyle/>
          <a:p>
            <a:r>
              <a:rPr lang="en-US"/>
              <a:t>09/01/2018 - 09/30/2018</a:t>
            </a:r>
          </a:p>
        </p:txBody>
      </p:sp>
    </p:spTree>
    <p:extLst>
      <p:ext uri="{BB962C8B-B14F-4D97-AF65-F5344CB8AC3E}">
        <p14:creationId xmlns:p14="http://schemas.microsoft.com/office/powerpoint/2010/main" val="1932201514"/>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1</TotalTime>
  <Words>1154</Words>
  <Application>Microsoft Office PowerPoint</Application>
  <PresentationFormat>On-screen Show (4:3)</PresentationFormat>
  <Paragraphs>442</Paragraphs>
  <Slides>30</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30</vt:i4>
      </vt:variant>
    </vt:vector>
  </HeadingPairs>
  <TitlesOfParts>
    <vt:vector size="34" baseType="lpstr">
      <vt:lpstr>ＭＳ Ｐゴシック</vt:lpstr>
      <vt:lpstr>Calibri</vt:lpstr>
      <vt:lpstr>Arial</vt:lpstr>
      <vt:lpstr>quintly_template</vt:lpstr>
      <vt:lpstr>MASTER TEMPLATE</vt:lpstr>
      <vt:lpstr>Facebook Key Metrics Table | LYC Mother &amp; Child Centre</vt:lpstr>
      <vt:lpstr>Facebook Reach | LYC Mother &amp; Child Centre</vt:lpstr>
      <vt:lpstr>Facebook Engaged Users | LYC Mother &amp; Child Centre</vt:lpstr>
      <vt:lpstr>Facebook Average Reactions Per Post | LYC Mother &amp; Child Centre</vt:lpstr>
      <vt:lpstr>Facebook Interactions Distribution | LYC Mother &amp; Child Centre</vt:lpstr>
      <vt:lpstr>Facebook Interaction Rate By Weekday | LYC Mother &amp; Child Centre</vt:lpstr>
      <vt:lpstr>Facebook (FB) Custom Own Posts Table (new) | LYC Mother &amp; Child Centre - 1 of 5</vt:lpstr>
      <vt:lpstr>Facebook (FB) Custom Own Posts Table (new) | LYC Mother &amp; Child Centre - 2 of 5</vt:lpstr>
      <vt:lpstr>Facebook (FB) Custom Own Posts Table (new) | LYC Mother &amp; Child Centre - 3 of 5</vt:lpstr>
      <vt:lpstr>Facebook (FB) Custom Own Posts Table (new) | LYC Mother &amp; Child Centre - 4 of 5</vt:lpstr>
      <vt:lpstr>Facebook (FB) Custom Own Posts Table (new) | LYC Mother &amp; Child Centre - 5 of 5</vt:lpstr>
      <vt:lpstr>Facebook Fan Demographics | LYC Mother &amp; Child Centre</vt:lpstr>
      <vt:lpstr>Facebook Interaction Rate | LYC Mother &amp; Child Centre</vt:lpstr>
      <vt:lpstr>Facebook Fans Total | LYC Mother &amp; Child Centre</vt:lpstr>
      <vt:lpstr>Facebook Page Views | LYC Mother &amp; Child Centre</vt:lpstr>
      <vt:lpstr>Facebook Fans By City Table | LYC Mother &amp; Child Centre - 1 of 3</vt:lpstr>
      <vt:lpstr>Facebook Fans By City Table | LYC Mother &amp; Child Centre - 2 of 3</vt:lpstr>
      <vt:lpstr>Facebook Fans By City Table | LYC Mother &amp; Child Centre - 3 of 3</vt:lpstr>
      <vt:lpstr>Facebook Own Posts Table | LYC Mother &amp; Child Centre - 1 of 11</vt:lpstr>
      <vt:lpstr>Facebook Own Posts Table | LYC Mother &amp; Child Centre - 2 of 11</vt:lpstr>
      <vt:lpstr>Facebook Own Posts Table | LYC Mother &amp; Child Centre - 3 of 11</vt:lpstr>
      <vt:lpstr>Facebook Own Posts Table | LYC Mother &amp; Child Centre - 4 of 11</vt:lpstr>
      <vt:lpstr>Facebook Own Posts Table | LYC Mother &amp; Child Centre - 5 of 11</vt:lpstr>
      <vt:lpstr>Facebook Own Posts Table | LYC Mother &amp; Child Centre - 6 of 11</vt:lpstr>
      <vt:lpstr>Facebook Own Posts Table | LYC Mother &amp; Child Centre - 7 of 11</vt:lpstr>
      <vt:lpstr>Facebook Own Posts Table | LYC Mother &amp; Child Centre - 8 of 11</vt:lpstr>
      <vt:lpstr>Facebook Own Posts Table | LYC Mother &amp; Child Centre - 9 of 11</vt:lpstr>
      <vt:lpstr>Facebook Own Posts Table | LYC Mother &amp; Child Centre - 10 of 11</vt:lpstr>
      <vt:lpstr>Facebook Own Posts Table | LYC Mother &amp; Child Centre - 11 of 11</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MASTER TEMPLATE</dc:title>
  <dc:creator>Administrator</dc:creator>
  <cp:lastModifiedBy>Administrator</cp:lastModifiedBy>
  <cp:revision>1</cp:revision>
  <dcterms:created xsi:type="dcterms:W3CDTF">2018-10-03T11:59:48Z</dcterms:created>
  <dcterms:modified xsi:type="dcterms:W3CDTF">2018-10-03T12:00:57Z</dcterms:modified>
</cp:coreProperties>
</file>