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1284</c:v>
                </c:pt>
                <c:pt idx="1">
                  <c:v>1266</c:v>
                </c:pt>
                <c:pt idx="2">
                  <c:v>1147</c:v>
                </c:pt>
                <c:pt idx="3">
                  <c:v>1119</c:v>
                </c:pt>
                <c:pt idx="4">
                  <c:v>1159</c:v>
                </c:pt>
                <c:pt idx="5">
                  <c:v>912</c:v>
                </c:pt>
                <c:pt idx="6">
                  <c:v>2605</c:v>
                </c:pt>
                <c:pt idx="7">
                  <c:v>5665</c:v>
                </c:pt>
                <c:pt idx="8">
                  <c:v>7852</c:v>
                </c:pt>
                <c:pt idx="9">
                  <c:v>5870</c:v>
                </c:pt>
                <c:pt idx="10">
                  <c:v>1436</c:v>
                </c:pt>
                <c:pt idx="11">
                  <c:v>1159</c:v>
                </c:pt>
                <c:pt idx="12">
                  <c:v>1588</c:v>
                </c:pt>
                <c:pt idx="13">
                  <c:v>2127</c:v>
                </c:pt>
                <c:pt idx="14">
                  <c:v>23413</c:v>
                </c:pt>
                <c:pt idx="15">
                  <c:v>10938</c:v>
                </c:pt>
                <c:pt idx="16">
                  <c:v>2082</c:v>
                </c:pt>
                <c:pt idx="17">
                  <c:v>1691</c:v>
                </c:pt>
                <c:pt idx="18">
                  <c:v>2549</c:v>
                </c:pt>
                <c:pt idx="19">
                  <c:v>3006</c:v>
                </c:pt>
                <c:pt idx="20">
                  <c:v>10098</c:v>
                </c:pt>
                <c:pt idx="21">
                  <c:v>15896</c:v>
                </c:pt>
                <c:pt idx="22">
                  <c:v>13783</c:v>
                </c:pt>
                <c:pt idx="23">
                  <c:v>9742</c:v>
                </c:pt>
                <c:pt idx="24">
                  <c:v>3345</c:v>
                </c:pt>
                <c:pt idx="25">
                  <c:v>2685</c:v>
                </c:pt>
                <c:pt idx="26">
                  <c:v>1870</c:v>
                </c:pt>
                <c:pt idx="27">
                  <c:v>1725</c:v>
                </c:pt>
                <c:pt idx="28">
                  <c:v>2270</c:v>
                </c:pt>
                <c:pt idx="29">
                  <c:v>1818</c:v>
                </c:pt>
              </c:numCache>
            </c:numRef>
          </c:val>
          <c:smooth val="0"/>
          <c:extLst>
            <c:ext xmlns:c16="http://schemas.microsoft.com/office/drawing/2014/chart" uri="{C3380CC4-5D6E-409C-BE32-E72D297353CC}">
              <c16:uniqueId val="{00000000-DBFD-411E-B8C7-40FEBAF15504}"/>
            </c:ext>
          </c:extLst>
        </c:ser>
        <c:dLbls>
          <c:showLegendKey val="0"/>
          <c:showVal val="0"/>
          <c:showCatName val="0"/>
          <c:showSerName val="0"/>
          <c:showPercent val="0"/>
          <c:showBubbleSize val="0"/>
        </c:dLbls>
        <c:smooth val="0"/>
        <c:axId val="284610936"/>
        <c:axId val="43163992"/>
      </c:lineChart>
      <c:dateAx>
        <c:axId val="28461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3992"/>
        <c:crosses val="autoZero"/>
        <c:auto val="1"/>
        <c:lblOffset val="100"/>
        <c:baseTimeUnit val="days"/>
      </c:dateAx>
      <c:valAx>
        <c:axId val="4316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1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118</c:v>
                </c:pt>
                <c:pt idx="1">
                  <c:v>111</c:v>
                </c:pt>
                <c:pt idx="2">
                  <c:v>66</c:v>
                </c:pt>
                <c:pt idx="3">
                  <c:v>67</c:v>
                </c:pt>
                <c:pt idx="4">
                  <c:v>70</c:v>
                </c:pt>
                <c:pt idx="5">
                  <c:v>59</c:v>
                </c:pt>
                <c:pt idx="6">
                  <c:v>98</c:v>
                </c:pt>
                <c:pt idx="7">
                  <c:v>296</c:v>
                </c:pt>
                <c:pt idx="8">
                  <c:v>406</c:v>
                </c:pt>
                <c:pt idx="9">
                  <c:v>202</c:v>
                </c:pt>
                <c:pt idx="10">
                  <c:v>97</c:v>
                </c:pt>
                <c:pt idx="11">
                  <c:v>73</c:v>
                </c:pt>
                <c:pt idx="12">
                  <c:v>252</c:v>
                </c:pt>
                <c:pt idx="13">
                  <c:v>368</c:v>
                </c:pt>
                <c:pt idx="14">
                  <c:v>509</c:v>
                </c:pt>
                <c:pt idx="15">
                  <c:v>409</c:v>
                </c:pt>
                <c:pt idx="16">
                  <c:v>350</c:v>
                </c:pt>
                <c:pt idx="17">
                  <c:v>171</c:v>
                </c:pt>
                <c:pt idx="18">
                  <c:v>105</c:v>
                </c:pt>
                <c:pt idx="19">
                  <c:v>154</c:v>
                </c:pt>
                <c:pt idx="20">
                  <c:v>413</c:v>
                </c:pt>
                <c:pt idx="21">
                  <c:v>440</c:v>
                </c:pt>
                <c:pt idx="22">
                  <c:v>367</c:v>
                </c:pt>
                <c:pt idx="23">
                  <c:v>453</c:v>
                </c:pt>
                <c:pt idx="24">
                  <c:v>296</c:v>
                </c:pt>
                <c:pt idx="25">
                  <c:v>202</c:v>
                </c:pt>
                <c:pt idx="26">
                  <c:v>175</c:v>
                </c:pt>
                <c:pt idx="27">
                  <c:v>180</c:v>
                </c:pt>
                <c:pt idx="28">
                  <c:v>183</c:v>
                </c:pt>
                <c:pt idx="29">
                  <c:v>147</c:v>
                </c:pt>
              </c:numCache>
            </c:numRef>
          </c:val>
          <c:smooth val="0"/>
          <c:extLst>
            <c:ext xmlns:c16="http://schemas.microsoft.com/office/drawing/2014/chart" uri="{C3380CC4-5D6E-409C-BE32-E72D297353CC}">
              <c16:uniqueId val="{00000000-565E-4654-A414-CAE54B7C98CD}"/>
            </c:ext>
          </c:extLst>
        </c:ser>
        <c:dLbls>
          <c:showLegendKey val="0"/>
          <c:showVal val="0"/>
          <c:showCatName val="0"/>
          <c:showSerName val="0"/>
          <c:showPercent val="0"/>
          <c:showBubbleSize val="0"/>
        </c:dLbls>
        <c:smooth val="0"/>
        <c:axId val="357284136"/>
        <c:axId val="357284464"/>
      </c:lineChart>
      <c:dateAx>
        <c:axId val="35728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84464"/>
        <c:crosses val="autoZero"/>
        <c:auto val="1"/>
        <c:lblOffset val="100"/>
        <c:baseTimeUnit val="days"/>
      </c:dateAx>
      <c:valAx>
        <c:axId val="35728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8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186</c:v>
                </c:pt>
                <c:pt idx="4">
                  <c:v>0</c:v>
                </c:pt>
                <c:pt idx="5">
                  <c:v>221</c:v>
                </c:pt>
                <c:pt idx="6">
                  <c:v>206</c:v>
                </c:pt>
                <c:pt idx="7">
                  <c:v>235</c:v>
                </c:pt>
                <c:pt idx="8">
                  <c:v>220</c:v>
                </c:pt>
                <c:pt idx="9">
                  <c:v>18</c:v>
                </c:pt>
                <c:pt idx="10">
                  <c:v>12</c:v>
                </c:pt>
                <c:pt idx="11">
                  <c:v>0</c:v>
                </c:pt>
                <c:pt idx="12">
                  <c:v>0</c:v>
                </c:pt>
                <c:pt idx="13">
                  <c:v>9</c:v>
                </c:pt>
                <c:pt idx="14">
                  <c:v>240</c:v>
                </c:pt>
                <c:pt idx="15">
                  <c:v>335</c:v>
                </c:pt>
                <c:pt idx="16">
                  <c:v>48</c:v>
                </c:pt>
                <c:pt idx="17">
                  <c:v>11</c:v>
                </c:pt>
                <c:pt idx="18">
                  <c:v>10</c:v>
                </c:pt>
                <c:pt idx="19">
                  <c:v>265</c:v>
                </c:pt>
                <c:pt idx="20">
                  <c:v>0</c:v>
                </c:pt>
                <c:pt idx="21">
                  <c:v>258</c:v>
                </c:pt>
                <c:pt idx="22">
                  <c:v>230</c:v>
                </c:pt>
                <c:pt idx="23">
                  <c:v>44</c:v>
                </c:pt>
                <c:pt idx="24">
                  <c:v>228</c:v>
                </c:pt>
                <c:pt idx="25">
                  <c:v>0</c:v>
                </c:pt>
                <c:pt idx="26">
                  <c:v>217</c:v>
                </c:pt>
                <c:pt idx="27">
                  <c:v>0</c:v>
                </c:pt>
                <c:pt idx="28">
                  <c:v>199</c:v>
                </c:pt>
                <c:pt idx="29">
                  <c:v>0</c:v>
                </c:pt>
              </c:numCache>
            </c:numRef>
          </c:val>
          <c:smooth val="0"/>
          <c:extLst>
            <c:ext xmlns:c16="http://schemas.microsoft.com/office/drawing/2014/chart" uri="{C3380CC4-5D6E-409C-BE32-E72D297353CC}">
              <c16:uniqueId val="{00000000-901C-4DCA-8974-0FE33FF4198B}"/>
            </c:ext>
          </c:extLst>
        </c:ser>
        <c:dLbls>
          <c:showLegendKey val="0"/>
          <c:showVal val="0"/>
          <c:showCatName val="0"/>
          <c:showSerName val="0"/>
          <c:showPercent val="0"/>
          <c:showBubbleSize val="0"/>
        </c:dLbls>
        <c:smooth val="0"/>
        <c:axId val="360791872"/>
        <c:axId val="360792200"/>
      </c:lineChart>
      <c:dateAx>
        <c:axId val="360791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92200"/>
        <c:crosses val="autoZero"/>
        <c:auto val="1"/>
        <c:lblOffset val="100"/>
        <c:baseTimeUnit val="days"/>
      </c:dateAx>
      <c:valAx>
        <c:axId val="36079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9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3419</c:v>
                </c:pt>
              </c:numCache>
            </c:numRef>
          </c:val>
          <c:extLst>
            <c:ext xmlns:c16="http://schemas.microsoft.com/office/drawing/2014/chart" uri="{C3380CC4-5D6E-409C-BE32-E72D297353CC}">
              <c16:uniqueId val="{00000000-7285-46BF-B2A2-2AFD98B34C8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46</c:v>
                </c:pt>
              </c:numCache>
            </c:numRef>
          </c:val>
          <c:extLst>
            <c:ext xmlns:c16="http://schemas.microsoft.com/office/drawing/2014/chart" uri="{C3380CC4-5D6E-409C-BE32-E72D297353CC}">
              <c16:uniqueId val="{00000001-7285-46BF-B2A2-2AFD98B34C8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3</c:v>
                </c:pt>
              </c:numCache>
            </c:numRef>
          </c:val>
          <c:extLst>
            <c:ext xmlns:c16="http://schemas.microsoft.com/office/drawing/2014/chart" uri="{C3380CC4-5D6E-409C-BE32-E72D297353CC}">
              <c16:uniqueId val="{00000002-7285-46BF-B2A2-2AFD98B34C8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2</c:v>
                </c:pt>
              </c:numCache>
            </c:numRef>
          </c:val>
          <c:extLst>
            <c:ext xmlns:c16="http://schemas.microsoft.com/office/drawing/2014/chart" uri="{C3380CC4-5D6E-409C-BE32-E72D297353CC}">
              <c16:uniqueId val="{00000003-7285-46BF-B2A2-2AFD98B34C8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1</c:v>
                </c:pt>
              </c:numCache>
            </c:numRef>
          </c:val>
          <c:extLst>
            <c:ext xmlns:c16="http://schemas.microsoft.com/office/drawing/2014/chart" uri="{C3380CC4-5D6E-409C-BE32-E72D297353CC}">
              <c16:uniqueId val="{00000004-7285-46BF-B2A2-2AFD98B34C8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7285-46BF-B2A2-2AFD98B34C8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14</c:v>
                </c:pt>
              </c:numCache>
            </c:numRef>
          </c:val>
          <c:extLst>
            <c:ext xmlns:c16="http://schemas.microsoft.com/office/drawing/2014/chart" uri="{C3380CC4-5D6E-409C-BE32-E72D297353CC}">
              <c16:uniqueId val="{00000006-7285-46BF-B2A2-2AFD98B34C8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95</c:v>
                </c:pt>
              </c:numCache>
            </c:numRef>
          </c:val>
          <c:extLst>
            <c:ext xmlns:c16="http://schemas.microsoft.com/office/drawing/2014/chart" uri="{C3380CC4-5D6E-409C-BE32-E72D297353CC}">
              <c16:uniqueId val="{00000007-7285-46BF-B2A2-2AFD98B34C81}"/>
            </c:ext>
          </c:extLst>
        </c:ser>
        <c:dLbls>
          <c:showLegendKey val="0"/>
          <c:showVal val="0"/>
          <c:showCatName val="0"/>
          <c:showSerName val="0"/>
          <c:showPercent val="0"/>
          <c:showBubbleSize val="0"/>
        </c:dLbls>
        <c:gapWidth val="150"/>
        <c:overlap val="100"/>
        <c:axId val="360782688"/>
        <c:axId val="360781048"/>
      </c:barChart>
      <c:catAx>
        <c:axId val="360782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81048"/>
        <c:crosses val="autoZero"/>
        <c:auto val="1"/>
        <c:lblAlgn val="ctr"/>
        <c:lblOffset val="100"/>
        <c:noMultiLvlLbl val="0"/>
      </c:catAx>
      <c:valAx>
        <c:axId val="360781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8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4.3781484037785999E-2</c:v>
                </c:pt>
                <c:pt idx="1">
                  <c:v>0.11383185849824</c:v>
                </c:pt>
                <c:pt idx="2">
                  <c:v>1.1331678221545001E-2</c:v>
                </c:pt>
                <c:pt idx="3">
                  <c:v>0.24723661574278999</c:v>
                </c:pt>
                <c:pt idx="4">
                  <c:v>0.11228662964985001</c:v>
                </c:pt>
                <c:pt idx="5">
                  <c:v>0.25341753113636001</c:v>
                </c:pt>
                <c:pt idx="6">
                  <c:v>0.27093012475147998</c:v>
                </c:pt>
              </c:numCache>
            </c:numRef>
          </c:val>
          <c:extLst>
            <c:ext xmlns:c16="http://schemas.microsoft.com/office/drawing/2014/chart" uri="{C3380CC4-5D6E-409C-BE32-E72D297353CC}">
              <c16:uniqueId val="{00000000-BD1E-4667-98C4-134710C4FD05}"/>
            </c:ext>
          </c:extLst>
        </c:ser>
        <c:dLbls>
          <c:showLegendKey val="0"/>
          <c:showVal val="0"/>
          <c:showCatName val="0"/>
          <c:showSerName val="0"/>
          <c:showPercent val="0"/>
          <c:showBubbleSize val="0"/>
        </c:dLbls>
        <c:gapWidth val="219"/>
        <c:overlap val="-27"/>
        <c:axId val="360778752"/>
        <c:axId val="360779080"/>
      </c:barChart>
      <c:catAx>
        <c:axId val="36077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79080"/>
        <c:crosses val="autoZero"/>
        <c:auto val="1"/>
        <c:lblAlgn val="ctr"/>
        <c:lblOffset val="100"/>
        <c:noMultiLvlLbl val="0"/>
      </c:catAx>
      <c:valAx>
        <c:axId val="36077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7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26332</c:v>
                </c:pt>
                <c:pt idx="1">
                  <c:v>16757</c:v>
                </c:pt>
                <c:pt idx="2">
                  <c:v>5113</c:v>
                </c:pt>
                <c:pt idx="3">
                  <c:v>6332</c:v>
                </c:pt>
                <c:pt idx="4">
                  <c:v>2487</c:v>
                </c:pt>
                <c:pt idx="5">
                  <c:v>655</c:v>
                </c:pt>
                <c:pt idx="6">
                  <c:v>106</c:v>
                </c:pt>
              </c:numCache>
            </c:numRef>
          </c:val>
          <c:extLst>
            <c:ext xmlns:c16="http://schemas.microsoft.com/office/drawing/2014/chart" uri="{C3380CC4-5D6E-409C-BE32-E72D297353CC}">
              <c16:uniqueId val="{00000000-FDC6-4CD1-9359-0D441598567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14648</c:v>
                </c:pt>
                <c:pt idx="1">
                  <c:v>10759</c:v>
                </c:pt>
                <c:pt idx="2">
                  <c:v>6304</c:v>
                </c:pt>
                <c:pt idx="3">
                  <c:v>5139</c:v>
                </c:pt>
                <c:pt idx="4">
                  <c:v>2142</c:v>
                </c:pt>
                <c:pt idx="5">
                  <c:v>840</c:v>
                </c:pt>
                <c:pt idx="6">
                  <c:v>101</c:v>
                </c:pt>
              </c:numCache>
            </c:numRef>
          </c:val>
          <c:extLst>
            <c:ext xmlns:c16="http://schemas.microsoft.com/office/drawing/2014/chart" uri="{C3380CC4-5D6E-409C-BE32-E72D297353CC}">
              <c16:uniqueId val="{00000001-FDC6-4CD1-9359-0D4415985674}"/>
            </c:ext>
          </c:extLst>
        </c:ser>
        <c:dLbls>
          <c:showLegendKey val="0"/>
          <c:showVal val="0"/>
          <c:showCatName val="0"/>
          <c:showSerName val="0"/>
          <c:showPercent val="0"/>
          <c:showBubbleSize val="0"/>
        </c:dLbls>
        <c:gapWidth val="219"/>
        <c:overlap val="-27"/>
        <c:axId val="364678096"/>
        <c:axId val="364679080"/>
      </c:barChart>
      <c:catAx>
        <c:axId val="36467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79080"/>
        <c:crosses val="autoZero"/>
        <c:auto val="1"/>
        <c:lblAlgn val="ctr"/>
        <c:lblOffset val="100"/>
        <c:noMultiLvlLbl val="0"/>
      </c:catAx>
      <c:valAx>
        <c:axId val="36467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7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0.19389691320262001</c:v>
                </c:pt>
                <c:pt idx="4">
                  <c:v>0</c:v>
                </c:pt>
                <c:pt idx="5">
                  <c:v>0.22997793454952001</c:v>
                </c:pt>
                <c:pt idx="6">
                  <c:v>0.21435894249588</c:v>
                </c:pt>
                <c:pt idx="7">
                  <c:v>0.27582852056552998</c:v>
                </c:pt>
                <c:pt idx="8">
                  <c:v>0.22754305217976001</c:v>
                </c:pt>
                <c:pt idx="9">
                  <c:v>2.0673116679070999E-2</c:v>
                </c:pt>
                <c:pt idx="10">
                  <c:v>1.2397206496135999E-2</c:v>
                </c:pt>
                <c:pt idx="11">
                  <c:v>0</c:v>
                </c:pt>
                <c:pt idx="12">
                  <c:v>0</c:v>
                </c:pt>
                <c:pt idx="13">
                  <c:v>1.1350152195223E-2</c:v>
                </c:pt>
                <c:pt idx="14">
                  <c:v>0.24748391354561999</c:v>
                </c:pt>
                <c:pt idx="15">
                  <c:v>0.34624540142825999</c:v>
                </c:pt>
                <c:pt idx="16">
                  <c:v>5.5615061382549E-2</c:v>
                </c:pt>
                <c:pt idx="17">
                  <c:v>1.3381369016984E-2</c:v>
                </c:pt>
                <c:pt idx="18">
                  <c:v>1.1316872427983999E-2</c:v>
                </c:pt>
                <c:pt idx="19">
                  <c:v>0.28278507306138001</c:v>
                </c:pt>
                <c:pt idx="20">
                  <c:v>0</c:v>
                </c:pt>
                <c:pt idx="21">
                  <c:v>0.26494146642020999</c:v>
                </c:pt>
                <c:pt idx="22">
                  <c:v>0.23907734613885001</c:v>
                </c:pt>
                <c:pt idx="23">
                  <c:v>4.9216635222705002E-2</c:v>
                </c:pt>
                <c:pt idx="24">
                  <c:v>0.23568954563155001</c:v>
                </c:pt>
                <c:pt idx="25">
                  <c:v>0</c:v>
                </c:pt>
                <c:pt idx="26">
                  <c:v>0.22831050228311001</c:v>
                </c:pt>
                <c:pt idx="27">
                  <c:v>0</c:v>
                </c:pt>
                <c:pt idx="28">
                  <c:v>0.20355765591596001</c:v>
                </c:pt>
                <c:pt idx="29">
                  <c:v>0</c:v>
                </c:pt>
              </c:numCache>
            </c:numRef>
          </c:val>
          <c:smooth val="0"/>
          <c:extLst>
            <c:ext xmlns:c16="http://schemas.microsoft.com/office/drawing/2014/chart" uri="{C3380CC4-5D6E-409C-BE32-E72D297353CC}">
              <c16:uniqueId val="{00000000-FDCE-4053-9908-58E3CC220285}"/>
            </c:ext>
          </c:extLst>
        </c:ser>
        <c:dLbls>
          <c:showLegendKey val="0"/>
          <c:showVal val="0"/>
          <c:showCatName val="0"/>
          <c:showSerName val="0"/>
          <c:showPercent val="0"/>
          <c:showBubbleSize val="0"/>
        </c:dLbls>
        <c:smooth val="0"/>
        <c:axId val="362014336"/>
        <c:axId val="362015320"/>
      </c:lineChart>
      <c:dateAx>
        <c:axId val="362014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15320"/>
        <c:crosses val="autoZero"/>
        <c:auto val="1"/>
        <c:lblOffset val="100"/>
        <c:baseTimeUnit val="days"/>
      </c:dateAx>
      <c:valAx>
        <c:axId val="36201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1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96324</c:v>
                </c:pt>
                <c:pt idx="1">
                  <c:v>96376</c:v>
                </c:pt>
                <c:pt idx="2">
                  <c:v>96422</c:v>
                </c:pt>
                <c:pt idx="3">
                  <c:v>96465</c:v>
                </c:pt>
                <c:pt idx="4">
                  <c:v>96513</c:v>
                </c:pt>
                <c:pt idx="5">
                  <c:v>96549</c:v>
                </c:pt>
                <c:pt idx="6">
                  <c:v>96585</c:v>
                </c:pt>
                <c:pt idx="7">
                  <c:v>96651</c:v>
                </c:pt>
                <c:pt idx="8">
                  <c:v>96719</c:v>
                </c:pt>
                <c:pt idx="9">
                  <c:v>96770</c:v>
                </c:pt>
                <c:pt idx="10">
                  <c:v>96823</c:v>
                </c:pt>
                <c:pt idx="11">
                  <c:v>96873</c:v>
                </c:pt>
                <c:pt idx="12">
                  <c:v>96894</c:v>
                </c:pt>
                <c:pt idx="13">
                  <c:v>96936</c:v>
                </c:pt>
                <c:pt idx="14">
                  <c:v>97016</c:v>
                </c:pt>
                <c:pt idx="15">
                  <c:v>97066</c:v>
                </c:pt>
                <c:pt idx="16">
                  <c:v>97126</c:v>
                </c:pt>
                <c:pt idx="17">
                  <c:v>97175</c:v>
                </c:pt>
                <c:pt idx="18">
                  <c:v>97226</c:v>
                </c:pt>
                <c:pt idx="19">
                  <c:v>97268</c:v>
                </c:pt>
                <c:pt idx="20">
                  <c:v>97341</c:v>
                </c:pt>
                <c:pt idx="21">
                  <c:v>97420</c:v>
                </c:pt>
                <c:pt idx="22">
                  <c:v>97497</c:v>
                </c:pt>
                <c:pt idx="23">
                  <c:v>97560</c:v>
                </c:pt>
                <c:pt idx="24">
                  <c:v>97612</c:v>
                </c:pt>
                <c:pt idx="25">
                  <c:v>97653</c:v>
                </c:pt>
                <c:pt idx="26">
                  <c:v>97695</c:v>
                </c:pt>
                <c:pt idx="27">
                  <c:v>97742</c:v>
                </c:pt>
                <c:pt idx="28">
                  <c:v>97780</c:v>
                </c:pt>
                <c:pt idx="29">
                  <c:v>97823</c:v>
                </c:pt>
              </c:numCache>
            </c:numRef>
          </c:val>
          <c:smooth val="0"/>
          <c:extLst>
            <c:ext xmlns:c16="http://schemas.microsoft.com/office/drawing/2014/chart" uri="{C3380CC4-5D6E-409C-BE32-E72D297353CC}">
              <c16:uniqueId val="{00000000-44EA-4F54-928C-3263233102A9}"/>
            </c:ext>
          </c:extLst>
        </c:ser>
        <c:dLbls>
          <c:showLegendKey val="0"/>
          <c:showVal val="0"/>
          <c:showCatName val="0"/>
          <c:showSerName val="0"/>
          <c:showPercent val="0"/>
          <c:showBubbleSize val="0"/>
        </c:dLbls>
        <c:smooth val="0"/>
        <c:axId val="362011056"/>
        <c:axId val="362012696"/>
      </c:lineChart>
      <c:dateAx>
        <c:axId val="362011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12696"/>
        <c:crosses val="autoZero"/>
        <c:auto val="1"/>
        <c:lblOffset val="100"/>
        <c:baseTimeUnit val="days"/>
      </c:dateAx>
      <c:valAx>
        <c:axId val="36201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1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11</c:v>
                </c:pt>
                <c:pt idx="1">
                  <c:v>24</c:v>
                </c:pt>
                <c:pt idx="2">
                  <c:v>9</c:v>
                </c:pt>
                <c:pt idx="3">
                  <c:v>15</c:v>
                </c:pt>
                <c:pt idx="4">
                  <c:v>15</c:v>
                </c:pt>
                <c:pt idx="5">
                  <c:v>13</c:v>
                </c:pt>
                <c:pt idx="6">
                  <c:v>8</c:v>
                </c:pt>
                <c:pt idx="7">
                  <c:v>5</c:v>
                </c:pt>
                <c:pt idx="8">
                  <c:v>14</c:v>
                </c:pt>
                <c:pt idx="9">
                  <c:v>17</c:v>
                </c:pt>
                <c:pt idx="10">
                  <c:v>18</c:v>
                </c:pt>
                <c:pt idx="11">
                  <c:v>12</c:v>
                </c:pt>
                <c:pt idx="12">
                  <c:v>12</c:v>
                </c:pt>
                <c:pt idx="13">
                  <c:v>19</c:v>
                </c:pt>
                <c:pt idx="14">
                  <c:v>46</c:v>
                </c:pt>
                <c:pt idx="15">
                  <c:v>18</c:v>
                </c:pt>
                <c:pt idx="16">
                  <c:v>22</c:v>
                </c:pt>
                <c:pt idx="17">
                  <c:v>4</c:v>
                </c:pt>
                <c:pt idx="18">
                  <c:v>16</c:v>
                </c:pt>
                <c:pt idx="19">
                  <c:v>32</c:v>
                </c:pt>
                <c:pt idx="20">
                  <c:v>87</c:v>
                </c:pt>
                <c:pt idx="21">
                  <c:v>66</c:v>
                </c:pt>
                <c:pt idx="22">
                  <c:v>67</c:v>
                </c:pt>
                <c:pt idx="23">
                  <c:v>43</c:v>
                </c:pt>
                <c:pt idx="24">
                  <c:v>20</c:v>
                </c:pt>
                <c:pt idx="25">
                  <c:v>19</c:v>
                </c:pt>
                <c:pt idx="26">
                  <c:v>26</c:v>
                </c:pt>
                <c:pt idx="27">
                  <c:v>18</c:v>
                </c:pt>
                <c:pt idx="28">
                  <c:v>18</c:v>
                </c:pt>
                <c:pt idx="29">
                  <c:v>21</c:v>
                </c:pt>
              </c:numCache>
            </c:numRef>
          </c:val>
          <c:smooth val="0"/>
          <c:extLst>
            <c:ext xmlns:c16="http://schemas.microsoft.com/office/drawing/2014/chart" uri="{C3380CC4-5D6E-409C-BE32-E72D297353CC}">
              <c16:uniqueId val="{00000000-302E-4B4C-AEB7-B47DC0948582}"/>
            </c:ext>
          </c:extLst>
        </c:ser>
        <c:dLbls>
          <c:showLegendKey val="0"/>
          <c:showVal val="0"/>
          <c:showCatName val="0"/>
          <c:showSerName val="0"/>
          <c:showPercent val="0"/>
          <c:showBubbleSize val="0"/>
        </c:dLbls>
        <c:smooth val="0"/>
        <c:axId val="354276352"/>
        <c:axId val="354278648"/>
      </c:lineChart>
      <c:dateAx>
        <c:axId val="354276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78648"/>
        <c:crosses val="autoZero"/>
        <c:auto val="1"/>
        <c:lblOffset val="100"/>
        <c:baseTimeUnit val="days"/>
      </c:dateAx>
      <c:valAx>
        <c:axId val="35427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7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E7F2E-AFCC-45DE-ACAD-B7A113DE3E4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6DAC626B-5534-4972-AB79-ED4E710C7FC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0566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9C47-11C8-4E17-8C12-6CD44E228273}"/>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293265DD-82C5-4F49-A3CD-209BBF5BAAD6}"/>
              </a:ext>
            </a:extLst>
          </p:cNvPr>
          <p:cNvGraphicFramePr>
            <a:graphicFrameLocks noGrp="1"/>
          </p:cNvGraphicFramePr>
          <p:nvPr>
            <p:ph type="tbl" sz="quarter" idx="13"/>
            <p:extLst>
              <p:ext uri="{D42A27DB-BD31-4B8C-83A1-F6EECF244321}">
                <p14:modId xmlns:p14="http://schemas.microsoft.com/office/powerpoint/2010/main" val="226246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98673677"/>
                    </a:ext>
                  </a:extLst>
                </a:gridCol>
                <a:gridCol w="740664">
                  <a:extLst>
                    <a:ext uri="{9D8B030D-6E8A-4147-A177-3AD203B41FA5}">
                      <a16:colId xmlns:a16="http://schemas.microsoft.com/office/drawing/2014/main" val="3964324752"/>
                    </a:ext>
                  </a:extLst>
                </a:gridCol>
                <a:gridCol w="740664">
                  <a:extLst>
                    <a:ext uri="{9D8B030D-6E8A-4147-A177-3AD203B41FA5}">
                      <a16:colId xmlns:a16="http://schemas.microsoft.com/office/drawing/2014/main" val="3099040928"/>
                    </a:ext>
                  </a:extLst>
                </a:gridCol>
                <a:gridCol w="740664">
                  <a:extLst>
                    <a:ext uri="{9D8B030D-6E8A-4147-A177-3AD203B41FA5}">
                      <a16:colId xmlns:a16="http://schemas.microsoft.com/office/drawing/2014/main" val="985613243"/>
                    </a:ext>
                  </a:extLst>
                </a:gridCol>
                <a:gridCol w="740664">
                  <a:extLst>
                    <a:ext uri="{9D8B030D-6E8A-4147-A177-3AD203B41FA5}">
                      <a16:colId xmlns:a16="http://schemas.microsoft.com/office/drawing/2014/main" val="1597784446"/>
                    </a:ext>
                  </a:extLst>
                </a:gridCol>
                <a:gridCol w="740664">
                  <a:extLst>
                    <a:ext uri="{9D8B030D-6E8A-4147-A177-3AD203B41FA5}">
                      <a16:colId xmlns:a16="http://schemas.microsoft.com/office/drawing/2014/main" val="132448614"/>
                    </a:ext>
                  </a:extLst>
                </a:gridCol>
                <a:gridCol w="740664">
                  <a:extLst>
                    <a:ext uri="{9D8B030D-6E8A-4147-A177-3AD203B41FA5}">
                      <a16:colId xmlns:a16="http://schemas.microsoft.com/office/drawing/2014/main" val="3781407271"/>
                    </a:ext>
                  </a:extLst>
                </a:gridCol>
                <a:gridCol w="740664">
                  <a:extLst>
                    <a:ext uri="{9D8B030D-6E8A-4147-A177-3AD203B41FA5}">
                      <a16:colId xmlns:a16="http://schemas.microsoft.com/office/drawing/2014/main" val="4023058923"/>
                    </a:ext>
                  </a:extLst>
                </a:gridCol>
                <a:gridCol w="740664">
                  <a:extLst>
                    <a:ext uri="{9D8B030D-6E8A-4147-A177-3AD203B41FA5}">
                      <a16:colId xmlns:a16="http://schemas.microsoft.com/office/drawing/2014/main" val="2373384105"/>
                    </a:ext>
                  </a:extLst>
                </a:gridCol>
                <a:gridCol w="740664">
                  <a:extLst>
                    <a:ext uri="{9D8B030D-6E8A-4147-A177-3AD203B41FA5}">
                      <a16:colId xmlns:a16="http://schemas.microsoft.com/office/drawing/2014/main" val="31159656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76504279"/>
                  </a:ext>
                </a:extLst>
              </a:tr>
              <a:tr h="370840">
                <a:tc>
                  <a:txBody>
                    <a:bodyPr/>
                    <a:lstStyle/>
                    <a:p>
                      <a:r>
                        <a:rPr lang="en-US" sz="1000"/>
                        <a:t>Oxford Fajar</a:t>
                      </a:r>
                    </a:p>
                  </a:txBody>
                  <a:tcPr/>
                </a:tc>
                <a:tc>
                  <a:txBody>
                    <a:bodyPr/>
                    <a:lstStyle/>
                    <a:p>
                      <a:r>
                        <a:rPr lang="en-US" sz="1000"/>
                        <a:t>97823</a:t>
                      </a:r>
                    </a:p>
                  </a:txBody>
                  <a:tcPr/>
                </a:tc>
                <a:tc>
                  <a:txBody>
                    <a:bodyPr/>
                    <a:lstStyle/>
                    <a:p>
                      <a:r>
                        <a:rPr lang="en-US" sz="1000"/>
                        <a:t>1557</a:t>
                      </a:r>
                    </a:p>
                  </a:txBody>
                  <a:tcPr/>
                </a:tc>
                <a:tc>
                  <a:txBody>
                    <a:bodyPr/>
                    <a:lstStyle/>
                    <a:p>
                      <a:r>
                        <a:rPr lang="en-US" sz="1000"/>
                        <a:t>22</a:t>
                      </a:r>
                    </a:p>
                  </a:txBody>
                  <a:tcPr/>
                </a:tc>
                <a:tc>
                  <a:txBody>
                    <a:bodyPr/>
                    <a:lstStyle/>
                    <a:p>
                      <a:r>
                        <a:rPr lang="en-US" sz="1000"/>
                        <a:t>3471</a:t>
                      </a:r>
                    </a:p>
                  </a:txBody>
                  <a:tcPr/>
                </a:tc>
                <a:tc>
                  <a:txBody>
                    <a:bodyPr/>
                    <a:lstStyle/>
                    <a:p>
                      <a:r>
                        <a:rPr lang="en-US" sz="1000"/>
                        <a:t>14</a:t>
                      </a:r>
                    </a:p>
                  </a:txBody>
                  <a:tcPr/>
                </a:tc>
                <a:tc>
                  <a:txBody>
                    <a:bodyPr/>
                    <a:lstStyle/>
                    <a:p>
                      <a:r>
                        <a:rPr lang="en-US" sz="1000"/>
                        <a:t>95</a:t>
                      </a:r>
                    </a:p>
                  </a:txBody>
                  <a:tcPr/>
                </a:tc>
                <a:tc>
                  <a:txBody>
                    <a:bodyPr/>
                    <a:lstStyle/>
                    <a:p>
                      <a:r>
                        <a:rPr lang="en-US" sz="1000"/>
                        <a:t>1</a:t>
                      </a:r>
                    </a:p>
                  </a:txBody>
                  <a:tcPr/>
                </a:tc>
                <a:tc>
                  <a:txBody>
                    <a:bodyPr/>
                    <a:lstStyle/>
                    <a:p>
                      <a:r>
                        <a:rPr lang="en-US" sz="1000"/>
                        <a:t>0.1677 %</a:t>
                      </a:r>
                    </a:p>
                  </a:txBody>
                  <a:tcPr/>
                </a:tc>
                <a:tc>
                  <a:txBody>
                    <a:bodyPr/>
                    <a:lstStyle/>
                    <a:p>
                      <a:r>
                        <a:rPr lang="en-US" sz="1000"/>
                        <a:t>0.0 %</a:t>
                      </a:r>
                    </a:p>
                  </a:txBody>
                  <a:tcPr/>
                </a:tc>
                <a:extLst>
                  <a:ext uri="{0D108BD9-81ED-4DB2-BD59-A6C34878D82A}">
                    <a16:rowId xmlns:a16="http://schemas.microsoft.com/office/drawing/2014/main" val="2563611555"/>
                  </a:ext>
                </a:extLst>
              </a:tr>
            </a:tbl>
          </a:graphicData>
        </a:graphic>
      </p:graphicFrame>
      <p:sp>
        <p:nvSpPr>
          <p:cNvPr id="4" name="Text Placeholder 3">
            <a:extLst>
              <a:ext uri="{FF2B5EF4-FFF2-40B4-BE49-F238E27FC236}">
                <a16:creationId xmlns:a16="http://schemas.microsoft.com/office/drawing/2014/main" id="{A2B50C88-8FF7-45E1-8382-768D181109F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796545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1EEE2-77DA-47EB-B961-7785D3A34AF8}"/>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0414C670-6F94-477F-AF8F-8841A5FD8959}"/>
              </a:ext>
            </a:extLst>
          </p:cNvPr>
          <p:cNvGraphicFramePr>
            <a:graphicFrameLocks noGrp="1"/>
          </p:cNvGraphicFramePr>
          <p:nvPr>
            <p:ph type="chart" sz="quarter" idx="13"/>
            <p:extLst>
              <p:ext uri="{D42A27DB-BD31-4B8C-83A1-F6EECF244321}">
                <p14:modId xmlns:p14="http://schemas.microsoft.com/office/powerpoint/2010/main" val="3797336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0C8D53-290E-4E6D-8F67-D06338BFAE0A}"/>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B5F66174-E11D-4CE7-9EAB-8F33168C15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443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D3349-0D85-4D00-9BE0-FEF30CBCB9A2}"/>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D8D1E56F-098F-49B4-A11A-877FCBEBD869}"/>
              </a:ext>
            </a:extLst>
          </p:cNvPr>
          <p:cNvGraphicFramePr>
            <a:graphicFrameLocks noGrp="1"/>
          </p:cNvGraphicFramePr>
          <p:nvPr>
            <p:ph type="chart" sz="quarter" idx="13"/>
            <p:extLst>
              <p:ext uri="{D42A27DB-BD31-4B8C-83A1-F6EECF244321}">
                <p14:modId xmlns:p14="http://schemas.microsoft.com/office/powerpoint/2010/main" val="1531146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DB8F93-2CC6-4E7B-9718-4FC26688A59B}"/>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9910C3BB-6FF1-4ED7-B885-3E77126709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3545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F74C7-24CE-48E7-AC13-7E42ACF9CBF0}"/>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988C6933-E686-4A2F-B883-9B35A9BA9431}"/>
              </a:ext>
            </a:extLst>
          </p:cNvPr>
          <p:cNvGraphicFramePr>
            <a:graphicFrameLocks noGrp="1"/>
          </p:cNvGraphicFramePr>
          <p:nvPr>
            <p:ph type="chart" sz="quarter" idx="13"/>
            <p:extLst>
              <p:ext uri="{D42A27DB-BD31-4B8C-83A1-F6EECF244321}">
                <p14:modId xmlns:p14="http://schemas.microsoft.com/office/powerpoint/2010/main" val="462288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6C050D-FE63-43D6-9359-3A725675F04A}"/>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994E1843-44C1-4702-B13A-BC940E2ECA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6708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83754-D7EE-481E-B203-D54C40925CD9}"/>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85128877-4304-421C-9D4B-77234CDB2F28}"/>
              </a:ext>
            </a:extLst>
          </p:cNvPr>
          <p:cNvGraphicFramePr>
            <a:graphicFrameLocks noGrp="1"/>
          </p:cNvGraphicFramePr>
          <p:nvPr>
            <p:ph type="chart" sz="quarter" idx="13"/>
            <p:extLst>
              <p:ext uri="{D42A27DB-BD31-4B8C-83A1-F6EECF244321}">
                <p14:modId xmlns:p14="http://schemas.microsoft.com/office/powerpoint/2010/main" val="2369209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903EB1-EDB3-422A-BC7A-AEF1C4CBE710}"/>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B1BA5299-ABF7-453C-BD39-E3DCC9482E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6920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B796C-D3EA-426E-AE2B-0F8D04301559}"/>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1EDFEE14-B44B-4430-94E8-8E11DCBD3067}"/>
              </a:ext>
            </a:extLst>
          </p:cNvPr>
          <p:cNvGraphicFramePr>
            <a:graphicFrameLocks noGrp="1"/>
          </p:cNvGraphicFramePr>
          <p:nvPr>
            <p:ph type="chart" sz="quarter" idx="13"/>
            <p:extLst>
              <p:ext uri="{D42A27DB-BD31-4B8C-83A1-F6EECF244321}">
                <p14:modId xmlns:p14="http://schemas.microsoft.com/office/powerpoint/2010/main" val="3121960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90EE7B-E32F-4EB4-A2F4-95394864A6F0}"/>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5ED8BF92-ACA1-4057-AF0F-DD74B46DC5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534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60583-EB1B-4959-ADAC-885C94188320}"/>
              </a:ext>
            </a:extLst>
          </p:cNvPr>
          <p:cNvSpPr>
            <a:spLocks noGrp="1"/>
          </p:cNvSpPr>
          <p:nvPr>
            <p:ph type="title"/>
          </p:nvPr>
        </p:nvSpPr>
        <p:spPr/>
        <p:txBody>
          <a:bodyPr/>
          <a:lstStyle/>
          <a:p>
            <a:r>
              <a:rPr lang="en-US"/>
              <a:t>Facebook (FB) Custom Own Posts Table (new) | Oxford Fajar - 1 of 2</a:t>
            </a:r>
          </a:p>
        </p:txBody>
      </p:sp>
      <p:graphicFrame>
        <p:nvGraphicFramePr>
          <p:cNvPr id="5" name="Table Placeholder 4">
            <a:extLst>
              <a:ext uri="{FF2B5EF4-FFF2-40B4-BE49-F238E27FC236}">
                <a16:creationId xmlns:a16="http://schemas.microsoft.com/office/drawing/2014/main" id="{27C0ED37-38A1-428B-8D40-A5359C26F2DE}"/>
              </a:ext>
            </a:extLst>
          </p:cNvPr>
          <p:cNvGraphicFramePr>
            <a:graphicFrameLocks noGrp="1"/>
          </p:cNvGraphicFramePr>
          <p:nvPr>
            <p:ph type="tbl" sz="quarter" idx="13"/>
            <p:extLst>
              <p:ext uri="{D42A27DB-BD31-4B8C-83A1-F6EECF244321}">
                <p14:modId xmlns:p14="http://schemas.microsoft.com/office/powerpoint/2010/main" val="3414133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3043043"/>
                    </a:ext>
                  </a:extLst>
                </a:gridCol>
                <a:gridCol w="822960">
                  <a:extLst>
                    <a:ext uri="{9D8B030D-6E8A-4147-A177-3AD203B41FA5}">
                      <a16:colId xmlns:a16="http://schemas.microsoft.com/office/drawing/2014/main" val="1692073363"/>
                    </a:ext>
                  </a:extLst>
                </a:gridCol>
                <a:gridCol w="822960">
                  <a:extLst>
                    <a:ext uri="{9D8B030D-6E8A-4147-A177-3AD203B41FA5}">
                      <a16:colId xmlns:a16="http://schemas.microsoft.com/office/drawing/2014/main" val="2734035348"/>
                    </a:ext>
                  </a:extLst>
                </a:gridCol>
                <a:gridCol w="822960">
                  <a:extLst>
                    <a:ext uri="{9D8B030D-6E8A-4147-A177-3AD203B41FA5}">
                      <a16:colId xmlns:a16="http://schemas.microsoft.com/office/drawing/2014/main" val="133117130"/>
                    </a:ext>
                  </a:extLst>
                </a:gridCol>
                <a:gridCol w="822960">
                  <a:extLst>
                    <a:ext uri="{9D8B030D-6E8A-4147-A177-3AD203B41FA5}">
                      <a16:colId xmlns:a16="http://schemas.microsoft.com/office/drawing/2014/main" val="2318510165"/>
                    </a:ext>
                  </a:extLst>
                </a:gridCol>
                <a:gridCol w="822960">
                  <a:extLst>
                    <a:ext uri="{9D8B030D-6E8A-4147-A177-3AD203B41FA5}">
                      <a16:colId xmlns:a16="http://schemas.microsoft.com/office/drawing/2014/main" val="2250072055"/>
                    </a:ext>
                  </a:extLst>
                </a:gridCol>
                <a:gridCol w="822960">
                  <a:extLst>
                    <a:ext uri="{9D8B030D-6E8A-4147-A177-3AD203B41FA5}">
                      <a16:colId xmlns:a16="http://schemas.microsoft.com/office/drawing/2014/main" val="997516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3030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- 2018-09-16 09:00:01 </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to all fellow Malaysians!
“Being Malaysian is about embracing cultural diversity and harmony between different people and religions. Malaysia will always be my home.” – Jimmy Choo.
Don’t you agree?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3213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- 2018-09-08 13:30:00 </a:t>
                      </a:r>
                      <a:r>
                        <a:rPr kumimoji="0" lang="en-US" sz="1000" b="0" i="0" u="none" strike="noStrike" kern="1200" cap="none" spc="0" normalizeH="0" baseline="0" noProof="0">
                          <a:ln>
                            <a:noFill/>
                          </a:ln>
                          <a:solidFill>
                            <a:prstClr val="black"/>
                          </a:solidFill>
                          <a:effectLst/>
                          <a:uLnTx/>
                          <a:uFillTx/>
                          <a:latin typeface="+mn-lt"/>
                          <a:ea typeface="+mn-ea"/>
                          <a:cs typeface="+mn-cs"/>
                        </a:rPr>
                        <a:t> 
 We are happy to introduce the Dragonfly Readers series designed for the 21st century readers. 
The series is carefully written to support the process of learning to read and to help learners make progress as readers.
Learn more at www.dragonflyreaders.com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082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- 2018-09-20 10:00:02 </a:t>
                      </a:r>
                      <a:r>
                        <a:rPr kumimoji="0" lang="en-US" sz="1000" b="0" i="0" u="none" strike="noStrike" kern="1200" cap="none" spc="0" normalizeH="0" baseline="0" noProof="0">
                          <a:ln>
                            <a:noFill/>
                          </a:ln>
                          <a:solidFill>
                            <a:prstClr val="black"/>
                          </a:solidFill>
                          <a:effectLst/>
                          <a:uLnTx/>
                          <a:uFillTx/>
                          <a:latin typeface="+mn-lt"/>
                          <a:ea typeface="+mn-ea"/>
                          <a:cs typeface="+mn-cs"/>
                        </a:rPr>
                        <a:t> 
 Today is the first day of UPSR! Be confident and let your hard work speak for itself! Good luck!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4659811"/>
                  </a:ext>
                </a:extLst>
              </a:tr>
            </a:tbl>
          </a:graphicData>
        </a:graphic>
      </p:graphicFrame>
      <p:sp>
        <p:nvSpPr>
          <p:cNvPr id="4" name="Text Placeholder 3">
            <a:extLst>
              <a:ext uri="{FF2B5EF4-FFF2-40B4-BE49-F238E27FC236}">
                <a16:creationId xmlns:a16="http://schemas.microsoft.com/office/drawing/2014/main" id="{D4F28ECE-B122-41DB-87FD-3242B977392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361691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8D6AA-7562-4B85-A55B-1B21397237C9}"/>
              </a:ext>
            </a:extLst>
          </p:cNvPr>
          <p:cNvSpPr>
            <a:spLocks noGrp="1"/>
          </p:cNvSpPr>
          <p:nvPr>
            <p:ph type="title"/>
          </p:nvPr>
        </p:nvSpPr>
        <p:spPr/>
        <p:txBody>
          <a:bodyPr/>
          <a:lstStyle/>
          <a:p>
            <a:r>
              <a:rPr lang="en-US"/>
              <a:t>Facebook (FB) Custom Own Posts Table (new) | Oxford Fajar - 2 of 2</a:t>
            </a:r>
          </a:p>
        </p:txBody>
      </p:sp>
      <p:graphicFrame>
        <p:nvGraphicFramePr>
          <p:cNvPr id="5" name="Table Placeholder 4">
            <a:extLst>
              <a:ext uri="{FF2B5EF4-FFF2-40B4-BE49-F238E27FC236}">
                <a16:creationId xmlns:a16="http://schemas.microsoft.com/office/drawing/2014/main" id="{F5CE814E-3E2F-41DA-9594-191B9BCF9A47}"/>
              </a:ext>
            </a:extLst>
          </p:cNvPr>
          <p:cNvGraphicFramePr>
            <a:graphicFrameLocks noGrp="1"/>
          </p:cNvGraphicFramePr>
          <p:nvPr>
            <p:ph type="tbl" sz="quarter" idx="13"/>
            <p:extLst>
              <p:ext uri="{D42A27DB-BD31-4B8C-83A1-F6EECF244321}">
                <p14:modId xmlns:p14="http://schemas.microsoft.com/office/powerpoint/2010/main" val="3172235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66238579"/>
                    </a:ext>
                  </a:extLst>
                </a:gridCol>
                <a:gridCol w="822960">
                  <a:extLst>
                    <a:ext uri="{9D8B030D-6E8A-4147-A177-3AD203B41FA5}">
                      <a16:colId xmlns:a16="http://schemas.microsoft.com/office/drawing/2014/main" val="1301171117"/>
                    </a:ext>
                  </a:extLst>
                </a:gridCol>
                <a:gridCol w="822960">
                  <a:extLst>
                    <a:ext uri="{9D8B030D-6E8A-4147-A177-3AD203B41FA5}">
                      <a16:colId xmlns:a16="http://schemas.microsoft.com/office/drawing/2014/main" val="1163915871"/>
                    </a:ext>
                  </a:extLst>
                </a:gridCol>
                <a:gridCol w="822960">
                  <a:extLst>
                    <a:ext uri="{9D8B030D-6E8A-4147-A177-3AD203B41FA5}">
                      <a16:colId xmlns:a16="http://schemas.microsoft.com/office/drawing/2014/main" val="3667004568"/>
                    </a:ext>
                  </a:extLst>
                </a:gridCol>
                <a:gridCol w="822960">
                  <a:extLst>
                    <a:ext uri="{9D8B030D-6E8A-4147-A177-3AD203B41FA5}">
                      <a16:colId xmlns:a16="http://schemas.microsoft.com/office/drawing/2014/main" val="2140503615"/>
                    </a:ext>
                  </a:extLst>
                </a:gridCol>
                <a:gridCol w="822960">
                  <a:extLst>
                    <a:ext uri="{9D8B030D-6E8A-4147-A177-3AD203B41FA5}">
                      <a16:colId xmlns:a16="http://schemas.microsoft.com/office/drawing/2014/main" val="1853271108"/>
                    </a:ext>
                  </a:extLst>
                </a:gridCol>
                <a:gridCol w="822960">
                  <a:extLst>
                    <a:ext uri="{9D8B030D-6E8A-4147-A177-3AD203B41FA5}">
                      <a16:colId xmlns:a16="http://schemas.microsoft.com/office/drawing/2014/main" val="1168004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4610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- 2018-09-22 14:00:00 </a:t>
                      </a:r>
                      <a:r>
                        <a:rPr kumimoji="0" lang="en-US" sz="1000" b="0" i="0" u="none" strike="noStrike" kern="1200" cap="none" spc="0" normalizeH="0" baseline="0" noProof="0">
                          <a:ln>
                            <a:noFill/>
                          </a:ln>
                          <a:solidFill>
                            <a:prstClr val="black"/>
                          </a:solidFill>
                          <a:effectLst/>
                          <a:uLnTx/>
                          <a:uFillTx/>
                          <a:latin typeface="+mn-lt"/>
                          <a:ea typeface="+mn-ea"/>
                          <a:cs typeface="+mn-cs"/>
                        </a:rPr>
                        <a:t> 
 Time to reinforce your memory of key
concepts and facts for UPSR exams with our vibrant study cards, The Memory Booster!
Perfect for on-the-go revision! Get yours now!
Learn more at
http://bit.ly/2M4OnnA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95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- 2018-09-08 16:30:00 </a:t>
                      </a:r>
                      <a:r>
                        <a:rPr kumimoji="0" lang="en-US" sz="1000" b="0" i="0" u="none" strike="noStrike" kern="1200" cap="none" spc="0" normalizeH="0" baseline="0" noProof="0">
                          <a:ln>
                            <a:noFill/>
                          </a:ln>
                          <a:solidFill>
                            <a:prstClr val="black"/>
                          </a:solidFill>
                          <a:effectLst/>
                          <a:uLnTx/>
                          <a:uFillTx/>
                          <a:latin typeface="+mn-lt"/>
                          <a:ea typeface="+mn-ea"/>
                          <a:cs typeface="+mn-cs"/>
                        </a:rPr>
                        <a:t> 
 Can you differentiate ‘practise’ and ‘practice’?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107620"/>
                  </a:ext>
                </a:extLst>
              </a:tr>
            </a:tbl>
          </a:graphicData>
        </a:graphic>
      </p:graphicFrame>
      <p:sp>
        <p:nvSpPr>
          <p:cNvPr id="4" name="Text Placeholder 3">
            <a:extLst>
              <a:ext uri="{FF2B5EF4-FFF2-40B4-BE49-F238E27FC236}">
                <a16:creationId xmlns:a16="http://schemas.microsoft.com/office/drawing/2014/main" id="{5DFC2B8E-5E28-46A5-8EE4-A729B12C26A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158998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48A0-ADB0-45E4-89BB-333AE246235A}"/>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34AE6545-E2B2-46C0-8A02-50353FD70BB0}"/>
              </a:ext>
            </a:extLst>
          </p:cNvPr>
          <p:cNvGraphicFramePr>
            <a:graphicFrameLocks noGrp="1"/>
          </p:cNvGraphicFramePr>
          <p:nvPr>
            <p:ph type="chart" sz="quarter" idx="13"/>
            <p:extLst>
              <p:ext uri="{D42A27DB-BD31-4B8C-83A1-F6EECF244321}">
                <p14:modId xmlns:p14="http://schemas.microsoft.com/office/powerpoint/2010/main" val="3644251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53E709-3F39-4B72-A2A2-CD8D4057C124}"/>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A2533B5A-6F49-4549-8CC8-3DF0116D3B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2865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DB3FE-3382-4544-BD7C-1FDB85B7B77A}"/>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DC1D5E67-0D1C-4B6C-842C-E5416D4354C6}"/>
              </a:ext>
            </a:extLst>
          </p:cNvPr>
          <p:cNvGraphicFramePr>
            <a:graphicFrameLocks noGrp="1"/>
          </p:cNvGraphicFramePr>
          <p:nvPr>
            <p:ph type="chart" sz="quarter" idx="13"/>
            <p:extLst>
              <p:ext uri="{D42A27DB-BD31-4B8C-83A1-F6EECF244321}">
                <p14:modId xmlns:p14="http://schemas.microsoft.com/office/powerpoint/2010/main" val="3582116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163FCD-964D-4755-9846-E14632181177}"/>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351E5B21-7856-4881-80E4-9962D10288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8593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2A918-DE66-4497-8508-1B1647295377}"/>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B62F635B-CCE3-4E10-A714-7072A0EE7AC3}"/>
              </a:ext>
            </a:extLst>
          </p:cNvPr>
          <p:cNvGraphicFramePr>
            <a:graphicFrameLocks noGrp="1"/>
          </p:cNvGraphicFramePr>
          <p:nvPr>
            <p:ph type="chart" sz="quarter" idx="13"/>
            <p:extLst>
              <p:ext uri="{D42A27DB-BD31-4B8C-83A1-F6EECF244321}">
                <p14:modId xmlns:p14="http://schemas.microsoft.com/office/powerpoint/2010/main" val="4143523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BA2ECD-1335-45ED-8D2A-B8EE2BBEF1FF}"/>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4603134D-ED7A-42A7-9192-FE1086F4BA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9856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5ABB4-D3A8-4AF2-BB33-5AABBBFCD9A3}"/>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26CB9876-71CF-4C69-B494-C39FD5F0A476}"/>
              </a:ext>
            </a:extLst>
          </p:cNvPr>
          <p:cNvGraphicFramePr>
            <a:graphicFrameLocks noGrp="1"/>
          </p:cNvGraphicFramePr>
          <p:nvPr>
            <p:ph type="chart" sz="quarter" idx="13"/>
            <p:extLst>
              <p:ext uri="{D42A27DB-BD31-4B8C-83A1-F6EECF244321}">
                <p14:modId xmlns:p14="http://schemas.microsoft.com/office/powerpoint/2010/main" val="1783642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FF930E-1A4A-4DF3-8949-CF456EE786E9}"/>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22764304-9237-4956-BF86-B42D29BCA4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6632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B793D-A414-4E28-BB1E-0ADF092849B8}"/>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E7BC655A-93D5-4585-871F-4B4CCD44F9C1}"/>
              </a:ext>
            </a:extLst>
          </p:cNvPr>
          <p:cNvGraphicFramePr>
            <a:graphicFrameLocks noGrp="1"/>
          </p:cNvGraphicFramePr>
          <p:nvPr>
            <p:ph type="tbl" sz="quarter" idx="13"/>
            <p:extLst>
              <p:ext uri="{D42A27DB-BD31-4B8C-83A1-F6EECF244321}">
                <p14:modId xmlns:p14="http://schemas.microsoft.com/office/powerpoint/2010/main" val="3623107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36767761"/>
                    </a:ext>
                  </a:extLst>
                </a:gridCol>
                <a:gridCol w="1645920">
                  <a:extLst>
                    <a:ext uri="{9D8B030D-6E8A-4147-A177-3AD203B41FA5}">
                      <a16:colId xmlns:a16="http://schemas.microsoft.com/office/drawing/2014/main" val="2287089429"/>
                    </a:ext>
                  </a:extLst>
                </a:gridCol>
                <a:gridCol w="1645920">
                  <a:extLst>
                    <a:ext uri="{9D8B030D-6E8A-4147-A177-3AD203B41FA5}">
                      <a16:colId xmlns:a16="http://schemas.microsoft.com/office/drawing/2014/main" val="1292801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16146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extLst>
                  <a:ext uri="{0D108BD9-81ED-4DB2-BD59-A6C34878D82A}">
                    <a16:rowId xmlns:a16="http://schemas.microsoft.com/office/drawing/2014/main" val="3310883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62614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2697503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075194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46224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765954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78546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16221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350844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613203037"/>
                  </a:ext>
                </a:extLst>
              </a:tr>
            </a:tbl>
          </a:graphicData>
        </a:graphic>
      </p:graphicFrame>
      <p:sp>
        <p:nvSpPr>
          <p:cNvPr id="4" name="Text Placeholder 3">
            <a:extLst>
              <a:ext uri="{FF2B5EF4-FFF2-40B4-BE49-F238E27FC236}">
                <a16:creationId xmlns:a16="http://schemas.microsoft.com/office/drawing/2014/main" id="{E634FC66-56DB-4ECF-AAEB-22B8501F4B2F}"/>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575351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44C3D-3BF3-4D1E-BF04-1B541E6FC980}"/>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38039CD3-3629-4526-A6D9-71FCD219B417}"/>
              </a:ext>
            </a:extLst>
          </p:cNvPr>
          <p:cNvGraphicFramePr>
            <a:graphicFrameLocks noGrp="1"/>
          </p:cNvGraphicFramePr>
          <p:nvPr>
            <p:ph type="tbl" sz="quarter" idx="13"/>
            <p:extLst>
              <p:ext uri="{D42A27DB-BD31-4B8C-83A1-F6EECF244321}">
                <p14:modId xmlns:p14="http://schemas.microsoft.com/office/powerpoint/2010/main" val="3795657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08867192"/>
                    </a:ext>
                  </a:extLst>
                </a:gridCol>
                <a:gridCol w="1645920">
                  <a:extLst>
                    <a:ext uri="{9D8B030D-6E8A-4147-A177-3AD203B41FA5}">
                      <a16:colId xmlns:a16="http://schemas.microsoft.com/office/drawing/2014/main" val="1901759613"/>
                    </a:ext>
                  </a:extLst>
                </a:gridCol>
                <a:gridCol w="1645920">
                  <a:extLst>
                    <a:ext uri="{9D8B030D-6E8A-4147-A177-3AD203B41FA5}">
                      <a16:colId xmlns:a16="http://schemas.microsoft.com/office/drawing/2014/main" val="999736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32751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95041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091546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076870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05928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56867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00499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282314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0085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8896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144638758"/>
                  </a:ext>
                </a:extLst>
              </a:tr>
            </a:tbl>
          </a:graphicData>
        </a:graphic>
      </p:graphicFrame>
      <p:sp>
        <p:nvSpPr>
          <p:cNvPr id="4" name="Text Placeholder 3">
            <a:extLst>
              <a:ext uri="{FF2B5EF4-FFF2-40B4-BE49-F238E27FC236}">
                <a16:creationId xmlns:a16="http://schemas.microsoft.com/office/drawing/2014/main" id="{2BEA19A1-28DF-454F-94DC-4BC1A8BB4D7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798778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9467F-3CAF-4425-828B-1EE69EDA9766}"/>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1BC81C69-CEE6-4390-AF79-F6D3A0592266}"/>
              </a:ext>
            </a:extLst>
          </p:cNvPr>
          <p:cNvGraphicFramePr>
            <a:graphicFrameLocks noGrp="1"/>
          </p:cNvGraphicFramePr>
          <p:nvPr>
            <p:ph type="tbl" sz="quarter" idx="13"/>
            <p:extLst>
              <p:ext uri="{D42A27DB-BD31-4B8C-83A1-F6EECF244321}">
                <p14:modId xmlns:p14="http://schemas.microsoft.com/office/powerpoint/2010/main" val="3312236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88378746"/>
                    </a:ext>
                  </a:extLst>
                </a:gridCol>
                <a:gridCol w="1645920">
                  <a:extLst>
                    <a:ext uri="{9D8B030D-6E8A-4147-A177-3AD203B41FA5}">
                      <a16:colId xmlns:a16="http://schemas.microsoft.com/office/drawing/2014/main" val="1222292139"/>
                    </a:ext>
                  </a:extLst>
                </a:gridCol>
                <a:gridCol w="1645920">
                  <a:extLst>
                    <a:ext uri="{9D8B030D-6E8A-4147-A177-3AD203B41FA5}">
                      <a16:colId xmlns:a16="http://schemas.microsoft.com/office/drawing/2014/main" val="465426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0637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89810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37931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7493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64893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12982023"/>
                  </a:ext>
                </a:extLst>
              </a:tr>
            </a:tbl>
          </a:graphicData>
        </a:graphic>
      </p:graphicFrame>
      <p:sp>
        <p:nvSpPr>
          <p:cNvPr id="4" name="Text Placeholder 3">
            <a:extLst>
              <a:ext uri="{FF2B5EF4-FFF2-40B4-BE49-F238E27FC236}">
                <a16:creationId xmlns:a16="http://schemas.microsoft.com/office/drawing/2014/main" id="{0372EDD4-2162-4C5A-BE4E-47DC8D10DBD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657880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80F61-8DAC-4EC3-8921-C698C426D9D5}"/>
              </a:ext>
            </a:extLst>
          </p:cNvPr>
          <p:cNvSpPr>
            <a:spLocks noGrp="1"/>
          </p:cNvSpPr>
          <p:nvPr>
            <p:ph type="title"/>
          </p:nvPr>
        </p:nvSpPr>
        <p:spPr/>
        <p:txBody>
          <a:bodyPr/>
          <a:lstStyle/>
          <a:p>
            <a:r>
              <a:rPr lang="en-US"/>
              <a:t>Facebook Own Posts Table | Oxford Fajar - 1 of 9</a:t>
            </a:r>
          </a:p>
        </p:txBody>
      </p:sp>
      <p:graphicFrame>
        <p:nvGraphicFramePr>
          <p:cNvPr id="5" name="Table Placeholder 4">
            <a:extLst>
              <a:ext uri="{FF2B5EF4-FFF2-40B4-BE49-F238E27FC236}">
                <a16:creationId xmlns:a16="http://schemas.microsoft.com/office/drawing/2014/main" id="{671EC8D5-FA8B-4937-B3B5-7518D0C4AF41}"/>
              </a:ext>
            </a:extLst>
          </p:cNvPr>
          <p:cNvGraphicFramePr>
            <a:graphicFrameLocks noGrp="1"/>
          </p:cNvGraphicFramePr>
          <p:nvPr>
            <p:ph type="tbl" sz="quarter" idx="13"/>
            <p:extLst>
              <p:ext uri="{D42A27DB-BD31-4B8C-83A1-F6EECF244321}">
                <p14:modId xmlns:p14="http://schemas.microsoft.com/office/powerpoint/2010/main" val="3720377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42124228"/>
                    </a:ext>
                  </a:extLst>
                </a:gridCol>
                <a:gridCol w="658368">
                  <a:extLst>
                    <a:ext uri="{9D8B030D-6E8A-4147-A177-3AD203B41FA5}">
                      <a16:colId xmlns:a16="http://schemas.microsoft.com/office/drawing/2014/main" val="3417904237"/>
                    </a:ext>
                  </a:extLst>
                </a:gridCol>
                <a:gridCol w="658368">
                  <a:extLst>
                    <a:ext uri="{9D8B030D-6E8A-4147-A177-3AD203B41FA5}">
                      <a16:colId xmlns:a16="http://schemas.microsoft.com/office/drawing/2014/main" val="1132980679"/>
                    </a:ext>
                  </a:extLst>
                </a:gridCol>
                <a:gridCol w="658368">
                  <a:extLst>
                    <a:ext uri="{9D8B030D-6E8A-4147-A177-3AD203B41FA5}">
                      <a16:colId xmlns:a16="http://schemas.microsoft.com/office/drawing/2014/main" val="1007011115"/>
                    </a:ext>
                  </a:extLst>
                </a:gridCol>
                <a:gridCol w="658368">
                  <a:extLst>
                    <a:ext uri="{9D8B030D-6E8A-4147-A177-3AD203B41FA5}">
                      <a16:colId xmlns:a16="http://schemas.microsoft.com/office/drawing/2014/main" val="1935115111"/>
                    </a:ext>
                  </a:extLst>
                </a:gridCol>
                <a:gridCol w="658368">
                  <a:extLst>
                    <a:ext uri="{9D8B030D-6E8A-4147-A177-3AD203B41FA5}">
                      <a16:colId xmlns:a16="http://schemas.microsoft.com/office/drawing/2014/main" val="801682950"/>
                    </a:ext>
                  </a:extLst>
                </a:gridCol>
                <a:gridCol w="658368">
                  <a:extLst>
                    <a:ext uri="{9D8B030D-6E8A-4147-A177-3AD203B41FA5}">
                      <a16:colId xmlns:a16="http://schemas.microsoft.com/office/drawing/2014/main" val="649833091"/>
                    </a:ext>
                  </a:extLst>
                </a:gridCol>
                <a:gridCol w="658368">
                  <a:extLst>
                    <a:ext uri="{9D8B030D-6E8A-4147-A177-3AD203B41FA5}">
                      <a16:colId xmlns:a16="http://schemas.microsoft.com/office/drawing/2014/main" val="813892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703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- 2018-09-29 14:00:01 </a:t>
                      </a:r>
                      <a:r>
                        <a:rPr kumimoji="0" lang="en-US" sz="1000" b="0" i="0" u="none" strike="noStrike" kern="1200" cap="none" spc="0" normalizeH="0" baseline="0" noProof="0">
                          <a:ln>
                            <a:noFill/>
                          </a:ln>
                          <a:solidFill>
                            <a:prstClr val="black"/>
                          </a:solidFill>
                          <a:effectLst/>
                          <a:uLnTx/>
                          <a:uFillTx/>
                          <a:latin typeface="+mn-lt"/>
                          <a:ea typeface="+mn-ea"/>
                          <a:cs typeface="+mn-cs"/>
                        </a:rPr>
                        <a:t> 
 Having tough time in prepping for SPM?
Aid your retention effectively with diagrams, infographics, tables, graphs, bite-size chunking and colours anytime, anywhere with Memory Booster Plus SPM!
Available for Sejarah, Chemistry, Biology, Physics and Science.
Visit http://bit.ly/2NehB4A to download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4304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- 2018-09-27 14:00:00 </a:t>
                      </a:r>
                      <a:r>
                        <a:rPr kumimoji="0" lang="en-US" sz="1000" b="0" i="0" u="none" strike="noStrike" kern="1200" cap="none" spc="0" normalizeH="0" baseline="0" noProof="0">
                          <a:ln>
                            <a:noFill/>
                          </a:ln>
                          <a:solidFill>
                            <a:prstClr val="black"/>
                          </a:solidFill>
                          <a:effectLst/>
                          <a:uLnTx/>
                          <a:uFillTx/>
                          <a:latin typeface="+mn-lt"/>
                          <a:ea typeface="+mn-ea"/>
                          <a:cs typeface="+mn-cs"/>
                        </a:rPr>
                        <a:t> 
 Personalising your notes can help you to 
understand and reinforce your memory of a subject easily.
Use systematic abbreviation, symbols, colours and images in your notes to help you in creating unique and effective notes.
For example, use one colour for one fact, use another colour for another facts.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5120034"/>
                  </a:ext>
                </a:extLst>
              </a:tr>
            </a:tbl>
          </a:graphicData>
        </a:graphic>
      </p:graphicFrame>
      <p:sp>
        <p:nvSpPr>
          <p:cNvPr id="4" name="Text Placeholder 3">
            <a:extLst>
              <a:ext uri="{FF2B5EF4-FFF2-40B4-BE49-F238E27FC236}">
                <a16:creationId xmlns:a16="http://schemas.microsoft.com/office/drawing/2014/main" id="{DAD1CB5D-CF43-4760-92A8-9CF08BE951D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756495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D6BD5-B73F-4C43-B60B-37F86EB080D8}"/>
              </a:ext>
            </a:extLst>
          </p:cNvPr>
          <p:cNvSpPr>
            <a:spLocks noGrp="1"/>
          </p:cNvSpPr>
          <p:nvPr>
            <p:ph type="title"/>
          </p:nvPr>
        </p:nvSpPr>
        <p:spPr/>
        <p:txBody>
          <a:bodyPr/>
          <a:lstStyle/>
          <a:p>
            <a:r>
              <a:rPr lang="en-US"/>
              <a:t>Facebook Own Posts Table | Oxford Fajar - 2 of 9</a:t>
            </a:r>
          </a:p>
        </p:txBody>
      </p:sp>
      <p:graphicFrame>
        <p:nvGraphicFramePr>
          <p:cNvPr id="5" name="Table Placeholder 4">
            <a:extLst>
              <a:ext uri="{FF2B5EF4-FFF2-40B4-BE49-F238E27FC236}">
                <a16:creationId xmlns:a16="http://schemas.microsoft.com/office/drawing/2014/main" id="{370B1E20-37C3-4CAD-B3D5-563ABE18767F}"/>
              </a:ext>
            </a:extLst>
          </p:cNvPr>
          <p:cNvGraphicFramePr>
            <a:graphicFrameLocks noGrp="1"/>
          </p:cNvGraphicFramePr>
          <p:nvPr>
            <p:ph type="tbl" sz="quarter" idx="13"/>
            <p:extLst>
              <p:ext uri="{D42A27DB-BD31-4B8C-83A1-F6EECF244321}">
                <p14:modId xmlns:p14="http://schemas.microsoft.com/office/powerpoint/2010/main" val="2360693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0398010"/>
                    </a:ext>
                  </a:extLst>
                </a:gridCol>
                <a:gridCol w="658368">
                  <a:extLst>
                    <a:ext uri="{9D8B030D-6E8A-4147-A177-3AD203B41FA5}">
                      <a16:colId xmlns:a16="http://schemas.microsoft.com/office/drawing/2014/main" val="618098139"/>
                    </a:ext>
                  </a:extLst>
                </a:gridCol>
                <a:gridCol w="658368">
                  <a:extLst>
                    <a:ext uri="{9D8B030D-6E8A-4147-A177-3AD203B41FA5}">
                      <a16:colId xmlns:a16="http://schemas.microsoft.com/office/drawing/2014/main" val="1934644727"/>
                    </a:ext>
                  </a:extLst>
                </a:gridCol>
                <a:gridCol w="658368">
                  <a:extLst>
                    <a:ext uri="{9D8B030D-6E8A-4147-A177-3AD203B41FA5}">
                      <a16:colId xmlns:a16="http://schemas.microsoft.com/office/drawing/2014/main" val="1258255635"/>
                    </a:ext>
                  </a:extLst>
                </a:gridCol>
                <a:gridCol w="658368">
                  <a:extLst>
                    <a:ext uri="{9D8B030D-6E8A-4147-A177-3AD203B41FA5}">
                      <a16:colId xmlns:a16="http://schemas.microsoft.com/office/drawing/2014/main" val="2590895875"/>
                    </a:ext>
                  </a:extLst>
                </a:gridCol>
                <a:gridCol w="658368">
                  <a:extLst>
                    <a:ext uri="{9D8B030D-6E8A-4147-A177-3AD203B41FA5}">
                      <a16:colId xmlns:a16="http://schemas.microsoft.com/office/drawing/2014/main" val="2969177187"/>
                    </a:ext>
                  </a:extLst>
                </a:gridCol>
                <a:gridCol w="658368">
                  <a:extLst>
                    <a:ext uri="{9D8B030D-6E8A-4147-A177-3AD203B41FA5}">
                      <a16:colId xmlns:a16="http://schemas.microsoft.com/office/drawing/2014/main" val="3074023646"/>
                    </a:ext>
                  </a:extLst>
                </a:gridCol>
                <a:gridCol w="658368">
                  <a:extLst>
                    <a:ext uri="{9D8B030D-6E8A-4147-A177-3AD203B41FA5}">
                      <a16:colId xmlns:a16="http://schemas.microsoft.com/office/drawing/2014/main" val="464558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312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- 2018-09-25 13:45:00 </a:t>
                      </a:r>
                      <a:r>
                        <a:rPr kumimoji="0" lang="en-US" sz="1000" b="0" i="0" u="none" strike="noStrike" kern="1200" cap="none" spc="0" normalizeH="0" baseline="0" noProof="0">
                          <a:ln>
                            <a:noFill/>
                          </a:ln>
                          <a:solidFill>
                            <a:prstClr val="black"/>
                          </a:solidFill>
                          <a:effectLst/>
                          <a:uLnTx/>
                          <a:uFillTx/>
                          <a:latin typeface="+mn-lt"/>
                          <a:ea typeface="+mn-ea"/>
                          <a:cs typeface="+mn-cs"/>
                        </a:rPr>
                        <a:t> 
 What is the formula to calculate the surface area of sphere?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3177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- 2018-09-24 13:30:00 </a:t>
                      </a:r>
                      <a:r>
                        <a:rPr kumimoji="0" lang="en-US" sz="1000" b="0" i="0" u="none" strike="noStrike" kern="1200" cap="none" spc="0" normalizeH="0" baseline="0" noProof="0">
                          <a:ln>
                            <a:noFill/>
                          </a:ln>
                          <a:solidFill>
                            <a:prstClr val="black"/>
                          </a:solidFill>
                          <a:effectLst/>
                          <a:uLnTx/>
                          <a:uFillTx/>
                          <a:latin typeface="+mn-lt"/>
                          <a:ea typeface="+mn-ea"/>
                          <a:cs typeface="+mn-cs"/>
                        </a:rPr>
                        <a:t> 
 Expand your English vocabulary and improve your pronunciation effectively with Oxford Essential Dictionary!
Moreover, it has a CD-ROM with Oxford Genie, iGuide, Exercises and Games for fun and easy learning!
Visit http://bit.ly/2LpkL3T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321638"/>
                  </a:ext>
                </a:extLst>
              </a:tr>
            </a:tbl>
          </a:graphicData>
        </a:graphic>
      </p:graphicFrame>
      <p:sp>
        <p:nvSpPr>
          <p:cNvPr id="4" name="Text Placeholder 3">
            <a:extLst>
              <a:ext uri="{FF2B5EF4-FFF2-40B4-BE49-F238E27FC236}">
                <a16:creationId xmlns:a16="http://schemas.microsoft.com/office/drawing/2014/main" id="{C191C14F-6E36-4928-82D5-561CB95B227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223752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EC52D-9DFC-45D9-9CD2-46C41A6EBD99}"/>
              </a:ext>
            </a:extLst>
          </p:cNvPr>
          <p:cNvSpPr>
            <a:spLocks noGrp="1"/>
          </p:cNvSpPr>
          <p:nvPr>
            <p:ph type="title"/>
          </p:nvPr>
        </p:nvSpPr>
        <p:spPr/>
        <p:txBody>
          <a:bodyPr/>
          <a:lstStyle/>
          <a:p>
            <a:r>
              <a:rPr lang="en-US"/>
              <a:t>Facebook Own Posts Table | Oxford Fajar - 3 of 9</a:t>
            </a:r>
          </a:p>
        </p:txBody>
      </p:sp>
      <p:graphicFrame>
        <p:nvGraphicFramePr>
          <p:cNvPr id="5" name="Table Placeholder 4">
            <a:extLst>
              <a:ext uri="{FF2B5EF4-FFF2-40B4-BE49-F238E27FC236}">
                <a16:creationId xmlns:a16="http://schemas.microsoft.com/office/drawing/2014/main" id="{0090C745-7C79-47D7-9E57-E1DDC7E489FA}"/>
              </a:ext>
            </a:extLst>
          </p:cNvPr>
          <p:cNvGraphicFramePr>
            <a:graphicFrameLocks noGrp="1"/>
          </p:cNvGraphicFramePr>
          <p:nvPr>
            <p:ph type="tbl" sz="quarter" idx="13"/>
            <p:extLst>
              <p:ext uri="{D42A27DB-BD31-4B8C-83A1-F6EECF244321}">
                <p14:modId xmlns:p14="http://schemas.microsoft.com/office/powerpoint/2010/main" val="441258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36502208"/>
                    </a:ext>
                  </a:extLst>
                </a:gridCol>
                <a:gridCol w="658368">
                  <a:extLst>
                    <a:ext uri="{9D8B030D-6E8A-4147-A177-3AD203B41FA5}">
                      <a16:colId xmlns:a16="http://schemas.microsoft.com/office/drawing/2014/main" val="804788971"/>
                    </a:ext>
                  </a:extLst>
                </a:gridCol>
                <a:gridCol w="658368">
                  <a:extLst>
                    <a:ext uri="{9D8B030D-6E8A-4147-A177-3AD203B41FA5}">
                      <a16:colId xmlns:a16="http://schemas.microsoft.com/office/drawing/2014/main" val="1905515925"/>
                    </a:ext>
                  </a:extLst>
                </a:gridCol>
                <a:gridCol w="658368">
                  <a:extLst>
                    <a:ext uri="{9D8B030D-6E8A-4147-A177-3AD203B41FA5}">
                      <a16:colId xmlns:a16="http://schemas.microsoft.com/office/drawing/2014/main" val="4179385675"/>
                    </a:ext>
                  </a:extLst>
                </a:gridCol>
                <a:gridCol w="658368">
                  <a:extLst>
                    <a:ext uri="{9D8B030D-6E8A-4147-A177-3AD203B41FA5}">
                      <a16:colId xmlns:a16="http://schemas.microsoft.com/office/drawing/2014/main" val="3700216817"/>
                    </a:ext>
                  </a:extLst>
                </a:gridCol>
                <a:gridCol w="658368">
                  <a:extLst>
                    <a:ext uri="{9D8B030D-6E8A-4147-A177-3AD203B41FA5}">
                      <a16:colId xmlns:a16="http://schemas.microsoft.com/office/drawing/2014/main" val="1223760013"/>
                    </a:ext>
                  </a:extLst>
                </a:gridCol>
                <a:gridCol w="658368">
                  <a:extLst>
                    <a:ext uri="{9D8B030D-6E8A-4147-A177-3AD203B41FA5}">
                      <a16:colId xmlns:a16="http://schemas.microsoft.com/office/drawing/2014/main" val="3340624936"/>
                    </a:ext>
                  </a:extLst>
                </a:gridCol>
                <a:gridCol w="658368">
                  <a:extLst>
                    <a:ext uri="{9D8B030D-6E8A-4147-A177-3AD203B41FA5}">
                      <a16:colId xmlns:a16="http://schemas.microsoft.com/office/drawing/2014/main" val="1791017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4432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- 2018-09-24 13:30:00 </a:t>
                      </a:r>
                      <a:r>
                        <a:rPr kumimoji="0" lang="en-US" sz="1000" b="0" i="0" u="none" strike="noStrike" kern="1200" cap="none" spc="0" normalizeH="0" baseline="0" noProof="0">
                          <a:ln>
                            <a:noFill/>
                          </a:ln>
                          <a:solidFill>
                            <a:prstClr val="black"/>
                          </a:solidFill>
                          <a:effectLst/>
                          <a:uLnTx/>
                          <a:uFillTx/>
                          <a:latin typeface="+mn-lt"/>
                          <a:ea typeface="+mn-ea"/>
                          <a:cs typeface="+mn-cs"/>
                        </a:rPr>
                        <a:t> 
 Dragonfly Readers not only motivate young learners to read, but also offer comprehensive teacher support materials including:
- Cultural information and thought-provoking discussion questions for each reading text.
- Worksheets for vocabulary practice, reading comprehension, phonics, and thinking skills development.
- Detailed teaching notes for each story, offering step-by-step teaching instruction.
Learn more at
www.dragonflyreaders.com or drop us a Facebook message now if you have more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4998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- 2018-09-23 13:00:01 </a:t>
                      </a:r>
                      <a:r>
                        <a:rPr kumimoji="0" lang="en-US" sz="1000" b="0" i="0" u="none" strike="noStrike" kern="1200" cap="none" spc="0" normalizeH="0" baseline="0" noProof="0">
                          <a:ln>
                            <a:noFill/>
                          </a:ln>
                          <a:solidFill>
                            <a:prstClr val="black"/>
                          </a:solidFill>
                          <a:effectLst/>
                          <a:uLnTx/>
                          <a:uFillTx/>
                          <a:latin typeface="+mn-lt"/>
                          <a:ea typeface="+mn-ea"/>
                          <a:cs typeface="+mn-cs"/>
                        </a:rPr>
                        <a:t> 
 Name an everyday item that uses a concave mirror!
Let us start first, make-up mirror. :)
Source:
Memory Booster SPM Physics, pg.36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85306681"/>
                  </a:ext>
                </a:extLst>
              </a:tr>
            </a:tbl>
          </a:graphicData>
        </a:graphic>
      </p:graphicFrame>
      <p:sp>
        <p:nvSpPr>
          <p:cNvPr id="4" name="Text Placeholder 3">
            <a:extLst>
              <a:ext uri="{FF2B5EF4-FFF2-40B4-BE49-F238E27FC236}">
                <a16:creationId xmlns:a16="http://schemas.microsoft.com/office/drawing/2014/main" id="{4FB29F03-2DAC-4559-B964-99BFAA56097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718848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B35B1-6BF2-4CC5-9CE4-FC1AC059D516}"/>
              </a:ext>
            </a:extLst>
          </p:cNvPr>
          <p:cNvSpPr>
            <a:spLocks noGrp="1"/>
          </p:cNvSpPr>
          <p:nvPr>
            <p:ph type="title"/>
          </p:nvPr>
        </p:nvSpPr>
        <p:spPr/>
        <p:txBody>
          <a:bodyPr/>
          <a:lstStyle/>
          <a:p>
            <a:r>
              <a:rPr lang="en-US"/>
              <a:t>Facebook Own Posts Table | Oxford Fajar - 4 of 9</a:t>
            </a:r>
          </a:p>
        </p:txBody>
      </p:sp>
      <p:graphicFrame>
        <p:nvGraphicFramePr>
          <p:cNvPr id="5" name="Table Placeholder 4">
            <a:extLst>
              <a:ext uri="{FF2B5EF4-FFF2-40B4-BE49-F238E27FC236}">
                <a16:creationId xmlns:a16="http://schemas.microsoft.com/office/drawing/2014/main" id="{DAAA8255-D5A0-4367-8D78-262DED14361A}"/>
              </a:ext>
            </a:extLst>
          </p:cNvPr>
          <p:cNvGraphicFramePr>
            <a:graphicFrameLocks noGrp="1"/>
          </p:cNvGraphicFramePr>
          <p:nvPr>
            <p:ph type="tbl" sz="quarter" idx="13"/>
            <p:extLst>
              <p:ext uri="{D42A27DB-BD31-4B8C-83A1-F6EECF244321}">
                <p14:modId xmlns:p14="http://schemas.microsoft.com/office/powerpoint/2010/main" val="1331784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22015626"/>
                    </a:ext>
                  </a:extLst>
                </a:gridCol>
                <a:gridCol w="658368">
                  <a:extLst>
                    <a:ext uri="{9D8B030D-6E8A-4147-A177-3AD203B41FA5}">
                      <a16:colId xmlns:a16="http://schemas.microsoft.com/office/drawing/2014/main" val="407836986"/>
                    </a:ext>
                  </a:extLst>
                </a:gridCol>
                <a:gridCol w="658368">
                  <a:extLst>
                    <a:ext uri="{9D8B030D-6E8A-4147-A177-3AD203B41FA5}">
                      <a16:colId xmlns:a16="http://schemas.microsoft.com/office/drawing/2014/main" val="575631942"/>
                    </a:ext>
                  </a:extLst>
                </a:gridCol>
                <a:gridCol w="658368">
                  <a:extLst>
                    <a:ext uri="{9D8B030D-6E8A-4147-A177-3AD203B41FA5}">
                      <a16:colId xmlns:a16="http://schemas.microsoft.com/office/drawing/2014/main" val="2982320251"/>
                    </a:ext>
                  </a:extLst>
                </a:gridCol>
                <a:gridCol w="658368">
                  <a:extLst>
                    <a:ext uri="{9D8B030D-6E8A-4147-A177-3AD203B41FA5}">
                      <a16:colId xmlns:a16="http://schemas.microsoft.com/office/drawing/2014/main" val="1626557158"/>
                    </a:ext>
                  </a:extLst>
                </a:gridCol>
                <a:gridCol w="658368">
                  <a:extLst>
                    <a:ext uri="{9D8B030D-6E8A-4147-A177-3AD203B41FA5}">
                      <a16:colId xmlns:a16="http://schemas.microsoft.com/office/drawing/2014/main" val="161567146"/>
                    </a:ext>
                  </a:extLst>
                </a:gridCol>
                <a:gridCol w="658368">
                  <a:extLst>
                    <a:ext uri="{9D8B030D-6E8A-4147-A177-3AD203B41FA5}">
                      <a16:colId xmlns:a16="http://schemas.microsoft.com/office/drawing/2014/main" val="3058294796"/>
                    </a:ext>
                  </a:extLst>
                </a:gridCol>
                <a:gridCol w="658368">
                  <a:extLst>
                    <a:ext uri="{9D8B030D-6E8A-4147-A177-3AD203B41FA5}">
                      <a16:colId xmlns:a16="http://schemas.microsoft.com/office/drawing/2014/main" val="3915718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215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- 2018-09-22 14:00:00 </a:t>
                      </a:r>
                      <a:r>
                        <a:rPr kumimoji="0" lang="en-US" sz="1000" b="0" i="0" u="none" strike="noStrike" kern="1200" cap="none" spc="0" normalizeH="0" baseline="0" noProof="0">
                          <a:ln>
                            <a:noFill/>
                          </a:ln>
                          <a:solidFill>
                            <a:prstClr val="black"/>
                          </a:solidFill>
                          <a:effectLst/>
                          <a:uLnTx/>
                          <a:uFillTx/>
                          <a:latin typeface="+mn-lt"/>
                          <a:ea typeface="+mn-ea"/>
                          <a:cs typeface="+mn-cs"/>
                        </a:rPr>
                        <a:t> 
 Time to reinforce your memory of key
concepts and facts for UPSR exams with our vibrant study cards, The Memory Booster!
Perfect for on-the-go revision! Get yours now!
Learn more at
http://bit.ly/2M4OnnA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2642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- 2018-09-20 10:00:02 </a:t>
                      </a:r>
                      <a:r>
                        <a:rPr kumimoji="0" lang="en-US" sz="1000" b="0" i="0" u="none" strike="noStrike" kern="1200" cap="none" spc="0" normalizeH="0" baseline="0" noProof="0">
                          <a:ln>
                            <a:noFill/>
                          </a:ln>
                          <a:solidFill>
                            <a:prstClr val="black"/>
                          </a:solidFill>
                          <a:effectLst/>
                          <a:uLnTx/>
                          <a:uFillTx/>
                          <a:latin typeface="+mn-lt"/>
                          <a:ea typeface="+mn-ea"/>
                          <a:cs typeface="+mn-cs"/>
                        </a:rPr>
                        <a:t> 
 Today is the first day of UPSR! Be confident and let your hard work speak for itself! Good luck!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43630339"/>
                  </a:ext>
                </a:extLst>
              </a:tr>
            </a:tbl>
          </a:graphicData>
        </a:graphic>
      </p:graphicFrame>
      <p:sp>
        <p:nvSpPr>
          <p:cNvPr id="4" name="Text Placeholder 3">
            <a:extLst>
              <a:ext uri="{FF2B5EF4-FFF2-40B4-BE49-F238E27FC236}">
                <a16:creationId xmlns:a16="http://schemas.microsoft.com/office/drawing/2014/main" id="{87A11DAC-CDA4-4826-A32D-74D1F99B523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603574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60105-7598-4A36-91C7-C9D21049E4AD}"/>
              </a:ext>
            </a:extLst>
          </p:cNvPr>
          <p:cNvSpPr>
            <a:spLocks noGrp="1"/>
          </p:cNvSpPr>
          <p:nvPr>
            <p:ph type="title"/>
          </p:nvPr>
        </p:nvSpPr>
        <p:spPr/>
        <p:txBody>
          <a:bodyPr/>
          <a:lstStyle/>
          <a:p>
            <a:r>
              <a:rPr lang="en-US"/>
              <a:t>Facebook Own Posts Table | Oxford Fajar - 5 of 9</a:t>
            </a:r>
          </a:p>
        </p:txBody>
      </p:sp>
      <p:graphicFrame>
        <p:nvGraphicFramePr>
          <p:cNvPr id="5" name="Table Placeholder 4">
            <a:extLst>
              <a:ext uri="{FF2B5EF4-FFF2-40B4-BE49-F238E27FC236}">
                <a16:creationId xmlns:a16="http://schemas.microsoft.com/office/drawing/2014/main" id="{A6848065-3C74-4246-9C29-7D1161FC3F70}"/>
              </a:ext>
            </a:extLst>
          </p:cNvPr>
          <p:cNvGraphicFramePr>
            <a:graphicFrameLocks noGrp="1"/>
          </p:cNvGraphicFramePr>
          <p:nvPr>
            <p:ph type="tbl" sz="quarter" idx="13"/>
            <p:extLst>
              <p:ext uri="{D42A27DB-BD31-4B8C-83A1-F6EECF244321}">
                <p14:modId xmlns:p14="http://schemas.microsoft.com/office/powerpoint/2010/main" val="703099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89646262"/>
                    </a:ext>
                  </a:extLst>
                </a:gridCol>
                <a:gridCol w="658368">
                  <a:extLst>
                    <a:ext uri="{9D8B030D-6E8A-4147-A177-3AD203B41FA5}">
                      <a16:colId xmlns:a16="http://schemas.microsoft.com/office/drawing/2014/main" val="1759194840"/>
                    </a:ext>
                  </a:extLst>
                </a:gridCol>
                <a:gridCol w="658368">
                  <a:extLst>
                    <a:ext uri="{9D8B030D-6E8A-4147-A177-3AD203B41FA5}">
                      <a16:colId xmlns:a16="http://schemas.microsoft.com/office/drawing/2014/main" val="204421300"/>
                    </a:ext>
                  </a:extLst>
                </a:gridCol>
                <a:gridCol w="658368">
                  <a:extLst>
                    <a:ext uri="{9D8B030D-6E8A-4147-A177-3AD203B41FA5}">
                      <a16:colId xmlns:a16="http://schemas.microsoft.com/office/drawing/2014/main" val="52527327"/>
                    </a:ext>
                  </a:extLst>
                </a:gridCol>
                <a:gridCol w="658368">
                  <a:extLst>
                    <a:ext uri="{9D8B030D-6E8A-4147-A177-3AD203B41FA5}">
                      <a16:colId xmlns:a16="http://schemas.microsoft.com/office/drawing/2014/main" val="1315484787"/>
                    </a:ext>
                  </a:extLst>
                </a:gridCol>
                <a:gridCol w="658368">
                  <a:extLst>
                    <a:ext uri="{9D8B030D-6E8A-4147-A177-3AD203B41FA5}">
                      <a16:colId xmlns:a16="http://schemas.microsoft.com/office/drawing/2014/main" val="864082196"/>
                    </a:ext>
                  </a:extLst>
                </a:gridCol>
                <a:gridCol w="658368">
                  <a:extLst>
                    <a:ext uri="{9D8B030D-6E8A-4147-A177-3AD203B41FA5}">
                      <a16:colId xmlns:a16="http://schemas.microsoft.com/office/drawing/2014/main" val="1818130119"/>
                    </a:ext>
                  </a:extLst>
                </a:gridCol>
                <a:gridCol w="658368">
                  <a:extLst>
                    <a:ext uri="{9D8B030D-6E8A-4147-A177-3AD203B41FA5}">
                      <a16:colId xmlns:a16="http://schemas.microsoft.com/office/drawing/2014/main" val="327083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126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- 2018-09-19 13:00:01 </a:t>
                      </a:r>
                      <a:r>
                        <a:rPr kumimoji="0" lang="en-US" sz="1000" b="0" i="0" u="none" strike="noStrike" kern="1200" cap="none" spc="0" normalizeH="0" baseline="0" noProof="0">
                          <a:ln>
                            <a:noFill/>
                          </a:ln>
                          <a:solidFill>
                            <a:prstClr val="black"/>
                          </a:solidFill>
                          <a:effectLst/>
                          <a:uLnTx/>
                          <a:uFillTx/>
                          <a:latin typeface="+mn-lt"/>
                          <a:ea typeface="+mn-ea"/>
                          <a:cs typeface="+mn-cs"/>
                        </a:rPr>
                        <a:t> 
 UPSR starts tomorrow! We’ve got you a tip for your quick revision.
Try Hi-Reading®, which uses different pen colours on different important facts. For example, use different colours to categorise name, place, time, and reason.
With this method, your brains will work actively and you will only mark the words that are really important with highlights. This will also help you to do quick revisions easily and efficiently the day before exam.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0427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- 2018-09-18 13:45:00 </a:t>
                      </a:r>
                      <a:r>
                        <a:rPr kumimoji="0" lang="en-US" sz="1000" b="0" i="0" u="none" strike="noStrike" kern="1200" cap="none" spc="0" normalizeH="0" baseline="0" noProof="0">
                          <a:ln>
                            <a:noFill/>
                          </a:ln>
                          <a:solidFill>
                            <a:prstClr val="black"/>
                          </a:solidFill>
                          <a:effectLst/>
                          <a:uLnTx/>
                          <a:uFillTx/>
                          <a:latin typeface="+mn-lt"/>
                          <a:ea typeface="+mn-ea"/>
                          <a:cs typeface="+mn-cs"/>
                        </a:rPr>
                        <a:t> 
 Learn and practise your skills in answering SPM exams effectively no matter where you are with our step-by-step Fully Worked Solutions SPM.
Download now and get your free sample for 2 weeks!
http://bit.ly/2O9bb7T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7487715"/>
                  </a:ext>
                </a:extLst>
              </a:tr>
            </a:tbl>
          </a:graphicData>
        </a:graphic>
      </p:graphicFrame>
      <p:sp>
        <p:nvSpPr>
          <p:cNvPr id="4" name="Text Placeholder 3">
            <a:extLst>
              <a:ext uri="{FF2B5EF4-FFF2-40B4-BE49-F238E27FC236}">
                <a16:creationId xmlns:a16="http://schemas.microsoft.com/office/drawing/2014/main" id="{0D4AEA85-E296-44C4-940D-034D0F882DC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545280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813B4-2102-46E8-8DD5-CAB819603F7B}"/>
              </a:ext>
            </a:extLst>
          </p:cNvPr>
          <p:cNvSpPr>
            <a:spLocks noGrp="1"/>
          </p:cNvSpPr>
          <p:nvPr>
            <p:ph type="title"/>
          </p:nvPr>
        </p:nvSpPr>
        <p:spPr/>
        <p:txBody>
          <a:bodyPr/>
          <a:lstStyle/>
          <a:p>
            <a:r>
              <a:rPr lang="en-US"/>
              <a:t>Facebook Own Posts Table | Oxford Fajar - 6 of 9</a:t>
            </a:r>
          </a:p>
        </p:txBody>
      </p:sp>
      <p:graphicFrame>
        <p:nvGraphicFramePr>
          <p:cNvPr id="5" name="Table Placeholder 4">
            <a:extLst>
              <a:ext uri="{FF2B5EF4-FFF2-40B4-BE49-F238E27FC236}">
                <a16:creationId xmlns:a16="http://schemas.microsoft.com/office/drawing/2014/main" id="{28B08284-4724-4503-842D-9879D78D4BE4}"/>
              </a:ext>
            </a:extLst>
          </p:cNvPr>
          <p:cNvGraphicFramePr>
            <a:graphicFrameLocks noGrp="1"/>
          </p:cNvGraphicFramePr>
          <p:nvPr>
            <p:ph type="tbl" sz="quarter" idx="13"/>
            <p:extLst>
              <p:ext uri="{D42A27DB-BD31-4B8C-83A1-F6EECF244321}">
                <p14:modId xmlns:p14="http://schemas.microsoft.com/office/powerpoint/2010/main" val="2330367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03815730"/>
                    </a:ext>
                  </a:extLst>
                </a:gridCol>
                <a:gridCol w="658368">
                  <a:extLst>
                    <a:ext uri="{9D8B030D-6E8A-4147-A177-3AD203B41FA5}">
                      <a16:colId xmlns:a16="http://schemas.microsoft.com/office/drawing/2014/main" val="427184642"/>
                    </a:ext>
                  </a:extLst>
                </a:gridCol>
                <a:gridCol w="658368">
                  <a:extLst>
                    <a:ext uri="{9D8B030D-6E8A-4147-A177-3AD203B41FA5}">
                      <a16:colId xmlns:a16="http://schemas.microsoft.com/office/drawing/2014/main" val="2121460578"/>
                    </a:ext>
                  </a:extLst>
                </a:gridCol>
                <a:gridCol w="658368">
                  <a:extLst>
                    <a:ext uri="{9D8B030D-6E8A-4147-A177-3AD203B41FA5}">
                      <a16:colId xmlns:a16="http://schemas.microsoft.com/office/drawing/2014/main" val="1619780472"/>
                    </a:ext>
                  </a:extLst>
                </a:gridCol>
                <a:gridCol w="658368">
                  <a:extLst>
                    <a:ext uri="{9D8B030D-6E8A-4147-A177-3AD203B41FA5}">
                      <a16:colId xmlns:a16="http://schemas.microsoft.com/office/drawing/2014/main" val="930598527"/>
                    </a:ext>
                  </a:extLst>
                </a:gridCol>
                <a:gridCol w="658368">
                  <a:extLst>
                    <a:ext uri="{9D8B030D-6E8A-4147-A177-3AD203B41FA5}">
                      <a16:colId xmlns:a16="http://schemas.microsoft.com/office/drawing/2014/main" val="1413232170"/>
                    </a:ext>
                  </a:extLst>
                </a:gridCol>
                <a:gridCol w="658368">
                  <a:extLst>
                    <a:ext uri="{9D8B030D-6E8A-4147-A177-3AD203B41FA5}">
                      <a16:colId xmlns:a16="http://schemas.microsoft.com/office/drawing/2014/main" val="2310412562"/>
                    </a:ext>
                  </a:extLst>
                </a:gridCol>
                <a:gridCol w="658368">
                  <a:extLst>
                    <a:ext uri="{9D8B030D-6E8A-4147-A177-3AD203B41FA5}">
                      <a16:colId xmlns:a16="http://schemas.microsoft.com/office/drawing/2014/main" val="3611557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9411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- 2018-09-17 12:30:00 </a:t>
                      </a:r>
                      <a:r>
                        <a:rPr kumimoji="0" lang="en-US" sz="1000" b="0" i="0" u="none" strike="noStrike" kern="1200" cap="none" spc="0" normalizeH="0" baseline="0" noProof="0">
                          <a:ln>
                            <a:noFill/>
                          </a:ln>
                          <a:solidFill>
                            <a:prstClr val="black"/>
                          </a:solidFill>
                          <a:effectLst/>
                          <a:uLnTx/>
                          <a:uFillTx/>
                          <a:latin typeface="+mn-lt"/>
                          <a:ea typeface="+mn-ea"/>
                          <a:cs typeface="+mn-cs"/>
                        </a:rPr>
                        <a:t> 
 The 9-tiered levelling provides learners transparency in reading skill progression to support the development of reading comprehension skills. 
Find out more at www.dragonflyreaders.com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1803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- 2018-09-16 09:00:01 </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to all fellow Malaysians!
“Being Malaysian is about embracing cultural diversity and harmony between different people and religions. Malaysia will always be my home.” – Jimmy Choo.
Don’t you agree?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3302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- 2018-09-15 18:00:00 </a:t>
                      </a:r>
                      <a:r>
                        <a:rPr kumimoji="0" lang="en-US" sz="1000" b="0" i="0" u="none" strike="noStrike" kern="1200" cap="none" spc="0" normalizeH="0" baseline="0" noProof="0">
                          <a:ln>
                            <a:noFill/>
                          </a:ln>
                          <a:solidFill>
                            <a:prstClr val="black"/>
                          </a:solidFill>
                          <a:effectLst/>
                          <a:uLnTx/>
                          <a:uFillTx/>
                          <a:latin typeface="+mn-lt"/>
                          <a:ea typeface="+mn-ea"/>
                          <a:cs typeface="+mn-cs"/>
                        </a:rPr>
                        <a:t> 
 In conjunction with Malaysia Day, here’s a word whizz for you!
How would you show your love for Malaysia? Leave a comment and share with us! :)
Learn more at
http://bit.ly/2wQheqZ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44329583"/>
                  </a:ext>
                </a:extLst>
              </a:tr>
            </a:tbl>
          </a:graphicData>
        </a:graphic>
      </p:graphicFrame>
      <p:sp>
        <p:nvSpPr>
          <p:cNvPr id="4" name="Text Placeholder 3">
            <a:extLst>
              <a:ext uri="{FF2B5EF4-FFF2-40B4-BE49-F238E27FC236}">
                <a16:creationId xmlns:a16="http://schemas.microsoft.com/office/drawing/2014/main" id="{55651F5F-D499-4569-82AD-9E439542B3B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932511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CCF3-859C-4C9A-9320-BCA003957CA5}"/>
              </a:ext>
            </a:extLst>
          </p:cNvPr>
          <p:cNvSpPr>
            <a:spLocks noGrp="1"/>
          </p:cNvSpPr>
          <p:nvPr>
            <p:ph type="title"/>
          </p:nvPr>
        </p:nvSpPr>
        <p:spPr/>
        <p:txBody>
          <a:bodyPr/>
          <a:lstStyle/>
          <a:p>
            <a:r>
              <a:rPr lang="en-US"/>
              <a:t>Facebook Own Posts Table | Oxford Fajar - 7 of 9</a:t>
            </a:r>
          </a:p>
        </p:txBody>
      </p:sp>
      <p:graphicFrame>
        <p:nvGraphicFramePr>
          <p:cNvPr id="5" name="Table Placeholder 4">
            <a:extLst>
              <a:ext uri="{FF2B5EF4-FFF2-40B4-BE49-F238E27FC236}">
                <a16:creationId xmlns:a16="http://schemas.microsoft.com/office/drawing/2014/main" id="{2D8C6910-2EBA-4066-BA4F-67C4D6147DFA}"/>
              </a:ext>
            </a:extLst>
          </p:cNvPr>
          <p:cNvGraphicFramePr>
            <a:graphicFrameLocks noGrp="1"/>
          </p:cNvGraphicFramePr>
          <p:nvPr>
            <p:ph type="tbl" sz="quarter" idx="13"/>
            <p:extLst>
              <p:ext uri="{D42A27DB-BD31-4B8C-83A1-F6EECF244321}">
                <p14:modId xmlns:p14="http://schemas.microsoft.com/office/powerpoint/2010/main" val="682028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26707411"/>
                    </a:ext>
                  </a:extLst>
                </a:gridCol>
                <a:gridCol w="658368">
                  <a:extLst>
                    <a:ext uri="{9D8B030D-6E8A-4147-A177-3AD203B41FA5}">
                      <a16:colId xmlns:a16="http://schemas.microsoft.com/office/drawing/2014/main" val="1275109603"/>
                    </a:ext>
                  </a:extLst>
                </a:gridCol>
                <a:gridCol w="658368">
                  <a:extLst>
                    <a:ext uri="{9D8B030D-6E8A-4147-A177-3AD203B41FA5}">
                      <a16:colId xmlns:a16="http://schemas.microsoft.com/office/drawing/2014/main" val="401981906"/>
                    </a:ext>
                  </a:extLst>
                </a:gridCol>
                <a:gridCol w="658368">
                  <a:extLst>
                    <a:ext uri="{9D8B030D-6E8A-4147-A177-3AD203B41FA5}">
                      <a16:colId xmlns:a16="http://schemas.microsoft.com/office/drawing/2014/main" val="4256928563"/>
                    </a:ext>
                  </a:extLst>
                </a:gridCol>
                <a:gridCol w="658368">
                  <a:extLst>
                    <a:ext uri="{9D8B030D-6E8A-4147-A177-3AD203B41FA5}">
                      <a16:colId xmlns:a16="http://schemas.microsoft.com/office/drawing/2014/main" val="1063993783"/>
                    </a:ext>
                  </a:extLst>
                </a:gridCol>
                <a:gridCol w="658368">
                  <a:extLst>
                    <a:ext uri="{9D8B030D-6E8A-4147-A177-3AD203B41FA5}">
                      <a16:colId xmlns:a16="http://schemas.microsoft.com/office/drawing/2014/main" val="3009123626"/>
                    </a:ext>
                  </a:extLst>
                </a:gridCol>
                <a:gridCol w="658368">
                  <a:extLst>
                    <a:ext uri="{9D8B030D-6E8A-4147-A177-3AD203B41FA5}">
                      <a16:colId xmlns:a16="http://schemas.microsoft.com/office/drawing/2014/main" val="1046216145"/>
                    </a:ext>
                  </a:extLst>
                </a:gridCol>
                <a:gridCol w="658368">
                  <a:extLst>
                    <a:ext uri="{9D8B030D-6E8A-4147-A177-3AD203B41FA5}">
                      <a16:colId xmlns:a16="http://schemas.microsoft.com/office/drawing/2014/main" val="2920892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37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- 2018-09-14 13:30:01 </a:t>
                      </a:r>
                      <a:r>
                        <a:rPr kumimoji="0" lang="en-US" sz="1000" b="0" i="0" u="none" strike="noStrike" kern="1200" cap="none" spc="0" normalizeH="0" baseline="0" noProof="0">
                          <a:ln>
                            <a:noFill/>
                          </a:ln>
                          <a:solidFill>
                            <a:prstClr val="black"/>
                          </a:solidFill>
                          <a:effectLst/>
                          <a:uLnTx/>
                          <a:uFillTx/>
                          <a:latin typeface="+mn-lt"/>
                          <a:ea typeface="+mn-ea"/>
                          <a:cs typeface="+mn-cs"/>
                        </a:rPr>
                        <a:t> 
 We’re only a week away from UPSR!
Go through your final round of revisions with Achieve! UPSR.
Learn more at
http://bit.ly/2NocYbr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7296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- 2018-09-11 09:00:00 </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all our Muslim friends a blessed Awal Muharram!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0380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- 2018-09-10 14:00:01 </a:t>
                      </a:r>
                      <a:r>
                        <a:rPr kumimoji="0" lang="en-US" sz="1000" b="0" i="0" u="none" strike="noStrike" kern="1200" cap="none" spc="0" normalizeH="0" baseline="0" noProof="0">
                          <a:ln>
                            <a:noFill/>
                          </a:ln>
                          <a:solidFill>
                            <a:prstClr val="black"/>
                          </a:solidFill>
                          <a:effectLst/>
                          <a:uLnTx/>
                          <a:uFillTx/>
                          <a:latin typeface="+mn-lt"/>
                          <a:ea typeface="+mn-ea"/>
                          <a:cs typeface="+mn-cs"/>
                        </a:rPr>
                        <a:t> 
 The small margin areas of the book can actually be used to write small notes or important keywords for easier reading.
We can even draw symbols and simple pictures to replace words.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489280"/>
                  </a:ext>
                </a:extLst>
              </a:tr>
            </a:tbl>
          </a:graphicData>
        </a:graphic>
      </p:graphicFrame>
      <p:sp>
        <p:nvSpPr>
          <p:cNvPr id="4" name="Text Placeholder 3">
            <a:extLst>
              <a:ext uri="{FF2B5EF4-FFF2-40B4-BE49-F238E27FC236}">
                <a16:creationId xmlns:a16="http://schemas.microsoft.com/office/drawing/2014/main" id="{3457ABB9-75D1-4A03-B717-82EDE71A1AF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971375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08CA5-8299-4321-833C-7D35BCA5EFEC}"/>
              </a:ext>
            </a:extLst>
          </p:cNvPr>
          <p:cNvSpPr>
            <a:spLocks noGrp="1"/>
          </p:cNvSpPr>
          <p:nvPr>
            <p:ph type="title"/>
          </p:nvPr>
        </p:nvSpPr>
        <p:spPr/>
        <p:txBody>
          <a:bodyPr/>
          <a:lstStyle/>
          <a:p>
            <a:r>
              <a:rPr lang="en-US"/>
              <a:t>Facebook Own Posts Table | Oxford Fajar - 8 of 9</a:t>
            </a:r>
          </a:p>
        </p:txBody>
      </p:sp>
      <p:graphicFrame>
        <p:nvGraphicFramePr>
          <p:cNvPr id="5" name="Table Placeholder 4">
            <a:extLst>
              <a:ext uri="{FF2B5EF4-FFF2-40B4-BE49-F238E27FC236}">
                <a16:creationId xmlns:a16="http://schemas.microsoft.com/office/drawing/2014/main" id="{1AB3E45A-7261-4F20-92EF-5E0412F10156}"/>
              </a:ext>
            </a:extLst>
          </p:cNvPr>
          <p:cNvGraphicFramePr>
            <a:graphicFrameLocks noGrp="1"/>
          </p:cNvGraphicFramePr>
          <p:nvPr>
            <p:ph type="tbl" sz="quarter" idx="13"/>
            <p:extLst>
              <p:ext uri="{D42A27DB-BD31-4B8C-83A1-F6EECF244321}">
                <p14:modId xmlns:p14="http://schemas.microsoft.com/office/powerpoint/2010/main" val="998269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2107845"/>
                    </a:ext>
                  </a:extLst>
                </a:gridCol>
                <a:gridCol w="658368">
                  <a:extLst>
                    <a:ext uri="{9D8B030D-6E8A-4147-A177-3AD203B41FA5}">
                      <a16:colId xmlns:a16="http://schemas.microsoft.com/office/drawing/2014/main" val="1734446216"/>
                    </a:ext>
                  </a:extLst>
                </a:gridCol>
                <a:gridCol w="658368">
                  <a:extLst>
                    <a:ext uri="{9D8B030D-6E8A-4147-A177-3AD203B41FA5}">
                      <a16:colId xmlns:a16="http://schemas.microsoft.com/office/drawing/2014/main" val="2860329008"/>
                    </a:ext>
                  </a:extLst>
                </a:gridCol>
                <a:gridCol w="658368">
                  <a:extLst>
                    <a:ext uri="{9D8B030D-6E8A-4147-A177-3AD203B41FA5}">
                      <a16:colId xmlns:a16="http://schemas.microsoft.com/office/drawing/2014/main" val="2293234148"/>
                    </a:ext>
                  </a:extLst>
                </a:gridCol>
                <a:gridCol w="658368">
                  <a:extLst>
                    <a:ext uri="{9D8B030D-6E8A-4147-A177-3AD203B41FA5}">
                      <a16:colId xmlns:a16="http://schemas.microsoft.com/office/drawing/2014/main" val="1144969758"/>
                    </a:ext>
                  </a:extLst>
                </a:gridCol>
                <a:gridCol w="658368">
                  <a:extLst>
                    <a:ext uri="{9D8B030D-6E8A-4147-A177-3AD203B41FA5}">
                      <a16:colId xmlns:a16="http://schemas.microsoft.com/office/drawing/2014/main" val="2399009809"/>
                    </a:ext>
                  </a:extLst>
                </a:gridCol>
                <a:gridCol w="658368">
                  <a:extLst>
                    <a:ext uri="{9D8B030D-6E8A-4147-A177-3AD203B41FA5}">
                      <a16:colId xmlns:a16="http://schemas.microsoft.com/office/drawing/2014/main" val="4280237748"/>
                    </a:ext>
                  </a:extLst>
                </a:gridCol>
                <a:gridCol w="658368">
                  <a:extLst>
                    <a:ext uri="{9D8B030D-6E8A-4147-A177-3AD203B41FA5}">
                      <a16:colId xmlns:a16="http://schemas.microsoft.com/office/drawing/2014/main" val="538198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3597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- 2018-09-09 13:00:33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wide tyres will prevent tractors to sink into the ground? 
This is because the wider the surface area, the lower the pressure.
Source:
Memory Booster SPM Physics, pg.23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084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- 2018-09-08 16:30:00 </a:t>
                      </a:r>
                      <a:r>
                        <a:rPr kumimoji="0" lang="en-US" sz="1000" b="0" i="0" u="none" strike="noStrike" kern="1200" cap="none" spc="0" normalizeH="0" baseline="0" noProof="0">
                          <a:ln>
                            <a:noFill/>
                          </a:ln>
                          <a:solidFill>
                            <a:prstClr val="black"/>
                          </a:solidFill>
                          <a:effectLst/>
                          <a:uLnTx/>
                          <a:uFillTx/>
                          <a:latin typeface="+mn-lt"/>
                          <a:ea typeface="+mn-ea"/>
                          <a:cs typeface="+mn-cs"/>
                        </a:rPr>
                        <a:t> 
 Can you differentiate ‘practise’ and ‘practice’?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504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- 2018-09-08 13:30:00 </a:t>
                      </a:r>
                      <a:r>
                        <a:rPr kumimoji="0" lang="en-US" sz="1000" b="0" i="0" u="none" strike="noStrike" kern="1200" cap="none" spc="0" normalizeH="0" baseline="0" noProof="0">
                          <a:ln>
                            <a:noFill/>
                          </a:ln>
                          <a:solidFill>
                            <a:prstClr val="black"/>
                          </a:solidFill>
                          <a:effectLst/>
                          <a:uLnTx/>
                          <a:uFillTx/>
                          <a:latin typeface="+mn-lt"/>
                          <a:ea typeface="+mn-ea"/>
                          <a:cs typeface="+mn-cs"/>
                        </a:rPr>
                        <a:t> 
 We are happy to introduce the Dragonfly Readers series designed for the 21st century readers. 
The series is carefully written to support the process of learning to read and to help learners make progress as readers.
Learn more at www.dragonflyreaders.com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9007576"/>
                  </a:ext>
                </a:extLst>
              </a:tr>
            </a:tbl>
          </a:graphicData>
        </a:graphic>
      </p:graphicFrame>
      <p:sp>
        <p:nvSpPr>
          <p:cNvPr id="4" name="Text Placeholder 3">
            <a:extLst>
              <a:ext uri="{FF2B5EF4-FFF2-40B4-BE49-F238E27FC236}">
                <a16:creationId xmlns:a16="http://schemas.microsoft.com/office/drawing/2014/main" id="{E52B1B33-DCA1-45C7-B33C-CEB80C87E139}"/>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113879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2F338-33BF-48E0-AE08-A6239AD893E6}"/>
              </a:ext>
            </a:extLst>
          </p:cNvPr>
          <p:cNvSpPr>
            <a:spLocks noGrp="1"/>
          </p:cNvSpPr>
          <p:nvPr>
            <p:ph type="title"/>
          </p:nvPr>
        </p:nvSpPr>
        <p:spPr/>
        <p:txBody>
          <a:bodyPr/>
          <a:lstStyle/>
          <a:p>
            <a:r>
              <a:rPr lang="en-US"/>
              <a:t>Facebook Own Posts Table | Oxford Fajar - 9 of 9</a:t>
            </a:r>
          </a:p>
        </p:txBody>
      </p:sp>
      <p:graphicFrame>
        <p:nvGraphicFramePr>
          <p:cNvPr id="5" name="Table Placeholder 4">
            <a:extLst>
              <a:ext uri="{FF2B5EF4-FFF2-40B4-BE49-F238E27FC236}">
                <a16:creationId xmlns:a16="http://schemas.microsoft.com/office/drawing/2014/main" id="{B922608F-02B4-4562-B1B3-78CF0568EE7E}"/>
              </a:ext>
            </a:extLst>
          </p:cNvPr>
          <p:cNvGraphicFramePr>
            <a:graphicFrameLocks noGrp="1"/>
          </p:cNvGraphicFramePr>
          <p:nvPr>
            <p:ph type="tbl" sz="quarter" idx="13"/>
            <p:extLst>
              <p:ext uri="{D42A27DB-BD31-4B8C-83A1-F6EECF244321}">
                <p14:modId xmlns:p14="http://schemas.microsoft.com/office/powerpoint/2010/main" val="2138248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09111941"/>
                    </a:ext>
                  </a:extLst>
                </a:gridCol>
                <a:gridCol w="658368">
                  <a:extLst>
                    <a:ext uri="{9D8B030D-6E8A-4147-A177-3AD203B41FA5}">
                      <a16:colId xmlns:a16="http://schemas.microsoft.com/office/drawing/2014/main" val="34518304"/>
                    </a:ext>
                  </a:extLst>
                </a:gridCol>
                <a:gridCol w="658368">
                  <a:extLst>
                    <a:ext uri="{9D8B030D-6E8A-4147-A177-3AD203B41FA5}">
                      <a16:colId xmlns:a16="http://schemas.microsoft.com/office/drawing/2014/main" val="2583093720"/>
                    </a:ext>
                  </a:extLst>
                </a:gridCol>
                <a:gridCol w="658368">
                  <a:extLst>
                    <a:ext uri="{9D8B030D-6E8A-4147-A177-3AD203B41FA5}">
                      <a16:colId xmlns:a16="http://schemas.microsoft.com/office/drawing/2014/main" val="1901966340"/>
                    </a:ext>
                  </a:extLst>
                </a:gridCol>
                <a:gridCol w="658368">
                  <a:extLst>
                    <a:ext uri="{9D8B030D-6E8A-4147-A177-3AD203B41FA5}">
                      <a16:colId xmlns:a16="http://schemas.microsoft.com/office/drawing/2014/main" val="3762368814"/>
                    </a:ext>
                  </a:extLst>
                </a:gridCol>
                <a:gridCol w="658368">
                  <a:extLst>
                    <a:ext uri="{9D8B030D-6E8A-4147-A177-3AD203B41FA5}">
                      <a16:colId xmlns:a16="http://schemas.microsoft.com/office/drawing/2014/main" val="3804024413"/>
                    </a:ext>
                  </a:extLst>
                </a:gridCol>
                <a:gridCol w="658368">
                  <a:extLst>
                    <a:ext uri="{9D8B030D-6E8A-4147-A177-3AD203B41FA5}">
                      <a16:colId xmlns:a16="http://schemas.microsoft.com/office/drawing/2014/main" val="3604834491"/>
                    </a:ext>
                  </a:extLst>
                </a:gridCol>
                <a:gridCol w="658368">
                  <a:extLst>
                    <a:ext uri="{9D8B030D-6E8A-4147-A177-3AD203B41FA5}">
                      <a16:colId xmlns:a16="http://schemas.microsoft.com/office/drawing/2014/main" val="1007101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5389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- 2018-09-07 12:00:00 </a:t>
                      </a:r>
                      <a:r>
                        <a:rPr kumimoji="0" lang="en-US" sz="1000" b="0" i="0" u="none" strike="noStrike" kern="1200" cap="none" spc="0" normalizeH="0" baseline="0" noProof="0">
                          <a:ln>
                            <a:noFill/>
                          </a:ln>
                          <a:solidFill>
                            <a:prstClr val="black"/>
                          </a:solidFill>
                          <a:effectLst/>
                          <a:uLnTx/>
                          <a:uFillTx/>
                          <a:latin typeface="+mn-lt"/>
                          <a:ea typeface="+mn-ea"/>
                          <a:cs typeface="+mn-cs"/>
                        </a:rPr>
                        <a:t> 
 Children who read from young gain improvement on their reading comprehension skills, vocabulary coverage and reading fluency as the text complexity increases.
Reading will also facilitate value reflection and develop their critical thinking and decoding skills.
Get young learners started on reading at www.dragonflyreaders.com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4953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- 2018-09-06 12:05:00 </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learners to read about and appreciate Asian cultures and values?
Sign up (www.dragonflyreaders.com) to learn more about how reading could unlock your students' world of imagination.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16008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- 2018-09-04 13:00:02 </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young learners of English to become motivated and engaged readers?
Get young learners started on reading at www.dragonflyreaders.com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7288702"/>
                  </a:ext>
                </a:extLst>
              </a:tr>
            </a:tbl>
          </a:graphicData>
        </a:graphic>
      </p:graphicFrame>
      <p:sp>
        <p:nvSpPr>
          <p:cNvPr id="4" name="Text Placeholder 3">
            <a:extLst>
              <a:ext uri="{FF2B5EF4-FFF2-40B4-BE49-F238E27FC236}">
                <a16:creationId xmlns:a16="http://schemas.microsoft.com/office/drawing/2014/main" id="{D438006F-738F-4DAE-A4A0-C7391B2C01F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5716288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993</Words>
  <Application>Microsoft Office PowerPoint</Application>
  <PresentationFormat>On-screen Show (4:3)</PresentationFormat>
  <Paragraphs>459</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2</vt:lpstr>
      <vt:lpstr>Facebook (FB) Custom Own Posts Table (new) | Oxford Fajar - 2 of 2</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9</vt:lpstr>
      <vt:lpstr>Facebook Own Posts Table | Oxford Fajar - 2 of 9</vt:lpstr>
      <vt:lpstr>Facebook Own Posts Table | Oxford Fajar - 3 of 9</vt:lpstr>
      <vt:lpstr>Facebook Own Posts Table | Oxford Fajar - 4 of 9</vt:lpstr>
      <vt:lpstr>Facebook Own Posts Table | Oxford Fajar - 5 of 9</vt:lpstr>
      <vt:lpstr>Facebook Own Posts Table | Oxford Fajar - 6 of 9</vt:lpstr>
      <vt:lpstr>Facebook Own Posts Table | Oxford Fajar - 7 of 9</vt:lpstr>
      <vt:lpstr>Facebook Own Posts Table | Oxford Fajar - 8 of 9</vt:lpstr>
      <vt:lpstr>Facebook Own Posts Table | Oxford Fajar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2018-10-03T11:38:29Z</dcterms:created>
  <dcterms:modified xsi:type="dcterms:W3CDTF">2018-10-03T11:39:19Z</dcterms:modified>
</cp:coreProperties>
</file>