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333</c:v>
                </c:pt>
                <c:pt idx="1">
                  <c:v>6</c:v>
                </c:pt>
                <c:pt idx="2">
                  <c:v>5</c:v>
                </c:pt>
                <c:pt idx="3">
                  <c:v>65</c:v>
                </c:pt>
                <c:pt idx="4">
                  <c:v>239</c:v>
                </c:pt>
                <c:pt idx="5">
                  <c:v>160</c:v>
                </c:pt>
                <c:pt idx="6">
                  <c:v>89</c:v>
                </c:pt>
                <c:pt idx="7">
                  <c:v>143</c:v>
                </c:pt>
                <c:pt idx="8">
                  <c:v>91</c:v>
                </c:pt>
                <c:pt idx="9">
                  <c:v>6</c:v>
                </c:pt>
                <c:pt idx="10">
                  <c:v>309</c:v>
                </c:pt>
                <c:pt idx="11">
                  <c:v>1011</c:v>
                </c:pt>
                <c:pt idx="12">
                  <c:v>518</c:v>
                </c:pt>
                <c:pt idx="13">
                  <c:v>56</c:v>
                </c:pt>
                <c:pt idx="14">
                  <c:v>1023</c:v>
                </c:pt>
                <c:pt idx="15">
                  <c:v>1184</c:v>
                </c:pt>
                <c:pt idx="16">
                  <c:v>596</c:v>
                </c:pt>
                <c:pt idx="17">
                  <c:v>489</c:v>
                </c:pt>
                <c:pt idx="18">
                  <c:v>411</c:v>
                </c:pt>
                <c:pt idx="19">
                  <c:v>252</c:v>
                </c:pt>
                <c:pt idx="20">
                  <c:v>64</c:v>
                </c:pt>
                <c:pt idx="21">
                  <c:v>468</c:v>
                </c:pt>
                <c:pt idx="22">
                  <c:v>110</c:v>
                </c:pt>
                <c:pt idx="23">
                  <c:v>95</c:v>
                </c:pt>
                <c:pt idx="24">
                  <c:v>214</c:v>
                </c:pt>
                <c:pt idx="25">
                  <c:v>119</c:v>
                </c:pt>
                <c:pt idx="26">
                  <c:v>9</c:v>
                </c:pt>
                <c:pt idx="27">
                  <c:v>4</c:v>
                </c:pt>
                <c:pt idx="28">
                  <c:v>41</c:v>
                </c:pt>
                <c:pt idx="29">
                  <c:v>31</c:v>
                </c:pt>
              </c:numCache>
            </c:numRef>
          </c:val>
          <c:smooth val="0"/>
          <c:extLst>
            <c:ext xmlns:c16="http://schemas.microsoft.com/office/drawing/2014/chart" uri="{C3380CC4-5D6E-409C-BE32-E72D297353CC}">
              <c16:uniqueId val="{00000000-92BE-44BF-A085-7B3532D33AAF}"/>
            </c:ext>
          </c:extLst>
        </c:ser>
        <c:dLbls>
          <c:showLegendKey val="0"/>
          <c:showVal val="0"/>
          <c:showCatName val="0"/>
          <c:showSerName val="0"/>
          <c:showPercent val="0"/>
          <c:showBubbleSize val="0"/>
        </c:dLbls>
        <c:smooth val="0"/>
        <c:axId val="288963208"/>
        <c:axId val="288963536"/>
      </c:lineChart>
      <c:dateAx>
        <c:axId val="288963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63536"/>
        <c:crosses val="autoZero"/>
        <c:auto val="1"/>
        <c:lblOffset val="100"/>
        <c:baseTimeUnit val="days"/>
      </c:dateAx>
      <c:valAx>
        <c:axId val="28896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6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46</c:v>
                </c:pt>
                <c:pt idx="1">
                  <c:v>4</c:v>
                </c:pt>
                <c:pt idx="2">
                  <c:v>0</c:v>
                </c:pt>
                <c:pt idx="3">
                  <c:v>12</c:v>
                </c:pt>
                <c:pt idx="4">
                  <c:v>85</c:v>
                </c:pt>
                <c:pt idx="5">
                  <c:v>58</c:v>
                </c:pt>
                <c:pt idx="6">
                  <c:v>12</c:v>
                </c:pt>
                <c:pt idx="7">
                  <c:v>24</c:v>
                </c:pt>
                <c:pt idx="8">
                  <c:v>23</c:v>
                </c:pt>
                <c:pt idx="9">
                  <c:v>4</c:v>
                </c:pt>
                <c:pt idx="10">
                  <c:v>71</c:v>
                </c:pt>
                <c:pt idx="11">
                  <c:v>166</c:v>
                </c:pt>
                <c:pt idx="12">
                  <c:v>68</c:v>
                </c:pt>
                <c:pt idx="13">
                  <c:v>5</c:v>
                </c:pt>
                <c:pt idx="14">
                  <c:v>7</c:v>
                </c:pt>
                <c:pt idx="15">
                  <c:v>42</c:v>
                </c:pt>
                <c:pt idx="16">
                  <c:v>82</c:v>
                </c:pt>
                <c:pt idx="17">
                  <c:v>75</c:v>
                </c:pt>
                <c:pt idx="18">
                  <c:v>139</c:v>
                </c:pt>
                <c:pt idx="19">
                  <c:v>78</c:v>
                </c:pt>
                <c:pt idx="20">
                  <c:v>10</c:v>
                </c:pt>
                <c:pt idx="21">
                  <c:v>54</c:v>
                </c:pt>
                <c:pt idx="22">
                  <c:v>35</c:v>
                </c:pt>
                <c:pt idx="23">
                  <c:v>23</c:v>
                </c:pt>
                <c:pt idx="24">
                  <c:v>90</c:v>
                </c:pt>
                <c:pt idx="25">
                  <c:v>49</c:v>
                </c:pt>
                <c:pt idx="26">
                  <c:v>2</c:v>
                </c:pt>
                <c:pt idx="27">
                  <c:v>2</c:v>
                </c:pt>
                <c:pt idx="28">
                  <c:v>2</c:v>
                </c:pt>
                <c:pt idx="29">
                  <c:v>0</c:v>
                </c:pt>
              </c:numCache>
            </c:numRef>
          </c:val>
          <c:smooth val="0"/>
          <c:extLst>
            <c:ext xmlns:c16="http://schemas.microsoft.com/office/drawing/2014/chart" uri="{C3380CC4-5D6E-409C-BE32-E72D297353CC}">
              <c16:uniqueId val="{00000000-6F26-466C-8917-D9F8E1B66C02}"/>
            </c:ext>
          </c:extLst>
        </c:ser>
        <c:dLbls>
          <c:showLegendKey val="0"/>
          <c:showVal val="0"/>
          <c:showCatName val="0"/>
          <c:showSerName val="0"/>
          <c:showPercent val="0"/>
          <c:showBubbleSize val="0"/>
        </c:dLbls>
        <c:smooth val="0"/>
        <c:axId val="359960640"/>
        <c:axId val="359956376"/>
      </c:lineChart>
      <c:dateAx>
        <c:axId val="35996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56376"/>
        <c:crosses val="autoZero"/>
        <c:auto val="1"/>
        <c:lblOffset val="100"/>
        <c:baseTimeUnit val="days"/>
      </c:dateAx>
      <c:valAx>
        <c:axId val="35995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6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143</c:v>
                </c:pt>
                <c:pt idx="4">
                  <c:v>0</c:v>
                </c:pt>
                <c:pt idx="5">
                  <c:v>0</c:v>
                </c:pt>
                <c:pt idx="6">
                  <c:v>53</c:v>
                </c:pt>
                <c:pt idx="7">
                  <c:v>0</c:v>
                </c:pt>
                <c:pt idx="8">
                  <c:v>0</c:v>
                </c:pt>
                <c:pt idx="9">
                  <c:v>0</c:v>
                </c:pt>
                <c:pt idx="10">
                  <c:v>248</c:v>
                </c:pt>
                <c:pt idx="11">
                  <c:v>78</c:v>
                </c:pt>
                <c:pt idx="12">
                  <c:v>0</c:v>
                </c:pt>
                <c:pt idx="13">
                  <c:v>6</c:v>
                </c:pt>
                <c:pt idx="14">
                  <c:v>0</c:v>
                </c:pt>
                <c:pt idx="15">
                  <c:v>130</c:v>
                </c:pt>
                <c:pt idx="16">
                  <c:v>0</c:v>
                </c:pt>
                <c:pt idx="17">
                  <c:v>168</c:v>
                </c:pt>
                <c:pt idx="18">
                  <c:v>0</c:v>
                </c:pt>
                <c:pt idx="19">
                  <c:v>0</c:v>
                </c:pt>
                <c:pt idx="20">
                  <c:v>88</c:v>
                </c:pt>
                <c:pt idx="21">
                  <c:v>0</c:v>
                </c:pt>
                <c:pt idx="22">
                  <c:v>0</c:v>
                </c:pt>
                <c:pt idx="23">
                  <c:v>156</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84F-404B-8745-F8FF45CBF0DE}"/>
            </c:ext>
          </c:extLst>
        </c:ser>
        <c:dLbls>
          <c:showLegendKey val="0"/>
          <c:showVal val="0"/>
          <c:showCatName val="0"/>
          <c:showSerName val="0"/>
          <c:showPercent val="0"/>
          <c:showBubbleSize val="0"/>
        </c:dLbls>
        <c:smooth val="0"/>
        <c:axId val="287067224"/>
        <c:axId val="287071488"/>
      </c:lineChart>
      <c:dateAx>
        <c:axId val="28706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71488"/>
        <c:crosses val="autoZero"/>
        <c:auto val="1"/>
        <c:lblOffset val="100"/>
        <c:baseTimeUnit val="days"/>
      </c:dateAx>
      <c:valAx>
        <c:axId val="28707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6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1058</c:v>
                </c:pt>
              </c:numCache>
            </c:numRef>
          </c:val>
          <c:extLst>
            <c:ext xmlns:c16="http://schemas.microsoft.com/office/drawing/2014/chart" uri="{C3380CC4-5D6E-409C-BE32-E72D297353CC}">
              <c16:uniqueId val="{00000000-19E8-46FD-A75B-12124B803B2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12</c:v>
                </c:pt>
              </c:numCache>
            </c:numRef>
          </c:val>
          <c:extLst>
            <c:ext xmlns:c16="http://schemas.microsoft.com/office/drawing/2014/chart" uri="{C3380CC4-5D6E-409C-BE32-E72D297353CC}">
              <c16:uniqueId val="{00000001-19E8-46FD-A75B-12124B803B2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19E8-46FD-A75B-12124B803B2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19E8-46FD-A75B-12124B803B2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19E8-46FD-A75B-12124B803B2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19E8-46FD-A75B-12124B803B2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2</c:v>
                </c:pt>
              </c:numCache>
            </c:numRef>
          </c:val>
          <c:extLst>
            <c:ext xmlns:c16="http://schemas.microsoft.com/office/drawing/2014/chart" uri="{C3380CC4-5D6E-409C-BE32-E72D297353CC}">
              <c16:uniqueId val="{00000006-19E8-46FD-A75B-12124B803B2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5</c:v>
                </c:pt>
              </c:numCache>
            </c:numRef>
          </c:val>
          <c:extLst>
            <c:ext xmlns:c16="http://schemas.microsoft.com/office/drawing/2014/chart" uri="{C3380CC4-5D6E-409C-BE32-E72D297353CC}">
              <c16:uniqueId val="{00000007-19E8-46FD-A75B-12124B803B29}"/>
            </c:ext>
          </c:extLst>
        </c:ser>
        <c:dLbls>
          <c:showLegendKey val="0"/>
          <c:showVal val="0"/>
          <c:showCatName val="0"/>
          <c:showSerName val="0"/>
          <c:showPercent val="0"/>
          <c:showBubbleSize val="0"/>
        </c:dLbls>
        <c:gapWidth val="150"/>
        <c:overlap val="100"/>
        <c:axId val="359970784"/>
        <c:axId val="359974392"/>
      </c:barChart>
      <c:catAx>
        <c:axId val="35997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74392"/>
        <c:crosses val="autoZero"/>
        <c:auto val="1"/>
        <c:lblAlgn val="ctr"/>
        <c:lblOffset val="100"/>
        <c:noMultiLvlLbl val="0"/>
      </c:catAx>
      <c:valAx>
        <c:axId val="359974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7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9.7560975609756007</c:v>
                </c:pt>
                <c:pt idx="1">
                  <c:v>11.757348342714</c:v>
                </c:pt>
                <c:pt idx="2">
                  <c:v>4.8780487804878003</c:v>
                </c:pt>
                <c:pt idx="4">
                  <c:v>3.0644152595372001</c:v>
                </c:pt>
                <c:pt idx="5">
                  <c:v>0</c:v>
                </c:pt>
                <c:pt idx="6">
                  <c:v>8.2551594746717001</c:v>
                </c:pt>
              </c:numCache>
            </c:numRef>
          </c:val>
          <c:extLst>
            <c:ext xmlns:c16="http://schemas.microsoft.com/office/drawing/2014/chart" uri="{C3380CC4-5D6E-409C-BE32-E72D297353CC}">
              <c16:uniqueId val="{00000000-F10D-41BB-96F5-620E030C3FCE}"/>
            </c:ext>
          </c:extLst>
        </c:ser>
        <c:dLbls>
          <c:showLegendKey val="0"/>
          <c:showVal val="0"/>
          <c:showCatName val="0"/>
          <c:showSerName val="0"/>
          <c:showPercent val="0"/>
          <c:showBubbleSize val="0"/>
        </c:dLbls>
        <c:gapWidth val="219"/>
        <c:overlap val="-27"/>
        <c:axId val="359961624"/>
        <c:axId val="288962552"/>
      </c:barChart>
      <c:catAx>
        <c:axId val="35996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62552"/>
        <c:crosses val="autoZero"/>
        <c:auto val="1"/>
        <c:lblAlgn val="ctr"/>
        <c:lblOffset val="100"/>
        <c:noMultiLvlLbl val="0"/>
      </c:catAx>
      <c:valAx>
        <c:axId val="28896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6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40</c:v>
                </c:pt>
                <c:pt idx="1">
                  <c:v>701</c:v>
                </c:pt>
                <c:pt idx="2">
                  <c:v>109</c:v>
                </c:pt>
                <c:pt idx="3">
                  <c:v>80</c:v>
                </c:pt>
                <c:pt idx="4">
                  <c:v>26</c:v>
                </c:pt>
                <c:pt idx="5">
                  <c:v>7</c:v>
                </c:pt>
                <c:pt idx="6">
                  <c:v>8</c:v>
                </c:pt>
              </c:numCache>
            </c:numRef>
          </c:val>
          <c:extLst>
            <c:ext xmlns:c16="http://schemas.microsoft.com/office/drawing/2014/chart" uri="{C3380CC4-5D6E-409C-BE32-E72D297353CC}">
              <c16:uniqueId val="{00000000-6368-43C2-A250-976E5141AE6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26</c:v>
                </c:pt>
                <c:pt idx="1">
                  <c:v>418</c:v>
                </c:pt>
                <c:pt idx="2">
                  <c:v>107</c:v>
                </c:pt>
                <c:pt idx="3">
                  <c:v>47</c:v>
                </c:pt>
                <c:pt idx="4">
                  <c:v>14</c:v>
                </c:pt>
                <c:pt idx="5">
                  <c:v>4</c:v>
                </c:pt>
                <c:pt idx="6">
                  <c:v>8</c:v>
                </c:pt>
              </c:numCache>
            </c:numRef>
          </c:val>
          <c:extLst>
            <c:ext xmlns:c16="http://schemas.microsoft.com/office/drawing/2014/chart" uri="{C3380CC4-5D6E-409C-BE32-E72D297353CC}">
              <c16:uniqueId val="{00000001-6368-43C2-A250-976E5141AE60}"/>
            </c:ext>
          </c:extLst>
        </c:ser>
        <c:dLbls>
          <c:showLegendKey val="0"/>
          <c:showVal val="0"/>
          <c:showCatName val="0"/>
          <c:showSerName val="0"/>
          <c:showPercent val="0"/>
          <c:showBubbleSize val="0"/>
        </c:dLbls>
        <c:gapWidth val="219"/>
        <c:overlap val="-27"/>
        <c:axId val="368705584"/>
        <c:axId val="368702632"/>
      </c:barChart>
      <c:catAx>
        <c:axId val="36870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02632"/>
        <c:crosses val="autoZero"/>
        <c:auto val="1"/>
        <c:lblAlgn val="ctr"/>
        <c:lblOffset val="100"/>
        <c:noMultiLvlLbl val="0"/>
      </c:catAx>
      <c:valAx>
        <c:axId val="36870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0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8.9486858573216992</c:v>
                </c:pt>
                <c:pt idx="4">
                  <c:v>0</c:v>
                </c:pt>
                <c:pt idx="5">
                  <c:v>0</c:v>
                </c:pt>
                <c:pt idx="6">
                  <c:v>3.3166458072590999</c:v>
                </c:pt>
                <c:pt idx="7">
                  <c:v>0</c:v>
                </c:pt>
                <c:pt idx="8">
                  <c:v>0</c:v>
                </c:pt>
                <c:pt idx="9">
                  <c:v>0</c:v>
                </c:pt>
                <c:pt idx="10">
                  <c:v>15.822388993121001</c:v>
                </c:pt>
                <c:pt idx="11">
                  <c:v>4.875</c:v>
                </c:pt>
                <c:pt idx="12">
                  <c:v>0</c:v>
                </c:pt>
                <c:pt idx="13">
                  <c:v>0.375</c:v>
                </c:pt>
                <c:pt idx="14">
                  <c:v>0</c:v>
                </c:pt>
                <c:pt idx="15">
                  <c:v>8.2448469706432999</c:v>
                </c:pt>
                <c:pt idx="16">
                  <c:v>0</c:v>
                </c:pt>
                <c:pt idx="17">
                  <c:v>10.493441599001001</c:v>
                </c:pt>
                <c:pt idx="18">
                  <c:v>0</c:v>
                </c:pt>
                <c:pt idx="19">
                  <c:v>0</c:v>
                </c:pt>
                <c:pt idx="20">
                  <c:v>5.5</c:v>
                </c:pt>
                <c:pt idx="21">
                  <c:v>0</c:v>
                </c:pt>
                <c:pt idx="22">
                  <c:v>0</c:v>
                </c:pt>
                <c:pt idx="23">
                  <c:v>9.7560975609756007</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6D77-40AC-A18C-CAB604E19EC8}"/>
            </c:ext>
          </c:extLst>
        </c:ser>
        <c:dLbls>
          <c:showLegendKey val="0"/>
          <c:showVal val="0"/>
          <c:showCatName val="0"/>
          <c:showSerName val="0"/>
          <c:showPercent val="0"/>
          <c:showBubbleSize val="0"/>
        </c:dLbls>
        <c:smooth val="0"/>
        <c:axId val="365780912"/>
        <c:axId val="365779600"/>
      </c:lineChart>
      <c:dateAx>
        <c:axId val="36578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79600"/>
        <c:crosses val="autoZero"/>
        <c:auto val="1"/>
        <c:lblOffset val="100"/>
        <c:baseTimeUnit val="days"/>
      </c:dateAx>
      <c:valAx>
        <c:axId val="36577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8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1599</c:v>
                </c:pt>
                <c:pt idx="1">
                  <c:v>1599</c:v>
                </c:pt>
                <c:pt idx="2">
                  <c:v>1598</c:v>
                </c:pt>
                <c:pt idx="3">
                  <c:v>1598</c:v>
                </c:pt>
                <c:pt idx="4">
                  <c:v>1598</c:v>
                </c:pt>
                <c:pt idx="5">
                  <c:v>1598</c:v>
                </c:pt>
                <c:pt idx="6">
                  <c:v>1598</c:v>
                </c:pt>
                <c:pt idx="7">
                  <c:v>1598</c:v>
                </c:pt>
                <c:pt idx="8">
                  <c:v>1598</c:v>
                </c:pt>
                <c:pt idx="9">
                  <c:v>1598</c:v>
                </c:pt>
                <c:pt idx="10">
                  <c:v>1600</c:v>
                </c:pt>
                <c:pt idx="11">
                  <c:v>1600</c:v>
                </c:pt>
                <c:pt idx="12">
                  <c:v>1600</c:v>
                </c:pt>
                <c:pt idx="13">
                  <c:v>1600</c:v>
                </c:pt>
                <c:pt idx="14">
                  <c:v>1601</c:v>
                </c:pt>
                <c:pt idx="15">
                  <c:v>1601</c:v>
                </c:pt>
                <c:pt idx="16">
                  <c:v>1602</c:v>
                </c:pt>
                <c:pt idx="17">
                  <c:v>1601</c:v>
                </c:pt>
                <c:pt idx="18">
                  <c:v>1601</c:v>
                </c:pt>
                <c:pt idx="19">
                  <c:v>1601</c:v>
                </c:pt>
                <c:pt idx="20">
                  <c:v>1600</c:v>
                </c:pt>
                <c:pt idx="21">
                  <c:v>1600</c:v>
                </c:pt>
                <c:pt idx="22">
                  <c:v>1600</c:v>
                </c:pt>
                <c:pt idx="23">
                  <c:v>1599</c:v>
                </c:pt>
                <c:pt idx="24">
                  <c:v>1599</c:v>
                </c:pt>
                <c:pt idx="25">
                  <c:v>1599</c:v>
                </c:pt>
                <c:pt idx="26">
                  <c:v>1599</c:v>
                </c:pt>
                <c:pt idx="27">
                  <c:v>1600</c:v>
                </c:pt>
                <c:pt idx="28">
                  <c:v>1599</c:v>
                </c:pt>
                <c:pt idx="29">
                  <c:v>1600</c:v>
                </c:pt>
              </c:numCache>
            </c:numRef>
          </c:val>
          <c:smooth val="0"/>
          <c:extLst>
            <c:ext xmlns:c16="http://schemas.microsoft.com/office/drawing/2014/chart" uri="{C3380CC4-5D6E-409C-BE32-E72D297353CC}">
              <c16:uniqueId val="{00000000-1A2F-4068-9CEF-8B5C96D816D1}"/>
            </c:ext>
          </c:extLst>
        </c:ser>
        <c:dLbls>
          <c:showLegendKey val="0"/>
          <c:showVal val="0"/>
          <c:showCatName val="0"/>
          <c:showSerName val="0"/>
          <c:showPercent val="0"/>
          <c:showBubbleSize val="0"/>
        </c:dLbls>
        <c:smooth val="0"/>
        <c:axId val="365781896"/>
        <c:axId val="365780584"/>
      </c:lineChart>
      <c:dateAx>
        <c:axId val="36578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80584"/>
        <c:crosses val="autoZero"/>
        <c:auto val="1"/>
        <c:lblOffset val="100"/>
        <c:baseTimeUnit val="days"/>
      </c:dateAx>
      <c:valAx>
        <c:axId val="36578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8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1</c:v>
                </c:pt>
                <c:pt idx="1">
                  <c:v>1</c:v>
                </c:pt>
                <c:pt idx="2">
                  <c:v>2</c:v>
                </c:pt>
                <c:pt idx="3">
                  <c:v>6</c:v>
                </c:pt>
                <c:pt idx="4">
                  <c:v>4</c:v>
                </c:pt>
                <c:pt idx="5">
                  <c:v>0</c:v>
                </c:pt>
                <c:pt idx="6">
                  <c:v>1</c:v>
                </c:pt>
                <c:pt idx="7">
                  <c:v>1</c:v>
                </c:pt>
                <c:pt idx="8">
                  <c:v>5</c:v>
                </c:pt>
                <c:pt idx="9">
                  <c:v>9</c:v>
                </c:pt>
                <c:pt idx="10">
                  <c:v>6</c:v>
                </c:pt>
                <c:pt idx="11">
                  <c:v>1</c:v>
                </c:pt>
                <c:pt idx="12">
                  <c:v>3</c:v>
                </c:pt>
                <c:pt idx="13">
                  <c:v>2</c:v>
                </c:pt>
                <c:pt idx="14">
                  <c:v>0</c:v>
                </c:pt>
                <c:pt idx="15">
                  <c:v>0</c:v>
                </c:pt>
                <c:pt idx="16">
                  <c:v>9</c:v>
                </c:pt>
                <c:pt idx="17">
                  <c:v>3</c:v>
                </c:pt>
                <c:pt idx="18">
                  <c:v>5</c:v>
                </c:pt>
                <c:pt idx="19">
                  <c:v>1</c:v>
                </c:pt>
                <c:pt idx="20">
                  <c:v>2</c:v>
                </c:pt>
                <c:pt idx="21">
                  <c:v>1</c:v>
                </c:pt>
                <c:pt idx="22">
                  <c:v>2</c:v>
                </c:pt>
                <c:pt idx="23">
                  <c:v>3</c:v>
                </c:pt>
                <c:pt idx="24">
                  <c:v>1</c:v>
                </c:pt>
                <c:pt idx="25">
                  <c:v>3</c:v>
                </c:pt>
                <c:pt idx="26">
                  <c:v>1</c:v>
                </c:pt>
                <c:pt idx="27">
                  <c:v>2</c:v>
                </c:pt>
                <c:pt idx="28">
                  <c:v>2</c:v>
                </c:pt>
                <c:pt idx="29">
                  <c:v>3</c:v>
                </c:pt>
              </c:numCache>
            </c:numRef>
          </c:val>
          <c:smooth val="0"/>
          <c:extLst>
            <c:ext xmlns:c16="http://schemas.microsoft.com/office/drawing/2014/chart" uri="{C3380CC4-5D6E-409C-BE32-E72D297353CC}">
              <c16:uniqueId val="{00000000-6F37-4F68-9FE1-5E9C19AED4E3}"/>
            </c:ext>
          </c:extLst>
        </c:ser>
        <c:dLbls>
          <c:showLegendKey val="0"/>
          <c:showVal val="0"/>
          <c:showCatName val="0"/>
          <c:showSerName val="0"/>
          <c:showPercent val="0"/>
          <c:showBubbleSize val="0"/>
        </c:dLbls>
        <c:smooth val="0"/>
        <c:axId val="370545904"/>
        <c:axId val="370549184"/>
      </c:lineChart>
      <c:dateAx>
        <c:axId val="37054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49184"/>
        <c:crosses val="autoZero"/>
        <c:auto val="1"/>
        <c:lblOffset val="100"/>
        <c:baseTimeUnit val="days"/>
      </c:dateAx>
      <c:valAx>
        <c:axId val="37054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4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BFC98-A389-460A-8F75-04B5E156EC1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ACA2749D-5B21-4684-A2EA-546ECFF80B9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56879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A2839-F2EE-4413-B8C7-527454204EDD}"/>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8DC493D4-393D-40EE-9650-FD23D6D72CCC}"/>
              </a:ext>
            </a:extLst>
          </p:cNvPr>
          <p:cNvGraphicFramePr>
            <a:graphicFrameLocks noGrp="1"/>
          </p:cNvGraphicFramePr>
          <p:nvPr>
            <p:ph type="tbl" sz="quarter" idx="13"/>
            <p:extLst>
              <p:ext uri="{D42A27DB-BD31-4B8C-83A1-F6EECF244321}">
                <p14:modId xmlns:p14="http://schemas.microsoft.com/office/powerpoint/2010/main" val="1814224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90283485"/>
                    </a:ext>
                  </a:extLst>
                </a:gridCol>
                <a:gridCol w="740664">
                  <a:extLst>
                    <a:ext uri="{9D8B030D-6E8A-4147-A177-3AD203B41FA5}">
                      <a16:colId xmlns:a16="http://schemas.microsoft.com/office/drawing/2014/main" val="1528026289"/>
                    </a:ext>
                  </a:extLst>
                </a:gridCol>
                <a:gridCol w="740664">
                  <a:extLst>
                    <a:ext uri="{9D8B030D-6E8A-4147-A177-3AD203B41FA5}">
                      <a16:colId xmlns:a16="http://schemas.microsoft.com/office/drawing/2014/main" val="2327247007"/>
                    </a:ext>
                  </a:extLst>
                </a:gridCol>
                <a:gridCol w="740664">
                  <a:extLst>
                    <a:ext uri="{9D8B030D-6E8A-4147-A177-3AD203B41FA5}">
                      <a16:colId xmlns:a16="http://schemas.microsoft.com/office/drawing/2014/main" val="1794859813"/>
                    </a:ext>
                  </a:extLst>
                </a:gridCol>
                <a:gridCol w="740664">
                  <a:extLst>
                    <a:ext uri="{9D8B030D-6E8A-4147-A177-3AD203B41FA5}">
                      <a16:colId xmlns:a16="http://schemas.microsoft.com/office/drawing/2014/main" val="3467615743"/>
                    </a:ext>
                  </a:extLst>
                </a:gridCol>
                <a:gridCol w="740664">
                  <a:extLst>
                    <a:ext uri="{9D8B030D-6E8A-4147-A177-3AD203B41FA5}">
                      <a16:colId xmlns:a16="http://schemas.microsoft.com/office/drawing/2014/main" val="1365398747"/>
                    </a:ext>
                  </a:extLst>
                </a:gridCol>
                <a:gridCol w="740664">
                  <a:extLst>
                    <a:ext uri="{9D8B030D-6E8A-4147-A177-3AD203B41FA5}">
                      <a16:colId xmlns:a16="http://schemas.microsoft.com/office/drawing/2014/main" val="2029470225"/>
                    </a:ext>
                  </a:extLst>
                </a:gridCol>
                <a:gridCol w="740664">
                  <a:extLst>
                    <a:ext uri="{9D8B030D-6E8A-4147-A177-3AD203B41FA5}">
                      <a16:colId xmlns:a16="http://schemas.microsoft.com/office/drawing/2014/main" val="2726175608"/>
                    </a:ext>
                  </a:extLst>
                </a:gridCol>
                <a:gridCol w="740664">
                  <a:extLst>
                    <a:ext uri="{9D8B030D-6E8A-4147-A177-3AD203B41FA5}">
                      <a16:colId xmlns:a16="http://schemas.microsoft.com/office/drawing/2014/main" val="1314570691"/>
                    </a:ext>
                  </a:extLst>
                </a:gridCol>
                <a:gridCol w="740664">
                  <a:extLst>
                    <a:ext uri="{9D8B030D-6E8A-4147-A177-3AD203B41FA5}">
                      <a16:colId xmlns:a16="http://schemas.microsoft.com/office/drawing/2014/main" val="2709799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79492837"/>
                  </a:ext>
                </a:extLst>
              </a:tr>
              <a:tr h="370840">
                <a:tc>
                  <a:txBody>
                    <a:bodyPr/>
                    <a:lstStyle/>
                    <a:p>
                      <a:r>
                        <a:rPr lang="en-US" sz="1000"/>
                        <a:t>Oxford Fajar Pre-University</a:t>
                      </a:r>
                    </a:p>
                  </a:txBody>
                  <a:tcPr/>
                </a:tc>
                <a:tc>
                  <a:txBody>
                    <a:bodyPr/>
                    <a:lstStyle/>
                    <a:p>
                      <a:r>
                        <a:rPr lang="en-US" sz="1000"/>
                        <a:t>1600</a:t>
                      </a:r>
                    </a:p>
                  </a:txBody>
                  <a:tcPr/>
                </a:tc>
                <a:tc>
                  <a:txBody>
                    <a:bodyPr/>
                    <a:lstStyle/>
                    <a:p>
                      <a:r>
                        <a:rPr lang="en-US" sz="1000"/>
                        <a:t>1</a:t>
                      </a:r>
                    </a:p>
                  </a:txBody>
                  <a:tcPr/>
                </a:tc>
                <a:tc>
                  <a:txBody>
                    <a:bodyPr/>
                    <a:lstStyle/>
                    <a:p>
                      <a:r>
                        <a:rPr lang="en-US" sz="1000"/>
                        <a:t>10</a:t>
                      </a:r>
                    </a:p>
                  </a:txBody>
                  <a:tcPr/>
                </a:tc>
                <a:tc>
                  <a:txBody>
                    <a:bodyPr/>
                    <a:lstStyle/>
                    <a:p>
                      <a:r>
                        <a:rPr lang="en-US" sz="1000"/>
                        <a:t>1070</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6.7355 %</a:t>
                      </a:r>
                    </a:p>
                  </a:txBody>
                  <a:tcPr/>
                </a:tc>
                <a:tc>
                  <a:txBody>
                    <a:bodyPr/>
                    <a:lstStyle/>
                    <a:p>
                      <a:r>
                        <a:rPr lang="en-US" sz="1000"/>
                        <a:t>0.0 %</a:t>
                      </a:r>
                    </a:p>
                  </a:txBody>
                  <a:tcPr/>
                </a:tc>
                <a:extLst>
                  <a:ext uri="{0D108BD9-81ED-4DB2-BD59-A6C34878D82A}">
                    <a16:rowId xmlns:a16="http://schemas.microsoft.com/office/drawing/2014/main" val="3552531478"/>
                  </a:ext>
                </a:extLst>
              </a:tr>
            </a:tbl>
          </a:graphicData>
        </a:graphic>
      </p:graphicFrame>
      <p:sp>
        <p:nvSpPr>
          <p:cNvPr id="4" name="Text Placeholder 3">
            <a:extLst>
              <a:ext uri="{FF2B5EF4-FFF2-40B4-BE49-F238E27FC236}">
                <a16:creationId xmlns:a16="http://schemas.microsoft.com/office/drawing/2014/main" id="{4124E939-AFA7-490B-9DBC-077A9917E0F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63803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FBCA1-F388-4DBB-9242-7B25291D7BBF}"/>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3C504A9B-4F99-4CB2-B3A5-B15B9F2A2ED7}"/>
              </a:ext>
            </a:extLst>
          </p:cNvPr>
          <p:cNvGraphicFramePr>
            <a:graphicFrameLocks noGrp="1"/>
          </p:cNvGraphicFramePr>
          <p:nvPr>
            <p:ph type="chart" sz="quarter" idx="13"/>
            <p:extLst>
              <p:ext uri="{D42A27DB-BD31-4B8C-83A1-F6EECF244321}">
                <p14:modId xmlns:p14="http://schemas.microsoft.com/office/powerpoint/2010/main" val="143319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076389-7FB5-4A33-BC4F-8708692D7026}"/>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ECE08720-1210-426F-B142-29BC6D00D1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4503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7C2E0-ABBD-4DFD-A7B3-D3EAC8043977}"/>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81A2BD40-AA9B-4745-870E-950F61B0EF01}"/>
              </a:ext>
            </a:extLst>
          </p:cNvPr>
          <p:cNvGraphicFramePr>
            <a:graphicFrameLocks noGrp="1"/>
          </p:cNvGraphicFramePr>
          <p:nvPr>
            <p:ph type="chart" sz="quarter" idx="13"/>
            <p:extLst>
              <p:ext uri="{D42A27DB-BD31-4B8C-83A1-F6EECF244321}">
                <p14:modId xmlns:p14="http://schemas.microsoft.com/office/powerpoint/2010/main" val="842528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E8C637-C933-426C-86DA-D0E07F471F1E}"/>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B1080081-8B28-4A99-A0A5-FD7E6F23F7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277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C105-A855-4B30-BF8B-709621C02014}"/>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109016BA-D2D2-42A5-80C3-5C5D4F2D1155}"/>
              </a:ext>
            </a:extLst>
          </p:cNvPr>
          <p:cNvGraphicFramePr>
            <a:graphicFrameLocks noGrp="1"/>
          </p:cNvGraphicFramePr>
          <p:nvPr>
            <p:ph type="chart" sz="quarter" idx="13"/>
            <p:extLst>
              <p:ext uri="{D42A27DB-BD31-4B8C-83A1-F6EECF244321}">
                <p14:modId xmlns:p14="http://schemas.microsoft.com/office/powerpoint/2010/main" val="4276957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DE3086-5DE0-4BCF-8789-3FA7EDE3A36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AE5B1476-F182-4781-A858-DE38157807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5565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86A1A-F0E6-4F26-AACE-95D22E9E4E20}"/>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7BF8A260-BFEF-4679-B080-3D37E9106410}"/>
              </a:ext>
            </a:extLst>
          </p:cNvPr>
          <p:cNvGraphicFramePr>
            <a:graphicFrameLocks noGrp="1"/>
          </p:cNvGraphicFramePr>
          <p:nvPr>
            <p:ph type="chart" sz="quarter" idx="13"/>
            <p:extLst>
              <p:ext uri="{D42A27DB-BD31-4B8C-83A1-F6EECF244321}">
                <p14:modId xmlns:p14="http://schemas.microsoft.com/office/powerpoint/2010/main" val="1428243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C787F6-8DA8-4B32-A7A2-30645D35F72B}"/>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18367C2-9E05-4FAE-8041-46DCC8C4D0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168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CED3-7BA7-4D02-B33F-845BE73FB623}"/>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33E9EE4E-3AA0-4668-9C45-837EB43532EA}"/>
              </a:ext>
            </a:extLst>
          </p:cNvPr>
          <p:cNvGraphicFramePr>
            <a:graphicFrameLocks noGrp="1"/>
          </p:cNvGraphicFramePr>
          <p:nvPr>
            <p:ph type="chart" sz="quarter" idx="13"/>
            <p:extLst>
              <p:ext uri="{D42A27DB-BD31-4B8C-83A1-F6EECF244321}">
                <p14:modId xmlns:p14="http://schemas.microsoft.com/office/powerpoint/2010/main" val="152375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74829C-704F-4AD1-B2A4-BBDE7616DBF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B5830941-EC13-4FAE-B42C-EB83B8AF20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2828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9A168-7AAD-421F-954F-944326B8AF70}"/>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893F10A7-C9E0-4CC1-8EB5-131B85BA573E}"/>
              </a:ext>
            </a:extLst>
          </p:cNvPr>
          <p:cNvGraphicFramePr>
            <a:graphicFrameLocks noGrp="1"/>
          </p:cNvGraphicFramePr>
          <p:nvPr>
            <p:ph type="tbl" sz="quarter" idx="13"/>
            <p:extLst>
              <p:ext uri="{D42A27DB-BD31-4B8C-83A1-F6EECF244321}">
                <p14:modId xmlns:p14="http://schemas.microsoft.com/office/powerpoint/2010/main" val="2376707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9984898"/>
                    </a:ext>
                  </a:extLst>
                </a:gridCol>
                <a:gridCol w="822960">
                  <a:extLst>
                    <a:ext uri="{9D8B030D-6E8A-4147-A177-3AD203B41FA5}">
                      <a16:colId xmlns:a16="http://schemas.microsoft.com/office/drawing/2014/main" val="3234286128"/>
                    </a:ext>
                  </a:extLst>
                </a:gridCol>
                <a:gridCol w="822960">
                  <a:extLst>
                    <a:ext uri="{9D8B030D-6E8A-4147-A177-3AD203B41FA5}">
                      <a16:colId xmlns:a16="http://schemas.microsoft.com/office/drawing/2014/main" val="1957925201"/>
                    </a:ext>
                  </a:extLst>
                </a:gridCol>
                <a:gridCol w="822960">
                  <a:extLst>
                    <a:ext uri="{9D8B030D-6E8A-4147-A177-3AD203B41FA5}">
                      <a16:colId xmlns:a16="http://schemas.microsoft.com/office/drawing/2014/main" val="4007047090"/>
                    </a:ext>
                  </a:extLst>
                </a:gridCol>
                <a:gridCol w="822960">
                  <a:extLst>
                    <a:ext uri="{9D8B030D-6E8A-4147-A177-3AD203B41FA5}">
                      <a16:colId xmlns:a16="http://schemas.microsoft.com/office/drawing/2014/main" val="2724033094"/>
                    </a:ext>
                  </a:extLst>
                </a:gridCol>
                <a:gridCol w="822960">
                  <a:extLst>
                    <a:ext uri="{9D8B030D-6E8A-4147-A177-3AD203B41FA5}">
                      <a16:colId xmlns:a16="http://schemas.microsoft.com/office/drawing/2014/main" val="1873807507"/>
                    </a:ext>
                  </a:extLst>
                </a:gridCol>
                <a:gridCol w="822960">
                  <a:extLst>
                    <a:ext uri="{9D8B030D-6E8A-4147-A177-3AD203B41FA5}">
                      <a16:colId xmlns:a16="http://schemas.microsoft.com/office/drawing/2014/main" val="2544534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544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- 2018-09-11 01:00:01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all our Muslim friends a blessed Awal Muharram!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084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- 2018-09-18 11:25:00 </a:t>
                      </a:r>
                      <a:r>
                        <a:rPr kumimoji="0" lang="en-US" sz="1000" b="0" i="0" u="none" strike="noStrike" kern="1200" cap="none" spc="0" normalizeH="0" baseline="0" noProof="0">
                          <a:ln>
                            <a:noFill/>
                          </a:ln>
                          <a:solidFill>
                            <a:prstClr val="black"/>
                          </a:solidFill>
                          <a:effectLst/>
                          <a:uLnTx/>
                          <a:uFillTx/>
                          <a:latin typeface="+mn-lt"/>
                          <a:ea typeface="+mn-ea"/>
                          <a:cs typeface="+mn-cs"/>
                        </a:rPr>
                        <a:t> 
 One month left to MUET exams!
Boost your confidence and score well in the MUET examination with ACE AHEAD MUET, which is based on the latest MUET syllabus!
Visit http://bit.ly/2BPlUlK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4381833"/>
                  </a:ext>
                </a:extLst>
              </a:tr>
            </a:tbl>
          </a:graphicData>
        </a:graphic>
      </p:graphicFrame>
      <p:sp>
        <p:nvSpPr>
          <p:cNvPr id="4" name="Text Placeholder 3">
            <a:extLst>
              <a:ext uri="{FF2B5EF4-FFF2-40B4-BE49-F238E27FC236}">
                <a16:creationId xmlns:a16="http://schemas.microsoft.com/office/drawing/2014/main" id="{2553F838-AB27-47AC-B7E7-B896145918A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788600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9AC5-C651-447B-8A16-C2E839DF0CE0}"/>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684B8CB0-A022-4189-85B5-4B679384F8ED}"/>
              </a:ext>
            </a:extLst>
          </p:cNvPr>
          <p:cNvGraphicFramePr>
            <a:graphicFrameLocks noGrp="1"/>
          </p:cNvGraphicFramePr>
          <p:nvPr>
            <p:ph type="tbl" sz="quarter" idx="13"/>
            <p:extLst>
              <p:ext uri="{D42A27DB-BD31-4B8C-83A1-F6EECF244321}">
                <p14:modId xmlns:p14="http://schemas.microsoft.com/office/powerpoint/2010/main" val="1079077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6550430"/>
                    </a:ext>
                  </a:extLst>
                </a:gridCol>
                <a:gridCol w="822960">
                  <a:extLst>
                    <a:ext uri="{9D8B030D-6E8A-4147-A177-3AD203B41FA5}">
                      <a16:colId xmlns:a16="http://schemas.microsoft.com/office/drawing/2014/main" val="3719929132"/>
                    </a:ext>
                  </a:extLst>
                </a:gridCol>
                <a:gridCol w="822960">
                  <a:extLst>
                    <a:ext uri="{9D8B030D-6E8A-4147-A177-3AD203B41FA5}">
                      <a16:colId xmlns:a16="http://schemas.microsoft.com/office/drawing/2014/main" val="2393409444"/>
                    </a:ext>
                  </a:extLst>
                </a:gridCol>
                <a:gridCol w="822960">
                  <a:extLst>
                    <a:ext uri="{9D8B030D-6E8A-4147-A177-3AD203B41FA5}">
                      <a16:colId xmlns:a16="http://schemas.microsoft.com/office/drawing/2014/main" val="925098717"/>
                    </a:ext>
                  </a:extLst>
                </a:gridCol>
                <a:gridCol w="822960">
                  <a:extLst>
                    <a:ext uri="{9D8B030D-6E8A-4147-A177-3AD203B41FA5}">
                      <a16:colId xmlns:a16="http://schemas.microsoft.com/office/drawing/2014/main" val="3413018444"/>
                    </a:ext>
                  </a:extLst>
                </a:gridCol>
                <a:gridCol w="822960">
                  <a:extLst>
                    <a:ext uri="{9D8B030D-6E8A-4147-A177-3AD203B41FA5}">
                      <a16:colId xmlns:a16="http://schemas.microsoft.com/office/drawing/2014/main" val="2080057606"/>
                    </a:ext>
                  </a:extLst>
                </a:gridCol>
                <a:gridCol w="822960">
                  <a:extLst>
                    <a:ext uri="{9D8B030D-6E8A-4147-A177-3AD203B41FA5}">
                      <a16:colId xmlns:a16="http://schemas.microsoft.com/office/drawing/2014/main" val="1180004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975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- 2018-09-24 11:27:00 </a:t>
                      </a:r>
                      <a:r>
                        <a:rPr kumimoji="0" lang="en-US" sz="1000" b="0" i="0" u="none" strike="noStrike" kern="1200" cap="none" spc="0" normalizeH="0" baseline="0" noProof="0">
                          <a:ln>
                            <a:noFill/>
                          </a:ln>
                          <a:solidFill>
                            <a:prstClr val="black"/>
                          </a:solidFill>
                          <a:effectLst/>
                          <a:uLnTx/>
                          <a:uFillTx/>
                          <a:latin typeface="+mn-lt"/>
                          <a:ea typeface="+mn-ea"/>
                          <a:cs typeface="+mn-cs"/>
                        </a:rPr>
                        <a:t> 
 Ray Sheen, the principal of Product and Process Innovation and his wife think that it is important for children to run their own business for at least a year before they enter college. 
This way, they will learn what it takes to plan their work, manage their time, interact with customers and vendors, handle the finances, and so on.
Perhaps most importantly, it will help them figure out the perennial question — What do I want to do with my life? — before they choose the right college and declare a major.
Read more about how this way helped his children to become better!
http://bit.ly/2wb6e7d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0197727"/>
                  </a:ext>
                </a:extLst>
              </a:tr>
            </a:tbl>
          </a:graphicData>
        </a:graphic>
      </p:graphicFrame>
      <p:sp>
        <p:nvSpPr>
          <p:cNvPr id="4" name="Text Placeholder 3">
            <a:extLst>
              <a:ext uri="{FF2B5EF4-FFF2-40B4-BE49-F238E27FC236}">
                <a16:creationId xmlns:a16="http://schemas.microsoft.com/office/drawing/2014/main" id="{C72C9B09-A121-4291-A6A2-642D511EBC0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59121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5174F-9FAD-4B1E-ADD7-696E80D0FAC7}"/>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91F36B7E-FA1A-4EC0-8165-5CFC2388E7EF}"/>
              </a:ext>
            </a:extLst>
          </p:cNvPr>
          <p:cNvGraphicFramePr>
            <a:graphicFrameLocks noGrp="1"/>
          </p:cNvGraphicFramePr>
          <p:nvPr>
            <p:ph type="tbl" sz="quarter" idx="13"/>
            <p:extLst>
              <p:ext uri="{D42A27DB-BD31-4B8C-83A1-F6EECF244321}">
                <p14:modId xmlns:p14="http://schemas.microsoft.com/office/powerpoint/2010/main" val="256003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7518623"/>
                    </a:ext>
                  </a:extLst>
                </a:gridCol>
                <a:gridCol w="822960">
                  <a:extLst>
                    <a:ext uri="{9D8B030D-6E8A-4147-A177-3AD203B41FA5}">
                      <a16:colId xmlns:a16="http://schemas.microsoft.com/office/drawing/2014/main" val="3809888314"/>
                    </a:ext>
                  </a:extLst>
                </a:gridCol>
                <a:gridCol w="822960">
                  <a:extLst>
                    <a:ext uri="{9D8B030D-6E8A-4147-A177-3AD203B41FA5}">
                      <a16:colId xmlns:a16="http://schemas.microsoft.com/office/drawing/2014/main" val="2771174085"/>
                    </a:ext>
                  </a:extLst>
                </a:gridCol>
                <a:gridCol w="822960">
                  <a:extLst>
                    <a:ext uri="{9D8B030D-6E8A-4147-A177-3AD203B41FA5}">
                      <a16:colId xmlns:a16="http://schemas.microsoft.com/office/drawing/2014/main" val="2215248030"/>
                    </a:ext>
                  </a:extLst>
                </a:gridCol>
                <a:gridCol w="822960">
                  <a:extLst>
                    <a:ext uri="{9D8B030D-6E8A-4147-A177-3AD203B41FA5}">
                      <a16:colId xmlns:a16="http://schemas.microsoft.com/office/drawing/2014/main" val="2581482945"/>
                    </a:ext>
                  </a:extLst>
                </a:gridCol>
                <a:gridCol w="822960">
                  <a:extLst>
                    <a:ext uri="{9D8B030D-6E8A-4147-A177-3AD203B41FA5}">
                      <a16:colId xmlns:a16="http://schemas.microsoft.com/office/drawing/2014/main" val="962494992"/>
                    </a:ext>
                  </a:extLst>
                </a:gridCol>
                <a:gridCol w="822960">
                  <a:extLst>
                    <a:ext uri="{9D8B030D-6E8A-4147-A177-3AD203B41FA5}">
                      <a16:colId xmlns:a16="http://schemas.microsoft.com/office/drawing/2014/main" val="1649959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440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- 2018-09-04 10:47:37 </a:t>
                      </a:r>
                      <a:r>
                        <a:rPr kumimoji="0" lang="en-US" sz="1000" b="0" i="0" u="none" strike="noStrike" kern="1200" cap="none" spc="0" normalizeH="0" baseline="0" noProof="0">
                          <a:ln>
                            <a:noFill/>
                          </a:ln>
                          <a:solidFill>
                            <a:prstClr val="black"/>
                          </a:solidFill>
                          <a:effectLst/>
                          <a:uLnTx/>
                          <a:uFillTx/>
                          <a:latin typeface="+mn-lt"/>
                          <a:ea typeface="+mn-ea"/>
                          <a:cs typeface="+mn-cs"/>
                        </a:rPr>
                        <a:t> 
 Words like ‘freedom’ and ‘wisdom’ are profound words. 
But, have you ever wondered about the three seemingly unassuming letters ’-dom’? What does it mean and where does it come from? 
‘-dom’ is a noun-forming suffix denoting a condition, state, or status. ‘Freedom’, in its most elemental level, is the state of being free. ‘Wisdom’ is the quality of being wise. 
Let’s look at another example, ‘emojidom’. The suffix ‘-dom’ here could characterize all things emoji, from codepoints to plush toys, or the representation of an idea or object in emoji form.
Read more about ‘-dom’ at
http://bit.ly/2MzWSMj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4397301"/>
                  </a:ext>
                </a:extLst>
              </a:tr>
            </a:tbl>
          </a:graphicData>
        </a:graphic>
      </p:graphicFrame>
      <p:sp>
        <p:nvSpPr>
          <p:cNvPr id="4" name="Text Placeholder 3">
            <a:extLst>
              <a:ext uri="{FF2B5EF4-FFF2-40B4-BE49-F238E27FC236}">
                <a16:creationId xmlns:a16="http://schemas.microsoft.com/office/drawing/2014/main" id="{FF0FA6A3-1A70-4AB4-9F38-FC92A37FA4E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146302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6EC54-145A-43B8-B778-1B4C24B97CAC}"/>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AFB86286-CA87-4DAD-859E-1E0CDC4D37B8}"/>
              </a:ext>
            </a:extLst>
          </p:cNvPr>
          <p:cNvGraphicFramePr>
            <a:graphicFrameLocks noGrp="1"/>
          </p:cNvGraphicFramePr>
          <p:nvPr>
            <p:ph type="tbl" sz="quarter" idx="13"/>
            <p:extLst>
              <p:ext uri="{D42A27DB-BD31-4B8C-83A1-F6EECF244321}">
                <p14:modId xmlns:p14="http://schemas.microsoft.com/office/powerpoint/2010/main" val="36767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2440421"/>
                    </a:ext>
                  </a:extLst>
                </a:gridCol>
                <a:gridCol w="822960">
                  <a:extLst>
                    <a:ext uri="{9D8B030D-6E8A-4147-A177-3AD203B41FA5}">
                      <a16:colId xmlns:a16="http://schemas.microsoft.com/office/drawing/2014/main" val="1868864667"/>
                    </a:ext>
                  </a:extLst>
                </a:gridCol>
                <a:gridCol w="822960">
                  <a:extLst>
                    <a:ext uri="{9D8B030D-6E8A-4147-A177-3AD203B41FA5}">
                      <a16:colId xmlns:a16="http://schemas.microsoft.com/office/drawing/2014/main" val="3392568710"/>
                    </a:ext>
                  </a:extLst>
                </a:gridCol>
                <a:gridCol w="822960">
                  <a:extLst>
                    <a:ext uri="{9D8B030D-6E8A-4147-A177-3AD203B41FA5}">
                      <a16:colId xmlns:a16="http://schemas.microsoft.com/office/drawing/2014/main" val="1115344466"/>
                    </a:ext>
                  </a:extLst>
                </a:gridCol>
                <a:gridCol w="822960">
                  <a:extLst>
                    <a:ext uri="{9D8B030D-6E8A-4147-A177-3AD203B41FA5}">
                      <a16:colId xmlns:a16="http://schemas.microsoft.com/office/drawing/2014/main" val="893941510"/>
                    </a:ext>
                  </a:extLst>
                </a:gridCol>
                <a:gridCol w="822960">
                  <a:extLst>
                    <a:ext uri="{9D8B030D-6E8A-4147-A177-3AD203B41FA5}">
                      <a16:colId xmlns:a16="http://schemas.microsoft.com/office/drawing/2014/main" val="2297177378"/>
                    </a:ext>
                  </a:extLst>
                </a:gridCol>
                <a:gridCol w="822960">
                  <a:extLst>
                    <a:ext uri="{9D8B030D-6E8A-4147-A177-3AD203B41FA5}">
                      <a16:colId xmlns:a16="http://schemas.microsoft.com/office/drawing/2014/main" val="747361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489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- 2018-09-16 00:00:00 </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all fellow Malaysians!
“Being Malaysian is about embracing cultural diversity and harmony between different people and religions. Malaysia will always be my home.” – Jimmy Choo.
Don’t you agree?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9352765"/>
                  </a:ext>
                </a:extLst>
              </a:tr>
            </a:tbl>
          </a:graphicData>
        </a:graphic>
      </p:graphicFrame>
      <p:sp>
        <p:nvSpPr>
          <p:cNvPr id="4" name="Text Placeholder 3">
            <a:extLst>
              <a:ext uri="{FF2B5EF4-FFF2-40B4-BE49-F238E27FC236}">
                <a16:creationId xmlns:a16="http://schemas.microsoft.com/office/drawing/2014/main" id="{D525C43F-9703-4E53-93CF-0651E3E87D9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04552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E15DB-45BC-4DC0-A2B0-24CFF9053FDA}"/>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5ED34FC4-F51B-4788-B9AE-28EC66348748}"/>
              </a:ext>
            </a:extLst>
          </p:cNvPr>
          <p:cNvGraphicFramePr>
            <a:graphicFrameLocks noGrp="1"/>
          </p:cNvGraphicFramePr>
          <p:nvPr>
            <p:ph type="chart" sz="quarter" idx="13"/>
            <p:extLst>
              <p:ext uri="{D42A27DB-BD31-4B8C-83A1-F6EECF244321}">
                <p14:modId xmlns:p14="http://schemas.microsoft.com/office/powerpoint/2010/main" val="3365341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845DA-6F3F-4109-8660-D68C75CD0B0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D638E51-52A6-45E5-AFC8-786C5EADAF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750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21CFC-A38F-4702-B794-9411B524795C}"/>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26C7A8E0-B07E-4F75-9812-A6936830A787}"/>
              </a:ext>
            </a:extLst>
          </p:cNvPr>
          <p:cNvGraphicFramePr>
            <a:graphicFrameLocks noGrp="1"/>
          </p:cNvGraphicFramePr>
          <p:nvPr>
            <p:ph type="chart" sz="quarter" idx="13"/>
            <p:extLst>
              <p:ext uri="{D42A27DB-BD31-4B8C-83A1-F6EECF244321}">
                <p14:modId xmlns:p14="http://schemas.microsoft.com/office/powerpoint/2010/main" val="3839157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329056-02AF-4D7F-ADA8-A9ACCFC9ADAE}"/>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6A2260E8-31B2-41AF-BFC3-18315AE55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9388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A1D09-0444-45CA-9E00-5E5470F345FB}"/>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324B5ED2-64C0-49EC-BF2A-CA50B6195DB6}"/>
              </a:ext>
            </a:extLst>
          </p:cNvPr>
          <p:cNvGraphicFramePr>
            <a:graphicFrameLocks noGrp="1"/>
          </p:cNvGraphicFramePr>
          <p:nvPr>
            <p:ph type="chart" sz="quarter" idx="13"/>
            <p:extLst>
              <p:ext uri="{D42A27DB-BD31-4B8C-83A1-F6EECF244321}">
                <p14:modId xmlns:p14="http://schemas.microsoft.com/office/powerpoint/2010/main" val="2044682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D26216-F132-4738-B9F0-83D74249321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C1FCCC9C-98F4-4799-9986-34BBA88562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497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65236-D717-450B-9DDC-5C7068377376}"/>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AE9BE57A-21C2-4A88-BE8F-842C03E22250}"/>
              </a:ext>
            </a:extLst>
          </p:cNvPr>
          <p:cNvGraphicFramePr>
            <a:graphicFrameLocks noGrp="1"/>
          </p:cNvGraphicFramePr>
          <p:nvPr>
            <p:ph type="chart" sz="quarter" idx="13"/>
            <p:extLst>
              <p:ext uri="{D42A27DB-BD31-4B8C-83A1-F6EECF244321}">
                <p14:modId xmlns:p14="http://schemas.microsoft.com/office/powerpoint/2010/main" val="2954129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A3434A-ECE4-4372-8AFD-008987D9BD8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9C7A57A-FD7B-4334-8908-E95279C687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4311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F5DB2-86B4-49D6-B624-E1CABF549ECB}"/>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DF4E3495-E6B3-4315-86C0-A3359714AFD1}"/>
              </a:ext>
            </a:extLst>
          </p:cNvPr>
          <p:cNvGraphicFramePr>
            <a:graphicFrameLocks noGrp="1"/>
          </p:cNvGraphicFramePr>
          <p:nvPr>
            <p:ph type="tbl" sz="quarter" idx="13"/>
            <p:extLst>
              <p:ext uri="{D42A27DB-BD31-4B8C-83A1-F6EECF244321}">
                <p14:modId xmlns:p14="http://schemas.microsoft.com/office/powerpoint/2010/main" val="2022535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1128401"/>
                    </a:ext>
                  </a:extLst>
                </a:gridCol>
                <a:gridCol w="1645920">
                  <a:extLst>
                    <a:ext uri="{9D8B030D-6E8A-4147-A177-3AD203B41FA5}">
                      <a16:colId xmlns:a16="http://schemas.microsoft.com/office/drawing/2014/main" val="2534162698"/>
                    </a:ext>
                  </a:extLst>
                </a:gridCol>
                <a:gridCol w="1645920">
                  <a:extLst>
                    <a:ext uri="{9D8B030D-6E8A-4147-A177-3AD203B41FA5}">
                      <a16:colId xmlns:a16="http://schemas.microsoft.com/office/drawing/2014/main" val="86098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6495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16.1 %</a:t>
                      </a:r>
                    </a:p>
                  </a:txBody>
                  <a:tcPr/>
                </a:tc>
                <a:extLst>
                  <a:ext uri="{0D108BD9-81ED-4DB2-BD59-A6C34878D82A}">
                    <a16:rowId xmlns:a16="http://schemas.microsoft.com/office/drawing/2014/main" val="199647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159010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210011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97668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2734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591234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69496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11281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46605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82898687"/>
                  </a:ext>
                </a:extLst>
              </a:tr>
            </a:tbl>
          </a:graphicData>
        </a:graphic>
      </p:graphicFrame>
      <p:sp>
        <p:nvSpPr>
          <p:cNvPr id="4" name="Text Placeholder 3">
            <a:extLst>
              <a:ext uri="{FF2B5EF4-FFF2-40B4-BE49-F238E27FC236}">
                <a16:creationId xmlns:a16="http://schemas.microsoft.com/office/drawing/2014/main" id="{90429821-07C2-4D00-B528-5E94B6A4ED6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14632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89518-B916-4E79-979D-FDC12669A5BD}"/>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C276A811-B840-43A2-A8BD-30A24B889CCF}"/>
              </a:ext>
            </a:extLst>
          </p:cNvPr>
          <p:cNvGraphicFramePr>
            <a:graphicFrameLocks noGrp="1"/>
          </p:cNvGraphicFramePr>
          <p:nvPr>
            <p:ph type="tbl" sz="quarter" idx="13"/>
            <p:extLst>
              <p:ext uri="{D42A27DB-BD31-4B8C-83A1-F6EECF244321}">
                <p14:modId xmlns:p14="http://schemas.microsoft.com/office/powerpoint/2010/main" val="1450846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97717753"/>
                    </a:ext>
                  </a:extLst>
                </a:gridCol>
                <a:gridCol w="1645920">
                  <a:extLst>
                    <a:ext uri="{9D8B030D-6E8A-4147-A177-3AD203B41FA5}">
                      <a16:colId xmlns:a16="http://schemas.microsoft.com/office/drawing/2014/main" val="834873365"/>
                    </a:ext>
                  </a:extLst>
                </a:gridCol>
                <a:gridCol w="1645920">
                  <a:extLst>
                    <a:ext uri="{9D8B030D-6E8A-4147-A177-3AD203B41FA5}">
                      <a16:colId xmlns:a16="http://schemas.microsoft.com/office/drawing/2014/main" val="2711348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9318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354664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774920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32813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63177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21124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057375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2579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640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32774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43368335"/>
                  </a:ext>
                </a:extLst>
              </a:tr>
            </a:tbl>
          </a:graphicData>
        </a:graphic>
      </p:graphicFrame>
      <p:sp>
        <p:nvSpPr>
          <p:cNvPr id="4" name="Text Placeholder 3">
            <a:extLst>
              <a:ext uri="{FF2B5EF4-FFF2-40B4-BE49-F238E27FC236}">
                <a16:creationId xmlns:a16="http://schemas.microsoft.com/office/drawing/2014/main" id="{7C871717-85BD-4A86-8653-5E9BACADCC8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930071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8EAED-D13F-4E02-80AF-D1B1CF5F77C7}"/>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EC19731A-D97E-4A92-AD98-AF550585FB54}"/>
              </a:ext>
            </a:extLst>
          </p:cNvPr>
          <p:cNvGraphicFramePr>
            <a:graphicFrameLocks noGrp="1"/>
          </p:cNvGraphicFramePr>
          <p:nvPr>
            <p:ph type="tbl" sz="quarter" idx="13"/>
            <p:extLst>
              <p:ext uri="{D42A27DB-BD31-4B8C-83A1-F6EECF244321}">
                <p14:modId xmlns:p14="http://schemas.microsoft.com/office/powerpoint/2010/main" val="2343556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48911068"/>
                    </a:ext>
                  </a:extLst>
                </a:gridCol>
                <a:gridCol w="1645920">
                  <a:extLst>
                    <a:ext uri="{9D8B030D-6E8A-4147-A177-3AD203B41FA5}">
                      <a16:colId xmlns:a16="http://schemas.microsoft.com/office/drawing/2014/main" val="851123995"/>
                    </a:ext>
                  </a:extLst>
                </a:gridCol>
                <a:gridCol w="1645920">
                  <a:extLst>
                    <a:ext uri="{9D8B030D-6E8A-4147-A177-3AD203B41FA5}">
                      <a16:colId xmlns:a16="http://schemas.microsoft.com/office/drawing/2014/main" val="4226204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7562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1620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44032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23047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20732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02401414"/>
                  </a:ext>
                </a:extLst>
              </a:tr>
            </a:tbl>
          </a:graphicData>
        </a:graphic>
      </p:graphicFrame>
      <p:sp>
        <p:nvSpPr>
          <p:cNvPr id="4" name="Text Placeholder 3">
            <a:extLst>
              <a:ext uri="{FF2B5EF4-FFF2-40B4-BE49-F238E27FC236}">
                <a16:creationId xmlns:a16="http://schemas.microsoft.com/office/drawing/2014/main" id="{3B8C9B2C-8D4B-4849-9910-F8809F89FBF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789062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2EBC9-A001-4076-9AAB-5A01F6BC7CB9}"/>
              </a:ext>
            </a:extLst>
          </p:cNvPr>
          <p:cNvSpPr>
            <a:spLocks noGrp="1"/>
          </p:cNvSpPr>
          <p:nvPr>
            <p:ph type="title"/>
          </p:nvPr>
        </p:nvSpPr>
        <p:spPr/>
        <p:txBody>
          <a:bodyPr/>
          <a:lstStyle/>
          <a:p>
            <a:r>
              <a:rPr lang="en-US"/>
              <a:t>Facebook Own Posts Table | Oxford Fajar Pre-University - 1 of 7</a:t>
            </a:r>
          </a:p>
        </p:txBody>
      </p:sp>
      <p:graphicFrame>
        <p:nvGraphicFramePr>
          <p:cNvPr id="5" name="Table Placeholder 4">
            <a:extLst>
              <a:ext uri="{FF2B5EF4-FFF2-40B4-BE49-F238E27FC236}">
                <a16:creationId xmlns:a16="http://schemas.microsoft.com/office/drawing/2014/main" id="{0D9BEF10-7F73-4450-807B-895B4C64ECB3}"/>
              </a:ext>
            </a:extLst>
          </p:cNvPr>
          <p:cNvGraphicFramePr>
            <a:graphicFrameLocks noGrp="1"/>
          </p:cNvGraphicFramePr>
          <p:nvPr>
            <p:ph type="tbl" sz="quarter" idx="13"/>
            <p:extLst>
              <p:ext uri="{D42A27DB-BD31-4B8C-83A1-F6EECF244321}">
                <p14:modId xmlns:p14="http://schemas.microsoft.com/office/powerpoint/2010/main" val="326575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0364252"/>
                    </a:ext>
                  </a:extLst>
                </a:gridCol>
                <a:gridCol w="658368">
                  <a:extLst>
                    <a:ext uri="{9D8B030D-6E8A-4147-A177-3AD203B41FA5}">
                      <a16:colId xmlns:a16="http://schemas.microsoft.com/office/drawing/2014/main" val="1186059023"/>
                    </a:ext>
                  </a:extLst>
                </a:gridCol>
                <a:gridCol w="658368">
                  <a:extLst>
                    <a:ext uri="{9D8B030D-6E8A-4147-A177-3AD203B41FA5}">
                      <a16:colId xmlns:a16="http://schemas.microsoft.com/office/drawing/2014/main" val="2760059387"/>
                    </a:ext>
                  </a:extLst>
                </a:gridCol>
                <a:gridCol w="658368">
                  <a:extLst>
                    <a:ext uri="{9D8B030D-6E8A-4147-A177-3AD203B41FA5}">
                      <a16:colId xmlns:a16="http://schemas.microsoft.com/office/drawing/2014/main" val="438545082"/>
                    </a:ext>
                  </a:extLst>
                </a:gridCol>
                <a:gridCol w="658368">
                  <a:extLst>
                    <a:ext uri="{9D8B030D-6E8A-4147-A177-3AD203B41FA5}">
                      <a16:colId xmlns:a16="http://schemas.microsoft.com/office/drawing/2014/main" val="3288823559"/>
                    </a:ext>
                  </a:extLst>
                </a:gridCol>
                <a:gridCol w="658368">
                  <a:extLst>
                    <a:ext uri="{9D8B030D-6E8A-4147-A177-3AD203B41FA5}">
                      <a16:colId xmlns:a16="http://schemas.microsoft.com/office/drawing/2014/main" val="4090483358"/>
                    </a:ext>
                  </a:extLst>
                </a:gridCol>
                <a:gridCol w="658368">
                  <a:extLst>
                    <a:ext uri="{9D8B030D-6E8A-4147-A177-3AD203B41FA5}">
                      <a16:colId xmlns:a16="http://schemas.microsoft.com/office/drawing/2014/main" val="1845736222"/>
                    </a:ext>
                  </a:extLst>
                </a:gridCol>
                <a:gridCol w="658368">
                  <a:extLst>
                    <a:ext uri="{9D8B030D-6E8A-4147-A177-3AD203B41FA5}">
                      <a16:colId xmlns:a16="http://schemas.microsoft.com/office/drawing/2014/main" val="578906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3471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- 2018-09-29 11:01:08 </a:t>
                      </a:r>
                      <a:r>
                        <a:rPr kumimoji="0" lang="en-US" sz="1000" b="0" i="0" u="none" strike="noStrike" kern="1200" cap="none" spc="0" normalizeH="0" baseline="0" noProof="0">
                          <a:ln>
                            <a:noFill/>
                          </a:ln>
                          <a:solidFill>
                            <a:prstClr val="black"/>
                          </a:solidFill>
                          <a:effectLst/>
                          <a:uLnTx/>
                          <a:uFillTx/>
                          <a:latin typeface="+mn-lt"/>
                          <a:ea typeface="+mn-ea"/>
                          <a:cs typeface="+mn-cs"/>
                        </a:rPr>
                        <a:t> 
 What’s the best way to take notes on your laptop or tablet?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2885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- 2018-09-24 11:27:00 </a:t>
                      </a:r>
                      <a:r>
                        <a:rPr kumimoji="0" lang="en-US" sz="1000" b="0" i="0" u="none" strike="noStrike" kern="1200" cap="none" spc="0" normalizeH="0" baseline="0" noProof="0">
                          <a:ln>
                            <a:noFill/>
                          </a:ln>
                          <a:solidFill>
                            <a:prstClr val="black"/>
                          </a:solidFill>
                          <a:effectLst/>
                          <a:uLnTx/>
                          <a:uFillTx/>
                          <a:latin typeface="+mn-lt"/>
                          <a:ea typeface="+mn-ea"/>
                          <a:cs typeface="+mn-cs"/>
                        </a:rPr>
                        <a:t> 
 Ray Sheen, the principal of Product and Process Innovation and his wife think that it is important for children to run their own business for at least a year before they enter college. 
This way, they will learn what it takes to plan their work, manage their time, interact with customers and vendors, handle the finances, and so on.
Perhaps most importantly, it will help them figure out the perennial question — What do I want to do with my life? — before they choose the right college and declare a major.
Read more about how this way helped his children to become better!
http://bit.ly/2wb6e7d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800897"/>
                  </a:ext>
                </a:extLst>
              </a:tr>
            </a:tbl>
          </a:graphicData>
        </a:graphic>
      </p:graphicFrame>
      <p:sp>
        <p:nvSpPr>
          <p:cNvPr id="4" name="Text Placeholder 3">
            <a:extLst>
              <a:ext uri="{FF2B5EF4-FFF2-40B4-BE49-F238E27FC236}">
                <a16:creationId xmlns:a16="http://schemas.microsoft.com/office/drawing/2014/main" id="{B8F4ECDE-CED8-4DBD-8CA5-4C256A44698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87749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39109-68F8-4591-8D6A-EE08F54A39C3}"/>
              </a:ext>
            </a:extLst>
          </p:cNvPr>
          <p:cNvSpPr>
            <a:spLocks noGrp="1"/>
          </p:cNvSpPr>
          <p:nvPr>
            <p:ph type="title"/>
          </p:nvPr>
        </p:nvSpPr>
        <p:spPr/>
        <p:txBody>
          <a:bodyPr/>
          <a:lstStyle/>
          <a:p>
            <a:r>
              <a:rPr lang="en-US"/>
              <a:t>Facebook Own Posts Table | Oxford Fajar Pre-University - 2 of 7</a:t>
            </a:r>
          </a:p>
        </p:txBody>
      </p:sp>
      <p:graphicFrame>
        <p:nvGraphicFramePr>
          <p:cNvPr id="5" name="Table Placeholder 4">
            <a:extLst>
              <a:ext uri="{FF2B5EF4-FFF2-40B4-BE49-F238E27FC236}">
                <a16:creationId xmlns:a16="http://schemas.microsoft.com/office/drawing/2014/main" id="{B26603FF-BE7C-4E27-826D-882629F072B5}"/>
              </a:ext>
            </a:extLst>
          </p:cNvPr>
          <p:cNvGraphicFramePr>
            <a:graphicFrameLocks noGrp="1"/>
          </p:cNvGraphicFramePr>
          <p:nvPr>
            <p:ph type="tbl" sz="quarter" idx="13"/>
            <p:extLst>
              <p:ext uri="{D42A27DB-BD31-4B8C-83A1-F6EECF244321}">
                <p14:modId xmlns:p14="http://schemas.microsoft.com/office/powerpoint/2010/main" val="143128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3584997"/>
                    </a:ext>
                  </a:extLst>
                </a:gridCol>
                <a:gridCol w="658368">
                  <a:extLst>
                    <a:ext uri="{9D8B030D-6E8A-4147-A177-3AD203B41FA5}">
                      <a16:colId xmlns:a16="http://schemas.microsoft.com/office/drawing/2014/main" val="2821191205"/>
                    </a:ext>
                  </a:extLst>
                </a:gridCol>
                <a:gridCol w="658368">
                  <a:extLst>
                    <a:ext uri="{9D8B030D-6E8A-4147-A177-3AD203B41FA5}">
                      <a16:colId xmlns:a16="http://schemas.microsoft.com/office/drawing/2014/main" val="2833814865"/>
                    </a:ext>
                  </a:extLst>
                </a:gridCol>
                <a:gridCol w="658368">
                  <a:extLst>
                    <a:ext uri="{9D8B030D-6E8A-4147-A177-3AD203B41FA5}">
                      <a16:colId xmlns:a16="http://schemas.microsoft.com/office/drawing/2014/main" val="2292591769"/>
                    </a:ext>
                  </a:extLst>
                </a:gridCol>
                <a:gridCol w="658368">
                  <a:extLst>
                    <a:ext uri="{9D8B030D-6E8A-4147-A177-3AD203B41FA5}">
                      <a16:colId xmlns:a16="http://schemas.microsoft.com/office/drawing/2014/main" val="2777463465"/>
                    </a:ext>
                  </a:extLst>
                </a:gridCol>
                <a:gridCol w="658368">
                  <a:extLst>
                    <a:ext uri="{9D8B030D-6E8A-4147-A177-3AD203B41FA5}">
                      <a16:colId xmlns:a16="http://schemas.microsoft.com/office/drawing/2014/main" val="609339884"/>
                    </a:ext>
                  </a:extLst>
                </a:gridCol>
                <a:gridCol w="658368">
                  <a:extLst>
                    <a:ext uri="{9D8B030D-6E8A-4147-A177-3AD203B41FA5}">
                      <a16:colId xmlns:a16="http://schemas.microsoft.com/office/drawing/2014/main" val="742387404"/>
                    </a:ext>
                  </a:extLst>
                </a:gridCol>
                <a:gridCol w="658368">
                  <a:extLst>
                    <a:ext uri="{9D8B030D-6E8A-4147-A177-3AD203B41FA5}">
                      <a16:colId xmlns:a16="http://schemas.microsoft.com/office/drawing/2014/main" val="1354521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785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- 2018-09-21 11:33:01 </a:t>
                      </a:r>
                      <a:r>
                        <a:rPr kumimoji="0" lang="en-US" sz="1000" b="0" i="0" u="none" strike="noStrike" kern="1200" cap="none" spc="0" normalizeH="0" baseline="0" noProof="0">
                          <a:ln>
                            <a:noFill/>
                          </a:ln>
                          <a:solidFill>
                            <a:prstClr val="black"/>
                          </a:solidFill>
                          <a:effectLst/>
                          <a:uLnTx/>
                          <a:uFillTx/>
                          <a:latin typeface="+mn-lt"/>
                          <a:ea typeface="+mn-ea"/>
                          <a:cs typeface="+mn-cs"/>
                        </a:rPr>
                        <a:t> 
 ‘You guys go and have fun. Knock yourselves out.’
Based on the example above, can you write down the definition of ‘knock yourself out’? 😁
Answer:
(informal) to go ahead and do what you want
Learn more at
http://bit.ly/2P6DraQ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8754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- 2018-09-18 11:25:00 </a:t>
                      </a:r>
                      <a:r>
                        <a:rPr kumimoji="0" lang="en-US" sz="1000" b="0" i="0" u="none" strike="noStrike" kern="1200" cap="none" spc="0" normalizeH="0" baseline="0" noProof="0">
                          <a:ln>
                            <a:noFill/>
                          </a:ln>
                          <a:solidFill>
                            <a:prstClr val="black"/>
                          </a:solidFill>
                          <a:effectLst/>
                          <a:uLnTx/>
                          <a:uFillTx/>
                          <a:latin typeface="+mn-lt"/>
                          <a:ea typeface="+mn-ea"/>
                          <a:cs typeface="+mn-cs"/>
                        </a:rPr>
                        <a:t> 
 One month left to MUET exams!
Boost your confidence and score well in the MUET examination with ACE AHEAD MUET, which is based on the latest MUET syllabus!
Visit http://bit.ly/2BPlUlK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7629625"/>
                  </a:ext>
                </a:extLst>
              </a:tr>
            </a:tbl>
          </a:graphicData>
        </a:graphic>
      </p:graphicFrame>
      <p:sp>
        <p:nvSpPr>
          <p:cNvPr id="4" name="Text Placeholder 3">
            <a:extLst>
              <a:ext uri="{FF2B5EF4-FFF2-40B4-BE49-F238E27FC236}">
                <a16:creationId xmlns:a16="http://schemas.microsoft.com/office/drawing/2014/main" id="{6F05051D-2167-4CA7-99C4-580E3E8D8E4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063879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510E2-E3C6-4170-809B-69F5FA713632}"/>
              </a:ext>
            </a:extLst>
          </p:cNvPr>
          <p:cNvSpPr>
            <a:spLocks noGrp="1"/>
          </p:cNvSpPr>
          <p:nvPr>
            <p:ph type="title"/>
          </p:nvPr>
        </p:nvSpPr>
        <p:spPr/>
        <p:txBody>
          <a:bodyPr/>
          <a:lstStyle/>
          <a:p>
            <a:r>
              <a:rPr lang="en-US"/>
              <a:t>Facebook Own Posts Table | Oxford Fajar Pre-University - 3 of 7</a:t>
            </a:r>
          </a:p>
        </p:txBody>
      </p:sp>
      <p:graphicFrame>
        <p:nvGraphicFramePr>
          <p:cNvPr id="5" name="Table Placeholder 4">
            <a:extLst>
              <a:ext uri="{FF2B5EF4-FFF2-40B4-BE49-F238E27FC236}">
                <a16:creationId xmlns:a16="http://schemas.microsoft.com/office/drawing/2014/main" id="{72CF403E-5DA3-4307-A7C8-439C255E1A13}"/>
              </a:ext>
            </a:extLst>
          </p:cNvPr>
          <p:cNvGraphicFramePr>
            <a:graphicFrameLocks noGrp="1"/>
          </p:cNvGraphicFramePr>
          <p:nvPr>
            <p:ph type="tbl" sz="quarter" idx="13"/>
            <p:extLst>
              <p:ext uri="{D42A27DB-BD31-4B8C-83A1-F6EECF244321}">
                <p14:modId xmlns:p14="http://schemas.microsoft.com/office/powerpoint/2010/main" val="2630633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0820058"/>
                    </a:ext>
                  </a:extLst>
                </a:gridCol>
                <a:gridCol w="658368">
                  <a:extLst>
                    <a:ext uri="{9D8B030D-6E8A-4147-A177-3AD203B41FA5}">
                      <a16:colId xmlns:a16="http://schemas.microsoft.com/office/drawing/2014/main" val="1410501658"/>
                    </a:ext>
                  </a:extLst>
                </a:gridCol>
                <a:gridCol w="658368">
                  <a:extLst>
                    <a:ext uri="{9D8B030D-6E8A-4147-A177-3AD203B41FA5}">
                      <a16:colId xmlns:a16="http://schemas.microsoft.com/office/drawing/2014/main" val="916451185"/>
                    </a:ext>
                  </a:extLst>
                </a:gridCol>
                <a:gridCol w="658368">
                  <a:extLst>
                    <a:ext uri="{9D8B030D-6E8A-4147-A177-3AD203B41FA5}">
                      <a16:colId xmlns:a16="http://schemas.microsoft.com/office/drawing/2014/main" val="1308478016"/>
                    </a:ext>
                  </a:extLst>
                </a:gridCol>
                <a:gridCol w="658368">
                  <a:extLst>
                    <a:ext uri="{9D8B030D-6E8A-4147-A177-3AD203B41FA5}">
                      <a16:colId xmlns:a16="http://schemas.microsoft.com/office/drawing/2014/main" val="3973151464"/>
                    </a:ext>
                  </a:extLst>
                </a:gridCol>
                <a:gridCol w="658368">
                  <a:extLst>
                    <a:ext uri="{9D8B030D-6E8A-4147-A177-3AD203B41FA5}">
                      <a16:colId xmlns:a16="http://schemas.microsoft.com/office/drawing/2014/main" val="3121461302"/>
                    </a:ext>
                  </a:extLst>
                </a:gridCol>
                <a:gridCol w="658368">
                  <a:extLst>
                    <a:ext uri="{9D8B030D-6E8A-4147-A177-3AD203B41FA5}">
                      <a16:colId xmlns:a16="http://schemas.microsoft.com/office/drawing/2014/main" val="2248306017"/>
                    </a:ext>
                  </a:extLst>
                </a:gridCol>
                <a:gridCol w="658368">
                  <a:extLst>
                    <a:ext uri="{9D8B030D-6E8A-4147-A177-3AD203B41FA5}">
                      <a16:colId xmlns:a16="http://schemas.microsoft.com/office/drawing/2014/main" val="221708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48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- 2018-09-16 00:00:00 </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all fellow Malaysians!
“Being Malaysian is about embracing cultural diversity and harmony between different people and religions. Malaysia will always be my home.” – Jimmy Choo.
Don’t you agree?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781120"/>
                  </a:ext>
                </a:extLst>
              </a:tr>
            </a:tbl>
          </a:graphicData>
        </a:graphic>
      </p:graphicFrame>
      <p:sp>
        <p:nvSpPr>
          <p:cNvPr id="4" name="Text Placeholder 3">
            <a:extLst>
              <a:ext uri="{FF2B5EF4-FFF2-40B4-BE49-F238E27FC236}">
                <a16:creationId xmlns:a16="http://schemas.microsoft.com/office/drawing/2014/main" id="{862CB2C7-DC72-4E3B-BCFF-50B94386F02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289257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24DF-2ADE-48CC-9A25-A45F085A5FFE}"/>
              </a:ext>
            </a:extLst>
          </p:cNvPr>
          <p:cNvSpPr>
            <a:spLocks noGrp="1"/>
          </p:cNvSpPr>
          <p:nvPr>
            <p:ph type="title"/>
          </p:nvPr>
        </p:nvSpPr>
        <p:spPr/>
        <p:txBody>
          <a:bodyPr/>
          <a:lstStyle/>
          <a:p>
            <a:r>
              <a:rPr lang="en-US"/>
              <a:t>Facebook Own Posts Table | Oxford Fajar Pre-University - 4 of 7</a:t>
            </a:r>
          </a:p>
        </p:txBody>
      </p:sp>
      <p:graphicFrame>
        <p:nvGraphicFramePr>
          <p:cNvPr id="5" name="Table Placeholder 4">
            <a:extLst>
              <a:ext uri="{FF2B5EF4-FFF2-40B4-BE49-F238E27FC236}">
                <a16:creationId xmlns:a16="http://schemas.microsoft.com/office/drawing/2014/main" id="{A27C91C4-C850-4D1E-9D54-AE660D551F93}"/>
              </a:ext>
            </a:extLst>
          </p:cNvPr>
          <p:cNvGraphicFramePr>
            <a:graphicFrameLocks noGrp="1"/>
          </p:cNvGraphicFramePr>
          <p:nvPr>
            <p:ph type="tbl" sz="quarter" idx="13"/>
            <p:extLst>
              <p:ext uri="{D42A27DB-BD31-4B8C-83A1-F6EECF244321}">
                <p14:modId xmlns:p14="http://schemas.microsoft.com/office/powerpoint/2010/main" val="236110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4330151"/>
                    </a:ext>
                  </a:extLst>
                </a:gridCol>
                <a:gridCol w="658368">
                  <a:extLst>
                    <a:ext uri="{9D8B030D-6E8A-4147-A177-3AD203B41FA5}">
                      <a16:colId xmlns:a16="http://schemas.microsoft.com/office/drawing/2014/main" val="598707753"/>
                    </a:ext>
                  </a:extLst>
                </a:gridCol>
                <a:gridCol w="658368">
                  <a:extLst>
                    <a:ext uri="{9D8B030D-6E8A-4147-A177-3AD203B41FA5}">
                      <a16:colId xmlns:a16="http://schemas.microsoft.com/office/drawing/2014/main" val="2237321914"/>
                    </a:ext>
                  </a:extLst>
                </a:gridCol>
                <a:gridCol w="658368">
                  <a:extLst>
                    <a:ext uri="{9D8B030D-6E8A-4147-A177-3AD203B41FA5}">
                      <a16:colId xmlns:a16="http://schemas.microsoft.com/office/drawing/2014/main" val="3976726761"/>
                    </a:ext>
                  </a:extLst>
                </a:gridCol>
                <a:gridCol w="658368">
                  <a:extLst>
                    <a:ext uri="{9D8B030D-6E8A-4147-A177-3AD203B41FA5}">
                      <a16:colId xmlns:a16="http://schemas.microsoft.com/office/drawing/2014/main" val="951507784"/>
                    </a:ext>
                  </a:extLst>
                </a:gridCol>
                <a:gridCol w="658368">
                  <a:extLst>
                    <a:ext uri="{9D8B030D-6E8A-4147-A177-3AD203B41FA5}">
                      <a16:colId xmlns:a16="http://schemas.microsoft.com/office/drawing/2014/main" val="840194582"/>
                    </a:ext>
                  </a:extLst>
                </a:gridCol>
                <a:gridCol w="658368">
                  <a:extLst>
                    <a:ext uri="{9D8B030D-6E8A-4147-A177-3AD203B41FA5}">
                      <a16:colId xmlns:a16="http://schemas.microsoft.com/office/drawing/2014/main" val="2065249799"/>
                    </a:ext>
                  </a:extLst>
                </a:gridCol>
                <a:gridCol w="658368">
                  <a:extLst>
                    <a:ext uri="{9D8B030D-6E8A-4147-A177-3AD203B41FA5}">
                      <a16:colId xmlns:a16="http://schemas.microsoft.com/office/drawing/2014/main" val="3911355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958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- 2018-09-14 14:12:00 </a:t>
                      </a:r>
                      <a:r>
                        <a:rPr kumimoji="0" lang="en-US" sz="1000" b="0" i="0" u="none" strike="noStrike" kern="1200" cap="none" spc="0" normalizeH="0" baseline="0" noProof="0">
                          <a:ln>
                            <a:noFill/>
                          </a:ln>
                          <a:solidFill>
                            <a:prstClr val="black"/>
                          </a:solidFill>
                          <a:effectLst/>
                          <a:uLnTx/>
                          <a:uFillTx/>
                          <a:latin typeface="+mn-lt"/>
                          <a:ea typeface="+mn-ea"/>
                          <a:cs typeface="+mn-cs"/>
                        </a:rPr>
                        <a:t> 
 Want to make an unforgettable first impression at an interview or social event?
It all starts with how you introduce yourself.
When asked “What do you do?” over and over again, most of us respond with “I’m job title X at company Y.” If that is also your response, you are missing out on an opportunity for the other person to know who you actually are!
So, here are some tips from the introduction expert, Joanna Bloor on how you can come up with your new response to “What do you do?”!
Read more at
http://bit.ly/2NkudHE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5934339"/>
                  </a:ext>
                </a:extLst>
              </a:tr>
            </a:tbl>
          </a:graphicData>
        </a:graphic>
      </p:graphicFrame>
      <p:sp>
        <p:nvSpPr>
          <p:cNvPr id="4" name="Text Placeholder 3">
            <a:extLst>
              <a:ext uri="{FF2B5EF4-FFF2-40B4-BE49-F238E27FC236}">
                <a16:creationId xmlns:a16="http://schemas.microsoft.com/office/drawing/2014/main" id="{BF4EBCD9-B39F-4FDB-90DF-AF597448A21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180350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B1840-C1A6-4F71-9DFB-6CF61A7B7FF9}"/>
              </a:ext>
            </a:extLst>
          </p:cNvPr>
          <p:cNvSpPr>
            <a:spLocks noGrp="1"/>
          </p:cNvSpPr>
          <p:nvPr>
            <p:ph type="title"/>
          </p:nvPr>
        </p:nvSpPr>
        <p:spPr/>
        <p:txBody>
          <a:bodyPr/>
          <a:lstStyle/>
          <a:p>
            <a:r>
              <a:rPr lang="en-US"/>
              <a:t>Facebook Own Posts Table | Oxford Fajar Pre-University - 5 of 7</a:t>
            </a:r>
          </a:p>
        </p:txBody>
      </p:sp>
      <p:graphicFrame>
        <p:nvGraphicFramePr>
          <p:cNvPr id="5" name="Table Placeholder 4">
            <a:extLst>
              <a:ext uri="{FF2B5EF4-FFF2-40B4-BE49-F238E27FC236}">
                <a16:creationId xmlns:a16="http://schemas.microsoft.com/office/drawing/2014/main" id="{7A7A0E92-AB4F-4A77-A1FE-C9D6B8A607B6}"/>
              </a:ext>
            </a:extLst>
          </p:cNvPr>
          <p:cNvGraphicFramePr>
            <a:graphicFrameLocks noGrp="1"/>
          </p:cNvGraphicFramePr>
          <p:nvPr>
            <p:ph type="tbl" sz="quarter" idx="13"/>
            <p:extLst>
              <p:ext uri="{D42A27DB-BD31-4B8C-83A1-F6EECF244321}">
                <p14:modId xmlns:p14="http://schemas.microsoft.com/office/powerpoint/2010/main" val="380165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8772693"/>
                    </a:ext>
                  </a:extLst>
                </a:gridCol>
                <a:gridCol w="658368">
                  <a:extLst>
                    <a:ext uri="{9D8B030D-6E8A-4147-A177-3AD203B41FA5}">
                      <a16:colId xmlns:a16="http://schemas.microsoft.com/office/drawing/2014/main" val="2639858085"/>
                    </a:ext>
                  </a:extLst>
                </a:gridCol>
                <a:gridCol w="658368">
                  <a:extLst>
                    <a:ext uri="{9D8B030D-6E8A-4147-A177-3AD203B41FA5}">
                      <a16:colId xmlns:a16="http://schemas.microsoft.com/office/drawing/2014/main" val="879928861"/>
                    </a:ext>
                  </a:extLst>
                </a:gridCol>
                <a:gridCol w="658368">
                  <a:extLst>
                    <a:ext uri="{9D8B030D-6E8A-4147-A177-3AD203B41FA5}">
                      <a16:colId xmlns:a16="http://schemas.microsoft.com/office/drawing/2014/main" val="3926791022"/>
                    </a:ext>
                  </a:extLst>
                </a:gridCol>
                <a:gridCol w="658368">
                  <a:extLst>
                    <a:ext uri="{9D8B030D-6E8A-4147-A177-3AD203B41FA5}">
                      <a16:colId xmlns:a16="http://schemas.microsoft.com/office/drawing/2014/main" val="1209114975"/>
                    </a:ext>
                  </a:extLst>
                </a:gridCol>
                <a:gridCol w="658368">
                  <a:extLst>
                    <a:ext uri="{9D8B030D-6E8A-4147-A177-3AD203B41FA5}">
                      <a16:colId xmlns:a16="http://schemas.microsoft.com/office/drawing/2014/main" val="2337711306"/>
                    </a:ext>
                  </a:extLst>
                </a:gridCol>
                <a:gridCol w="658368">
                  <a:extLst>
                    <a:ext uri="{9D8B030D-6E8A-4147-A177-3AD203B41FA5}">
                      <a16:colId xmlns:a16="http://schemas.microsoft.com/office/drawing/2014/main" val="3427822089"/>
                    </a:ext>
                  </a:extLst>
                </a:gridCol>
                <a:gridCol w="658368">
                  <a:extLst>
                    <a:ext uri="{9D8B030D-6E8A-4147-A177-3AD203B41FA5}">
                      <a16:colId xmlns:a16="http://schemas.microsoft.com/office/drawing/2014/main" val="3900543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06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- 2018-09-12 20:08:24 </a:t>
                      </a:r>
                      <a:r>
                        <a:rPr kumimoji="0" lang="en-US" sz="1000" b="0" i="0" u="none" strike="noStrike" kern="1200" cap="none" spc="0" normalizeH="0" baseline="0" noProof="0">
                          <a:ln>
                            <a:noFill/>
                          </a:ln>
                          <a:solidFill>
                            <a:prstClr val="black"/>
                          </a:solidFill>
                          <a:effectLst/>
                          <a:uLnTx/>
                          <a:uFillTx/>
                          <a:latin typeface="+mn-lt"/>
                          <a:ea typeface="+mn-ea"/>
                          <a:cs typeface="+mn-cs"/>
                        </a:rPr>
                        <a:t> 
 Due to explosive development, Bangkok has become notorious for frequent, destructive floods. 
Thai landscape architect Kotchakorn Voraakhom created a dazzling park in the center of Bangkok, set on the campus of Chulalongkorn University to protect her beloved hometown. 
Swipe right to check out how the park is designed! 
Source: ideas.ted.com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269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- 2018-09-11 01:00:01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all our Muslim friends a blessed Awal Muharram!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6648312"/>
                  </a:ext>
                </a:extLst>
              </a:tr>
            </a:tbl>
          </a:graphicData>
        </a:graphic>
      </p:graphicFrame>
      <p:sp>
        <p:nvSpPr>
          <p:cNvPr id="4" name="Text Placeholder 3">
            <a:extLst>
              <a:ext uri="{FF2B5EF4-FFF2-40B4-BE49-F238E27FC236}">
                <a16:creationId xmlns:a16="http://schemas.microsoft.com/office/drawing/2014/main" id="{3557D547-F093-46D2-B513-6BAD12AD2E6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283824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10CA-97F2-4EA7-92AC-91B6F885EB18}"/>
              </a:ext>
            </a:extLst>
          </p:cNvPr>
          <p:cNvSpPr>
            <a:spLocks noGrp="1"/>
          </p:cNvSpPr>
          <p:nvPr>
            <p:ph type="title"/>
          </p:nvPr>
        </p:nvSpPr>
        <p:spPr/>
        <p:txBody>
          <a:bodyPr/>
          <a:lstStyle/>
          <a:p>
            <a:r>
              <a:rPr lang="en-US"/>
              <a:t>Facebook Own Posts Table | Oxford Fajar Pre-University - 6 of 7</a:t>
            </a:r>
          </a:p>
        </p:txBody>
      </p:sp>
      <p:graphicFrame>
        <p:nvGraphicFramePr>
          <p:cNvPr id="5" name="Table Placeholder 4">
            <a:extLst>
              <a:ext uri="{FF2B5EF4-FFF2-40B4-BE49-F238E27FC236}">
                <a16:creationId xmlns:a16="http://schemas.microsoft.com/office/drawing/2014/main" id="{3F22015B-01B2-4DDF-8E95-95BD46ADB057}"/>
              </a:ext>
            </a:extLst>
          </p:cNvPr>
          <p:cNvGraphicFramePr>
            <a:graphicFrameLocks noGrp="1"/>
          </p:cNvGraphicFramePr>
          <p:nvPr>
            <p:ph type="tbl" sz="quarter" idx="13"/>
            <p:extLst>
              <p:ext uri="{D42A27DB-BD31-4B8C-83A1-F6EECF244321}">
                <p14:modId xmlns:p14="http://schemas.microsoft.com/office/powerpoint/2010/main" val="1751360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323819"/>
                    </a:ext>
                  </a:extLst>
                </a:gridCol>
                <a:gridCol w="658368">
                  <a:extLst>
                    <a:ext uri="{9D8B030D-6E8A-4147-A177-3AD203B41FA5}">
                      <a16:colId xmlns:a16="http://schemas.microsoft.com/office/drawing/2014/main" val="799579137"/>
                    </a:ext>
                  </a:extLst>
                </a:gridCol>
                <a:gridCol w="658368">
                  <a:extLst>
                    <a:ext uri="{9D8B030D-6E8A-4147-A177-3AD203B41FA5}">
                      <a16:colId xmlns:a16="http://schemas.microsoft.com/office/drawing/2014/main" val="758503654"/>
                    </a:ext>
                  </a:extLst>
                </a:gridCol>
                <a:gridCol w="658368">
                  <a:extLst>
                    <a:ext uri="{9D8B030D-6E8A-4147-A177-3AD203B41FA5}">
                      <a16:colId xmlns:a16="http://schemas.microsoft.com/office/drawing/2014/main" val="1010139692"/>
                    </a:ext>
                  </a:extLst>
                </a:gridCol>
                <a:gridCol w="658368">
                  <a:extLst>
                    <a:ext uri="{9D8B030D-6E8A-4147-A177-3AD203B41FA5}">
                      <a16:colId xmlns:a16="http://schemas.microsoft.com/office/drawing/2014/main" val="2890540460"/>
                    </a:ext>
                  </a:extLst>
                </a:gridCol>
                <a:gridCol w="658368">
                  <a:extLst>
                    <a:ext uri="{9D8B030D-6E8A-4147-A177-3AD203B41FA5}">
                      <a16:colId xmlns:a16="http://schemas.microsoft.com/office/drawing/2014/main" val="449482310"/>
                    </a:ext>
                  </a:extLst>
                </a:gridCol>
                <a:gridCol w="658368">
                  <a:extLst>
                    <a:ext uri="{9D8B030D-6E8A-4147-A177-3AD203B41FA5}">
                      <a16:colId xmlns:a16="http://schemas.microsoft.com/office/drawing/2014/main" val="1297009139"/>
                    </a:ext>
                  </a:extLst>
                </a:gridCol>
                <a:gridCol w="658368">
                  <a:extLst>
                    <a:ext uri="{9D8B030D-6E8A-4147-A177-3AD203B41FA5}">
                      <a16:colId xmlns:a16="http://schemas.microsoft.com/office/drawing/2014/main" val="1082713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403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- 2018-09-07 11:59:00 </a:t>
                      </a:r>
                      <a:r>
                        <a:rPr kumimoji="0" lang="en-US" sz="1000" b="0" i="0" u="none" strike="noStrike" kern="1200" cap="none" spc="0" normalizeH="0" baseline="0" noProof="0">
                          <a:ln>
                            <a:noFill/>
                          </a:ln>
                          <a:solidFill>
                            <a:prstClr val="black"/>
                          </a:solidFill>
                          <a:effectLst/>
                          <a:uLnTx/>
                          <a:uFillTx/>
                          <a:latin typeface="+mn-lt"/>
                          <a:ea typeface="+mn-ea"/>
                          <a:cs typeface="+mn-cs"/>
                        </a:rPr>
                        <a:t> 
 Travelling during the upcoming long weekends but worried about your STPM revision?
Fully Worked Solutions for STPM is the ideal companion for you! Its topical questions along with fully worked solutions and answers will enable you to learn and practice anytime, anywhere! 
Download a full-featured 14-day FREE trial sample of Fully Worked Solutions now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1440893"/>
                  </a:ext>
                </a:extLst>
              </a:tr>
            </a:tbl>
          </a:graphicData>
        </a:graphic>
      </p:graphicFrame>
      <p:sp>
        <p:nvSpPr>
          <p:cNvPr id="4" name="Text Placeholder 3">
            <a:extLst>
              <a:ext uri="{FF2B5EF4-FFF2-40B4-BE49-F238E27FC236}">
                <a16:creationId xmlns:a16="http://schemas.microsoft.com/office/drawing/2014/main" id="{EF0B801B-6D2A-43D3-9DAB-7948DCE0D21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26277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D33D8-4E90-4F0A-B9D8-AADBF6CD5689}"/>
              </a:ext>
            </a:extLst>
          </p:cNvPr>
          <p:cNvSpPr>
            <a:spLocks noGrp="1"/>
          </p:cNvSpPr>
          <p:nvPr>
            <p:ph type="title"/>
          </p:nvPr>
        </p:nvSpPr>
        <p:spPr/>
        <p:txBody>
          <a:bodyPr/>
          <a:lstStyle/>
          <a:p>
            <a:r>
              <a:rPr lang="en-US"/>
              <a:t>Facebook Own Posts Table | Oxford Fajar Pre-University - 7 of 7</a:t>
            </a:r>
          </a:p>
        </p:txBody>
      </p:sp>
      <p:graphicFrame>
        <p:nvGraphicFramePr>
          <p:cNvPr id="5" name="Table Placeholder 4">
            <a:extLst>
              <a:ext uri="{FF2B5EF4-FFF2-40B4-BE49-F238E27FC236}">
                <a16:creationId xmlns:a16="http://schemas.microsoft.com/office/drawing/2014/main" id="{F412964F-A2E1-4AEE-B973-B2EC7A0F4A72}"/>
              </a:ext>
            </a:extLst>
          </p:cNvPr>
          <p:cNvGraphicFramePr>
            <a:graphicFrameLocks noGrp="1"/>
          </p:cNvGraphicFramePr>
          <p:nvPr>
            <p:ph type="tbl" sz="quarter" idx="13"/>
            <p:extLst>
              <p:ext uri="{D42A27DB-BD31-4B8C-83A1-F6EECF244321}">
                <p14:modId xmlns:p14="http://schemas.microsoft.com/office/powerpoint/2010/main" val="4128046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2273706"/>
                    </a:ext>
                  </a:extLst>
                </a:gridCol>
                <a:gridCol w="658368">
                  <a:extLst>
                    <a:ext uri="{9D8B030D-6E8A-4147-A177-3AD203B41FA5}">
                      <a16:colId xmlns:a16="http://schemas.microsoft.com/office/drawing/2014/main" val="280083896"/>
                    </a:ext>
                  </a:extLst>
                </a:gridCol>
                <a:gridCol w="658368">
                  <a:extLst>
                    <a:ext uri="{9D8B030D-6E8A-4147-A177-3AD203B41FA5}">
                      <a16:colId xmlns:a16="http://schemas.microsoft.com/office/drawing/2014/main" val="2737251794"/>
                    </a:ext>
                  </a:extLst>
                </a:gridCol>
                <a:gridCol w="658368">
                  <a:extLst>
                    <a:ext uri="{9D8B030D-6E8A-4147-A177-3AD203B41FA5}">
                      <a16:colId xmlns:a16="http://schemas.microsoft.com/office/drawing/2014/main" val="508552648"/>
                    </a:ext>
                  </a:extLst>
                </a:gridCol>
                <a:gridCol w="658368">
                  <a:extLst>
                    <a:ext uri="{9D8B030D-6E8A-4147-A177-3AD203B41FA5}">
                      <a16:colId xmlns:a16="http://schemas.microsoft.com/office/drawing/2014/main" val="6933498"/>
                    </a:ext>
                  </a:extLst>
                </a:gridCol>
                <a:gridCol w="658368">
                  <a:extLst>
                    <a:ext uri="{9D8B030D-6E8A-4147-A177-3AD203B41FA5}">
                      <a16:colId xmlns:a16="http://schemas.microsoft.com/office/drawing/2014/main" val="1804595342"/>
                    </a:ext>
                  </a:extLst>
                </a:gridCol>
                <a:gridCol w="658368">
                  <a:extLst>
                    <a:ext uri="{9D8B030D-6E8A-4147-A177-3AD203B41FA5}">
                      <a16:colId xmlns:a16="http://schemas.microsoft.com/office/drawing/2014/main" val="2931996073"/>
                    </a:ext>
                  </a:extLst>
                </a:gridCol>
                <a:gridCol w="658368">
                  <a:extLst>
                    <a:ext uri="{9D8B030D-6E8A-4147-A177-3AD203B41FA5}">
                      <a16:colId xmlns:a16="http://schemas.microsoft.com/office/drawing/2014/main" val="1674462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277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- 2018-09-04 10:47:37 </a:t>
                      </a:r>
                      <a:r>
                        <a:rPr kumimoji="0" lang="en-US" sz="1000" b="0" i="0" u="none" strike="noStrike" kern="1200" cap="none" spc="0" normalizeH="0" baseline="0" noProof="0">
                          <a:ln>
                            <a:noFill/>
                          </a:ln>
                          <a:solidFill>
                            <a:prstClr val="black"/>
                          </a:solidFill>
                          <a:effectLst/>
                          <a:uLnTx/>
                          <a:uFillTx/>
                          <a:latin typeface="+mn-lt"/>
                          <a:ea typeface="+mn-ea"/>
                          <a:cs typeface="+mn-cs"/>
                        </a:rPr>
                        <a:t> 
 Words like ‘freedom’ and ‘wisdom’ are profound words. 
But, have you ever wondered about the three seemingly unassuming letters ’-dom’? What does it mean and where does it come from? 
‘-dom’ is a noun-forming suffix denoting a condition, state, or status. ‘Freedom’, in its most elemental level, is the state of being free. ‘Wisdom’ is the quality of being wise. 
Let’s look at another example, ‘emojidom’. The suffix ‘-dom’ here could characterize all things emoji, from codepoints to plush toys, or the representation of an idea or object in emoji form.
Read more about ‘-dom’ at
http://bit.ly/2MzWSMj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2713805"/>
                  </a:ext>
                </a:extLst>
              </a:tr>
            </a:tbl>
          </a:graphicData>
        </a:graphic>
      </p:graphicFrame>
      <p:sp>
        <p:nvSpPr>
          <p:cNvPr id="4" name="Text Placeholder 3">
            <a:extLst>
              <a:ext uri="{FF2B5EF4-FFF2-40B4-BE49-F238E27FC236}">
                <a16:creationId xmlns:a16="http://schemas.microsoft.com/office/drawing/2014/main" id="{0D102006-C86A-41F0-A064-1FC40858917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2012930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857</Words>
  <Application>Microsoft Office PowerPoint</Application>
  <PresentationFormat>On-screen Show (4:3)</PresentationFormat>
  <Paragraphs>361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7</vt:lpstr>
      <vt:lpstr>Facebook Own Posts Table | Oxford Fajar Pre-University - 2 of 7</vt:lpstr>
      <vt:lpstr>Facebook Own Posts Table | Oxford Fajar Pre-University - 3 of 7</vt:lpstr>
      <vt:lpstr>Facebook Own Posts Table | Oxford Fajar Pre-University - 4 of 7</vt:lpstr>
      <vt:lpstr>Facebook Own Posts Table | Oxford Fajar Pre-University - 5 of 7</vt:lpstr>
      <vt:lpstr>Facebook Own Posts Table | Oxford Fajar Pre-University - 6 of 7</vt:lpstr>
      <vt:lpstr>Facebook Own Posts Table | Oxford Fajar Pre-University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2018-10-03T11:34:39Z</dcterms:created>
  <dcterms:modified xsi:type="dcterms:W3CDTF">2018-10-03T11:35:30Z</dcterms:modified>
</cp:coreProperties>
</file>