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Lst>
  <p:sldSz cx="9144000" cy="6858000" type="screen4x3"/>
  <p:notesSz cx="6858000" cy="9144000"/>
  <p:embeddedFontLst>
    <p:embeddedFont>
      <p:font typeface="ＭＳ Ｐゴシック" panose="020B0600070205080204" pitchFamily="34" charset="-128"/>
      <p:regular r:id="rId38"/>
    </p:embeddedFon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5134</c:v>
                </c:pt>
                <c:pt idx="1">
                  <c:v>800</c:v>
                </c:pt>
                <c:pt idx="2">
                  <c:v>904</c:v>
                </c:pt>
                <c:pt idx="3">
                  <c:v>728</c:v>
                </c:pt>
                <c:pt idx="4">
                  <c:v>740</c:v>
                </c:pt>
                <c:pt idx="5">
                  <c:v>619</c:v>
                </c:pt>
                <c:pt idx="6">
                  <c:v>782</c:v>
                </c:pt>
                <c:pt idx="7">
                  <c:v>956</c:v>
                </c:pt>
                <c:pt idx="8">
                  <c:v>631</c:v>
                </c:pt>
                <c:pt idx="9">
                  <c:v>1173</c:v>
                </c:pt>
                <c:pt idx="10">
                  <c:v>1023</c:v>
                </c:pt>
                <c:pt idx="11">
                  <c:v>1198</c:v>
                </c:pt>
                <c:pt idx="12">
                  <c:v>951</c:v>
                </c:pt>
                <c:pt idx="13">
                  <c:v>1353</c:v>
                </c:pt>
                <c:pt idx="14">
                  <c:v>1366</c:v>
                </c:pt>
                <c:pt idx="15">
                  <c:v>890</c:v>
                </c:pt>
                <c:pt idx="16">
                  <c:v>13176</c:v>
                </c:pt>
                <c:pt idx="17">
                  <c:v>19912</c:v>
                </c:pt>
                <c:pt idx="18">
                  <c:v>22931</c:v>
                </c:pt>
                <c:pt idx="19">
                  <c:v>24345</c:v>
                </c:pt>
                <c:pt idx="20">
                  <c:v>8204</c:v>
                </c:pt>
                <c:pt idx="21">
                  <c:v>12214</c:v>
                </c:pt>
                <c:pt idx="22">
                  <c:v>11111</c:v>
                </c:pt>
                <c:pt idx="23">
                  <c:v>10850</c:v>
                </c:pt>
                <c:pt idx="24">
                  <c:v>8050</c:v>
                </c:pt>
                <c:pt idx="25">
                  <c:v>8249</c:v>
                </c:pt>
                <c:pt idx="26">
                  <c:v>6771</c:v>
                </c:pt>
                <c:pt idx="27">
                  <c:v>5735</c:v>
                </c:pt>
                <c:pt idx="28">
                  <c:v>6038</c:v>
                </c:pt>
                <c:pt idx="29">
                  <c:v>8264</c:v>
                </c:pt>
                <c:pt idx="30">
                  <c:v>6434</c:v>
                </c:pt>
              </c:numCache>
            </c:numRef>
          </c:val>
          <c:smooth val="0"/>
          <c:extLst>
            <c:ext xmlns:c16="http://schemas.microsoft.com/office/drawing/2014/chart" uri="{C3380CC4-5D6E-409C-BE32-E72D297353CC}">
              <c16:uniqueId val="{00000000-DC06-4F3B-B519-2A291499A626}"/>
            </c:ext>
          </c:extLst>
        </c:ser>
        <c:dLbls>
          <c:showLegendKey val="0"/>
          <c:showVal val="0"/>
          <c:showCatName val="0"/>
          <c:showSerName val="0"/>
          <c:showPercent val="0"/>
          <c:showBubbleSize val="0"/>
        </c:dLbls>
        <c:smooth val="0"/>
        <c:axId val="354759928"/>
        <c:axId val="354760256"/>
      </c:lineChart>
      <c:dateAx>
        <c:axId val="354759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760256"/>
        <c:crosses val="autoZero"/>
        <c:auto val="1"/>
        <c:lblOffset val="100"/>
        <c:baseTimeUnit val="days"/>
      </c:dateAx>
      <c:valAx>
        <c:axId val="354760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759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242</c:v>
                </c:pt>
                <c:pt idx="1">
                  <c:v>49</c:v>
                </c:pt>
                <c:pt idx="2">
                  <c:v>44</c:v>
                </c:pt>
                <c:pt idx="3">
                  <c:v>35</c:v>
                </c:pt>
                <c:pt idx="4">
                  <c:v>32</c:v>
                </c:pt>
                <c:pt idx="5">
                  <c:v>23</c:v>
                </c:pt>
                <c:pt idx="6">
                  <c:v>44</c:v>
                </c:pt>
                <c:pt idx="7">
                  <c:v>47</c:v>
                </c:pt>
                <c:pt idx="8">
                  <c:v>31</c:v>
                </c:pt>
                <c:pt idx="9">
                  <c:v>71</c:v>
                </c:pt>
                <c:pt idx="10">
                  <c:v>37</c:v>
                </c:pt>
                <c:pt idx="11">
                  <c:v>47</c:v>
                </c:pt>
                <c:pt idx="12">
                  <c:v>37</c:v>
                </c:pt>
                <c:pt idx="13">
                  <c:v>60</c:v>
                </c:pt>
                <c:pt idx="14">
                  <c:v>64</c:v>
                </c:pt>
                <c:pt idx="15">
                  <c:v>33</c:v>
                </c:pt>
                <c:pt idx="16">
                  <c:v>144</c:v>
                </c:pt>
                <c:pt idx="17">
                  <c:v>156</c:v>
                </c:pt>
                <c:pt idx="18">
                  <c:v>123</c:v>
                </c:pt>
                <c:pt idx="19">
                  <c:v>164</c:v>
                </c:pt>
                <c:pt idx="20">
                  <c:v>153</c:v>
                </c:pt>
                <c:pt idx="21">
                  <c:v>191</c:v>
                </c:pt>
                <c:pt idx="22">
                  <c:v>133</c:v>
                </c:pt>
                <c:pt idx="23">
                  <c:v>116</c:v>
                </c:pt>
                <c:pt idx="24">
                  <c:v>140</c:v>
                </c:pt>
                <c:pt idx="25">
                  <c:v>111</c:v>
                </c:pt>
                <c:pt idx="26">
                  <c:v>75</c:v>
                </c:pt>
                <c:pt idx="27">
                  <c:v>67</c:v>
                </c:pt>
                <c:pt idx="28">
                  <c:v>75</c:v>
                </c:pt>
                <c:pt idx="29">
                  <c:v>96</c:v>
                </c:pt>
                <c:pt idx="30">
                  <c:v>99</c:v>
                </c:pt>
              </c:numCache>
            </c:numRef>
          </c:val>
          <c:smooth val="0"/>
          <c:extLst>
            <c:ext xmlns:c16="http://schemas.microsoft.com/office/drawing/2014/chart" uri="{C3380CC4-5D6E-409C-BE32-E72D297353CC}">
              <c16:uniqueId val="{00000000-90A4-4897-8D6A-B6DFE3F97D43}"/>
            </c:ext>
          </c:extLst>
        </c:ser>
        <c:dLbls>
          <c:showLegendKey val="0"/>
          <c:showVal val="0"/>
          <c:showCatName val="0"/>
          <c:showSerName val="0"/>
          <c:showPercent val="0"/>
          <c:showBubbleSize val="0"/>
        </c:dLbls>
        <c:smooth val="0"/>
        <c:axId val="356480376"/>
        <c:axId val="356480704"/>
      </c:lineChart>
      <c:dateAx>
        <c:axId val="356480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80704"/>
        <c:crosses val="autoZero"/>
        <c:auto val="1"/>
        <c:lblOffset val="100"/>
        <c:baseTimeUnit val="days"/>
      </c:dateAx>
      <c:valAx>
        <c:axId val="356480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80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c:v>
                </c:pt>
                <c:pt idx="1">
                  <c:v>9</c:v>
                </c:pt>
                <c:pt idx="2">
                  <c:v>0</c:v>
                </c:pt>
                <c:pt idx="3">
                  <c:v>246</c:v>
                </c:pt>
                <c:pt idx="4">
                  <c:v>0</c:v>
                </c:pt>
                <c:pt idx="5">
                  <c:v>0</c:v>
                </c:pt>
                <c:pt idx="6">
                  <c:v>26</c:v>
                </c:pt>
                <c:pt idx="7">
                  <c:v>0</c:v>
                </c:pt>
                <c:pt idx="8">
                  <c:v>0</c:v>
                </c:pt>
                <c:pt idx="9">
                  <c:v>18</c:v>
                </c:pt>
                <c:pt idx="10">
                  <c:v>0</c:v>
                </c:pt>
                <c:pt idx="11">
                  <c:v>0</c:v>
                </c:pt>
                <c:pt idx="12">
                  <c:v>18</c:v>
                </c:pt>
                <c:pt idx="13">
                  <c:v>12</c:v>
                </c:pt>
                <c:pt idx="14">
                  <c:v>0</c:v>
                </c:pt>
                <c:pt idx="15">
                  <c:v>17</c:v>
                </c:pt>
                <c:pt idx="16">
                  <c:v>6</c:v>
                </c:pt>
                <c:pt idx="17">
                  <c:v>0</c:v>
                </c:pt>
                <c:pt idx="18">
                  <c:v>0</c:v>
                </c:pt>
                <c:pt idx="19">
                  <c:v>20</c:v>
                </c:pt>
                <c:pt idx="20">
                  <c:v>26</c:v>
                </c:pt>
                <c:pt idx="21">
                  <c:v>0</c:v>
                </c:pt>
                <c:pt idx="22">
                  <c:v>0</c:v>
                </c:pt>
                <c:pt idx="23">
                  <c:v>12</c:v>
                </c:pt>
                <c:pt idx="24">
                  <c:v>17</c:v>
                </c:pt>
                <c:pt idx="25">
                  <c:v>0</c:v>
                </c:pt>
                <c:pt idx="26">
                  <c:v>0</c:v>
                </c:pt>
                <c:pt idx="27">
                  <c:v>8</c:v>
                </c:pt>
                <c:pt idx="28">
                  <c:v>0</c:v>
                </c:pt>
                <c:pt idx="29">
                  <c:v>0</c:v>
                </c:pt>
                <c:pt idx="30">
                  <c:v>22</c:v>
                </c:pt>
              </c:numCache>
            </c:numRef>
          </c:val>
          <c:smooth val="0"/>
          <c:extLst>
            <c:ext xmlns:c16="http://schemas.microsoft.com/office/drawing/2014/chart" uri="{C3380CC4-5D6E-409C-BE32-E72D297353CC}">
              <c16:uniqueId val="{00000000-E454-4226-868E-6E7C694D1B3B}"/>
            </c:ext>
          </c:extLst>
        </c:ser>
        <c:dLbls>
          <c:showLegendKey val="0"/>
          <c:showVal val="0"/>
          <c:showCatName val="0"/>
          <c:showSerName val="0"/>
          <c:showPercent val="0"/>
          <c:showBubbleSize val="0"/>
        </c:dLbls>
        <c:smooth val="0"/>
        <c:axId val="352137144"/>
        <c:axId val="352137800"/>
      </c:lineChart>
      <c:dateAx>
        <c:axId val="352137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137800"/>
        <c:crosses val="autoZero"/>
        <c:auto val="1"/>
        <c:lblOffset val="100"/>
        <c:baseTimeUnit val="days"/>
      </c:dateAx>
      <c:valAx>
        <c:axId val="352137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137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LYC Mother &amp; Child Centre</c:v>
                </c:pt>
              </c:strCache>
            </c:strRef>
          </c:cat>
          <c:val>
            <c:numRef>
              <c:f>Sheet1!$B$2</c:f>
              <c:numCache>
                <c:formatCode>General</c:formatCode>
                <c:ptCount val="1"/>
                <c:pt idx="0">
                  <c:v>494</c:v>
                </c:pt>
              </c:numCache>
            </c:numRef>
          </c:val>
          <c:extLst>
            <c:ext xmlns:c16="http://schemas.microsoft.com/office/drawing/2014/chart" uri="{C3380CC4-5D6E-409C-BE32-E72D297353CC}">
              <c16:uniqueId val="{00000000-917E-47AC-99B3-27E99B649E15}"/>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LYC Mother &amp; Child Centre</c:v>
                </c:pt>
              </c:strCache>
            </c:strRef>
          </c:cat>
          <c:val>
            <c:numRef>
              <c:f>Sheet1!$C$2</c:f>
              <c:numCache>
                <c:formatCode>General</c:formatCode>
                <c:ptCount val="1"/>
                <c:pt idx="0">
                  <c:v>7</c:v>
                </c:pt>
              </c:numCache>
            </c:numRef>
          </c:val>
          <c:extLst>
            <c:ext xmlns:c16="http://schemas.microsoft.com/office/drawing/2014/chart" uri="{C3380CC4-5D6E-409C-BE32-E72D297353CC}">
              <c16:uniqueId val="{00000001-917E-47AC-99B3-27E99B649E15}"/>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LYC Mother &amp; Child Centre</c:v>
                </c:pt>
              </c:strCache>
            </c:strRef>
          </c:cat>
          <c:val>
            <c:numRef>
              <c:f>Sheet1!$D$2</c:f>
              <c:numCache>
                <c:formatCode>General</c:formatCode>
                <c:ptCount val="1"/>
                <c:pt idx="0">
                  <c:v>0</c:v>
                </c:pt>
              </c:numCache>
            </c:numRef>
          </c:val>
          <c:extLst>
            <c:ext xmlns:c16="http://schemas.microsoft.com/office/drawing/2014/chart" uri="{C3380CC4-5D6E-409C-BE32-E72D297353CC}">
              <c16:uniqueId val="{00000002-917E-47AC-99B3-27E99B649E15}"/>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LYC Mother &amp; Child Centre</c:v>
                </c:pt>
              </c:strCache>
            </c:strRef>
          </c:cat>
          <c:val>
            <c:numRef>
              <c:f>Sheet1!$E$2</c:f>
              <c:numCache>
                <c:formatCode>General</c:formatCode>
                <c:ptCount val="1"/>
                <c:pt idx="0">
                  <c:v>0</c:v>
                </c:pt>
              </c:numCache>
            </c:numRef>
          </c:val>
          <c:extLst>
            <c:ext xmlns:c16="http://schemas.microsoft.com/office/drawing/2014/chart" uri="{C3380CC4-5D6E-409C-BE32-E72D297353CC}">
              <c16:uniqueId val="{00000003-917E-47AC-99B3-27E99B649E15}"/>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LYC Mother &amp; Child Centre</c:v>
                </c:pt>
              </c:strCache>
            </c:strRef>
          </c:cat>
          <c:val>
            <c:numRef>
              <c:f>Sheet1!$F$2</c:f>
              <c:numCache>
                <c:formatCode>General</c:formatCode>
                <c:ptCount val="1"/>
                <c:pt idx="0">
                  <c:v>0</c:v>
                </c:pt>
              </c:numCache>
            </c:numRef>
          </c:val>
          <c:extLst>
            <c:ext xmlns:c16="http://schemas.microsoft.com/office/drawing/2014/chart" uri="{C3380CC4-5D6E-409C-BE32-E72D297353CC}">
              <c16:uniqueId val="{00000004-917E-47AC-99B3-27E99B649E15}"/>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LYC Mother &amp; Child Centre</c:v>
                </c:pt>
              </c:strCache>
            </c:strRef>
          </c:cat>
          <c:val>
            <c:numRef>
              <c:f>Sheet1!$G$2</c:f>
              <c:numCache>
                <c:formatCode>General</c:formatCode>
                <c:ptCount val="1"/>
                <c:pt idx="0">
                  <c:v>0</c:v>
                </c:pt>
              </c:numCache>
            </c:numRef>
          </c:val>
          <c:extLst>
            <c:ext xmlns:c16="http://schemas.microsoft.com/office/drawing/2014/chart" uri="{C3380CC4-5D6E-409C-BE32-E72D297353CC}">
              <c16:uniqueId val="{00000005-917E-47AC-99B3-27E99B649E1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LYC Mother &amp; Child Centre</c:v>
                </c:pt>
              </c:strCache>
            </c:strRef>
          </c:cat>
          <c:val>
            <c:numRef>
              <c:f>Sheet1!$H$2</c:f>
              <c:numCache>
                <c:formatCode>General</c:formatCode>
                <c:ptCount val="1"/>
                <c:pt idx="0">
                  <c:v>14</c:v>
                </c:pt>
              </c:numCache>
            </c:numRef>
          </c:val>
          <c:extLst>
            <c:ext xmlns:c16="http://schemas.microsoft.com/office/drawing/2014/chart" uri="{C3380CC4-5D6E-409C-BE32-E72D297353CC}">
              <c16:uniqueId val="{00000006-917E-47AC-99B3-27E99B649E1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LYC Mother &amp; Child Centre</c:v>
                </c:pt>
              </c:strCache>
            </c:strRef>
          </c:cat>
          <c:val>
            <c:numRef>
              <c:f>Sheet1!$I$2</c:f>
              <c:numCache>
                <c:formatCode>General</c:formatCode>
                <c:ptCount val="1"/>
                <c:pt idx="0">
                  <c:v>32</c:v>
                </c:pt>
              </c:numCache>
            </c:numRef>
          </c:val>
          <c:extLst>
            <c:ext xmlns:c16="http://schemas.microsoft.com/office/drawing/2014/chart" uri="{C3380CC4-5D6E-409C-BE32-E72D297353CC}">
              <c16:uniqueId val="{00000007-917E-47AC-99B3-27E99B649E15}"/>
            </c:ext>
          </c:extLst>
        </c:ser>
        <c:dLbls>
          <c:showLegendKey val="0"/>
          <c:showVal val="0"/>
          <c:showCatName val="0"/>
          <c:showSerName val="0"/>
          <c:showPercent val="0"/>
          <c:showBubbleSize val="0"/>
        </c:dLbls>
        <c:gapWidth val="150"/>
        <c:overlap val="100"/>
        <c:axId val="357093064"/>
        <c:axId val="357089784"/>
      </c:barChart>
      <c:catAx>
        <c:axId val="357093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89784"/>
        <c:crosses val="autoZero"/>
        <c:auto val="1"/>
        <c:lblAlgn val="ctr"/>
        <c:lblOffset val="100"/>
        <c:noMultiLvlLbl val="0"/>
      </c:catAx>
      <c:valAx>
        <c:axId val="3570897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93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LYC Mother &amp; Child Centre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0.80271138066356995</c:v>
                </c:pt>
                <c:pt idx="1">
                  <c:v>0.77773813770959999</c:v>
                </c:pt>
                <c:pt idx="3">
                  <c:v>0.53514092044238004</c:v>
                </c:pt>
                <c:pt idx="4">
                  <c:v>0.64216910453085996</c:v>
                </c:pt>
                <c:pt idx="5">
                  <c:v>3.4605779521940998</c:v>
                </c:pt>
              </c:numCache>
            </c:numRef>
          </c:val>
          <c:extLst>
            <c:ext xmlns:c16="http://schemas.microsoft.com/office/drawing/2014/chart" uri="{C3380CC4-5D6E-409C-BE32-E72D297353CC}">
              <c16:uniqueId val="{00000000-102C-4C4F-9F21-FE5FF288DFA6}"/>
            </c:ext>
          </c:extLst>
        </c:ser>
        <c:dLbls>
          <c:showLegendKey val="0"/>
          <c:showVal val="0"/>
          <c:showCatName val="0"/>
          <c:showSerName val="0"/>
          <c:showPercent val="0"/>
          <c:showBubbleSize val="0"/>
        </c:dLbls>
        <c:gapWidth val="219"/>
        <c:overlap val="-27"/>
        <c:axId val="357090440"/>
        <c:axId val="357091096"/>
      </c:barChart>
      <c:catAx>
        <c:axId val="357090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91096"/>
        <c:crosses val="autoZero"/>
        <c:auto val="1"/>
        <c:lblAlgn val="ctr"/>
        <c:lblOffset val="100"/>
        <c:noMultiLvlLbl val="0"/>
      </c:catAx>
      <c:valAx>
        <c:axId val="357091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90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c:v>
                </c:pt>
                <c:pt idx="1">
                  <c:v>214</c:v>
                </c:pt>
                <c:pt idx="2">
                  <c:v>1610</c:v>
                </c:pt>
                <c:pt idx="3">
                  <c:v>251</c:v>
                </c:pt>
                <c:pt idx="4">
                  <c:v>33</c:v>
                </c:pt>
                <c:pt idx="5">
                  <c:v>19</c:v>
                </c:pt>
                <c:pt idx="6">
                  <c:v>8</c:v>
                </c:pt>
              </c:numCache>
            </c:numRef>
          </c:val>
          <c:extLst>
            <c:ext xmlns:c16="http://schemas.microsoft.com/office/drawing/2014/chart" uri="{C3380CC4-5D6E-409C-BE32-E72D297353CC}">
              <c16:uniqueId val="{00000000-E9A4-40D6-9558-B482D5F7C9F2}"/>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c:v>
                </c:pt>
                <c:pt idx="1">
                  <c:v>94</c:v>
                </c:pt>
                <c:pt idx="2">
                  <c:v>692</c:v>
                </c:pt>
                <c:pt idx="3">
                  <c:v>69</c:v>
                </c:pt>
                <c:pt idx="4">
                  <c:v>14</c:v>
                </c:pt>
                <c:pt idx="5">
                  <c:v>5</c:v>
                </c:pt>
                <c:pt idx="6">
                  <c:v>3</c:v>
                </c:pt>
              </c:numCache>
            </c:numRef>
          </c:val>
          <c:extLst>
            <c:ext xmlns:c16="http://schemas.microsoft.com/office/drawing/2014/chart" uri="{C3380CC4-5D6E-409C-BE32-E72D297353CC}">
              <c16:uniqueId val="{00000001-E9A4-40D6-9558-B482D5F7C9F2}"/>
            </c:ext>
          </c:extLst>
        </c:ser>
        <c:dLbls>
          <c:showLegendKey val="0"/>
          <c:showVal val="0"/>
          <c:showCatName val="0"/>
          <c:showSerName val="0"/>
          <c:showPercent val="0"/>
          <c:showBubbleSize val="0"/>
        </c:dLbls>
        <c:gapWidth val="219"/>
        <c:overlap val="-27"/>
        <c:axId val="363318160"/>
        <c:axId val="363321112"/>
      </c:barChart>
      <c:catAx>
        <c:axId val="363318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21112"/>
        <c:crosses val="autoZero"/>
        <c:auto val="1"/>
        <c:lblAlgn val="ctr"/>
        <c:lblOffset val="100"/>
        <c:noMultiLvlLbl val="0"/>
      </c:catAx>
      <c:valAx>
        <c:axId val="363321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18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c:v>
                </c:pt>
                <c:pt idx="1">
                  <c:v>0.50446255335662005</c:v>
                </c:pt>
                <c:pt idx="2">
                  <c:v>0</c:v>
                </c:pt>
                <c:pt idx="3">
                  <c:v>9.4615384615385008</c:v>
                </c:pt>
                <c:pt idx="4">
                  <c:v>0</c:v>
                </c:pt>
                <c:pt idx="5">
                  <c:v>0</c:v>
                </c:pt>
                <c:pt idx="6">
                  <c:v>1.1729095724555001</c:v>
                </c:pt>
                <c:pt idx="7">
                  <c:v>0</c:v>
                </c:pt>
                <c:pt idx="8">
                  <c:v>0</c:v>
                </c:pt>
                <c:pt idx="9">
                  <c:v>0.74266617155588999</c:v>
                </c:pt>
                <c:pt idx="10">
                  <c:v>0</c:v>
                </c:pt>
                <c:pt idx="11">
                  <c:v>0</c:v>
                </c:pt>
                <c:pt idx="12">
                  <c:v>0.87687248812568996</c:v>
                </c:pt>
                <c:pt idx="13">
                  <c:v>0.47186932849364999</c:v>
                </c:pt>
                <c:pt idx="14">
                  <c:v>0</c:v>
                </c:pt>
                <c:pt idx="15">
                  <c:v>0.60997488338715</c:v>
                </c:pt>
                <c:pt idx="16">
                  <c:v>0.39257673090650003</c:v>
                </c:pt>
                <c:pt idx="17">
                  <c:v>0</c:v>
                </c:pt>
                <c:pt idx="18">
                  <c:v>0</c:v>
                </c:pt>
                <c:pt idx="19">
                  <c:v>0.73735955056180003</c:v>
                </c:pt>
                <c:pt idx="20">
                  <c:v>0.99545930841774</c:v>
                </c:pt>
                <c:pt idx="21">
                  <c:v>0</c:v>
                </c:pt>
                <c:pt idx="22">
                  <c:v>0</c:v>
                </c:pt>
                <c:pt idx="23">
                  <c:v>0.58219178082192002</c:v>
                </c:pt>
                <c:pt idx="24">
                  <c:v>0.76556651922423002</c:v>
                </c:pt>
                <c:pt idx="25">
                  <c:v>0</c:v>
                </c:pt>
                <c:pt idx="26">
                  <c:v>0</c:v>
                </c:pt>
                <c:pt idx="27">
                  <c:v>0.2680067001675</c:v>
                </c:pt>
                <c:pt idx="28">
                  <c:v>0</c:v>
                </c:pt>
                <c:pt idx="29">
                  <c:v>0</c:v>
                </c:pt>
                <c:pt idx="30">
                  <c:v>0.79234070650379995</c:v>
                </c:pt>
              </c:numCache>
            </c:numRef>
          </c:val>
          <c:smooth val="0"/>
          <c:extLst>
            <c:ext xmlns:c16="http://schemas.microsoft.com/office/drawing/2014/chart" uri="{C3380CC4-5D6E-409C-BE32-E72D297353CC}">
              <c16:uniqueId val="{00000000-2FB1-4477-8D24-8BA521DD082F}"/>
            </c:ext>
          </c:extLst>
        </c:ser>
        <c:dLbls>
          <c:showLegendKey val="0"/>
          <c:showVal val="0"/>
          <c:showCatName val="0"/>
          <c:showSerName val="0"/>
          <c:showPercent val="0"/>
          <c:showBubbleSize val="0"/>
        </c:dLbls>
        <c:smooth val="0"/>
        <c:axId val="363584792"/>
        <c:axId val="436142496"/>
      </c:lineChart>
      <c:dateAx>
        <c:axId val="363584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42496"/>
        <c:crosses val="autoZero"/>
        <c:auto val="1"/>
        <c:lblOffset val="100"/>
        <c:baseTimeUnit val="days"/>
      </c:dateAx>
      <c:valAx>
        <c:axId val="436142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584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2571</c:v>
                </c:pt>
                <c:pt idx="1">
                  <c:v>2583</c:v>
                </c:pt>
                <c:pt idx="2">
                  <c:v>2595</c:v>
                </c:pt>
                <c:pt idx="3">
                  <c:v>2605</c:v>
                </c:pt>
                <c:pt idx="4">
                  <c:v>2621</c:v>
                </c:pt>
                <c:pt idx="5">
                  <c:v>2634</c:v>
                </c:pt>
                <c:pt idx="6">
                  <c:v>2653</c:v>
                </c:pt>
                <c:pt idx="7">
                  <c:v>2670</c:v>
                </c:pt>
                <c:pt idx="8">
                  <c:v>2688</c:v>
                </c:pt>
                <c:pt idx="9">
                  <c:v>2699</c:v>
                </c:pt>
                <c:pt idx="10">
                  <c:v>2712</c:v>
                </c:pt>
                <c:pt idx="11">
                  <c:v>2728</c:v>
                </c:pt>
                <c:pt idx="12">
                  <c:v>2746</c:v>
                </c:pt>
                <c:pt idx="13">
                  <c:v>2765</c:v>
                </c:pt>
                <c:pt idx="14">
                  <c:v>2781</c:v>
                </c:pt>
                <c:pt idx="15">
                  <c:v>2793</c:v>
                </c:pt>
                <c:pt idx="16">
                  <c:v>2812</c:v>
                </c:pt>
                <c:pt idx="17">
                  <c:v>2826</c:v>
                </c:pt>
                <c:pt idx="18">
                  <c:v>2839</c:v>
                </c:pt>
                <c:pt idx="19">
                  <c:v>2857</c:v>
                </c:pt>
                <c:pt idx="20">
                  <c:v>2870</c:v>
                </c:pt>
                <c:pt idx="21">
                  <c:v>2888</c:v>
                </c:pt>
                <c:pt idx="22">
                  <c:v>2909</c:v>
                </c:pt>
                <c:pt idx="23">
                  <c:v>2932</c:v>
                </c:pt>
                <c:pt idx="24">
                  <c:v>2947</c:v>
                </c:pt>
                <c:pt idx="25">
                  <c:v>2959</c:v>
                </c:pt>
                <c:pt idx="26">
                  <c:v>2976</c:v>
                </c:pt>
                <c:pt idx="27">
                  <c:v>2995</c:v>
                </c:pt>
                <c:pt idx="28">
                  <c:v>3009</c:v>
                </c:pt>
                <c:pt idx="29">
                  <c:v>3023</c:v>
                </c:pt>
                <c:pt idx="30">
                  <c:v>3035</c:v>
                </c:pt>
              </c:numCache>
            </c:numRef>
          </c:val>
          <c:smooth val="0"/>
          <c:extLst>
            <c:ext xmlns:c16="http://schemas.microsoft.com/office/drawing/2014/chart" uri="{C3380CC4-5D6E-409C-BE32-E72D297353CC}">
              <c16:uniqueId val="{00000000-F293-4093-9E49-893803556D3F}"/>
            </c:ext>
          </c:extLst>
        </c:ser>
        <c:dLbls>
          <c:showLegendKey val="0"/>
          <c:showVal val="0"/>
          <c:showCatName val="0"/>
          <c:showSerName val="0"/>
          <c:showPercent val="0"/>
          <c:showBubbleSize val="0"/>
        </c:dLbls>
        <c:smooth val="0"/>
        <c:axId val="436148072"/>
        <c:axId val="436140528"/>
      </c:lineChart>
      <c:dateAx>
        <c:axId val="436148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40528"/>
        <c:crosses val="autoZero"/>
        <c:auto val="1"/>
        <c:lblOffset val="100"/>
        <c:baseTimeUnit val="days"/>
      </c:dateAx>
      <c:valAx>
        <c:axId val="436140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48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61</c:v>
                </c:pt>
                <c:pt idx="1">
                  <c:v>44</c:v>
                </c:pt>
                <c:pt idx="2">
                  <c:v>59</c:v>
                </c:pt>
                <c:pt idx="3">
                  <c:v>19</c:v>
                </c:pt>
                <c:pt idx="4">
                  <c:v>38</c:v>
                </c:pt>
                <c:pt idx="5">
                  <c:v>22</c:v>
                </c:pt>
                <c:pt idx="6">
                  <c:v>21</c:v>
                </c:pt>
                <c:pt idx="7">
                  <c:v>20</c:v>
                </c:pt>
                <c:pt idx="8">
                  <c:v>38</c:v>
                </c:pt>
                <c:pt idx="9">
                  <c:v>96</c:v>
                </c:pt>
                <c:pt idx="10">
                  <c:v>54</c:v>
                </c:pt>
                <c:pt idx="11">
                  <c:v>15</c:v>
                </c:pt>
                <c:pt idx="12">
                  <c:v>28</c:v>
                </c:pt>
                <c:pt idx="13">
                  <c:v>22</c:v>
                </c:pt>
                <c:pt idx="14">
                  <c:v>51</c:v>
                </c:pt>
                <c:pt idx="15">
                  <c:v>21</c:v>
                </c:pt>
                <c:pt idx="16">
                  <c:v>76</c:v>
                </c:pt>
                <c:pt idx="17">
                  <c:v>40</c:v>
                </c:pt>
                <c:pt idx="18">
                  <c:v>62</c:v>
                </c:pt>
                <c:pt idx="19">
                  <c:v>64</c:v>
                </c:pt>
                <c:pt idx="20">
                  <c:v>70</c:v>
                </c:pt>
                <c:pt idx="21">
                  <c:v>53</c:v>
                </c:pt>
                <c:pt idx="22">
                  <c:v>68</c:v>
                </c:pt>
                <c:pt idx="23">
                  <c:v>29</c:v>
                </c:pt>
                <c:pt idx="24">
                  <c:v>32</c:v>
                </c:pt>
                <c:pt idx="25">
                  <c:v>15</c:v>
                </c:pt>
                <c:pt idx="26">
                  <c:v>25</c:v>
                </c:pt>
                <c:pt idx="27">
                  <c:v>47</c:v>
                </c:pt>
                <c:pt idx="28">
                  <c:v>36</c:v>
                </c:pt>
                <c:pt idx="29">
                  <c:v>49</c:v>
                </c:pt>
                <c:pt idx="30">
                  <c:v>45</c:v>
                </c:pt>
              </c:numCache>
            </c:numRef>
          </c:val>
          <c:smooth val="0"/>
          <c:extLst>
            <c:ext xmlns:c16="http://schemas.microsoft.com/office/drawing/2014/chart" uri="{C3380CC4-5D6E-409C-BE32-E72D297353CC}">
              <c16:uniqueId val="{00000000-F9E4-4FCB-9DEE-2B6083BD267F}"/>
            </c:ext>
          </c:extLst>
        </c:ser>
        <c:dLbls>
          <c:showLegendKey val="0"/>
          <c:showVal val="0"/>
          <c:showCatName val="0"/>
          <c:showSerName val="0"/>
          <c:showPercent val="0"/>
          <c:showBubbleSize val="0"/>
        </c:dLbls>
        <c:smooth val="0"/>
        <c:axId val="436146760"/>
        <c:axId val="436145776"/>
      </c:lineChart>
      <c:dateAx>
        <c:axId val="436146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45776"/>
        <c:crosses val="autoZero"/>
        <c:auto val="1"/>
        <c:lblOffset val="100"/>
        <c:baseTimeUnit val="days"/>
      </c:dateAx>
      <c:valAx>
        <c:axId val="436145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46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5FE66-8EEB-4AA3-86E2-F8B15EFA5F89}"/>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F5CD40E2-7E1C-4A42-8940-200D912C3E1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183474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9D2C2-6408-47C2-80DC-E8883F747127}"/>
              </a:ext>
            </a:extLst>
          </p:cNvPr>
          <p:cNvSpPr>
            <a:spLocks noGrp="1"/>
          </p:cNvSpPr>
          <p:nvPr>
            <p:ph type="title"/>
          </p:nvPr>
        </p:nvSpPr>
        <p:spPr/>
        <p:txBody>
          <a:bodyPr/>
          <a:lstStyle/>
          <a:p>
            <a:r>
              <a:rPr lang="en-US"/>
              <a:t>Facebook Key Metrics Table | LYC Mother &amp; Child Centre</a:t>
            </a:r>
          </a:p>
        </p:txBody>
      </p:sp>
      <p:graphicFrame>
        <p:nvGraphicFramePr>
          <p:cNvPr id="5" name="Table Placeholder 4">
            <a:extLst>
              <a:ext uri="{FF2B5EF4-FFF2-40B4-BE49-F238E27FC236}">
                <a16:creationId xmlns:a16="http://schemas.microsoft.com/office/drawing/2014/main" id="{B1BFF57F-E7D7-49FB-B771-375A0B3DBF72}"/>
              </a:ext>
            </a:extLst>
          </p:cNvPr>
          <p:cNvGraphicFramePr>
            <a:graphicFrameLocks noGrp="1"/>
          </p:cNvGraphicFramePr>
          <p:nvPr>
            <p:ph type="tbl" sz="quarter" idx="13"/>
            <p:extLst>
              <p:ext uri="{D42A27DB-BD31-4B8C-83A1-F6EECF244321}">
                <p14:modId xmlns:p14="http://schemas.microsoft.com/office/powerpoint/2010/main" val="1462852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70436132"/>
                    </a:ext>
                  </a:extLst>
                </a:gridCol>
                <a:gridCol w="740664">
                  <a:extLst>
                    <a:ext uri="{9D8B030D-6E8A-4147-A177-3AD203B41FA5}">
                      <a16:colId xmlns:a16="http://schemas.microsoft.com/office/drawing/2014/main" val="172617846"/>
                    </a:ext>
                  </a:extLst>
                </a:gridCol>
                <a:gridCol w="740664">
                  <a:extLst>
                    <a:ext uri="{9D8B030D-6E8A-4147-A177-3AD203B41FA5}">
                      <a16:colId xmlns:a16="http://schemas.microsoft.com/office/drawing/2014/main" val="101856521"/>
                    </a:ext>
                  </a:extLst>
                </a:gridCol>
                <a:gridCol w="740664">
                  <a:extLst>
                    <a:ext uri="{9D8B030D-6E8A-4147-A177-3AD203B41FA5}">
                      <a16:colId xmlns:a16="http://schemas.microsoft.com/office/drawing/2014/main" val="1729589962"/>
                    </a:ext>
                  </a:extLst>
                </a:gridCol>
                <a:gridCol w="740664">
                  <a:extLst>
                    <a:ext uri="{9D8B030D-6E8A-4147-A177-3AD203B41FA5}">
                      <a16:colId xmlns:a16="http://schemas.microsoft.com/office/drawing/2014/main" val="152296458"/>
                    </a:ext>
                  </a:extLst>
                </a:gridCol>
                <a:gridCol w="740664">
                  <a:extLst>
                    <a:ext uri="{9D8B030D-6E8A-4147-A177-3AD203B41FA5}">
                      <a16:colId xmlns:a16="http://schemas.microsoft.com/office/drawing/2014/main" val="195824840"/>
                    </a:ext>
                  </a:extLst>
                </a:gridCol>
                <a:gridCol w="740664">
                  <a:extLst>
                    <a:ext uri="{9D8B030D-6E8A-4147-A177-3AD203B41FA5}">
                      <a16:colId xmlns:a16="http://schemas.microsoft.com/office/drawing/2014/main" val="3023342019"/>
                    </a:ext>
                  </a:extLst>
                </a:gridCol>
                <a:gridCol w="740664">
                  <a:extLst>
                    <a:ext uri="{9D8B030D-6E8A-4147-A177-3AD203B41FA5}">
                      <a16:colId xmlns:a16="http://schemas.microsoft.com/office/drawing/2014/main" val="504560473"/>
                    </a:ext>
                  </a:extLst>
                </a:gridCol>
                <a:gridCol w="740664">
                  <a:extLst>
                    <a:ext uri="{9D8B030D-6E8A-4147-A177-3AD203B41FA5}">
                      <a16:colId xmlns:a16="http://schemas.microsoft.com/office/drawing/2014/main" val="1318466656"/>
                    </a:ext>
                  </a:extLst>
                </a:gridCol>
                <a:gridCol w="740664">
                  <a:extLst>
                    <a:ext uri="{9D8B030D-6E8A-4147-A177-3AD203B41FA5}">
                      <a16:colId xmlns:a16="http://schemas.microsoft.com/office/drawing/2014/main" val="9311288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39318984"/>
                  </a:ext>
                </a:extLst>
              </a:tr>
              <a:tr h="370840">
                <a:tc>
                  <a:txBody>
                    <a:bodyPr/>
                    <a:lstStyle/>
                    <a:p>
                      <a:r>
                        <a:rPr lang="en-US" sz="1000"/>
                        <a:t>LYC Mother &amp; Child Centre</a:t>
                      </a:r>
                    </a:p>
                  </a:txBody>
                  <a:tcPr/>
                </a:tc>
                <a:tc>
                  <a:txBody>
                    <a:bodyPr/>
                    <a:lstStyle/>
                    <a:p>
                      <a:r>
                        <a:rPr lang="en-US" sz="1000"/>
                        <a:t>3035</a:t>
                      </a:r>
                    </a:p>
                  </a:txBody>
                  <a:tcPr/>
                </a:tc>
                <a:tc>
                  <a:txBody>
                    <a:bodyPr/>
                    <a:lstStyle/>
                    <a:p>
                      <a:r>
                        <a:rPr lang="en-US" sz="1000"/>
                        <a:t>486</a:t>
                      </a:r>
                    </a:p>
                  </a:txBody>
                  <a:tcPr/>
                </a:tc>
                <a:tc>
                  <a:txBody>
                    <a:bodyPr/>
                    <a:lstStyle/>
                    <a:p>
                      <a:r>
                        <a:rPr lang="en-US" sz="1000"/>
                        <a:t>16</a:t>
                      </a:r>
                    </a:p>
                  </a:txBody>
                  <a:tcPr/>
                </a:tc>
                <a:tc>
                  <a:txBody>
                    <a:bodyPr/>
                    <a:lstStyle/>
                    <a:p>
                      <a:r>
                        <a:rPr lang="en-US" sz="1000"/>
                        <a:t>501</a:t>
                      </a:r>
                    </a:p>
                  </a:txBody>
                  <a:tcPr/>
                </a:tc>
                <a:tc>
                  <a:txBody>
                    <a:bodyPr/>
                    <a:lstStyle/>
                    <a:p>
                      <a:r>
                        <a:rPr lang="en-US" sz="1000"/>
                        <a:t>14</a:t>
                      </a:r>
                    </a:p>
                  </a:txBody>
                  <a:tcPr/>
                </a:tc>
                <a:tc>
                  <a:txBody>
                    <a:bodyPr/>
                    <a:lstStyle/>
                    <a:p>
                      <a:r>
                        <a:rPr lang="en-US" sz="1000"/>
                        <a:t>32</a:t>
                      </a:r>
                    </a:p>
                  </a:txBody>
                  <a:tcPr/>
                </a:tc>
                <a:tc>
                  <a:txBody>
                    <a:bodyPr/>
                    <a:lstStyle/>
                    <a:p>
                      <a:r>
                        <a:rPr lang="en-US" sz="1000"/>
                        <a:t>1</a:t>
                      </a:r>
                    </a:p>
                  </a:txBody>
                  <a:tcPr/>
                </a:tc>
                <a:tc>
                  <a:txBody>
                    <a:bodyPr/>
                    <a:lstStyle/>
                    <a:p>
                      <a:r>
                        <a:rPr lang="en-US" sz="1000"/>
                        <a:t>1.2245 %</a:t>
                      </a:r>
                    </a:p>
                  </a:txBody>
                  <a:tcPr/>
                </a:tc>
                <a:tc>
                  <a:txBody>
                    <a:bodyPr/>
                    <a:lstStyle/>
                    <a:p>
                      <a:r>
                        <a:rPr lang="en-US" sz="1000"/>
                        <a:t>0.0 %</a:t>
                      </a:r>
                    </a:p>
                  </a:txBody>
                  <a:tcPr/>
                </a:tc>
                <a:extLst>
                  <a:ext uri="{0D108BD9-81ED-4DB2-BD59-A6C34878D82A}">
                    <a16:rowId xmlns:a16="http://schemas.microsoft.com/office/drawing/2014/main" val="1391859981"/>
                  </a:ext>
                </a:extLst>
              </a:tr>
            </a:tbl>
          </a:graphicData>
        </a:graphic>
      </p:graphicFrame>
      <p:sp>
        <p:nvSpPr>
          <p:cNvPr id="4" name="Text Placeholder 3">
            <a:extLst>
              <a:ext uri="{FF2B5EF4-FFF2-40B4-BE49-F238E27FC236}">
                <a16:creationId xmlns:a16="http://schemas.microsoft.com/office/drawing/2014/main" id="{5D1D30D2-D68E-4631-AD8C-5B59B635C90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9003296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B67E0-B8AF-4A0A-B056-3FA17E3D2B05}"/>
              </a:ext>
            </a:extLst>
          </p:cNvPr>
          <p:cNvSpPr>
            <a:spLocks noGrp="1"/>
          </p:cNvSpPr>
          <p:nvPr>
            <p:ph type="title"/>
          </p:nvPr>
        </p:nvSpPr>
        <p:spPr/>
        <p:txBody>
          <a:bodyPr/>
          <a:lstStyle/>
          <a:p>
            <a:r>
              <a:rPr lang="en-US"/>
              <a:t>Facebook Reach | LYC Mother &amp; Child Centre</a:t>
            </a:r>
          </a:p>
        </p:txBody>
      </p:sp>
      <p:graphicFrame>
        <p:nvGraphicFramePr>
          <p:cNvPr id="6" name="Chart Placeholder 5">
            <a:extLst>
              <a:ext uri="{FF2B5EF4-FFF2-40B4-BE49-F238E27FC236}">
                <a16:creationId xmlns:a16="http://schemas.microsoft.com/office/drawing/2014/main" id="{D82430E8-989B-49F2-9B91-3DAAD1585A70}"/>
              </a:ext>
            </a:extLst>
          </p:cNvPr>
          <p:cNvGraphicFramePr>
            <a:graphicFrameLocks noGrp="1"/>
          </p:cNvGraphicFramePr>
          <p:nvPr>
            <p:ph type="chart" sz="quarter" idx="13"/>
            <p:extLst>
              <p:ext uri="{D42A27DB-BD31-4B8C-83A1-F6EECF244321}">
                <p14:modId xmlns:p14="http://schemas.microsoft.com/office/powerpoint/2010/main" val="21476333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A65123-169B-4B7E-BAE0-22B75D0F80FE}"/>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AADF1949-B87A-4136-8105-7B909A2677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8682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4D47B-959A-446A-8205-274BA43104C7}"/>
              </a:ext>
            </a:extLst>
          </p:cNvPr>
          <p:cNvSpPr>
            <a:spLocks noGrp="1"/>
          </p:cNvSpPr>
          <p:nvPr>
            <p:ph type="title"/>
          </p:nvPr>
        </p:nvSpPr>
        <p:spPr/>
        <p:txBody>
          <a:bodyPr/>
          <a:lstStyle/>
          <a:p>
            <a:r>
              <a:rPr lang="en-US"/>
              <a:t>Facebook Engaged Users | LYC Mother &amp; Child Centre</a:t>
            </a:r>
          </a:p>
        </p:txBody>
      </p:sp>
      <p:graphicFrame>
        <p:nvGraphicFramePr>
          <p:cNvPr id="6" name="Chart Placeholder 5">
            <a:extLst>
              <a:ext uri="{FF2B5EF4-FFF2-40B4-BE49-F238E27FC236}">
                <a16:creationId xmlns:a16="http://schemas.microsoft.com/office/drawing/2014/main" id="{D565D73F-F64D-4578-89E3-E07316FF0CCE}"/>
              </a:ext>
            </a:extLst>
          </p:cNvPr>
          <p:cNvGraphicFramePr>
            <a:graphicFrameLocks noGrp="1"/>
          </p:cNvGraphicFramePr>
          <p:nvPr>
            <p:ph type="chart" sz="quarter" idx="13"/>
            <p:extLst>
              <p:ext uri="{D42A27DB-BD31-4B8C-83A1-F6EECF244321}">
                <p14:modId xmlns:p14="http://schemas.microsoft.com/office/powerpoint/2010/main" val="42199399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BE37C0-0F5F-4153-A2D1-B8EEB7B87A70}"/>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F18D0C68-2562-4C13-A2DD-6075440239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5652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53788-6919-4DFE-923E-C73863964DE8}"/>
              </a:ext>
            </a:extLst>
          </p:cNvPr>
          <p:cNvSpPr>
            <a:spLocks noGrp="1"/>
          </p:cNvSpPr>
          <p:nvPr>
            <p:ph type="title"/>
          </p:nvPr>
        </p:nvSpPr>
        <p:spPr/>
        <p:txBody>
          <a:bodyPr/>
          <a:lstStyle/>
          <a:p>
            <a:r>
              <a:rPr lang="en-US"/>
              <a:t>Facebook Average Reactions Per Post | LYC Mother &amp; Child Centre</a:t>
            </a:r>
          </a:p>
        </p:txBody>
      </p:sp>
      <p:graphicFrame>
        <p:nvGraphicFramePr>
          <p:cNvPr id="6" name="Chart Placeholder 5">
            <a:extLst>
              <a:ext uri="{FF2B5EF4-FFF2-40B4-BE49-F238E27FC236}">
                <a16:creationId xmlns:a16="http://schemas.microsoft.com/office/drawing/2014/main" id="{3FE76F14-7820-48AD-994C-F389126F7D12}"/>
              </a:ext>
            </a:extLst>
          </p:cNvPr>
          <p:cNvGraphicFramePr>
            <a:graphicFrameLocks noGrp="1"/>
          </p:cNvGraphicFramePr>
          <p:nvPr>
            <p:ph type="chart" sz="quarter" idx="13"/>
            <p:extLst>
              <p:ext uri="{D42A27DB-BD31-4B8C-83A1-F6EECF244321}">
                <p14:modId xmlns:p14="http://schemas.microsoft.com/office/powerpoint/2010/main" val="2406520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65457D-9848-45BB-865E-1C61321550E6}"/>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2E61745E-3463-4D8A-B92E-2CC5ACE47D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1672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DF169-A1B0-4825-97FB-8FA6F6BAD661}"/>
              </a:ext>
            </a:extLst>
          </p:cNvPr>
          <p:cNvSpPr>
            <a:spLocks noGrp="1"/>
          </p:cNvSpPr>
          <p:nvPr>
            <p:ph type="title"/>
          </p:nvPr>
        </p:nvSpPr>
        <p:spPr/>
        <p:txBody>
          <a:bodyPr/>
          <a:lstStyle/>
          <a:p>
            <a:r>
              <a:rPr lang="en-US"/>
              <a:t>Facebook Interactions Distribution | LYC Mother &amp; Child Centre</a:t>
            </a:r>
          </a:p>
        </p:txBody>
      </p:sp>
      <p:graphicFrame>
        <p:nvGraphicFramePr>
          <p:cNvPr id="6" name="Chart Placeholder 5">
            <a:extLst>
              <a:ext uri="{FF2B5EF4-FFF2-40B4-BE49-F238E27FC236}">
                <a16:creationId xmlns:a16="http://schemas.microsoft.com/office/drawing/2014/main" id="{EF85901C-4059-4E35-83A2-2C4DC5C81D90}"/>
              </a:ext>
            </a:extLst>
          </p:cNvPr>
          <p:cNvGraphicFramePr>
            <a:graphicFrameLocks noGrp="1"/>
          </p:cNvGraphicFramePr>
          <p:nvPr>
            <p:ph type="chart" sz="quarter" idx="13"/>
            <p:extLst>
              <p:ext uri="{D42A27DB-BD31-4B8C-83A1-F6EECF244321}">
                <p14:modId xmlns:p14="http://schemas.microsoft.com/office/powerpoint/2010/main" val="7165326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F126A3-0C19-48A4-9801-EC5AE15246D5}"/>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167BC18F-DDDB-4163-9414-2B6623D770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23933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F6316-038E-464A-B565-FD21FFF87E6D}"/>
              </a:ext>
            </a:extLst>
          </p:cNvPr>
          <p:cNvSpPr>
            <a:spLocks noGrp="1"/>
          </p:cNvSpPr>
          <p:nvPr>
            <p:ph type="title"/>
          </p:nvPr>
        </p:nvSpPr>
        <p:spPr/>
        <p:txBody>
          <a:bodyPr/>
          <a:lstStyle/>
          <a:p>
            <a:r>
              <a:rPr lang="en-US"/>
              <a:t>Facebook Interaction Rate By Weekday | LYC Mother &amp; Child Centre</a:t>
            </a:r>
          </a:p>
        </p:txBody>
      </p:sp>
      <p:graphicFrame>
        <p:nvGraphicFramePr>
          <p:cNvPr id="6" name="Chart Placeholder 5">
            <a:extLst>
              <a:ext uri="{FF2B5EF4-FFF2-40B4-BE49-F238E27FC236}">
                <a16:creationId xmlns:a16="http://schemas.microsoft.com/office/drawing/2014/main" id="{94116B88-0EBF-4CEF-B783-18E52F6412D7}"/>
              </a:ext>
            </a:extLst>
          </p:cNvPr>
          <p:cNvGraphicFramePr>
            <a:graphicFrameLocks noGrp="1"/>
          </p:cNvGraphicFramePr>
          <p:nvPr>
            <p:ph type="chart" sz="quarter" idx="13"/>
            <p:extLst>
              <p:ext uri="{D42A27DB-BD31-4B8C-83A1-F6EECF244321}">
                <p14:modId xmlns:p14="http://schemas.microsoft.com/office/powerpoint/2010/main" val="20602700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CBA4E6-9A9A-4B0F-9E28-DBDEA5F5B143}"/>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4F569E05-AA4C-4E04-B220-FC2824D604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4794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509E1-25A7-48C4-8030-7956919E17E6}"/>
              </a:ext>
            </a:extLst>
          </p:cNvPr>
          <p:cNvSpPr>
            <a:spLocks noGrp="1"/>
          </p:cNvSpPr>
          <p:nvPr>
            <p:ph type="title"/>
          </p:nvPr>
        </p:nvSpPr>
        <p:spPr/>
        <p:txBody>
          <a:bodyPr/>
          <a:lstStyle/>
          <a:p>
            <a:r>
              <a:rPr lang="en-US"/>
              <a:t>(FB) Custom Own Posts Table (new) | LYC Mother &amp; Child Centre - 1 of 6</a:t>
            </a:r>
          </a:p>
        </p:txBody>
      </p:sp>
      <p:graphicFrame>
        <p:nvGraphicFramePr>
          <p:cNvPr id="5" name="Table Placeholder 4">
            <a:extLst>
              <a:ext uri="{FF2B5EF4-FFF2-40B4-BE49-F238E27FC236}">
                <a16:creationId xmlns:a16="http://schemas.microsoft.com/office/drawing/2014/main" id="{55B9A1D5-9670-487D-87D7-F99CA27EA7F8}"/>
              </a:ext>
            </a:extLst>
          </p:cNvPr>
          <p:cNvGraphicFramePr>
            <a:graphicFrameLocks noGrp="1"/>
          </p:cNvGraphicFramePr>
          <p:nvPr>
            <p:ph type="tbl" sz="quarter" idx="13"/>
            <p:extLst>
              <p:ext uri="{D42A27DB-BD31-4B8C-83A1-F6EECF244321}">
                <p14:modId xmlns:p14="http://schemas.microsoft.com/office/powerpoint/2010/main" val="2033104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21494177"/>
                    </a:ext>
                  </a:extLst>
                </a:gridCol>
                <a:gridCol w="822960">
                  <a:extLst>
                    <a:ext uri="{9D8B030D-6E8A-4147-A177-3AD203B41FA5}">
                      <a16:colId xmlns:a16="http://schemas.microsoft.com/office/drawing/2014/main" val="1479842367"/>
                    </a:ext>
                  </a:extLst>
                </a:gridCol>
                <a:gridCol w="822960">
                  <a:extLst>
                    <a:ext uri="{9D8B030D-6E8A-4147-A177-3AD203B41FA5}">
                      <a16:colId xmlns:a16="http://schemas.microsoft.com/office/drawing/2014/main" val="3786910142"/>
                    </a:ext>
                  </a:extLst>
                </a:gridCol>
                <a:gridCol w="822960">
                  <a:extLst>
                    <a:ext uri="{9D8B030D-6E8A-4147-A177-3AD203B41FA5}">
                      <a16:colId xmlns:a16="http://schemas.microsoft.com/office/drawing/2014/main" val="4014193305"/>
                    </a:ext>
                  </a:extLst>
                </a:gridCol>
                <a:gridCol w="822960">
                  <a:extLst>
                    <a:ext uri="{9D8B030D-6E8A-4147-A177-3AD203B41FA5}">
                      <a16:colId xmlns:a16="http://schemas.microsoft.com/office/drawing/2014/main" val="3081337857"/>
                    </a:ext>
                  </a:extLst>
                </a:gridCol>
                <a:gridCol w="822960">
                  <a:extLst>
                    <a:ext uri="{9D8B030D-6E8A-4147-A177-3AD203B41FA5}">
                      <a16:colId xmlns:a16="http://schemas.microsoft.com/office/drawing/2014/main" val="3245043918"/>
                    </a:ext>
                  </a:extLst>
                </a:gridCol>
                <a:gridCol w="822960">
                  <a:extLst>
                    <a:ext uri="{9D8B030D-6E8A-4147-A177-3AD203B41FA5}">
                      <a16:colId xmlns:a16="http://schemas.microsoft.com/office/drawing/2014/main" val="3606627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1683605"/>
                  </a:ext>
                </a:extLst>
              </a:tr>
            </a:tbl>
          </a:graphicData>
        </a:graphic>
      </p:graphicFrame>
      <p:sp>
        <p:nvSpPr>
          <p:cNvPr id="4" name="Text Placeholder 3">
            <a:extLst>
              <a:ext uri="{FF2B5EF4-FFF2-40B4-BE49-F238E27FC236}">
                <a16:creationId xmlns:a16="http://schemas.microsoft.com/office/drawing/2014/main" id="{52733B16-CA47-42B6-B3C3-19D0A7FE50F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863902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7E3AF-3B4E-4E28-8BF4-70BF5B939CDE}"/>
              </a:ext>
            </a:extLst>
          </p:cNvPr>
          <p:cNvSpPr>
            <a:spLocks noGrp="1"/>
          </p:cNvSpPr>
          <p:nvPr>
            <p:ph type="title"/>
          </p:nvPr>
        </p:nvSpPr>
        <p:spPr/>
        <p:txBody>
          <a:bodyPr/>
          <a:lstStyle/>
          <a:p>
            <a:r>
              <a:rPr lang="en-US"/>
              <a:t>(FB) Custom Own Posts Table (new) | LYC Mother &amp; Child Centre - 2 of 6</a:t>
            </a:r>
          </a:p>
        </p:txBody>
      </p:sp>
      <p:graphicFrame>
        <p:nvGraphicFramePr>
          <p:cNvPr id="5" name="Table Placeholder 4">
            <a:extLst>
              <a:ext uri="{FF2B5EF4-FFF2-40B4-BE49-F238E27FC236}">
                <a16:creationId xmlns:a16="http://schemas.microsoft.com/office/drawing/2014/main" id="{DC45A2B0-5F0F-4BE1-9348-930C8E40C3A5}"/>
              </a:ext>
            </a:extLst>
          </p:cNvPr>
          <p:cNvGraphicFramePr>
            <a:graphicFrameLocks noGrp="1"/>
          </p:cNvGraphicFramePr>
          <p:nvPr>
            <p:ph type="tbl" sz="quarter" idx="13"/>
            <p:extLst>
              <p:ext uri="{D42A27DB-BD31-4B8C-83A1-F6EECF244321}">
                <p14:modId xmlns:p14="http://schemas.microsoft.com/office/powerpoint/2010/main" val="3866093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2179235"/>
                    </a:ext>
                  </a:extLst>
                </a:gridCol>
                <a:gridCol w="822960">
                  <a:extLst>
                    <a:ext uri="{9D8B030D-6E8A-4147-A177-3AD203B41FA5}">
                      <a16:colId xmlns:a16="http://schemas.microsoft.com/office/drawing/2014/main" val="298946877"/>
                    </a:ext>
                  </a:extLst>
                </a:gridCol>
                <a:gridCol w="822960">
                  <a:extLst>
                    <a:ext uri="{9D8B030D-6E8A-4147-A177-3AD203B41FA5}">
                      <a16:colId xmlns:a16="http://schemas.microsoft.com/office/drawing/2014/main" val="3266939915"/>
                    </a:ext>
                  </a:extLst>
                </a:gridCol>
                <a:gridCol w="822960">
                  <a:extLst>
                    <a:ext uri="{9D8B030D-6E8A-4147-A177-3AD203B41FA5}">
                      <a16:colId xmlns:a16="http://schemas.microsoft.com/office/drawing/2014/main" val="3651492568"/>
                    </a:ext>
                  </a:extLst>
                </a:gridCol>
                <a:gridCol w="822960">
                  <a:extLst>
                    <a:ext uri="{9D8B030D-6E8A-4147-A177-3AD203B41FA5}">
                      <a16:colId xmlns:a16="http://schemas.microsoft.com/office/drawing/2014/main" val="3636306930"/>
                    </a:ext>
                  </a:extLst>
                </a:gridCol>
                <a:gridCol w="822960">
                  <a:extLst>
                    <a:ext uri="{9D8B030D-6E8A-4147-A177-3AD203B41FA5}">
                      <a16:colId xmlns:a16="http://schemas.microsoft.com/office/drawing/2014/main" val="3744289635"/>
                    </a:ext>
                  </a:extLst>
                </a:gridCol>
                <a:gridCol w="822960">
                  <a:extLst>
                    <a:ext uri="{9D8B030D-6E8A-4147-A177-3AD203B41FA5}">
                      <a16:colId xmlns:a16="http://schemas.microsoft.com/office/drawing/2014/main" val="1969087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4346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- 2018-08-04 11:05:00 </a:t>
                      </a:r>
                      <a:r>
                        <a:rPr kumimoji="0" lang="en-US" sz="1000" b="0" i="0" u="none" strike="noStrike" kern="1200" cap="none" spc="0" normalizeH="0" baseline="0" noProof="0">
                          <a:ln>
                            <a:noFill/>
                          </a:ln>
                          <a:solidFill>
                            <a:prstClr val="black"/>
                          </a:solidFill>
                          <a:effectLst/>
                          <a:uLnTx/>
                          <a:uFillTx/>
                          <a:latin typeface="+mn-lt"/>
                          <a:ea typeface="+mn-ea"/>
                          <a:cs typeface="+mn-cs"/>
                        </a:rPr>
                        <a:t> 
 Mummies, do you feel teary all the time and can't seem to bond with your beautiful baby? 
This could be due to hormonal fluctuations but if it lasts more than a few weeks, it could be Postpartum depression. Mummies that suffer from this feel overwhelmed, sad and may be unable to eat or sleep.
At LYC Mother &amp; Child Centre, our team of committed professionals are trained to watch out for tell-tale signs of postpartum depression. Let us take care of you! You don't have to suffer in silence! 
Source:
http://www.postpartumprogress.com/the-symptoms-of-postpartum-depression-anxiety-in-plain-mama-english
</a:t>
                      </a:r>
                      <a:r>
                        <a:rPr kumimoji="0" lang="ja-JP" altLang="en-US" sz="1000" b="0" i="0" u="none" strike="noStrike" kern="1200" cap="none" spc="0" normalizeH="0" baseline="0" noProof="0">
                          <a:ln>
                            <a:noFill/>
                          </a:ln>
                          <a:solidFill>
                            <a:prstClr val="black"/>
                          </a:solidFill>
                          <a:effectLst/>
                          <a:uLnTx/>
                          <a:uFillTx/>
                          <a:latin typeface="+mn-lt"/>
                          <a:ea typeface="+mn-ea"/>
                          <a:cs typeface="+mn-cs"/>
                        </a:rPr>
                        <a:t>妈咪们也有这种欲哭无泪的状况吗？试尽任何方法也无法跟自己的可爱宝贝进行亲密互动</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这有可能是荷尔蒙规律波动所导致。若这情况已持续了几周，您有可能患上产后忧郁。产后忧郁的妈妈可能会感受到巨大的压力，情绪不佳甚至没胃口和失眠。
</a:t>
                      </a:r>
                      <a:r>
                        <a:rPr kumimoji="0" lang="en-US" sz="1000" b="0" i="0" u="none" strike="noStrike" kern="1200" cap="none" spc="0" normalizeH="0" baseline="0" noProof="0">
                          <a:ln>
                            <a:noFill/>
                          </a:ln>
                          <a:solidFill>
                            <a:prstClr val="black"/>
                          </a:solidFill>
                          <a:effectLst/>
                          <a:uLnTx/>
                          <a:uFillTx/>
                          <a:latin typeface="+mn-lt"/>
                          <a:ea typeface="+mn-ea"/>
                          <a:cs typeface="+mn-cs"/>
                        </a:rPr>
                        <a:t>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护理中心里的专业团队都训练有素，可以察觉任何产后忧郁的迹象并及时给予帮助。妈咪们不必独自承受这种心理压力。
</a:t>
                      </a:r>
                      <a:r>
                        <a:rPr kumimoji="0" lang="en-US" sz="1000" b="0" i="0" u="none" strike="noStrike" kern="1200" cap="none" spc="0" normalizeH="0" baseline="0" noProof="0">
                          <a:ln>
                            <a:noFill/>
                          </a:ln>
                          <a:solidFill>
                            <a:prstClr val="black"/>
                          </a:solidFill>
                          <a:effectLst/>
                          <a:uLnTx/>
                          <a:uFillTx/>
                          <a:latin typeface="+mn-lt"/>
                          <a:ea typeface="+mn-ea"/>
                          <a:cs typeface="+mn-cs"/>
                        </a:rPr>
                        <a:t>Source:
http://www.postpartumprogress.com/the-symptoms-of-postpartum-depression-anxiety-in-plain-mama-english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19145495"/>
                  </a:ext>
                </a:extLst>
              </a:tr>
            </a:tbl>
          </a:graphicData>
        </a:graphic>
      </p:graphicFrame>
      <p:sp>
        <p:nvSpPr>
          <p:cNvPr id="4" name="Text Placeholder 3">
            <a:extLst>
              <a:ext uri="{FF2B5EF4-FFF2-40B4-BE49-F238E27FC236}">
                <a16:creationId xmlns:a16="http://schemas.microsoft.com/office/drawing/2014/main" id="{98EDE11D-4FBE-4638-8238-D66F7419C4A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3139913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B5A0C-0BE6-41A1-9D1D-FFED5C9505C6}"/>
              </a:ext>
            </a:extLst>
          </p:cNvPr>
          <p:cNvSpPr>
            <a:spLocks noGrp="1"/>
          </p:cNvSpPr>
          <p:nvPr>
            <p:ph type="title"/>
          </p:nvPr>
        </p:nvSpPr>
        <p:spPr/>
        <p:txBody>
          <a:bodyPr/>
          <a:lstStyle/>
          <a:p>
            <a:r>
              <a:rPr lang="en-US"/>
              <a:t>(FB) Custom Own Posts Table (new) | LYC Mother &amp; Child Centre - 3 of 6</a:t>
            </a:r>
          </a:p>
        </p:txBody>
      </p:sp>
      <p:graphicFrame>
        <p:nvGraphicFramePr>
          <p:cNvPr id="5" name="Table Placeholder 4">
            <a:extLst>
              <a:ext uri="{FF2B5EF4-FFF2-40B4-BE49-F238E27FC236}">
                <a16:creationId xmlns:a16="http://schemas.microsoft.com/office/drawing/2014/main" id="{3EBFA8A4-70FD-48C4-A442-68E9423E4D34}"/>
              </a:ext>
            </a:extLst>
          </p:cNvPr>
          <p:cNvGraphicFramePr>
            <a:graphicFrameLocks noGrp="1"/>
          </p:cNvGraphicFramePr>
          <p:nvPr>
            <p:ph type="tbl" sz="quarter" idx="13"/>
            <p:extLst>
              <p:ext uri="{D42A27DB-BD31-4B8C-83A1-F6EECF244321}">
                <p14:modId xmlns:p14="http://schemas.microsoft.com/office/powerpoint/2010/main" val="1713548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79874833"/>
                    </a:ext>
                  </a:extLst>
                </a:gridCol>
                <a:gridCol w="822960">
                  <a:extLst>
                    <a:ext uri="{9D8B030D-6E8A-4147-A177-3AD203B41FA5}">
                      <a16:colId xmlns:a16="http://schemas.microsoft.com/office/drawing/2014/main" val="3370077554"/>
                    </a:ext>
                  </a:extLst>
                </a:gridCol>
                <a:gridCol w="822960">
                  <a:extLst>
                    <a:ext uri="{9D8B030D-6E8A-4147-A177-3AD203B41FA5}">
                      <a16:colId xmlns:a16="http://schemas.microsoft.com/office/drawing/2014/main" val="2304304870"/>
                    </a:ext>
                  </a:extLst>
                </a:gridCol>
                <a:gridCol w="822960">
                  <a:extLst>
                    <a:ext uri="{9D8B030D-6E8A-4147-A177-3AD203B41FA5}">
                      <a16:colId xmlns:a16="http://schemas.microsoft.com/office/drawing/2014/main" val="1908901183"/>
                    </a:ext>
                  </a:extLst>
                </a:gridCol>
                <a:gridCol w="822960">
                  <a:extLst>
                    <a:ext uri="{9D8B030D-6E8A-4147-A177-3AD203B41FA5}">
                      <a16:colId xmlns:a16="http://schemas.microsoft.com/office/drawing/2014/main" val="1595681303"/>
                    </a:ext>
                  </a:extLst>
                </a:gridCol>
                <a:gridCol w="822960">
                  <a:extLst>
                    <a:ext uri="{9D8B030D-6E8A-4147-A177-3AD203B41FA5}">
                      <a16:colId xmlns:a16="http://schemas.microsoft.com/office/drawing/2014/main" val="2799558034"/>
                    </a:ext>
                  </a:extLst>
                </a:gridCol>
                <a:gridCol w="822960">
                  <a:extLst>
                    <a:ext uri="{9D8B030D-6E8A-4147-A177-3AD203B41FA5}">
                      <a16:colId xmlns:a16="http://schemas.microsoft.com/office/drawing/2014/main" val="1065282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9357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- 2018-08-21 12:51:41 </a:t>
                      </a:r>
                      <a:r>
                        <a:rPr kumimoji="0" lang="en-US" sz="1000" b="0" i="0" u="none" strike="noStrike" kern="1200" cap="none" spc="0" normalizeH="0" baseline="0" noProof="0">
                          <a:ln>
                            <a:noFill/>
                          </a:ln>
                          <a:solidFill>
                            <a:prstClr val="black"/>
                          </a:solidFill>
                          <a:effectLst/>
                          <a:uLnTx/>
                          <a:uFillTx/>
                          <a:latin typeface="+mn-lt"/>
                          <a:ea typeface="+mn-ea"/>
                          <a:cs typeface="+mn-cs"/>
                        </a:rPr>
                        <a:t> 
 Steamboat Tuesday 😍 among a Happy Family! #lycmotherchild #confinementcentrekl #multifunction room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08539704"/>
                  </a:ext>
                </a:extLst>
              </a:tr>
            </a:tbl>
          </a:graphicData>
        </a:graphic>
      </p:graphicFrame>
      <p:sp>
        <p:nvSpPr>
          <p:cNvPr id="4" name="Text Placeholder 3">
            <a:extLst>
              <a:ext uri="{FF2B5EF4-FFF2-40B4-BE49-F238E27FC236}">
                <a16:creationId xmlns:a16="http://schemas.microsoft.com/office/drawing/2014/main" id="{640C1711-697B-4DDA-8EF8-2E1FF82F4C8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7106610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8D372-61CB-4E41-AE63-B6BDCAD14454}"/>
              </a:ext>
            </a:extLst>
          </p:cNvPr>
          <p:cNvSpPr>
            <a:spLocks noGrp="1"/>
          </p:cNvSpPr>
          <p:nvPr>
            <p:ph type="title"/>
          </p:nvPr>
        </p:nvSpPr>
        <p:spPr/>
        <p:txBody>
          <a:bodyPr/>
          <a:lstStyle/>
          <a:p>
            <a:r>
              <a:rPr lang="en-US"/>
              <a:t>(FB) Custom Own Posts Table (new) | LYC Mother &amp; Child Centre - 4 of 6</a:t>
            </a:r>
          </a:p>
        </p:txBody>
      </p:sp>
      <p:graphicFrame>
        <p:nvGraphicFramePr>
          <p:cNvPr id="5" name="Table Placeholder 4">
            <a:extLst>
              <a:ext uri="{FF2B5EF4-FFF2-40B4-BE49-F238E27FC236}">
                <a16:creationId xmlns:a16="http://schemas.microsoft.com/office/drawing/2014/main" id="{B4EA4673-2037-456B-B3AC-7AAACBBD8E2C}"/>
              </a:ext>
            </a:extLst>
          </p:cNvPr>
          <p:cNvGraphicFramePr>
            <a:graphicFrameLocks noGrp="1"/>
          </p:cNvGraphicFramePr>
          <p:nvPr>
            <p:ph type="tbl" sz="quarter" idx="13"/>
            <p:extLst>
              <p:ext uri="{D42A27DB-BD31-4B8C-83A1-F6EECF244321}">
                <p14:modId xmlns:p14="http://schemas.microsoft.com/office/powerpoint/2010/main" val="3625037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00293047"/>
                    </a:ext>
                  </a:extLst>
                </a:gridCol>
                <a:gridCol w="822960">
                  <a:extLst>
                    <a:ext uri="{9D8B030D-6E8A-4147-A177-3AD203B41FA5}">
                      <a16:colId xmlns:a16="http://schemas.microsoft.com/office/drawing/2014/main" val="1652350747"/>
                    </a:ext>
                  </a:extLst>
                </a:gridCol>
                <a:gridCol w="822960">
                  <a:extLst>
                    <a:ext uri="{9D8B030D-6E8A-4147-A177-3AD203B41FA5}">
                      <a16:colId xmlns:a16="http://schemas.microsoft.com/office/drawing/2014/main" val="3806084829"/>
                    </a:ext>
                  </a:extLst>
                </a:gridCol>
                <a:gridCol w="822960">
                  <a:extLst>
                    <a:ext uri="{9D8B030D-6E8A-4147-A177-3AD203B41FA5}">
                      <a16:colId xmlns:a16="http://schemas.microsoft.com/office/drawing/2014/main" val="860736985"/>
                    </a:ext>
                  </a:extLst>
                </a:gridCol>
                <a:gridCol w="822960">
                  <a:extLst>
                    <a:ext uri="{9D8B030D-6E8A-4147-A177-3AD203B41FA5}">
                      <a16:colId xmlns:a16="http://schemas.microsoft.com/office/drawing/2014/main" val="862359630"/>
                    </a:ext>
                  </a:extLst>
                </a:gridCol>
                <a:gridCol w="822960">
                  <a:extLst>
                    <a:ext uri="{9D8B030D-6E8A-4147-A177-3AD203B41FA5}">
                      <a16:colId xmlns:a16="http://schemas.microsoft.com/office/drawing/2014/main" val="3901428523"/>
                    </a:ext>
                  </a:extLst>
                </a:gridCol>
                <a:gridCol w="822960">
                  <a:extLst>
                    <a:ext uri="{9D8B030D-6E8A-4147-A177-3AD203B41FA5}">
                      <a16:colId xmlns:a16="http://schemas.microsoft.com/office/drawing/2014/main" val="2305121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5982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- 2018-08-07 12:08:00 </a:t>
                      </a:r>
                      <a:r>
                        <a:rPr kumimoji="0" lang="en-US" sz="1000" b="0" i="0" u="none" strike="noStrike" kern="1200" cap="none" spc="0" normalizeH="0" baseline="0" noProof="0">
                          <a:ln>
                            <a:noFill/>
                          </a:ln>
                          <a:solidFill>
                            <a:prstClr val="black"/>
                          </a:solidFill>
                          <a:effectLst/>
                          <a:uLnTx/>
                          <a:uFillTx/>
                          <a:latin typeface="+mn-lt"/>
                          <a:ea typeface="+mn-ea"/>
                          <a:cs typeface="+mn-cs"/>
                        </a:rPr>
                        <a:t> 
 Many mummies feel anxious handling their newborns. Babies seem so fragile! 
This newfound responsibility can make even the most well-prepared mummy feel overwhelmed.
Let us at LYC Mother &amp; Child Centre take care of you and your precious baby! We're a 5-Star Confinement Centre, that strives to provide new mummies a comfortable place to recuperate after having undergone childbirth. Our Caregivers believe in only the best for our mummies and babies!
Contact us for a chat soon at enquiry@lychealth.com or call +603 77339222/ +6012 6277335 for more information!
</a:t>
                      </a:r>
                      <a:r>
                        <a:rPr kumimoji="0" lang="ja-JP" altLang="en-US" sz="1000" b="0" i="0" u="none" strike="noStrike" kern="1200" cap="none" spc="0" normalizeH="0" baseline="0" noProof="0">
                          <a:ln>
                            <a:noFill/>
                          </a:ln>
                          <a:solidFill>
                            <a:prstClr val="black"/>
                          </a:solidFill>
                          <a:effectLst/>
                          <a:uLnTx/>
                          <a:uFillTx/>
                          <a:latin typeface="+mn-lt"/>
                          <a:ea typeface="+mn-ea"/>
                          <a:cs typeface="+mn-cs"/>
                        </a:rPr>
                        <a:t>许多妈妈在照护新生儿时都会忐忑不安，因为宝宝看起来太脆弱了</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即便是做好万全准备的妈妈也会因为这项新任务而感到无比焦虑。
那就先让 </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月子中心照顾您以及您的宝宝吧！我们是</a:t>
                      </a:r>
                      <a:r>
                        <a:rPr kumimoji="0" lang="en-US" altLang="ja-JP" sz="1000" b="0" i="0" u="none" strike="noStrike" kern="1200" cap="none" spc="0" normalizeH="0" baseline="0" noProof="0">
                          <a:ln>
                            <a:noFill/>
                          </a:ln>
                          <a:solidFill>
                            <a:prstClr val="black"/>
                          </a:solidFill>
                          <a:effectLst/>
                          <a:uLnTx/>
                          <a:uFillTx/>
                          <a:latin typeface="+mn-lt"/>
                          <a:ea typeface="+mn-ea"/>
                          <a:cs typeface="+mn-cs"/>
                        </a:rPr>
                        <a:t>5</a:t>
                      </a:r>
                      <a:r>
                        <a:rPr kumimoji="0" lang="ja-JP" altLang="en-US" sz="1000" b="0" i="0" u="none" strike="noStrike" kern="1200" cap="none" spc="0" normalizeH="0" baseline="0" noProof="0">
                          <a:ln>
                            <a:noFill/>
                          </a:ln>
                          <a:solidFill>
                            <a:prstClr val="black"/>
                          </a:solidFill>
                          <a:effectLst/>
                          <a:uLnTx/>
                          <a:uFillTx/>
                          <a:latin typeface="+mn-lt"/>
                          <a:ea typeface="+mn-ea"/>
                          <a:cs typeface="+mn-cs"/>
                        </a:rPr>
                        <a:t>星级的产后护理中心，尽力为初为人母的您打造一个适合产后疗养的地方。我们的医护人员也会给予妈咪和宝贝最好的照护！
现在就通过以下方式联系我们吧！
电邮：</a:t>
                      </a:r>
                      <a:r>
                        <a:rPr kumimoji="0" lang="en-US" sz="1000" b="0" i="0" u="none" strike="noStrike" kern="1200" cap="none" spc="0" normalizeH="0" baseline="0" noProof="0">
                          <a:ln>
                            <a:noFill/>
                          </a:ln>
                          <a:solidFill>
                            <a:prstClr val="black"/>
                          </a:solidFill>
                          <a:effectLst/>
                          <a:uLnTx/>
                          <a:uFillTx/>
                          <a:latin typeface="+mn-lt"/>
                          <a:ea typeface="+mn-ea"/>
                          <a:cs typeface="+mn-cs"/>
                        </a:rPr>
                        <a:t>enquiry@lychealth.com 
</a:t>
                      </a:r>
                      <a:r>
                        <a:rPr kumimoji="0" lang="ja-JP" altLang="en-US" sz="1000" b="0" i="0" u="none" strike="noStrike" kern="1200" cap="none" spc="0" normalizeH="0" baseline="0" noProof="0">
                          <a:ln>
                            <a:noFill/>
                          </a:ln>
                          <a:solidFill>
                            <a:prstClr val="black"/>
                          </a:solidFill>
                          <a:effectLst/>
                          <a:uLnTx/>
                          <a:uFillTx/>
                          <a:latin typeface="+mn-lt"/>
                          <a:ea typeface="+mn-ea"/>
                          <a:cs typeface="+mn-cs"/>
                        </a:rPr>
                        <a:t>联络号码：</a:t>
                      </a:r>
                      <a:r>
                        <a:rPr kumimoji="0" lang="en-US" altLang="ja-JP" sz="1000" b="0" i="0" u="none" strike="noStrike" kern="1200" cap="none" spc="0" normalizeH="0" baseline="0" noProof="0">
                          <a:ln>
                            <a:noFill/>
                          </a:ln>
                          <a:solidFill>
                            <a:prstClr val="black"/>
                          </a:solidFill>
                          <a:effectLst/>
                          <a:uLnTx/>
                          <a:uFillTx/>
                          <a:latin typeface="+mn-lt"/>
                          <a:ea typeface="+mn-ea"/>
                          <a:cs typeface="+mn-cs"/>
                        </a:rPr>
                        <a:t>+603 77339222/ +6012 6277335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47381620"/>
                  </a:ext>
                </a:extLst>
              </a:tr>
            </a:tbl>
          </a:graphicData>
        </a:graphic>
      </p:graphicFrame>
      <p:sp>
        <p:nvSpPr>
          <p:cNvPr id="4" name="Text Placeholder 3">
            <a:extLst>
              <a:ext uri="{FF2B5EF4-FFF2-40B4-BE49-F238E27FC236}">
                <a16:creationId xmlns:a16="http://schemas.microsoft.com/office/drawing/2014/main" id="{D6743ECA-6316-4AB1-9879-C6B3D37BA87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783827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2FE5B-E344-477C-A79C-2E4BF7CD3F65}"/>
              </a:ext>
            </a:extLst>
          </p:cNvPr>
          <p:cNvSpPr>
            <a:spLocks noGrp="1"/>
          </p:cNvSpPr>
          <p:nvPr>
            <p:ph type="title"/>
          </p:nvPr>
        </p:nvSpPr>
        <p:spPr/>
        <p:txBody>
          <a:bodyPr/>
          <a:lstStyle/>
          <a:p>
            <a:r>
              <a:rPr lang="en-US"/>
              <a:t>(FB) Custom Own Posts Table (new) | LYC Mother &amp; Child Centre - 5 of 6</a:t>
            </a:r>
          </a:p>
        </p:txBody>
      </p:sp>
      <p:graphicFrame>
        <p:nvGraphicFramePr>
          <p:cNvPr id="5" name="Table Placeholder 4">
            <a:extLst>
              <a:ext uri="{FF2B5EF4-FFF2-40B4-BE49-F238E27FC236}">
                <a16:creationId xmlns:a16="http://schemas.microsoft.com/office/drawing/2014/main" id="{EDA0A0F2-FC53-4448-8E13-69DE8D36A878}"/>
              </a:ext>
            </a:extLst>
          </p:cNvPr>
          <p:cNvGraphicFramePr>
            <a:graphicFrameLocks noGrp="1"/>
          </p:cNvGraphicFramePr>
          <p:nvPr>
            <p:ph type="tbl" sz="quarter" idx="13"/>
            <p:extLst>
              <p:ext uri="{D42A27DB-BD31-4B8C-83A1-F6EECF244321}">
                <p14:modId xmlns:p14="http://schemas.microsoft.com/office/powerpoint/2010/main" val="1668422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75052793"/>
                    </a:ext>
                  </a:extLst>
                </a:gridCol>
                <a:gridCol w="822960">
                  <a:extLst>
                    <a:ext uri="{9D8B030D-6E8A-4147-A177-3AD203B41FA5}">
                      <a16:colId xmlns:a16="http://schemas.microsoft.com/office/drawing/2014/main" val="3784861574"/>
                    </a:ext>
                  </a:extLst>
                </a:gridCol>
                <a:gridCol w="822960">
                  <a:extLst>
                    <a:ext uri="{9D8B030D-6E8A-4147-A177-3AD203B41FA5}">
                      <a16:colId xmlns:a16="http://schemas.microsoft.com/office/drawing/2014/main" val="2171419598"/>
                    </a:ext>
                  </a:extLst>
                </a:gridCol>
                <a:gridCol w="822960">
                  <a:extLst>
                    <a:ext uri="{9D8B030D-6E8A-4147-A177-3AD203B41FA5}">
                      <a16:colId xmlns:a16="http://schemas.microsoft.com/office/drawing/2014/main" val="990005238"/>
                    </a:ext>
                  </a:extLst>
                </a:gridCol>
                <a:gridCol w="822960">
                  <a:extLst>
                    <a:ext uri="{9D8B030D-6E8A-4147-A177-3AD203B41FA5}">
                      <a16:colId xmlns:a16="http://schemas.microsoft.com/office/drawing/2014/main" val="1196896013"/>
                    </a:ext>
                  </a:extLst>
                </a:gridCol>
                <a:gridCol w="822960">
                  <a:extLst>
                    <a:ext uri="{9D8B030D-6E8A-4147-A177-3AD203B41FA5}">
                      <a16:colId xmlns:a16="http://schemas.microsoft.com/office/drawing/2014/main" val="1454969804"/>
                    </a:ext>
                  </a:extLst>
                </a:gridCol>
                <a:gridCol w="822960">
                  <a:extLst>
                    <a:ext uri="{9D8B030D-6E8A-4147-A177-3AD203B41FA5}">
                      <a16:colId xmlns:a16="http://schemas.microsoft.com/office/drawing/2014/main" val="1579097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4966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- 2018-08-13 14:13:00 </a:t>
                      </a:r>
                      <a:r>
                        <a:rPr kumimoji="0" lang="en-US" sz="1000" b="0" i="0" u="none" strike="noStrike" kern="1200" cap="none" spc="0" normalizeH="0" baseline="0" noProof="0">
                          <a:ln>
                            <a:noFill/>
                          </a:ln>
                          <a:solidFill>
                            <a:prstClr val="black"/>
                          </a:solidFill>
                          <a:effectLst/>
                          <a:uLnTx/>
                          <a:uFillTx/>
                          <a:latin typeface="+mn-lt"/>
                          <a:ea typeface="+mn-ea"/>
                          <a:cs typeface="+mn-cs"/>
                        </a:rPr>
                        <a:t> 
 A little boy who accompanied his mummy during her confinement period drew this!
He’s glad that his little newborn sister who came in with an injury after birth is fully recovered under the care of the nurses at LYC Mother &amp; Child Centre.❤
Spot his little sister! 😉
Make an appointment or send us a Facebook message now! http://lyhealth.com/appointment
</a:t>
                      </a:r>
                      <a:r>
                        <a:rPr kumimoji="0" lang="ja-JP" altLang="en-US" sz="1000" b="0" i="0" u="none" strike="noStrike" kern="1200" cap="none" spc="0" normalizeH="0" baseline="0" noProof="0">
                          <a:ln>
                            <a:noFill/>
                          </a:ln>
                          <a:solidFill>
                            <a:prstClr val="black"/>
                          </a:solidFill>
                          <a:effectLst/>
                          <a:uLnTx/>
                          <a:uFillTx/>
                          <a:latin typeface="+mn-lt"/>
                          <a:ea typeface="+mn-ea"/>
                          <a:cs typeface="+mn-cs"/>
                        </a:rPr>
                        <a:t>有个小男孩在陪同妈妈坐月子时画了这张图</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他很高兴因为他刚出生时受了伤的的妹妹在</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月子中心护士的照护下已完全康复了。❤
猜猜哪位是她的妹妹？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立即跟我们预约或私讯我们吧</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您也可以浏览</a:t>
                      </a:r>
                      <a:r>
                        <a:rPr kumimoji="0" lang="en-US" sz="1000" b="0" i="0" u="none" strike="noStrike" kern="1200" cap="none" spc="0" normalizeH="0" baseline="0" noProof="0">
                          <a:ln>
                            <a:noFill/>
                          </a:ln>
                          <a:solidFill>
                            <a:prstClr val="black"/>
                          </a:solidFill>
                          <a:effectLst/>
                          <a:uLnTx/>
                          <a:uFillTx/>
                          <a:latin typeface="+mn-lt"/>
                          <a:ea typeface="+mn-ea"/>
                          <a:cs typeface="+mn-cs"/>
                        </a:rPr>
                        <a:t>http://lyhealth.com/appointment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4275635"/>
                  </a:ext>
                </a:extLst>
              </a:tr>
            </a:tbl>
          </a:graphicData>
        </a:graphic>
      </p:graphicFrame>
      <p:sp>
        <p:nvSpPr>
          <p:cNvPr id="4" name="Text Placeholder 3">
            <a:extLst>
              <a:ext uri="{FF2B5EF4-FFF2-40B4-BE49-F238E27FC236}">
                <a16:creationId xmlns:a16="http://schemas.microsoft.com/office/drawing/2014/main" id="{AAA8E526-3D28-4B8B-908D-DBDA4DAB268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79993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9D89B-5C42-4D2F-9326-B11DC1504D16}"/>
              </a:ext>
            </a:extLst>
          </p:cNvPr>
          <p:cNvSpPr>
            <a:spLocks noGrp="1"/>
          </p:cNvSpPr>
          <p:nvPr>
            <p:ph type="title"/>
          </p:nvPr>
        </p:nvSpPr>
        <p:spPr/>
        <p:txBody>
          <a:bodyPr/>
          <a:lstStyle/>
          <a:p>
            <a:r>
              <a:rPr lang="en-US"/>
              <a:t>(FB) Custom Own Posts Table (new) | LYC Mother &amp; Child Centre - 6 of 6</a:t>
            </a:r>
          </a:p>
        </p:txBody>
      </p:sp>
      <p:graphicFrame>
        <p:nvGraphicFramePr>
          <p:cNvPr id="5" name="Table Placeholder 4">
            <a:extLst>
              <a:ext uri="{FF2B5EF4-FFF2-40B4-BE49-F238E27FC236}">
                <a16:creationId xmlns:a16="http://schemas.microsoft.com/office/drawing/2014/main" id="{C6616640-E231-44CD-8922-087BC0D3123D}"/>
              </a:ext>
            </a:extLst>
          </p:cNvPr>
          <p:cNvGraphicFramePr>
            <a:graphicFrameLocks noGrp="1"/>
          </p:cNvGraphicFramePr>
          <p:nvPr>
            <p:ph type="tbl" sz="quarter" idx="13"/>
            <p:extLst>
              <p:ext uri="{D42A27DB-BD31-4B8C-83A1-F6EECF244321}">
                <p14:modId xmlns:p14="http://schemas.microsoft.com/office/powerpoint/2010/main" val="1001718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89590228"/>
                    </a:ext>
                  </a:extLst>
                </a:gridCol>
                <a:gridCol w="822960">
                  <a:extLst>
                    <a:ext uri="{9D8B030D-6E8A-4147-A177-3AD203B41FA5}">
                      <a16:colId xmlns:a16="http://schemas.microsoft.com/office/drawing/2014/main" val="1206883361"/>
                    </a:ext>
                  </a:extLst>
                </a:gridCol>
                <a:gridCol w="822960">
                  <a:extLst>
                    <a:ext uri="{9D8B030D-6E8A-4147-A177-3AD203B41FA5}">
                      <a16:colId xmlns:a16="http://schemas.microsoft.com/office/drawing/2014/main" val="525250532"/>
                    </a:ext>
                  </a:extLst>
                </a:gridCol>
                <a:gridCol w="822960">
                  <a:extLst>
                    <a:ext uri="{9D8B030D-6E8A-4147-A177-3AD203B41FA5}">
                      <a16:colId xmlns:a16="http://schemas.microsoft.com/office/drawing/2014/main" val="2891661842"/>
                    </a:ext>
                  </a:extLst>
                </a:gridCol>
                <a:gridCol w="822960">
                  <a:extLst>
                    <a:ext uri="{9D8B030D-6E8A-4147-A177-3AD203B41FA5}">
                      <a16:colId xmlns:a16="http://schemas.microsoft.com/office/drawing/2014/main" val="2968454259"/>
                    </a:ext>
                  </a:extLst>
                </a:gridCol>
                <a:gridCol w="822960">
                  <a:extLst>
                    <a:ext uri="{9D8B030D-6E8A-4147-A177-3AD203B41FA5}">
                      <a16:colId xmlns:a16="http://schemas.microsoft.com/office/drawing/2014/main" val="3393853436"/>
                    </a:ext>
                  </a:extLst>
                </a:gridCol>
                <a:gridCol w="822960">
                  <a:extLst>
                    <a:ext uri="{9D8B030D-6E8A-4147-A177-3AD203B41FA5}">
                      <a16:colId xmlns:a16="http://schemas.microsoft.com/office/drawing/2014/main" val="2291246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6150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- 2018-08-25 13:11:32 </a:t>
                      </a:r>
                      <a:r>
                        <a:rPr kumimoji="0" lang="en-US" sz="1000" b="0" i="0" u="none" strike="noStrike" kern="1200" cap="none" spc="0" normalizeH="0" baseline="0" noProof="0">
                          <a:ln>
                            <a:noFill/>
                          </a:ln>
                          <a:solidFill>
                            <a:prstClr val="black"/>
                          </a:solidFill>
                          <a:effectLst/>
                          <a:uLnTx/>
                          <a:uFillTx/>
                          <a:latin typeface="+mn-lt"/>
                          <a:ea typeface="+mn-ea"/>
                          <a:cs typeface="+mn-cs"/>
                        </a:rPr>
                        <a:t> 
 Sweet moments at LYC!
LYC Mother &amp; Child Centre had a steamboat with our LYC Mummies to introduce our new main dish, Queen’s broth (a fish bone broth simmered for many hours)! Not forgetting our vegetarian mummy, our chefs have specially made her a little vegetarian claypot steamboat. 😋 Our chefs also attended the session to gain feedback on how to improve their dishes 👨🏻‍🍳
Before the steamboat session, we ran a baby caring workshop to educate our LYC Mummies on how to bath their babies on their own at home. There was a demonstration done by our colleague, Sue while our matron was explaining. 
Learn more about LYC Mother &amp; Child Centre. Make an appointment or drop us a Facebook message now! http://lychealth.com/appointment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77201961"/>
                  </a:ext>
                </a:extLst>
              </a:tr>
            </a:tbl>
          </a:graphicData>
        </a:graphic>
      </p:graphicFrame>
      <p:sp>
        <p:nvSpPr>
          <p:cNvPr id="4" name="Text Placeholder 3">
            <a:extLst>
              <a:ext uri="{FF2B5EF4-FFF2-40B4-BE49-F238E27FC236}">
                <a16:creationId xmlns:a16="http://schemas.microsoft.com/office/drawing/2014/main" id="{6537EB62-1202-4391-8C08-60D4DB10FD4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374859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86B73-AD38-4C5A-851B-093EE51EE317}"/>
              </a:ext>
            </a:extLst>
          </p:cNvPr>
          <p:cNvSpPr>
            <a:spLocks noGrp="1"/>
          </p:cNvSpPr>
          <p:nvPr>
            <p:ph type="title"/>
          </p:nvPr>
        </p:nvSpPr>
        <p:spPr/>
        <p:txBody>
          <a:bodyPr/>
          <a:lstStyle/>
          <a:p>
            <a:r>
              <a:rPr lang="en-US"/>
              <a:t>Facebook Fan Demographics | LYC Mother &amp; Child Centre</a:t>
            </a:r>
          </a:p>
        </p:txBody>
      </p:sp>
      <p:graphicFrame>
        <p:nvGraphicFramePr>
          <p:cNvPr id="6" name="Chart Placeholder 5">
            <a:extLst>
              <a:ext uri="{FF2B5EF4-FFF2-40B4-BE49-F238E27FC236}">
                <a16:creationId xmlns:a16="http://schemas.microsoft.com/office/drawing/2014/main" id="{536B567A-62AF-4A2A-A852-435740D904D9}"/>
              </a:ext>
            </a:extLst>
          </p:cNvPr>
          <p:cNvGraphicFramePr>
            <a:graphicFrameLocks noGrp="1"/>
          </p:cNvGraphicFramePr>
          <p:nvPr>
            <p:ph type="chart" sz="quarter" idx="13"/>
            <p:extLst>
              <p:ext uri="{D42A27DB-BD31-4B8C-83A1-F6EECF244321}">
                <p14:modId xmlns:p14="http://schemas.microsoft.com/office/powerpoint/2010/main" val="14041607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7FB55A-720F-44C8-A752-384D6298BEF5}"/>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CC862478-1729-4B1C-B4FD-9A69A09930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2238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DACAB-01CE-4A65-A1E2-0CF836BDB19C}"/>
              </a:ext>
            </a:extLst>
          </p:cNvPr>
          <p:cNvSpPr>
            <a:spLocks noGrp="1"/>
          </p:cNvSpPr>
          <p:nvPr>
            <p:ph type="title"/>
          </p:nvPr>
        </p:nvSpPr>
        <p:spPr/>
        <p:txBody>
          <a:bodyPr/>
          <a:lstStyle/>
          <a:p>
            <a:r>
              <a:rPr lang="en-US"/>
              <a:t>Facebook Interaction Rate | LYC Mother &amp; Child Centre</a:t>
            </a:r>
          </a:p>
        </p:txBody>
      </p:sp>
      <p:graphicFrame>
        <p:nvGraphicFramePr>
          <p:cNvPr id="6" name="Chart Placeholder 5">
            <a:extLst>
              <a:ext uri="{FF2B5EF4-FFF2-40B4-BE49-F238E27FC236}">
                <a16:creationId xmlns:a16="http://schemas.microsoft.com/office/drawing/2014/main" id="{DDCEB1C8-0090-4291-B1D7-E1F0D625BC67}"/>
              </a:ext>
            </a:extLst>
          </p:cNvPr>
          <p:cNvGraphicFramePr>
            <a:graphicFrameLocks noGrp="1"/>
          </p:cNvGraphicFramePr>
          <p:nvPr>
            <p:ph type="chart" sz="quarter" idx="13"/>
            <p:extLst>
              <p:ext uri="{D42A27DB-BD31-4B8C-83A1-F6EECF244321}">
                <p14:modId xmlns:p14="http://schemas.microsoft.com/office/powerpoint/2010/main" val="35857245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22F4D3-8415-4B9F-94F4-12F54A0FD25C}"/>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68FC916D-67D2-42CE-BF88-D8A3982B91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49951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A2396-B2D2-4CD8-827F-D0E856902F48}"/>
              </a:ext>
            </a:extLst>
          </p:cNvPr>
          <p:cNvSpPr>
            <a:spLocks noGrp="1"/>
          </p:cNvSpPr>
          <p:nvPr>
            <p:ph type="title"/>
          </p:nvPr>
        </p:nvSpPr>
        <p:spPr/>
        <p:txBody>
          <a:bodyPr/>
          <a:lstStyle/>
          <a:p>
            <a:r>
              <a:rPr lang="en-US"/>
              <a:t>Facebook Fans Total | LYC Mother &amp; Child Centre</a:t>
            </a:r>
          </a:p>
        </p:txBody>
      </p:sp>
      <p:graphicFrame>
        <p:nvGraphicFramePr>
          <p:cNvPr id="6" name="Chart Placeholder 5">
            <a:extLst>
              <a:ext uri="{FF2B5EF4-FFF2-40B4-BE49-F238E27FC236}">
                <a16:creationId xmlns:a16="http://schemas.microsoft.com/office/drawing/2014/main" id="{8A247956-4683-47FE-B003-2750AC319A11}"/>
              </a:ext>
            </a:extLst>
          </p:cNvPr>
          <p:cNvGraphicFramePr>
            <a:graphicFrameLocks noGrp="1"/>
          </p:cNvGraphicFramePr>
          <p:nvPr>
            <p:ph type="chart" sz="quarter" idx="13"/>
            <p:extLst>
              <p:ext uri="{D42A27DB-BD31-4B8C-83A1-F6EECF244321}">
                <p14:modId xmlns:p14="http://schemas.microsoft.com/office/powerpoint/2010/main" val="8318377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9EFACD-0DF7-4394-85B7-0D0C7F72674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DC907CDA-B183-4607-A532-894C7D974F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75573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90F57-AF15-46B5-B1BB-EAF980329848}"/>
              </a:ext>
            </a:extLst>
          </p:cNvPr>
          <p:cNvSpPr>
            <a:spLocks noGrp="1"/>
          </p:cNvSpPr>
          <p:nvPr>
            <p:ph type="title"/>
          </p:nvPr>
        </p:nvSpPr>
        <p:spPr/>
        <p:txBody>
          <a:bodyPr/>
          <a:lstStyle/>
          <a:p>
            <a:r>
              <a:rPr lang="en-US"/>
              <a:t>Facebook Page Views | LYC Mother &amp; Child Centre</a:t>
            </a:r>
          </a:p>
        </p:txBody>
      </p:sp>
      <p:graphicFrame>
        <p:nvGraphicFramePr>
          <p:cNvPr id="6" name="Chart Placeholder 5">
            <a:extLst>
              <a:ext uri="{FF2B5EF4-FFF2-40B4-BE49-F238E27FC236}">
                <a16:creationId xmlns:a16="http://schemas.microsoft.com/office/drawing/2014/main" id="{19ED1298-3D92-4F0B-B319-1DD5E00C30E3}"/>
              </a:ext>
            </a:extLst>
          </p:cNvPr>
          <p:cNvGraphicFramePr>
            <a:graphicFrameLocks noGrp="1"/>
          </p:cNvGraphicFramePr>
          <p:nvPr>
            <p:ph type="chart" sz="quarter" idx="13"/>
            <p:extLst>
              <p:ext uri="{D42A27DB-BD31-4B8C-83A1-F6EECF244321}">
                <p14:modId xmlns:p14="http://schemas.microsoft.com/office/powerpoint/2010/main" val="35932335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CEDFAE-D0F5-4A0A-A31D-331C571BAB7A}"/>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DAAF1DFD-DC2B-4DC6-AE2E-CD3F2D2A66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67658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97FD0-8C97-4F29-A104-65117D3D1DD8}"/>
              </a:ext>
            </a:extLst>
          </p:cNvPr>
          <p:cNvSpPr>
            <a:spLocks noGrp="1"/>
          </p:cNvSpPr>
          <p:nvPr>
            <p:ph type="title"/>
          </p:nvPr>
        </p:nvSpPr>
        <p:spPr/>
        <p:txBody>
          <a:bodyPr/>
          <a:lstStyle/>
          <a:p>
            <a:r>
              <a:rPr lang="en-US"/>
              <a:t>Facebook Fans By City Table | LYC Mother &amp; Child Centre - 1 of 3</a:t>
            </a:r>
          </a:p>
        </p:txBody>
      </p:sp>
      <p:graphicFrame>
        <p:nvGraphicFramePr>
          <p:cNvPr id="5" name="Table Placeholder 4">
            <a:extLst>
              <a:ext uri="{FF2B5EF4-FFF2-40B4-BE49-F238E27FC236}">
                <a16:creationId xmlns:a16="http://schemas.microsoft.com/office/drawing/2014/main" id="{12EB35EF-41CE-4223-BF61-D20D259F9B9A}"/>
              </a:ext>
            </a:extLst>
          </p:cNvPr>
          <p:cNvGraphicFramePr>
            <a:graphicFrameLocks noGrp="1"/>
          </p:cNvGraphicFramePr>
          <p:nvPr>
            <p:ph type="tbl" sz="quarter" idx="13"/>
            <p:extLst>
              <p:ext uri="{D42A27DB-BD31-4B8C-83A1-F6EECF244321}">
                <p14:modId xmlns:p14="http://schemas.microsoft.com/office/powerpoint/2010/main" val="637569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94026864"/>
                    </a:ext>
                  </a:extLst>
                </a:gridCol>
                <a:gridCol w="1645920">
                  <a:extLst>
                    <a:ext uri="{9D8B030D-6E8A-4147-A177-3AD203B41FA5}">
                      <a16:colId xmlns:a16="http://schemas.microsoft.com/office/drawing/2014/main" val="2640674733"/>
                    </a:ext>
                  </a:extLst>
                </a:gridCol>
                <a:gridCol w="1645920">
                  <a:extLst>
                    <a:ext uri="{9D8B030D-6E8A-4147-A177-3AD203B41FA5}">
                      <a16:colId xmlns:a16="http://schemas.microsoft.com/office/drawing/2014/main" val="1609850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346159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30.5 %</a:t>
                      </a:r>
                    </a:p>
                  </a:txBody>
                  <a:tcPr/>
                </a:tc>
                <a:extLst>
                  <a:ext uri="{0D108BD9-81ED-4DB2-BD59-A6C34878D82A}">
                    <a16:rowId xmlns:a16="http://schemas.microsoft.com/office/drawing/2014/main" val="3143814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extLst>
                  <a:ext uri="{0D108BD9-81ED-4DB2-BD59-A6C34878D82A}">
                    <a16:rowId xmlns:a16="http://schemas.microsoft.com/office/drawing/2014/main" val="1209860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3735394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2604799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858182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980751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301389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3478510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745575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3519835560"/>
                  </a:ext>
                </a:extLst>
              </a:tr>
            </a:tbl>
          </a:graphicData>
        </a:graphic>
      </p:graphicFrame>
      <p:sp>
        <p:nvSpPr>
          <p:cNvPr id="4" name="Text Placeholder 3">
            <a:extLst>
              <a:ext uri="{FF2B5EF4-FFF2-40B4-BE49-F238E27FC236}">
                <a16:creationId xmlns:a16="http://schemas.microsoft.com/office/drawing/2014/main" id="{38BCA1D1-E7DD-44C7-A9DF-28F32E3550E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1907058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9AE97-AC65-4005-A9D2-7DA9B7AA280A}"/>
              </a:ext>
            </a:extLst>
          </p:cNvPr>
          <p:cNvSpPr>
            <a:spLocks noGrp="1"/>
          </p:cNvSpPr>
          <p:nvPr>
            <p:ph type="title"/>
          </p:nvPr>
        </p:nvSpPr>
        <p:spPr/>
        <p:txBody>
          <a:bodyPr/>
          <a:lstStyle/>
          <a:p>
            <a:r>
              <a:rPr lang="en-US"/>
              <a:t>Facebook Fans By City Table | LYC Mother &amp; Child Centre - 2 of 3</a:t>
            </a:r>
          </a:p>
        </p:txBody>
      </p:sp>
      <p:graphicFrame>
        <p:nvGraphicFramePr>
          <p:cNvPr id="5" name="Table Placeholder 4">
            <a:extLst>
              <a:ext uri="{FF2B5EF4-FFF2-40B4-BE49-F238E27FC236}">
                <a16:creationId xmlns:a16="http://schemas.microsoft.com/office/drawing/2014/main" id="{31053D05-6589-4684-92DA-3C92FAFA7B8F}"/>
              </a:ext>
            </a:extLst>
          </p:cNvPr>
          <p:cNvGraphicFramePr>
            <a:graphicFrameLocks noGrp="1"/>
          </p:cNvGraphicFramePr>
          <p:nvPr>
            <p:ph type="tbl" sz="quarter" idx="13"/>
            <p:extLst>
              <p:ext uri="{D42A27DB-BD31-4B8C-83A1-F6EECF244321}">
                <p14:modId xmlns:p14="http://schemas.microsoft.com/office/powerpoint/2010/main" val="1246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61262816"/>
                    </a:ext>
                  </a:extLst>
                </a:gridCol>
                <a:gridCol w="1645920">
                  <a:extLst>
                    <a:ext uri="{9D8B030D-6E8A-4147-A177-3AD203B41FA5}">
                      <a16:colId xmlns:a16="http://schemas.microsoft.com/office/drawing/2014/main" val="2960110385"/>
                    </a:ext>
                  </a:extLst>
                </a:gridCol>
                <a:gridCol w="1645920">
                  <a:extLst>
                    <a:ext uri="{9D8B030D-6E8A-4147-A177-3AD203B41FA5}">
                      <a16:colId xmlns:a16="http://schemas.microsoft.com/office/drawing/2014/main" val="781585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279762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860908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4286807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085057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296407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339953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642112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694242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636256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791581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334639167"/>
                  </a:ext>
                </a:extLst>
              </a:tr>
            </a:tbl>
          </a:graphicData>
        </a:graphic>
      </p:graphicFrame>
      <p:sp>
        <p:nvSpPr>
          <p:cNvPr id="4" name="Text Placeholder 3">
            <a:extLst>
              <a:ext uri="{FF2B5EF4-FFF2-40B4-BE49-F238E27FC236}">
                <a16:creationId xmlns:a16="http://schemas.microsoft.com/office/drawing/2014/main" id="{CEDBB0E6-EA49-43AB-AC5E-820C1FC498E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0527865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A92E1-3224-41F9-ACFA-F45338CCDE90}"/>
              </a:ext>
            </a:extLst>
          </p:cNvPr>
          <p:cNvSpPr>
            <a:spLocks noGrp="1"/>
          </p:cNvSpPr>
          <p:nvPr>
            <p:ph type="title"/>
          </p:nvPr>
        </p:nvSpPr>
        <p:spPr/>
        <p:txBody>
          <a:bodyPr/>
          <a:lstStyle/>
          <a:p>
            <a:r>
              <a:rPr lang="en-US"/>
              <a:t>Facebook Fans By City Table | LYC Mother &amp; Child Centre - 3 of 3</a:t>
            </a:r>
          </a:p>
        </p:txBody>
      </p:sp>
      <p:graphicFrame>
        <p:nvGraphicFramePr>
          <p:cNvPr id="5" name="Table Placeholder 4">
            <a:extLst>
              <a:ext uri="{FF2B5EF4-FFF2-40B4-BE49-F238E27FC236}">
                <a16:creationId xmlns:a16="http://schemas.microsoft.com/office/drawing/2014/main" id="{EEE547CE-1D3B-47AA-B2A7-6F41DE68AD40}"/>
              </a:ext>
            </a:extLst>
          </p:cNvPr>
          <p:cNvGraphicFramePr>
            <a:graphicFrameLocks noGrp="1"/>
          </p:cNvGraphicFramePr>
          <p:nvPr>
            <p:ph type="tbl" sz="quarter" idx="13"/>
            <p:extLst>
              <p:ext uri="{D42A27DB-BD31-4B8C-83A1-F6EECF244321}">
                <p14:modId xmlns:p14="http://schemas.microsoft.com/office/powerpoint/2010/main" val="1046465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11175303"/>
                    </a:ext>
                  </a:extLst>
                </a:gridCol>
                <a:gridCol w="1645920">
                  <a:extLst>
                    <a:ext uri="{9D8B030D-6E8A-4147-A177-3AD203B41FA5}">
                      <a16:colId xmlns:a16="http://schemas.microsoft.com/office/drawing/2014/main" val="1124522871"/>
                    </a:ext>
                  </a:extLst>
                </a:gridCol>
                <a:gridCol w="1645920">
                  <a:extLst>
                    <a:ext uri="{9D8B030D-6E8A-4147-A177-3AD203B41FA5}">
                      <a16:colId xmlns:a16="http://schemas.microsoft.com/office/drawing/2014/main" val="2225061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074363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49527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043478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710196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976653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817005196"/>
                  </a:ext>
                </a:extLst>
              </a:tr>
            </a:tbl>
          </a:graphicData>
        </a:graphic>
      </p:graphicFrame>
      <p:sp>
        <p:nvSpPr>
          <p:cNvPr id="4" name="Text Placeholder 3">
            <a:extLst>
              <a:ext uri="{FF2B5EF4-FFF2-40B4-BE49-F238E27FC236}">
                <a16:creationId xmlns:a16="http://schemas.microsoft.com/office/drawing/2014/main" id="{0F2CB896-E8C0-46BD-A840-B2F1ECB299E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2389766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3E676-88F5-4CB2-9BAE-02E4ABB67A57}"/>
              </a:ext>
            </a:extLst>
          </p:cNvPr>
          <p:cNvSpPr>
            <a:spLocks noGrp="1"/>
          </p:cNvSpPr>
          <p:nvPr>
            <p:ph type="title"/>
          </p:nvPr>
        </p:nvSpPr>
        <p:spPr/>
        <p:txBody>
          <a:bodyPr/>
          <a:lstStyle/>
          <a:p>
            <a:r>
              <a:rPr lang="en-US"/>
              <a:t>Facebook Own Posts Table | LYC Mother &amp; Child Centre - 1 of 16</a:t>
            </a:r>
          </a:p>
        </p:txBody>
      </p:sp>
      <p:graphicFrame>
        <p:nvGraphicFramePr>
          <p:cNvPr id="5" name="Table Placeholder 4">
            <a:extLst>
              <a:ext uri="{FF2B5EF4-FFF2-40B4-BE49-F238E27FC236}">
                <a16:creationId xmlns:a16="http://schemas.microsoft.com/office/drawing/2014/main" id="{1A903DD0-5142-4C9C-AF72-5AD4FA43E344}"/>
              </a:ext>
            </a:extLst>
          </p:cNvPr>
          <p:cNvGraphicFramePr>
            <a:graphicFrameLocks noGrp="1"/>
          </p:cNvGraphicFramePr>
          <p:nvPr>
            <p:ph type="tbl" sz="quarter" idx="13"/>
            <p:extLst>
              <p:ext uri="{D42A27DB-BD31-4B8C-83A1-F6EECF244321}">
                <p14:modId xmlns:p14="http://schemas.microsoft.com/office/powerpoint/2010/main" val="3401311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68814131"/>
                    </a:ext>
                  </a:extLst>
                </a:gridCol>
                <a:gridCol w="658368">
                  <a:extLst>
                    <a:ext uri="{9D8B030D-6E8A-4147-A177-3AD203B41FA5}">
                      <a16:colId xmlns:a16="http://schemas.microsoft.com/office/drawing/2014/main" val="3641096394"/>
                    </a:ext>
                  </a:extLst>
                </a:gridCol>
                <a:gridCol w="658368">
                  <a:extLst>
                    <a:ext uri="{9D8B030D-6E8A-4147-A177-3AD203B41FA5}">
                      <a16:colId xmlns:a16="http://schemas.microsoft.com/office/drawing/2014/main" val="4241442403"/>
                    </a:ext>
                  </a:extLst>
                </a:gridCol>
                <a:gridCol w="658368">
                  <a:extLst>
                    <a:ext uri="{9D8B030D-6E8A-4147-A177-3AD203B41FA5}">
                      <a16:colId xmlns:a16="http://schemas.microsoft.com/office/drawing/2014/main" val="2488619470"/>
                    </a:ext>
                  </a:extLst>
                </a:gridCol>
                <a:gridCol w="658368">
                  <a:extLst>
                    <a:ext uri="{9D8B030D-6E8A-4147-A177-3AD203B41FA5}">
                      <a16:colId xmlns:a16="http://schemas.microsoft.com/office/drawing/2014/main" val="2948538870"/>
                    </a:ext>
                  </a:extLst>
                </a:gridCol>
                <a:gridCol w="658368">
                  <a:extLst>
                    <a:ext uri="{9D8B030D-6E8A-4147-A177-3AD203B41FA5}">
                      <a16:colId xmlns:a16="http://schemas.microsoft.com/office/drawing/2014/main" val="1851135835"/>
                    </a:ext>
                  </a:extLst>
                </a:gridCol>
                <a:gridCol w="658368">
                  <a:extLst>
                    <a:ext uri="{9D8B030D-6E8A-4147-A177-3AD203B41FA5}">
                      <a16:colId xmlns:a16="http://schemas.microsoft.com/office/drawing/2014/main" val="2709320705"/>
                    </a:ext>
                  </a:extLst>
                </a:gridCol>
                <a:gridCol w="658368">
                  <a:extLst>
                    <a:ext uri="{9D8B030D-6E8A-4147-A177-3AD203B41FA5}">
                      <a16:colId xmlns:a16="http://schemas.microsoft.com/office/drawing/2014/main" val="17974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88729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- 2018-08-31 00:00:00 </a:t>
                      </a:r>
                      <a:r>
                        <a:rPr kumimoji="0" lang="en-US" sz="1000" b="0" i="0" u="none" strike="noStrike" kern="1200" cap="none" spc="0" normalizeH="0" baseline="0" noProof="0">
                          <a:ln>
                            <a:noFill/>
                          </a:ln>
                          <a:solidFill>
                            <a:prstClr val="black"/>
                          </a:solidFill>
                          <a:effectLst/>
                          <a:uLnTx/>
                          <a:uFillTx/>
                          <a:latin typeface="+mn-lt"/>
                          <a:ea typeface="+mn-ea"/>
                          <a:cs typeface="+mn-cs"/>
                        </a:rPr>
                        <a:t> 
 Happy National Day to all mummies and daddies! 😁
Here’s a patriotic LYC princess holding our Malaysian flag! 🇲🇾️
</a:t>
                      </a:r>
                      <a:r>
                        <a:rPr kumimoji="0" lang="ja-JP" altLang="en-US" sz="1000" b="0" i="0" u="none" strike="noStrike" kern="1200" cap="none" spc="0" normalizeH="0" baseline="0" noProof="0">
                          <a:ln>
                            <a:noFill/>
                          </a:ln>
                          <a:solidFill>
                            <a:prstClr val="black"/>
                          </a:solidFill>
                          <a:effectLst/>
                          <a:uLnTx/>
                          <a:uFillTx/>
                          <a:latin typeface="+mn-lt"/>
                          <a:ea typeface="+mn-ea"/>
                          <a:cs typeface="+mn-cs"/>
                        </a:rPr>
                        <a:t>国庆日快乐</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看看我们爱国的</a:t>
                      </a:r>
                      <a:r>
                        <a:rPr kumimoji="0" lang="en-US" sz="1000" b="0" i="0" u="none" strike="noStrike" kern="1200" cap="none" spc="0" normalizeH="0" baseline="0" noProof="0">
                          <a:ln>
                            <a:noFill/>
                          </a:ln>
                          <a:solidFill>
                            <a:prstClr val="black"/>
                          </a:solidFill>
                          <a:effectLst/>
                          <a:uLnTx/>
                          <a:uFillTx/>
                          <a:latin typeface="+mn-lt"/>
                          <a:ea typeface="+mn-ea"/>
                          <a:cs typeface="+mn-cs"/>
                        </a:rPr>
                        <a:t>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小公主正高举着辉煌条纹呢</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8338712"/>
                  </a:ext>
                </a:extLst>
              </a:tr>
            </a:tbl>
          </a:graphicData>
        </a:graphic>
      </p:graphicFrame>
      <p:sp>
        <p:nvSpPr>
          <p:cNvPr id="4" name="Text Placeholder 3">
            <a:extLst>
              <a:ext uri="{FF2B5EF4-FFF2-40B4-BE49-F238E27FC236}">
                <a16:creationId xmlns:a16="http://schemas.microsoft.com/office/drawing/2014/main" id="{2B32C3F1-28CC-4819-A295-BC289B8B446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5797649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28862-283B-447B-9FBB-B5B0A6288910}"/>
              </a:ext>
            </a:extLst>
          </p:cNvPr>
          <p:cNvSpPr>
            <a:spLocks noGrp="1"/>
          </p:cNvSpPr>
          <p:nvPr>
            <p:ph type="title"/>
          </p:nvPr>
        </p:nvSpPr>
        <p:spPr/>
        <p:txBody>
          <a:bodyPr/>
          <a:lstStyle/>
          <a:p>
            <a:r>
              <a:rPr lang="en-US"/>
              <a:t>Facebook Own Posts Table | LYC Mother &amp; Child Centre - 2 of 16</a:t>
            </a:r>
          </a:p>
        </p:txBody>
      </p:sp>
      <p:graphicFrame>
        <p:nvGraphicFramePr>
          <p:cNvPr id="5" name="Table Placeholder 4">
            <a:extLst>
              <a:ext uri="{FF2B5EF4-FFF2-40B4-BE49-F238E27FC236}">
                <a16:creationId xmlns:a16="http://schemas.microsoft.com/office/drawing/2014/main" id="{5C952E9E-687D-4237-888F-499BD6FFB927}"/>
              </a:ext>
            </a:extLst>
          </p:cNvPr>
          <p:cNvGraphicFramePr>
            <a:graphicFrameLocks noGrp="1"/>
          </p:cNvGraphicFramePr>
          <p:nvPr>
            <p:ph type="tbl" sz="quarter" idx="13"/>
            <p:extLst>
              <p:ext uri="{D42A27DB-BD31-4B8C-83A1-F6EECF244321}">
                <p14:modId xmlns:p14="http://schemas.microsoft.com/office/powerpoint/2010/main" val="3390413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39963581"/>
                    </a:ext>
                  </a:extLst>
                </a:gridCol>
                <a:gridCol w="658368">
                  <a:extLst>
                    <a:ext uri="{9D8B030D-6E8A-4147-A177-3AD203B41FA5}">
                      <a16:colId xmlns:a16="http://schemas.microsoft.com/office/drawing/2014/main" val="4193852642"/>
                    </a:ext>
                  </a:extLst>
                </a:gridCol>
                <a:gridCol w="658368">
                  <a:extLst>
                    <a:ext uri="{9D8B030D-6E8A-4147-A177-3AD203B41FA5}">
                      <a16:colId xmlns:a16="http://schemas.microsoft.com/office/drawing/2014/main" val="2939146525"/>
                    </a:ext>
                  </a:extLst>
                </a:gridCol>
                <a:gridCol w="658368">
                  <a:extLst>
                    <a:ext uri="{9D8B030D-6E8A-4147-A177-3AD203B41FA5}">
                      <a16:colId xmlns:a16="http://schemas.microsoft.com/office/drawing/2014/main" val="2699155916"/>
                    </a:ext>
                  </a:extLst>
                </a:gridCol>
                <a:gridCol w="658368">
                  <a:extLst>
                    <a:ext uri="{9D8B030D-6E8A-4147-A177-3AD203B41FA5}">
                      <a16:colId xmlns:a16="http://schemas.microsoft.com/office/drawing/2014/main" val="143932345"/>
                    </a:ext>
                  </a:extLst>
                </a:gridCol>
                <a:gridCol w="658368">
                  <a:extLst>
                    <a:ext uri="{9D8B030D-6E8A-4147-A177-3AD203B41FA5}">
                      <a16:colId xmlns:a16="http://schemas.microsoft.com/office/drawing/2014/main" val="3168160244"/>
                    </a:ext>
                  </a:extLst>
                </a:gridCol>
                <a:gridCol w="658368">
                  <a:extLst>
                    <a:ext uri="{9D8B030D-6E8A-4147-A177-3AD203B41FA5}">
                      <a16:colId xmlns:a16="http://schemas.microsoft.com/office/drawing/2014/main" val="1979718420"/>
                    </a:ext>
                  </a:extLst>
                </a:gridCol>
                <a:gridCol w="658368">
                  <a:extLst>
                    <a:ext uri="{9D8B030D-6E8A-4147-A177-3AD203B41FA5}">
                      <a16:colId xmlns:a16="http://schemas.microsoft.com/office/drawing/2014/main" val="2462646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3973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- 2018-08-28 12:38:00 </a:t>
                      </a:r>
                      <a:r>
                        <a:rPr kumimoji="0" lang="en-US" sz="1000" b="0" i="0" u="none" strike="noStrike" kern="1200" cap="none" spc="0" normalizeH="0" baseline="0" noProof="0">
                          <a:ln>
                            <a:noFill/>
                          </a:ln>
                          <a:solidFill>
                            <a:prstClr val="black"/>
                          </a:solidFill>
                          <a:effectLst/>
                          <a:uLnTx/>
                          <a:uFillTx/>
                          <a:latin typeface="+mn-lt"/>
                          <a:ea typeface="+mn-ea"/>
                          <a:cs typeface="+mn-cs"/>
                        </a:rPr>
                        <a:t> 
 Just like home. But better.
That's what LYC Mother &amp; Child Centre has been described as. Our nursing staff are all very experienced and caring.
Come to a place that will treasure you and your baby's needs. Come home.
Do make an appointment with us or send us a Facebook message! http://lyhealth.com/appointment
</a:t>
                      </a:r>
                      <a:r>
                        <a:rPr kumimoji="0" lang="ja-JP" altLang="en-US" sz="1000" b="0" i="0" u="none" strike="noStrike" kern="1200" cap="none" spc="0" normalizeH="0" baseline="0" noProof="0">
                          <a:ln>
                            <a:noFill/>
                          </a:ln>
                          <a:solidFill>
                            <a:prstClr val="black"/>
                          </a:solidFill>
                          <a:effectLst/>
                          <a:uLnTx/>
                          <a:uFillTx/>
                          <a:latin typeface="+mn-lt"/>
                          <a:ea typeface="+mn-ea"/>
                          <a:cs typeface="+mn-cs"/>
                        </a:rPr>
                        <a:t>就像家一样，但更佳。
大家都这样形容 </a:t>
                      </a:r>
                      <a:r>
                        <a:rPr kumimoji="0" lang="en-US" sz="1000" b="0" i="0" u="none" strike="noStrike" kern="1200" cap="none" spc="0" normalizeH="0" baseline="0" noProof="0">
                          <a:ln>
                            <a:noFill/>
                          </a:ln>
                          <a:solidFill>
                            <a:prstClr val="black"/>
                          </a:solidFill>
                          <a:effectLst/>
                          <a:uLnTx/>
                          <a:uFillTx/>
                          <a:latin typeface="+mn-lt"/>
                          <a:ea typeface="+mn-ea"/>
                          <a:cs typeface="+mn-cs"/>
                        </a:rPr>
                        <a:t>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 我们的护理人员都非常资深而且非常关爱您和您的宝宝。
快来到一个会爱护您和您的宝宝的地方，就是这里了！
立刻与我们预约或私讯我们吧</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http://lyhealth.com/appointment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44165064"/>
                  </a:ext>
                </a:extLst>
              </a:tr>
            </a:tbl>
          </a:graphicData>
        </a:graphic>
      </p:graphicFrame>
      <p:sp>
        <p:nvSpPr>
          <p:cNvPr id="4" name="Text Placeholder 3">
            <a:extLst>
              <a:ext uri="{FF2B5EF4-FFF2-40B4-BE49-F238E27FC236}">
                <a16:creationId xmlns:a16="http://schemas.microsoft.com/office/drawing/2014/main" id="{01510936-2836-4044-997A-3C167C754B2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8904280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5A2B9-B716-4AE1-824F-75CFF86B7CBB}"/>
              </a:ext>
            </a:extLst>
          </p:cNvPr>
          <p:cNvSpPr>
            <a:spLocks noGrp="1"/>
          </p:cNvSpPr>
          <p:nvPr>
            <p:ph type="title"/>
          </p:nvPr>
        </p:nvSpPr>
        <p:spPr/>
        <p:txBody>
          <a:bodyPr/>
          <a:lstStyle/>
          <a:p>
            <a:r>
              <a:rPr lang="en-US"/>
              <a:t>Facebook Own Posts Table | LYC Mother &amp; Child Centre - 3 of 16</a:t>
            </a:r>
          </a:p>
        </p:txBody>
      </p:sp>
      <p:graphicFrame>
        <p:nvGraphicFramePr>
          <p:cNvPr id="5" name="Table Placeholder 4">
            <a:extLst>
              <a:ext uri="{FF2B5EF4-FFF2-40B4-BE49-F238E27FC236}">
                <a16:creationId xmlns:a16="http://schemas.microsoft.com/office/drawing/2014/main" id="{5618A710-886E-44E2-B03C-86B08F34F2DA}"/>
              </a:ext>
            </a:extLst>
          </p:cNvPr>
          <p:cNvGraphicFramePr>
            <a:graphicFrameLocks noGrp="1"/>
          </p:cNvGraphicFramePr>
          <p:nvPr>
            <p:ph type="tbl" sz="quarter" idx="13"/>
            <p:extLst>
              <p:ext uri="{D42A27DB-BD31-4B8C-83A1-F6EECF244321}">
                <p14:modId xmlns:p14="http://schemas.microsoft.com/office/powerpoint/2010/main" val="2484730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02402464"/>
                    </a:ext>
                  </a:extLst>
                </a:gridCol>
                <a:gridCol w="658368">
                  <a:extLst>
                    <a:ext uri="{9D8B030D-6E8A-4147-A177-3AD203B41FA5}">
                      <a16:colId xmlns:a16="http://schemas.microsoft.com/office/drawing/2014/main" val="2460290248"/>
                    </a:ext>
                  </a:extLst>
                </a:gridCol>
                <a:gridCol w="658368">
                  <a:extLst>
                    <a:ext uri="{9D8B030D-6E8A-4147-A177-3AD203B41FA5}">
                      <a16:colId xmlns:a16="http://schemas.microsoft.com/office/drawing/2014/main" val="873160521"/>
                    </a:ext>
                  </a:extLst>
                </a:gridCol>
                <a:gridCol w="658368">
                  <a:extLst>
                    <a:ext uri="{9D8B030D-6E8A-4147-A177-3AD203B41FA5}">
                      <a16:colId xmlns:a16="http://schemas.microsoft.com/office/drawing/2014/main" val="1987820355"/>
                    </a:ext>
                  </a:extLst>
                </a:gridCol>
                <a:gridCol w="658368">
                  <a:extLst>
                    <a:ext uri="{9D8B030D-6E8A-4147-A177-3AD203B41FA5}">
                      <a16:colId xmlns:a16="http://schemas.microsoft.com/office/drawing/2014/main" val="1536888922"/>
                    </a:ext>
                  </a:extLst>
                </a:gridCol>
                <a:gridCol w="658368">
                  <a:extLst>
                    <a:ext uri="{9D8B030D-6E8A-4147-A177-3AD203B41FA5}">
                      <a16:colId xmlns:a16="http://schemas.microsoft.com/office/drawing/2014/main" val="881656506"/>
                    </a:ext>
                  </a:extLst>
                </a:gridCol>
                <a:gridCol w="658368">
                  <a:extLst>
                    <a:ext uri="{9D8B030D-6E8A-4147-A177-3AD203B41FA5}">
                      <a16:colId xmlns:a16="http://schemas.microsoft.com/office/drawing/2014/main" val="1320466848"/>
                    </a:ext>
                  </a:extLst>
                </a:gridCol>
                <a:gridCol w="658368">
                  <a:extLst>
                    <a:ext uri="{9D8B030D-6E8A-4147-A177-3AD203B41FA5}">
                      <a16:colId xmlns:a16="http://schemas.microsoft.com/office/drawing/2014/main" val="3690049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73491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- 2018-08-25 13:11:32 </a:t>
                      </a:r>
                      <a:r>
                        <a:rPr kumimoji="0" lang="en-US" sz="1000" b="0" i="0" u="none" strike="noStrike" kern="1200" cap="none" spc="0" normalizeH="0" baseline="0" noProof="0">
                          <a:ln>
                            <a:noFill/>
                          </a:ln>
                          <a:solidFill>
                            <a:prstClr val="black"/>
                          </a:solidFill>
                          <a:effectLst/>
                          <a:uLnTx/>
                          <a:uFillTx/>
                          <a:latin typeface="+mn-lt"/>
                          <a:ea typeface="+mn-ea"/>
                          <a:cs typeface="+mn-cs"/>
                        </a:rPr>
                        <a:t> 
 Sweet moments at LYC!
LYC Mother &amp; Child Centre had a steamboat with our LYC Mummies to introduce our new main dish, Queen’s broth (a fish bone broth simmered for many hours)! Not forgetting our vegetarian mummy, our chefs have specially made her a little vegetarian claypot steamboat. 😋 Our chefs also attended the session to gain feedback on how to improve their dishes 👨🏻‍🍳
Before the steamboat session, we ran a baby caring workshop to educate our LYC Mummies on how to bath their babies on their own at home. There was a demonstration done by our colleague, Sue while our matron was explaining. 
Learn more about LYC Mother &amp; Child Centre. Make an appointment or drop us a Facebook message now! http://lychealth.com/appointment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65981915"/>
                  </a:ext>
                </a:extLst>
              </a:tr>
            </a:tbl>
          </a:graphicData>
        </a:graphic>
      </p:graphicFrame>
      <p:sp>
        <p:nvSpPr>
          <p:cNvPr id="4" name="Text Placeholder 3">
            <a:extLst>
              <a:ext uri="{FF2B5EF4-FFF2-40B4-BE49-F238E27FC236}">
                <a16:creationId xmlns:a16="http://schemas.microsoft.com/office/drawing/2014/main" id="{9263A818-4904-427B-9787-627F5D1A824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0167913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DCB9C-5D99-4B39-8A88-BECE6E4104E9}"/>
              </a:ext>
            </a:extLst>
          </p:cNvPr>
          <p:cNvSpPr>
            <a:spLocks noGrp="1"/>
          </p:cNvSpPr>
          <p:nvPr>
            <p:ph type="title"/>
          </p:nvPr>
        </p:nvSpPr>
        <p:spPr/>
        <p:txBody>
          <a:bodyPr/>
          <a:lstStyle/>
          <a:p>
            <a:r>
              <a:rPr lang="en-US"/>
              <a:t>Facebook Own Posts Table | LYC Mother &amp; Child Centre - 4 of 16</a:t>
            </a:r>
          </a:p>
        </p:txBody>
      </p:sp>
      <p:graphicFrame>
        <p:nvGraphicFramePr>
          <p:cNvPr id="5" name="Table Placeholder 4">
            <a:extLst>
              <a:ext uri="{FF2B5EF4-FFF2-40B4-BE49-F238E27FC236}">
                <a16:creationId xmlns:a16="http://schemas.microsoft.com/office/drawing/2014/main" id="{9587D85E-D9A7-46BA-A850-AEE82A2978FB}"/>
              </a:ext>
            </a:extLst>
          </p:cNvPr>
          <p:cNvGraphicFramePr>
            <a:graphicFrameLocks noGrp="1"/>
          </p:cNvGraphicFramePr>
          <p:nvPr>
            <p:ph type="tbl" sz="quarter" idx="13"/>
            <p:extLst>
              <p:ext uri="{D42A27DB-BD31-4B8C-83A1-F6EECF244321}">
                <p14:modId xmlns:p14="http://schemas.microsoft.com/office/powerpoint/2010/main" val="2563209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40372130"/>
                    </a:ext>
                  </a:extLst>
                </a:gridCol>
                <a:gridCol w="658368">
                  <a:extLst>
                    <a:ext uri="{9D8B030D-6E8A-4147-A177-3AD203B41FA5}">
                      <a16:colId xmlns:a16="http://schemas.microsoft.com/office/drawing/2014/main" val="1319936021"/>
                    </a:ext>
                  </a:extLst>
                </a:gridCol>
                <a:gridCol w="658368">
                  <a:extLst>
                    <a:ext uri="{9D8B030D-6E8A-4147-A177-3AD203B41FA5}">
                      <a16:colId xmlns:a16="http://schemas.microsoft.com/office/drawing/2014/main" val="3592083231"/>
                    </a:ext>
                  </a:extLst>
                </a:gridCol>
                <a:gridCol w="658368">
                  <a:extLst>
                    <a:ext uri="{9D8B030D-6E8A-4147-A177-3AD203B41FA5}">
                      <a16:colId xmlns:a16="http://schemas.microsoft.com/office/drawing/2014/main" val="821810504"/>
                    </a:ext>
                  </a:extLst>
                </a:gridCol>
                <a:gridCol w="658368">
                  <a:extLst>
                    <a:ext uri="{9D8B030D-6E8A-4147-A177-3AD203B41FA5}">
                      <a16:colId xmlns:a16="http://schemas.microsoft.com/office/drawing/2014/main" val="3530693018"/>
                    </a:ext>
                  </a:extLst>
                </a:gridCol>
                <a:gridCol w="658368">
                  <a:extLst>
                    <a:ext uri="{9D8B030D-6E8A-4147-A177-3AD203B41FA5}">
                      <a16:colId xmlns:a16="http://schemas.microsoft.com/office/drawing/2014/main" val="2044789180"/>
                    </a:ext>
                  </a:extLst>
                </a:gridCol>
                <a:gridCol w="658368">
                  <a:extLst>
                    <a:ext uri="{9D8B030D-6E8A-4147-A177-3AD203B41FA5}">
                      <a16:colId xmlns:a16="http://schemas.microsoft.com/office/drawing/2014/main" val="2183747682"/>
                    </a:ext>
                  </a:extLst>
                </a:gridCol>
                <a:gridCol w="658368">
                  <a:extLst>
                    <a:ext uri="{9D8B030D-6E8A-4147-A177-3AD203B41FA5}">
                      <a16:colId xmlns:a16="http://schemas.microsoft.com/office/drawing/2014/main" val="41408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62065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- 2018-08-25 13:04:42 </a:t>
                      </a:r>
                      <a:r>
                        <a:rPr kumimoji="0" lang="en-US" sz="1000" b="0" i="0" u="none" strike="noStrike" kern="1200" cap="none" spc="0" normalizeH="0" baseline="0" noProof="0">
                          <a:ln>
                            <a:noFill/>
                          </a:ln>
                          <a:solidFill>
                            <a:prstClr val="black"/>
                          </a:solidFill>
                          <a:effectLst/>
                          <a:uLnTx/>
                          <a:uFillTx/>
                          <a:latin typeface="+mn-lt"/>
                          <a:ea typeface="+mn-ea"/>
                          <a:cs typeface="+mn-cs"/>
                        </a:rPr>
                        <a:t> 
 Sweet moments at LYC!
LYC Mother &amp; Child Centre had a steamboat with our LYC Mummies to introduce our new main dish, Queen’s broth (a fish bone broth simmered for many hours)! Not forgetting our vegetarian mummy, our chefs have specially made her a little vegetarian claypot steamboat. 😋 Our chefs also attended the session to gain feedback on how to improve their dishes 👨🏻‍🍳
Before the steamboat session, we ran a baby caring workshop to educate our LYC Mummies on how to bath their babies on their own at home. There was a demonstration done by our colleague, Sue while our matron was explaining. 
Learn more about LYC Mother &amp; Child Centre. Make an appointment or drop us a Facebook message now! http://lychealth.com/appointment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3662478"/>
                  </a:ext>
                </a:extLst>
              </a:tr>
            </a:tbl>
          </a:graphicData>
        </a:graphic>
      </p:graphicFrame>
      <p:sp>
        <p:nvSpPr>
          <p:cNvPr id="4" name="Text Placeholder 3">
            <a:extLst>
              <a:ext uri="{FF2B5EF4-FFF2-40B4-BE49-F238E27FC236}">
                <a16:creationId xmlns:a16="http://schemas.microsoft.com/office/drawing/2014/main" id="{23261BDC-4A0E-4884-A1AC-7D95EE3DD7E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789293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B16FA-3356-4E77-9123-CA0347F28F62}"/>
              </a:ext>
            </a:extLst>
          </p:cNvPr>
          <p:cNvSpPr>
            <a:spLocks noGrp="1"/>
          </p:cNvSpPr>
          <p:nvPr>
            <p:ph type="title"/>
          </p:nvPr>
        </p:nvSpPr>
        <p:spPr/>
        <p:txBody>
          <a:bodyPr/>
          <a:lstStyle/>
          <a:p>
            <a:r>
              <a:rPr lang="en-US"/>
              <a:t>Facebook Own Posts Table | LYC Mother &amp; Child Centre - 5 of 16</a:t>
            </a:r>
          </a:p>
        </p:txBody>
      </p:sp>
      <p:graphicFrame>
        <p:nvGraphicFramePr>
          <p:cNvPr id="5" name="Table Placeholder 4">
            <a:extLst>
              <a:ext uri="{FF2B5EF4-FFF2-40B4-BE49-F238E27FC236}">
                <a16:creationId xmlns:a16="http://schemas.microsoft.com/office/drawing/2014/main" id="{84F4D1A6-F30A-4772-A751-E41510C1CD50}"/>
              </a:ext>
            </a:extLst>
          </p:cNvPr>
          <p:cNvGraphicFramePr>
            <a:graphicFrameLocks noGrp="1"/>
          </p:cNvGraphicFramePr>
          <p:nvPr>
            <p:ph type="tbl" sz="quarter" idx="13"/>
            <p:extLst>
              <p:ext uri="{D42A27DB-BD31-4B8C-83A1-F6EECF244321}">
                <p14:modId xmlns:p14="http://schemas.microsoft.com/office/powerpoint/2010/main" val="405576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63360772"/>
                    </a:ext>
                  </a:extLst>
                </a:gridCol>
                <a:gridCol w="658368">
                  <a:extLst>
                    <a:ext uri="{9D8B030D-6E8A-4147-A177-3AD203B41FA5}">
                      <a16:colId xmlns:a16="http://schemas.microsoft.com/office/drawing/2014/main" val="1250285668"/>
                    </a:ext>
                  </a:extLst>
                </a:gridCol>
                <a:gridCol w="658368">
                  <a:extLst>
                    <a:ext uri="{9D8B030D-6E8A-4147-A177-3AD203B41FA5}">
                      <a16:colId xmlns:a16="http://schemas.microsoft.com/office/drawing/2014/main" val="2458585567"/>
                    </a:ext>
                  </a:extLst>
                </a:gridCol>
                <a:gridCol w="658368">
                  <a:extLst>
                    <a:ext uri="{9D8B030D-6E8A-4147-A177-3AD203B41FA5}">
                      <a16:colId xmlns:a16="http://schemas.microsoft.com/office/drawing/2014/main" val="1544015329"/>
                    </a:ext>
                  </a:extLst>
                </a:gridCol>
                <a:gridCol w="658368">
                  <a:extLst>
                    <a:ext uri="{9D8B030D-6E8A-4147-A177-3AD203B41FA5}">
                      <a16:colId xmlns:a16="http://schemas.microsoft.com/office/drawing/2014/main" val="3508547494"/>
                    </a:ext>
                  </a:extLst>
                </a:gridCol>
                <a:gridCol w="658368">
                  <a:extLst>
                    <a:ext uri="{9D8B030D-6E8A-4147-A177-3AD203B41FA5}">
                      <a16:colId xmlns:a16="http://schemas.microsoft.com/office/drawing/2014/main" val="3306310832"/>
                    </a:ext>
                  </a:extLst>
                </a:gridCol>
                <a:gridCol w="658368">
                  <a:extLst>
                    <a:ext uri="{9D8B030D-6E8A-4147-A177-3AD203B41FA5}">
                      <a16:colId xmlns:a16="http://schemas.microsoft.com/office/drawing/2014/main" val="3915731483"/>
                    </a:ext>
                  </a:extLst>
                </a:gridCol>
                <a:gridCol w="658368">
                  <a:extLst>
                    <a:ext uri="{9D8B030D-6E8A-4147-A177-3AD203B41FA5}">
                      <a16:colId xmlns:a16="http://schemas.microsoft.com/office/drawing/2014/main" val="1323367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31544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- 2018-08-24 13:34:00 </a:t>
                      </a:r>
                      <a:r>
                        <a:rPr kumimoji="0" lang="en-US" sz="1000" b="0" i="0" u="none" strike="noStrike" kern="1200" cap="none" spc="0" normalizeH="0" baseline="0" noProof="0">
                          <a:ln>
                            <a:noFill/>
                          </a:ln>
                          <a:solidFill>
                            <a:prstClr val="black"/>
                          </a:solidFill>
                          <a:effectLst/>
                          <a:uLnTx/>
                          <a:uFillTx/>
                          <a:latin typeface="+mn-lt"/>
                          <a:ea typeface="+mn-ea"/>
                          <a:cs typeface="+mn-cs"/>
                        </a:rPr>
                        <a:t> 
 At LYC Mother &amp; Child Centre, you can rest assured that you will have access to nutritious and balanced meals created specially for you!
Here’s what a LYC mummy had to say about our food (Lipin Yeo):
“The chefs prepare rich and nutritious food every day, and even the dishes were specially designed. Every day, the food was very appetizing.”
Learn more about LYC Mother &amp; Child Centre. Make an appointment or send us a Facebook message now! http://lyhealth.com/appointment
</a:t>
                      </a:r>
                      <a:r>
                        <a:rPr kumimoji="0" lang="ja-JP" altLang="en-US" sz="1000" b="0" i="0" u="none" strike="noStrike" kern="1200" cap="none" spc="0" normalizeH="0" baseline="0" noProof="0">
                          <a:ln>
                            <a:noFill/>
                          </a:ln>
                          <a:solidFill>
                            <a:prstClr val="black"/>
                          </a:solidFill>
                          <a:effectLst/>
                          <a:uLnTx/>
                          <a:uFillTx/>
                          <a:latin typeface="+mn-lt"/>
                          <a:ea typeface="+mn-ea"/>
                          <a:cs typeface="+mn-cs"/>
                        </a:rPr>
                        <a:t>在 </a:t>
                      </a:r>
                      <a:r>
                        <a:rPr kumimoji="0" lang="en-US" sz="1000" b="0" i="0" u="none" strike="noStrike" kern="1200" cap="none" spc="0" normalizeH="0" baseline="0" noProof="0">
                          <a:ln>
                            <a:noFill/>
                          </a:ln>
                          <a:solidFill>
                            <a:prstClr val="black"/>
                          </a:solidFill>
                          <a:effectLst/>
                          <a:uLnTx/>
                          <a:uFillTx/>
                          <a:latin typeface="+mn-lt"/>
                          <a:ea typeface="+mn-ea"/>
                          <a:cs typeface="+mn-cs"/>
                        </a:rPr>
                        <a:t>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产后护理中心坐月</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您可以绝对放心因为我们每天都会为您精心送上营养均衡的月子餐</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以下是</a:t>
                      </a:r>
                      <a:r>
                        <a:rPr kumimoji="0" lang="en-US" sz="1000" b="0" i="0" u="none" strike="noStrike" kern="1200" cap="none" spc="0" normalizeH="0" baseline="0" noProof="0">
                          <a:ln>
                            <a:noFill/>
                          </a:ln>
                          <a:solidFill>
                            <a:prstClr val="black"/>
                          </a:solidFill>
                          <a:effectLst/>
                          <a:uLnTx/>
                          <a:uFillTx/>
                          <a:latin typeface="+mn-lt"/>
                          <a:ea typeface="+mn-ea"/>
                          <a:cs typeface="+mn-cs"/>
                        </a:rPr>
                        <a:t>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妈咪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Lipin Yeo) </a:t>
                      </a:r>
                      <a:r>
                        <a:rPr kumimoji="0" lang="ja-JP" altLang="en-US" sz="1000" b="0" i="0" u="none" strike="noStrike" kern="1200" cap="none" spc="0" normalizeH="0" baseline="0" noProof="0">
                          <a:ln>
                            <a:noFill/>
                          </a:ln>
                          <a:solidFill>
                            <a:prstClr val="black"/>
                          </a:solidFill>
                          <a:effectLst/>
                          <a:uLnTx/>
                          <a:uFillTx/>
                          <a:latin typeface="+mn-lt"/>
                          <a:ea typeface="+mn-ea"/>
                          <a:cs typeface="+mn-cs"/>
                        </a:rPr>
                        <a:t>对我们准备的月子餐的评价</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厨师每天都会准备丰富又营养的食物，就连摆盘都特别用心，每天看了都很开胃。”
想了解更多，您可即刻私讯我们。您也可以通过</a:t>
                      </a:r>
                      <a:r>
                        <a:rPr kumimoji="0" lang="en-US" sz="1000" b="0" i="0" u="none" strike="noStrike" kern="1200" cap="none" spc="0" normalizeH="0" baseline="0" noProof="0">
                          <a:ln>
                            <a:noFill/>
                          </a:ln>
                          <a:solidFill>
                            <a:prstClr val="black"/>
                          </a:solidFill>
                          <a:effectLst/>
                          <a:uLnTx/>
                          <a:uFillTx/>
                          <a:latin typeface="+mn-lt"/>
                          <a:ea typeface="+mn-ea"/>
                          <a:cs typeface="+mn-cs"/>
                        </a:rPr>
                        <a:t>http://lyhealth.com/appointment </a:t>
                      </a:r>
                      <a:r>
                        <a:rPr kumimoji="0" lang="ja-JP" altLang="en-US" sz="1000" b="0" i="0" u="none" strike="noStrike" kern="1200" cap="none" spc="0" normalizeH="0" baseline="0" noProof="0">
                          <a:ln>
                            <a:noFill/>
                          </a:ln>
                          <a:solidFill>
                            <a:prstClr val="black"/>
                          </a:solidFill>
                          <a:effectLst/>
                          <a:uLnTx/>
                          <a:uFillTx/>
                          <a:latin typeface="+mn-lt"/>
                          <a:ea typeface="+mn-ea"/>
                          <a:cs typeface="+mn-cs"/>
                        </a:rPr>
                        <a:t>来跟我们预约！</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69195352"/>
                  </a:ext>
                </a:extLst>
              </a:tr>
            </a:tbl>
          </a:graphicData>
        </a:graphic>
      </p:graphicFrame>
      <p:sp>
        <p:nvSpPr>
          <p:cNvPr id="4" name="Text Placeholder 3">
            <a:extLst>
              <a:ext uri="{FF2B5EF4-FFF2-40B4-BE49-F238E27FC236}">
                <a16:creationId xmlns:a16="http://schemas.microsoft.com/office/drawing/2014/main" id="{259FE22D-3C81-46A8-8E10-54676FB72C0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2667160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446F1-A6F1-48A7-A0A1-B86A80FC780B}"/>
              </a:ext>
            </a:extLst>
          </p:cNvPr>
          <p:cNvSpPr>
            <a:spLocks noGrp="1"/>
          </p:cNvSpPr>
          <p:nvPr>
            <p:ph type="title"/>
          </p:nvPr>
        </p:nvSpPr>
        <p:spPr/>
        <p:txBody>
          <a:bodyPr/>
          <a:lstStyle/>
          <a:p>
            <a:r>
              <a:rPr lang="en-US"/>
              <a:t>Facebook Own Posts Table | LYC Mother &amp; Child Centre - 6 of 16</a:t>
            </a:r>
          </a:p>
        </p:txBody>
      </p:sp>
      <p:graphicFrame>
        <p:nvGraphicFramePr>
          <p:cNvPr id="5" name="Table Placeholder 4">
            <a:extLst>
              <a:ext uri="{FF2B5EF4-FFF2-40B4-BE49-F238E27FC236}">
                <a16:creationId xmlns:a16="http://schemas.microsoft.com/office/drawing/2014/main" id="{9D8BBDBE-89D9-4316-B316-23B831510946}"/>
              </a:ext>
            </a:extLst>
          </p:cNvPr>
          <p:cNvGraphicFramePr>
            <a:graphicFrameLocks noGrp="1"/>
          </p:cNvGraphicFramePr>
          <p:nvPr>
            <p:ph type="tbl" sz="quarter" idx="13"/>
            <p:extLst>
              <p:ext uri="{D42A27DB-BD31-4B8C-83A1-F6EECF244321}">
                <p14:modId xmlns:p14="http://schemas.microsoft.com/office/powerpoint/2010/main" val="3723013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0231923"/>
                    </a:ext>
                  </a:extLst>
                </a:gridCol>
                <a:gridCol w="658368">
                  <a:extLst>
                    <a:ext uri="{9D8B030D-6E8A-4147-A177-3AD203B41FA5}">
                      <a16:colId xmlns:a16="http://schemas.microsoft.com/office/drawing/2014/main" val="2148129471"/>
                    </a:ext>
                  </a:extLst>
                </a:gridCol>
                <a:gridCol w="658368">
                  <a:extLst>
                    <a:ext uri="{9D8B030D-6E8A-4147-A177-3AD203B41FA5}">
                      <a16:colId xmlns:a16="http://schemas.microsoft.com/office/drawing/2014/main" val="2104992521"/>
                    </a:ext>
                  </a:extLst>
                </a:gridCol>
                <a:gridCol w="658368">
                  <a:extLst>
                    <a:ext uri="{9D8B030D-6E8A-4147-A177-3AD203B41FA5}">
                      <a16:colId xmlns:a16="http://schemas.microsoft.com/office/drawing/2014/main" val="3065428807"/>
                    </a:ext>
                  </a:extLst>
                </a:gridCol>
                <a:gridCol w="658368">
                  <a:extLst>
                    <a:ext uri="{9D8B030D-6E8A-4147-A177-3AD203B41FA5}">
                      <a16:colId xmlns:a16="http://schemas.microsoft.com/office/drawing/2014/main" val="2175258633"/>
                    </a:ext>
                  </a:extLst>
                </a:gridCol>
                <a:gridCol w="658368">
                  <a:extLst>
                    <a:ext uri="{9D8B030D-6E8A-4147-A177-3AD203B41FA5}">
                      <a16:colId xmlns:a16="http://schemas.microsoft.com/office/drawing/2014/main" val="1305542331"/>
                    </a:ext>
                  </a:extLst>
                </a:gridCol>
                <a:gridCol w="658368">
                  <a:extLst>
                    <a:ext uri="{9D8B030D-6E8A-4147-A177-3AD203B41FA5}">
                      <a16:colId xmlns:a16="http://schemas.microsoft.com/office/drawing/2014/main" val="3315584218"/>
                    </a:ext>
                  </a:extLst>
                </a:gridCol>
                <a:gridCol w="658368">
                  <a:extLst>
                    <a:ext uri="{9D8B030D-6E8A-4147-A177-3AD203B41FA5}">
                      <a16:colId xmlns:a16="http://schemas.microsoft.com/office/drawing/2014/main" val="767990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42243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- 2018-08-21 12:51:41 </a:t>
                      </a:r>
                      <a:r>
                        <a:rPr kumimoji="0" lang="en-US" sz="1000" b="0" i="0" u="none" strike="noStrike" kern="1200" cap="none" spc="0" normalizeH="0" baseline="0" noProof="0">
                          <a:ln>
                            <a:noFill/>
                          </a:ln>
                          <a:solidFill>
                            <a:prstClr val="black"/>
                          </a:solidFill>
                          <a:effectLst/>
                          <a:uLnTx/>
                          <a:uFillTx/>
                          <a:latin typeface="+mn-lt"/>
                          <a:ea typeface="+mn-ea"/>
                          <a:cs typeface="+mn-cs"/>
                        </a:rPr>
                        <a:t> 
 Steamboat Tuesday 😍 among a Happy Family! #lycmotherchild #confinementcentrekl #multifunction room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5705666"/>
                  </a:ext>
                </a:extLst>
              </a:tr>
            </a:tbl>
          </a:graphicData>
        </a:graphic>
      </p:graphicFrame>
      <p:sp>
        <p:nvSpPr>
          <p:cNvPr id="4" name="Text Placeholder 3">
            <a:extLst>
              <a:ext uri="{FF2B5EF4-FFF2-40B4-BE49-F238E27FC236}">
                <a16:creationId xmlns:a16="http://schemas.microsoft.com/office/drawing/2014/main" id="{098534F3-FFA2-4212-A1BA-83F969E87E0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3120262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C2783-F979-4B6D-9B93-4D48F6FD5406}"/>
              </a:ext>
            </a:extLst>
          </p:cNvPr>
          <p:cNvSpPr>
            <a:spLocks noGrp="1"/>
          </p:cNvSpPr>
          <p:nvPr>
            <p:ph type="title"/>
          </p:nvPr>
        </p:nvSpPr>
        <p:spPr/>
        <p:txBody>
          <a:bodyPr/>
          <a:lstStyle/>
          <a:p>
            <a:r>
              <a:rPr lang="en-US"/>
              <a:t>Facebook Own Posts Table | LYC Mother &amp; Child Centre - 7 of 16</a:t>
            </a:r>
          </a:p>
        </p:txBody>
      </p:sp>
      <p:graphicFrame>
        <p:nvGraphicFramePr>
          <p:cNvPr id="5" name="Table Placeholder 4">
            <a:extLst>
              <a:ext uri="{FF2B5EF4-FFF2-40B4-BE49-F238E27FC236}">
                <a16:creationId xmlns:a16="http://schemas.microsoft.com/office/drawing/2014/main" id="{3DDFE8F5-20CB-4220-BA66-141C626E35A6}"/>
              </a:ext>
            </a:extLst>
          </p:cNvPr>
          <p:cNvGraphicFramePr>
            <a:graphicFrameLocks noGrp="1"/>
          </p:cNvGraphicFramePr>
          <p:nvPr>
            <p:ph type="tbl" sz="quarter" idx="13"/>
            <p:extLst>
              <p:ext uri="{D42A27DB-BD31-4B8C-83A1-F6EECF244321}">
                <p14:modId xmlns:p14="http://schemas.microsoft.com/office/powerpoint/2010/main" val="2661758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40946533"/>
                    </a:ext>
                  </a:extLst>
                </a:gridCol>
                <a:gridCol w="658368">
                  <a:extLst>
                    <a:ext uri="{9D8B030D-6E8A-4147-A177-3AD203B41FA5}">
                      <a16:colId xmlns:a16="http://schemas.microsoft.com/office/drawing/2014/main" val="3058268630"/>
                    </a:ext>
                  </a:extLst>
                </a:gridCol>
                <a:gridCol w="658368">
                  <a:extLst>
                    <a:ext uri="{9D8B030D-6E8A-4147-A177-3AD203B41FA5}">
                      <a16:colId xmlns:a16="http://schemas.microsoft.com/office/drawing/2014/main" val="960405677"/>
                    </a:ext>
                  </a:extLst>
                </a:gridCol>
                <a:gridCol w="658368">
                  <a:extLst>
                    <a:ext uri="{9D8B030D-6E8A-4147-A177-3AD203B41FA5}">
                      <a16:colId xmlns:a16="http://schemas.microsoft.com/office/drawing/2014/main" val="3206863681"/>
                    </a:ext>
                  </a:extLst>
                </a:gridCol>
                <a:gridCol w="658368">
                  <a:extLst>
                    <a:ext uri="{9D8B030D-6E8A-4147-A177-3AD203B41FA5}">
                      <a16:colId xmlns:a16="http://schemas.microsoft.com/office/drawing/2014/main" val="847655903"/>
                    </a:ext>
                  </a:extLst>
                </a:gridCol>
                <a:gridCol w="658368">
                  <a:extLst>
                    <a:ext uri="{9D8B030D-6E8A-4147-A177-3AD203B41FA5}">
                      <a16:colId xmlns:a16="http://schemas.microsoft.com/office/drawing/2014/main" val="1200664907"/>
                    </a:ext>
                  </a:extLst>
                </a:gridCol>
                <a:gridCol w="658368">
                  <a:extLst>
                    <a:ext uri="{9D8B030D-6E8A-4147-A177-3AD203B41FA5}">
                      <a16:colId xmlns:a16="http://schemas.microsoft.com/office/drawing/2014/main" val="3339182561"/>
                    </a:ext>
                  </a:extLst>
                </a:gridCol>
                <a:gridCol w="658368">
                  <a:extLst>
                    <a:ext uri="{9D8B030D-6E8A-4147-A177-3AD203B41FA5}">
                      <a16:colId xmlns:a16="http://schemas.microsoft.com/office/drawing/2014/main" val="3907373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49859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- 2018-08-21 11:31:00 </a:t>
                      </a:r>
                      <a:r>
                        <a:rPr kumimoji="0" lang="en-US" sz="1000" b="0" i="0" u="none" strike="noStrike" kern="1200" cap="none" spc="0" normalizeH="0" baseline="0" noProof="0">
                          <a:ln>
                            <a:noFill/>
                          </a:ln>
                          <a:solidFill>
                            <a:prstClr val="black"/>
                          </a:solidFill>
                          <a:effectLst/>
                          <a:uLnTx/>
                          <a:uFillTx/>
                          <a:latin typeface="+mn-lt"/>
                          <a:ea typeface="+mn-ea"/>
                          <a:cs typeface="+mn-cs"/>
                        </a:rPr>
                        <a:t> 
 Thank you LYC mummies for choosing LYC as your 5 star confinement centre!
We’re so happy to take care of you and your baby and hope you have enjoyed your stay with us! 😍
Interested to be a LYC mummy? Create an appointment with today or send us a Facebook message now to find out how! http://lyhealth.com/appointment
We welcome all with open arms. :)
</a:t>
                      </a:r>
                      <a:r>
                        <a:rPr kumimoji="0" lang="ja-JP" altLang="en-US" sz="1000" b="0" i="0" u="none" strike="noStrike" kern="1200" cap="none" spc="0" normalizeH="0" baseline="0" noProof="0">
                          <a:ln>
                            <a:noFill/>
                          </a:ln>
                          <a:solidFill>
                            <a:prstClr val="black"/>
                          </a:solidFill>
                          <a:effectLst/>
                          <a:uLnTx/>
                          <a:uFillTx/>
                          <a:latin typeface="+mn-lt"/>
                          <a:ea typeface="+mn-ea"/>
                          <a:cs typeface="+mn-cs"/>
                        </a:rPr>
                        <a:t>衷心感激每位</a:t>
                      </a:r>
                      <a:r>
                        <a:rPr kumimoji="0" lang="en-US" sz="1000" b="0" i="0" u="none" strike="noStrike" kern="1200" cap="none" spc="0" normalizeH="0" baseline="0" noProof="0">
                          <a:ln>
                            <a:noFill/>
                          </a:ln>
                          <a:solidFill>
                            <a:prstClr val="black"/>
                          </a:solidFill>
                          <a:effectLst/>
                          <a:uLnTx/>
                          <a:uFillTx/>
                          <a:latin typeface="+mn-lt"/>
                          <a:ea typeface="+mn-ea"/>
                          <a:cs typeface="+mn-cs"/>
                        </a:rPr>
                        <a:t>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妈咪选择到 </a:t>
                      </a:r>
                      <a:r>
                        <a:rPr kumimoji="0" lang="en-US" sz="1000" b="0" i="0" u="none" strike="noStrike" kern="1200" cap="none" spc="0" normalizeH="0" baseline="0" noProof="0">
                          <a:ln>
                            <a:noFill/>
                          </a:ln>
                          <a:solidFill>
                            <a:prstClr val="black"/>
                          </a:solidFill>
                          <a:effectLst/>
                          <a:uLnTx/>
                          <a:uFillTx/>
                          <a:latin typeface="+mn-lt"/>
                          <a:ea typeface="+mn-ea"/>
                          <a:cs typeface="+mn-cs"/>
                        </a:rPr>
                        <a:t>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产后护理中心来坐月子</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有机会照护您和您的宝宝是我们的荣幸，也希望您非常享受在</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产后护理中心的坐月时光。</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有兴趣成为</a:t>
                      </a:r>
                      <a:r>
                        <a:rPr kumimoji="0" lang="en-US" sz="1000" b="0" i="0" u="none" strike="noStrike" kern="1200" cap="none" spc="0" normalizeH="0" baseline="0" noProof="0">
                          <a:ln>
                            <a:noFill/>
                          </a:ln>
                          <a:solidFill>
                            <a:prstClr val="black"/>
                          </a:solidFill>
                          <a:effectLst/>
                          <a:uLnTx/>
                          <a:uFillTx/>
                          <a:latin typeface="+mn-lt"/>
                          <a:ea typeface="+mn-ea"/>
                          <a:cs typeface="+mn-cs"/>
                        </a:rPr>
                        <a:t>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妈咪</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今天就跟我们预约吧！欲知更多详情，您也可以在</a:t>
                      </a:r>
                      <a:r>
                        <a:rPr kumimoji="0" lang="en-US" sz="1000" b="0" i="0" u="none" strike="noStrike" kern="1200" cap="none" spc="0" normalizeH="0" baseline="0" noProof="0">
                          <a:ln>
                            <a:noFill/>
                          </a:ln>
                          <a:solidFill>
                            <a:prstClr val="black"/>
                          </a:solidFill>
                          <a:effectLst/>
                          <a:uLnTx/>
                          <a:uFillTx/>
                          <a:latin typeface="+mn-lt"/>
                          <a:ea typeface="+mn-ea"/>
                          <a:cs typeface="+mn-cs"/>
                        </a:rPr>
                        <a:t>Facebook</a:t>
                      </a:r>
                      <a:r>
                        <a:rPr kumimoji="0" lang="ja-JP" altLang="en-US" sz="1000" b="0" i="0" u="none" strike="noStrike" kern="1200" cap="none" spc="0" normalizeH="0" baseline="0" noProof="0">
                          <a:ln>
                            <a:noFill/>
                          </a:ln>
                          <a:solidFill>
                            <a:prstClr val="black"/>
                          </a:solidFill>
                          <a:effectLst/>
                          <a:uLnTx/>
                          <a:uFillTx/>
                          <a:latin typeface="+mn-lt"/>
                          <a:ea typeface="+mn-ea"/>
                          <a:cs typeface="+mn-cs"/>
                        </a:rPr>
                        <a:t>私讯我们。</a:t>
                      </a:r>
                      <a:r>
                        <a:rPr kumimoji="0" lang="en-US" sz="1000" b="0" i="0" u="none" strike="noStrike" kern="1200" cap="none" spc="0" normalizeH="0" baseline="0" noProof="0">
                          <a:ln>
                            <a:noFill/>
                          </a:ln>
                          <a:solidFill>
                            <a:prstClr val="black"/>
                          </a:solidFill>
                          <a:effectLst/>
                          <a:uLnTx/>
                          <a:uFillTx/>
                          <a:latin typeface="+mn-lt"/>
                          <a:ea typeface="+mn-ea"/>
                          <a:cs typeface="+mn-cs"/>
                        </a:rPr>
                        <a:t>http://lyhealth.com/appointment
</a:t>
                      </a:r>
                      <a:r>
                        <a:rPr kumimoji="0" lang="ja-JP" altLang="en-US" sz="1000" b="0" i="0" u="none" strike="noStrike" kern="1200" cap="none" spc="0" normalizeH="0" baseline="0" noProof="0">
                          <a:ln>
                            <a:noFill/>
                          </a:ln>
                          <a:solidFill>
                            <a:prstClr val="black"/>
                          </a:solidFill>
                          <a:effectLst/>
                          <a:uLnTx/>
                          <a:uFillTx/>
                          <a:latin typeface="+mn-lt"/>
                          <a:ea typeface="+mn-ea"/>
                          <a:cs typeface="+mn-cs"/>
                        </a:rPr>
                        <a:t>我们张开双臂欢迎您！</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9308492"/>
                  </a:ext>
                </a:extLst>
              </a:tr>
            </a:tbl>
          </a:graphicData>
        </a:graphic>
      </p:graphicFrame>
      <p:sp>
        <p:nvSpPr>
          <p:cNvPr id="4" name="Text Placeholder 3">
            <a:extLst>
              <a:ext uri="{FF2B5EF4-FFF2-40B4-BE49-F238E27FC236}">
                <a16:creationId xmlns:a16="http://schemas.microsoft.com/office/drawing/2014/main" id="{46F24D01-2C6F-4203-B17D-ADEBEFA005E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7993850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FCB92-730B-40EF-959E-AD83BAD01E62}"/>
              </a:ext>
            </a:extLst>
          </p:cNvPr>
          <p:cNvSpPr>
            <a:spLocks noGrp="1"/>
          </p:cNvSpPr>
          <p:nvPr>
            <p:ph type="title"/>
          </p:nvPr>
        </p:nvSpPr>
        <p:spPr/>
        <p:txBody>
          <a:bodyPr/>
          <a:lstStyle/>
          <a:p>
            <a:r>
              <a:rPr lang="en-US"/>
              <a:t>Facebook Own Posts Table | LYC Mother &amp; Child Centre - 8 of 16</a:t>
            </a:r>
          </a:p>
        </p:txBody>
      </p:sp>
      <p:graphicFrame>
        <p:nvGraphicFramePr>
          <p:cNvPr id="5" name="Table Placeholder 4">
            <a:extLst>
              <a:ext uri="{FF2B5EF4-FFF2-40B4-BE49-F238E27FC236}">
                <a16:creationId xmlns:a16="http://schemas.microsoft.com/office/drawing/2014/main" id="{0EBED147-FDB7-4C2F-A8B4-BF8E9397F7E6}"/>
              </a:ext>
            </a:extLst>
          </p:cNvPr>
          <p:cNvGraphicFramePr>
            <a:graphicFrameLocks noGrp="1"/>
          </p:cNvGraphicFramePr>
          <p:nvPr>
            <p:ph type="tbl" sz="quarter" idx="13"/>
            <p:extLst>
              <p:ext uri="{D42A27DB-BD31-4B8C-83A1-F6EECF244321}">
                <p14:modId xmlns:p14="http://schemas.microsoft.com/office/powerpoint/2010/main" val="4238055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95383344"/>
                    </a:ext>
                  </a:extLst>
                </a:gridCol>
                <a:gridCol w="658368">
                  <a:extLst>
                    <a:ext uri="{9D8B030D-6E8A-4147-A177-3AD203B41FA5}">
                      <a16:colId xmlns:a16="http://schemas.microsoft.com/office/drawing/2014/main" val="698811172"/>
                    </a:ext>
                  </a:extLst>
                </a:gridCol>
                <a:gridCol w="658368">
                  <a:extLst>
                    <a:ext uri="{9D8B030D-6E8A-4147-A177-3AD203B41FA5}">
                      <a16:colId xmlns:a16="http://schemas.microsoft.com/office/drawing/2014/main" val="887574090"/>
                    </a:ext>
                  </a:extLst>
                </a:gridCol>
                <a:gridCol w="658368">
                  <a:extLst>
                    <a:ext uri="{9D8B030D-6E8A-4147-A177-3AD203B41FA5}">
                      <a16:colId xmlns:a16="http://schemas.microsoft.com/office/drawing/2014/main" val="1014743106"/>
                    </a:ext>
                  </a:extLst>
                </a:gridCol>
                <a:gridCol w="658368">
                  <a:extLst>
                    <a:ext uri="{9D8B030D-6E8A-4147-A177-3AD203B41FA5}">
                      <a16:colId xmlns:a16="http://schemas.microsoft.com/office/drawing/2014/main" val="2552315341"/>
                    </a:ext>
                  </a:extLst>
                </a:gridCol>
                <a:gridCol w="658368">
                  <a:extLst>
                    <a:ext uri="{9D8B030D-6E8A-4147-A177-3AD203B41FA5}">
                      <a16:colId xmlns:a16="http://schemas.microsoft.com/office/drawing/2014/main" val="963810224"/>
                    </a:ext>
                  </a:extLst>
                </a:gridCol>
                <a:gridCol w="658368">
                  <a:extLst>
                    <a:ext uri="{9D8B030D-6E8A-4147-A177-3AD203B41FA5}">
                      <a16:colId xmlns:a16="http://schemas.microsoft.com/office/drawing/2014/main" val="2211882462"/>
                    </a:ext>
                  </a:extLst>
                </a:gridCol>
                <a:gridCol w="658368">
                  <a:extLst>
                    <a:ext uri="{9D8B030D-6E8A-4147-A177-3AD203B41FA5}">
                      <a16:colId xmlns:a16="http://schemas.microsoft.com/office/drawing/2014/main" val="240179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66116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- 2018-08-20 11:17:10 </a:t>
                      </a:r>
                      <a:r>
                        <a:rPr kumimoji="0" lang="en-US" sz="1000" b="0" i="0" u="none" strike="noStrike" kern="1200" cap="none" spc="0" normalizeH="0" baseline="0" noProof="0">
                          <a:ln>
                            <a:noFill/>
                          </a:ln>
                          <a:solidFill>
                            <a:prstClr val="black"/>
                          </a:solidFill>
                          <a:effectLst/>
                          <a:uLnTx/>
                          <a:uFillTx/>
                          <a:latin typeface="+mn-lt"/>
                          <a:ea typeface="+mn-ea"/>
                          <a:cs typeface="+mn-cs"/>
                        </a:rPr>
                        <a:t> 
 Thank you Faralyna Idris for choosing us as your confinement stay! We miss you too. ❤ 
#Repost @faralynaidris
Ni pyjamas yang @lycmotherchild sediakan.
- cotton yang sgt lembut.
- nursing friendly
- selesa, sgt sgt selesa
Eh, rindu @lycmotherchild ☺️
#confinementcare #confinementcentrekl#berpantang 
#BondaFaPantangJourney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9289605"/>
                  </a:ext>
                </a:extLst>
              </a:tr>
            </a:tbl>
          </a:graphicData>
        </a:graphic>
      </p:graphicFrame>
      <p:sp>
        <p:nvSpPr>
          <p:cNvPr id="4" name="Text Placeholder 3">
            <a:extLst>
              <a:ext uri="{FF2B5EF4-FFF2-40B4-BE49-F238E27FC236}">
                <a16:creationId xmlns:a16="http://schemas.microsoft.com/office/drawing/2014/main" id="{90F93B75-F498-4C62-B614-ABFD8902463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7592145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826CE-0E6C-42FD-BEED-EB53A786620C}"/>
              </a:ext>
            </a:extLst>
          </p:cNvPr>
          <p:cNvSpPr>
            <a:spLocks noGrp="1"/>
          </p:cNvSpPr>
          <p:nvPr>
            <p:ph type="title"/>
          </p:nvPr>
        </p:nvSpPr>
        <p:spPr/>
        <p:txBody>
          <a:bodyPr/>
          <a:lstStyle/>
          <a:p>
            <a:r>
              <a:rPr lang="en-US"/>
              <a:t>Facebook Own Posts Table | LYC Mother &amp; Child Centre - 9 of 16</a:t>
            </a:r>
          </a:p>
        </p:txBody>
      </p:sp>
      <p:graphicFrame>
        <p:nvGraphicFramePr>
          <p:cNvPr id="5" name="Table Placeholder 4">
            <a:extLst>
              <a:ext uri="{FF2B5EF4-FFF2-40B4-BE49-F238E27FC236}">
                <a16:creationId xmlns:a16="http://schemas.microsoft.com/office/drawing/2014/main" id="{956CA289-9242-449A-96FD-3D4537600822}"/>
              </a:ext>
            </a:extLst>
          </p:cNvPr>
          <p:cNvGraphicFramePr>
            <a:graphicFrameLocks noGrp="1"/>
          </p:cNvGraphicFramePr>
          <p:nvPr>
            <p:ph type="tbl" sz="quarter" idx="13"/>
            <p:extLst>
              <p:ext uri="{D42A27DB-BD31-4B8C-83A1-F6EECF244321}">
                <p14:modId xmlns:p14="http://schemas.microsoft.com/office/powerpoint/2010/main" val="3382599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69698371"/>
                    </a:ext>
                  </a:extLst>
                </a:gridCol>
                <a:gridCol w="658368">
                  <a:extLst>
                    <a:ext uri="{9D8B030D-6E8A-4147-A177-3AD203B41FA5}">
                      <a16:colId xmlns:a16="http://schemas.microsoft.com/office/drawing/2014/main" val="2729007988"/>
                    </a:ext>
                  </a:extLst>
                </a:gridCol>
                <a:gridCol w="658368">
                  <a:extLst>
                    <a:ext uri="{9D8B030D-6E8A-4147-A177-3AD203B41FA5}">
                      <a16:colId xmlns:a16="http://schemas.microsoft.com/office/drawing/2014/main" val="2807933338"/>
                    </a:ext>
                  </a:extLst>
                </a:gridCol>
                <a:gridCol w="658368">
                  <a:extLst>
                    <a:ext uri="{9D8B030D-6E8A-4147-A177-3AD203B41FA5}">
                      <a16:colId xmlns:a16="http://schemas.microsoft.com/office/drawing/2014/main" val="813318879"/>
                    </a:ext>
                  </a:extLst>
                </a:gridCol>
                <a:gridCol w="658368">
                  <a:extLst>
                    <a:ext uri="{9D8B030D-6E8A-4147-A177-3AD203B41FA5}">
                      <a16:colId xmlns:a16="http://schemas.microsoft.com/office/drawing/2014/main" val="501802488"/>
                    </a:ext>
                  </a:extLst>
                </a:gridCol>
                <a:gridCol w="658368">
                  <a:extLst>
                    <a:ext uri="{9D8B030D-6E8A-4147-A177-3AD203B41FA5}">
                      <a16:colId xmlns:a16="http://schemas.microsoft.com/office/drawing/2014/main" val="2654887112"/>
                    </a:ext>
                  </a:extLst>
                </a:gridCol>
                <a:gridCol w="658368">
                  <a:extLst>
                    <a:ext uri="{9D8B030D-6E8A-4147-A177-3AD203B41FA5}">
                      <a16:colId xmlns:a16="http://schemas.microsoft.com/office/drawing/2014/main" val="886507203"/>
                    </a:ext>
                  </a:extLst>
                </a:gridCol>
                <a:gridCol w="658368">
                  <a:extLst>
                    <a:ext uri="{9D8B030D-6E8A-4147-A177-3AD203B41FA5}">
                      <a16:colId xmlns:a16="http://schemas.microsoft.com/office/drawing/2014/main" val="894411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18482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- 2018-08-17 12:24:00 </a:t>
                      </a:r>
                      <a:r>
                        <a:rPr kumimoji="0" lang="en-US" sz="1000" b="0" i="0" u="none" strike="noStrike" kern="1200" cap="none" spc="0" normalizeH="0" baseline="0" noProof="0">
                          <a:ln>
                            <a:noFill/>
                          </a:ln>
                          <a:solidFill>
                            <a:prstClr val="black"/>
                          </a:solidFill>
                          <a:effectLst/>
                          <a:uLnTx/>
                          <a:uFillTx/>
                          <a:latin typeface="+mn-lt"/>
                          <a:ea typeface="+mn-ea"/>
                          <a:cs typeface="+mn-cs"/>
                        </a:rPr>
                        <a:t> 
 Here’s an appreciation post to a LYC mummy, Lipin who wrote a touching review on her stay with us:
“This is my third child. I am grateful to my husband for helping me to choose a five-star confinement center for me and my baby, so that I can take a good rest and enjoy 28 days of being treated like a Queen. The doctors and nurses here are very professional and caring. My daughter had an accidental hand injury after her birth. Under the attentive care of the nurses, my daughter’s hand is now completely recovered. The chefs prepare rich and nutritious food every day, and even the dishes were specially designed. Every day, the food was very appetizing. LYC's staff treated me like family and very easy to get along with. I would like to say a big thank you to the staff of LYC. You are the best! I miss everyone very much!” – Lipin Yeo
Thank you for staying with us Lipin!
For any enquiries, please send us a Facebook message today! 
</a:t>
                      </a:r>
                      <a:r>
                        <a:rPr kumimoji="0" lang="ja-JP" altLang="en-US" sz="1000" b="0" i="0" u="none" strike="noStrike" kern="1200" cap="none" spc="0" normalizeH="0" baseline="0" noProof="0">
                          <a:ln>
                            <a:noFill/>
                          </a:ln>
                          <a:solidFill>
                            <a:prstClr val="black"/>
                          </a:solidFill>
                          <a:effectLst/>
                          <a:uLnTx/>
                          <a:uFillTx/>
                          <a:latin typeface="+mn-lt"/>
                          <a:ea typeface="+mn-ea"/>
                          <a:cs typeface="+mn-cs"/>
                        </a:rPr>
                        <a:t>非常感谢</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妈咪</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Lipin)</a:t>
                      </a:r>
                      <a:r>
                        <a:rPr kumimoji="0" lang="ja-JP" altLang="en-US" sz="1000" b="0" i="0" u="none" strike="noStrike" kern="1200" cap="none" spc="0" normalizeH="0" baseline="0" noProof="0">
                          <a:ln>
                            <a:noFill/>
                          </a:ln>
                          <a:solidFill>
                            <a:prstClr val="black"/>
                          </a:solidFill>
                          <a:effectLst/>
                          <a:uLnTx/>
                          <a:uFillTx/>
                          <a:latin typeface="+mn-lt"/>
                          <a:ea typeface="+mn-ea"/>
                          <a:cs typeface="+mn-cs"/>
                        </a:rPr>
                        <a:t>跟我们分享她在</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月子中心的坐月经验！
“这是我的第三胎，感谢老公帮我选了五星级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25377606"/>
                  </a:ext>
                </a:extLst>
              </a:tr>
            </a:tbl>
          </a:graphicData>
        </a:graphic>
      </p:graphicFrame>
      <p:sp>
        <p:nvSpPr>
          <p:cNvPr id="4" name="Text Placeholder 3">
            <a:extLst>
              <a:ext uri="{FF2B5EF4-FFF2-40B4-BE49-F238E27FC236}">
                <a16:creationId xmlns:a16="http://schemas.microsoft.com/office/drawing/2014/main" id="{4E38352D-168F-42F8-BED7-80E11764DD7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2185611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FE367-F1D1-4CC6-8E04-CCA8D074D5F1}"/>
              </a:ext>
            </a:extLst>
          </p:cNvPr>
          <p:cNvSpPr>
            <a:spLocks noGrp="1"/>
          </p:cNvSpPr>
          <p:nvPr>
            <p:ph type="title"/>
          </p:nvPr>
        </p:nvSpPr>
        <p:spPr/>
        <p:txBody>
          <a:bodyPr/>
          <a:lstStyle/>
          <a:p>
            <a:r>
              <a:rPr lang="en-US"/>
              <a:t>Facebook Own Posts Table | LYC Mother &amp; Child Centre - 10 of 16</a:t>
            </a:r>
          </a:p>
        </p:txBody>
      </p:sp>
      <p:graphicFrame>
        <p:nvGraphicFramePr>
          <p:cNvPr id="5" name="Table Placeholder 4">
            <a:extLst>
              <a:ext uri="{FF2B5EF4-FFF2-40B4-BE49-F238E27FC236}">
                <a16:creationId xmlns:a16="http://schemas.microsoft.com/office/drawing/2014/main" id="{D2D66ACA-5AA5-4153-A975-D6DF38C6058C}"/>
              </a:ext>
            </a:extLst>
          </p:cNvPr>
          <p:cNvGraphicFramePr>
            <a:graphicFrameLocks noGrp="1"/>
          </p:cNvGraphicFramePr>
          <p:nvPr>
            <p:ph type="tbl" sz="quarter" idx="13"/>
            <p:extLst>
              <p:ext uri="{D42A27DB-BD31-4B8C-83A1-F6EECF244321}">
                <p14:modId xmlns:p14="http://schemas.microsoft.com/office/powerpoint/2010/main" val="2995410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58661310"/>
                    </a:ext>
                  </a:extLst>
                </a:gridCol>
                <a:gridCol w="658368">
                  <a:extLst>
                    <a:ext uri="{9D8B030D-6E8A-4147-A177-3AD203B41FA5}">
                      <a16:colId xmlns:a16="http://schemas.microsoft.com/office/drawing/2014/main" val="1802503894"/>
                    </a:ext>
                  </a:extLst>
                </a:gridCol>
                <a:gridCol w="658368">
                  <a:extLst>
                    <a:ext uri="{9D8B030D-6E8A-4147-A177-3AD203B41FA5}">
                      <a16:colId xmlns:a16="http://schemas.microsoft.com/office/drawing/2014/main" val="1365310380"/>
                    </a:ext>
                  </a:extLst>
                </a:gridCol>
                <a:gridCol w="658368">
                  <a:extLst>
                    <a:ext uri="{9D8B030D-6E8A-4147-A177-3AD203B41FA5}">
                      <a16:colId xmlns:a16="http://schemas.microsoft.com/office/drawing/2014/main" val="2894641640"/>
                    </a:ext>
                  </a:extLst>
                </a:gridCol>
                <a:gridCol w="658368">
                  <a:extLst>
                    <a:ext uri="{9D8B030D-6E8A-4147-A177-3AD203B41FA5}">
                      <a16:colId xmlns:a16="http://schemas.microsoft.com/office/drawing/2014/main" val="2558847614"/>
                    </a:ext>
                  </a:extLst>
                </a:gridCol>
                <a:gridCol w="658368">
                  <a:extLst>
                    <a:ext uri="{9D8B030D-6E8A-4147-A177-3AD203B41FA5}">
                      <a16:colId xmlns:a16="http://schemas.microsoft.com/office/drawing/2014/main" val="455320878"/>
                    </a:ext>
                  </a:extLst>
                </a:gridCol>
                <a:gridCol w="658368">
                  <a:extLst>
                    <a:ext uri="{9D8B030D-6E8A-4147-A177-3AD203B41FA5}">
                      <a16:colId xmlns:a16="http://schemas.microsoft.com/office/drawing/2014/main" val="322108549"/>
                    </a:ext>
                  </a:extLst>
                </a:gridCol>
                <a:gridCol w="658368">
                  <a:extLst>
                    <a:ext uri="{9D8B030D-6E8A-4147-A177-3AD203B41FA5}">
                      <a16:colId xmlns:a16="http://schemas.microsoft.com/office/drawing/2014/main" val="4076007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75854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- 2018-08-16 12:00:01 </a:t>
                      </a:r>
                      <a:r>
                        <a:rPr kumimoji="0" lang="en-US" sz="1000" b="0" i="0" u="none" strike="noStrike" kern="1200" cap="none" spc="0" normalizeH="0" baseline="0" noProof="0">
                          <a:ln>
                            <a:noFill/>
                          </a:ln>
                          <a:solidFill>
                            <a:prstClr val="black"/>
                          </a:solidFill>
                          <a:effectLst/>
                          <a:uLnTx/>
                          <a:uFillTx/>
                          <a:latin typeface="+mn-lt"/>
                          <a:ea typeface="+mn-ea"/>
                          <a:cs typeface="+mn-cs"/>
                        </a:rPr>
                        <a:t> 
 LYC Mother &amp; Child Centre is using Biolane Malaysia's products in our nursery for LYC babies! 
Biolane is made in France and has been developing hygiene and skin care products for baby’s fragile skin for over 40 years. With formulas based on natural active ingredients and ingredients which are carefully selected for their extreme softness, Biolane products are perfect for baby’s fragile, sensitive skin. 
Good news, LYC Mommies can also enjoy a special rate while purchasing Biolane's products, so that LYC babies can enjoy the benefits of Biolane at home! :)
Make an appointment to visit us or send us a Facebook message now! http://lyhealth.com/appointment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4823057"/>
                  </a:ext>
                </a:extLst>
              </a:tr>
            </a:tbl>
          </a:graphicData>
        </a:graphic>
      </p:graphicFrame>
      <p:sp>
        <p:nvSpPr>
          <p:cNvPr id="4" name="Text Placeholder 3">
            <a:extLst>
              <a:ext uri="{FF2B5EF4-FFF2-40B4-BE49-F238E27FC236}">
                <a16:creationId xmlns:a16="http://schemas.microsoft.com/office/drawing/2014/main" id="{157FB1A5-A195-4E2C-B7A8-835328FEDB4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0514268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D3267-EA1A-4B02-8B0E-FAC050598C73}"/>
              </a:ext>
            </a:extLst>
          </p:cNvPr>
          <p:cNvSpPr>
            <a:spLocks noGrp="1"/>
          </p:cNvSpPr>
          <p:nvPr>
            <p:ph type="title"/>
          </p:nvPr>
        </p:nvSpPr>
        <p:spPr/>
        <p:txBody>
          <a:bodyPr/>
          <a:lstStyle/>
          <a:p>
            <a:r>
              <a:rPr lang="en-US"/>
              <a:t>Facebook Own Posts Table | LYC Mother &amp; Child Centre - 11 of 16</a:t>
            </a:r>
          </a:p>
        </p:txBody>
      </p:sp>
      <p:graphicFrame>
        <p:nvGraphicFramePr>
          <p:cNvPr id="5" name="Table Placeholder 4">
            <a:extLst>
              <a:ext uri="{FF2B5EF4-FFF2-40B4-BE49-F238E27FC236}">
                <a16:creationId xmlns:a16="http://schemas.microsoft.com/office/drawing/2014/main" id="{41A73234-47A0-49C7-A502-DEF58C2ED06A}"/>
              </a:ext>
            </a:extLst>
          </p:cNvPr>
          <p:cNvGraphicFramePr>
            <a:graphicFrameLocks noGrp="1"/>
          </p:cNvGraphicFramePr>
          <p:nvPr>
            <p:ph type="tbl" sz="quarter" idx="13"/>
            <p:extLst>
              <p:ext uri="{D42A27DB-BD31-4B8C-83A1-F6EECF244321}">
                <p14:modId xmlns:p14="http://schemas.microsoft.com/office/powerpoint/2010/main" val="1663254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08384297"/>
                    </a:ext>
                  </a:extLst>
                </a:gridCol>
                <a:gridCol w="658368">
                  <a:extLst>
                    <a:ext uri="{9D8B030D-6E8A-4147-A177-3AD203B41FA5}">
                      <a16:colId xmlns:a16="http://schemas.microsoft.com/office/drawing/2014/main" val="1870796922"/>
                    </a:ext>
                  </a:extLst>
                </a:gridCol>
                <a:gridCol w="658368">
                  <a:extLst>
                    <a:ext uri="{9D8B030D-6E8A-4147-A177-3AD203B41FA5}">
                      <a16:colId xmlns:a16="http://schemas.microsoft.com/office/drawing/2014/main" val="13209463"/>
                    </a:ext>
                  </a:extLst>
                </a:gridCol>
                <a:gridCol w="658368">
                  <a:extLst>
                    <a:ext uri="{9D8B030D-6E8A-4147-A177-3AD203B41FA5}">
                      <a16:colId xmlns:a16="http://schemas.microsoft.com/office/drawing/2014/main" val="3430021845"/>
                    </a:ext>
                  </a:extLst>
                </a:gridCol>
                <a:gridCol w="658368">
                  <a:extLst>
                    <a:ext uri="{9D8B030D-6E8A-4147-A177-3AD203B41FA5}">
                      <a16:colId xmlns:a16="http://schemas.microsoft.com/office/drawing/2014/main" val="1598118710"/>
                    </a:ext>
                  </a:extLst>
                </a:gridCol>
                <a:gridCol w="658368">
                  <a:extLst>
                    <a:ext uri="{9D8B030D-6E8A-4147-A177-3AD203B41FA5}">
                      <a16:colId xmlns:a16="http://schemas.microsoft.com/office/drawing/2014/main" val="2191732160"/>
                    </a:ext>
                  </a:extLst>
                </a:gridCol>
                <a:gridCol w="658368">
                  <a:extLst>
                    <a:ext uri="{9D8B030D-6E8A-4147-A177-3AD203B41FA5}">
                      <a16:colId xmlns:a16="http://schemas.microsoft.com/office/drawing/2014/main" val="4165775343"/>
                    </a:ext>
                  </a:extLst>
                </a:gridCol>
                <a:gridCol w="658368">
                  <a:extLst>
                    <a:ext uri="{9D8B030D-6E8A-4147-A177-3AD203B41FA5}">
                      <a16:colId xmlns:a16="http://schemas.microsoft.com/office/drawing/2014/main" val="4286022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55460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- 2018-08-14 11:00:01 </a:t>
                      </a:r>
                      <a:r>
                        <a:rPr kumimoji="0" lang="en-US" sz="1000" b="0" i="0" u="none" strike="noStrike" kern="1200" cap="none" spc="0" normalizeH="0" baseline="0" noProof="0">
                          <a:ln>
                            <a:noFill/>
                          </a:ln>
                          <a:solidFill>
                            <a:prstClr val="black"/>
                          </a:solidFill>
                          <a:effectLst/>
                          <a:uLnTx/>
                          <a:uFillTx/>
                          <a:latin typeface="+mn-lt"/>
                          <a:ea typeface="+mn-ea"/>
                          <a:cs typeface="+mn-cs"/>
                        </a:rPr>
                        <a:t> 
 Breastfeeding your child is one of the most fulfilling things mummies can do to bond with their babies!
In conjunction with World Breastfeeding Month this August, LYC Centre is proud to support this initiative by assisting mummies in discovering the joys of breastfeeding.
Through classes and proper nutrition, let our experienced nurses assist you mummies on how to best latch babies to the breast, and to ensure an adequate supply of milk.
Do make an appointment to visit us at http://lychealth.com/appointment or drop us a Facebook message for more information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6250783"/>
                  </a:ext>
                </a:extLst>
              </a:tr>
            </a:tbl>
          </a:graphicData>
        </a:graphic>
      </p:graphicFrame>
      <p:sp>
        <p:nvSpPr>
          <p:cNvPr id="4" name="Text Placeholder 3">
            <a:extLst>
              <a:ext uri="{FF2B5EF4-FFF2-40B4-BE49-F238E27FC236}">
                <a16:creationId xmlns:a16="http://schemas.microsoft.com/office/drawing/2014/main" id="{1C532F32-41A0-4C84-8750-0ACEB1299D0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1808408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7D7F5-0711-4955-80A1-5992AA904C04}"/>
              </a:ext>
            </a:extLst>
          </p:cNvPr>
          <p:cNvSpPr>
            <a:spLocks noGrp="1"/>
          </p:cNvSpPr>
          <p:nvPr>
            <p:ph type="title"/>
          </p:nvPr>
        </p:nvSpPr>
        <p:spPr/>
        <p:txBody>
          <a:bodyPr/>
          <a:lstStyle/>
          <a:p>
            <a:r>
              <a:rPr lang="en-US"/>
              <a:t>Facebook Own Posts Table | LYC Mother &amp; Child Centre - 12 of 16</a:t>
            </a:r>
          </a:p>
        </p:txBody>
      </p:sp>
      <p:graphicFrame>
        <p:nvGraphicFramePr>
          <p:cNvPr id="5" name="Table Placeholder 4">
            <a:extLst>
              <a:ext uri="{FF2B5EF4-FFF2-40B4-BE49-F238E27FC236}">
                <a16:creationId xmlns:a16="http://schemas.microsoft.com/office/drawing/2014/main" id="{E4C6D490-211E-4D71-B352-271415394801}"/>
              </a:ext>
            </a:extLst>
          </p:cNvPr>
          <p:cNvGraphicFramePr>
            <a:graphicFrameLocks noGrp="1"/>
          </p:cNvGraphicFramePr>
          <p:nvPr>
            <p:ph type="tbl" sz="quarter" idx="13"/>
            <p:extLst>
              <p:ext uri="{D42A27DB-BD31-4B8C-83A1-F6EECF244321}">
                <p14:modId xmlns:p14="http://schemas.microsoft.com/office/powerpoint/2010/main" val="1254622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31318803"/>
                    </a:ext>
                  </a:extLst>
                </a:gridCol>
                <a:gridCol w="658368">
                  <a:extLst>
                    <a:ext uri="{9D8B030D-6E8A-4147-A177-3AD203B41FA5}">
                      <a16:colId xmlns:a16="http://schemas.microsoft.com/office/drawing/2014/main" val="3119258938"/>
                    </a:ext>
                  </a:extLst>
                </a:gridCol>
                <a:gridCol w="658368">
                  <a:extLst>
                    <a:ext uri="{9D8B030D-6E8A-4147-A177-3AD203B41FA5}">
                      <a16:colId xmlns:a16="http://schemas.microsoft.com/office/drawing/2014/main" val="589818405"/>
                    </a:ext>
                  </a:extLst>
                </a:gridCol>
                <a:gridCol w="658368">
                  <a:extLst>
                    <a:ext uri="{9D8B030D-6E8A-4147-A177-3AD203B41FA5}">
                      <a16:colId xmlns:a16="http://schemas.microsoft.com/office/drawing/2014/main" val="4103839213"/>
                    </a:ext>
                  </a:extLst>
                </a:gridCol>
                <a:gridCol w="658368">
                  <a:extLst>
                    <a:ext uri="{9D8B030D-6E8A-4147-A177-3AD203B41FA5}">
                      <a16:colId xmlns:a16="http://schemas.microsoft.com/office/drawing/2014/main" val="3695863218"/>
                    </a:ext>
                  </a:extLst>
                </a:gridCol>
                <a:gridCol w="658368">
                  <a:extLst>
                    <a:ext uri="{9D8B030D-6E8A-4147-A177-3AD203B41FA5}">
                      <a16:colId xmlns:a16="http://schemas.microsoft.com/office/drawing/2014/main" val="377639490"/>
                    </a:ext>
                  </a:extLst>
                </a:gridCol>
                <a:gridCol w="658368">
                  <a:extLst>
                    <a:ext uri="{9D8B030D-6E8A-4147-A177-3AD203B41FA5}">
                      <a16:colId xmlns:a16="http://schemas.microsoft.com/office/drawing/2014/main" val="468070661"/>
                    </a:ext>
                  </a:extLst>
                </a:gridCol>
                <a:gridCol w="658368">
                  <a:extLst>
                    <a:ext uri="{9D8B030D-6E8A-4147-A177-3AD203B41FA5}">
                      <a16:colId xmlns:a16="http://schemas.microsoft.com/office/drawing/2014/main" val="1887847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40093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- 2018-08-13 14:13:00 </a:t>
                      </a:r>
                      <a:r>
                        <a:rPr kumimoji="0" lang="en-US" sz="1000" b="0" i="0" u="none" strike="noStrike" kern="1200" cap="none" spc="0" normalizeH="0" baseline="0" noProof="0">
                          <a:ln>
                            <a:noFill/>
                          </a:ln>
                          <a:solidFill>
                            <a:prstClr val="black"/>
                          </a:solidFill>
                          <a:effectLst/>
                          <a:uLnTx/>
                          <a:uFillTx/>
                          <a:latin typeface="+mn-lt"/>
                          <a:ea typeface="+mn-ea"/>
                          <a:cs typeface="+mn-cs"/>
                        </a:rPr>
                        <a:t> 
 A little boy who accompanied his mummy during her confinement period drew this!
He’s glad that his little newborn sister who came in with an injury after birth is fully recovered under the care of the nurses at LYC Mother &amp; Child Centre.❤
Spot his little sister! 😉
Make an appointment or send us a Facebook message now! http://lyhealth.com/appointment
</a:t>
                      </a:r>
                      <a:r>
                        <a:rPr kumimoji="0" lang="ja-JP" altLang="en-US" sz="1000" b="0" i="0" u="none" strike="noStrike" kern="1200" cap="none" spc="0" normalizeH="0" baseline="0" noProof="0">
                          <a:ln>
                            <a:noFill/>
                          </a:ln>
                          <a:solidFill>
                            <a:prstClr val="black"/>
                          </a:solidFill>
                          <a:effectLst/>
                          <a:uLnTx/>
                          <a:uFillTx/>
                          <a:latin typeface="+mn-lt"/>
                          <a:ea typeface="+mn-ea"/>
                          <a:cs typeface="+mn-cs"/>
                        </a:rPr>
                        <a:t>有个小男孩在陪同妈妈坐月子时画了这张图</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他很高兴因为他刚出生时受了伤的的妹妹在</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月子中心护士的照护下已完全康复了。❤
猜猜哪位是她的妹妹？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立即跟我们预约或私讯我们吧</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您也可以浏览</a:t>
                      </a:r>
                      <a:r>
                        <a:rPr kumimoji="0" lang="en-US" sz="1000" b="0" i="0" u="none" strike="noStrike" kern="1200" cap="none" spc="0" normalizeH="0" baseline="0" noProof="0">
                          <a:ln>
                            <a:noFill/>
                          </a:ln>
                          <a:solidFill>
                            <a:prstClr val="black"/>
                          </a:solidFill>
                          <a:effectLst/>
                          <a:uLnTx/>
                          <a:uFillTx/>
                          <a:latin typeface="+mn-lt"/>
                          <a:ea typeface="+mn-ea"/>
                          <a:cs typeface="+mn-cs"/>
                        </a:rPr>
                        <a:t>http://lyhealth.com/appointment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77483296"/>
                  </a:ext>
                </a:extLst>
              </a:tr>
            </a:tbl>
          </a:graphicData>
        </a:graphic>
      </p:graphicFrame>
      <p:sp>
        <p:nvSpPr>
          <p:cNvPr id="4" name="Text Placeholder 3">
            <a:extLst>
              <a:ext uri="{FF2B5EF4-FFF2-40B4-BE49-F238E27FC236}">
                <a16:creationId xmlns:a16="http://schemas.microsoft.com/office/drawing/2014/main" id="{DF4039F7-12DD-4425-B6F0-45259A1CA65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6388585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4EC5B-F98D-4A30-8A5A-18A7F7F77561}"/>
              </a:ext>
            </a:extLst>
          </p:cNvPr>
          <p:cNvSpPr>
            <a:spLocks noGrp="1"/>
          </p:cNvSpPr>
          <p:nvPr>
            <p:ph type="title"/>
          </p:nvPr>
        </p:nvSpPr>
        <p:spPr/>
        <p:txBody>
          <a:bodyPr/>
          <a:lstStyle/>
          <a:p>
            <a:r>
              <a:rPr lang="en-US"/>
              <a:t>Facebook Own Posts Table | LYC Mother &amp; Child Centre - 13 of 16</a:t>
            </a:r>
          </a:p>
        </p:txBody>
      </p:sp>
      <p:graphicFrame>
        <p:nvGraphicFramePr>
          <p:cNvPr id="5" name="Table Placeholder 4">
            <a:extLst>
              <a:ext uri="{FF2B5EF4-FFF2-40B4-BE49-F238E27FC236}">
                <a16:creationId xmlns:a16="http://schemas.microsoft.com/office/drawing/2014/main" id="{AB5A56C5-D61E-476B-B11F-7CC3F9FA5DCD}"/>
              </a:ext>
            </a:extLst>
          </p:cNvPr>
          <p:cNvGraphicFramePr>
            <a:graphicFrameLocks noGrp="1"/>
          </p:cNvGraphicFramePr>
          <p:nvPr>
            <p:ph type="tbl" sz="quarter" idx="13"/>
            <p:extLst>
              <p:ext uri="{D42A27DB-BD31-4B8C-83A1-F6EECF244321}">
                <p14:modId xmlns:p14="http://schemas.microsoft.com/office/powerpoint/2010/main" val="3303298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91850581"/>
                    </a:ext>
                  </a:extLst>
                </a:gridCol>
                <a:gridCol w="658368">
                  <a:extLst>
                    <a:ext uri="{9D8B030D-6E8A-4147-A177-3AD203B41FA5}">
                      <a16:colId xmlns:a16="http://schemas.microsoft.com/office/drawing/2014/main" val="138050058"/>
                    </a:ext>
                  </a:extLst>
                </a:gridCol>
                <a:gridCol w="658368">
                  <a:extLst>
                    <a:ext uri="{9D8B030D-6E8A-4147-A177-3AD203B41FA5}">
                      <a16:colId xmlns:a16="http://schemas.microsoft.com/office/drawing/2014/main" val="77016393"/>
                    </a:ext>
                  </a:extLst>
                </a:gridCol>
                <a:gridCol w="658368">
                  <a:extLst>
                    <a:ext uri="{9D8B030D-6E8A-4147-A177-3AD203B41FA5}">
                      <a16:colId xmlns:a16="http://schemas.microsoft.com/office/drawing/2014/main" val="2109879253"/>
                    </a:ext>
                  </a:extLst>
                </a:gridCol>
                <a:gridCol w="658368">
                  <a:extLst>
                    <a:ext uri="{9D8B030D-6E8A-4147-A177-3AD203B41FA5}">
                      <a16:colId xmlns:a16="http://schemas.microsoft.com/office/drawing/2014/main" val="1744941136"/>
                    </a:ext>
                  </a:extLst>
                </a:gridCol>
                <a:gridCol w="658368">
                  <a:extLst>
                    <a:ext uri="{9D8B030D-6E8A-4147-A177-3AD203B41FA5}">
                      <a16:colId xmlns:a16="http://schemas.microsoft.com/office/drawing/2014/main" val="1550783386"/>
                    </a:ext>
                  </a:extLst>
                </a:gridCol>
                <a:gridCol w="658368">
                  <a:extLst>
                    <a:ext uri="{9D8B030D-6E8A-4147-A177-3AD203B41FA5}">
                      <a16:colId xmlns:a16="http://schemas.microsoft.com/office/drawing/2014/main" val="880793604"/>
                    </a:ext>
                  </a:extLst>
                </a:gridCol>
                <a:gridCol w="658368">
                  <a:extLst>
                    <a:ext uri="{9D8B030D-6E8A-4147-A177-3AD203B41FA5}">
                      <a16:colId xmlns:a16="http://schemas.microsoft.com/office/drawing/2014/main" val="3886364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16886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- 2018-08-10 13:09:00 </a:t>
                      </a:r>
                      <a:r>
                        <a:rPr kumimoji="0" lang="en-US" sz="1000" b="0" i="0" u="none" strike="noStrike" kern="1200" cap="none" spc="0" normalizeH="0" baseline="0" noProof="0">
                          <a:ln>
                            <a:noFill/>
                          </a:ln>
                          <a:solidFill>
                            <a:prstClr val="black"/>
                          </a:solidFill>
                          <a:effectLst/>
                          <a:uLnTx/>
                          <a:uFillTx/>
                          <a:latin typeface="+mn-lt"/>
                          <a:ea typeface="+mn-ea"/>
                          <a:cs typeface="+mn-cs"/>
                        </a:rPr>
                        <a:t> 
 All mummies deserve Michelin star food! 😊
Ask us about our menu today at enquiry@lychealth.com or call +603 77339222/ +6012 6277335 for more information!
</a:t>
                      </a:r>
                      <a:r>
                        <a:rPr kumimoji="0" lang="ja-JP" altLang="en-US" sz="1000" b="0" i="0" u="none" strike="noStrike" kern="1200" cap="none" spc="0" normalizeH="0" baseline="0" noProof="0">
                          <a:ln>
                            <a:noFill/>
                          </a:ln>
                          <a:solidFill>
                            <a:prstClr val="black"/>
                          </a:solidFill>
                          <a:effectLst/>
                          <a:uLnTx/>
                          <a:uFillTx/>
                          <a:latin typeface="+mn-lt"/>
                          <a:ea typeface="+mn-ea"/>
                          <a:cs typeface="+mn-cs"/>
                        </a:rPr>
                        <a:t>每位妈妈都值得享用米其林等级的月子餐点，您赞同吗？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立即电邮 </a:t>
                      </a:r>
                      <a:r>
                        <a:rPr kumimoji="0" lang="en-US" sz="1000" b="0" i="0" u="none" strike="noStrike" kern="1200" cap="none" spc="0" normalizeH="0" baseline="0" noProof="0">
                          <a:ln>
                            <a:noFill/>
                          </a:ln>
                          <a:solidFill>
                            <a:prstClr val="black"/>
                          </a:solidFill>
                          <a:effectLst/>
                          <a:uLnTx/>
                          <a:uFillTx/>
                          <a:latin typeface="+mn-lt"/>
                          <a:ea typeface="+mn-ea"/>
                          <a:cs typeface="+mn-cs"/>
                        </a:rPr>
                        <a:t>enquiry@lychealth.com </a:t>
                      </a:r>
                      <a:r>
                        <a:rPr kumimoji="0" lang="ja-JP" altLang="en-US" sz="1000" b="0" i="0" u="none" strike="noStrike" kern="1200" cap="none" spc="0" normalizeH="0" baseline="0" noProof="0">
                          <a:ln>
                            <a:noFill/>
                          </a:ln>
                          <a:solidFill>
                            <a:prstClr val="black"/>
                          </a:solidFill>
                          <a:effectLst/>
                          <a:uLnTx/>
                          <a:uFillTx/>
                          <a:latin typeface="+mn-lt"/>
                          <a:ea typeface="+mn-ea"/>
                          <a:cs typeface="+mn-cs"/>
                        </a:rPr>
                        <a:t>或拨电至 </a:t>
                      </a:r>
                      <a:r>
                        <a:rPr kumimoji="0" lang="en-US" altLang="ja-JP" sz="1000" b="0" i="0" u="none" strike="noStrike" kern="1200" cap="none" spc="0" normalizeH="0" baseline="0" noProof="0">
                          <a:ln>
                            <a:noFill/>
                          </a:ln>
                          <a:solidFill>
                            <a:prstClr val="black"/>
                          </a:solidFill>
                          <a:effectLst/>
                          <a:uLnTx/>
                          <a:uFillTx/>
                          <a:latin typeface="+mn-lt"/>
                          <a:ea typeface="+mn-ea"/>
                          <a:cs typeface="+mn-cs"/>
                        </a:rPr>
                        <a:t>+603 77339222/ +6012 6277335 </a:t>
                      </a:r>
                      <a:r>
                        <a:rPr kumimoji="0" lang="ja-JP" altLang="en-US" sz="1000" b="0" i="0" u="none" strike="noStrike" kern="1200" cap="none" spc="0" normalizeH="0" baseline="0" noProof="0">
                          <a:ln>
                            <a:noFill/>
                          </a:ln>
                          <a:solidFill>
                            <a:prstClr val="black"/>
                          </a:solidFill>
                          <a:effectLst/>
                          <a:uLnTx/>
                          <a:uFillTx/>
                          <a:latin typeface="+mn-lt"/>
                          <a:ea typeface="+mn-ea"/>
                          <a:cs typeface="+mn-cs"/>
                        </a:rPr>
                        <a:t>来查询我们的菜单吧</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98758747"/>
                  </a:ext>
                </a:extLst>
              </a:tr>
            </a:tbl>
          </a:graphicData>
        </a:graphic>
      </p:graphicFrame>
      <p:sp>
        <p:nvSpPr>
          <p:cNvPr id="4" name="Text Placeholder 3">
            <a:extLst>
              <a:ext uri="{FF2B5EF4-FFF2-40B4-BE49-F238E27FC236}">
                <a16:creationId xmlns:a16="http://schemas.microsoft.com/office/drawing/2014/main" id="{C172091F-2441-48E1-BDEC-28861FDFC13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9691284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6F424-74D6-431D-AC62-ADFED91F504E}"/>
              </a:ext>
            </a:extLst>
          </p:cNvPr>
          <p:cNvSpPr>
            <a:spLocks noGrp="1"/>
          </p:cNvSpPr>
          <p:nvPr>
            <p:ph type="title"/>
          </p:nvPr>
        </p:nvSpPr>
        <p:spPr/>
        <p:txBody>
          <a:bodyPr/>
          <a:lstStyle/>
          <a:p>
            <a:r>
              <a:rPr lang="en-US"/>
              <a:t>Facebook Own Posts Table | LYC Mother &amp; Child Centre - 14 of 16</a:t>
            </a:r>
          </a:p>
        </p:txBody>
      </p:sp>
      <p:graphicFrame>
        <p:nvGraphicFramePr>
          <p:cNvPr id="5" name="Table Placeholder 4">
            <a:extLst>
              <a:ext uri="{FF2B5EF4-FFF2-40B4-BE49-F238E27FC236}">
                <a16:creationId xmlns:a16="http://schemas.microsoft.com/office/drawing/2014/main" id="{CA9834A2-4401-4679-BC9C-8A375BD06262}"/>
              </a:ext>
            </a:extLst>
          </p:cNvPr>
          <p:cNvGraphicFramePr>
            <a:graphicFrameLocks noGrp="1"/>
          </p:cNvGraphicFramePr>
          <p:nvPr>
            <p:ph type="tbl" sz="quarter" idx="13"/>
            <p:extLst>
              <p:ext uri="{D42A27DB-BD31-4B8C-83A1-F6EECF244321}">
                <p14:modId xmlns:p14="http://schemas.microsoft.com/office/powerpoint/2010/main" val="2995543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10217295"/>
                    </a:ext>
                  </a:extLst>
                </a:gridCol>
                <a:gridCol w="658368">
                  <a:extLst>
                    <a:ext uri="{9D8B030D-6E8A-4147-A177-3AD203B41FA5}">
                      <a16:colId xmlns:a16="http://schemas.microsoft.com/office/drawing/2014/main" val="1283313546"/>
                    </a:ext>
                  </a:extLst>
                </a:gridCol>
                <a:gridCol w="658368">
                  <a:extLst>
                    <a:ext uri="{9D8B030D-6E8A-4147-A177-3AD203B41FA5}">
                      <a16:colId xmlns:a16="http://schemas.microsoft.com/office/drawing/2014/main" val="2774912504"/>
                    </a:ext>
                  </a:extLst>
                </a:gridCol>
                <a:gridCol w="658368">
                  <a:extLst>
                    <a:ext uri="{9D8B030D-6E8A-4147-A177-3AD203B41FA5}">
                      <a16:colId xmlns:a16="http://schemas.microsoft.com/office/drawing/2014/main" val="1284125851"/>
                    </a:ext>
                  </a:extLst>
                </a:gridCol>
                <a:gridCol w="658368">
                  <a:extLst>
                    <a:ext uri="{9D8B030D-6E8A-4147-A177-3AD203B41FA5}">
                      <a16:colId xmlns:a16="http://schemas.microsoft.com/office/drawing/2014/main" val="2528934186"/>
                    </a:ext>
                  </a:extLst>
                </a:gridCol>
                <a:gridCol w="658368">
                  <a:extLst>
                    <a:ext uri="{9D8B030D-6E8A-4147-A177-3AD203B41FA5}">
                      <a16:colId xmlns:a16="http://schemas.microsoft.com/office/drawing/2014/main" val="1455946961"/>
                    </a:ext>
                  </a:extLst>
                </a:gridCol>
                <a:gridCol w="658368">
                  <a:extLst>
                    <a:ext uri="{9D8B030D-6E8A-4147-A177-3AD203B41FA5}">
                      <a16:colId xmlns:a16="http://schemas.microsoft.com/office/drawing/2014/main" val="3952215721"/>
                    </a:ext>
                  </a:extLst>
                </a:gridCol>
                <a:gridCol w="658368">
                  <a:extLst>
                    <a:ext uri="{9D8B030D-6E8A-4147-A177-3AD203B41FA5}">
                      <a16:colId xmlns:a16="http://schemas.microsoft.com/office/drawing/2014/main" val="2459660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50884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- 2018-08-07 12:08:00 </a:t>
                      </a:r>
                      <a:r>
                        <a:rPr kumimoji="0" lang="en-US" sz="1000" b="0" i="0" u="none" strike="noStrike" kern="1200" cap="none" spc="0" normalizeH="0" baseline="0" noProof="0">
                          <a:ln>
                            <a:noFill/>
                          </a:ln>
                          <a:solidFill>
                            <a:prstClr val="black"/>
                          </a:solidFill>
                          <a:effectLst/>
                          <a:uLnTx/>
                          <a:uFillTx/>
                          <a:latin typeface="+mn-lt"/>
                          <a:ea typeface="+mn-ea"/>
                          <a:cs typeface="+mn-cs"/>
                        </a:rPr>
                        <a:t> 
 Many mummies feel anxious handling their newborns. Babies seem so fragile! 
This newfound responsibility can make even the most well-prepared mummy feel overwhelmed.
Let us at LYC Mother &amp; Child Centre take care of you and your precious baby! We're a 5-Star Confinement Centre, that strives to provide new mummies a comfortable place to recuperate after having undergone childbirth. Our Caregivers believe in only the best for our mummies and babies!
Contact us for a chat soon at enquiry@lychealth.com or call +603 77339222/ +6012 6277335 for more information!
</a:t>
                      </a:r>
                      <a:r>
                        <a:rPr kumimoji="0" lang="ja-JP" altLang="en-US" sz="1000" b="0" i="0" u="none" strike="noStrike" kern="1200" cap="none" spc="0" normalizeH="0" baseline="0" noProof="0">
                          <a:ln>
                            <a:noFill/>
                          </a:ln>
                          <a:solidFill>
                            <a:prstClr val="black"/>
                          </a:solidFill>
                          <a:effectLst/>
                          <a:uLnTx/>
                          <a:uFillTx/>
                          <a:latin typeface="+mn-lt"/>
                          <a:ea typeface="+mn-ea"/>
                          <a:cs typeface="+mn-cs"/>
                        </a:rPr>
                        <a:t>许多妈妈在照护新生儿时都会忐忑不安，因为宝宝看起来太脆弱了</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即便是做好万全准备的妈妈也会因为这项新任务而感到无比焦虑。
那就先让 </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月子中心照顾您以及您的宝宝吧！我们是</a:t>
                      </a:r>
                      <a:r>
                        <a:rPr kumimoji="0" lang="en-US" altLang="ja-JP" sz="1000" b="0" i="0" u="none" strike="noStrike" kern="1200" cap="none" spc="0" normalizeH="0" baseline="0" noProof="0">
                          <a:ln>
                            <a:noFill/>
                          </a:ln>
                          <a:solidFill>
                            <a:prstClr val="black"/>
                          </a:solidFill>
                          <a:effectLst/>
                          <a:uLnTx/>
                          <a:uFillTx/>
                          <a:latin typeface="+mn-lt"/>
                          <a:ea typeface="+mn-ea"/>
                          <a:cs typeface="+mn-cs"/>
                        </a:rPr>
                        <a:t>5</a:t>
                      </a:r>
                      <a:r>
                        <a:rPr kumimoji="0" lang="ja-JP" altLang="en-US" sz="1000" b="0" i="0" u="none" strike="noStrike" kern="1200" cap="none" spc="0" normalizeH="0" baseline="0" noProof="0">
                          <a:ln>
                            <a:noFill/>
                          </a:ln>
                          <a:solidFill>
                            <a:prstClr val="black"/>
                          </a:solidFill>
                          <a:effectLst/>
                          <a:uLnTx/>
                          <a:uFillTx/>
                          <a:latin typeface="+mn-lt"/>
                          <a:ea typeface="+mn-ea"/>
                          <a:cs typeface="+mn-cs"/>
                        </a:rPr>
                        <a:t>星级的产后护理中心，尽力为初为人母的您打造一个适合产后疗养的地方。我们的医护人员也会给予妈咪和宝贝最好的照护！
现在就通过以下方式联系我们吧！
电邮：</a:t>
                      </a:r>
                      <a:r>
                        <a:rPr kumimoji="0" lang="en-US" sz="1000" b="0" i="0" u="none" strike="noStrike" kern="1200" cap="none" spc="0" normalizeH="0" baseline="0" noProof="0">
                          <a:ln>
                            <a:noFill/>
                          </a:ln>
                          <a:solidFill>
                            <a:prstClr val="black"/>
                          </a:solidFill>
                          <a:effectLst/>
                          <a:uLnTx/>
                          <a:uFillTx/>
                          <a:latin typeface="+mn-lt"/>
                          <a:ea typeface="+mn-ea"/>
                          <a:cs typeface="+mn-cs"/>
                        </a:rPr>
                        <a:t>enquiry@lychealth.com 
</a:t>
                      </a:r>
                      <a:r>
                        <a:rPr kumimoji="0" lang="ja-JP" altLang="en-US" sz="1000" b="0" i="0" u="none" strike="noStrike" kern="1200" cap="none" spc="0" normalizeH="0" baseline="0" noProof="0">
                          <a:ln>
                            <a:noFill/>
                          </a:ln>
                          <a:solidFill>
                            <a:prstClr val="black"/>
                          </a:solidFill>
                          <a:effectLst/>
                          <a:uLnTx/>
                          <a:uFillTx/>
                          <a:latin typeface="+mn-lt"/>
                          <a:ea typeface="+mn-ea"/>
                          <a:cs typeface="+mn-cs"/>
                        </a:rPr>
                        <a:t>联络号码：</a:t>
                      </a:r>
                      <a:r>
                        <a:rPr kumimoji="0" lang="en-US" altLang="ja-JP" sz="1000" b="0" i="0" u="none" strike="noStrike" kern="1200" cap="none" spc="0" normalizeH="0" baseline="0" noProof="0">
                          <a:ln>
                            <a:noFill/>
                          </a:ln>
                          <a:solidFill>
                            <a:prstClr val="black"/>
                          </a:solidFill>
                          <a:effectLst/>
                          <a:uLnTx/>
                          <a:uFillTx/>
                          <a:latin typeface="+mn-lt"/>
                          <a:ea typeface="+mn-ea"/>
                          <a:cs typeface="+mn-cs"/>
                        </a:rPr>
                        <a:t>+603 77339222/ +6012 6277335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6492204"/>
                  </a:ext>
                </a:extLst>
              </a:tr>
            </a:tbl>
          </a:graphicData>
        </a:graphic>
      </p:graphicFrame>
      <p:sp>
        <p:nvSpPr>
          <p:cNvPr id="4" name="Text Placeholder 3">
            <a:extLst>
              <a:ext uri="{FF2B5EF4-FFF2-40B4-BE49-F238E27FC236}">
                <a16:creationId xmlns:a16="http://schemas.microsoft.com/office/drawing/2014/main" id="{865C0ABF-A8F5-4B04-8F21-9EA67D8241B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2185395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521FC-3219-49EB-A110-0847498C567E}"/>
              </a:ext>
            </a:extLst>
          </p:cNvPr>
          <p:cNvSpPr>
            <a:spLocks noGrp="1"/>
          </p:cNvSpPr>
          <p:nvPr>
            <p:ph type="title"/>
          </p:nvPr>
        </p:nvSpPr>
        <p:spPr/>
        <p:txBody>
          <a:bodyPr/>
          <a:lstStyle/>
          <a:p>
            <a:r>
              <a:rPr lang="en-US"/>
              <a:t>Facebook Own Posts Table | LYC Mother &amp; Child Centre - 15 of 16</a:t>
            </a:r>
          </a:p>
        </p:txBody>
      </p:sp>
      <p:graphicFrame>
        <p:nvGraphicFramePr>
          <p:cNvPr id="5" name="Table Placeholder 4">
            <a:extLst>
              <a:ext uri="{FF2B5EF4-FFF2-40B4-BE49-F238E27FC236}">
                <a16:creationId xmlns:a16="http://schemas.microsoft.com/office/drawing/2014/main" id="{037DA5E6-3083-4755-A5F4-DCB13A949F09}"/>
              </a:ext>
            </a:extLst>
          </p:cNvPr>
          <p:cNvGraphicFramePr>
            <a:graphicFrameLocks noGrp="1"/>
          </p:cNvGraphicFramePr>
          <p:nvPr>
            <p:ph type="tbl" sz="quarter" idx="13"/>
            <p:extLst>
              <p:ext uri="{D42A27DB-BD31-4B8C-83A1-F6EECF244321}">
                <p14:modId xmlns:p14="http://schemas.microsoft.com/office/powerpoint/2010/main" val="1966521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88539434"/>
                    </a:ext>
                  </a:extLst>
                </a:gridCol>
                <a:gridCol w="658368">
                  <a:extLst>
                    <a:ext uri="{9D8B030D-6E8A-4147-A177-3AD203B41FA5}">
                      <a16:colId xmlns:a16="http://schemas.microsoft.com/office/drawing/2014/main" val="706557229"/>
                    </a:ext>
                  </a:extLst>
                </a:gridCol>
                <a:gridCol w="658368">
                  <a:extLst>
                    <a:ext uri="{9D8B030D-6E8A-4147-A177-3AD203B41FA5}">
                      <a16:colId xmlns:a16="http://schemas.microsoft.com/office/drawing/2014/main" val="1761296339"/>
                    </a:ext>
                  </a:extLst>
                </a:gridCol>
                <a:gridCol w="658368">
                  <a:extLst>
                    <a:ext uri="{9D8B030D-6E8A-4147-A177-3AD203B41FA5}">
                      <a16:colId xmlns:a16="http://schemas.microsoft.com/office/drawing/2014/main" val="202667241"/>
                    </a:ext>
                  </a:extLst>
                </a:gridCol>
                <a:gridCol w="658368">
                  <a:extLst>
                    <a:ext uri="{9D8B030D-6E8A-4147-A177-3AD203B41FA5}">
                      <a16:colId xmlns:a16="http://schemas.microsoft.com/office/drawing/2014/main" val="3096178430"/>
                    </a:ext>
                  </a:extLst>
                </a:gridCol>
                <a:gridCol w="658368">
                  <a:extLst>
                    <a:ext uri="{9D8B030D-6E8A-4147-A177-3AD203B41FA5}">
                      <a16:colId xmlns:a16="http://schemas.microsoft.com/office/drawing/2014/main" val="2955330004"/>
                    </a:ext>
                  </a:extLst>
                </a:gridCol>
                <a:gridCol w="658368">
                  <a:extLst>
                    <a:ext uri="{9D8B030D-6E8A-4147-A177-3AD203B41FA5}">
                      <a16:colId xmlns:a16="http://schemas.microsoft.com/office/drawing/2014/main" val="448068429"/>
                    </a:ext>
                  </a:extLst>
                </a:gridCol>
                <a:gridCol w="658368">
                  <a:extLst>
                    <a:ext uri="{9D8B030D-6E8A-4147-A177-3AD203B41FA5}">
                      <a16:colId xmlns:a16="http://schemas.microsoft.com/office/drawing/2014/main" val="393884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04339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- 2018-08-04 11:05:00 </a:t>
                      </a:r>
                      <a:r>
                        <a:rPr kumimoji="0" lang="en-US" sz="1000" b="0" i="0" u="none" strike="noStrike" kern="1200" cap="none" spc="0" normalizeH="0" baseline="0" noProof="0">
                          <a:ln>
                            <a:noFill/>
                          </a:ln>
                          <a:solidFill>
                            <a:prstClr val="black"/>
                          </a:solidFill>
                          <a:effectLst/>
                          <a:uLnTx/>
                          <a:uFillTx/>
                          <a:latin typeface="+mn-lt"/>
                          <a:ea typeface="+mn-ea"/>
                          <a:cs typeface="+mn-cs"/>
                        </a:rPr>
                        <a:t> 
 Mummies, do you feel teary all the time and can't seem to bond with your beautiful baby? 
This could be due to hormonal fluctuations but if it lasts more than a few weeks, it could be Postpartum depression. Mummies that suffer from this feel overwhelmed, sad and may be unable to eat or sleep.
At LYC Mother &amp; Child Centre, our team of committed professionals are trained to watch out for tell-tale signs of postpartum depression. Let us take care of you! You don't have to suffer in silence! 
Source:
http://www.postpartumprogress.com/the-symptoms-of-postpartum-depression-anxiety-in-plain-mama-english
</a:t>
                      </a:r>
                      <a:r>
                        <a:rPr kumimoji="0" lang="ja-JP" altLang="en-US" sz="1000" b="0" i="0" u="none" strike="noStrike" kern="1200" cap="none" spc="0" normalizeH="0" baseline="0" noProof="0">
                          <a:ln>
                            <a:noFill/>
                          </a:ln>
                          <a:solidFill>
                            <a:prstClr val="black"/>
                          </a:solidFill>
                          <a:effectLst/>
                          <a:uLnTx/>
                          <a:uFillTx/>
                          <a:latin typeface="+mn-lt"/>
                          <a:ea typeface="+mn-ea"/>
                          <a:cs typeface="+mn-cs"/>
                        </a:rPr>
                        <a:t>妈咪们也有这种欲哭无泪的状况吗？试尽任何方法也无法跟自己的可爱宝贝进行亲密互动</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这有可能是荷尔蒙规律波动所导致。若这情况已持续了几周，您有可能患上产后忧郁。产后忧郁的妈妈可能会感受到巨大的压力，情绪不佳甚至没胃口和失眠。
</a:t>
                      </a:r>
                      <a:r>
                        <a:rPr kumimoji="0" lang="en-US" sz="1000" b="0" i="0" u="none" strike="noStrike" kern="1200" cap="none" spc="0" normalizeH="0" baseline="0" noProof="0">
                          <a:ln>
                            <a:noFill/>
                          </a:ln>
                          <a:solidFill>
                            <a:prstClr val="black"/>
                          </a:solidFill>
                          <a:effectLst/>
                          <a:uLnTx/>
                          <a:uFillTx/>
                          <a:latin typeface="+mn-lt"/>
                          <a:ea typeface="+mn-ea"/>
                          <a:cs typeface="+mn-cs"/>
                        </a:rPr>
                        <a:t>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护理中心里的专业团队都训练有素，可以察觉任何产后忧郁的迹象并及时给予帮助。妈咪们不必独自承受这种心理压力。
</a:t>
                      </a:r>
                      <a:r>
                        <a:rPr kumimoji="0" lang="en-US" sz="1000" b="0" i="0" u="none" strike="noStrike" kern="1200" cap="none" spc="0" normalizeH="0" baseline="0" noProof="0">
                          <a:ln>
                            <a:noFill/>
                          </a:ln>
                          <a:solidFill>
                            <a:prstClr val="black"/>
                          </a:solidFill>
                          <a:effectLst/>
                          <a:uLnTx/>
                          <a:uFillTx/>
                          <a:latin typeface="+mn-lt"/>
                          <a:ea typeface="+mn-ea"/>
                          <a:cs typeface="+mn-cs"/>
                        </a:rPr>
                        <a:t>Source:
http://www.postpartumprogress.com/the-symptoms-of-postpartum-depression-anxiety-in-plain-mama-english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6134663"/>
                  </a:ext>
                </a:extLst>
              </a:tr>
            </a:tbl>
          </a:graphicData>
        </a:graphic>
      </p:graphicFrame>
      <p:sp>
        <p:nvSpPr>
          <p:cNvPr id="4" name="Text Placeholder 3">
            <a:extLst>
              <a:ext uri="{FF2B5EF4-FFF2-40B4-BE49-F238E27FC236}">
                <a16:creationId xmlns:a16="http://schemas.microsoft.com/office/drawing/2014/main" id="{E55DB81E-A5F1-46A3-9066-DC13758DA27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0842087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51D0C-89FA-43D8-A752-94B55F6C9276}"/>
              </a:ext>
            </a:extLst>
          </p:cNvPr>
          <p:cNvSpPr>
            <a:spLocks noGrp="1"/>
          </p:cNvSpPr>
          <p:nvPr>
            <p:ph type="title"/>
          </p:nvPr>
        </p:nvSpPr>
        <p:spPr/>
        <p:txBody>
          <a:bodyPr/>
          <a:lstStyle/>
          <a:p>
            <a:r>
              <a:rPr lang="en-US"/>
              <a:t>Facebook Own Posts Table | LYC Mother &amp; Child Centre - 16 of 16</a:t>
            </a:r>
          </a:p>
        </p:txBody>
      </p:sp>
      <p:graphicFrame>
        <p:nvGraphicFramePr>
          <p:cNvPr id="5" name="Table Placeholder 4">
            <a:extLst>
              <a:ext uri="{FF2B5EF4-FFF2-40B4-BE49-F238E27FC236}">
                <a16:creationId xmlns:a16="http://schemas.microsoft.com/office/drawing/2014/main" id="{0768702F-7691-4254-B051-1813EAF4596C}"/>
              </a:ext>
            </a:extLst>
          </p:cNvPr>
          <p:cNvGraphicFramePr>
            <a:graphicFrameLocks noGrp="1"/>
          </p:cNvGraphicFramePr>
          <p:nvPr>
            <p:ph type="tbl" sz="quarter" idx="13"/>
            <p:extLst>
              <p:ext uri="{D42A27DB-BD31-4B8C-83A1-F6EECF244321}">
                <p14:modId xmlns:p14="http://schemas.microsoft.com/office/powerpoint/2010/main" val="3036172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90314696"/>
                    </a:ext>
                  </a:extLst>
                </a:gridCol>
                <a:gridCol w="658368">
                  <a:extLst>
                    <a:ext uri="{9D8B030D-6E8A-4147-A177-3AD203B41FA5}">
                      <a16:colId xmlns:a16="http://schemas.microsoft.com/office/drawing/2014/main" val="2612954708"/>
                    </a:ext>
                  </a:extLst>
                </a:gridCol>
                <a:gridCol w="658368">
                  <a:extLst>
                    <a:ext uri="{9D8B030D-6E8A-4147-A177-3AD203B41FA5}">
                      <a16:colId xmlns:a16="http://schemas.microsoft.com/office/drawing/2014/main" val="1283649865"/>
                    </a:ext>
                  </a:extLst>
                </a:gridCol>
                <a:gridCol w="658368">
                  <a:extLst>
                    <a:ext uri="{9D8B030D-6E8A-4147-A177-3AD203B41FA5}">
                      <a16:colId xmlns:a16="http://schemas.microsoft.com/office/drawing/2014/main" val="2536265135"/>
                    </a:ext>
                  </a:extLst>
                </a:gridCol>
                <a:gridCol w="658368">
                  <a:extLst>
                    <a:ext uri="{9D8B030D-6E8A-4147-A177-3AD203B41FA5}">
                      <a16:colId xmlns:a16="http://schemas.microsoft.com/office/drawing/2014/main" val="2053773080"/>
                    </a:ext>
                  </a:extLst>
                </a:gridCol>
                <a:gridCol w="658368">
                  <a:extLst>
                    <a:ext uri="{9D8B030D-6E8A-4147-A177-3AD203B41FA5}">
                      <a16:colId xmlns:a16="http://schemas.microsoft.com/office/drawing/2014/main" val="2641057232"/>
                    </a:ext>
                  </a:extLst>
                </a:gridCol>
                <a:gridCol w="658368">
                  <a:extLst>
                    <a:ext uri="{9D8B030D-6E8A-4147-A177-3AD203B41FA5}">
                      <a16:colId xmlns:a16="http://schemas.microsoft.com/office/drawing/2014/main" val="405888514"/>
                    </a:ext>
                  </a:extLst>
                </a:gridCol>
                <a:gridCol w="658368">
                  <a:extLst>
                    <a:ext uri="{9D8B030D-6E8A-4147-A177-3AD203B41FA5}">
                      <a16:colId xmlns:a16="http://schemas.microsoft.com/office/drawing/2014/main" val="2225128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82756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- 2018-08-02 16:22:59 </a:t>
                      </a:r>
                      <a:r>
                        <a:rPr kumimoji="0" lang="en-US" sz="1000" b="0" i="0" u="none" strike="noStrike" kern="1200" cap="none" spc="0" normalizeH="0" baseline="0" noProof="0">
                          <a:ln>
                            <a:noFill/>
                          </a:ln>
                          <a:solidFill>
                            <a:prstClr val="black"/>
                          </a:solidFill>
                          <a:effectLst/>
                          <a:uLnTx/>
                          <a:uFillTx/>
                          <a:latin typeface="+mn-lt"/>
                          <a:ea typeface="+mn-ea"/>
                          <a:cs typeface="+mn-cs"/>
                        </a:rPr>
                        <a:t> 
 Psst, mummies! It's never too early or late to start planning your postpartum care!
Look for a place that is comfortable and your body will thank you for it. It can be a nervous time, so have trusted advice and assistance at hand.
At LYC Mother &amp; Child Centre, we can cater to all your postnatal needs, and more! We are your one stop solution to traditional confinement care. Our mummies are first in everything we do, and every baby is precious to us.
For the best in postnatal care, do make an appointment with us or send us a Facebook message now! http://lyhealth.com/appointment
</a:t>
                      </a:r>
                      <a:r>
                        <a:rPr kumimoji="0" lang="ja-JP" altLang="en-US" sz="1000" b="0" i="0" u="none" strike="noStrike" kern="1200" cap="none" spc="0" normalizeH="0" baseline="0" noProof="0">
                          <a:ln>
                            <a:noFill/>
                          </a:ln>
                          <a:solidFill>
                            <a:prstClr val="black"/>
                          </a:solidFill>
                          <a:effectLst/>
                          <a:uLnTx/>
                          <a:uFillTx/>
                          <a:latin typeface="+mn-lt"/>
                          <a:ea typeface="+mn-ea"/>
                          <a:cs typeface="+mn-cs"/>
                        </a:rPr>
                        <a:t>亲爱的妈咪，计划您的产后护理不嫌早也绝不嫌晚！ 
为了避免到时候乱了阵脚，不如先从可靠的建议与帮助开始着手。 找对了一个舒适的修养环 境 ， 说不定 日后您会为自己所下的决定感到庆幸！ 
</a:t>
                      </a:r>
                      <a:r>
                        <a:rPr kumimoji="0" lang="en-US" sz="1000" b="0" i="0" u="none" strike="noStrike" kern="1200" cap="none" spc="0" normalizeH="0" baseline="0" noProof="0">
                          <a:ln>
                            <a:noFill/>
                          </a:ln>
                          <a:solidFill>
                            <a:prstClr val="black"/>
                          </a:solidFill>
                          <a:effectLst/>
                          <a:uLnTx/>
                          <a:uFillTx/>
                          <a:latin typeface="+mn-lt"/>
                          <a:ea typeface="+mn-ea"/>
                          <a:cs typeface="+mn-cs"/>
                        </a:rPr>
                        <a:t>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产后护理中心就是您所需的一站 式月子中心，我们将提供您所有坐月必备的产品以及服务</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月子中心里的每 位妈妈是我们的优先考量，而每位宝宝对我们来说都是我们的心肝宝贝。 
为了最好的产后护理</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现在就跟我们预约或私讯我们吧</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http://lyhealth.com/appointment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4207053"/>
                  </a:ext>
                </a:extLst>
              </a:tr>
            </a:tbl>
          </a:graphicData>
        </a:graphic>
      </p:graphicFrame>
      <p:sp>
        <p:nvSpPr>
          <p:cNvPr id="4" name="Text Placeholder 3">
            <a:extLst>
              <a:ext uri="{FF2B5EF4-FFF2-40B4-BE49-F238E27FC236}">
                <a16:creationId xmlns:a16="http://schemas.microsoft.com/office/drawing/2014/main" id="{4663207E-A71B-4DC9-8F32-7A130F0BB1B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1014313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1351</Words>
  <Application>Microsoft Office PowerPoint</Application>
  <PresentationFormat>On-screen Show (4:3)</PresentationFormat>
  <Paragraphs>517</Paragraphs>
  <Slides>36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ＭＳ Ｐゴシック</vt:lpstr>
      <vt:lpstr>Arial</vt:lpstr>
      <vt:lpstr>Calibri</vt:lpstr>
      <vt:lpstr>quintly_template</vt:lpstr>
      <vt:lpstr>MASTER TEMPLATE</vt:lpstr>
      <vt:lpstr>Facebook Key Metrics Table | LYC Mother &amp; Child Centre</vt:lpstr>
      <vt:lpstr>Facebook Reach | LYC Mother &amp; Child Centre</vt:lpstr>
      <vt:lpstr>Facebook Engaged Users | LYC Mother &amp; Child Centre</vt:lpstr>
      <vt:lpstr>Facebook Average Reactions Per Post | LYC Mother &amp; Child Centre</vt:lpstr>
      <vt:lpstr>Facebook Interactions Distribution | LYC Mother &amp; Child Centre</vt:lpstr>
      <vt:lpstr>Facebook Interaction Rate By Weekday | LYC Mother &amp; Child Centre</vt:lpstr>
      <vt:lpstr>(FB) Custom Own Posts Table (new) | LYC Mother &amp; Child Centre - 1 of 6</vt:lpstr>
      <vt:lpstr>(FB) Custom Own Posts Table (new) | LYC Mother &amp; Child Centre - 2 of 6</vt:lpstr>
      <vt:lpstr>(FB) Custom Own Posts Table (new) | LYC Mother &amp; Child Centre - 3 of 6</vt:lpstr>
      <vt:lpstr>(FB) Custom Own Posts Table (new) | LYC Mother &amp; Child Centre - 4 of 6</vt:lpstr>
      <vt:lpstr>(FB) Custom Own Posts Table (new) | LYC Mother &amp; Child Centre - 5 of 6</vt:lpstr>
      <vt:lpstr>(FB) Custom Own Posts Table (new) | LYC Mother &amp; Child Centre - 6 of 6</vt:lpstr>
      <vt:lpstr>Facebook Fan Demographics | LYC Mother &amp; Child Centre</vt:lpstr>
      <vt:lpstr>Facebook Interaction Rate | LYC Mother &amp; Child Centre</vt:lpstr>
      <vt:lpstr>Facebook Fans Total | LYC Mother &amp; Child Centre</vt:lpstr>
      <vt:lpstr>Facebook Page Views | LYC Mother &amp; Child Centre</vt:lpstr>
      <vt:lpstr>Facebook Fans By City Table | LYC Mother &amp; Child Centre - 1 of 3</vt:lpstr>
      <vt:lpstr>Facebook Fans By City Table | LYC Mother &amp; Child Centre - 2 of 3</vt:lpstr>
      <vt:lpstr>Facebook Fans By City Table | LYC Mother &amp; Child Centre - 3 of 3</vt:lpstr>
      <vt:lpstr>Facebook Own Posts Table | LYC Mother &amp; Child Centre - 1 of 16</vt:lpstr>
      <vt:lpstr>Facebook Own Posts Table | LYC Mother &amp; Child Centre - 2 of 16</vt:lpstr>
      <vt:lpstr>Facebook Own Posts Table | LYC Mother &amp; Child Centre - 3 of 16</vt:lpstr>
      <vt:lpstr>Facebook Own Posts Table | LYC Mother &amp; Child Centre - 4 of 16</vt:lpstr>
      <vt:lpstr>Facebook Own Posts Table | LYC Mother &amp; Child Centre - 5 of 16</vt:lpstr>
      <vt:lpstr>Facebook Own Posts Table | LYC Mother &amp; Child Centre - 6 of 16</vt:lpstr>
      <vt:lpstr>Facebook Own Posts Table | LYC Mother &amp; Child Centre - 7 of 16</vt:lpstr>
      <vt:lpstr>Facebook Own Posts Table | LYC Mother &amp; Child Centre - 8 of 16</vt:lpstr>
      <vt:lpstr>Facebook Own Posts Table | LYC Mother &amp; Child Centre - 9 of 16</vt:lpstr>
      <vt:lpstr>Facebook Own Posts Table | LYC Mother &amp; Child Centre - 10 of 16</vt:lpstr>
      <vt:lpstr>Facebook Own Posts Table | LYC Mother &amp; Child Centre - 11 of 16</vt:lpstr>
      <vt:lpstr>Facebook Own Posts Table | LYC Mother &amp; Child Centre - 12 of 16</vt:lpstr>
      <vt:lpstr>Facebook Own Posts Table | LYC Mother &amp; Child Centre - 13 of 16</vt:lpstr>
      <vt:lpstr>Facebook Own Posts Table | LYC Mother &amp; Child Centre - 14 of 16</vt:lpstr>
      <vt:lpstr>Facebook Own Posts Table | LYC Mother &amp; Child Centre - 15 of 16</vt:lpstr>
      <vt:lpstr>Facebook Own Posts Table | LYC Mother &amp; Child Centre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2018-09-02T14:11:24Z</dcterms:created>
  <dcterms:modified xsi:type="dcterms:W3CDTF">2018-09-02T14:12:16Z</dcterms:modified>
</cp:coreProperties>
</file>