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17</c:v>
                </c:pt>
                <c:pt idx="1">
                  <c:v>97</c:v>
                </c:pt>
                <c:pt idx="2">
                  <c:v>83</c:v>
                </c:pt>
                <c:pt idx="3">
                  <c:v>533</c:v>
                </c:pt>
                <c:pt idx="4">
                  <c:v>516</c:v>
                </c:pt>
                <c:pt idx="5">
                  <c:v>6</c:v>
                </c:pt>
                <c:pt idx="6">
                  <c:v>7</c:v>
                </c:pt>
                <c:pt idx="7">
                  <c:v>3</c:v>
                </c:pt>
                <c:pt idx="8">
                  <c:v>7</c:v>
                </c:pt>
                <c:pt idx="9">
                  <c:v>60</c:v>
                </c:pt>
                <c:pt idx="10">
                  <c:v>227</c:v>
                </c:pt>
                <c:pt idx="11">
                  <c:v>153</c:v>
                </c:pt>
                <c:pt idx="12">
                  <c:v>11</c:v>
                </c:pt>
                <c:pt idx="13">
                  <c:v>509</c:v>
                </c:pt>
                <c:pt idx="14">
                  <c:v>471</c:v>
                </c:pt>
                <c:pt idx="15">
                  <c:v>67</c:v>
                </c:pt>
                <c:pt idx="16">
                  <c:v>411</c:v>
                </c:pt>
                <c:pt idx="17">
                  <c:v>349</c:v>
                </c:pt>
                <c:pt idx="18">
                  <c:v>27</c:v>
                </c:pt>
                <c:pt idx="19">
                  <c:v>90</c:v>
                </c:pt>
                <c:pt idx="20">
                  <c:v>228</c:v>
                </c:pt>
                <c:pt idx="21">
                  <c:v>623</c:v>
                </c:pt>
                <c:pt idx="22">
                  <c:v>499</c:v>
                </c:pt>
                <c:pt idx="23">
                  <c:v>114</c:v>
                </c:pt>
                <c:pt idx="24">
                  <c:v>288</c:v>
                </c:pt>
                <c:pt idx="25">
                  <c:v>280</c:v>
                </c:pt>
                <c:pt idx="26">
                  <c:v>17</c:v>
                </c:pt>
                <c:pt idx="27">
                  <c:v>87</c:v>
                </c:pt>
                <c:pt idx="28">
                  <c:v>303</c:v>
                </c:pt>
                <c:pt idx="29">
                  <c:v>154</c:v>
                </c:pt>
                <c:pt idx="30">
                  <c:v>262</c:v>
                </c:pt>
              </c:numCache>
            </c:numRef>
          </c:val>
          <c:smooth val="0"/>
          <c:extLst>
            <c:ext xmlns:c16="http://schemas.microsoft.com/office/drawing/2014/chart" uri="{C3380CC4-5D6E-409C-BE32-E72D297353CC}">
              <c16:uniqueId val="{00000000-8CB2-4367-B9A6-E5CE8484F747}"/>
            </c:ext>
          </c:extLst>
        </c:ser>
        <c:dLbls>
          <c:showLegendKey val="0"/>
          <c:showVal val="0"/>
          <c:showCatName val="0"/>
          <c:showSerName val="0"/>
          <c:showPercent val="0"/>
          <c:showBubbleSize val="0"/>
        </c:dLbls>
        <c:smooth val="0"/>
        <c:axId val="351850960"/>
        <c:axId val="351855552"/>
      </c:lineChart>
      <c:dateAx>
        <c:axId val="35185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5552"/>
        <c:crosses val="autoZero"/>
        <c:auto val="1"/>
        <c:lblOffset val="100"/>
        <c:baseTimeUnit val="days"/>
      </c:dateAx>
      <c:valAx>
        <c:axId val="35185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c:v>
                </c:pt>
                <c:pt idx="1">
                  <c:v>4</c:v>
                </c:pt>
                <c:pt idx="2">
                  <c:v>11</c:v>
                </c:pt>
                <c:pt idx="3">
                  <c:v>5</c:v>
                </c:pt>
                <c:pt idx="4">
                  <c:v>6</c:v>
                </c:pt>
                <c:pt idx="5">
                  <c:v>2</c:v>
                </c:pt>
                <c:pt idx="6">
                  <c:v>3</c:v>
                </c:pt>
                <c:pt idx="7">
                  <c:v>0</c:v>
                </c:pt>
                <c:pt idx="8">
                  <c:v>5</c:v>
                </c:pt>
                <c:pt idx="9">
                  <c:v>17</c:v>
                </c:pt>
                <c:pt idx="10">
                  <c:v>61</c:v>
                </c:pt>
                <c:pt idx="11">
                  <c:v>59</c:v>
                </c:pt>
                <c:pt idx="12">
                  <c:v>2</c:v>
                </c:pt>
                <c:pt idx="13">
                  <c:v>8</c:v>
                </c:pt>
                <c:pt idx="14">
                  <c:v>4</c:v>
                </c:pt>
                <c:pt idx="15">
                  <c:v>4</c:v>
                </c:pt>
                <c:pt idx="16">
                  <c:v>7</c:v>
                </c:pt>
                <c:pt idx="17">
                  <c:v>2</c:v>
                </c:pt>
                <c:pt idx="18">
                  <c:v>1</c:v>
                </c:pt>
                <c:pt idx="19">
                  <c:v>10</c:v>
                </c:pt>
                <c:pt idx="20">
                  <c:v>47</c:v>
                </c:pt>
                <c:pt idx="21">
                  <c:v>107</c:v>
                </c:pt>
                <c:pt idx="22">
                  <c:v>64</c:v>
                </c:pt>
                <c:pt idx="23">
                  <c:v>2</c:v>
                </c:pt>
                <c:pt idx="24">
                  <c:v>4</c:v>
                </c:pt>
                <c:pt idx="25">
                  <c:v>0</c:v>
                </c:pt>
                <c:pt idx="26">
                  <c:v>3</c:v>
                </c:pt>
                <c:pt idx="27">
                  <c:v>5</c:v>
                </c:pt>
                <c:pt idx="28">
                  <c:v>42</c:v>
                </c:pt>
                <c:pt idx="29">
                  <c:v>37</c:v>
                </c:pt>
                <c:pt idx="30">
                  <c:v>33</c:v>
                </c:pt>
              </c:numCache>
            </c:numRef>
          </c:val>
          <c:smooth val="0"/>
          <c:extLst>
            <c:ext xmlns:c16="http://schemas.microsoft.com/office/drawing/2014/chart" uri="{C3380CC4-5D6E-409C-BE32-E72D297353CC}">
              <c16:uniqueId val="{00000000-7C20-4CCB-BA4E-AFB24D217021}"/>
            </c:ext>
          </c:extLst>
        </c:ser>
        <c:dLbls>
          <c:showLegendKey val="0"/>
          <c:showVal val="0"/>
          <c:showCatName val="0"/>
          <c:showSerName val="0"/>
          <c:showPercent val="0"/>
          <c:showBubbleSize val="0"/>
        </c:dLbls>
        <c:smooth val="0"/>
        <c:axId val="353972848"/>
        <c:axId val="353973504"/>
      </c:lineChart>
      <c:dateAx>
        <c:axId val="35397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3504"/>
        <c:crosses val="autoZero"/>
        <c:auto val="1"/>
        <c:lblOffset val="100"/>
        <c:baseTimeUnit val="days"/>
      </c:dateAx>
      <c:valAx>
        <c:axId val="35397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7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5</c:v>
                </c:pt>
                <c:pt idx="3">
                  <c:v>0</c:v>
                </c:pt>
                <c:pt idx="4">
                  <c:v>0</c:v>
                </c:pt>
                <c:pt idx="5">
                  <c:v>0</c:v>
                </c:pt>
                <c:pt idx="6">
                  <c:v>0</c:v>
                </c:pt>
                <c:pt idx="7">
                  <c:v>0</c:v>
                </c:pt>
                <c:pt idx="8">
                  <c:v>0</c:v>
                </c:pt>
                <c:pt idx="9">
                  <c:v>125</c:v>
                </c:pt>
                <c:pt idx="10">
                  <c:v>0</c:v>
                </c:pt>
                <c:pt idx="11">
                  <c:v>0</c:v>
                </c:pt>
                <c:pt idx="12">
                  <c:v>0</c:v>
                </c:pt>
                <c:pt idx="13">
                  <c:v>0</c:v>
                </c:pt>
                <c:pt idx="14">
                  <c:v>0</c:v>
                </c:pt>
                <c:pt idx="15">
                  <c:v>1</c:v>
                </c:pt>
                <c:pt idx="16">
                  <c:v>0</c:v>
                </c:pt>
                <c:pt idx="17">
                  <c:v>0</c:v>
                </c:pt>
                <c:pt idx="18">
                  <c:v>0</c:v>
                </c:pt>
                <c:pt idx="19">
                  <c:v>88</c:v>
                </c:pt>
                <c:pt idx="20">
                  <c:v>0</c:v>
                </c:pt>
                <c:pt idx="21">
                  <c:v>120</c:v>
                </c:pt>
                <c:pt idx="22">
                  <c:v>0</c:v>
                </c:pt>
                <c:pt idx="23">
                  <c:v>0</c:v>
                </c:pt>
                <c:pt idx="24">
                  <c:v>0</c:v>
                </c:pt>
                <c:pt idx="25">
                  <c:v>0</c:v>
                </c:pt>
                <c:pt idx="26">
                  <c:v>0</c:v>
                </c:pt>
                <c:pt idx="27">
                  <c:v>69</c:v>
                </c:pt>
                <c:pt idx="28">
                  <c:v>0</c:v>
                </c:pt>
                <c:pt idx="29">
                  <c:v>0</c:v>
                </c:pt>
                <c:pt idx="30">
                  <c:v>73</c:v>
                </c:pt>
              </c:numCache>
            </c:numRef>
          </c:val>
          <c:smooth val="0"/>
          <c:extLst>
            <c:ext xmlns:c16="http://schemas.microsoft.com/office/drawing/2014/chart" uri="{C3380CC4-5D6E-409C-BE32-E72D297353CC}">
              <c16:uniqueId val="{00000000-0EB4-4A9E-BCB9-2428B39415EA}"/>
            </c:ext>
          </c:extLst>
        </c:ser>
        <c:dLbls>
          <c:showLegendKey val="0"/>
          <c:showVal val="0"/>
          <c:showCatName val="0"/>
          <c:showSerName val="0"/>
          <c:showPercent val="0"/>
          <c:showBubbleSize val="0"/>
        </c:dLbls>
        <c:smooth val="0"/>
        <c:axId val="355475080"/>
        <c:axId val="355475408"/>
      </c:lineChart>
      <c:dateAx>
        <c:axId val="35547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75408"/>
        <c:crosses val="autoZero"/>
        <c:auto val="1"/>
        <c:lblOffset val="100"/>
        <c:baseTimeUnit val="days"/>
      </c:dateAx>
      <c:valAx>
        <c:axId val="35547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7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477</c:v>
                </c:pt>
              </c:numCache>
            </c:numRef>
          </c:val>
          <c:extLst>
            <c:ext xmlns:c16="http://schemas.microsoft.com/office/drawing/2014/chart" uri="{C3380CC4-5D6E-409C-BE32-E72D297353CC}">
              <c16:uniqueId val="{00000000-4352-4267-9E40-2EA32AC1ADB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4</c:v>
                </c:pt>
              </c:numCache>
            </c:numRef>
          </c:val>
          <c:extLst>
            <c:ext xmlns:c16="http://schemas.microsoft.com/office/drawing/2014/chart" uri="{C3380CC4-5D6E-409C-BE32-E72D297353CC}">
              <c16:uniqueId val="{00000001-4352-4267-9E40-2EA32AC1ADB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4352-4267-9E40-2EA32AC1ADB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4352-4267-9E40-2EA32AC1ADB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4352-4267-9E40-2EA32AC1ADB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352-4267-9E40-2EA32AC1ADB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4352-4267-9E40-2EA32AC1ADB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6</c:v>
                </c:pt>
              </c:numCache>
            </c:numRef>
          </c:val>
          <c:extLst>
            <c:ext xmlns:c16="http://schemas.microsoft.com/office/drawing/2014/chart" uri="{C3380CC4-5D6E-409C-BE32-E72D297353CC}">
              <c16:uniqueId val="{00000007-4352-4267-9E40-2EA32AC1ADBC}"/>
            </c:ext>
          </c:extLst>
        </c:ser>
        <c:dLbls>
          <c:showLegendKey val="0"/>
          <c:showVal val="0"/>
          <c:showCatName val="0"/>
          <c:showSerName val="0"/>
          <c:showPercent val="0"/>
          <c:showBubbleSize val="0"/>
        </c:dLbls>
        <c:gapWidth val="150"/>
        <c:overlap val="100"/>
        <c:axId val="351854240"/>
        <c:axId val="348720080"/>
      </c:barChart>
      <c:catAx>
        <c:axId val="35185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20080"/>
        <c:crosses val="autoZero"/>
        <c:auto val="1"/>
        <c:lblAlgn val="ctr"/>
        <c:lblOffset val="100"/>
        <c:noMultiLvlLbl val="0"/>
      </c:catAx>
      <c:valAx>
        <c:axId val="348720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2.7603513174404002</c:v>
                </c:pt>
                <c:pt idx="1">
                  <c:v>4.6424090338769997</c:v>
                </c:pt>
                <c:pt idx="2">
                  <c:v>7.5909661229610998</c:v>
                </c:pt>
                <c:pt idx="3">
                  <c:v>0.12547051442911</c:v>
                </c:pt>
                <c:pt idx="4">
                  <c:v>3.1838143036386</c:v>
                </c:pt>
              </c:numCache>
            </c:numRef>
          </c:val>
          <c:extLst>
            <c:ext xmlns:c16="http://schemas.microsoft.com/office/drawing/2014/chart" uri="{C3380CC4-5D6E-409C-BE32-E72D297353CC}">
              <c16:uniqueId val="{00000000-0C0A-4316-BCEA-C2BEC2A67EAB}"/>
            </c:ext>
          </c:extLst>
        </c:ser>
        <c:dLbls>
          <c:showLegendKey val="0"/>
          <c:showVal val="0"/>
          <c:showCatName val="0"/>
          <c:showSerName val="0"/>
          <c:showPercent val="0"/>
          <c:showBubbleSize val="0"/>
        </c:dLbls>
        <c:gapWidth val="219"/>
        <c:overlap val="-27"/>
        <c:axId val="277866792"/>
        <c:axId val="277868104"/>
      </c:barChart>
      <c:catAx>
        <c:axId val="27786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68104"/>
        <c:crosses val="autoZero"/>
        <c:auto val="1"/>
        <c:lblAlgn val="ctr"/>
        <c:lblOffset val="100"/>
        <c:noMultiLvlLbl val="0"/>
      </c:catAx>
      <c:valAx>
        <c:axId val="27786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6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704</c:v>
                </c:pt>
                <c:pt idx="2">
                  <c:v>110</c:v>
                </c:pt>
                <c:pt idx="3">
                  <c:v>78</c:v>
                </c:pt>
                <c:pt idx="4">
                  <c:v>26</c:v>
                </c:pt>
                <c:pt idx="5">
                  <c:v>7</c:v>
                </c:pt>
                <c:pt idx="6">
                  <c:v>8</c:v>
                </c:pt>
              </c:numCache>
            </c:numRef>
          </c:val>
          <c:extLst>
            <c:ext xmlns:c16="http://schemas.microsoft.com/office/drawing/2014/chart" uri="{C3380CC4-5D6E-409C-BE32-E72D297353CC}">
              <c16:uniqueId val="{00000000-0809-41DF-ADE7-5239E73B4BF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31</c:v>
                </c:pt>
                <c:pt idx="1">
                  <c:v>411</c:v>
                </c:pt>
                <c:pt idx="2">
                  <c:v>108</c:v>
                </c:pt>
                <c:pt idx="3">
                  <c:v>47</c:v>
                </c:pt>
                <c:pt idx="4">
                  <c:v>14</c:v>
                </c:pt>
                <c:pt idx="5">
                  <c:v>6</c:v>
                </c:pt>
                <c:pt idx="6">
                  <c:v>6</c:v>
                </c:pt>
              </c:numCache>
            </c:numRef>
          </c:val>
          <c:extLst>
            <c:ext xmlns:c16="http://schemas.microsoft.com/office/drawing/2014/chart" uri="{C3380CC4-5D6E-409C-BE32-E72D297353CC}">
              <c16:uniqueId val="{00000001-0809-41DF-ADE7-5239E73B4BF8}"/>
            </c:ext>
          </c:extLst>
        </c:ser>
        <c:dLbls>
          <c:showLegendKey val="0"/>
          <c:showVal val="0"/>
          <c:showCatName val="0"/>
          <c:showSerName val="0"/>
          <c:showPercent val="0"/>
          <c:showBubbleSize val="0"/>
        </c:dLbls>
        <c:gapWidth val="219"/>
        <c:overlap val="-27"/>
        <c:axId val="362853544"/>
        <c:axId val="362854856"/>
      </c:barChart>
      <c:catAx>
        <c:axId val="36285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54856"/>
        <c:crosses val="autoZero"/>
        <c:auto val="1"/>
        <c:lblAlgn val="ctr"/>
        <c:lblOffset val="100"/>
        <c:noMultiLvlLbl val="0"/>
      </c:catAx>
      <c:valAx>
        <c:axId val="36285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5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0.31446540880502999</c:v>
                </c:pt>
                <c:pt idx="3">
                  <c:v>0</c:v>
                </c:pt>
                <c:pt idx="4">
                  <c:v>0</c:v>
                </c:pt>
                <c:pt idx="5">
                  <c:v>0</c:v>
                </c:pt>
                <c:pt idx="6">
                  <c:v>0</c:v>
                </c:pt>
                <c:pt idx="7">
                  <c:v>0</c:v>
                </c:pt>
                <c:pt idx="8">
                  <c:v>0</c:v>
                </c:pt>
                <c:pt idx="9">
                  <c:v>7.8468298807282002</c:v>
                </c:pt>
                <c:pt idx="10">
                  <c:v>0</c:v>
                </c:pt>
                <c:pt idx="11">
                  <c:v>0</c:v>
                </c:pt>
                <c:pt idx="12">
                  <c:v>0</c:v>
                </c:pt>
                <c:pt idx="13">
                  <c:v>0</c:v>
                </c:pt>
                <c:pt idx="14">
                  <c:v>0</c:v>
                </c:pt>
                <c:pt idx="15">
                  <c:v>0.12554927809165001</c:v>
                </c:pt>
                <c:pt idx="16">
                  <c:v>0</c:v>
                </c:pt>
                <c:pt idx="17">
                  <c:v>0</c:v>
                </c:pt>
                <c:pt idx="18">
                  <c:v>0</c:v>
                </c:pt>
                <c:pt idx="19">
                  <c:v>5.5207026348808004</c:v>
                </c:pt>
                <c:pt idx="20">
                  <c:v>0</c:v>
                </c:pt>
                <c:pt idx="21">
                  <c:v>7.5814536340852001</c:v>
                </c:pt>
                <c:pt idx="22">
                  <c:v>0</c:v>
                </c:pt>
                <c:pt idx="23">
                  <c:v>0</c:v>
                </c:pt>
                <c:pt idx="24">
                  <c:v>0</c:v>
                </c:pt>
                <c:pt idx="25">
                  <c:v>0</c:v>
                </c:pt>
                <c:pt idx="26">
                  <c:v>0</c:v>
                </c:pt>
                <c:pt idx="27">
                  <c:v>4.6307884856069998</c:v>
                </c:pt>
                <c:pt idx="28">
                  <c:v>0</c:v>
                </c:pt>
                <c:pt idx="29">
                  <c:v>0</c:v>
                </c:pt>
                <c:pt idx="30">
                  <c:v>4.5682102628285</c:v>
                </c:pt>
              </c:numCache>
            </c:numRef>
          </c:val>
          <c:smooth val="0"/>
          <c:extLst>
            <c:ext xmlns:c16="http://schemas.microsoft.com/office/drawing/2014/chart" uri="{C3380CC4-5D6E-409C-BE32-E72D297353CC}">
              <c16:uniqueId val="{00000000-3EF6-4B4F-B3A8-D5119695A194}"/>
            </c:ext>
          </c:extLst>
        </c:ser>
        <c:dLbls>
          <c:showLegendKey val="0"/>
          <c:showVal val="0"/>
          <c:showCatName val="0"/>
          <c:showSerName val="0"/>
          <c:showPercent val="0"/>
          <c:showBubbleSize val="0"/>
        </c:dLbls>
        <c:smooth val="0"/>
        <c:axId val="362852560"/>
        <c:axId val="362864040"/>
      </c:lineChart>
      <c:dateAx>
        <c:axId val="36285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64040"/>
        <c:crosses val="autoZero"/>
        <c:auto val="1"/>
        <c:lblOffset val="100"/>
        <c:baseTimeUnit val="days"/>
      </c:dateAx>
      <c:valAx>
        <c:axId val="36286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5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1589</c:v>
                </c:pt>
                <c:pt idx="1">
                  <c:v>1590</c:v>
                </c:pt>
                <c:pt idx="2">
                  <c:v>1590</c:v>
                </c:pt>
                <c:pt idx="3">
                  <c:v>1591</c:v>
                </c:pt>
                <c:pt idx="4">
                  <c:v>1591</c:v>
                </c:pt>
                <c:pt idx="5">
                  <c:v>1591</c:v>
                </c:pt>
                <c:pt idx="6">
                  <c:v>1590</c:v>
                </c:pt>
                <c:pt idx="7">
                  <c:v>1590</c:v>
                </c:pt>
                <c:pt idx="8">
                  <c:v>1593</c:v>
                </c:pt>
                <c:pt idx="9">
                  <c:v>1594</c:v>
                </c:pt>
                <c:pt idx="10">
                  <c:v>1594</c:v>
                </c:pt>
                <c:pt idx="11">
                  <c:v>1594</c:v>
                </c:pt>
                <c:pt idx="12">
                  <c:v>1592</c:v>
                </c:pt>
                <c:pt idx="13">
                  <c:v>1593</c:v>
                </c:pt>
                <c:pt idx="14">
                  <c:v>1594</c:v>
                </c:pt>
                <c:pt idx="15">
                  <c:v>1593</c:v>
                </c:pt>
                <c:pt idx="16">
                  <c:v>1594</c:v>
                </c:pt>
                <c:pt idx="17">
                  <c:v>1594</c:v>
                </c:pt>
                <c:pt idx="18">
                  <c:v>1594</c:v>
                </c:pt>
                <c:pt idx="19">
                  <c:v>1595</c:v>
                </c:pt>
                <c:pt idx="20">
                  <c:v>1596</c:v>
                </c:pt>
                <c:pt idx="21">
                  <c:v>1596</c:v>
                </c:pt>
                <c:pt idx="22">
                  <c:v>1596</c:v>
                </c:pt>
                <c:pt idx="23">
                  <c:v>1596</c:v>
                </c:pt>
                <c:pt idx="24">
                  <c:v>1596</c:v>
                </c:pt>
                <c:pt idx="25">
                  <c:v>1596</c:v>
                </c:pt>
                <c:pt idx="26">
                  <c:v>1598</c:v>
                </c:pt>
                <c:pt idx="27">
                  <c:v>1598</c:v>
                </c:pt>
                <c:pt idx="28">
                  <c:v>1598</c:v>
                </c:pt>
                <c:pt idx="29">
                  <c:v>1598</c:v>
                </c:pt>
                <c:pt idx="30">
                  <c:v>1599</c:v>
                </c:pt>
              </c:numCache>
            </c:numRef>
          </c:val>
          <c:smooth val="0"/>
          <c:extLst>
            <c:ext xmlns:c16="http://schemas.microsoft.com/office/drawing/2014/chart" uri="{C3380CC4-5D6E-409C-BE32-E72D297353CC}">
              <c16:uniqueId val="{00000000-4CC6-407F-8EAC-5ADF7F88E60D}"/>
            </c:ext>
          </c:extLst>
        </c:ser>
        <c:dLbls>
          <c:showLegendKey val="0"/>
          <c:showVal val="0"/>
          <c:showCatName val="0"/>
          <c:showSerName val="0"/>
          <c:showPercent val="0"/>
          <c:showBubbleSize val="0"/>
        </c:dLbls>
        <c:smooth val="0"/>
        <c:axId val="362866664"/>
        <c:axId val="362863056"/>
      </c:lineChart>
      <c:dateAx>
        <c:axId val="362866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63056"/>
        <c:crosses val="autoZero"/>
        <c:auto val="1"/>
        <c:lblOffset val="100"/>
        <c:baseTimeUnit val="days"/>
      </c:dateAx>
      <c:valAx>
        <c:axId val="36286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6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c:v>
                </c:pt>
                <c:pt idx="1">
                  <c:v>6</c:v>
                </c:pt>
                <c:pt idx="2">
                  <c:v>4</c:v>
                </c:pt>
                <c:pt idx="3">
                  <c:v>0</c:v>
                </c:pt>
                <c:pt idx="4">
                  <c:v>5</c:v>
                </c:pt>
                <c:pt idx="5">
                  <c:v>2</c:v>
                </c:pt>
                <c:pt idx="6">
                  <c:v>3</c:v>
                </c:pt>
                <c:pt idx="7">
                  <c:v>2</c:v>
                </c:pt>
                <c:pt idx="8">
                  <c:v>5</c:v>
                </c:pt>
                <c:pt idx="9">
                  <c:v>11</c:v>
                </c:pt>
                <c:pt idx="10">
                  <c:v>8</c:v>
                </c:pt>
                <c:pt idx="11">
                  <c:v>1</c:v>
                </c:pt>
                <c:pt idx="12">
                  <c:v>0</c:v>
                </c:pt>
                <c:pt idx="13">
                  <c:v>2</c:v>
                </c:pt>
                <c:pt idx="14">
                  <c:v>6</c:v>
                </c:pt>
                <c:pt idx="15">
                  <c:v>5</c:v>
                </c:pt>
                <c:pt idx="16">
                  <c:v>7</c:v>
                </c:pt>
                <c:pt idx="17">
                  <c:v>4</c:v>
                </c:pt>
                <c:pt idx="18">
                  <c:v>1</c:v>
                </c:pt>
                <c:pt idx="19">
                  <c:v>2</c:v>
                </c:pt>
                <c:pt idx="20">
                  <c:v>0</c:v>
                </c:pt>
                <c:pt idx="21">
                  <c:v>2</c:v>
                </c:pt>
                <c:pt idx="22">
                  <c:v>3</c:v>
                </c:pt>
                <c:pt idx="23">
                  <c:v>5</c:v>
                </c:pt>
                <c:pt idx="24">
                  <c:v>0</c:v>
                </c:pt>
                <c:pt idx="25">
                  <c:v>3</c:v>
                </c:pt>
                <c:pt idx="26">
                  <c:v>1</c:v>
                </c:pt>
                <c:pt idx="27">
                  <c:v>4</c:v>
                </c:pt>
                <c:pt idx="28">
                  <c:v>2</c:v>
                </c:pt>
                <c:pt idx="29">
                  <c:v>3</c:v>
                </c:pt>
                <c:pt idx="30">
                  <c:v>1</c:v>
                </c:pt>
              </c:numCache>
            </c:numRef>
          </c:val>
          <c:smooth val="0"/>
          <c:extLst>
            <c:ext xmlns:c16="http://schemas.microsoft.com/office/drawing/2014/chart" uri="{C3380CC4-5D6E-409C-BE32-E72D297353CC}">
              <c16:uniqueId val="{00000000-5A53-4C97-9E73-B84BFC5771F6}"/>
            </c:ext>
          </c:extLst>
        </c:ser>
        <c:dLbls>
          <c:showLegendKey val="0"/>
          <c:showVal val="0"/>
          <c:showCatName val="0"/>
          <c:showSerName val="0"/>
          <c:showPercent val="0"/>
          <c:showBubbleSize val="0"/>
        </c:dLbls>
        <c:smooth val="0"/>
        <c:axId val="362077448"/>
        <c:axId val="362073184"/>
      </c:lineChart>
      <c:dateAx>
        <c:axId val="36207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73184"/>
        <c:crosses val="autoZero"/>
        <c:auto val="1"/>
        <c:lblOffset val="100"/>
        <c:baseTimeUnit val="days"/>
      </c:dateAx>
      <c:valAx>
        <c:axId val="36207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7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8BA0-2796-437F-97B7-F6B4ECA21CC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7BC8953-CC31-4862-9AC2-9800F2773A9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65308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6F93B-D2A6-49D5-82E4-354A22D5AB5B}"/>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BDADBB58-0100-42BF-8815-B936AE2364AC}"/>
              </a:ext>
            </a:extLst>
          </p:cNvPr>
          <p:cNvGraphicFramePr>
            <a:graphicFrameLocks noGrp="1"/>
          </p:cNvGraphicFramePr>
          <p:nvPr>
            <p:ph type="tbl" sz="quarter" idx="13"/>
            <p:extLst>
              <p:ext uri="{D42A27DB-BD31-4B8C-83A1-F6EECF244321}">
                <p14:modId xmlns:p14="http://schemas.microsoft.com/office/powerpoint/2010/main" val="104538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65432847"/>
                    </a:ext>
                  </a:extLst>
                </a:gridCol>
                <a:gridCol w="740664">
                  <a:extLst>
                    <a:ext uri="{9D8B030D-6E8A-4147-A177-3AD203B41FA5}">
                      <a16:colId xmlns:a16="http://schemas.microsoft.com/office/drawing/2014/main" val="2025772036"/>
                    </a:ext>
                  </a:extLst>
                </a:gridCol>
                <a:gridCol w="740664">
                  <a:extLst>
                    <a:ext uri="{9D8B030D-6E8A-4147-A177-3AD203B41FA5}">
                      <a16:colId xmlns:a16="http://schemas.microsoft.com/office/drawing/2014/main" val="3238392837"/>
                    </a:ext>
                  </a:extLst>
                </a:gridCol>
                <a:gridCol w="740664">
                  <a:extLst>
                    <a:ext uri="{9D8B030D-6E8A-4147-A177-3AD203B41FA5}">
                      <a16:colId xmlns:a16="http://schemas.microsoft.com/office/drawing/2014/main" val="3659802116"/>
                    </a:ext>
                  </a:extLst>
                </a:gridCol>
                <a:gridCol w="740664">
                  <a:extLst>
                    <a:ext uri="{9D8B030D-6E8A-4147-A177-3AD203B41FA5}">
                      <a16:colId xmlns:a16="http://schemas.microsoft.com/office/drawing/2014/main" val="3321825035"/>
                    </a:ext>
                  </a:extLst>
                </a:gridCol>
                <a:gridCol w="740664">
                  <a:extLst>
                    <a:ext uri="{9D8B030D-6E8A-4147-A177-3AD203B41FA5}">
                      <a16:colId xmlns:a16="http://schemas.microsoft.com/office/drawing/2014/main" val="3403031508"/>
                    </a:ext>
                  </a:extLst>
                </a:gridCol>
                <a:gridCol w="740664">
                  <a:extLst>
                    <a:ext uri="{9D8B030D-6E8A-4147-A177-3AD203B41FA5}">
                      <a16:colId xmlns:a16="http://schemas.microsoft.com/office/drawing/2014/main" val="3024077130"/>
                    </a:ext>
                  </a:extLst>
                </a:gridCol>
                <a:gridCol w="740664">
                  <a:extLst>
                    <a:ext uri="{9D8B030D-6E8A-4147-A177-3AD203B41FA5}">
                      <a16:colId xmlns:a16="http://schemas.microsoft.com/office/drawing/2014/main" val="1992124805"/>
                    </a:ext>
                  </a:extLst>
                </a:gridCol>
                <a:gridCol w="740664">
                  <a:extLst>
                    <a:ext uri="{9D8B030D-6E8A-4147-A177-3AD203B41FA5}">
                      <a16:colId xmlns:a16="http://schemas.microsoft.com/office/drawing/2014/main" val="3475904934"/>
                    </a:ext>
                  </a:extLst>
                </a:gridCol>
                <a:gridCol w="740664">
                  <a:extLst>
                    <a:ext uri="{9D8B030D-6E8A-4147-A177-3AD203B41FA5}">
                      <a16:colId xmlns:a16="http://schemas.microsoft.com/office/drawing/2014/main" val="13614219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5687379"/>
                  </a:ext>
                </a:extLst>
              </a:tr>
              <a:tr h="370840">
                <a:tc>
                  <a:txBody>
                    <a:bodyPr/>
                    <a:lstStyle/>
                    <a:p>
                      <a:r>
                        <a:rPr lang="en-US" sz="1000"/>
                        <a:t>Oxford Fajar Pre-University</a:t>
                      </a:r>
                    </a:p>
                  </a:txBody>
                  <a:tcPr/>
                </a:tc>
                <a:tc>
                  <a:txBody>
                    <a:bodyPr/>
                    <a:lstStyle/>
                    <a:p>
                      <a:r>
                        <a:rPr lang="en-US" sz="1000"/>
                        <a:t>1599</a:t>
                      </a:r>
                    </a:p>
                  </a:txBody>
                  <a:tcPr/>
                </a:tc>
                <a:tc>
                  <a:txBody>
                    <a:bodyPr/>
                    <a:lstStyle/>
                    <a:p>
                      <a:r>
                        <a:rPr lang="en-US" sz="1000"/>
                        <a:t>10</a:t>
                      </a:r>
                    </a:p>
                  </a:txBody>
                  <a:tcPr/>
                </a:tc>
                <a:tc>
                  <a:txBody>
                    <a:bodyPr/>
                    <a:lstStyle/>
                    <a:p>
                      <a:r>
                        <a:rPr lang="en-US" sz="1000"/>
                        <a:t>9</a:t>
                      </a:r>
                    </a:p>
                  </a:txBody>
                  <a:tcPr/>
                </a:tc>
                <a:tc>
                  <a:txBody>
                    <a:bodyPr/>
                    <a:lstStyle/>
                    <a:p>
                      <a:r>
                        <a:rPr lang="en-US" sz="1000"/>
                        <a:t>481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3.4016 %</a:t>
                      </a:r>
                    </a:p>
                  </a:txBody>
                  <a:tcPr/>
                </a:tc>
                <a:tc>
                  <a:txBody>
                    <a:bodyPr/>
                    <a:lstStyle/>
                    <a:p>
                      <a:r>
                        <a:rPr lang="en-US" sz="1000"/>
                        <a:t>0.0 %</a:t>
                      </a:r>
                    </a:p>
                  </a:txBody>
                  <a:tcPr/>
                </a:tc>
                <a:extLst>
                  <a:ext uri="{0D108BD9-81ED-4DB2-BD59-A6C34878D82A}">
                    <a16:rowId xmlns:a16="http://schemas.microsoft.com/office/drawing/2014/main" val="3363402511"/>
                  </a:ext>
                </a:extLst>
              </a:tr>
            </a:tbl>
          </a:graphicData>
        </a:graphic>
      </p:graphicFrame>
      <p:sp>
        <p:nvSpPr>
          <p:cNvPr id="4" name="Text Placeholder 3">
            <a:extLst>
              <a:ext uri="{FF2B5EF4-FFF2-40B4-BE49-F238E27FC236}">
                <a16:creationId xmlns:a16="http://schemas.microsoft.com/office/drawing/2014/main" id="{D6827A7D-A24A-43D3-9B8C-BC7F5082761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73293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4638-AF94-4FD1-826E-C7A006F008D4}"/>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4D16CBD4-F3AE-4616-81E8-27E8A98326E1}"/>
              </a:ext>
            </a:extLst>
          </p:cNvPr>
          <p:cNvGraphicFramePr>
            <a:graphicFrameLocks noGrp="1"/>
          </p:cNvGraphicFramePr>
          <p:nvPr>
            <p:ph type="chart" sz="quarter" idx="13"/>
            <p:extLst>
              <p:ext uri="{D42A27DB-BD31-4B8C-83A1-F6EECF244321}">
                <p14:modId xmlns:p14="http://schemas.microsoft.com/office/powerpoint/2010/main" val="1060842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BAB07A-272C-425C-936C-EBD1D2F8500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069B475-7E8B-41DB-81B3-5AD528BE03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869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6A70-4833-41CB-9334-3DB5E99D3646}"/>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0B9A5BFB-0E95-48C1-9E6B-4BCBCD729D90}"/>
              </a:ext>
            </a:extLst>
          </p:cNvPr>
          <p:cNvGraphicFramePr>
            <a:graphicFrameLocks noGrp="1"/>
          </p:cNvGraphicFramePr>
          <p:nvPr>
            <p:ph type="chart" sz="quarter" idx="13"/>
            <p:extLst>
              <p:ext uri="{D42A27DB-BD31-4B8C-83A1-F6EECF244321}">
                <p14:modId xmlns:p14="http://schemas.microsoft.com/office/powerpoint/2010/main" val="1443608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830DE-4858-45ED-9B7B-6C25B717E4A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B5D51BC-1CEF-4713-AB28-72A4BAD733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06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F0B5F-A71E-4F20-8B9E-C985D4F9BF84}"/>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0F4A39D7-2FF2-4E49-A899-BCA75254EBA1}"/>
              </a:ext>
            </a:extLst>
          </p:cNvPr>
          <p:cNvGraphicFramePr>
            <a:graphicFrameLocks noGrp="1"/>
          </p:cNvGraphicFramePr>
          <p:nvPr>
            <p:ph type="chart" sz="quarter" idx="13"/>
            <p:extLst>
              <p:ext uri="{D42A27DB-BD31-4B8C-83A1-F6EECF244321}">
                <p14:modId xmlns:p14="http://schemas.microsoft.com/office/powerpoint/2010/main" val="2668466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789874-D718-46B5-BE61-192749A5A70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8FB6F30-51D9-473D-9CAC-8A29BA595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286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2646C-EB69-46E6-B9E6-3251B0724732}"/>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2937FE06-3761-4A94-B33B-AB53A5A91EF2}"/>
              </a:ext>
            </a:extLst>
          </p:cNvPr>
          <p:cNvGraphicFramePr>
            <a:graphicFrameLocks noGrp="1"/>
          </p:cNvGraphicFramePr>
          <p:nvPr>
            <p:ph type="chart" sz="quarter" idx="13"/>
            <p:extLst>
              <p:ext uri="{D42A27DB-BD31-4B8C-83A1-F6EECF244321}">
                <p14:modId xmlns:p14="http://schemas.microsoft.com/office/powerpoint/2010/main" val="274300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55923-AB6A-4426-B3CE-6DBDB30E890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9D720AF-6697-4E15-B4C5-5AAD9DF83A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2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07C3-4136-4E56-B764-95A3A879575C}"/>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244BD700-CB18-4D6A-A5AD-8F8071390616}"/>
              </a:ext>
            </a:extLst>
          </p:cNvPr>
          <p:cNvGraphicFramePr>
            <a:graphicFrameLocks noGrp="1"/>
          </p:cNvGraphicFramePr>
          <p:nvPr>
            <p:ph type="chart" sz="quarter" idx="13"/>
            <p:extLst>
              <p:ext uri="{D42A27DB-BD31-4B8C-83A1-F6EECF244321}">
                <p14:modId xmlns:p14="http://schemas.microsoft.com/office/powerpoint/2010/main" val="554536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423B48-75D8-44F1-9ADA-8F57441BEE7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08D8470-836A-4933-BA89-D8AE869F79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450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3914-471F-4B4F-8BC9-710F6162E87B}"/>
              </a:ext>
            </a:extLst>
          </p:cNvPr>
          <p:cNvSpPr>
            <a:spLocks noGrp="1"/>
          </p:cNvSpPr>
          <p:nvPr>
            <p:ph type="title"/>
          </p:nvPr>
        </p:nvSpPr>
        <p:spPr/>
        <p:txBody>
          <a:bodyPr/>
          <a:lstStyle/>
          <a:p>
            <a:r>
              <a:rPr lang="en-US"/>
              <a:t>(FB) Custom Own Posts Table (new) | Oxford Fajar Pre-University - 1 of 3</a:t>
            </a:r>
          </a:p>
        </p:txBody>
      </p:sp>
      <p:graphicFrame>
        <p:nvGraphicFramePr>
          <p:cNvPr id="5" name="Table Placeholder 4">
            <a:extLst>
              <a:ext uri="{FF2B5EF4-FFF2-40B4-BE49-F238E27FC236}">
                <a16:creationId xmlns:a16="http://schemas.microsoft.com/office/drawing/2014/main" id="{CE47DF18-7881-4D0B-B1E8-B7F21EDBA169}"/>
              </a:ext>
            </a:extLst>
          </p:cNvPr>
          <p:cNvGraphicFramePr>
            <a:graphicFrameLocks noGrp="1"/>
          </p:cNvGraphicFramePr>
          <p:nvPr>
            <p:ph type="tbl" sz="quarter" idx="13"/>
            <p:extLst>
              <p:ext uri="{D42A27DB-BD31-4B8C-83A1-F6EECF244321}">
                <p14:modId xmlns:p14="http://schemas.microsoft.com/office/powerpoint/2010/main" val="386399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0236312"/>
                    </a:ext>
                  </a:extLst>
                </a:gridCol>
                <a:gridCol w="822960">
                  <a:extLst>
                    <a:ext uri="{9D8B030D-6E8A-4147-A177-3AD203B41FA5}">
                      <a16:colId xmlns:a16="http://schemas.microsoft.com/office/drawing/2014/main" val="2221738295"/>
                    </a:ext>
                  </a:extLst>
                </a:gridCol>
                <a:gridCol w="822960">
                  <a:extLst>
                    <a:ext uri="{9D8B030D-6E8A-4147-A177-3AD203B41FA5}">
                      <a16:colId xmlns:a16="http://schemas.microsoft.com/office/drawing/2014/main" val="2702267386"/>
                    </a:ext>
                  </a:extLst>
                </a:gridCol>
                <a:gridCol w="822960">
                  <a:extLst>
                    <a:ext uri="{9D8B030D-6E8A-4147-A177-3AD203B41FA5}">
                      <a16:colId xmlns:a16="http://schemas.microsoft.com/office/drawing/2014/main" val="977472533"/>
                    </a:ext>
                  </a:extLst>
                </a:gridCol>
                <a:gridCol w="822960">
                  <a:extLst>
                    <a:ext uri="{9D8B030D-6E8A-4147-A177-3AD203B41FA5}">
                      <a16:colId xmlns:a16="http://schemas.microsoft.com/office/drawing/2014/main" val="345613628"/>
                    </a:ext>
                  </a:extLst>
                </a:gridCol>
                <a:gridCol w="822960">
                  <a:extLst>
                    <a:ext uri="{9D8B030D-6E8A-4147-A177-3AD203B41FA5}">
                      <a16:colId xmlns:a16="http://schemas.microsoft.com/office/drawing/2014/main" val="2829676489"/>
                    </a:ext>
                  </a:extLst>
                </a:gridCol>
                <a:gridCol w="822960">
                  <a:extLst>
                    <a:ext uri="{9D8B030D-6E8A-4147-A177-3AD203B41FA5}">
                      <a16:colId xmlns:a16="http://schemas.microsoft.com/office/drawing/2014/main" val="693424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171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- 2018-08-10 13:10:00 </a:t>
                      </a:r>
                      <a:r>
                        <a:rPr kumimoji="0" lang="en-US" sz="1000" b="0" i="0" u="none" strike="noStrike" kern="1200" cap="none" spc="0" normalizeH="0" baseline="0" noProof="0">
                          <a:ln>
                            <a:noFill/>
                          </a:ln>
                          <a:solidFill>
                            <a:prstClr val="black"/>
                          </a:solidFill>
                          <a:effectLst/>
                          <a:uLnTx/>
                          <a:uFillTx/>
                          <a:latin typeface="+mn-lt"/>
                          <a:ea typeface="+mn-ea"/>
                          <a:cs typeface="+mn-cs"/>
                        </a:rPr>
                        <a:t> 
 What is a redundant expression?
It’s a group of words in which at least one word is unnecessary because it just repeats the meaning that's already contained in the other word or words. Eg, He was the younger of the ’two twins’.
It’s important to get rid of unnecessary words to make your writing clearer and more effective.
Read more about redundant expressions here:
http://bit.ly/2L08w2y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199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- 2018-08-22 01:15:00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4664970"/>
                  </a:ext>
                </a:extLst>
              </a:tr>
            </a:tbl>
          </a:graphicData>
        </a:graphic>
      </p:graphicFrame>
      <p:sp>
        <p:nvSpPr>
          <p:cNvPr id="4" name="Text Placeholder 3">
            <a:extLst>
              <a:ext uri="{FF2B5EF4-FFF2-40B4-BE49-F238E27FC236}">
                <a16:creationId xmlns:a16="http://schemas.microsoft.com/office/drawing/2014/main" id="{15B15734-49FE-4C28-8340-923BF60B593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44431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04E52-4514-4D16-A09B-144849A8C2BE}"/>
              </a:ext>
            </a:extLst>
          </p:cNvPr>
          <p:cNvSpPr>
            <a:spLocks noGrp="1"/>
          </p:cNvSpPr>
          <p:nvPr>
            <p:ph type="title"/>
          </p:nvPr>
        </p:nvSpPr>
        <p:spPr/>
        <p:txBody>
          <a:bodyPr/>
          <a:lstStyle/>
          <a:p>
            <a:r>
              <a:rPr lang="en-US"/>
              <a:t>(FB) Custom Own Posts Table (new) | Oxford Fajar Pre-University - 2 of 3</a:t>
            </a:r>
          </a:p>
        </p:txBody>
      </p:sp>
      <p:graphicFrame>
        <p:nvGraphicFramePr>
          <p:cNvPr id="5" name="Table Placeholder 4">
            <a:extLst>
              <a:ext uri="{FF2B5EF4-FFF2-40B4-BE49-F238E27FC236}">
                <a16:creationId xmlns:a16="http://schemas.microsoft.com/office/drawing/2014/main" id="{47CDBC01-179D-46FB-A4BA-F22436B5F6E1}"/>
              </a:ext>
            </a:extLst>
          </p:cNvPr>
          <p:cNvGraphicFramePr>
            <a:graphicFrameLocks noGrp="1"/>
          </p:cNvGraphicFramePr>
          <p:nvPr>
            <p:ph type="tbl" sz="quarter" idx="13"/>
            <p:extLst>
              <p:ext uri="{D42A27DB-BD31-4B8C-83A1-F6EECF244321}">
                <p14:modId xmlns:p14="http://schemas.microsoft.com/office/powerpoint/2010/main" val="1834564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4196604"/>
                    </a:ext>
                  </a:extLst>
                </a:gridCol>
                <a:gridCol w="822960">
                  <a:extLst>
                    <a:ext uri="{9D8B030D-6E8A-4147-A177-3AD203B41FA5}">
                      <a16:colId xmlns:a16="http://schemas.microsoft.com/office/drawing/2014/main" val="1970584756"/>
                    </a:ext>
                  </a:extLst>
                </a:gridCol>
                <a:gridCol w="822960">
                  <a:extLst>
                    <a:ext uri="{9D8B030D-6E8A-4147-A177-3AD203B41FA5}">
                      <a16:colId xmlns:a16="http://schemas.microsoft.com/office/drawing/2014/main" val="1809808687"/>
                    </a:ext>
                  </a:extLst>
                </a:gridCol>
                <a:gridCol w="822960">
                  <a:extLst>
                    <a:ext uri="{9D8B030D-6E8A-4147-A177-3AD203B41FA5}">
                      <a16:colId xmlns:a16="http://schemas.microsoft.com/office/drawing/2014/main" val="2995077477"/>
                    </a:ext>
                  </a:extLst>
                </a:gridCol>
                <a:gridCol w="822960">
                  <a:extLst>
                    <a:ext uri="{9D8B030D-6E8A-4147-A177-3AD203B41FA5}">
                      <a16:colId xmlns:a16="http://schemas.microsoft.com/office/drawing/2014/main" val="3930264654"/>
                    </a:ext>
                  </a:extLst>
                </a:gridCol>
                <a:gridCol w="822960">
                  <a:extLst>
                    <a:ext uri="{9D8B030D-6E8A-4147-A177-3AD203B41FA5}">
                      <a16:colId xmlns:a16="http://schemas.microsoft.com/office/drawing/2014/main" val="610875282"/>
                    </a:ext>
                  </a:extLst>
                </a:gridCol>
                <a:gridCol w="822960">
                  <a:extLst>
                    <a:ext uri="{9D8B030D-6E8A-4147-A177-3AD203B41FA5}">
                      <a16:colId xmlns:a16="http://schemas.microsoft.com/office/drawing/2014/main" val="190413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751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- 2018-08-20 13:14:00 </a:t>
                      </a:r>
                      <a:r>
                        <a:rPr kumimoji="0" lang="en-US" sz="1000" b="0" i="0" u="none" strike="noStrike" kern="1200" cap="none" spc="0" normalizeH="0" baseline="0" noProof="0">
                          <a:ln>
                            <a:noFill/>
                          </a:ln>
                          <a:solidFill>
                            <a:prstClr val="black"/>
                          </a:solidFill>
                          <a:effectLst/>
                          <a:uLnTx/>
                          <a:uFillTx/>
                          <a:latin typeface="+mn-lt"/>
                          <a:ea typeface="+mn-ea"/>
                          <a:cs typeface="+mn-cs"/>
                        </a:rPr>
                        <a:t> 
 Refresh your mind on a Monday with a word whizz! 😀
Niche is an adjective that describes something (of products, services or interests) appealing to only a small section of the population.
Sentence example:
‘Enthusiast markets will always exist but they are niche.’
Can you form another sentence with ‘niche’?
Learn more:
http://bit.ly/2uIloPU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347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- 2018-08-28 13:17:00 </a:t>
                      </a:r>
                      <a:r>
                        <a:rPr kumimoji="0" lang="en-US" sz="1000" b="0" i="0" u="none" strike="noStrike" kern="1200" cap="none" spc="0" normalizeH="0" baseline="0" noProof="0">
                          <a:ln>
                            <a:noFill/>
                          </a:ln>
                          <a:solidFill>
                            <a:prstClr val="black"/>
                          </a:solidFill>
                          <a:effectLst/>
                          <a:uLnTx/>
                          <a:uFillTx/>
                          <a:latin typeface="+mn-lt"/>
                          <a:ea typeface="+mn-ea"/>
                          <a:cs typeface="+mn-cs"/>
                        </a:rPr>
                        <a:t> 
 Practice makes perfect! Start practicing for Matriculation exam with Fully Worked Solutions for Matriculation! 
Download now and get your FREE sample for 2 weeks!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3882200"/>
                  </a:ext>
                </a:extLst>
              </a:tr>
            </a:tbl>
          </a:graphicData>
        </a:graphic>
      </p:graphicFrame>
      <p:sp>
        <p:nvSpPr>
          <p:cNvPr id="4" name="Text Placeholder 3">
            <a:extLst>
              <a:ext uri="{FF2B5EF4-FFF2-40B4-BE49-F238E27FC236}">
                <a16:creationId xmlns:a16="http://schemas.microsoft.com/office/drawing/2014/main" id="{9156DA10-56E6-4FF7-BA5A-73E3CE15A01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34034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ACD1E-0F27-4567-A019-77EBC0D43119}"/>
              </a:ext>
            </a:extLst>
          </p:cNvPr>
          <p:cNvSpPr>
            <a:spLocks noGrp="1"/>
          </p:cNvSpPr>
          <p:nvPr>
            <p:ph type="title"/>
          </p:nvPr>
        </p:nvSpPr>
        <p:spPr/>
        <p:txBody>
          <a:bodyPr/>
          <a:lstStyle/>
          <a:p>
            <a:r>
              <a:rPr lang="en-US"/>
              <a:t>(FB) Custom Own Posts Table (new) | Oxford Fajar Pre-University - 3 of 3</a:t>
            </a:r>
          </a:p>
        </p:txBody>
      </p:sp>
      <p:graphicFrame>
        <p:nvGraphicFramePr>
          <p:cNvPr id="5" name="Table Placeholder 4">
            <a:extLst>
              <a:ext uri="{FF2B5EF4-FFF2-40B4-BE49-F238E27FC236}">
                <a16:creationId xmlns:a16="http://schemas.microsoft.com/office/drawing/2014/main" id="{B65A933C-2795-4C86-8A53-3F42ED601522}"/>
              </a:ext>
            </a:extLst>
          </p:cNvPr>
          <p:cNvGraphicFramePr>
            <a:graphicFrameLocks noGrp="1"/>
          </p:cNvGraphicFramePr>
          <p:nvPr>
            <p:ph type="tbl" sz="quarter" idx="13"/>
            <p:extLst>
              <p:ext uri="{D42A27DB-BD31-4B8C-83A1-F6EECF244321}">
                <p14:modId xmlns:p14="http://schemas.microsoft.com/office/powerpoint/2010/main" val="52043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7809439"/>
                    </a:ext>
                  </a:extLst>
                </a:gridCol>
                <a:gridCol w="822960">
                  <a:extLst>
                    <a:ext uri="{9D8B030D-6E8A-4147-A177-3AD203B41FA5}">
                      <a16:colId xmlns:a16="http://schemas.microsoft.com/office/drawing/2014/main" val="3450122275"/>
                    </a:ext>
                  </a:extLst>
                </a:gridCol>
                <a:gridCol w="822960">
                  <a:extLst>
                    <a:ext uri="{9D8B030D-6E8A-4147-A177-3AD203B41FA5}">
                      <a16:colId xmlns:a16="http://schemas.microsoft.com/office/drawing/2014/main" val="972797789"/>
                    </a:ext>
                  </a:extLst>
                </a:gridCol>
                <a:gridCol w="822960">
                  <a:extLst>
                    <a:ext uri="{9D8B030D-6E8A-4147-A177-3AD203B41FA5}">
                      <a16:colId xmlns:a16="http://schemas.microsoft.com/office/drawing/2014/main" val="2663011416"/>
                    </a:ext>
                  </a:extLst>
                </a:gridCol>
                <a:gridCol w="822960">
                  <a:extLst>
                    <a:ext uri="{9D8B030D-6E8A-4147-A177-3AD203B41FA5}">
                      <a16:colId xmlns:a16="http://schemas.microsoft.com/office/drawing/2014/main" val="640738833"/>
                    </a:ext>
                  </a:extLst>
                </a:gridCol>
                <a:gridCol w="822960">
                  <a:extLst>
                    <a:ext uri="{9D8B030D-6E8A-4147-A177-3AD203B41FA5}">
                      <a16:colId xmlns:a16="http://schemas.microsoft.com/office/drawing/2014/main" val="2647552577"/>
                    </a:ext>
                  </a:extLst>
                </a:gridCol>
                <a:gridCol w="822960">
                  <a:extLst>
                    <a:ext uri="{9D8B030D-6E8A-4147-A177-3AD203B41FA5}">
                      <a16:colId xmlns:a16="http://schemas.microsoft.com/office/drawing/2014/main" val="2006164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747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- 2018-08-31 01:18:00 </a:t>
                      </a:r>
                      <a:r>
                        <a:rPr kumimoji="0" lang="en-US" sz="1000" b="0" i="0" u="none" strike="noStrike" kern="1200" cap="none" spc="0" normalizeH="0" baseline="0" noProof="0">
                          <a:ln>
                            <a:noFill/>
                          </a:ln>
                          <a:solidFill>
                            <a:prstClr val="black"/>
                          </a:solidFill>
                          <a:effectLst/>
                          <a:uLnTx/>
                          <a:uFillTx/>
                          <a:latin typeface="+mn-lt"/>
                          <a:ea typeface="+mn-ea"/>
                          <a:cs typeface="+mn-cs"/>
                        </a:rPr>
                        <a:t> 
 To survive in peace and harmony, united and strong, we must have one people, one nation, one flag.”- Pauline Hanson.
Happy National Day!
Have you participated any activities that show your love to the nation? Share with us in the comment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398609"/>
                  </a:ext>
                </a:extLst>
              </a:tr>
            </a:tbl>
          </a:graphicData>
        </a:graphic>
      </p:graphicFrame>
      <p:sp>
        <p:nvSpPr>
          <p:cNvPr id="4" name="Text Placeholder 3">
            <a:extLst>
              <a:ext uri="{FF2B5EF4-FFF2-40B4-BE49-F238E27FC236}">
                <a16:creationId xmlns:a16="http://schemas.microsoft.com/office/drawing/2014/main" id="{660D8428-3654-4353-8AB5-2A1D3D65203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58311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8AED3-2CEE-4467-A9DB-4D9D6C96A053}"/>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8A4DEA55-1FF9-4AD6-8DCB-B99009B6D989}"/>
              </a:ext>
            </a:extLst>
          </p:cNvPr>
          <p:cNvGraphicFramePr>
            <a:graphicFrameLocks noGrp="1"/>
          </p:cNvGraphicFramePr>
          <p:nvPr>
            <p:ph type="chart" sz="quarter" idx="13"/>
            <p:extLst>
              <p:ext uri="{D42A27DB-BD31-4B8C-83A1-F6EECF244321}">
                <p14:modId xmlns:p14="http://schemas.microsoft.com/office/powerpoint/2010/main" val="4091830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B65FC7-708B-4CFF-A1D0-1D53EDAB207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B876962-2A84-4219-AA32-1919A70EAD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184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F1BC3-BE0B-4D47-B92D-1C9598922D86}"/>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6147045A-3A90-4D47-80CA-54E990661065}"/>
              </a:ext>
            </a:extLst>
          </p:cNvPr>
          <p:cNvGraphicFramePr>
            <a:graphicFrameLocks noGrp="1"/>
          </p:cNvGraphicFramePr>
          <p:nvPr>
            <p:ph type="chart" sz="quarter" idx="13"/>
            <p:extLst>
              <p:ext uri="{D42A27DB-BD31-4B8C-83A1-F6EECF244321}">
                <p14:modId xmlns:p14="http://schemas.microsoft.com/office/powerpoint/2010/main" val="887063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66166-7F6A-4D5F-8C02-F40164F545A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66167CD-95D4-41AF-868C-EDE9D3BEAF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16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71CEA-A6BA-45C8-8CBA-DE3EC5CBD8B8}"/>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AC12E11D-59B6-4B1D-94FE-B0A0154707AF}"/>
              </a:ext>
            </a:extLst>
          </p:cNvPr>
          <p:cNvGraphicFramePr>
            <a:graphicFrameLocks noGrp="1"/>
          </p:cNvGraphicFramePr>
          <p:nvPr>
            <p:ph type="chart" sz="quarter" idx="13"/>
            <p:extLst>
              <p:ext uri="{D42A27DB-BD31-4B8C-83A1-F6EECF244321}">
                <p14:modId xmlns:p14="http://schemas.microsoft.com/office/powerpoint/2010/main" val="2494355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9E1ED3-444C-485B-917C-590B171FF9A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E4C6EDD-1D03-489C-BF07-0AA141236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6881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6BFA-BF58-4FDD-A994-282FBFB9EF03}"/>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E324BB02-B6F2-4563-81CE-B48D7716CBAA}"/>
              </a:ext>
            </a:extLst>
          </p:cNvPr>
          <p:cNvGraphicFramePr>
            <a:graphicFrameLocks noGrp="1"/>
          </p:cNvGraphicFramePr>
          <p:nvPr>
            <p:ph type="chart" sz="quarter" idx="13"/>
            <p:extLst>
              <p:ext uri="{D42A27DB-BD31-4B8C-83A1-F6EECF244321}">
                <p14:modId xmlns:p14="http://schemas.microsoft.com/office/powerpoint/2010/main" val="3799938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227F2-5477-4BF5-9810-1D4EB6D35B6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62A402C-BA8C-4130-B595-371A459B43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487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AFDD7-04F8-4208-8FE7-37533CBD05D0}"/>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5E4A271E-8C42-4DA9-9D21-B367F705A9B2}"/>
              </a:ext>
            </a:extLst>
          </p:cNvPr>
          <p:cNvGraphicFramePr>
            <a:graphicFrameLocks noGrp="1"/>
          </p:cNvGraphicFramePr>
          <p:nvPr>
            <p:ph type="tbl" sz="quarter" idx="13"/>
            <p:extLst>
              <p:ext uri="{D42A27DB-BD31-4B8C-83A1-F6EECF244321}">
                <p14:modId xmlns:p14="http://schemas.microsoft.com/office/powerpoint/2010/main" val="420338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33452406"/>
                    </a:ext>
                  </a:extLst>
                </a:gridCol>
                <a:gridCol w="1645920">
                  <a:extLst>
                    <a:ext uri="{9D8B030D-6E8A-4147-A177-3AD203B41FA5}">
                      <a16:colId xmlns:a16="http://schemas.microsoft.com/office/drawing/2014/main" val="1107530217"/>
                    </a:ext>
                  </a:extLst>
                </a:gridCol>
                <a:gridCol w="1645920">
                  <a:extLst>
                    <a:ext uri="{9D8B030D-6E8A-4147-A177-3AD203B41FA5}">
                      <a16:colId xmlns:a16="http://schemas.microsoft.com/office/drawing/2014/main" val="1448922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2458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extLst>
                  <a:ext uri="{0D108BD9-81ED-4DB2-BD59-A6C34878D82A}">
                    <a16:rowId xmlns:a16="http://schemas.microsoft.com/office/drawing/2014/main" val="8914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98689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56937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44184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07829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57296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8518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66277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72975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553903451"/>
                  </a:ext>
                </a:extLst>
              </a:tr>
            </a:tbl>
          </a:graphicData>
        </a:graphic>
      </p:graphicFrame>
      <p:sp>
        <p:nvSpPr>
          <p:cNvPr id="4" name="Text Placeholder 3">
            <a:extLst>
              <a:ext uri="{FF2B5EF4-FFF2-40B4-BE49-F238E27FC236}">
                <a16:creationId xmlns:a16="http://schemas.microsoft.com/office/drawing/2014/main" id="{EA1314B2-FE7F-4AD7-B42C-E4DC3B790E5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20760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DFAB0-3593-4C43-8AD9-3100E77F6D1B}"/>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07A6D2B0-D39E-4090-85F9-942361E73794}"/>
              </a:ext>
            </a:extLst>
          </p:cNvPr>
          <p:cNvGraphicFramePr>
            <a:graphicFrameLocks noGrp="1"/>
          </p:cNvGraphicFramePr>
          <p:nvPr>
            <p:ph type="tbl" sz="quarter" idx="13"/>
            <p:extLst>
              <p:ext uri="{D42A27DB-BD31-4B8C-83A1-F6EECF244321}">
                <p14:modId xmlns:p14="http://schemas.microsoft.com/office/powerpoint/2010/main" val="112596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99934594"/>
                    </a:ext>
                  </a:extLst>
                </a:gridCol>
                <a:gridCol w="1645920">
                  <a:extLst>
                    <a:ext uri="{9D8B030D-6E8A-4147-A177-3AD203B41FA5}">
                      <a16:colId xmlns:a16="http://schemas.microsoft.com/office/drawing/2014/main" val="2527826270"/>
                    </a:ext>
                  </a:extLst>
                </a:gridCol>
                <a:gridCol w="1645920">
                  <a:extLst>
                    <a:ext uri="{9D8B030D-6E8A-4147-A177-3AD203B41FA5}">
                      <a16:colId xmlns:a16="http://schemas.microsoft.com/office/drawing/2014/main" val="42965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2415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0704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155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81205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56891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6421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8167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7430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6671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12880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7011528"/>
                  </a:ext>
                </a:extLst>
              </a:tr>
            </a:tbl>
          </a:graphicData>
        </a:graphic>
      </p:graphicFrame>
      <p:sp>
        <p:nvSpPr>
          <p:cNvPr id="4" name="Text Placeholder 3">
            <a:extLst>
              <a:ext uri="{FF2B5EF4-FFF2-40B4-BE49-F238E27FC236}">
                <a16:creationId xmlns:a16="http://schemas.microsoft.com/office/drawing/2014/main" id="{4B6665B3-5AFB-488C-9BF9-F7463E713B6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863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6F65A-8855-4D00-AA74-442DF31D34D3}"/>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7A27E899-BF21-4898-AFF4-45FD9BBED9EB}"/>
              </a:ext>
            </a:extLst>
          </p:cNvPr>
          <p:cNvGraphicFramePr>
            <a:graphicFrameLocks noGrp="1"/>
          </p:cNvGraphicFramePr>
          <p:nvPr>
            <p:ph type="tbl" sz="quarter" idx="13"/>
            <p:extLst>
              <p:ext uri="{D42A27DB-BD31-4B8C-83A1-F6EECF244321}">
                <p14:modId xmlns:p14="http://schemas.microsoft.com/office/powerpoint/2010/main" val="3814676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41567407"/>
                    </a:ext>
                  </a:extLst>
                </a:gridCol>
                <a:gridCol w="1645920">
                  <a:extLst>
                    <a:ext uri="{9D8B030D-6E8A-4147-A177-3AD203B41FA5}">
                      <a16:colId xmlns:a16="http://schemas.microsoft.com/office/drawing/2014/main" val="1362105363"/>
                    </a:ext>
                  </a:extLst>
                </a:gridCol>
                <a:gridCol w="1645920">
                  <a:extLst>
                    <a:ext uri="{9D8B030D-6E8A-4147-A177-3AD203B41FA5}">
                      <a16:colId xmlns:a16="http://schemas.microsoft.com/office/drawing/2014/main" val="332319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2924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5948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2333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6201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794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36141224"/>
                  </a:ext>
                </a:extLst>
              </a:tr>
            </a:tbl>
          </a:graphicData>
        </a:graphic>
      </p:graphicFrame>
      <p:sp>
        <p:nvSpPr>
          <p:cNvPr id="4" name="Text Placeholder 3">
            <a:extLst>
              <a:ext uri="{FF2B5EF4-FFF2-40B4-BE49-F238E27FC236}">
                <a16:creationId xmlns:a16="http://schemas.microsoft.com/office/drawing/2014/main" id="{9152B1F8-78AC-4BF4-99F0-0B1EEA9523A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47901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73677-0F2D-40D6-9537-3825F3C592C9}"/>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815C2D8A-7417-4690-9036-C38C79C411B2}"/>
              </a:ext>
            </a:extLst>
          </p:cNvPr>
          <p:cNvGraphicFramePr>
            <a:graphicFrameLocks noGrp="1"/>
          </p:cNvGraphicFramePr>
          <p:nvPr>
            <p:ph type="tbl" sz="quarter" idx="13"/>
            <p:extLst>
              <p:ext uri="{D42A27DB-BD31-4B8C-83A1-F6EECF244321}">
                <p14:modId xmlns:p14="http://schemas.microsoft.com/office/powerpoint/2010/main" val="363572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5600944"/>
                    </a:ext>
                  </a:extLst>
                </a:gridCol>
                <a:gridCol w="658368">
                  <a:extLst>
                    <a:ext uri="{9D8B030D-6E8A-4147-A177-3AD203B41FA5}">
                      <a16:colId xmlns:a16="http://schemas.microsoft.com/office/drawing/2014/main" val="3454567651"/>
                    </a:ext>
                  </a:extLst>
                </a:gridCol>
                <a:gridCol w="658368">
                  <a:extLst>
                    <a:ext uri="{9D8B030D-6E8A-4147-A177-3AD203B41FA5}">
                      <a16:colId xmlns:a16="http://schemas.microsoft.com/office/drawing/2014/main" val="672170990"/>
                    </a:ext>
                  </a:extLst>
                </a:gridCol>
                <a:gridCol w="658368">
                  <a:extLst>
                    <a:ext uri="{9D8B030D-6E8A-4147-A177-3AD203B41FA5}">
                      <a16:colId xmlns:a16="http://schemas.microsoft.com/office/drawing/2014/main" val="2932977259"/>
                    </a:ext>
                  </a:extLst>
                </a:gridCol>
                <a:gridCol w="658368">
                  <a:extLst>
                    <a:ext uri="{9D8B030D-6E8A-4147-A177-3AD203B41FA5}">
                      <a16:colId xmlns:a16="http://schemas.microsoft.com/office/drawing/2014/main" val="368922498"/>
                    </a:ext>
                  </a:extLst>
                </a:gridCol>
                <a:gridCol w="658368">
                  <a:extLst>
                    <a:ext uri="{9D8B030D-6E8A-4147-A177-3AD203B41FA5}">
                      <a16:colId xmlns:a16="http://schemas.microsoft.com/office/drawing/2014/main" val="231173637"/>
                    </a:ext>
                  </a:extLst>
                </a:gridCol>
                <a:gridCol w="658368">
                  <a:extLst>
                    <a:ext uri="{9D8B030D-6E8A-4147-A177-3AD203B41FA5}">
                      <a16:colId xmlns:a16="http://schemas.microsoft.com/office/drawing/2014/main" val="2285942147"/>
                    </a:ext>
                  </a:extLst>
                </a:gridCol>
                <a:gridCol w="658368">
                  <a:extLst>
                    <a:ext uri="{9D8B030D-6E8A-4147-A177-3AD203B41FA5}">
                      <a16:colId xmlns:a16="http://schemas.microsoft.com/office/drawing/2014/main" val="68803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839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- 2018-08-31 01:18:00 </a:t>
                      </a:r>
                      <a:r>
                        <a:rPr kumimoji="0" lang="en-US" sz="1000" b="0" i="0" u="none" strike="noStrike" kern="1200" cap="none" spc="0" normalizeH="0" baseline="0" noProof="0">
                          <a:ln>
                            <a:noFill/>
                          </a:ln>
                          <a:solidFill>
                            <a:prstClr val="black"/>
                          </a:solidFill>
                          <a:effectLst/>
                          <a:uLnTx/>
                          <a:uFillTx/>
                          <a:latin typeface="+mn-lt"/>
                          <a:ea typeface="+mn-ea"/>
                          <a:cs typeface="+mn-cs"/>
                        </a:rPr>
                        <a:t> 
 To survive in peace and harmony, united and strong, we must have one people, one nation, one flag.”- Pauline Hanson.
Happy National Day!
Have you participated any activities that show your love to the nation? Share with us in the comment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9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- 2018-08-28 13:17:00 </a:t>
                      </a:r>
                      <a:r>
                        <a:rPr kumimoji="0" lang="en-US" sz="1000" b="0" i="0" u="none" strike="noStrike" kern="1200" cap="none" spc="0" normalizeH="0" baseline="0" noProof="0">
                          <a:ln>
                            <a:noFill/>
                          </a:ln>
                          <a:solidFill>
                            <a:prstClr val="black"/>
                          </a:solidFill>
                          <a:effectLst/>
                          <a:uLnTx/>
                          <a:uFillTx/>
                          <a:latin typeface="+mn-lt"/>
                          <a:ea typeface="+mn-ea"/>
                          <a:cs typeface="+mn-cs"/>
                        </a:rPr>
                        <a:t> 
 Practice makes perfect! Start practicing for Matriculation exam with Fully Worked Solutions for Matriculation! 
Download now and get your FREE sample for 2 weeks!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547157"/>
                  </a:ext>
                </a:extLst>
              </a:tr>
            </a:tbl>
          </a:graphicData>
        </a:graphic>
      </p:graphicFrame>
      <p:sp>
        <p:nvSpPr>
          <p:cNvPr id="4" name="Text Placeholder 3">
            <a:extLst>
              <a:ext uri="{FF2B5EF4-FFF2-40B4-BE49-F238E27FC236}">
                <a16:creationId xmlns:a16="http://schemas.microsoft.com/office/drawing/2014/main" id="{F1BC9778-E547-4650-A6D4-B5588335F44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8743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89493-6A81-4A0A-87B0-5B025DB941F8}"/>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C939920B-F17B-479E-887B-58AA42354E47}"/>
              </a:ext>
            </a:extLst>
          </p:cNvPr>
          <p:cNvGraphicFramePr>
            <a:graphicFrameLocks noGrp="1"/>
          </p:cNvGraphicFramePr>
          <p:nvPr>
            <p:ph type="tbl" sz="quarter" idx="13"/>
            <p:extLst>
              <p:ext uri="{D42A27DB-BD31-4B8C-83A1-F6EECF244321}">
                <p14:modId xmlns:p14="http://schemas.microsoft.com/office/powerpoint/2010/main" val="3241974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2214492"/>
                    </a:ext>
                  </a:extLst>
                </a:gridCol>
                <a:gridCol w="658368">
                  <a:extLst>
                    <a:ext uri="{9D8B030D-6E8A-4147-A177-3AD203B41FA5}">
                      <a16:colId xmlns:a16="http://schemas.microsoft.com/office/drawing/2014/main" val="3039415958"/>
                    </a:ext>
                  </a:extLst>
                </a:gridCol>
                <a:gridCol w="658368">
                  <a:extLst>
                    <a:ext uri="{9D8B030D-6E8A-4147-A177-3AD203B41FA5}">
                      <a16:colId xmlns:a16="http://schemas.microsoft.com/office/drawing/2014/main" val="3717643728"/>
                    </a:ext>
                  </a:extLst>
                </a:gridCol>
                <a:gridCol w="658368">
                  <a:extLst>
                    <a:ext uri="{9D8B030D-6E8A-4147-A177-3AD203B41FA5}">
                      <a16:colId xmlns:a16="http://schemas.microsoft.com/office/drawing/2014/main" val="1529425028"/>
                    </a:ext>
                  </a:extLst>
                </a:gridCol>
                <a:gridCol w="658368">
                  <a:extLst>
                    <a:ext uri="{9D8B030D-6E8A-4147-A177-3AD203B41FA5}">
                      <a16:colId xmlns:a16="http://schemas.microsoft.com/office/drawing/2014/main" val="862989549"/>
                    </a:ext>
                  </a:extLst>
                </a:gridCol>
                <a:gridCol w="658368">
                  <a:extLst>
                    <a:ext uri="{9D8B030D-6E8A-4147-A177-3AD203B41FA5}">
                      <a16:colId xmlns:a16="http://schemas.microsoft.com/office/drawing/2014/main" val="1249387251"/>
                    </a:ext>
                  </a:extLst>
                </a:gridCol>
                <a:gridCol w="658368">
                  <a:extLst>
                    <a:ext uri="{9D8B030D-6E8A-4147-A177-3AD203B41FA5}">
                      <a16:colId xmlns:a16="http://schemas.microsoft.com/office/drawing/2014/main" val="3222913509"/>
                    </a:ext>
                  </a:extLst>
                </a:gridCol>
                <a:gridCol w="658368">
                  <a:extLst>
                    <a:ext uri="{9D8B030D-6E8A-4147-A177-3AD203B41FA5}">
                      <a16:colId xmlns:a16="http://schemas.microsoft.com/office/drawing/2014/main" val="3578108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301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- 2018-08-24 12:06:00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why we procrastinate?
There are two reasons:
1. A lack of a clear idea of what to do and/or
2. A lack of a reason to do it.
Laziness and ineptitude have nothing to do with it, which is why we can reframe procrastination by asking ourselves “Why am I doing this? Do I really want to do it? What am I actually doing?”
When we have a purpose and a plan, procrastination doesn’t enter the equation. It goes beyond enjoyment, reaching to fulfillment.
Learn more at
http://bit.ly/2KYwKKp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103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- 2018-08-22 01:15:00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all Muslim friends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5796279"/>
                  </a:ext>
                </a:extLst>
              </a:tr>
            </a:tbl>
          </a:graphicData>
        </a:graphic>
      </p:graphicFrame>
      <p:sp>
        <p:nvSpPr>
          <p:cNvPr id="4" name="Text Placeholder 3">
            <a:extLst>
              <a:ext uri="{FF2B5EF4-FFF2-40B4-BE49-F238E27FC236}">
                <a16:creationId xmlns:a16="http://schemas.microsoft.com/office/drawing/2014/main" id="{A612FBEB-EFA9-4C33-AA2E-64492E76FF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00804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B080-4714-4AC5-9A0F-6C5C1B3FAADA}"/>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884081FD-9632-4062-BF94-4A94F8A73888}"/>
              </a:ext>
            </a:extLst>
          </p:cNvPr>
          <p:cNvGraphicFramePr>
            <a:graphicFrameLocks noGrp="1"/>
          </p:cNvGraphicFramePr>
          <p:nvPr>
            <p:ph type="tbl" sz="quarter" idx="13"/>
            <p:extLst>
              <p:ext uri="{D42A27DB-BD31-4B8C-83A1-F6EECF244321}">
                <p14:modId xmlns:p14="http://schemas.microsoft.com/office/powerpoint/2010/main" val="139075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3864801"/>
                    </a:ext>
                  </a:extLst>
                </a:gridCol>
                <a:gridCol w="658368">
                  <a:extLst>
                    <a:ext uri="{9D8B030D-6E8A-4147-A177-3AD203B41FA5}">
                      <a16:colId xmlns:a16="http://schemas.microsoft.com/office/drawing/2014/main" val="2928750250"/>
                    </a:ext>
                  </a:extLst>
                </a:gridCol>
                <a:gridCol w="658368">
                  <a:extLst>
                    <a:ext uri="{9D8B030D-6E8A-4147-A177-3AD203B41FA5}">
                      <a16:colId xmlns:a16="http://schemas.microsoft.com/office/drawing/2014/main" val="1910254338"/>
                    </a:ext>
                  </a:extLst>
                </a:gridCol>
                <a:gridCol w="658368">
                  <a:extLst>
                    <a:ext uri="{9D8B030D-6E8A-4147-A177-3AD203B41FA5}">
                      <a16:colId xmlns:a16="http://schemas.microsoft.com/office/drawing/2014/main" val="1507948577"/>
                    </a:ext>
                  </a:extLst>
                </a:gridCol>
                <a:gridCol w="658368">
                  <a:extLst>
                    <a:ext uri="{9D8B030D-6E8A-4147-A177-3AD203B41FA5}">
                      <a16:colId xmlns:a16="http://schemas.microsoft.com/office/drawing/2014/main" val="2541269780"/>
                    </a:ext>
                  </a:extLst>
                </a:gridCol>
                <a:gridCol w="658368">
                  <a:extLst>
                    <a:ext uri="{9D8B030D-6E8A-4147-A177-3AD203B41FA5}">
                      <a16:colId xmlns:a16="http://schemas.microsoft.com/office/drawing/2014/main" val="1316562381"/>
                    </a:ext>
                  </a:extLst>
                </a:gridCol>
                <a:gridCol w="658368">
                  <a:extLst>
                    <a:ext uri="{9D8B030D-6E8A-4147-A177-3AD203B41FA5}">
                      <a16:colId xmlns:a16="http://schemas.microsoft.com/office/drawing/2014/main" val="2907867360"/>
                    </a:ext>
                  </a:extLst>
                </a:gridCol>
                <a:gridCol w="658368">
                  <a:extLst>
                    <a:ext uri="{9D8B030D-6E8A-4147-A177-3AD203B41FA5}">
                      <a16:colId xmlns:a16="http://schemas.microsoft.com/office/drawing/2014/main" val="2770862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870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- 2018-08-20 13:14:00 </a:t>
                      </a:r>
                      <a:r>
                        <a:rPr kumimoji="0" lang="en-US" sz="1000" b="0" i="0" u="none" strike="noStrike" kern="1200" cap="none" spc="0" normalizeH="0" baseline="0" noProof="0">
                          <a:ln>
                            <a:noFill/>
                          </a:ln>
                          <a:solidFill>
                            <a:prstClr val="black"/>
                          </a:solidFill>
                          <a:effectLst/>
                          <a:uLnTx/>
                          <a:uFillTx/>
                          <a:latin typeface="+mn-lt"/>
                          <a:ea typeface="+mn-ea"/>
                          <a:cs typeface="+mn-cs"/>
                        </a:rPr>
                        <a:t> 
 Refresh your mind on a Monday with a word whizz! 😀
Niche is an adjective that describes something (of products, services or interests) appealing to only a small section of the population.
Sentence example:
‘Enthusiast markets will always exist but they are niche.’
Can you form another sentence with ‘niche’?
Learn more:
http://bit.ly/2uIloPU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29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- 2018-08-16 14:02:00 </a:t>
                      </a:r>
                      <a:r>
                        <a:rPr kumimoji="0" lang="en-US" sz="1000" b="0" i="0" u="none" strike="noStrike" kern="1200" cap="none" spc="0" normalizeH="0" baseline="0" noProof="0">
                          <a:ln>
                            <a:noFill/>
                          </a:ln>
                          <a:solidFill>
                            <a:prstClr val="black"/>
                          </a:solidFill>
                          <a:effectLst/>
                          <a:uLnTx/>
                          <a:uFillTx/>
                          <a:latin typeface="+mn-lt"/>
                          <a:ea typeface="+mn-ea"/>
                          <a:cs typeface="+mn-cs"/>
                        </a:rPr>
                        <a:t> 
 Our companion website’s additional resources are developed to complement Oxford Fajar titles and are tailored closely to each specific title.
Have you visited our companion website? If you have not, visit today for additional ready-to-use learning and teaching resources.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1971076"/>
                  </a:ext>
                </a:extLst>
              </a:tr>
            </a:tbl>
          </a:graphicData>
        </a:graphic>
      </p:graphicFrame>
      <p:sp>
        <p:nvSpPr>
          <p:cNvPr id="4" name="Text Placeholder 3">
            <a:extLst>
              <a:ext uri="{FF2B5EF4-FFF2-40B4-BE49-F238E27FC236}">
                <a16:creationId xmlns:a16="http://schemas.microsoft.com/office/drawing/2014/main" id="{CCD07E4F-677E-4000-9245-EE5267F0D22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06858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14872-DD2E-4952-AC51-BADFA2640115}"/>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085A2EB4-3D0B-4397-9469-7E287BA0C1DA}"/>
              </a:ext>
            </a:extLst>
          </p:cNvPr>
          <p:cNvGraphicFramePr>
            <a:graphicFrameLocks noGrp="1"/>
          </p:cNvGraphicFramePr>
          <p:nvPr>
            <p:ph type="tbl" sz="quarter" idx="13"/>
            <p:extLst>
              <p:ext uri="{D42A27DB-BD31-4B8C-83A1-F6EECF244321}">
                <p14:modId xmlns:p14="http://schemas.microsoft.com/office/powerpoint/2010/main" val="66207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4329242"/>
                    </a:ext>
                  </a:extLst>
                </a:gridCol>
                <a:gridCol w="658368">
                  <a:extLst>
                    <a:ext uri="{9D8B030D-6E8A-4147-A177-3AD203B41FA5}">
                      <a16:colId xmlns:a16="http://schemas.microsoft.com/office/drawing/2014/main" val="3913402240"/>
                    </a:ext>
                  </a:extLst>
                </a:gridCol>
                <a:gridCol w="658368">
                  <a:extLst>
                    <a:ext uri="{9D8B030D-6E8A-4147-A177-3AD203B41FA5}">
                      <a16:colId xmlns:a16="http://schemas.microsoft.com/office/drawing/2014/main" val="2493329161"/>
                    </a:ext>
                  </a:extLst>
                </a:gridCol>
                <a:gridCol w="658368">
                  <a:extLst>
                    <a:ext uri="{9D8B030D-6E8A-4147-A177-3AD203B41FA5}">
                      <a16:colId xmlns:a16="http://schemas.microsoft.com/office/drawing/2014/main" val="3407043753"/>
                    </a:ext>
                  </a:extLst>
                </a:gridCol>
                <a:gridCol w="658368">
                  <a:extLst>
                    <a:ext uri="{9D8B030D-6E8A-4147-A177-3AD203B41FA5}">
                      <a16:colId xmlns:a16="http://schemas.microsoft.com/office/drawing/2014/main" val="2914696700"/>
                    </a:ext>
                  </a:extLst>
                </a:gridCol>
                <a:gridCol w="658368">
                  <a:extLst>
                    <a:ext uri="{9D8B030D-6E8A-4147-A177-3AD203B41FA5}">
                      <a16:colId xmlns:a16="http://schemas.microsoft.com/office/drawing/2014/main" val="1707174247"/>
                    </a:ext>
                  </a:extLst>
                </a:gridCol>
                <a:gridCol w="658368">
                  <a:extLst>
                    <a:ext uri="{9D8B030D-6E8A-4147-A177-3AD203B41FA5}">
                      <a16:colId xmlns:a16="http://schemas.microsoft.com/office/drawing/2014/main" val="2937914409"/>
                    </a:ext>
                  </a:extLst>
                </a:gridCol>
                <a:gridCol w="658368">
                  <a:extLst>
                    <a:ext uri="{9D8B030D-6E8A-4147-A177-3AD203B41FA5}">
                      <a16:colId xmlns:a16="http://schemas.microsoft.com/office/drawing/2014/main" val="304877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669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- 2018-08-13 16:00:01 </a:t>
                      </a:r>
                      <a:r>
                        <a:rPr kumimoji="0" lang="en-US" sz="1000" b="0" i="0" u="none" strike="noStrike" kern="1200" cap="none" spc="0" normalizeH="0" baseline="0" noProof="0">
                          <a:ln>
                            <a:noFill/>
                          </a:ln>
                          <a:solidFill>
                            <a:prstClr val="black"/>
                          </a:solidFill>
                          <a:effectLst/>
                          <a:uLnTx/>
                          <a:uFillTx/>
                          <a:latin typeface="+mn-lt"/>
                          <a:ea typeface="+mn-ea"/>
                          <a:cs typeface="+mn-cs"/>
                        </a:rPr>
                        <a:t> 
 Imagine a store where you could buy what you need using your plastic garbage. YES, plastic garbage!
Plastic Bank, a social enterprise cofounded in 2015 by David Katz and Shaun Frankson is not only improving people’s lives but keeping junk from going into the ocean.
People collect plastic and exchange with cash, items from the store, or digital tokens that can be redeemed at any store or recycling center that uses the Plastic Bank app. The collected plastics are sold to companies that use it in their products. 
“Preventing ocean plastic could be humanity’s richest opportunity,” says Katz.
Learn more about Plastic Bank:
http://bit.ly/2Jv6yS1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7086681"/>
                  </a:ext>
                </a:extLst>
              </a:tr>
            </a:tbl>
          </a:graphicData>
        </a:graphic>
      </p:graphicFrame>
      <p:sp>
        <p:nvSpPr>
          <p:cNvPr id="4" name="Text Placeholder 3">
            <a:extLst>
              <a:ext uri="{FF2B5EF4-FFF2-40B4-BE49-F238E27FC236}">
                <a16:creationId xmlns:a16="http://schemas.microsoft.com/office/drawing/2014/main" id="{0E33B4D7-C9B6-4980-94C7-E63EE401A8A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25494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A31D-8905-4AFD-80F4-8CC8C12EDDDC}"/>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A5F0801C-DD5C-4D67-B438-D066A1DFF93E}"/>
              </a:ext>
            </a:extLst>
          </p:cNvPr>
          <p:cNvGraphicFramePr>
            <a:graphicFrameLocks noGrp="1"/>
          </p:cNvGraphicFramePr>
          <p:nvPr>
            <p:ph type="tbl" sz="quarter" idx="13"/>
            <p:extLst>
              <p:ext uri="{D42A27DB-BD31-4B8C-83A1-F6EECF244321}">
                <p14:modId xmlns:p14="http://schemas.microsoft.com/office/powerpoint/2010/main" val="97958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1102745"/>
                    </a:ext>
                  </a:extLst>
                </a:gridCol>
                <a:gridCol w="658368">
                  <a:extLst>
                    <a:ext uri="{9D8B030D-6E8A-4147-A177-3AD203B41FA5}">
                      <a16:colId xmlns:a16="http://schemas.microsoft.com/office/drawing/2014/main" val="3826911609"/>
                    </a:ext>
                  </a:extLst>
                </a:gridCol>
                <a:gridCol w="658368">
                  <a:extLst>
                    <a:ext uri="{9D8B030D-6E8A-4147-A177-3AD203B41FA5}">
                      <a16:colId xmlns:a16="http://schemas.microsoft.com/office/drawing/2014/main" val="3568925359"/>
                    </a:ext>
                  </a:extLst>
                </a:gridCol>
                <a:gridCol w="658368">
                  <a:extLst>
                    <a:ext uri="{9D8B030D-6E8A-4147-A177-3AD203B41FA5}">
                      <a16:colId xmlns:a16="http://schemas.microsoft.com/office/drawing/2014/main" val="2599668127"/>
                    </a:ext>
                  </a:extLst>
                </a:gridCol>
                <a:gridCol w="658368">
                  <a:extLst>
                    <a:ext uri="{9D8B030D-6E8A-4147-A177-3AD203B41FA5}">
                      <a16:colId xmlns:a16="http://schemas.microsoft.com/office/drawing/2014/main" val="2511843645"/>
                    </a:ext>
                  </a:extLst>
                </a:gridCol>
                <a:gridCol w="658368">
                  <a:extLst>
                    <a:ext uri="{9D8B030D-6E8A-4147-A177-3AD203B41FA5}">
                      <a16:colId xmlns:a16="http://schemas.microsoft.com/office/drawing/2014/main" val="1892499431"/>
                    </a:ext>
                  </a:extLst>
                </a:gridCol>
                <a:gridCol w="658368">
                  <a:extLst>
                    <a:ext uri="{9D8B030D-6E8A-4147-A177-3AD203B41FA5}">
                      <a16:colId xmlns:a16="http://schemas.microsoft.com/office/drawing/2014/main" val="50457134"/>
                    </a:ext>
                  </a:extLst>
                </a:gridCol>
                <a:gridCol w="658368">
                  <a:extLst>
                    <a:ext uri="{9D8B030D-6E8A-4147-A177-3AD203B41FA5}">
                      <a16:colId xmlns:a16="http://schemas.microsoft.com/office/drawing/2014/main" val="62954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388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- 2018-08-10 13:10:00 </a:t>
                      </a:r>
                      <a:r>
                        <a:rPr kumimoji="0" lang="en-US" sz="1000" b="0" i="0" u="none" strike="noStrike" kern="1200" cap="none" spc="0" normalizeH="0" baseline="0" noProof="0">
                          <a:ln>
                            <a:noFill/>
                          </a:ln>
                          <a:solidFill>
                            <a:prstClr val="black"/>
                          </a:solidFill>
                          <a:effectLst/>
                          <a:uLnTx/>
                          <a:uFillTx/>
                          <a:latin typeface="+mn-lt"/>
                          <a:ea typeface="+mn-ea"/>
                          <a:cs typeface="+mn-cs"/>
                        </a:rPr>
                        <a:t> 
 What is a redundant expression?
It’s a group of words in which at least one word is unnecessary because it just repeats the meaning that's already contained in the other word or words. Eg, He was the younger of the ’two twins’.
It’s important to get rid of unnecessary words to make your writing clearer and more effective.
Read more about redundant expressions here:
http://bit.ly/2L08w2y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1755488"/>
                  </a:ext>
                </a:extLst>
              </a:tr>
            </a:tbl>
          </a:graphicData>
        </a:graphic>
      </p:graphicFrame>
      <p:sp>
        <p:nvSpPr>
          <p:cNvPr id="4" name="Text Placeholder 3">
            <a:extLst>
              <a:ext uri="{FF2B5EF4-FFF2-40B4-BE49-F238E27FC236}">
                <a16:creationId xmlns:a16="http://schemas.microsoft.com/office/drawing/2014/main" id="{5D9DAB60-341A-4DDC-A516-AB22A6BF468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41087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08A97-2C8B-44A7-950D-E4EB5FCCA8C4}"/>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D1A7A95E-8294-4868-A1F2-AAFED6943BE3}"/>
              </a:ext>
            </a:extLst>
          </p:cNvPr>
          <p:cNvGraphicFramePr>
            <a:graphicFrameLocks noGrp="1"/>
          </p:cNvGraphicFramePr>
          <p:nvPr>
            <p:ph type="tbl" sz="quarter" idx="13"/>
            <p:extLst>
              <p:ext uri="{D42A27DB-BD31-4B8C-83A1-F6EECF244321}">
                <p14:modId xmlns:p14="http://schemas.microsoft.com/office/powerpoint/2010/main" val="915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9676121"/>
                    </a:ext>
                  </a:extLst>
                </a:gridCol>
                <a:gridCol w="658368">
                  <a:extLst>
                    <a:ext uri="{9D8B030D-6E8A-4147-A177-3AD203B41FA5}">
                      <a16:colId xmlns:a16="http://schemas.microsoft.com/office/drawing/2014/main" val="4047098777"/>
                    </a:ext>
                  </a:extLst>
                </a:gridCol>
                <a:gridCol w="658368">
                  <a:extLst>
                    <a:ext uri="{9D8B030D-6E8A-4147-A177-3AD203B41FA5}">
                      <a16:colId xmlns:a16="http://schemas.microsoft.com/office/drawing/2014/main" val="2520333076"/>
                    </a:ext>
                  </a:extLst>
                </a:gridCol>
                <a:gridCol w="658368">
                  <a:extLst>
                    <a:ext uri="{9D8B030D-6E8A-4147-A177-3AD203B41FA5}">
                      <a16:colId xmlns:a16="http://schemas.microsoft.com/office/drawing/2014/main" val="4098308117"/>
                    </a:ext>
                  </a:extLst>
                </a:gridCol>
                <a:gridCol w="658368">
                  <a:extLst>
                    <a:ext uri="{9D8B030D-6E8A-4147-A177-3AD203B41FA5}">
                      <a16:colId xmlns:a16="http://schemas.microsoft.com/office/drawing/2014/main" val="447642145"/>
                    </a:ext>
                  </a:extLst>
                </a:gridCol>
                <a:gridCol w="658368">
                  <a:extLst>
                    <a:ext uri="{9D8B030D-6E8A-4147-A177-3AD203B41FA5}">
                      <a16:colId xmlns:a16="http://schemas.microsoft.com/office/drawing/2014/main" val="1236145936"/>
                    </a:ext>
                  </a:extLst>
                </a:gridCol>
                <a:gridCol w="658368">
                  <a:extLst>
                    <a:ext uri="{9D8B030D-6E8A-4147-A177-3AD203B41FA5}">
                      <a16:colId xmlns:a16="http://schemas.microsoft.com/office/drawing/2014/main" val="2205878865"/>
                    </a:ext>
                  </a:extLst>
                </a:gridCol>
                <a:gridCol w="658368">
                  <a:extLst>
                    <a:ext uri="{9D8B030D-6E8A-4147-A177-3AD203B41FA5}">
                      <a16:colId xmlns:a16="http://schemas.microsoft.com/office/drawing/2014/main" val="141887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948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- 2018-08-03 12:48:31 </a:t>
                      </a:r>
                      <a:r>
                        <a:rPr kumimoji="0" lang="en-US" sz="1000" b="0" i="0" u="none" strike="noStrike" kern="1200" cap="none" spc="0" normalizeH="0" baseline="0" noProof="0">
                          <a:ln>
                            <a:noFill/>
                          </a:ln>
                          <a:solidFill>
                            <a:prstClr val="black"/>
                          </a:solidFill>
                          <a:effectLst/>
                          <a:uLnTx/>
                          <a:uFillTx/>
                          <a:latin typeface="+mn-lt"/>
                          <a:ea typeface="+mn-ea"/>
                          <a:cs typeface="+mn-cs"/>
                        </a:rPr>
                        <a:t> 
 After the abolishment of GST, the Finance Minister announced that the SST would be implemented next month, on September 1 after the necessary laws are passed in the current Parliament session.
The provision of services will be taxed at 6% under the reintroduced sales and services tax (SST), while the sale of goods will incur a 10% tax.
Do you know the difference between GST and SST? 
Source:
http://bit.ly/2uD75Mb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1466361"/>
                  </a:ext>
                </a:extLst>
              </a:tr>
            </a:tbl>
          </a:graphicData>
        </a:graphic>
      </p:graphicFrame>
      <p:sp>
        <p:nvSpPr>
          <p:cNvPr id="4" name="Text Placeholder 3">
            <a:extLst>
              <a:ext uri="{FF2B5EF4-FFF2-40B4-BE49-F238E27FC236}">
                <a16:creationId xmlns:a16="http://schemas.microsoft.com/office/drawing/2014/main" id="{2E25D56D-871C-4FB3-B336-7743250B643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619525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785</Words>
  <Application>Microsoft Office PowerPoint</Application>
  <PresentationFormat>On-screen Show (4:3)</PresentationFormat>
  <Paragraphs>334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(FB) Custom Own Posts Table (new) | Oxford Fajar Pre-University - 1 of 3</vt:lpstr>
      <vt:lpstr>(FB) Custom Own Posts Table (new) | Oxford Fajar Pre-University - 2 of 3</vt:lpstr>
      <vt:lpstr>(FB)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2018-09-02T14:10:31Z</dcterms:created>
  <dcterms:modified xsi:type="dcterms:W3CDTF">2018-09-02T14:11:19Z</dcterms:modified>
</cp:coreProperties>
</file>