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4227</c:v>
                </c:pt>
                <c:pt idx="1">
                  <c:v>3159</c:v>
                </c:pt>
                <c:pt idx="2">
                  <c:v>4017</c:v>
                </c:pt>
                <c:pt idx="3">
                  <c:v>1573</c:v>
                </c:pt>
                <c:pt idx="4">
                  <c:v>3783</c:v>
                </c:pt>
                <c:pt idx="5">
                  <c:v>1709</c:v>
                </c:pt>
                <c:pt idx="6">
                  <c:v>4578</c:v>
                </c:pt>
                <c:pt idx="7">
                  <c:v>3920</c:v>
                </c:pt>
                <c:pt idx="8">
                  <c:v>2689</c:v>
                </c:pt>
                <c:pt idx="9">
                  <c:v>4744</c:v>
                </c:pt>
                <c:pt idx="10">
                  <c:v>3583</c:v>
                </c:pt>
                <c:pt idx="11">
                  <c:v>1799</c:v>
                </c:pt>
                <c:pt idx="12">
                  <c:v>6007</c:v>
                </c:pt>
                <c:pt idx="13">
                  <c:v>2819</c:v>
                </c:pt>
                <c:pt idx="14">
                  <c:v>1961</c:v>
                </c:pt>
                <c:pt idx="15">
                  <c:v>1182</c:v>
                </c:pt>
                <c:pt idx="16">
                  <c:v>4025</c:v>
                </c:pt>
                <c:pt idx="17">
                  <c:v>3751</c:v>
                </c:pt>
                <c:pt idx="18">
                  <c:v>3329</c:v>
                </c:pt>
                <c:pt idx="19">
                  <c:v>4165</c:v>
                </c:pt>
                <c:pt idx="20">
                  <c:v>2917</c:v>
                </c:pt>
                <c:pt idx="21">
                  <c:v>1446</c:v>
                </c:pt>
                <c:pt idx="22">
                  <c:v>2904</c:v>
                </c:pt>
                <c:pt idx="23">
                  <c:v>1659</c:v>
                </c:pt>
                <c:pt idx="24">
                  <c:v>1456</c:v>
                </c:pt>
                <c:pt idx="25">
                  <c:v>4120</c:v>
                </c:pt>
                <c:pt idx="26">
                  <c:v>3975</c:v>
                </c:pt>
                <c:pt idx="27">
                  <c:v>2099</c:v>
                </c:pt>
                <c:pt idx="28">
                  <c:v>1472</c:v>
                </c:pt>
                <c:pt idx="29">
                  <c:v>3376</c:v>
                </c:pt>
                <c:pt idx="30">
                  <c:v>3941</c:v>
                </c:pt>
              </c:numCache>
            </c:numRef>
          </c:val>
          <c:smooth val="0"/>
          <c:extLst>
            <c:ext xmlns:c16="http://schemas.microsoft.com/office/drawing/2014/chart" uri="{C3380CC4-5D6E-409C-BE32-E72D297353CC}">
              <c16:uniqueId val="{00000000-09B9-4264-AF5B-31D9BE7B892F}"/>
            </c:ext>
          </c:extLst>
        </c:ser>
        <c:dLbls>
          <c:showLegendKey val="0"/>
          <c:showVal val="0"/>
          <c:showCatName val="0"/>
          <c:showSerName val="0"/>
          <c:showPercent val="0"/>
          <c:showBubbleSize val="0"/>
        </c:dLbls>
        <c:smooth val="0"/>
        <c:axId val="350644736"/>
        <c:axId val="350645392"/>
      </c:lineChart>
      <c:dateAx>
        <c:axId val="350644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45392"/>
        <c:crosses val="autoZero"/>
        <c:auto val="1"/>
        <c:lblOffset val="100"/>
        <c:baseTimeUnit val="days"/>
      </c:dateAx>
      <c:valAx>
        <c:axId val="35064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4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244</c:v>
                </c:pt>
                <c:pt idx="1">
                  <c:v>236</c:v>
                </c:pt>
                <c:pt idx="2">
                  <c:v>353</c:v>
                </c:pt>
                <c:pt idx="3">
                  <c:v>101</c:v>
                </c:pt>
                <c:pt idx="4">
                  <c:v>207</c:v>
                </c:pt>
                <c:pt idx="5">
                  <c:v>112</c:v>
                </c:pt>
                <c:pt idx="6">
                  <c:v>230</c:v>
                </c:pt>
                <c:pt idx="7">
                  <c:v>208</c:v>
                </c:pt>
                <c:pt idx="8">
                  <c:v>85</c:v>
                </c:pt>
                <c:pt idx="9">
                  <c:v>280</c:v>
                </c:pt>
                <c:pt idx="10">
                  <c:v>224</c:v>
                </c:pt>
                <c:pt idx="11">
                  <c:v>85</c:v>
                </c:pt>
                <c:pt idx="12">
                  <c:v>217</c:v>
                </c:pt>
                <c:pt idx="13">
                  <c:v>109</c:v>
                </c:pt>
                <c:pt idx="14">
                  <c:v>66</c:v>
                </c:pt>
                <c:pt idx="15">
                  <c:v>72</c:v>
                </c:pt>
                <c:pt idx="16">
                  <c:v>293</c:v>
                </c:pt>
                <c:pt idx="17">
                  <c:v>324</c:v>
                </c:pt>
                <c:pt idx="18">
                  <c:v>184</c:v>
                </c:pt>
                <c:pt idx="19">
                  <c:v>144</c:v>
                </c:pt>
                <c:pt idx="20">
                  <c:v>135</c:v>
                </c:pt>
                <c:pt idx="21">
                  <c:v>71</c:v>
                </c:pt>
                <c:pt idx="22">
                  <c:v>89</c:v>
                </c:pt>
                <c:pt idx="23">
                  <c:v>76</c:v>
                </c:pt>
                <c:pt idx="24">
                  <c:v>66</c:v>
                </c:pt>
                <c:pt idx="25">
                  <c:v>213</c:v>
                </c:pt>
                <c:pt idx="26">
                  <c:v>259</c:v>
                </c:pt>
                <c:pt idx="27">
                  <c:v>93</c:v>
                </c:pt>
                <c:pt idx="28">
                  <c:v>76</c:v>
                </c:pt>
                <c:pt idx="29">
                  <c:v>230</c:v>
                </c:pt>
                <c:pt idx="30">
                  <c:v>347</c:v>
                </c:pt>
              </c:numCache>
            </c:numRef>
          </c:val>
          <c:smooth val="0"/>
          <c:extLst>
            <c:ext xmlns:c16="http://schemas.microsoft.com/office/drawing/2014/chart" uri="{C3380CC4-5D6E-409C-BE32-E72D297353CC}">
              <c16:uniqueId val="{00000000-07DA-4F31-B879-B6CD00D25E21}"/>
            </c:ext>
          </c:extLst>
        </c:ser>
        <c:dLbls>
          <c:showLegendKey val="0"/>
          <c:showVal val="0"/>
          <c:showCatName val="0"/>
          <c:showSerName val="0"/>
          <c:showPercent val="0"/>
          <c:showBubbleSize val="0"/>
        </c:dLbls>
        <c:smooth val="0"/>
        <c:axId val="355172912"/>
        <c:axId val="355174552"/>
      </c:lineChart>
      <c:dateAx>
        <c:axId val="355172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74552"/>
        <c:crosses val="autoZero"/>
        <c:auto val="1"/>
        <c:lblOffset val="100"/>
        <c:baseTimeUnit val="days"/>
      </c:dateAx>
      <c:valAx>
        <c:axId val="35517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7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52</c:v>
                </c:pt>
                <c:pt idx="2">
                  <c:v>0</c:v>
                </c:pt>
                <c:pt idx="3">
                  <c:v>154</c:v>
                </c:pt>
                <c:pt idx="4">
                  <c:v>0</c:v>
                </c:pt>
                <c:pt idx="5">
                  <c:v>0</c:v>
                </c:pt>
                <c:pt idx="6">
                  <c:v>33</c:v>
                </c:pt>
                <c:pt idx="7">
                  <c:v>34</c:v>
                </c:pt>
                <c:pt idx="8">
                  <c:v>31</c:v>
                </c:pt>
                <c:pt idx="9">
                  <c:v>257</c:v>
                </c:pt>
                <c:pt idx="10">
                  <c:v>0</c:v>
                </c:pt>
                <c:pt idx="11">
                  <c:v>99</c:v>
                </c:pt>
                <c:pt idx="12">
                  <c:v>0</c:v>
                </c:pt>
                <c:pt idx="13">
                  <c:v>19</c:v>
                </c:pt>
                <c:pt idx="14">
                  <c:v>0</c:v>
                </c:pt>
                <c:pt idx="15">
                  <c:v>32</c:v>
                </c:pt>
                <c:pt idx="16">
                  <c:v>0</c:v>
                </c:pt>
                <c:pt idx="17">
                  <c:v>258</c:v>
                </c:pt>
                <c:pt idx="18">
                  <c:v>0</c:v>
                </c:pt>
                <c:pt idx="19">
                  <c:v>30</c:v>
                </c:pt>
                <c:pt idx="20">
                  <c:v>0</c:v>
                </c:pt>
                <c:pt idx="21">
                  <c:v>11</c:v>
                </c:pt>
                <c:pt idx="22">
                  <c:v>0</c:v>
                </c:pt>
                <c:pt idx="23">
                  <c:v>0</c:v>
                </c:pt>
                <c:pt idx="24">
                  <c:v>177</c:v>
                </c:pt>
                <c:pt idx="25">
                  <c:v>0</c:v>
                </c:pt>
                <c:pt idx="26">
                  <c:v>13</c:v>
                </c:pt>
                <c:pt idx="27">
                  <c:v>0</c:v>
                </c:pt>
                <c:pt idx="28">
                  <c:v>19</c:v>
                </c:pt>
                <c:pt idx="29">
                  <c:v>32</c:v>
                </c:pt>
                <c:pt idx="30">
                  <c:v>34</c:v>
                </c:pt>
              </c:numCache>
            </c:numRef>
          </c:val>
          <c:smooth val="0"/>
          <c:extLst>
            <c:ext xmlns:c16="http://schemas.microsoft.com/office/drawing/2014/chart" uri="{C3380CC4-5D6E-409C-BE32-E72D297353CC}">
              <c16:uniqueId val="{00000000-4706-42F2-B579-367370F1B046}"/>
            </c:ext>
          </c:extLst>
        </c:ser>
        <c:dLbls>
          <c:showLegendKey val="0"/>
          <c:showVal val="0"/>
          <c:showCatName val="0"/>
          <c:showSerName val="0"/>
          <c:showPercent val="0"/>
          <c:showBubbleSize val="0"/>
        </c:dLbls>
        <c:smooth val="0"/>
        <c:axId val="280980208"/>
        <c:axId val="350644080"/>
      </c:lineChart>
      <c:dateAx>
        <c:axId val="280980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644080"/>
        <c:crosses val="autoZero"/>
        <c:auto val="1"/>
        <c:lblOffset val="100"/>
        <c:baseTimeUnit val="days"/>
      </c:dateAx>
      <c:valAx>
        <c:axId val="35064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8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1237</c:v>
                </c:pt>
              </c:numCache>
            </c:numRef>
          </c:val>
          <c:extLst>
            <c:ext xmlns:c16="http://schemas.microsoft.com/office/drawing/2014/chart" uri="{C3380CC4-5D6E-409C-BE32-E72D297353CC}">
              <c16:uniqueId val="{00000000-0ECA-4FB3-97B0-EC7259F4261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41</c:v>
                </c:pt>
              </c:numCache>
            </c:numRef>
          </c:val>
          <c:extLst>
            <c:ext xmlns:c16="http://schemas.microsoft.com/office/drawing/2014/chart" uri="{C3380CC4-5D6E-409C-BE32-E72D297353CC}">
              <c16:uniqueId val="{00000001-0ECA-4FB3-97B0-EC7259F4261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0ECA-4FB3-97B0-EC7259F4261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7</c:v>
                </c:pt>
              </c:numCache>
            </c:numRef>
          </c:val>
          <c:extLst>
            <c:ext xmlns:c16="http://schemas.microsoft.com/office/drawing/2014/chart" uri="{C3380CC4-5D6E-409C-BE32-E72D297353CC}">
              <c16:uniqueId val="{00000003-0ECA-4FB3-97B0-EC7259F4261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0ECA-4FB3-97B0-EC7259F4261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0ECA-4FB3-97B0-EC7259F4261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73</c:v>
                </c:pt>
              </c:numCache>
            </c:numRef>
          </c:val>
          <c:extLst>
            <c:ext xmlns:c16="http://schemas.microsoft.com/office/drawing/2014/chart" uri="{C3380CC4-5D6E-409C-BE32-E72D297353CC}">
              <c16:uniqueId val="{00000006-0ECA-4FB3-97B0-EC7259F4261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271</c:v>
                </c:pt>
              </c:numCache>
            </c:numRef>
          </c:val>
          <c:extLst>
            <c:ext xmlns:c16="http://schemas.microsoft.com/office/drawing/2014/chart" uri="{C3380CC4-5D6E-409C-BE32-E72D297353CC}">
              <c16:uniqueId val="{00000007-0ECA-4FB3-97B0-EC7259F4261D}"/>
            </c:ext>
          </c:extLst>
        </c:ser>
        <c:dLbls>
          <c:showLegendKey val="0"/>
          <c:showVal val="0"/>
          <c:showCatName val="0"/>
          <c:showSerName val="0"/>
          <c:showPercent val="0"/>
          <c:showBubbleSize val="0"/>
        </c:dLbls>
        <c:gapWidth val="150"/>
        <c:overlap val="100"/>
        <c:axId val="356946784"/>
        <c:axId val="356949408"/>
      </c:barChart>
      <c:catAx>
        <c:axId val="35694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49408"/>
        <c:crosses val="autoZero"/>
        <c:auto val="1"/>
        <c:lblAlgn val="ctr"/>
        <c:lblOffset val="100"/>
        <c:noMultiLvlLbl val="0"/>
      </c:catAx>
      <c:valAx>
        <c:axId val="356949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4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3.4096333507603001E-2</c:v>
                </c:pt>
                <c:pt idx="1">
                  <c:v>3.5232877957856998E-2</c:v>
                </c:pt>
                <c:pt idx="2">
                  <c:v>2.7655914956167E-2</c:v>
                </c:pt>
                <c:pt idx="3">
                  <c:v>7.3022980928783995E-2</c:v>
                </c:pt>
                <c:pt idx="4">
                  <c:v>0.22674061782555999</c:v>
                </c:pt>
                <c:pt idx="5">
                  <c:v>0.25572250130703</c:v>
                </c:pt>
                <c:pt idx="6">
                  <c:v>0.11706407837611001</c:v>
                </c:pt>
              </c:numCache>
            </c:numRef>
          </c:val>
          <c:extLst>
            <c:ext xmlns:c16="http://schemas.microsoft.com/office/drawing/2014/chart" uri="{C3380CC4-5D6E-409C-BE32-E72D297353CC}">
              <c16:uniqueId val="{00000000-429C-48DC-BFED-BF34E10860B2}"/>
            </c:ext>
          </c:extLst>
        </c:ser>
        <c:dLbls>
          <c:showLegendKey val="0"/>
          <c:showVal val="0"/>
          <c:showCatName val="0"/>
          <c:showSerName val="0"/>
          <c:showPercent val="0"/>
          <c:showBubbleSize val="0"/>
        </c:dLbls>
        <c:gapWidth val="219"/>
        <c:overlap val="-27"/>
        <c:axId val="352317448"/>
        <c:axId val="352318432"/>
      </c:barChart>
      <c:catAx>
        <c:axId val="352317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18432"/>
        <c:crosses val="autoZero"/>
        <c:auto val="1"/>
        <c:lblAlgn val="ctr"/>
        <c:lblOffset val="100"/>
        <c:noMultiLvlLbl val="0"/>
      </c:catAx>
      <c:valAx>
        <c:axId val="35231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1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249</c:v>
                </c:pt>
                <c:pt idx="1">
                  <c:v>10633</c:v>
                </c:pt>
                <c:pt idx="2">
                  <c:v>20354</c:v>
                </c:pt>
                <c:pt idx="3">
                  <c:v>24561</c:v>
                </c:pt>
                <c:pt idx="4">
                  <c:v>12463</c:v>
                </c:pt>
                <c:pt idx="5">
                  <c:v>7034</c:v>
                </c:pt>
                <c:pt idx="6">
                  <c:v>2166</c:v>
                </c:pt>
              </c:numCache>
            </c:numRef>
          </c:val>
          <c:extLst>
            <c:ext xmlns:c16="http://schemas.microsoft.com/office/drawing/2014/chart" uri="{C3380CC4-5D6E-409C-BE32-E72D297353CC}">
              <c16:uniqueId val="{00000000-DFCB-4DEE-9CAE-F4AB0EB1769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50</c:v>
                </c:pt>
                <c:pt idx="1">
                  <c:v>4111</c:v>
                </c:pt>
                <c:pt idx="2">
                  <c:v>2506</c:v>
                </c:pt>
                <c:pt idx="3">
                  <c:v>1738</c:v>
                </c:pt>
                <c:pt idx="4">
                  <c:v>855</c:v>
                </c:pt>
                <c:pt idx="5">
                  <c:v>607</c:v>
                </c:pt>
                <c:pt idx="6">
                  <c:v>400</c:v>
                </c:pt>
              </c:numCache>
            </c:numRef>
          </c:val>
          <c:extLst>
            <c:ext xmlns:c16="http://schemas.microsoft.com/office/drawing/2014/chart" uri="{C3380CC4-5D6E-409C-BE32-E72D297353CC}">
              <c16:uniqueId val="{00000001-DFCB-4DEE-9CAE-F4AB0EB1769C}"/>
            </c:ext>
          </c:extLst>
        </c:ser>
        <c:dLbls>
          <c:showLegendKey val="0"/>
          <c:showVal val="0"/>
          <c:showCatName val="0"/>
          <c:showSerName val="0"/>
          <c:showPercent val="0"/>
          <c:showBubbleSize val="0"/>
        </c:dLbls>
        <c:gapWidth val="219"/>
        <c:overlap val="-27"/>
        <c:axId val="364401848"/>
        <c:axId val="364402504"/>
      </c:barChart>
      <c:catAx>
        <c:axId val="364401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02504"/>
        <c:crosses val="autoZero"/>
        <c:auto val="1"/>
        <c:lblAlgn val="ctr"/>
        <c:lblOffset val="100"/>
        <c:noMultiLvlLbl val="0"/>
      </c:catAx>
      <c:valAx>
        <c:axId val="36440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0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0.12230947726987</c:v>
                </c:pt>
                <c:pt idx="2">
                  <c:v>0</c:v>
                </c:pt>
                <c:pt idx="3">
                  <c:v>0.18959727710898</c:v>
                </c:pt>
                <c:pt idx="4">
                  <c:v>0</c:v>
                </c:pt>
                <c:pt idx="5">
                  <c:v>0</c:v>
                </c:pt>
                <c:pt idx="6">
                  <c:v>4.6760948905108998E-2</c:v>
                </c:pt>
                <c:pt idx="7">
                  <c:v>4.4461671758857998E-2</c:v>
                </c:pt>
                <c:pt idx="8">
                  <c:v>3.9887403557956003E-2</c:v>
                </c:pt>
                <c:pt idx="9">
                  <c:v>0.41468249447470001</c:v>
                </c:pt>
                <c:pt idx="10">
                  <c:v>0</c:v>
                </c:pt>
                <c:pt idx="11">
                  <c:v>0.1172613219791</c:v>
                </c:pt>
                <c:pt idx="12">
                  <c:v>0</c:v>
                </c:pt>
                <c:pt idx="13">
                  <c:v>2.3894318841239E-2</c:v>
                </c:pt>
                <c:pt idx="14">
                  <c:v>0</c:v>
                </c:pt>
                <c:pt idx="15">
                  <c:v>4.3205384755321E-2</c:v>
                </c:pt>
                <c:pt idx="16">
                  <c:v>0</c:v>
                </c:pt>
                <c:pt idx="17">
                  <c:v>0.35790574012635001</c:v>
                </c:pt>
                <c:pt idx="18">
                  <c:v>0</c:v>
                </c:pt>
                <c:pt idx="19">
                  <c:v>5.1094558997184E-2</c:v>
                </c:pt>
                <c:pt idx="20">
                  <c:v>0</c:v>
                </c:pt>
                <c:pt idx="21">
                  <c:v>1.4748091256651E-2</c:v>
                </c:pt>
                <c:pt idx="22">
                  <c:v>0</c:v>
                </c:pt>
                <c:pt idx="23">
                  <c:v>0</c:v>
                </c:pt>
                <c:pt idx="24">
                  <c:v>0.21982504645786999</c:v>
                </c:pt>
                <c:pt idx="25">
                  <c:v>0</c:v>
                </c:pt>
                <c:pt idx="26">
                  <c:v>1.6981965153008E-2</c:v>
                </c:pt>
                <c:pt idx="27">
                  <c:v>0</c:v>
                </c:pt>
                <c:pt idx="28">
                  <c:v>2.3750014136913002E-2</c:v>
                </c:pt>
                <c:pt idx="29">
                  <c:v>8.7053849023753002E-2</c:v>
                </c:pt>
                <c:pt idx="30">
                  <c:v>3.9554726789851002E-2</c:v>
                </c:pt>
              </c:numCache>
            </c:numRef>
          </c:val>
          <c:smooth val="0"/>
          <c:extLst>
            <c:ext xmlns:c16="http://schemas.microsoft.com/office/drawing/2014/chart" uri="{C3380CC4-5D6E-409C-BE32-E72D297353CC}">
              <c16:uniqueId val="{00000000-63EC-4E0B-9AD0-48283CF5C181}"/>
            </c:ext>
          </c:extLst>
        </c:ser>
        <c:dLbls>
          <c:showLegendKey val="0"/>
          <c:showVal val="0"/>
          <c:showCatName val="0"/>
          <c:showSerName val="0"/>
          <c:showPercent val="0"/>
          <c:showBubbleSize val="0"/>
        </c:dLbls>
        <c:smooth val="0"/>
        <c:axId val="364411688"/>
        <c:axId val="364410704"/>
      </c:lineChart>
      <c:dateAx>
        <c:axId val="364411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10704"/>
        <c:crosses val="autoZero"/>
        <c:auto val="1"/>
        <c:lblOffset val="100"/>
        <c:baseTimeUnit val="days"/>
      </c:dateAx>
      <c:valAx>
        <c:axId val="36441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1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87467</c:v>
                </c:pt>
                <c:pt idx="1">
                  <c:v>87500</c:v>
                </c:pt>
                <c:pt idx="2">
                  <c:v>87532</c:v>
                </c:pt>
                <c:pt idx="3">
                  <c:v>87577</c:v>
                </c:pt>
                <c:pt idx="4">
                  <c:v>87604</c:v>
                </c:pt>
                <c:pt idx="5">
                  <c:v>87664</c:v>
                </c:pt>
                <c:pt idx="6">
                  <c:v>87696</c:v>
                </c:pt>
                <c:pt idx="7">
                  <c:v>87736</c:v>
                </c:pt>
                <c:pt idx="8">
                  <c:v>87759</c:v>
                </c:pt>
                <c:pt idx="9">
                  <c:v>87797</c:v>
                </c:pt>
                <c:pt idx="10">
                  <c:v>87823</c:v>
                </c:pt>
                <c:pt idx="11">
                  <c:v>87854</c:v>
                </c:pt>
                <c:pt idx="12">
                  <c:v>87874</c:v>
                </c:pt>
                <c:pt idx="13">
                  <c:v>87901</c:v>
                </c:pt>
                <c:pt idx="14">
                  <c:v>87928</c:v>
                </c:pt>
                <c:pt idx="15">
                  <c:v>87976</c:v>
                </c:pt>
                <c:pt idx="16">
                  <c:v>87999</c:v>
                </c:pt>
                <c:pt idx="17">
                  <c:v>88026</c:v>
                </c:pt>
                <c:pt idx="18">
                  <c:v>88055</c:v>
                </c:pt>
                <c:pt idx="19">
                  <c:v>88089</c:v>
                </c:pt>
                <c:pt idx="20">
                  <c:v>88130</c:v>
                </c:pt>
                <c:pt idx="21">
                  <c:v>88164</c:v>
                </c:pt>
                <c:pt idx="22">
                  <c:v>88194</c:v>
                </c:pt>
                <c:pt idx="23">
                  <c:v>88235</c:v>
                </c:pt>
                <c:pt idx="24">
                  <c:v>88270</c:v>
                </c:pt>
                <c:pt idx="25">
                  <c:v>88303</c:v>
                </c:pt>
                <c:pt idx="26">
                  <c:v>88355</c:v>
                </c:pt>
                <c:pt idx="27">
                  <c:v>88406</c:v>
                </c:pt>
                <c:pt idx="28">
                  <c:v>88437</c:v>
                </c:pt>
                <c:pt idx="29">
                  <c:v>88465</c:v>
                </c:pt>
                <c:pt idx="30">
                  <c:v>88505</c:v>
                </c:pt>
              </c:numCache>
            </c:numRef>
          </c:val>
          <c:smooth val="0"/>
          <c:extLst>
            <c:ext xmlns:c16="http://schemas.microsoft.com/office/drawing/2014/chart" uri="{C3380CC4-5D6E-409C-BE32-E72D297353CC}">
              <c16:uniqueId val="{00000000-7C16-499A-BE20-52BCB23F8356}"/>
            </c:ext>
          </c:extLst>
        </c:ser>
        <c:dLbls>
          <c:showLegendKey val="0"/>
          <c:showVal val="0"/>
          <c:showCatName val="0"/>
          <c:showSerName val="0"/>
          <c:showPercent val="0"/>
          <c:showBubbleSize val="0"/>
        </c:dLbls>
        <c:smooth val="0"/>
        <c:axId val="363312744"/>
        <c:axId val="363310448"/>
      </c:lineChart>
      <c:dateAx>
        <c:axId val="363312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10448"/>
        <c:crosses val="autoZero"/>
        <c:auto val="1"/>
        <c:lblOffset val="100"/>
        <c:baseTimeUnit val="days"/>
      </c:dateAx>
      <c:valAx>
        <c:axId val="36331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1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29</c:v>
                </c:pt>
                <c:pt idx="1">
                  <c:v>51</c:v>
                </c:pt>
                <c:pt idx="2">
                  <c:v>45</c:v>
                </c:pt>
                <c:pt idx="3">
                  <c:v>24</c:v>
                </c:pt>
                <c:pt idx="4">
                  <c:v>37</c:v>
                </c:pt>
                <c:pt idx="5">
                  <c:v>19</c:v>
                </c:pt>
                <c:pt idx="6">
                  <c:v>38</c:v>
                </c:pt>
                <c:pt idx="7">
                  <c:v>26</c:v>
                </c:pt>
                <c:pt idx="8">
                  <c:v>20</c:v>
                </c:pt>
                <c:pt idx="9">
                  <c:v>33</c:v>
                </c:pt>
                <c:pt idx="10">
                  <c:v>33</c:v>
                </c:pt>
                <c:pt idx="11">
                  <c:v>6</c:v>
                </c:pt>
                <c:pt idx="12">
                  <c:v>48</c:v>
                </c:pt>
                <c:pt idx="13">
                  <c:v>23</c:v>
                </c:pt>
                <c:pt idx="14">
                  <c:v>20</c:v>
                </c:pt>
                <c:pt idx="15">
                  <c:v>25</c:v>
                </c:pt>
                <c:pt idx="16">
                  <c:v>28</c:v>
                </c:pt>
                <c:pt idx="17">
                  <c:v>99</c:v>
                </c:pt>
                <c:pt idx="18">
                  <c:v>25</c:v>
                </c:pt>
                <c:pt idx="19">
                  <c:v>24</c:v>
                </c:pt>
                <c:pt idx="20">
                  <c:v>30</c:v>
                </c:pt>
                <c:pt idx="21">
                  <c:v>29</c:v>
                </c:pt>
                <c:pt idx="22">
                  <c:v>14</c:v>
                </c:pt>
                <c:pt idx="23">
                  <c:v>18</c:v>
                </c:pt>
                <c:pt idx="24">
                  <c:v>17</c:v>
                </c:pt>
                <c:pt idx="25">
                  <c:v>18</c:v>
                </c:pt>
                <c:pt idx="26">
                  <c:v>21</c:v>
                </c:pt>
                <c:pt idx="27">
                  <c:v>32</c:v>
                </c:pt>
                <c:pt idx="28">
                  <c:v>25</c:v>
                </c:pt>
                <c:pt idx="29">
                  <c:v>32</c:v>
                </c:pt>
                <c:pt idx="30">
                  <c:v>30</c:v>
                </c:pt>
              </c:numCache>
            </c:numRef>
          </c:val>
          <c:smooth val="0"/>
          <c:extLst>
            <c:ext xmlns:c16="http://schemas.microsoft.com/office/drawing/2014/chart" uri="{C3380CC4-5D6E-409C-BE32-E72D297353CC}">
              <c16:uniqueId val="{00000000-EE92-4AD3-ABAD-EDB344B6B818}"/>
            </c:ext>
          </c:extLst>
        </c:ser>
        <c:dLbls>
          <c:showLegendKey val="0"/>
          <c:showVal val="0"/>
          <c:showCatName val="0"/>
          <c:showSerName val="0"/>
          <c:showPercent val="0"/>
          <c:showBubbleSize val="0"/>
        </c:dLbls>
        <c:smooth val="0"/>
        <c:axId val="363315040"/>
        <c:axId val="363315696"/>
      </c:lineChart>
      <c:dateAx>
        <c:axId val="363315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15696"/>
        <c:crosses val="autoZero"/>
        <c:auto val="1"/>
        <c:lblOffset val="100"/>
        <c:baseTimeUnit val="days"/>
      </c:dateAx>
      <c:valAx>
        <c:axId val="36331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1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0D7CC-BD42-478C-A8F4-32D8890E42AB}"/>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13863F9-CFE7-4DB5-AF7E-7F0F43610B4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8305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576DD-37C4-4CA4-BA17-E80E021993BA}"/>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76AD5D6B-1FBD-46EB-A55C-98379FB6F37B}"/>
              </a:ext>
            </a:extLst>
          </p:cNvPr>
          <p:cNvGraphicFramePr>
            <a:graphicFrameLocks noGrp="1"/>
          </p:cNvGraphicFramePr>
          <p:nvPr>
            <p:ph type="tbl" sz="quarter" idx="13"/>
            <p:extLst>
              <p:ext uri="{D42A27DB-BD31-4B8C-83A1-F6EECF244321}">
                <p14:modId xmlns:p14="http://schemas.microsoft.com/office/powerpoint/2010/main" val="993547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37857142"/>
                    </a:ext>
                  </a:extLst>
                </a:gridCol>
                <a:gridCol w="740664">
                  <a:extLst>
                    <a:ext uri="{9D8B030D-6E8A-4147-A177-3AD203B41FA5}">
                      <a16:colId xmlns:a16="http://schemas.microsoft.com/office/drawing/2014/main" val="1574197893"/>
                    </a:ext>
                  </a:extLst>
                </a:gridCol>
                <a:gridCol w="740664">
                  <a:extLst>
                    <a:ext uri="{9D8B030D-6E8A-4147-A177-3AD203B41FA5}">
                      <a16:colId xmlns:a16="http://schemas.microsoft.com/office/drawing/2014/main" val="634192857"/>
                    </a:ext>
                  </a:extLst>
                </a:gridCol>
                <a:gridCol w="740664">
                  <a:extLst>
                    <a:ext uri="{9D8B030D-6E8A-4147-A177-3AD203B41FA5}">
                      <a16:colId xmlns:a16="http://schemas.microsoft.com/office/drawing/2014/main" val="1896641866"/>
                    </a:ext>
                  </a:extLst>
                </a:gridCol>
                <a:gridCol w="740664">
                  <a:extLst>
                    <a:ext uri="{9D8B030D-6E8A-4147-A177-3AD203B41FA5}">
                      <a16:colId xmlns:a16="http://schemas.microsoft.com/office/drawing/2014/main" val="1163048069"/>
                    </a:ext>
                  </a:extLst>
                </a:gridCol>
                <a:gridCol w="740664">
                  <a:extLst>
                    <a:ext uri="{9D8B030D-6E8A-4147-A177-3AD203B41FA5}">
                      <a16:colId xmlns:a16="http://schemas.microsoft.com/office/drawing/2014/main" val="1222670609"/>
                    </a:ext>
                  </a:extLst>
                </a:gridCol>
                <a:gridCol w="740664">
                  <a:extLst>
                    <a:ext uri="{9D8B030D-6E8A-4147-A177-3AD203B41FA5}">
                      <a16:colId xmlns:a16="http://schemas.microsoft.com/office/drawing/2014/main" val="487601420"/>
                    </a:ext>
                  </a:extLst>
                </a:gridCol>
                <a:gridCol w="740664">
                  <a:extLst>
                    <a:ext uri="{9D8B030D-6E8A-4147-A177-3AD203B41FA5}">
                      <a16:colId xmlns:a16="http://schemas.microsoft.com/office/drawing/2014/main" val="596790507"/>
                    </a:ext>
                  </a:extLst>
                </a:gridCol>
                <a:gridCol w="740664">
                  <a:extLst>
                    <a:ext uri="{9D8B030D-6E8A-4147-A177-3AD203B41FA5}">
                      <a16:colId xmlns:a16="http://schemas.microsoft.com/office/drawing/2014/main" val="3349158528"/>
                    </a:ext>
                  </a:extLst>
                </a:gridCol>
                <a:gridCol w="740664">
                  <a:extLst>
                    <a:ext uri="{9D8B030D-6E8A-4147-A177-3AD203B41FA5}">
                      <a16:colId xmlns:a16="http://schemas.microsoft.com/office/drawing/2014/main" val="196124021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21601096"/>
                  </a:ext>
                </a:extLst>
              </a:tr>
              <a:tr h="370840">
                <a:tc>
                  <a:txBody>
                    <a:bodyPr/>
                    <a:lstStyle/>
                    <a:p>
                      <a:r>
                        <a:rPr lang="en-US" sz="1000"/>
                        <a:t>SCS Dairy MY</a:t>
                      </a:r>
                    </a:p>
                  </a:txBody>
                  <a:tcPr/>
                </a:tc>
                <a:tc>
                  <a:txBody>
                    <a:bodyPr/>
                    <a:lstStyle/>
                    <a:p>
                      <a:r>
                        <a:rPr lang="en-US" sz="1000"/>
                        <a:t>88505</a:t>
                      </a:r>
                    </a:p>
                  </a:txBody>
                  <a:tcPr/>
                </a:tc>
                <a:tc>
                  <a:txBody>
                    <a:bodyPr/>
                    <a:lstStyle/>
                    <a:p>
                      <a:r>
                        <a:rPr lang="en-US" sz="1000"/>
                        <a:t>1065</a:t>
                      </a:r>
                    </a:p>
                  </a:txBody>
                  <a:tcPr/>
                </a:tc>
                <a:tc>
                  <a:txBody>
                    <a:bodyPr/>
                    <a:lstStyle/>
                    <a:p>
                      <a:r>
                        <a:rPr lang="en-US" sz="1000"/>
                        <a:t>17</a:t>
                      </a:r>
                    </a:p>
                  </a:txBody>
                  <a:tcPr/>
                </a:tc>
                <a:tc>
                  <a:txBody>
                    <a:bodyPr/>
                    <a:lstStyle/>
                    <a:p>
                      <a:r>
                        <a:rPr lang="en-US" sz="1000"/>
                        <a:t>1285</a:t>
                      </a:r>
                    </a:p>
                  </a:txBody>
                  <a:tcPr/>
                </a:tc>
                <a:tc>
                  <a:txBody>
                    <a:bodyPr/>
                    <a:lstStyle/>
                    <a:p>
                      <a:r>
                        <a:rPr lang="en-US" sz="1000"/>
                        <a:t>73</a:t>
                      </a:r>
                    </a:p>
                  </a:txBody>
                  <a:tcPr/>
                </a:tc>
                <a:tc>
                  <a:txBody>
                    <a:bodyPr/>
                    <a:lstStyle/>
                    <a:p>
                      <a:r>
                        <a:rPr lang="en-US" sz="1000"/>
                        <a:t>271</a:t>
                      </a:r>
                    </a:p>
                  </a:txBody>
                  <a:tcPr/>
                </a:tc>
                <a:tc>
                  <a:txBody>
                    <a:bodyPr/>
                    <a:lstStyle/>
                    <a:p>
                      <a:r>
                        <a:rPr lang="en-US" sz="1000"/>
                        <a:t>0</a:t>
                      </a:r>
                    </a:p>
                  </a:txBody>
                  <a:tcPr/>
                </a:tc>
                <a:tc>
                  <a:txBody>
                    <a:bodyPr/>
                    <a:lstStyle/>
                    <a:p>
                      <a:r>
                        <a:rPr lang="en-US" sz="1000"/>
                        <a:t>0.1089 %</a:t>
                      </a:r>
                    </a:p>
                  </a:txBody>
                  <a:tcPr/>
                </a:tc>
                <a:tc>
                  <a:txBody>
                    <a:bodyPr/>
                    <a:lstStyle/>
                    <a:p>
                      <a:r>
                        <a:rPr lang="en-US" sz="1000"/>
                        <a:t>0.0 %</a:t>
                      </a:r>
                    </a:p>
                  </a:txBody>
                  <a:tcPr/>
                </a:tc>
                <a:extLst>
                  <a:ext uri="{0D108BD9-81ED-4DB2-BD59-A6C34878D82A}">
                    <a16:rowId xmlns:a16="http://schemas.microsoft.com/office/drawing/2014/main" val="356436927"/>
                  </a:ext>
                </a:extLst>
              </a:tr>
            </a:tbl>
          </a:graphicData>
        </a:graphic>
      </p:graphicFrame>
      <p:sp>
        <p:nvSpPr>
          <p:cNvPr id="4" name="Text Placeholder 3">
            <a:extLst>
              <a:ext uri="{FF2B5EF4-FFF2-40B4-BE49-F238E27FC236}">
                <a16:creationId xmlns:a16="http://schemas.microsoft.com/office/drawing/2014/main" id="{5E4E3923-7E0C-40FE-B75A-0008826E8E8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38275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66BCD-534C-426B-A779-374449E08E0F}"/>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2EC6D94D-E562-4427-A599-55DB2D7A66D1}"/>
              </a:ext>
            </a:extLst>
          </p:cNvPr>
          <p:cNvGraphicFramePr>
            <a:graphicFrameLocks noGrp="1"/>
          </p:cNvGraphicFramePr>
          <p:nvPr>
            <p:ph type="chart" sz="quarter" idx="13"/>
            <p:extLst>
              <p:ext uri="{D42A27DB-BD31-4B8C-83A1-F6EECF244321}">
                <p14:modId xmlns:p14="http://schemas.microsoft.com/office/powerpoint/2010/main" val="1951468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4AFD31-5A2D-4C21-BA68-D1864510864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01C2431-2A60-44EF-B048-AF490458BC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0874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47FC-2A3D-4097-928F-0B8FFCE7607F}"/>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F5D0DA8E-F1A0-421B-A0C0-051248FB2C4B}"/>
              </a:ext>
            </a:extLst>
          </p:cNvPr>
          <p:cNvGraphicFramePr>
            <a:graphicFrameLocks noGrp="1"/>
          </p:cNvGraphicFramePr>
          <p:nvPr>
            <p:ph type="chart" sz="quarter" idx="13"/>
            <p:extLst>
              <p:ext uri="{D42A27DB-BD31-4B8C-83A1-F6EECF244321}">
                <p14:modId xmlns:p14="http://schemas.microsoft.com/office/powerpoint/2010/main" val="3539377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5BED4D-D7D2-47A4-92EA-72757EC4EF4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246CE21-7556-4B19-A7D7-E665235FBD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2684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52413-A0E2-4813-B98B-B44305800077}"/>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89DD8EC2-5324-48F8-941E-709736DD5A16}"/>
              </a:ext>
            </a:extLst>
          </p:cNvPr>
          <p:cNvGraphicFramePr>
            <a:graphicFrameLocks noGrp="1"/>
          </p:cNvGraphicFramePr>
          <p:nvPr>
            <p:ph type="chart" sz="quarter" idx="13"/>
            <p:extLst>
              <p:ext uri="{D42A27DB-BD31-4B8C-83A1-F6EECF244321}">
                <p14:modId xmlns:p14="http://schemas.microsoft.com/office/powerpoint/2010/main" val="2447997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CE293D-037D-466E-91AF-DD23F935D2A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AE5B9D5C-785A-47E1-B87A-49661D89A8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0655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ECC27-6699-4683-A786-8BD2D7C59071}"/>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07C7ED08-1BE8-46C4-8952-B86F33E8CB89}"/>
              </a:ext>
            </a:extLst>
          </p:cNvPr>
          <p:cNvGraphicFramePr>
            <a:graphicFrameLocks noGrp="1"/>
          </p:cNvGraphicFramePr>
          <p:nvPr>
            <p:ph type="chart" sz="quarter" idx="13"/>
            <p:extLst>
              <p:ext uri="{D42A27DB-BD31-4B8C-83A1-F6EECF244321}">
                <p14:modId xmlns:p14="http://schemas.microsoft.com/office/powerpoint/2010/main" val="4095125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332203-FB90-405D-9528-4098A92BB60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1B21A63-6DF3-4AF7-9D28-A69AB02ACA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5774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7B54F-686F-43C6-B8A4-EB7726A859DD}"/>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D327955C-F9D1-4956-BD78-528885C601B7}"/>
              </a:ext>
            </a:extLst>
          </p:cNvPr>
          <p:cNvGraphicFramePr>
            <a:graphicFrameLocks noGrp="1"/>
          </p:cNvGraphicFramePr>
          <p:nvPr>
            <p:ph type="chart" sz="quarter" idx="13"/>
            <p:extLst>
              <p:ext uri="{D42A27DB-BD31-4B8C-83A1-F6EECF244321}">
                <p14:modId xmlns:p14="http://schemas.microsoft.com/office/powerpoint/2010/main" val="2898903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313280-6081-47AA-984D-B7C9D5FC06D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1C04082-5B72-4EA1-90A1-A0AE34F148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9778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78A93-7556-46A6-9381-A17237D113DF}"/>
              </a:ext>
            </a:extLst>
          </p:cNvPr>
          <p:cNvSpPr>
            <a:spLocks noGrp="1"/>
          </p:cNvSpPr>
          <p:nvPr>
            <p:ph type="title"/>
          </p:nvPr>
        </p:nvSpPr>
        <p:spPr/>
        <p:txBody>
          <a:bodyPr/>
          <a:lstStyle/>
          <a:p>
            <a:r>
              <a:rPr lang="en-US"/>
              <a:t>(FB) Custom Own Posts Table (new) | SCS Dairy MY - 1 of 5</a:t>
            </a:r>
          </a:p>
        </p:txBody>
      </p:sp>
      <p:graphicFrame>
        <p:nvGraphicFramePr>
          <p:cNvPr id="5" name="Table Placeholder 4">
            <a:extLst>
              <a:ext uri="{FF2B5EF4-FFF2-40B4-BE49-F238E27FC236}">
                <a16:creationId xmlns:a16="http://schemas.microsoft.com/office/drawing/2014/main" id="{60FD54EB-D09C-43D1-A509-CBC82A63A2C6}"/>
              </a:ext>
            </a:extLst>
          </p:cNvPr>
          <p:cNvGraphicFramePr>
            <a:graphicFrameLocks noGrp="1"/>
          </p:cNvGraphicFramePr>
          <p:nvPr>
            <p:ph type="tbl" sz="quarter" idx="13"/>
            <p:extLst>
              <p:ext uri="{D42A27DB-BD31-4B8C-83A1-F6EECF244321}">
                <p14:modId xmlns:p14="http://schemas.microsoft.com/office/powerpoint/2010/main" val="2209245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87852200"/>
                    </a:ext>
                  </a:extLst>
                </a:gridCol>
                <a:gridCol w="822960">
                  <a:extLst>
                    <a:ext uri="{9D8B030D-6E8A-4147-A177-3AD203B41FA5}">
                      <a16:colId xmlns:a16="http://schemas.microsoft.com/office/drawing/2014/main" val="1984001781"/>
                    </a:ext>
                  </a:extLst>
                </a:gridCol>
                <a:gridCol w="822960">
                  <a:extLst>
                    <a:ext uri="{9D8B030D-6E8A-4147-A177-3AD203B41FA5}">
                      <a16:colId xmlns:a16="http://schemas.microsoft.com/office/drawing/2014/main" val="2657000784"/>
                    </a:ext>
                  </a:extLst>
                </a:gridCol>
                <a:gridCol w="822960">
                  <a:extLst>
                    <a:ext uri="{9D8B030D-6E8A-4147-A177-3AD203B41FA5}">
                      <a16:colId xmlns:a16="http://schemas.microsoft.com/office/drawing/2014/main" val="3981395670"/>
                    </a:ext>
                  </a:extLst>
                </a:gridCol>
                <a:gridCol w="822960">
                  <a:extLst>
                    <a:ext uri="{9D8B030D-6E8A-4147-A177-3AD203B41FA5}">
                      <a16:colId xmlns:a16="http://schemas.microsoft.com/office/drawing/2014/main" val="4154235044"/>
                    </a:ext>
                  </a:extLst>
                </a:gridCol>
                <a:gridCol w="822960">
                  <a:extLst>
                    <a:ext uri="{9D8B030D-6E8A-4147-A177-3AD203B41FA5}">
                      <a16:colId xmlns:a16="http://schemas.microsoft.com/office/drawing/2014/main" val="884876496"/>
                    </a:ext>
                  </a:extLst>
                </a:gridCol>
                <a:gridCol w="822960">
                  <a:extLst>
                    <a:ext uri="{9D8B030D-6E8A-4147-A177-3AD203B41FA5}">
                      <a16:colId xmlns:a16="http://schemas.microsoft.com/office/drawing/2014/main" val="1324579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8428586"/>
                  </a:ext>
                </a:extLst>
              </a:tr>
            </a:tbl>
          </a:graphicData>
        </a:graphic>
      </p:graphicFrame>
      <p:sp>
        <p:nvSpPr>
          <p:cNvPr id="4" name="Text Placeholder 3">
            <a:extLst>
              <a:ext uri="{FF2B5EF4-FFF2-40B4-BE49-F238E27FC236}">
                <a16:creationId xmlns:a16="http://schemas.microsoft.com/office/drawing/2014/main" id="{78954E88-98C2-476E-B323-B8053324E77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414886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86B53-C7AB-4A32-9BB5-5A85AB04553E}"/>
              </a:ext>
            </a:extLst>
          </p:cNvPr>
          <p:cNvSpPr>
            <a:spLocks noGrp="1"/>
          </p:cNvSpPr>
          <p:nvPr>
            <p:ph type="title"/>
          </p:nvPr>
        </p:nvSpPr>
        <p:spPr/>
        <p:txBody>
          <a:bodyPr/>
          <a:lstStyle/>
          <a:p>
            <a:r>
              <a:rPr lang="en-US"/>
              <a:t>(FB) Custom Own Posts Table (new) | SCS Dairy MY - 2 of 5</a:t>
            </a:r>
          </a:p>
        </p:txBody>
      </p:sp>
      <p:graphicFrame>
        <p:nvGraphicFramePr>
          <p:cNvPr id="5" name="Table Placeholder 4">
            <a:extLst>
              <a:ext uri="{FF2B5EF4-FFF2-40B4-BE49-F238E27FC236}">
                <a16:creationId xmlns:a16="http://schemas.microsoft.com/office/drawing/2014/main" id="{560CAEBB-9680-420A-A99D-2A88AA933317}"/>
              </a:ext>
            </a:extLst>
          </p:cNvPr>
          <p:cNvGraphicFramePr>
            <a:graphicFrameLocks noGrp="1"/>
          </p:cNvGraphicFramePr>
          <p:nvPr>
            <p:ph type="tbl" sz="quarter" idx="13"/>
            <p:extLst>
              <p:ext uri="{D42A27DB-BD31-4B8C-83A1-F6EECF244321}">
                <p14:modId xmlns:p14="http://schemas.microsoft.com/office/powerpoint/2010/main" val="13560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99093343"/>
                    </a:ext>
                  </a:extLst>
                </a:gridCol>
                <a:gridCol w="822960">
                  <a:extLst>
                    <a:ext uri="{9D8B030D-6E8A-4147-A177-3AD203B41FA5}">
                      <a16:colId xmlns:a16="http://schemas.microsoft.com/office/drawing/2014/main" val="1274652239"/>
                    </a:ext>
                  </a:extLst>
                </a:gridCol>
                <a:gridCol w="822960">
                  <a:extLst>
                    <a:ext uri="{9D8B030D-6E8A-4147-A177-3AD203B41FA5}">
                      <a16:colId xmlns:a16="http://schemas.microsoft.com/office/drawing/2014/main" val="2605563130"/>
                    </a:ext>
                  </a:extLst>
                </a:gridCol>
                <a:gridCol w="822960">
                  <a:extLst>
                    <a:ext uri="{9D8B030D-6E8A-4147-A177-3AD203B41FA5}">
                      <a16:colId xmlns:a16="http://schemas.microsoft.com/office/drawing/2014/main" val="2948114717"/>
                    </a:ext>
                  </a:extLst>
                </a:gridCol>
                <a:gridCol w="822960">
                  <a:extLst>
                    <a:ext uri="{9D8B030D-6E8A-4147-A177-3AD203B41FA5}">
                      <a16:colId xmlns:a16="http://schemas.microsoft.com/office/drawing/2014/main" val="3769176278"/>
                    </a:ext>
                  </a:extLst>
                </a:gridCol>
                <a:gridCol w="822960">
                  <a:extLst>
                    <a:ext uri="{9D8B030D-6E8A-4147-A177-3AD203B41FA5}">
                      <a16:colId xmlns:a16="http://schemas.microsoft.com/office/drawing/2014/main" val="2496532142"/>
                    </a:ext>
                  </a:extLst>
                </a:gridCol>
                <a:gridCol w="822960">
                  <a:extLst>
                    <a:ext uri="{9D8B030D-6E8A-4147-A177-3AD203B41FA5}">
                      <a16:colId xmlns:a16="http://schemas.microsoft.com/office/drawing/2014/main" val="2909477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2656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- 2018-08-10 11:43:00 </a:t>
                      </a:r>
                      <a:r>
                        <a:rPr kumimoji="0" lang="en-US" sz="1000" b="0" i="0" u="none" strike="noStrike" kern="1200" cap="none" spc="0" normalizeH="0" baseline="0" noProof="0">
                          <a:ln>
                            <a:noFill/>
                          </a:ln>
                          <a:solidFill>
                            <a:prstClr val="black"/>
                          </a:solidFill>
                          <a:effectLst/>
                          <a:uLnTx/>
                          <a:uFillTx/>
                          <a:latin typeface="+mn-lt"/>
                          <a:ea typeface="+mn-ea"/>
                          <a:cs typeface="+mn-cs"/>
                        </a:rPr>
                        <a:t> 
 Fresh strawberry cupcakes topped with tangy cream cheese frosting and filled with a strawberry cheesecake surprise! 
Strawberry Cheesecake Cupcakes
Ingredients for cupcakes:
113g SCS unsalted butter
12 Strawberries
200g sugar
1 large egg room temperature
118ml milk
60ml plain Greek yogurt
1 teaspoon vanilla
210g flour
½ teaspoon baking powder
¼ teaspoon baking soda
½ teaspoon salt
1 teaspoon lemon zest
Frosting and filling:
170g SCS unsalted butter softened
115g SCS cream cheese
400g powdered sugar sifted, measure before sifting
1 teaspoon vanilla
2 tablespoons liquid strawberry puree or strawberry jam
Red food coloring optional
Instructions:
1. Preheat oven to 176°C. Line 12 muffin cuts with cupcake liners and set aside. 
2. Pulse about 4 strawberries in a food processor to get about 1/3 cup chunky puree and set aside. Puree about 8 strawberries in a food processor to get about ½ cup + 2 tablespoons of liquid puree and set aside. 
3. Melt butter in a large microwave safe bowl on 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7043957"/>
                  </a:ext>
                </a:extLst>
              </a:tr>
            </a:tbl>
          </a:graphicData>
        </a:graphic>
      </p:graphicFrame>
      <p:sp>
        <p:nvSpPr>
          <p:cNvPr id="4" name="Text Placeholder 3">
            <a:extLst>
              <a:ext uri="{FF2B5EF4-FFF2-40B4-BE49-F238E27FC236}">
                <a16:creationId xmlns:a16="http://schemas.microsoft.com/office/drawing/2014/main" id="{E9010F98-BBD0-46FF-8621-0D45FD93BA9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17620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8AB5-AC40-487E-9EFD-62874F22AB72}"/>
              </a:ext>
            </a:extLst>
          </p:cNvPr>
          <p:cNvSpPr>
            <a:spLocks noGrp="1"/>
          </p:cNvSpPr>
          <p:nvPr>
            <p:ph type="title"/>
          </p:nvPr>
        </p:nvSpPr>
        <p:spPr/>
        <p:txBody>
          <a:bodyPr/>
          <a:lstStyle/>
          <a:p>
            <a:r>
              <a:rPr lang="en-US"/>
              <a:t>(FB) Custom Own Posts Table (new) | SCS Dairy MY - 3 of 5</a:t>
            </a:r>
          </a:p>
        </p:txBody>
      </p:sp>
      <p:graphicFrame>
        <p:nvGraphicFramePr>
          <p:cNvPr id="5" name="Table Placeholder 4">
            <a:extLst>
              <a:ext uri="{FF2B5EF4-FFF2-40B4-BE49-F238E27FC236}">
                <a16:creationId xmlns:a16="http://schemas.microsoft.com/office/drawing/2014/main" id="{C436320D-F7C7-40F8-8353-6ABB03136442}"/>
              </a:ext>
            </a:extLst>
          </p:cNvPr>
          <p:cNvGraphicFramePr>
            <a:graphicFrameLocks noGrp="1"/>
          </p:cNvGraphicFramePr>
          <p:nvPr>
            <p:ph type="tbl" sz="quarter" idx="13"/>
            <p:extLst>
              <p:ext uri="{D42A27DB-BD31-4B8C-83A1-F6EECF244321}">
                <p14:modId xmlns:p14="http://schemas.microsoft.com/office/powerpoint/2010/main" val="567282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77682352"/>
                    </a:ext>
                  </a:extLst>
                </a:gridCol>
                <a:gridCol w="822960">
                  <a:extLst>
                    <a:ext uri="{9D8B030D-6E8A-4147-A177-3AD203B41FA5}">
                      <a16:colId xmlns:a16="http://schemas.microsoft.com/office/drawing/2014/main" val="2718319048"/>
                    </a:ext>
                  </a:extLst>
                </a:gridCol>
                <a:gridCol w="822960">
                  <a:extLst>
                    <a:ext uri="{9D8B030D-6E8A-4147-A177-3AD203B41FA5}">
                      <a16:colId xmlns:a16="http://schemas.microsoft.com/office/drawing/2014/main" val="1248304339"/>
                    </a:ext>
                  </a:extLst>
                </a:gridCol>
                <a:gridCol w="822960">
                  <a:extLst>
                    <a:ext uri="{9D8B030D-6E8A-4147-A177-3AD203B41FA5}">
                      <a16:colId xmlns:a16="http://schemas.microsoft.com/office/drawing/2014/main" val="3310866241"/>
                    </a:ext>
                  </a:extLst>
                </a:gridCol>
                <a:gridCol w="822960">
                  <a:extLst>
                    <a:ext uri="{9D8B030D-6E8A-4147-A177-3AD203B41FA5}">
                      <a16:colId xmlns:a16="http://schemas.microsoft.com/office/drawing/2014/main" val="594727379"/>
                    </a:ext>
                  </a:extLst>
                </a:gridCol>
                <a:gridCol w="822960">
                  <a:extLst>
                    <a:ext uri="{9D8B030D-6E8A-4147-A177-3AD203B41FA5}">
                      <a16:colId xmlns:a16="http://schemas.microsoft.com/office/drawing/2014/main" val="3420473457"/>
                    </a:ext>
                  </a:extLst>
                </a:gridCol>
                <a:gridCol w="822960">
                  <a:extLst>
                    <a:ext uri="{9D8B030D-6E8A-4147-A177-3AD203B41FA5}">
                      <a16:colId xmlns:a16="http://schemas.microsoft.com/office/drawing/2014/main" val="528101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541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- 2018-08-18 12:17:00 </a:t>
                      </a:r>
                      <a:r>
                        <a:rPr kumimoji="0" lang="en-US" sz="1000" b="0" i="0" u="none" strike="noStrike" kern="1200" cap="none" spc="0" normalizeH="0" baseline="0" noProof="0">
                          <a:ln>
                            <a:noFill/>
                          </a:ln>
                          <a:solidFill>
                            <a:prstClr val="black"/>
                          </a:solidFill>
                          <a:effectLst/>
                          <a:uLnTx/>
                          <a:uFillTx/>
                          <a:latin typeface="+mn-lt"/>
                          <a:ea typeface="+mn-ea"/>
                          <a:cs typeface="+mn-cs"/>
                        </a:rPr>
                        <a:t> 
 These Lemon Cupcakes with Fresh Blueberry Buttercream are a must bake this month!
Lemon Cupcakes with Fresh Blueberry Buttercream
Ingredients for the lemon cupcakes:
113g SCS unsalted butter, at room temperature
220g all-purpose flour
1 teaspoon baking powder
1/2 teaspoon baking soda
1/4 teaspoon salt
237ml full-fat sour cream
150g granulated sugar
1/2 teaspoon lemon extract
2 teaspoons finely grated lemon zest
1 large egg plus one egg yolk, at room temperature
1 and 1/2 tablespoons fresh lemon juice
Ingredients for the fresh blueberry buttercream:
227g SCS unsalted butter, VERY soft
150g blueberries, fresh or frozen, if using frozen don't thaw
2 tablespoons lemon juice
1/2 teaspoon salt
400g confectioners sugar, sifted
1 tablespoon heavy cream (more if needed)
25g fresh blueberries, for decorating (optional)
Directions:
1. Preheat oven to 176°C. Line a 12 mold cupcake tin with paper liners and set aside. 
2. In a medium bowl combine the flour, baking powder, baking soda, and salt;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3370033"/>
                  </a:ext>
                </a:extLst>
              </a:tr>
            </a:tbl>
          </a:graphicData>
        </a:graphic>
      </p:graphicFrame>
      <p:sp>
        <p:nvSpPr>
          <p:cNvPr id="4" name="Text Placeholder 3">
            <a:extLst>
              <a:ext uri="{FF2B5EF4-FFF2-40B4-BE49-F238E27FC236}">
                <a16:creationId xmlns:a16="http://schemas.microsoft.com/office/drawing/2014/main" id="{820BE1A5-B9E7-4D46-9A0A-023BD9836B9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81665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D1784-14EE-454C-9AB4-C829D9351485}"/>
              </a:ext>
            </a:extLst>
          </p:cNvPr>
          <p:cNvSpPr>
            <a:spLocks noGrp="1"/>
          </p:cNvSpPr>
          <p:nvPr>
            <p:ph type="title"/>
          </p:nvPr>
        </p:nvSpPr>
        <p:spPr/>
        <p:txBody>
          <a:bodyPr/>
          <a:lstStyle/>
          <a:p>
            <a:r>
              <a:rPr lang="en-US"/>
              <a:t>(FB) Custom Own Posts Table (new) | SCS Dairy MY - 4 of 5</a:t>
            </a:r>
          </a:p>
        </p:txBody>
      </p:sp>
      <p:graphicFrame>
        <p:nvGraphicFramePr>
          <p:cNvPr id="5" name="Table Placeholder 4">
            <a:extLst>
              <a:ext uri="{FF2B5EF4-FFF2-40B4-BE49-F238E27FC236}">
                <a16:creationId xmlns:a16="http://schemas.microsoft.com/office/drawing/2014/main" id="{77ABF29F-268A-49FA-B8F6-4C033E0B33EE}"/>
              </a:ext>
            </a:extLst>
          </p:cNvPr>
          <p:cNvGraphicFramePr>
            <a:graphicFrameLocks noGrp="1"/>
          </p:cNvGraphicFramePr>
          <p:nvPr>
            <p:ph type="tbl" sz="quarter" idx="13"/>
            <p:extLst>
              <p:ext uri="{D42A27DB-BD31-4B8C-83A1-F6EECF244321}">
                <p14:modId xmlns:p14="http://schemas.microsoft.com/office/powerpoint/2010/main" val="1473285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87733156"/>
                    </a:ext>
                  </a:extLst>
                </a:gridCol>
                <a:gridCol w="822960">
                  <a:extLst>
                    <a:ext uri="{9D8B030D-6E8A-4147-A177-3AD203B41FA5}">
                      <a16:colId xmlns:a16="http://schemas.microsoft.com/office/drawing/2014/main" val="2947462827"/>
                    </a:ext>
                  </a:extLst>
                </a:gridCol>
                <a:gridCol w="822960">
                  <a:extLst>
                    <a:ext uri="{9D8B030D-6E8A-4147-A177-3AD203B41FA5}">
                      <a16:colId xmlns:a16="http://schemas.microsoft.com/office/drawing/2014/main" val="2527968438"/>
                    </a:ext>
                  </a:extLst>
                </a:gridCol>
                <a:gridCol w="822960">
                  <a:extLst>
                    <a:ext uri="{9D8B030D-6E8A-4147-A177-3AD203B41FA5}">
                      <a16:colId xmlns:a16="http://schemas.microsoft.com/office/drawing/2014/main" val="2913402095"/>
                    </a:ext>
                  </a:extLst>
                </a:gridCol>
                <a:gridCol w="822960">
                  <a:extLst>
                    <a:ext uri="{9D8B030D-6E8A-4147-A177-3AD203B41FA5}">
                      <a16:colId xmlns:a16="http://schemas.microsoft.com/office/drawing/2014/main" val="3431003856"/>
                    </a:ext>
                  </a:extLst>
                </a:gridCol>
                <a:gridCol w="822960">
                  <a:extLst>
                    <a:ext uri="{9D8B030D-6E8A-4147-A177-3AD203B41FA5}">
                      <a16:colId xmlns:a16="http://schemas.microsoft.com/office/drawing/2014/main" val="3300838483"/>
                    </a:ext>
                  </a:extLst>
                </a:gridCol>
                <a:gridCol w="822960">
                  <a:extLst>
                    <a:ext uri="{9D8B030D-6E8A-4147-A177-3AD203B41FA5}">
                      <a16:colId xmlns:a16="http://schemas.microsoft.com/office/drawing/2014/main" val="1416467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4370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- 2018-08-25 16:16:44 </a:t>
                      </a:r>
                      <a:r>
                        <a:rPr kumimoji="0" lang="en-US" sz="1000" b="0" i="0" u="none" strike="noStrike" kern="1200" cap="none" spc="0" normalizeH="0" baseline="0" noProof="0">
                          <a:ln>
                            <a:noFill/>
                          </a:ln>
                          <a:solidFill>
                            <a:prstClr val="black"/>
                          </a:solidFill>
                          <a:effectLst/>
                          <a:uLnTx/>
                          <a:uFillTx/>
                          <a:latin typeface="+mn-lt"/>
                          <a:ea typeface="+mn-ea"/>
                          <a:cs typeface="+mn-cs"/>
                        </a:rPr>
                        <a:t> 
 Imagine biting into a red velvet cupcake topped with a perfect swirl of cream cheese frosting and fresh berries! #cheesilicous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0914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- 2018-08-04 15:03:00 </a:t>
                      </a:r>
                      <a:r>
                        <a:rPr kumimoji="0" lang="en-US" sz="1000" b="0" i="0" u="none" strike="noStrike" kern="1200" cap="none" spc="0" normalizeH="0" baseline="0" noProof="0">
                          <a:ln>
                            <a:noFill/>
                          </a:ln>
                          <a:solidFill>
                            <a:prstClr val="black"/>
                          </a:solidFill>
                          <a:effectLst/>
                          <a:uLnTx/>
                          <a:uFillTx/>
                          <a:latin typeface="+mn-lt"/>
                          <a:ea typeface="+mn-ea"/>
                          <a:cs typeface="+mn-cs"/>
                        </a:rPr>
                        <a:t> 
 Using quality ingredients makes a HUGE difference. If you taste test a cupcake with fake/cheap/flavorless ingredients next to a cupcake with high-quality ingredients, the difference will astound you. Using quality vanilla (and cocoa, if you’re making a chocolate concoction) will make the most noticeable difference in cakes, so prioritize those ingredients over others if you are low on funds or baking supplies.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372222"/>
                  </a:ext>
                </a:extLst>
              </a:tr>
            </a:tbl>
          </a:graphicData>
        </a:graphic>
      </p:graphicFrame>
      <p:sp>
        <p:nvSpPr>
          <p:cNvPr id="4" name="Text Placeholder 3">
            <a:extLst>
              <a:ext uri="{FF2B5EF4-FFF2-40B4-BE49-F238E27FC236}">
                <a16:creationId xmlns:a16="http://schemas.microsoft.com/office/drawing/2014/main" id="{9B933407-0C4E-4D6C-B54F-2E027812D00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78380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D5DF0-A89A-4EB0-9B5A-4B55781CDE2B}"/>
              </a:ext>
            </a:extLst>
          </p:cNvPr>
          <p:cNvSpPr>
            <a:spLocks noGrp="1"/>
          </p:cNvSpPr>
          <p:nvPr>
            <p:ph type="title"/>
          </p:nvPr>
        </p:nvSpPr>
        <p:spPr/>
        <p:txBody>
          <a:bodyPr/>
          <a:lstStyle/>
          <a:p>
            <a:r>
              <a:rPr lang="en-US"/>
              <a:t>(FB) Custom Own Posts Table (new) | SCS Dairy MY - 5 of 5</a:t>
            </a:r>
          </a:p>
        </p:txBody>
      </p:sp>
      <p:graphicFrame>
        <p:nvGraphicFramePr>
          <p:cNvPr id="5" name="Table Placeholder 4">
            <a:extLst>
              <a:ext uri="{FF2B5EF4-FFF2-40B4-BE49-F238E27FC236}">
                <a16:creationId xmlns:a16="http://schemas.microsoft.com/office/drawing/2014/main" id="{5B78056F-2489-49CB-9679-C7ADCBC3DDB6}"/>
              </a:ext>
            </a:extLst>
          </p:cNvPr>
          <p:cNvGraphicFramePr>
            <a:graphicFrameLocks noGrp="1"/>
          </p:cNvGraphicFramePr>
          <p:nvPr>
            <p:ph type="tbl" sz="quarter" idx="13"/>
            <p:extLst>
              <p:ext uri="{D42A27DB-BD31-4B8C-83A1-F6EECF244321}">
                <p14:modId xmlns:p14="http://schemas.microsoft.com/office/powerpoint/2010/main" val="3403225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89047134"/>
                    </a:ext>
                  </a:extLst>
                </a:gridCol>
                <a:gridCol w="822960">
                  <a:extLst>
                    <a:ext uri="{9D8B030D-6E8A-4147-A177-3AD203B41FA5}">
                      <a16:colId xmlns:a16="http://schemas.microsoft.com/office/drawing/2014/main" val="3365400663"/>
                    </a:ext>
                  </a:extLst>
                </a:gridCol>
                <a:gridCol w="822960">
                  <a:extLst>
                    <a:ext uri="{9D8B030D-6E8A-4147-A177-3AD203B41FA5}">
                      <a16:colId xmlns:a16="http://schemas.microsoft.com/office/drawing/2014/main" val="565261965"/>
                    </a:ext>
                  </a:extLst>
                </a:gridCol>
                <a:gridCol w="822960">
                  <a:extLst>
                    <a:ext uri="{9D8B030D-6E8A-4147-A177-3AD203B41FA5}">
                      <a16:colId xmlns:a16="http://schemas.microsoft.com/office/drawing/2014/main" val="2519441452"/>
                    </a:ext>
                  </a:extLst>
                </a:gridCol>
                <a:gridCol w="822960">
                  <a:extLst>
                    <a:ext uri="{9D8B030D-6E8A-4147-A177-3AD203B41FA5}">
                      <a16:colId xmlns:a16="http://schemas.microsoft.com/office/drawing/2014/main" val="4244774881"/>
                    </a:ext>
                  </a:extLst>
                </a:gridCol>
                <a:gridCol w="822960">
                  <a:extLst>
                    <a:ext uri="{9D8B030D-6E8A-4147-A177-3AD203B41FA5}">
                      <a16:colId xmlns:a16="http://schemas.microsoft.com/office/drawing/2014/main" val="2258771441"/>
                    </a:ext>
                  </a:extLst>
                </a:gridCol>
                <a:gridCol w="822960">
                  <a:extLst>
                    <a:ext uri="{9D8B030D-6E8A-4147-A177-3AD203B41FA5}">
                      <a16:colId xmlns:a16="http://schemas.microsoft.com/office/drawing/2014/main" val="357900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6538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- 2018-08-02 13:14:00 </a:t>
                      </a:r>
                      <a:r>
                        <a:rPr kumimoji="0" lang="en-US" sz="1000" b="0" i="0" u="none" strike="noStrike" kern="1200" cap="none" spc="0" normalizeH="0" baseline="0" noProof="0">
                          <a:ln>
                            <a:noFill/>
                          </a:ln>
                          <a:solidFill>
                            <a:prstClr val="black"/>
                          </a:solidFill>
                          <a:effectLst/>
                          <a:uLnTx/>
                          <a:uFillTx/>
                          <a:latin typeface="+mn-lt"/>
                          <a:ea typeface="+mn-ea"/>
                          <a:cs typeface="+mn-cs"/>
                        </a:rPr>
                        <a:t> 
 These moist chocolate cupcakes are completely homemade and full of chocolate flavor! The cupcakes melt in your mouth and the frosting is a silky smooth, super chocolate one that you won’t want to stop eating!
Moist Chocolate Cupcakes 
Ingredients for the chocolate cupcakes
130g all purpose flour
207g sugar
43g cocoa powder
1 tsp baking soda
1/2 tsp salt
1 large egg
120ml buttermilk
120ml vegetable oil
3/4 tsp vanilla
120ml hot water
Chocolate Frosting:
280g SCS unsalted butter, room temperature
325g semi sweet chocolate chips, melted
22g dark cocoa powder
575g powdered sugar
Pinch of salt
60-75ml heavy whipping cream
Directions:
1. Preheat oven to 148°C and prepare a cupcake pan with liners. 
2. Add the dry ingredients to a large bowl and whisk together. Set aside. 
3. Combine the egg, buttermilk, vegetable oil and vanilla in another medium sized bowl. 
4. Add the wet ingredients to the dry ingredients and mix until well combined.
5. Add the water to the batter and mix until well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4788422"/>
                  </a:ext>
                </a:extLst>
              </a:tr>
            </a:tbl>
          </a:graphicData>
        </a:graphic>
      </p:graphicFrame>
      <p:sp>
        <p:nvSpPr>
          <p:cNvPr id="4" name="Text Placeholder 3">
            <a:extLst>
              <a:ext uri="{FF2B5EF4-FFF2-40B4-BE49-F238E27FC236}">
                <a16:creationId xmlns:a16="http://schemas.microsoft.com/office/drawing/2014/main" id="{2233B954-1BE1-44E7-8E25-44E047BB3D4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23696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A281C-7C86-4656-AA29-2C60AD0DC2BC}"/>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6F818047-F7E2-47EB-8C6C-B3CE947E926F}"/>
              </a:ext>
            </a:extLst>
          </p:cNvPr>
          <p:cNvGraphicFramePr>
            <a:graphicFrameLocks noGrp="1"/>
          </p:cNvGraphicFramePr>
          <p:nvPr>
            <p:ph type="chart" sz="quarter" idx="13"/>
            <p:extLst>
              <p:ext uri="{D42A27DB-BD31-4B8C-83A1-F6EECF244321}">
                <p14:modId xmlns:p14="http://schemas.microsoft.com/office/powerpoint/2010/main" val="1204702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2DE71B-C02C-46A5-AD64-BD760556610F}"/>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19385C3-335B-4F09-B1BD-EE1E0714DD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9953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E9F58-E73E-4AE3-BE00-50A97894DC01}"/>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29A995EC-10ED-4BF8-9270-EE8A7A1D4C39}"/>
              </a:ext>
            </a:extLst>
          </p:cNvPr>
          <p:cNvGraphicFramePr>
            <a:graphicFrameLocks noGrp="1"/>
          </p:cNvGraphicFramePr>
          <p:nvPr>
            <p:ph type="chart" sz="quarter" idx="13"/>
            <p:extLst>
              <p:ext uri="{D42A27DB-BD31-4B8C-83A1-F6EECF244321}">
                <p14:modId xmlns:p14="http://schemas.microsoft.com/office/powerpoint/2010/main" val="3309046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22613C-7F6C-4E17-86EC-8859E0045032}"/>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1015C36-32B2-46AE-AB20-0D4CD6119F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0139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F4EA-1E91-4A3E-8176-B8AE62D16592}"/>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2440BFCA-4150-4D84-8457-217582B76F50}"/>
              </a:ext>
            </a:extLst>
          </p:cNvPr>
          <p:cNvGraphicFramePr>
            <a:graphicFrameLocks noGrp="1"/>
          </p:cNvGraphicFramePr>
          <p:nvPr>
            <p:ph type="chart" sz="quarter" idx="13"/>
            <p:extLst>
              <p:ext uri="{D42A27DB-BD31-4B8C-83A1-F6EECF244321}">
                <p14:modId xmlns:p14="http://schemas.microsoft.com/office/powerpoint/2010/main" val="2550466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2B649B-48AA-4287-8A48-F728A4B42E6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A7D48564-2666-4381-8AC2-9FFA3213C7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1156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2E35-531D-4F89-8739-C88D356F44E4}"/>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EB8ABA16-D6C5-4B58-A2D3-08658EB799CD}"/>
              </a:ext>
            </a:extLst>
          </p:cNvPr>
          <p:cNvGraphicFramePr>
            <a:graphicFrameLocks noGrp="1"/>
          </p:cNvGraphicFramePr>
          <p:nvPr>
            <p:ph type="chart" sz="quarter" idx="13"/>
            <p:extLst>
              <p:ext uri="{D42A27DB-BD31-4B8C-83A1-F6EECF244321}">
                <p14:modId xmlns:p14="http://schemas.microsoft.com/office/powerpoint/2010/main" val="106628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4AD1FD-820A-4408-B560-B117255FF60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225A731F-40A5-4B2F-B947-BC6DF1FA58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6810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72F0-7381-4709-908E-C6ECC65E4BBD}"/>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BFF94D52-FC23-4DEC-9C7B-38B616937BCC}"/>
              </a:ext>
            </a:extLst>
          </p:cNvPr>
          <p:cNvGraphicFramePr>
            <a:graphicFrameLocks noGrp="1"/>
          </p:cNvGraphicFramePr>
          <p:nvPr>
            <p:ph type="tbl" sz="quarter" idx="13"/>
            <p:extLst>
              <p:ext uri="{D42A27DB-BD31-4B8C-83A1-F6EECF244321}">
                <p14:modId xmlns:p14="http://schemas.microsoft.com/office/powerpoint/2010/main" val="428160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1712857"/>
                    </a:ext>
                  </a:extLst>
                </a:gridCol>
                <a:gridCol w="1645920">
                  <a:extLst>
                    <a:ext uri="{9D8B030D-6E8A-4147-A177-3AD203B41FA5}">
                      <a16:colId xmlns:a16="http://schemas.microsoft.com/office/drawing/2014/main" val="1242997954"/>
                    </a:ext>
                  </a:extLst>
                </a:gridCol>
                <a:gridCol w="1645920">
                  <a:extLst>
                    <a:ext uri="{9D8B030D-6E8A-4147-A177-3AD203B41FA5}">
                      <a16:colId xmlns:a16="http://schemas.microsoft.com/office/drawing/2014/main" val="710507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00702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21.6 %</a:t>
                      </a:r>
                    </a:p>
                  </a:txBody>
                  <a:tcPr/>
                </a:tc>
                <a:extLst>
                  <a:ext uri="{0D108BD9-81ED-4DB2-BD59-A6C34878D82A}">
                    <a16:rowId xmlns:a16="http://schemas.microsoft.com/office/drawing/2014/main" val="113490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extLst>
                  <a:ext uri="{0D108BD9-81ED-4DB2-BD59-A6C34878D82A}">
                    <a16:rowId xmlns:a16="http://schemas.microsoft.com/office/drawing/2014/main" val="2229324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1003380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430111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1571172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882194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172114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83708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12887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759977923"/>
                  </a:ext>
                </a:extLst>
              </a:tr>
            </a:tbl>
          </a:graphicData>
        </a:graphic>
      </p:graphicFrame>
      <p:sp>
        <p:nvSpPr>
          <p:cNvPr id="4" name="Text Placeholder 3">
            <a:extLst>
              <a:ext uri="{FF2B5EF4-FFF2-40B4-BE49-F238E27FC236}">
                <a16:creationId xmlns:a16="http://schemas.microsoft.com/office/drawing/2014/main" id="{8D92BC3C-F7B3-469D-AE4E-613112762A5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38414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8E57E-38F2-4374-B6C4-4E7FD85F8475}"/>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341A3A58-DEB0-46E1-B3F8-6E4D4D0F8C6E}"/>
              </a:ext>
            </a:extLst>
          </p:cNvPr>
          <p:cNvGraphicFramePr>
            <a:graphicFrameLocks noGrp="1"/>
          </p:cNvGraphicFramePr>
          <p:nvPr>
            <p:ph type="tbl" sz="quarter" idx="13"/>
            <p:extLst>
              <p:ext uri="{D42A27DB-BD31-4B8C-83A1-F6EECF244321}">
                <p14:modId xmlns:p14="http://schemas.microsoft.com/office/powerpoint/2010/main" val="3264092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76342305"/>
                    </a:ext>
                  </a:extLst>
                </a:gridCol>
                <a:gridCol w="1645920">
                  <a:extLst>
                    <a:ext uri="{9D8B030D-6E8A-4147-A177-3AD203B41FA5}">
                      <a16:colId xmlns:a16="http://schemas.microsoft.com/office/drawing/2014/main" val="2983800256"/>
                    </a:ext>
                  </a:extLst>
                </a:gridCol>
                <a:gridCol w="1645920">
                  <a:extLst>
                    <a:ext uri="{9D8B030D-6E8A-4147-A177-3AD203B41FA5}">
                      <a16:colId xmlns:a16="http://schemas.microsoft.com/office/drawing/2014/main" val="4273405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1134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28149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4093830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508422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082217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161610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75766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423041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375355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703227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817560801"/>
                  </a:ext>
                </a:extLst>
              </a:tr>
            </a:tbl>
          </a:graphicData>
        </a:graphic>
      </p:graphicFrame>
      <p:sp>
        <p:nvSpPr>
          <p:cNvPr id="4" name="Text Placeholder 3">
            <a:extLst>
              <a:ext uri="{FF2B5EF4-FFF2-40B4-BE49-F238E27FC236}">
                <a16:creationId xmlns:a16="http://schemas.microsoft.com/office/drawing/2014/main" id="{EF2184DE-7022-40F7-AC56-6752095BE7A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35274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6C4-8735-49A7-87AE-EF2B7F3C014A}"/>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DB8FFEBA-5B94-4E8D-BB8F-773D99231C43}"/>
              </a:ext>
            </a:extLst>
          </p:cNvPr>
          <p:cNvGraphicFramePr>
            <a:graphicFrameLocks noGrp="1"/>
          </p:cNvGraphicFramePr>
          <p:nvPr>
            <p:ph type="tbl" sz="quarter" idx="13"/>
            <p:extLst>
              <p:ext uri="{D42A27DB-BD31-4B8C-83A1-F6EECF244321}">
                <p14:modId xmlns:p14="http://schemas.microsoft.com/office/powerpoint/2010/main" val="1779392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3513809"/>
                    </a:ext>
                  </a:extLst>
                </a:gridCol>
                <a:gridCol w="1645920">
                  <a:extLst>
                    <a:ext uri="{9D8B030D-6E8A-4147-A177-3AD203B41FA5}">
                      <a16:colId xmlns:a16="http://schemas.microsoft.com/office/drawing/2014/main" val="3885533395"/>
                    </a:ext>
                  </a:extLst>
                </a:gridCol>
                <a:gridCol w="1645920">
                  <a:extLst>
                    <a:ext uri="{9D8B030D-6E8A-4147-A177-3AD203B41FA5}">
                      <a16:colId xmlns:a16="http://schemas.microsoft.com/office/drawing/2014/main" val="2690217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85421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66771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705173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172159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213176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755188053"/>
                  </a:ext>
                </a:extLst>
              </a:tr>
            </a:tbl>
          </a:graphicData>
        </a:graphic>
      </p:graphicFrame>
      <p:sp>
        <p:nvSpPr>
          <p:cNvPr id="4" name="Text Placeholder 3">
            <a:extLst>
              <a:ext uri="{FF2B5EF4-FFF2-40B4-BE49-F238E27FC236}">
                <a16:creationId xmlns:a16="http://schemas.microsoft.com/office/drawing/2014/main" id="{07361BA7-30B2-489F-91F3-E535D9940D2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45590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589C3-B3E2-44B9-83A3-2BECB1C8E2B3}"/>
              </a:ext>
            </a:extLst>
          </p:cNvPr>
          <p:cNvSpPr>
            <a:spLocks noGrp="1"/>
          </p:cNvSpPr>
          <p:nvPr>
            <p:ph type="title"/>
          </p:nvPr>
        </p:nvSpPr>
        <p:spPr/>
        <p:txBody>
          <a:bodyPr/>
          <a:lstStyle/>
          <a:p>
            <a:r>
              <a:rPr lang="en-US"/>
              <a:t>Facebook Own Posts Table | SCS Dairy MY - 1 of 10</a:t>
            </a:r>
          </a:p>
        </p:txBody>
      </p:sp>
      <p:graphicFrame>
        <p:nvGraphicFramePr>
          <p:cNvPr id="5" name="Table Placeholder 4">
            <a:extLst>
              <a:ext uri="{FF2B5EF4-FFF2-40B4-BE49-F238E27FC236}">
                <a16:creationId xmlns:a16="http://schemas.microsoft.com/office/drawing/2014/main" id="{9B8D5010-BB7B-496C-A756-4788BB228BC5}"/>
              </a:ext>
            </a:extLst>
          </p:cNvPr>
          <p:cNvGraphicFramePr>
            <a:graphicFrameLocks noGrp="1"/>
          </p:cNvGraphicFramePr>
          <p:nvPr>
            <p:ph type="tbl" sz="quarter" idx="13"/>
            <p:extLst>
              <p:ext uri="{D42A27DB-BD31-4B8C-83A1-F6EECF244321}">
                <p14:modId xmlns:p14="http://schemas.microsoft.com/office/powerpoint/2010/main" val="2235149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60455161"/>
                    </a:ext>
                  </a:extLst>
                </a:gridCol>
                <a:gridCol w="658368">
                  <a:extLst>
                    <a:ext uri="{9D8B030D-6E8A-4147-A177-3AD203B41FA5}">
                      <a16:colId xmlns:a16="http://schemas.microsoft.com/office/drawing/2014/main" val="2273732627"/>
                    </a:ext>
                  </a:extLst>
                </a:gridCol>
                <a:gridCol w="658368">
                  <a:extLst>
                    <a:ext uri="{9D8B030D-6E8A-4147-A177-3AD203B41FA5}">
                      <a16:colId xmlns:a16="http://schemas.microsoft.com/office/drawing/2014/main" val="2683629675"/>
                    </a:ext>
                  </a:extLst>
                </a:gridCol>
                <a:gridCol w="658368">
                  <a:extLst>
                    <a:ext uri="{9D8B030D-6E8A-4147-A177-3AD203B41FA5}">
                      <a16:colId xmlns:a16="http://schemas.microsoft.com/office/drawing/2014/main" val="1332995639"/>
                    </a:ext>
                  </a:extLst>
                </a:gridCol>
                <a:gridCol w="658368">
                  <a:extLst>
                    <a:ext uri="{9D8B030D-6E8A-4147-A177-3AD203B41FA5}">
                      <a16:colId xmlns:a16="http://schemas.microsoft.com/office/drawing/2014/main" val="1048870251"/>
                    </a:ext>
                  </a:extLst>
                </a:gridCol>
                <a:gridCol w="658368">
                  <a:extLst>
                    <a:ext uri="{9D8B030D-6E8A-4147-A177-3AD203B41FA5}">
                      <a16:colId xmlns:a16="http://schemas.microsoft.com/office/drawing/2014/main" val="3283682117"/>
                    </a:ext>
                  </a:extLst>
                </a:gridCol>
                <a:gridCol w="658368">
                  <a:extLst>
                    <a:ext uri="{9D8B030D-6E8A-4147-A177-3AD203B41FA5}">
                      <a16:colId xmlns:a16="http://schemas.microsoft.com/office/drawing/2014/main" val="3895222989"/>
                    </a:ext>
                  </a:extLst>
                </a:gridCol>
                <a:gridCol w="658368">
                  <a:extLst>
                    <a:ext uri="{9D8B030D-6E8A-4147-A177-3AD203B41FA5}">
                      <a16:colId xmlns:a16="http://schemas.microsoft.com/office/drawing/2014/main" val="3651755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385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- 2018-08-31 15:01:00 </a:t>
                      </a:r>
                      <a:r>
                        <a:rPr kumimoji="0" lang="en-US" sz="1000" b="0" i="0" u="none" strike="noStrike" kern="1200" cap="none" spc="0" normalizeH="0" baseline="0" noProof="0">
                          <a:ln>
                            <a:noFill/>
                          </a:ln>
                          <a:solidFill>
                            <a:prstClr val="black"/>
                          </a:solidFill>
                          <a:effectLst/>
                          <a:uLnTx/>
                          <a:uFillTx/>
                          <a:latin typeface="+mn-lt"/>
                          <a:ea typeface="+mn-ea"/>
                          <a:cs typeface="+mn-cs"/>
                        </a:rPr>
                        <a:t> 
 Let cupcakes cool for no more than a few minutes in their baking pans before you remove them to a wire rack. The heat from the pan can cause the cupcakes to overcook, which will dry them out. 
Use a potholder and gently shake cupcakes out of the pan, then place them on the rack and leave them there until they’ve cooled completely. Don’t try to frost the cupcakes too soon! Even a tiny bit of warmth coming off a cupcake can melt your frosting. #SCStip
P.S: Happy National Day!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32204484"/>
                  </a:ext>
                </a:extLst>
              </a:tr>
            </a:tbl>
          </a:graphicData>
        </a:graphic>
      </p:graphicFrame>
      <p:sp>
        <p:nvSpPr>
          <p:cNvPr id="4" name="Text Placeholder 3">
            <a:extLst>
              <a:ext uri="{FF2B5EF4-FFF2-40B4-BE49-F238E27FC236}">
                <a16:creationId xmlns:a16="http://schemas.microsoft.com/office/drawing/2014/main" id="{7D621AB1-3C3A-4A2C-9EFB-A9FE2DDD4E9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50060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B5F30-EAD7-49A1-AC5C-E7E275B30440}"/>
              </a:ext>
            </a:extLst>
          </p:cNvPr>
          <p:cNvSpPr>
            <a:spLocks noGrp="1"/>
          </p:cNvSpPr>
          <p:nvPr>
            <p:ph type="title"/>
          </p:nvPr>
        </p:nvSpPr>
        <p:spPr/>
        <p:txBody>
          <a:bodyPr/>
          <a:lstStyle/>
          <a:p>
            <a:r>
              <a:rPr lang="en-US"/>
              <a:t>Facebook Own Posts Table | SCS Dairy MY - 2 of 10</a:t>
            </a:r>
          </a:p>
        </p:txBody>
      </p:sp>
      <p:graphicFrame>
        <p:nvGraphicFramePr>
          <p:cNvPr id="5" name="Table Placeholder 4">
            <a:extLst>
              <a:ext uri="{FF2B5EF4-FFF2-40B4-BE49-F238E27FC236}">
                <a16:creationId xmlns:a16="http://schemas.microsoft.com/office/drawing/2014/main" id="{1133975F-52D4-410D-B574-163068A7A5D5}"/>
              </a:ext>
            </a:extLst>
          </p:cNvPr>
          <p:cNvGraphicFramePr>
            <a:graphicFrameLocks noGrp="1"/>
          </p:cNvGraphicFramePr>
          <p:nvPr>
            <p:ph type="tbl" sz="quarter" idx="13"/>
            <p:extLst>
              <p:ext uri="{D42A27DB-BD31-4B8C-83A1-F6EECF244321}">
                <p14:modId xmlns:p14="http://schemas.microsoft.com/office/powerpoint/2010/main" val="4257436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57374435"/>
                    </a:ext>
                  </a:extLst>
                </a:gridCol>
                <a:gridCol w="658368">
                  <a:extLst>
                    <a:ext uri="{9D8B030D-6E8A-4147-A177-3AD203B41FA5}">
                      <a16:colId xmlns:a16="http://schemas.microsoft.com/office/drawing/2014/main" val="766030745"/>
                    </a:ext>
                  </a:extLst>
                </a:gridCol>
                <a:gridCol w="658368">
                  <a:extLst>
                    <a:ext uri="{9D8B030D-6E8A-4147-A177-3AD203B41FA5}">
                      <a16:colId xmlns:a16="http://schemas.microsoft.com/office/drawing/2014/main" val="3917687323"/>
                    </a:ext>
                  </a:extLst>
                </a:gridCol>
                <a:gridCol w="658368">
                  <a:extLst>
                    <a:ext uri="{9D8B030D-6E8A-4147-A177-3AD203B41FA5}">
                      <a16:colId xmlns:a16="http://schemas.microsoft.com/office/drawing/2014/main" val="4101385313"/>
                    </a:ext>
                  </a:extLst>
                </a:gridCol>
                <a:gridCol w="658368">
                  <a:extLst>
                    <a:ext uri="{9D8B030D-6E8A-4147-A177-3AD203B41FA5}">
                      <a16:colId xmlns:a16="http://schemas.microsoft.com/office/drawing/2014/main" val="395478687"/>
                    </a:ext>
                  </a:extLst>
                </a:gridCol>
                <a:gridCol w="658368">
                  <a:extLst>
                    <a:ext uri="{9D8B030D-6E8A-4147-A177-3AD203B41FA5}">
                      <a16:colId xmlns:a16="http://schemas.microsoft.com/office/drawing/2014/main" val="3096683294"/>
                    </a:ext>
                  </a:extLst>
                </a:gridCol>
                <a:gridCol w="658368">
                  <a:extLst>
                    <a:ext uri="{9D8B030D-6E8A-4147-A177-3AD203B41FA5}">
                      <a16:colId xmlns:a16="http://schemas.microsoft.com/office/drawing/2014/main" val="2937008613"/>
                    </a:ext>
                  </a:extLst>
                </a:gridCol>
                <a:gridCol w="658368">
                  <a:extLst>
                    <a:ext uri="{9D8B030D-6E8A-4147-A177-3AD203B41FA5}">
                      <a16:colId xmlns:a16="http://schemas.microsoft.com/office/drawing/2014/main" val="3749093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4622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- 2018-08-30 12:58:00 </a:t>
                      </a:r>
                      <a:r>
                        <a:rPr kumimoji="0" lang="en-US" sz="1000" b="0" i="0" u="none" strike="noStrike" kern="1200" cap="none" spc="0" normalizeH="0" baseline="0" noProof="0">
                          <a:ln>
                            <a:noFill/>
                          </a:ln>
                          <a:solidFill>
                            <a:prstClr val="black"/>
                          </a:solidFill>
                          <a:effectLst/>
                          <a:uLnTx/>
                          <a:uFillTx/>
                          <a:latin typeface="+mn-lt"/>
                          <a:ea typeface="+mn-ea"/>
                          <a:cs typeface="+mn-cs"/>
                        </a:rPr>
                        <a:t> 
 A moist red velvet cupcake with a light texture and a slight chocolate flavor. Topped with a rich and creamy cream cheese frosting. Try this recipe today!
Red Velvet Cupcakes
Ingredients:
170g SCS unsalted butter, room temperature
375g cake flour (not self-raising)
350g sugar
3 large eggs, room temperature
2 tbsp liquid red food coloring
3 tbsp unsweetened cocoa powder
1½ tsp. vanilla extract
1½ tsp. salt
350ml buttermilk
1½ tsp. white vinegar
1½ tsp. baking soda
Cream Cheese frosting:
227g SCS unsalted butter, room temperature
227g SCS cream cheese, room temperature
¼ tsp. salt
2 tsp. vanilla extract
450g powdered sugar
1 tbsp milk, plus more if needed
Directions:
1.Preheat oven to 176°C. Line a muffin tin with paper liners and spray with cooking spray; set aside. 
2. In the bowl of a stand mixer, combine butter and sugar and mix on medium speed until very light and fluffy, about 5 minutes. Add the eggs, one at a time, beating well after each addition. 
3. In a small bowl, whisk 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5439507"/>
                  </a:ext>
                </a:extLst>
              </a:tr>
            </a:tbl>
          </a:graphicData>
        </a:graphic>
      </p:graphicFrame>
      <p:sp>
        <p:nvSpPr>
          <p:cNvPr id="4" name="Text Placeholder 3">
            <a:extLst>
              <a:ext uri="{FF2B5EF4-FFF2-40B4-BE49-F238E27FC236}">
                <a16:creationId xmlns:a16="http://schemas.microsoft.com/office/drawing/2014/main" id="{CE5B0B7B-80CA-448A-B081-B25665FEA5E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18944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54CF0-B323-4C57-BFB4-543516F6FD7D}"/>
              </a:ext>
            </a:extLst>
          </p:cNvPr>
          <p:cNvSpPr>
            <a:spLocks noGrp="1"/>
          </p:cNvSpPr>
          <p:nvPr>
            <p:ph type="title"/>
          </p:nvPr>
        </p:nvSpPr>
        <p:spPr/>
        <p:txBody>
          <a:bodyPr/>
          <a:lstStyle/>
          <a:p>
            <a:r>
              <a:rPr lang="en-US"/>
              <a:t>Facebook Own Posts Table | SCS Dairy MY - 3 of 10</a:t>
            </a:r>
          </a:p>
        </p:txBody>
      </p:sp>
      <p:graphicFrame>
        <p:nvGraphicFramePr>
          <p:cNvPr id="5" name="Table Placeholder 4">
            <a:extLst>
              <a:ext uri="{FF2B5EF4-FFF2-40B4-BE49-F238E27FC236}">
                <a16:creationId xmlns:a16="http://schemas.microsoft.com/office/drawing/2014/main" id="{9CFE3E61-D5F2-45B4-852D-90A4AAB003FD}"/>
              </a:ext>
            </a:extLst>
          </p:cNvPr>
          <p:cNvGraphicFramePr>
            <a:graphicFrameLocks noGrp="1"/>
          </p:cNvGraphicFramePr>
          <p:nvPr>
            <p:ph type="tbl" sz="quarter" idx="13"/>
            <p:extLst>
              <p:ext uri="{D42A27DB-BD31-4B8C-83A1-F6EECF244321}">
                <p14:modId xmlns:p14="http://schemas.microsoft.com/office/powerpoint/2010/main" val="1253148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1486620"/>
                    </a:ext>
                  </a:extLst>
                </a:gridCol>
                <a:gridCol w="658368">
                  <a:extLst>
                    <a:ext uri="{9D8B030D-6E8A-4147-A177-3AD203B41FA5}">
                      <a16:colId xmlns:a16="http://schemas.microsoft.com/office/drawing/2014/main" val="2971410478"/>
                    </a:ext>
                  </a:extLst>
                </a:gridCol>
                <a:gridCol w="658368">
                  <a:extLst>
                    <a:ext uri="{9D8B030D-6E8A-4147-A177-3AD203B41FA5}">
                      <a16:colId xmlns:a16="http://schemas.microsoft.com/office/drawing/2014/main" val="352263130"/>
                    </a:ext>
                  </a:extLst>
                </a:gridCol>
                <a:gridCol w="658368">
                  <a:extLst>
                    <a:ext uri="{9D8B030D-6E8A-4147-A177-3AD203B41FA5}">
                      <a16:colId xmlns:a16="http://schemas.microsoft.com/office/drawing/2014/main" val="4055231182"/>
                    </a:ext>
                  </a:extLst>
                </a:gridCol>
                <a:gridCol w="658368">
                  <a:extLst>
                    <a:ext uri="{9D8B030D-6E8A-4147-A177-3AD203B41FA5}">
                      <a16:colId xmlns:a16="http://schemas.microsoft.com/office/drawing/2014/main" val="3956006007"/>
                    </a:ext>
                  </a:extLst>
                </a:gridCol>
                <a:gridCol w="658368">
                  <a:extLst>
                    <a:ext uri="{9D8B030D-6E8A-4147-A177-3AD203B41FA5}">
                      <a16:colId xmlns:a16="http://schemas.microsoft.com/office/drawing/2014/main" val="3614214712"/>
                    </a:ext>
                  </a:extLst>
                </a:gridCol>
                <a:gridCol w="658368">
                  <a:extLst>
                    <a:ext uri="{9D8B030D-6E8A-4147-A177-3AD203B41FA5}">
                      <a16:colId xmlns:a16="http://schemas.microsoft.com/office/drawing/2014/main" val="3469265051"/>
                    </a:ext>
                  </a:extLst>
                </a:gridCol>
                <a:gridCol w="658368">
                  <a:extLst>
                    <a:ext uri="{9D8B030D-6E8A-4147-A177-3AD203B41FA5}">
                      <a16:colId xmlns:a16="http://schemas.microsoft.com/office/drawing/2014/main" val="3761801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2288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- 2018-08-29 20:26:55 </a:t>
                      </a:r>
                      <a:r>
                        <a:rPr kumimoji="0" lang="en-US" sz="1000" b="0" i="0" u="none" strike="noStrike" kern="1200" cap="none" spc="0" normalizeH="0" baseline="0" noProof="0">
                          <a:ln>
                            <a:noFill/>
                          </a:ln>
                          <a:solidFill>
                            <a:prstClr val="black"/>
                          </a:solidFill>
                          <a:effectLst/>
                          <a:uLnTx/>
                          <a:uFillTx/>
                          <a:latin typeface="+mn-lt"/>
                          <a:ea typeface="+mn-ea"/>
                          <a:cs typeface="+mn-cs"/>
                        </a:rPr>
                        <a:t> 
 Aren’t blueberry cupcakes uber tasty? And these freshly baked ones are hard to resist!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7744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- 2018-08-27 05:27:55 </a:t>
                      </a:r>
                      <a:r>
                        <a:rPr kumimoji="0" lang="en-US" sz="1000" b="0" i="0" u="none" strike="noStrike" kern="1200" cap="none" spc="0" normalizeH="0" baseline="0" noProof="0">
                          <a:ln>
                            <a:noFill/>
                          </a:ln>
                          <a:solidFill>
                            <a:prstClr val="black"/>
                          </a:solidFill>
                          <a:effectLst/>
                          <a:uLnTx/>
                          <a:uFillTx/>
                          <a:latin typeface="+mn-lt"/>
                          <a:ea typeface="+mn-ea"/>
                          <a:cs typeface="+mn-cs"/>
                        </a:rPr>
                        <a:t> 
 Did you know? Sailors in Elizabethan times were guaranteed 1/4 lb of butter a day in their rations, and it was an old English custom to present newlyweds with a pot of this creamy delight as a wish for fertility and prosperity.
Source: https://www.dairygoodness.ca/butter/the-history-of-butter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9314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- 2018-08-25 16:16:44 </a:t>
                      </a:r>
                      <a:r>
                        <a:rPr kumimoji="0" lang="en-US" sz="1000" b="0" i="0" u="none" strike="noStrike" kern="1200" cap="none" spc="0" normalizeH="0" baseline="0" noProof="0">
                          <a:ln>
                            <a:noFill/>
                          </a:ln>
                          <a:solidFill>
                            <a:prstClr val="black"/>
                          </a:solidFill>
                          <a:effectLst/>
                          <a:uLnTx/>
                          <a:uFillTx/>
                          <a:latin typeface="+mn-lt"/>
                          <a:ea typeface="+mn-ea"/>
                          <a:cs typeface="+mn-cs"/>
                        </a:rPr>
                        <a:t> 
 Imagine biting into a red velvet cupcake topped with a perfect swirl of cream cheese frosting and fresh berries! #cheesilicous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1520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- 2018-08-22 17:11:37 </a:t>
                      </a:r>
                      <a:r>
                        <a:rPr kumimoji="0" lang="en-US" sz="1000" b="0" i="0" u="none" strike="noStrike" kern="1200" cap="none" spc="0" normalizeH="0" baseline="0" noProof="0">
                          <a:ln>
                            <a:noFill/>
                          </a:ln>
                          <a:solidFill>
                            <a:prstClr val="black"/>
                          </a:solidFill>
                          <a:effectLst/>
                          <a:uLnTx/>
                          <a:uFillTx/>
                          <a:latin typeface="+mn-lt"/>
                          <a:ea typeface="+mn-ea"/>
                          <a:cs typeface="+mn-cs"/>
                        </a:rPr>
                        <a:t> 
 SCS wishes everyone a blessed Hari Raya Haji!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4402125"/>
                  </a:ext>
                </a:extLst>
              </a:tr>
            </a:tbl>
          </a:graphicData>
        </a:graphic>
      </p:graphicFrame>
      <p:sp>
        <p:nvSpPr>
          <p:cNvPr id="4" name="Text Placeholder 3">
            <a:extLst>
              <a:ext uri="{FF2B5EF4-FFF2-40B4-BE49-F238E27FC236}">
                <a16:creationId xmlns:a16="http://schemas.microsoft.com/office/drawing/2014/main" id="{52E3FDDD-5A68-4150-A83F-95B1A343141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14398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9F0C7-F81E-4073-AB36-827C0C9FA902}"/>
              </a:ext>
            </a:extLst>
          </p:cNvPr>
          <p:cNvSpPr>
            <a:spLocks noGrp="1"/>
          </p:cNvSpPr>
          <p:nvPr>
            <p:ph type="title"/>
          </p:nvPr>
        </p:nvSpPr>
        <p:spPr/>
        <p:txBody>
          <a:bodyPr/>
          <a:lstStyle/>
          <a:p>
            <a:r>
              <a:rPr lang="en-US"/>
              <a:t>Facebook Own Posts Table | SCS Dairy MY - 4 of 10</a:t>
            </a:r>
          </a:p>
        </p:txBody>
      </p:sp>
      <p:graphicFrame>
        <p:nvGraphicFramePr>
          <p:cNvPr id="5" name="Table Placeholder 4">
            <a:extLst>
              <a:ext uri="{FF2B5EF4-FFF2-40B4-BE49-F238E27FC236}">
                <a16:creationId xmlns:a16="http://schemas.microsoft.com/office/drawing/2014/main" id="{CC1AB148-0EC8-4347-A373-D622F6AFCD21}"/>
              </a:ext>
            </a:extLst>
          </p:cNvPr>
          <p:cNvGraphicFramePr>
            <a:graphicFrameLocks noGrp="1"/>
          </p:cNvGraphicFramePr>
          <p:nvPr>
            <p:ph type="tbl" sz="quarter" idx="13"/>
            <p:extLst>
              <p:ext uri="{D42A27DB-BD31-4B8C-83A1-F6EECF244321}">
                <p14:modId xmlns:p14="http://schemas.microsoft.com/office/powerpoint/2010/main" val="489288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34396440"/>
                    </a:ext>
                  </a:extLst>
                </a:gridCol>
                <a:gridCol w="658368">
                  <a:extLst>
                    <a:ext uri="{9D8B030D-6E8A-4147-A177-3AD203B41FA5}">
                      <a16:colId xmlns:a16="http://schemas.microsoft.com/office/drawing/2014/main" val="3106145569"/>
                    </a:ext>
                  </a:extLst>
                </a:gridCol>
                <a:gridCol w="658368">
                  <a:extLst>
                    <a:ext uri="{9D8B030D-6E8A-4147-A177-3AD203B41FA5}">
                      <a16:colId xmlns:a16="http://schemas.microsoft.com/office/drawing/2014/main" val="1391596483"/>
                    </a:ext>
                  </a:extLst>
                </a:gridCol>
                <a:gridCol w="658368">
                  <a:extLst>
                    <a:ext uri="{9D8B030D-6E8A-4147-A177-3AD203B41FA5}">
                      <a16:colId xmlns:a16="http://schemas.microsoft.com/office/drawing/2014/main" val="1821739142"/>
                    </a:ext>
                  </a:extLst>
                </a:gridCol>
                <a:gridCol w="658368">
                  <a:extLst>
                    <a:ext uri="{9D8B030D-6E8A-4147-A177-3AD203B41FA5}">
                      <a16:colId xmlns:a16="http://schemas.microsoft.com/office/drawing/2014/main" val="3961595182"/>
                    </a:ext>
                  </a:extLst>
                </a:gridCol>
                <a:gridCol w="658368">
                  <a:extLst>
                    <a:ext uri="{9D8B030D-6E8A-4147-A177-3AD203B41FA5}">
                      <a16:colId xmlns:a16="http://schemas.microsoft.com/office/drawing/2014/main" val="3069275306"/>
                    </a:ext>
                  </a:extLst>
                </a:gridCol>
                <a:gridCol w="658368">
                  <a:extLst>
                    <a:ext uri="{9D8B030D-6E8A-4147-A177-3AD203B41FA5}">
                      <a16:colId xmlns:a16="http://schemas.microsoft.com/office/drawing/2014/main" val="2306426927"/>
                    </a:ext>
                  </a:extLst>
                </a:gridCol>
                <a:gridCol w="658368">
                  <a:extLst>
                    <a:ext uri="{9D8B030D-6E8A-4147-A177-3AD203B41FA5}">
                      <a16:colId xmlns:a16="http://schemas.microsoft.com/office/drawing/2014/main" val="801415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5062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- 2018-08-20 11:33:00 </a:t>
                      </a:r>
                      <a:r>
                        <a:rPr kumimoji="0" lang="en-US" sz="1000" b="0" i="0" u="none" strike="noStrike" kern="1200" cap="none" spc="0" normalizeH="0" baseline="0" noProof="0">
                          <a:ln>
                            <a:noFill/>
                          </a:ln>
                          <a:solidFill>
                            <a:prstClr val="black"/>
                          </a:solidFill>
                          <a:effectLst/>
                          <a:uLnTx/>
                          <a:uFillTx/>
                          <a:latin typeface="+mn-lt"/>
                          <a:ea typeface="+mn-ea"/>
                          <a:cs typeface="+mn-cs"/>
                        </a:rPr>
                        <a:t> 
 If you slam the door open or closed towards the start of baking, it can cause fragile air bubbles in the batter to burst and you’ll end up with a dense cake. Even if you’re gentle with the oven door, a rush of cold air can disrupt the structure of the cupcakes as they begin to bake. 
The gluten and fat molecules in the batter are what helps the cupcake set and maintain its fluffy, light structure – give those molecules awhile (at least 2/3 of the total baking time) to set and stiffen up before you introduce any cold air to the atmosphere by sticking your nose in to check on things. If you are too quick to poke around, you may find yourself with dense, sunken cupcakes.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8625914"/>
                  </a:ext>
                </a:extLst>
              </a:tr>
            </a:tbl>
          </a:graphicData>
        </a:graphic>
      </p:graphicFrame>
      <p:sp>
        <p:nvSpPr>
          <p:cNvPr id="4" name="Text Placeholder 3">
            <a:extLst>
              <a:ext uri="{FF2B5EF4-FFF2-40B4-BE49-F238E27FC236}">
                <a16:creationId xmlns:a16="http://schemas.microsoft.com/office/drawing/2014/main" id="{DE5E6814-F2F4-402F-B302-F2628E02670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97974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B9B94-337D-4586-AFB7-C0F3146D9DF5}"/>
              </a:ext>
            </a:extLst>
          </p:cNvPr>
          <p:cNvSpPr>
            <a:spLocks noGrp="1"/>
          </p:cNvSpPr>
          <p:nvPr>
            <p:ph type="title"/>
          </p:nvPr>
        </p:nvSpPr>
        <p:spPr/>
        <p:txBody>
          <a:bodyPr/>
          <a:lstStyle/>
          <a:p>
            <a:r>
              <a:rPr lang="en-US"/>
              <a:t>Facebook Own Posts Table | SCS Dairy MY - 5 of 10</a:t>
            </a:r>
          </a:p>
        </p:txBody>
      </p:sp>
      <p:graphicFrame>
        <p:nvGraphicFramePr>
          <p:cNvPr id="5" name="Table Placeholder 4">
            <a:extLst>
              <a:ext uri="{FF2B5EF4-FFF2-40B4-BE49-F238E27FC236}">
                <a16:creationId xmlns:a16="http://schemas.microsoft.com/office/drawing/2014/main" id="{99F20393-F4F4-4A0E-BA3E-8F37CEBBFAA1}"/>
              </a:ext>
            </a:extLst>
          </p:cNvPr>
          <p:cNvGraphicFramePr>
            <a:graphicFrameLocks noGrp="1"/>
          </p:cNvGraphicFramePr>
          <p:nvPr>
            <p:ph type="tbl" sz="quarter" idx="13"/>
            <p:extLst>
              <p:ext uri="{D42A27DB-BD31-4B8C-83A1-F6EECF244321}">
                <p14:modId xmlns:p14="http://schemas.microsoft.com/office/powerpoint/2010/main" val="659230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7262157"/>
                    </a:ext>
                  </a:extLst>
                </a:gridCol>
                <a:gridCol w="658368">
                  <a:extLst>
                    <a:ext uri="{9D8B030D-6E8A-4147-A177-3AD203B41FA5}">
                      <a16:colId xmlns:a16="http://schemas.microsoft.com/office/drawing/2014/main" val="185475418"/>
                    </a:ext>
                  </a:extLst>
                </a:gridCol>
                <a:gridCol w="658368">
                  <a:extLst>
                    <a:ext uri="{9D8B030D-6E8A-4147-A177-3AD203B41FA5}">
                      <a16:colId xmlns:a16="http://schemas.microsoft.com/office/drawing/2014/main" val="463101452"/>
                    </a:ext>
                  </a:extLst>
                </a:gridCol>
                <a:gridCol w="658368">
                  <a:extLst>
                    <a:ext uri="{9D8B030D-6E8A-4147-A177-3AD203B41FA5}">
                      <a16:colId xmlns:a16="http://schemas.microsoft.com/office/drawing/2014/main" val="3847452354"/>
                    </a:ext>
                  </a:extLst>
                </a:gridCol>
                <a:gridCol w="658368">
                  <a:extLst>
                    <a:ext uri="{9D8B030D-6E8A-4147-A177-3AD203B41FA5}">
                      <a16:colId xmlns:a16="http://schemas.microsoft.com/office/drawing/2014/main" val="2618583392"/>
                    </a:ext>
                  </a:extLst>
                </a:gridCol>
                <a:gridCol w="658368">
                  <a:extLst>
                    <a:ext uri="{9D8B030D-6E8A-4147-A177-3AD203B41FA5}">
                      <a16:colId xmlns:a16="http://schemas.microsoft.com/office/drawing/2014/main" val="137147878"/>
                    </a:ext>
                  </a:extLst>
                </a:gridCol>
                <a:gridCol w="658368">
                  <a:extLst>
                    <a:ext uri="{9D8B030D-6E8A-4147-A177-3AD203B41FA5}">
                      <a16:colId xmlns:a16="http://schemas.microsoft.com/office/drawing/2014/main" val="2033275706"/>
                    </a:ext>
                  </a:extLst>
                </a:gridCol>
                <a:gridCol w="658368">
                  <a:extLst>
                    <a:ext uri="{9D8B030D-6E8A-4147-A177-3AD203B41FA5}">
                      <a16:colId xmlns:a16="http://schemas.microsoft.com/office/drawing/2014/main" val="1654683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8272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- 2018-08-18 12:17:00 </a:t>
                      </a:r>
                      <a:r>
                        <a:rPr kumimoji="0" lang="en-US" sz="1000" b="0" i="0" u="none" strike="noStrike" kern="1200" cap="none" spc="0" normalizeH="0" baseline="0" noProof="0">
                          <a:ln>
                            <a:noFill/>
                          </a:ln>
                          <a:solidFill>
                            <a:prstClr val="black"/>
                          </a:solidFill>
                          <a:effectLst/>
                          <a:uLnTx/>
                          <a:uFillTx/>
                          <a:latin typeface="+mn-lt"/>
                          <a:ea typeface="+mn-ea"/>
                          <a:cs typeface="+mn-cs"/>
                        </a:rPr>
                        <a:t> 
 These Lemon Cupcakes with Fresh Blueberry Buttercream are a must bake this month!
Lemon Cupcakes with Fresh Blueberry Buttercream
Ingredients for the lemon cupcakes:
113g SCS unsalted butter, at room temperature
220g all-purpose flour
1 teaspoon baking powder
1/2 teaspoon baking soda
1/4 teaspoon salt
237ml full-fat sour cream
150g granulated sugar
1/2 teaspoon lemon extract
2 teaspoons finely grated lemon zest
1 large egg plus one egg yolk, at room temperature
1 and 1/2 tablespoons fresh lemon juice
Ingredients for the fresh blueberry buttercream:
227g SCS unsalted butter, VERY soft
150g blueberries, fresh or frozen, if using frozen don't thaw
2 tablespoons lemon juice
1/2 teaspoon salt
400g confectioners sugar, sifted
1 tablespoon heavy cream (more if needed)
25g fresh blueberries, for decorating (optional)
Directions:
1. Preheat oven to 176°C. Line a 12 mold cupcake tin with paper liners and set aside. 
2. In a medium bowl combine the flour, baking powder, baking soda, and salt;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40561072"/>
                  </a:ext>
                </a:extLst>
              </a:tr>
            </a:tbl>
          </a:graphicData>
        </a:graphic>
      </p:graphicFrame>
      <p:sp>
        <p:nvSpPr>
          <p:cNvPr id="4" name="Text Placeholder 3">
            <a:extLst>
              <a:ext uri="{FF2B5EF4-FFF2-40B4-BE49-F238E27FC236}">
                <a16:creationId xmlns:a16="http://schemas.microsoft.com/office/drawing/2014/main" id="{763F5FC4-09BC-446A-83D2-2563955EE55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26339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29C81-EC77-4694-84EB-6CB4029D0F79}"/>
              </a:ext>
            </a:extLst>
          </p:cNvPr>
          <p:cNvSpPr>
            <a:spLocks noGrp="1"/>
          </p:cNvSpPr>
          <p:nvPr>
            <p:ph type="title"/>
          </p:nvPr>
        </p:nvSpPr>
        <p:spPr/>
        <p:txBody>
          <a:bodyPr/>
          <a:lstStyle/>
          <a:p>
            <a:r>
              <a:rPr lang="en-US"/>
              <a:t>Facebook Own Posts Table | SCS Dairy MY - 6 of 10</a:t>
            </a:r>
          </a:p>
        </p:txBody>
      </p:sp>
      <p:graphicFrame>
        <p:nvGraphicFramePr>
          <p:cNvPr id="5" name="Table Placeholder 4">
            <a:extLst>
              <a:ext uri="{FF2B5EF4-FFF2-40B4-BE49-F238E27FC236}">
                <a16:creationId xmlns:a16="http://schemas.microsoft.com/office/drawing/2014/main" id="{2EF1FA86-FF7D-4A85-90C6-E7641FFBD935}"/>
              </a:ext>
            </a:extLst>
          </p:cNvPr>
          <p:cNvGraphicFramePr>
            <a:graphicFrameLocks noGrp="1"/>
          </p:cNvGraphicFramePr>
          <p:nvPr>
            <p:ph type="tbl" sz="quarter" idx="13"/>
            <p:extLst>
              <p:ext uri="{D42A27DB-BD31-4B8C-83A1-F6EECF244321}">
                <p14:modId xmlns:p14="http://schemas.microsoft.com/office/powerpoint/2010/main" val="2262480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45284157"/>
                    </a:ext>
                  </a:extLst>
                </a:gridCol>
                <a:gridCol w="658368">
                  <a:extLst>
                    <a:ext uri="{9D8B030D-6E8A-4147-A177-3AD203B41FA5}">
                      <a16:colId xmlns:a16="http://schemas.microsoft.com/office/drawing/2014/main" val="3227943118"/>
                    </a:ext>
                  </a:extLst>
                </a:gridCol>
                <a:gridCol w="658368">
                  <a:extLst>
                    <a:ext uri="{9D8B030D-6E8A-4147-A177-3AD203B41FA5}">
                      <a16:colId xmlns:a16="http://schemas.microsoft.com/office/drawing/2014/main" val="3436135340"/>
                    </a:ext>
                  </a:extLst>
                </a:gridCol>
                <a:gridCol w="658368">
                  <a:extLst>
                    <a:ext uri="{9D8B030D-6E8A-4147-A177-3AD203B41FA5}">
                      <a16:colId xmlns:a16="http://schemas.microsoft.com/office/drawing/2014/main" val="3721491045"/>
                    </a:ext>
                  </a:extLst>
                </a:gridCol>
                <a:gridCol w="658368">
                  <a:extLst>
                    <a:ext uri="{9D8B030D-6E8A-4147-A177-3AD203B41FA5}">
                      <a16:colId xmlns:a16="http://schemas.microsoft.com/office/drawing/2014/main" val="4222836555"/>
                    </a:ext>
                  </a:extLst>
                </a:gridCol>
                <a:gridCol w="658368">
                  <a:extLst>
                    <a:ext uri="{9D8B030D-6E8A-4147-A177-3AD203B41FA5}">
                      <a16:colId xmlns:a16="http://schemas.microsoft.com/office/drawing/2014/main" val="3499261358"/>
                    </a:ext>
                  </a:extLst>
                </a:gridCol>
                <a:gridCol w="658368">
                  <a:extLst>
                    <a:ext uri="{9D8B030D-6E8A-4147-A177-3AD203B41FA5}">
                      <a16:colId xmlns:a16="http://schemas.microsoft.com/office/drawing/2014/main" val="2812069409"/>
                    </a:ext>
                  </a:extLst>
                </a:gridCol>
                <a:gridCol w="658368">
                  <a:extLst>
                    <a:ext uri="{9D8B030D-6E8A-4147-A177-3AD203B41FA5}">
                      <a16:colId xmlns:a16="http://schemas.microsoft.com/office/drawing/2014/main" val="2604017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83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- 2018-08-16 15:03:00 </a:t>
                      </a:r>
                      <a:r>
                        <a:rPr kumimoji="0" lang="en-US" sz="1000" b="0" i="0" u="none" strike="noStrike" kern="1200" cap="none" spc="0" normalizeH="0" baseline="0" noProof="0">
                          <a:ln>
                            <a:noFill/>
                          </a:ln>
                          <a:solidFill>
                            <a:prstClr val="black"/>
                          </a:solidFill>
                          <a:effectLst/>
                          <a:uLnTx/>
                          <a:uFillTx/>
                          <a:latin typeface="+mn-lt"/>
                          <a:ea typeface="+mn-ea"/>
                          <a:cs typeface="+mn-cs"/>
                        </a:rPr>
                        <a:t> 
 This super yummy chocolate cupcake looks simply irresistible!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27228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- 2018-08-14 12:21:00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In ancient Rome, butter was used to enhance beauty. Not only was it used as a cream to make skin smooth, but Greeks and Romans massaged it into their hair to make it shine.
Source: https://www.dairygoodness.ca/butter/the-history-of-butter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0433541"/>
                  </a:ext>
                </a:extLst>
              </a:tr>
            </a:tbl>
          </a:graphicData>
        </a:graphic>
      </p:graphicFrame>
      <p:sp>
        <p:nvSpPr>
          <p:cNvPr id="4" name="Text Placeholder 3">
            <a:extLst>
              <a:ext uri="{FF2B5EF4-FFF2-40B4-BE49-F238E27FC236}">
                <a16:creationId xmlns:a16="http://schemas.microsoft.com/office/drawing/2014/main" id="{F0FD852F-C7F0-452D-8414-FC3755EB596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64440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EEA63-93D8-4C99-908E-D4C200631306}"/>
              </a:ext>
            </a:extLst>
          </p:cNvPr>
          <p:cNvSpPr>
            <a:spLocks noGrp="1"/>
          </p:cNvSpPr>
          <p:nvPr>
            <p:ph type="title"/>
          </p:nvPr>
        </p:nvSpPr>
        <p:spPr/>
        <p:txBody>
          <a:bodyPr/>
          <a:lstStyle/>
          <a:p>
            <a:r>
              <a:rPr lang="en-US"/>
              <a:t>Facebook Own Posts Table | SCS Dairy MY - 7 of 10</a:t>
            </a:r>
          </a:p>
        </p:txBody>
      </p:sp>
      <p:graphicFrame>
        <p:nvGraphicFramePr>
          <p:cNvPr id="5" name="Table Placeholder 4">
            <a:extLst>
              <a:ext uri="{FF2B5EF4-FFF2-40B4-BE49-F238E27FC236}">
                <a16:creationId xmlns:a16="http://schemas.microsoft.com/office/drawing/2014/main" id="{392B9819-DE4F-4CAE-A1AC-49D1136124C6}"/>
              </a:ext>
            </a:extLst>
          </p:cNvPr>
          <p:cNvGraphicFramePr>
            <a:graphicFrameLocks noGrp="1"/>
          </p:cNvGraphicFramePr>
          <p:nvPr>
            <p:ph type="tbl" sz="quarter" idx="13"/>
            <p:extLst>
              <p:ext uri="{D42A27DB-BD31-4B8C-83A1-F6EECF244321}">
                <p14:modId xmlns:p14="http://schemas.microsoft.com/office/powerpoint/2010/main" val="3602738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60040168"/>
                    </a:ext>
                  </a:extLst>
                </a:gridCol>
                <a:gridCol w="658368">
                  <a:extLst>
                    <a:ext uri="{9D8B030D-6E8A-4147-A177-3AD203B41FA5}">
                      <a16:colId xmlns:a16="http://schemas.microsoft.com/office/drawing/2014/main" val="451889010"/>
                    </a:ext>
                  </a:extLst>
                </a:gridCol>
                <a:gridCol w="658368">
                  <a:extLst>
                    <a:ext uri="{9D8B030D-6E8A-4147-A177-3AD203B41FA5}">
                      <a16:colId xmlns:a16="http://schemas.microsoft.com/office/drawing/2014/main" val="3201046571"/>
                    </a:ext>
                  </a:extLst>
                </a:gridCol>
                <a:gridCol w="658368">
                  <a:extLst>
                    <a:ext uri="{9D8B030D-6E8A-4147-A177-3AD203B41FA5}">
                      <a16:colId xmlns:a16="http://schemas.microsoft.com/office/drawing/2014/main" val="2549615562"/>
                    </a:ext>
                  </a:extLst>
                </a:gridCol>
                <a:gridCol w="658368">
                  <a:extLst>
                    <a:ext uri="{9D8B030D-6E8A-4147-A177-3AD203B41FA5}">
                      <a16:colId xmlns:a16="http://schemas.microsoft.com/office/drawing/2014/main" val="2552664897"/>
                    </a:ext>
                  </a:extLst>
                </a:gridCol>
                <a:gridCol w="658368">
                  <a:extLst>
                    <a:ext uri="{9D8B030D-6E8A-4147-A177-3AD203B41FA5}">
                      <a16:colId xmlns:a16="http://schemas.microsoft.com/office/drawing/2014/main" val="4243485924"/>
                    </a:ext>
                  </a:extLst>
                </a:gridCol>
                <a:gridCol w="658368">
                  <a:extLst>
                    <a:ext uri="{9D8B030D-6E8A-4147-A177-3AD203B41FA5}">
                      <a16:colId xmlns:a16="http://schemas.microsoft.com/office/drawing/2014/main" val="2785619027"/>
                    </a:ext>
                  </a:extLst>
                </a:gridCol>
                <a:gridCol w="658368">
                  <a:extLst>
                    <a:ext uri="{9D8B030D-6E8A-4147-A177-3AD203B41FA5}">
                      <a16:colId xmlns:a16="http://schemas.microsoft.com/office/drawing/2014/main" val="4237966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04441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- 2018-08-12 17:02:58 </a:t>
                      </a:r>
                      <a:r>
                        <a:rPr kumimoji="0" lang="en-US" sz="1000" b="0" i="0" u="none" strike="noStrike" kern="1200" cap="none" spc="0" normalizeH="0" baseline="0" noProof="0">
                          <a:ln>
                            <a:noFill/>
                          </a:ln>
                          <a:solidFill>
                            <a:prstClr val="black"/>
                          </a:solidFill>
                          <a:effectLst/>
                          <a:uLnTx/>
                          <a:uFillTx/>
                          <a:latin typeface="+mn-lt"/>
                          <a:ea typeface="+mn-ea"/>
                          <a:cs typeface="+mn-cs"/>
                        </a:rPr>
                        <a:t> 
 There’s nothing worse than pulling a tray of cupcakes out of the oven and discovering that they are either overcooked or practically raw inside. The easiest way to ensure a uniform baking time is to make sure you’re putting the exact same amount of batter in each cupcake liner. 
This is more important with cupcakes than cakes because they are so much smaller and a few tablespoons’ difference between two 8″ cake pans won’t make a huge difference, but if two cupcakes are off by the same amount they can come out radically different. The best way to ensure even batter distribution is to use a large scoop of standard-sized cupcakes and a small cookie scoop for minis. Fill the liners about 2/3 of the way for best results.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8498230"/>
                  </a:ext>
                </a:extLst>
              </a:tr>
            </a:tbl>
          </a:graphicData>
        </a:graphic>
      </p:graphicFrame>
      <p:sp>
        <p:nvSpPr>
          <p:cNvPr id="4" name="Text Placeholder 3">
            <a:extLst>
              <a:ext uri="{FF2B5EF4-FFF2-40B4-BE49-F238E27FC236}">
                <a16:creationId xmlns:a16="http://schemas.microsoft.com/office/drawing/2014/main" id="{058EAC03-8C2F-4636-A66E-103D3E6F5C9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39735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EB608-B03D-4145-957C-5501EF6598B3}"/>
              </a:ext>
            </a:extLst>
          </p:cNvPr>
          <p:cNvSpPr>
            <a:spLocks noGrp="1"/>
          </p:cNvSpPr>
          <p:nvPr>
            <p:ph type="title"/>
          </p:nvPr>
        </p:nvSpPr>
        <p:spPr/>
        <p:txBody>
          <a:bodyPr/>
          <a:lstStyle/>
          <a:p>
            <a:r>
              <a:rPr lang="en-US"/>
              <a:t>Facebook Own Posts Table | SCS Dairy MY - 8 of 10</a:t>
            </a:r>
          </a:p>
        </p:txBody>
      </p:sp>
      <p:graphicFrame>
        <p:nvGraphicFramePr>
          <p:cNvPr id="5" name="Table Placeholder 4">
            <a:extLst>
              <a:ext uri="{FF2B5EF4-FFF2-40B4-BE49-F238E27FC236}">
                <a16:creationId xmlns:a16="http://schemas.microsoft.com/office/drawing/2014/main" id="{AA84D1FF-B497-48CC-A963-129CF3E8BEB8}"/>
              </a:ext>
            </a:extLst>
          </p:cNvPr>
          <p:cNvGraphicFramePr>
            <a:graphicFrameLocks noGrp="1"/>
          </p:cNvGraphicFramePr>
          <p:nvPr>
            <p:ph type="tbl" sz="quarter" idx="13"/>
            <p:extLst>
              <p:ext uri="{D42A27DB-BD31-4B8C-83A1-F6EECF244321}">
                <p14:modId xmlns:p14="http://schemas.microsoft.com/office/powerpoint/2010/main" val="3342570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0293688"/>
                    </a:ext>
                  </a:extLst>
                </a:gridCol>
                <a:gridCol w="658368">
                  <a:extLst>
                    <a:ext uri="{9D8B030D-6E8A-4147-A177-3AD203B41FA5}">
                      <a16:colId xmlns:a16="http://schemas.microsoft.com/office/drawing/2014/main" val="697604861"/>
                    </a:ext>
                  </a:extLst>
                </a:gridCol>
                <a:gridCol w="658368">
                  <a:extLst>
                    <a:ext uri="{9D8B030D-6E8A-4147-A177-3AD203B41FA5}">
                      <a16:colId xmlns:a16="http://schemas.microsoft.com/office/drawing/2014/main" val="88634311"/>
                    </a:ext>
                  </a:extLst>
                </a:gridCol>
                <a:gridCol w="658368">
                  <a:extLst>
                    <a:ext uri="{9D8B030D-6E8A-4147-A177-3AD203B41FA5}">
                      <a16:colId xmlns:a16="http://schemas.microsoft.com/office/drawing/2014/main" val="2854748713"/>
                    </a:ext>
                  </a:extLst>
                </a:gridCol>
                <a:gridCol w="658368">
                  <a:extLst>
                    <a:ext uri="{9D8B030D-6E8A-4147-A177-3AD203B41FA5}">
                      <a16:colId xmlns:a16="http://schemas.microsoft.com/office/drawing/2014/main" val="1033389090"/>
                    </a:ext>
                  </a:extLst>
                </a:gridCol>
                <a:gridCol w="658368">
                  <a:extLst>
                    <a:ext uri="{9D8B030D-6E8A-4147-A177-3AD203B41FA5}">
                      <a16:colId xmlns:a16="http://schemas.microsoft.com/office/drawing/2014/main" val="483330863"/>
                    </a:ext>
                  </a:extLst>
                </a:gridCol>
                <a:gridCol w="658368">
                  <a:extLst>
                    <a:ext uri="{9D8B030D-6E8A-4147-A177-3AD203B41FA5}">
                      <a16:colId xmlns:a16="http://schemas.microsoft.com/office/drawing/2014/main" val="994341544"/>
                    </a:ext>
                  </a:extLst>
                </a:gridCol>
                <a:gridCol w="658368">
                  <a:extLst>
                    <a:ext uri="{9D8B030D-6E8A-4147-A177-3AD203B41FA5}">
                      <a16:colId xmlns:a16="http://schemas.microsoft.com/office/drawing/2014/main" val="1381728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8930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- 2018-08-10 11:43:00 </a:t>
                      </a:r>
                      <a:r>
                        <a:rPr kumimoji="0" lang="en-US" sz="1000" b="0" i="0" u="none" strike="noStrike" kern="1200" cap="none" spc="0" normalizeH="0" baseline="0" noProof="0">
                          <a:ln>
                            <a:noFill/>
                          </a:ln>
                          <a:solidFill>
                            <a:prstClr val="black"/>
                          </a:solidFill>
                          <a:effectLst/>
                          <a:uLnTx/>
                          <a:uFillTx/>
                          <a:latin typeface="+mn-lt"/>
                          <a:ea typeface="+mn-ea"/>
                          <a:cs typeface="+mn-cs"/>
                        </a:rPr>
                        <a:t> 
 Fresh strawberry cupcakes topped with tangy cream cheese frosting and filled with a strawberry cheesecake surprise! 
Strawberry Cheesecake Cupcakes
Ingredients for cupcakes:
113g SCS unsalted butter
12 Strawberries
200g sugar
1 large egg room temperature
118ml milk
60ml plain Greek yogurt
1 teaspoon vanilla
210g flour
½ teaspoon baking powder
¼ teaspoon baking soda
½ teaspoon salt
1 teaspoon lemon zest
Frosting and filling:
170g SCS unsalted butter softened
115g SCS cream cheese
400g powdered sugar sifted, measure before sifting
1 teaspoon vanilla
2 tablespoons liquid strawberry puree or strawberry jam
Red food coloring optional
Instructions:
1. Preheat oven to 176°C. Line 12 muffin cuts with cupcake liners and set aside. 
2. Pulse about 4 strawberries in a food processor to get about 1/3 cup chunky puree and set aside. Puree about 8 strawberries in a food processor to get about ½ cup + 2 tablespoons of liquid puree and set aside. 
3. Melt butter in a large microwave safe bowl on 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476915"/>
                  </a:ext>
                </a:extLst>
              </a:tr>
            </a:tbl>
          </a:graphicData>
        </a:graphic>
      </p:graphicFrame>
      <p:sp>
        <p:nvSpPr>
          <p:cNvPr id="4" name="Text Placeholder 3">
            <a:extLst>
              <a:ext uri="{FF2B5EF4-FFF2-40B4-BE49-F238E27FC236}">
                <a16:creationId xmlns:a16="http://schemas.microsoft.com/office/drawing/2014/main" id="{D39D965A-E5D1-46E8-A947-D7E478D73E8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05113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43C93-F466-4CE8-A7B6-9D7E0C378E77}"/>
              </a:ext>
            </a:extLst>
          </p:cNvPr>
          <p:cNvSpPr>
            <a:spLocks noGrp="1"/>
          </p:cNvSpPr>
          <p:nvPr>
            <p:ph type="title"/>
          </p:nvPr>
        </p:nvSpPr>
        <p:spPr/>
        <p:txBody>
          <a:bodyPr/>
          <a:lstStyle/>
          <a:p>
            <a:r>
              <a:rPr lang="en-US"/>
              <a:t>Facebook Own Posts Table | SCS Dairy MY - 9 of 10</a:t>
            </a:r>
          </a:p>
        </p:txBody>
      </p:sp>
      <p:graphicFrame>
        <p:nvGraphicFramePr>
          <p:cNvPr id="5" name="Table Placeholder 4">
            <a:extLst>
              <a:ext uri="{FF2B5EF4-FFF2-40B4-BE49-F238E27FC236}">
                <a16:creationId xmlns:a16="http://schemas.microsoft.com/office/drawing/2014/main" id="{900C65A6-F09B-4D9A-8246-448A892FC122}"/>
              </a:ext>
            </a:extLst>
          </p:cNvPr>
          <p:cNvGraphicFramePr>
            <a:graphicFrameLocks noGrp="1"/>
          </p:cNvGraphicFramePr>
          <p:nvPr>
            <p:ph type="tbl" sz="quarter" idx="13"/>
            <p:extLst>
              <p:ext uri="{D42A27DB-BD31-4B8C-83A1-F6EECF244321}">
                <p14:modId xmlns:p14="http://schemas.microsoft.com/office/powerpoint/2010/main" val="3093349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89609153"/>
                    </a:ext>
                  </a:extLst>
                </a:gridCol>
                <a:gridCol w="658368">
                  <a:extLst>
                    <a:ext uri="{9D8B030D-6E8A-4147-A177-3AD203B41FA5}">
                      <a16:colId xmlns:a16="http://schemas.microsoft.com/office/drawing/2014/main" val="250347578"/>
                    </a:ext>
                  </a:extLst>
                </a:gridCol>
                <a:gridCol w="658368">
                  <a:extLst>
                    <a:ext uri="{9D8B030D-6E8A-4147-A177-3AD203B41FA5}">
                      <a16:colId xmlns:a16="http://schemas.microsoft.com/office/drawing/2014/main" val="1706614804"/>
                    </a:ext>
                  </a:extLst>
                </a:gridCol>
                <a:gridCol w="658368">
                  <a:extLst>
                    <a:ext uri="{9D8B030D-6E8A-4147-A177-3AD203B41FA5}">
                      <a16:colId xmlns:a16="http://schemas.microsoft.com/office/drawing/2014/main" val="838667039"/>
                    </a:ext>
                  </a:extLst>
                </a:gridCol>
                <a:gridCol w="658368">
                  <a:extLst>
                    <a:ext uri="{9D8B030D-6E8A-4147-A177-3AD203B41FA5}">
                      <a16:colId xmlns:a16="http://schemas.microsoft.com/office/drawing/2014/main" val="2794803570"/>
                    </a:ext>
                  </a:extLst>
                </a:gridCol>
                <a:gridCol w="658368">
                  <a:extLst>
                    <a:ext uri="{9D8B030D-6E8A-4147-A177-3AD203B41FA5}">
                      <a16:colId xmlns:a16="http://schemas.microsoft.com/office/drawing/2014/main" val="1795027465"/>
                    </a:ext>
                  </a:extLst>
                </a:gridCol>
                <a:gridCol w="658368">
                  <a:extLst>
                    <a:ext uri="{9D8B030D-6E8A-4147-A177-3AD203B41FA5}">
                      <a16:colId xmlns:a16="http://schemas.microsoft.com/office/drawing/2014/main" val="978108429"/>
                    </a:ext>
                  </a:extLst>
                </a:gridCol>
                <a:gridCol w="658368">
                  <a:extLst>
                    <a:ext uri="{9D8B030D-6E8A-4147-A177-3AD203B41FA5}">
                      <a16:colId xmlns:a16="http://schemas.microsoft.com/office/drawing/2014/main" val="512788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7242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- 2018-08-09 18:12:54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93384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- 2018-08-08 13:20:00 </a:t>
                      </a:r>
                      <a:r>
                        <a:rPr kumimoji="0" lang="en-US" sz="1000" b="0" i="0" u="none" strike="noStrike" kern="1200" cap="none" spc="0" normalizeH="0" baseline="0" noProof="0">
                          <a:ln>
                            <a:noFill/>
                          </a:ln>
                          <a:solidFill>
                            <a:prstClr val="black"/>
                          </a:solidFill>
                          <a:effectLst/>
                          <a:uLnTx/>
                          <a:uFillTx/>
                          <a:latin typeface="+mn-lt"/>
                          <a:ea typeface="+mn-ea"/>
                          <a:cs typeface="+mn-cs"/>
                        </a:rPr>
                        <a:t> 
 These red velvet cupcakes topped with smooth cream cheese frosting pair perfectly with a cup of espresso!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4115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- 2018-08-07 03:05:30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cheese is an excellent non-meat source of protein?
In a time when many of us are looking to reduce our consumption of meat, cheese is a valuable source of protein. Cheese is a complete protein, and contains the right proportions of essential amino acids to allow our bodies to absorb all that goodness.
Source: https://hellogiggles.com/lifestyle/food-drink/7-reasons-cheese-is-good-for-you/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73781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- 2018-08-04 15:03:00 </a:t>
                      </a:r>
                      <a:r>
                        <a:rPr kumimoji="0" lang="en-US" sz="1000" b="0" i="0" u="none" strike="noStrike" kern="1200" cap="none" spc="0" normalizeH="0" baseline="0" noProof="0">
                          <a:ln>
                            <a:noFill/>
                          </a:ln>
                          <a:solidFill>
                            <a:prstClr val="black"/>
                          </a:solidFill>
                          <a:effectLst/>
                          <a:uLnTx/>
                          <a:uFillTx/>
                          <a:latin typeface="+mn-lt"/>
                          <a:ea typeface="+mn-ea"/>
                          <a:cs typeface="+mn-cs"/>
                        </a:rPr>
                        <a:t> 
 Using quality ingredients makes a HUGE difference. If you taste test a cupcake with fake/cheap/flavorless ingredients next to a cupcake with high-quality ingredients, the difference will astound you. Using quality vanilla (and cocoa, if you’re making a chocolate concoction) will make the most noticeable difference in cakes, so prioritize those ingredients over others if you are low on funds or baking supplies.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9415942"/>
                  </a:ext>
                </a:extLst>
              </a:tr>
            </a:tbl>
          </a:graphicData>
        </a:graphic>
      </p:graphicFrame>
      <p:sp>
        <p:nvSpPr>
          <p:cNvPr id="4" name="Text Placeholder 3">
            <a:extLst>
              <a:ext uri="{FF2B5EF4-FFF2-40B4-BE49-F238E27FC236}">
                <a16:creationId xmlns:a16="http://schemas.microsoft.com/office/drawing/2014/main" id="{5540A15F-791F-4C62-B455-014CFC7818B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085677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D3891-139B-4D9C-8BA2-80E3327E4475}"/>
              </a:ext>
            </a:extLst>
          </p:cNvPr>
          <p:cNvSpPr>
            <a:spLocks noGrp="1"/>
          </p:cNvSpPr>
          <p:nvPr>
            <p:ph type="title"/>
          </p:nvPr>
        </p:nvSpPr>
        <p:spPr/>
        <p:txBody>
          <a:bodyPr/>
          <a:lstStyle/>
          <a:p>
            <a:r>
              <a:rPr lang="en-US"/>
              <a:t>Facebook Own Posts Table | SCS Dairy MY - 10 of 10</a:t>
            </a:r>
          </a:p>
        </p:txBody>
      </p:sp>
      <p:graphicFrame>
        <p:nvGraphicFramePr>
          <p:cNvPr id="5" name="Table Placeholder 4">
            <a:extLst>
              <a:ext uri="{FF2B5EF4-FFF2-40B4-BE49-F238E27FC236}">
                <a16:creationId xmlns:a16="http://schemas.microsoft.com/office/drawing/2014/main" id="{730D37C7-22BB-4115-93CC-BFD304691F5F}"/>
              </a:ext>
            </a:extLst>
          </p:cNvPr>
          <p:cNvGraphicFramePr>
            <a:graphicFrameLocks noGrp="1"/>
          </p:cNvGraphicFramePr>
          <p:nvPr>
            <p:ph type="tbl" sz="quarter" idx="13"/>
            <p:extLst>
              <p:ext uri="{D42A27DB-BD31-4B8C-83A1-F6EECF244321}">
                <p14:modId xmlns:p14="http://schemas.microsoft.com/office/powerpoint/2010/main" val="853457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61845615"/>
                    </a:ext>
                  </a:extLst>
                </a:gridCol>
                <a:gridCol w="658368">
                  <a:extLst>
                    <a:ext uri="{9D8B030D-6E8A-4147-A177-3AD203B41FA5}">
                      <a16:colId xmlns:a16="http://schemas.microsoft.com/office/drawing/2014/main" val="1099855523"/>
                    </a:ext>
                  </a:extLst>
                </a:gridCol>
                <a:gridCol w="658368">
                  <a:extLst>
                    <a:ext uri="{9D8B030D-6E8A-4147-A177-3AD203B41FA5}">
                      <a16:colId xmlns:a16="http://schemas.microsoft.com/office/drawing/2014/main" val="1029830717"/>
                    </a:ext>
                  </a:extLst>
                </a:gridCol>
                <a:gridCol w="658368">
                  <a:extLst>
                    <a:ext uri="{9D8B030D-6E8A-4147-A177-3AD203B41FA5}">
                      <a16:colId xmlns:a16="http://schemas.microsoft.com/office/drawing/2014/main" val="646016034"/>
                    </a:ext>
                  </a:extLst>
                </a:gridCol>
                <a:gridCol w="658368">
                  <a:extLst>
                    <a:ext uri="{9D8B030D-6E8A-4147-A177-3AD203B41FA5}">
                      <a16:colId xmlns:a16="http://schemas.microsoft.com/office/drawing/2014/main" val="187911005"/>
                    </a:ext>
                  </a:extLst>
                </a:gridCol>
                <a:gridCol w="658368">
                  <a:extLst>
                    <a:ext uri="{9D8B030D-6E8A-4147-A177-3AD203B41FA5}">
                      <a16:colId xmlns:a16="http://schemas.microsoft.com/office/drawing/2014/main" val="2912708558"/>
                    </a:ext>
                  </a:extLst>
                </a:gridCol>
                <a:gridCol w="658368">
                  <a:extLst>
                    <a:ext uri="{9D8B030D-6E8A-4147-A177-3AD203B41FA5}">
                      <a16:colId xmlns:a16="http://schemas.microsoft.com/office/drawing/2014/main" val="1501811428"/>
                    </a:ext>
                  </a:extLst>
                </a:gridCol>
                <a:gridCol w="658368">
                  <a:extLst>
                    <a:ext uri="{9D8B030D-6E8A-4147-A177-3AD203B41FA5}">
                      <a16:colId xmlns:a16="http://schemas.microsoft.com/office/drawing/2014/main" val="1946262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0352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- 2018-08-02 13:14:00 </a:t>
                      </a:r>
                      <a:r>
                        <a:rPr kumimoji="0" lang="en-US" sz="1000" b="0" i="0" u="none" strike="noStrike" kern="1200" cap="none" spc="0" normalizeH="0" baseline="0" noProof="0">
                          <a:ln>
                            <a:noFill/>
                          </a:ln>
                          <a:solidFill>
                            <a:prstClr val="black"/>
                          </a:solidFill>
                          <a:effectLst/>
                          <a:uLnTx/>
                          <a:uFillTx/>
                          <a:latin typeface="+mn-lt"/>
                          <a:ea typeface="+mn-ea"/>
                          <a:cs typeface="+mn-cs"/>
                        </a:rPr>
                        <a:t> 
 These moist chocolate cupcakes are completely homemade and full of chocolate flavor! The cupcakes melt in your mouth and the frosting is a silky smooth, super chocolate one that you won’t want to stop eating!
Moist Chocolate Cupcakes 
Ingredients for the chocolate cupcakes
130g all purpose flour
207g sugar
43g cocoa powder
1 tsp baking soda
1/2 tsp salt
1 large egg
120ml buttermilk
120ml vegetable oil
3/4 tsp vanilla
120ml hot water
Chocolate Frosting:
280g SCS unsalted butter, room temperature
325g semi sweet chocolate chips, melted
22g dark cocoa powder
575g powdered sugar
Pinch of salt
60-75ml heavy whipping cream
Directions:
1. Preheat oven to 148°C and prepare a cupcake pan with liners. 
2. Add the dry ingredients to a large bowl and whisk together. Set aside. 
3. Combine the egg, buttermilk, vegetable oil and vanilla in another medium sized bowl. 
4. Add the wet ingredients to the dry ingredients and mix until well combined.
5. Add the water to the batter and mix until well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7517680"/>
                  </a:ext>
                </a:extLst>
              </a:tr>
            </a:tbl>
          </a:graphicData>
        </a:graphic>
      </p:graphicFrame>
      <p:sp>
        <p:nvSpPr>
          <p:cNvPr id="4" name="Text Placeholder 3">
            <a:extLst>
              <a:ext uri="{FF2B5EF4-FFF2-40B4-BE49-F238E27FC236}">
                <a16:creationId xmlns:a16="http://schemas.microsoft.com/office/drawing/2014/main" id="{B94136D4-D134-41A6-94F6-E16A17A016B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010438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1076</Words>
  <Application>Microsoft Office PowerPoint</Application>
  <PresentationFormat>On-screen Show (4:3)</PresentationFormat>
  <Paragraphs>456</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(FB) Custom Own Posts Table (new) | SCS Dairy MY - 1 of 5</vt:lpstr>
      <vt:lpstr>(FB) Custom Own Posts Table (new) | SCS Dairy MY - 2 of 5</vt:lpstr>
      <vt:lpstr>(FB) Custom Own Posts Table (new) | SCS Dairy MY - 3 of 5</vt:lpstr>
      <vt:lpstr>(FB) Custom Own Posts Table (new) | SCS Dairy MY - 4 of 5</vt:lpstr>
      <vt:lpstr>(FB)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10</vt:lpstr>
      <vt:lpstr>Facebook Own Posts Table | SCS Dairy MY - 2 of 10</vt:lpstr>
      <vt:lpstr>Facebook Own Posts Table | SCS Dairy MY - 3 of 10</vt:lpstr>
      <vt:lpstr>Facebook Own Posts Table | SCS Dairy MY - 4 of 10</vt:lpstr>
      <vt:lpstr>Facebook Own Posts Table | SCS Dairy MY - 5 of 10</vt:lpstr>
      <vt:lpstr>Facebook Own Posts Table | SCS Dairy MY - 6 of 10</vt:lpstr>
      <vt:lpstr>Facebook Own Posts Table | SCS Dairy MY - 7 of 10</vt:lpstr>
      <vt:lpstr>Facebook Own Posts Table | SCS Dairy MY - 8 of 10</vt:lpstr>
      <vt:lpstr>Facebook Own Posts Table | SCS Dairy MY - 9 of 10</vt:lpstr>
      <vt:lpstr>Facebook Own Posts Table | SCS Dairy MY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2018-09-02T14:08:19Z</dcterms:created>
  <dcterms:modified xsi:type="dcterms:W3CDTF">2018-09-02T14:09:17Z</dcterms:modified>
</cp:coreProperties>
</file>