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4806</c:v>
                </c:pt>
                <c:pt idx="1">
                  <c:v>8218</c:v>
                </c:pt>
                <c:pt idx="2">
                  <c:v>4267</c:v>
                </c:pt>
                <c:pt idx="3">
                  <c:v>3672</c:v>
                </c:pt>
                <c:pt idx="4">
                  <c:v>4902</c:v>
                </c:pt>
                <c:pt idx="5">
                  <c:v>9000</c:v>
                </c:pt>
                <c:pt idx="6">
                  <c:v>6356</c:v>
                </c:pt>
                <c:pt idx="7">
                  <c:v>10951</c:v>
                </c:pt>
                <c:pt idx="8">
                  <c:v>4291</c:v>
                </c:pt>
                <c:pt idx="9">
                  <c:v>3136</c:v>
                </c:pt>
                <c:pt idx="10">
                  <c:v>4105</c:v>
                </c:pt>
                <c:pt idx="11">
                  <c:v>7944</c:v>
                </c:pt>
                <c:pt idx="12">
                  <c:v>5540</c:v>
                </c:pt>
                <c:pt idx="13">
                  <c:v>4764</c:v>
                </c:pt>
                <c:pt idx="14">
                  <c:v>5795</c:v>
                </c:pt>
                <c:pt idx="15">
                  <c:v>11634</c:v>
                </c:pt>
                <c:pt idx="16">
                  <c:v>3601</c:v>
                </c:pt>
                <c:pt idx="17">
                  <c:v>3376</c:v>
                </c:pt>
                <c:pt idx="18">
                  <c:v>4283</c:v>
                </c:pt>
                <c:pt idx="19">
                  <c:v>8335</c:v>
                </c:pt>
                <c:pt idx="20">
                  <c:v>5682</c:v>
                </c:pt>
                <c:pt idx="21">
                  <c:v>9541</c:v>
                </c:pt>
                <c:pt idx="22">
                  <c:v>10051</c:v>
                </c:pt>
                <c:pt idx="23">
                  <c:v>11250</c:v>
                </c:pt>
                <c:pt idx="24">
                  <c:v>3702</c:v>
                </c:pt>
                <c:pt idx="25">
                  <c:v>3299</c:v>
                </c:pt>
                <c:pt idx="26">
                  <c:v>4434</c:v>
                </c:pt>
                <c:pt idx="27">
                  <c:v>6195</c:v>
                </c:pt>
                <c:pt idx="28">
                  <c:v>4655</c:v>
                </c:pt>
                <c:pt idx="29">
                  <c:v>8312</c:v>
                </c:pt>
                <c:pt idx="30">
                  <c:v>4434</c:v>
                </c:pt>
              </c:numCache>
            </c:numRef>
          </c:val>
          <c:smooth val="0"/>
          <c:extLst>
            <c:ext xmlns:c16="http://schemas.microsoft.com/office/drawing/2014/chart" uri="{C3380CC4-5D6E-409C-BE32-E72D297353CC}">
              <c16:uniqueId val="{00000000-FA33-4B05-B8C5-9A7DDF60EE0F}"/>
            </c:ext>
          </c:extLst>
        </c:ser>
        <c:dLbls>
          <c:showLegendKey val="0"/>
          <c:showVal val="0"/>
          <c:showCatName val="0"/>
          <c:showSerName val="0"/>
          <c:showPercent val="0"/>
          <c:showBubbleSize val="0"/>
        </c:dLbls>
        <c:smooth val="0"/>
        <c:axId val="342584272"/>
        <c:axId val="285003808"/>
      </c:lineChart>
      <c:dateAx>
        <c:axId val="342584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03808"/>
        <c:crosses val="autoZero"/>
        <c:auto val="1"/>
        <c:lblOffset val="100"/>
        <c:baseTimeUnit val="days"/>
      </c:dateAx>
      <c:valAx>
        <c:axId val="28500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58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611</c:v>
                </c:pt>
                <c:pt idx="1">
                  <c:v>867</c:v>
                </c:pt>
                <c:pt idx="2">
                  <c:v>356</c:v>
                </c:pt>
                <c:pt idx="3">
                  <c:v>373</c:v>
                </c:pt>
                <c:pt idx="4">
                  <c:v>423</c:v>
                </c:pt>
                <c:pt idx="5">
                  <c:v>920</c:v>
                </c:pt>
                <c:pt idx="6">
                  <c:v>724</c:v>
                </c:pt>
                <c:pt idx="7">
                  <c:v>1096</c:v>
                </c:pt>
                <c:pt idx="8">
                  <c:v>267</c:v>
                </c:pt>
                <c:pt idx="9">
                  <c:v>291</c:v>
                </c:pt>
                <c:pt idx="10">
                  <c:v>346</c:v>
                </c:pt>
                <c:pt idx="11">
                  <c:v>847</c:v>
                </c:pt>
                <c:pt idx="12">
                  <c:v>342</c:v>
                </c:pt>
                <c:pt idx="13">
                  <c:v>445</c:v>
                </c:pt>
                <c:pt idx="14">
                  <c:v>596</c:v>
                </c:pt>
                <c:pt idx="15">
                  <c:v>1284</c:v>
                </c:pt>
                <c:pt idx="16">
                  <c:v>269</c:v>
                </c:pt>
                <c:pt idx="17">
                  <c:v>245</c:v>
                </c:pt>
                <c:pt idx="18">
                  <c:v>329</c:v>
                </c:pt>
                <c:pt idx="19">
                  <c:v>759</c:v>
                </c:pt>
                <c:pt idx="20">
                  <c:v>451</c:v>
                </c:pt>
                <c:pt idx="21">
                  <c:v>760</c:v>
                </c:pt>
                <c:pt idx="22">
                  <c:v>767</c:v>
                </c:pt>
                <c:pt idx="23">
                  <c:v>1264</c:v>
                </c:pt>
                <c:pt idx="24">
                  <c:v>291</c:v>
                </c:pt>
                <c:pt idx="25">
                  <c:v>315</c:v>
                </c:pt>
                <c:pt idx="26">
                  <c:v>426</c:v>
                </c:pt>
                <c:pt idx="27">
                  <c:v>682</c:v>
                </c:pt>
                <c:pt idx="28">
                  <c:v>568</c:v>
                </c:pt>
                <c:pt idx="29">
                  <c:v>1056</c:v>
                </c:pt>
                <c:pt idx="30">
                  <c:v>362</c:v>
                </c:pt>
              </c:numCache>
            </c:numRef>
          </c:val>
          <c:smooth val="0"/>
          <c:extLst>
            <c:ext xmlns:c16="http://schemas.microsoft.com/office/drawing/2014/chart" uri="{C3380CC4-5D6E-409C-BE32-E72D297353CC}">
              <c16:uniqueId val="{00000000-9A33-413C-9352-088476B9A616}"/>
            </c:ext>
          </c:extLst>
        </c:ser>
        <c:dLbls>
          <c:showLegendKey val="0"/>
          <c:showVal val="0"/>
          <c:showCatName val="0"/>
          <c:showSerName val="0"/>
          <c:showPercent val="0"/>
          <c:showBubbleSize val="0"/>
        </c:dLbls>
        <c:smooth val="0"/>
        <c:axId val="345376408"/>
        <c:axId val="345372800"/>
      </c:lineChart>
      <c:dateAx>
        <c:axId val="34537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72800"/>
        <c:crosses val="autoZero"/>
        <c:auto val="1"/>
        <c:lblOffset val="100"/>
        <c:baseTimeUnit val="days"/>
      </c:dateAx>
      <c:valAx>
        <c:axId val="34537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7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561</c:v>
                </c:pt>
                <c:pt idx="1">
                  <c:v>37</c:v>
                </c:pt>
                <c:pt idx="2">
                  <c:v>292</c:v>
                </c:pt>
                <c:pt idx="3">
                  <c:v>0</c:v>
                </c:pt>
                <c:pt idx="4">
                  <c:v>581</c:v>
                </c:pt>
                <c:pt idx="5">
                  <c:v>0</c:v>
                </c:pt>
                <c:pt idx="6">
                  <c:v>488</c:v>
                </c:pt>
                <c:pt idx="7">
                  <c:v>0</c:v>
                </c:pt>
                <c:pt idx="8">
                  <c:v>223</c:v>
                </c:pt>
                <c:pt idx="9">
                  <c:v>0</c:v>
                </c:pt>
                <c:pt idx="10">
                  <c:v>402</c:v>
                </c:pt>
                <c:pt idx="11">
                  <c:v>19</c:v>
                </c:pt>
                <c:pt idx="12">
                  <c:v>249</c:v>
                </c:pt>
                <c:pt idx="13">
                  <c:v>0</c:v>
                </c:pt>
                <c:pt idx="14">
                  <c:v>523</c:v>
                </c:pt>
                <c:pt idx="15">
                  <c:v>0</c:v>
                </c:pt>
                <c:pt idx="16">
                  <c:v>128</c:v>
                </c:pt>
                <c:pt idx="17">
                  <c:v>0</c:v>
                </c:pt>
                <c:pt idx="18">
                  <c:v>395</c:v>
                </c:pt>
                <c:pt idx="19">
                  <c:v>58</c:v>
                </c:pt>
                <c:pt idx="20">
                  <c:v>463</c:v>
                </c:pt>
                <c:pt idx="21">
                  <c:v>25</c:v>
                </c:pt>
                <c:pt idx="22">
                  <c:v>533</c:v>
                </c:pt>
                <c:pt idx="23">
                  <c:v>0</c:v>
                </c:pt>
                <c:pt idx="24">
                  <c:v>176</c:v>
                </c:pt>
                <c:pt idx="25">
                  <c:v>0</c:v>
                </c:pt>
                <c:pt idx="26">
                  <c:v>415</c:v>
                </c:pt>
                <c:pt idx="27">
                  <c:v>0</c:v>
                </c:pt>
                <c:pt idx="28">
                  <c:v>554</c:v>
                </c:pt>
                <c:pt idx="29">
                  <c:v>0</c:v>
                </c:pt>
                <c:pt idx="30">
                  <c:v>275</c:v>
                </c:pt>
              </c:numCache>
            </c:numRef>
          </c:val>
          <c:smooth val="0"/>
          <c:extLst>
            <c:ext xmlns:c16="http://schemas.microsoft.com/office/drawing/2014/chart" uri="{C3380CC4-5D6E-409C-BE32-E72D297353CC}">
              <c16:uniqueId val="{00000000-69DB-4F48-82C5-AABD6AA07423}"/>
            </c:ext>
          </c:extLst>
        </c:ser>
        <c:dLbls>
          <c:showLegendKey val="0"/>
          <c:showVal val="0"/>
          <c:showCatName val="0"/>
          <c:showSerName val="0"/>
          <c:showPercent val="0"/>
          <c:showBubbleSize val="0"/>
        </c:dLbls>
        <c:smooth val="0"/>
        <c:axId val="281826720"/>
        <c:axId val="285004464"/>
      </c:lineChart>
      <c:dateAx>
        <c:axId val="281826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04464"/>
        <c:crosses val="autoZero"/>
        <c:auto val="1"/>
        <c:lblOffset val="100"/>
        <c:baseTimeUnit val="days"/>
      </c:dateAx>
      <c:valAx>
        <c:axId val="28500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26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6220</c:v>
                </c:pt>
              </c:numCache>
            </c:numRef>
          </c:val>
          <c:extLst>
            <c:ext xmlns:c16="http://schemas.microsoft.com/office/drawing/2014/chart" uri="{C3380CC4-5D6E-409C-BE32-E72D297353CC}">
              <c16:uniqueId val="{00000000-FD69-4C60-8AE1-6C257618F14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143</c:v>
                </c:pt>
              </c:numCache>
            </c:numRef>
          </c:val>
          <c:extLst>
            <c:ext xmlns:c16="http://schemas.microsoft.com/office/drawing/2014/chart" uri="{C3380CC4-5D6E-409C-BE32-E72D297353CC}">
              <c16:uniqueId val="{00000001-FD69-4C60-8AE1-6C257618F14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8</c:v>
                </c:pt>
              </c:numCache>
            </c:numRef>
          </c:val>
          <c:extLst>
            <c:ext xmlns:c16="http://schemas.microsoft.com/office/drawing/2014/chart" uri="{C3380CC4-5D6E-409C-BE32-E72D297353CC}">
              <c16:uniqueId val="{00000002-FD69-4C60-8AE1-6C257618F14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44</c:v>
                </c:pt>
              </c:numCache>
            </c:numRef>
          </c:val>
          <c:extLst>
            <c:ext xmlns:c16="http://schemas.microsoft.com/office/drawing/2014/chart" uri="{C3380CC4-5D6E-409C-BE32-E72D297353CC}">
              <c16:uniqueId val="{00000003-FD69-4C60-8AE1-6C257618F14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FD69-4C60-8AE1-6C257618F14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FD69-4C60-8AE1-6C257618F14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242</c:v>
                </c:pt>
              </c:numCache>
            </c:numRef>
          </c:val>
          <c:extLst>
            <c:ext xmlns:c16="http://schemas.microsoft.com/office/drawing/2014/chart" uri="{C3380CC4-5D6E-409C-BE32-E72D297353CC}">
              <c16:uniqueId val="{00000006-FD69-4C60-8AE1-6C257618F14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2004</c:v>
                </c:pt>
              </c:numCache>
            </c:numRef>
          </c:val>
          <c:extLst>
            <c:ext xmlns:c16="http://schemas.microsoft.com/office/drawing/2014/chart" uri="{C3380CC4-5D6E-409C-BE32-E72D297353CC}">
              <c16:uniqueId val="{00000007-FD69-4C60-8AE1-6C257618F146}"/>
            </c:ext>
          </c:extLst>
        </c:ser>
        <c:dLbls>
          <c:showLegendKey val="0"/>
          <c:showVal val="0"/>
          <c:showCatName val="0"/>
          <c:showSerName val="0"/>
          <c:showPercent val="0"/>
          <c:showBubbleSize val="0"/>
        </c:dLbls>
        <c:gapWidth val="150"/>
        <c:overlap val="100"/>
        <c:axId val="343667168"/>
        <c:axId val="343670120"/>
      </c:barChart>
      <c:catAx>
        <c:axId val="34366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70120"/>
        <c:crosses val="autoZero"/>
        <c:auto val="1"/>
        <c:lblAlgn val="ctr"/>
        <c:lblOffset val="100"/>
        <c:noMultiLvlLbl val="0"/>
      </c:catAx>
      <c:valAx>
        <c:axId val="343670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6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0.22256502352282001</c:v>
                </c:pt>
                <c:pt idx="1">
                  <c:v>0.53837711724572002</c:v>
                </c:pt>
                <c:pt idx="2">
                  <c:v>0.47179947658846</c:v>
                </c:pt>
                <c:pt idx="3">
                  <c:v>0.28447391512342002</c:v>
                </c:pt>
                <c:pt idx="4">
                  <c:v>0.18188934681002999</c:v>
                </c:pt>
                <c:pt idx="5">
                  <c:v>0.28012494339941002</c:v>
                </c:pt>
                <c:pt idx="6">
                  <c:v>0.26439189863314</c:v>
                </c:pt>
              </c:numCache>
            </c:numRef>
          </c:val>
          <c:extLst>
            <c:ext xmlns:c16="http://schemas.microsoft.com/office/drawing/2014/chart" uri="{C3380CC4-5D6E-409C-BE32-E72D297353CC}">
              <c16:uniqueId val="{00000000-BB5D-4650-9CD9-8DA59135875D}"/>
            </c:ext>
          </c:extLst>
        </c:ser>
        <c:dLbls>
          <c:showLegendKey val="0"/>
          <c:showVal val="0"/>
          <c:showCatName val="0"/>
          <c:showSerName val="0"/>
          <c:showPercent val="0"/>
          <c:showBubbleSize val="0"/>
        </c:dLbls>
        <c:gapWidth val="219"/>
        <c:overlap val="-27"/>
        <c:axId val="347148912"/>
        <c:axId val="342002768"/>
      </c:barChart>
      <c:catAx>
        <c:axId val="34714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02768"/>
        <c:crosses val="autoZero"/>
        <c:auto val="1"/>
        <c:lblAlgn val="ctr"/>
        <c:lblOffset val="100"/>
        <c:noMultiLvlLbl val="0"/>
      </c:catAx>
      <c:valAx>
        <c:axId val="34200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14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281</c:v>
                </c:pt>
                <c:pt idx="1">
                  <c:v>16771</c:v>
                </c:pt>
                <c:pt idx="2">
                  <c:v>44787</c:v>
                </c:pt>
                <c:pt idx="3">
                  <c:v>41951</c:v>
                </c:pt>
                <c:pt idx="4">
                  <c:v>12032</c:v>
                </c:pt>
                <c:pt idx="5">
                  <c:v>4024</c:v>
                </c:pt>
                <c:pt idx="6">
                  <c:v>870</c:v>
                </c:pt>
              </c:numCache>
            </c:numRef>
          </c:val>
          <c:extLst>
            <c:ext xmlns:c16="http://schemas.microsoft.com/office/drawing/2014/chart" uri="{C3380CC4-5D6E-409C-BE32-E72D297353CC}">
              <c16:uniqueId val="{00000000-8FC7-4080-88B1-04E161D2288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74</c:v>
                </c:pt>
                <c:pt idx="1">
                  <c:v>2186</c:v>
                </c:pt>
                <c:pt idx="2">
                  <c:v>4003</c:v>
                </c:pt>
                <c:pt idx="3">
                  <c:v>2660</c:v>
                </c:pt>
                <c:pt idx="4">
                  <c:v>738</c:v>
                </c:pt>
                <c:pt idx="5">
                  <c:v>259</c:v>
                </c:pt>
                <c:pt idx="6">
                  <c:v>130</c:v>
                </c:pt>
              </c:numCache>
            </c:numRef>
          </c:val>
          <c:extLst>
            <c:ext xmlns:c16="http://schemas.microsoft.com/office/drawing/2014/chart" uri="{C3380CC4-5D6E-409C-BE32-E72D297353CC}">
              <c16:uniqueId val="{00000001-8FC7-4080-88B1-04E161D22881}"/>
            </c:ext>
          </c:extLst>
        </c:ser>
        <c:dLbls>
          <c:showLegendKey val="0"/>
          <c:showVal val="0"/>
          <c:showCatName val="0"/>
          <c:showSerName val="0"/>
          <c:showPercent val="0"/>
          <c:showBubbleSize val="0"/>
        </c:dLbls>
        <c:gapWidth val="219"/>
        <c:overlap val="-27"/>
        <c:axId val="355766320"/>
        <c:axId val="355768616"/>
      </c:barChart>
      <c:catAx>
        <c:axId val="35576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68616"/>
        <c:crosses val="autoZero"/>
        <c:auto val="1"/>
        <c:lblAlgn val="ctr"/>
        <c:lblOffset val="100"/>
        <c:noMultiLvlLbl val="0"/>
      </c:catAx>
      <c:valAx>
        <c:axId val="355768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6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0.57721284240620996</c:v>
                </c:pt>
                <c:pt idx="1">
                  <c:v>3.3210788099724997E-2</c:v>
                </c:pt>
                <c:pt idx="2">
                  <c:v>0.23006253377596</c:v>
                </c:pt>
                <c:pt idx="3">
                  <c:v>0</c:v>
                </c:pt>
                <c:pt idx="4">
                  <c:v>0.61162787110309003</c:v>
                </c:pt>
                <c:pt idx="5">
                  <c:v>0</c:v>
                </c:pt>
                <c:pt idx="6">
                  <c:v>0.58400234217297997</c:v>
                </c:pt>
                <c:pt idx="7">
                  <c:v>0</c:v>
                </c:pt>
                <c:pt idx="8">
                  <c:v>0.17400007699118</c:v>
                </c:pt>
                <c:pt idx="9">
                  <c:v>0</c:v>
                </c:pt>
                <c:pt idx="10">
                  <c:v>0.42620958125293001</c:v>
                </c:pt>
                <c:pt idx="11">
                  <c:v>1.6534264379041999E-2</c:v>
                </c:pt>
                <c:pt idx="12">
                  <c:v>0.20140832077734</c:v>
                </c:pt>
                <c:pt idx="13">
                  <c:v>0</c:v>
                </c:pt>
                <c:pt idx="14">
                  <c:v>0.64131611892382001</c:v>
                </c:pt>
                <c:pt idx="15">
                  <c:v>0</c:v>
                </c:pt>
                <c:pt idx="16">
                  <c:v>0.10435369765051</c:v>
                </c:pt>
                <c:pt idx="17">
                  <c:v>0</c:v>
                </c:pt>
                <c:pt idx="18">
                  <c:v>0.41558361895123003</c:v>
                </c:pt>
                <c:pt idx="19">
                  <c:v>4.7517953355764003E-2</c:v>
                </c:pt>
                <c:pt idx="20">
                  <c:v>0.49414306399343999</c:v>
                </c:pt>
                <c:pt idx="21">
                  <c:v>2.0677296328630999E-2</c:v>
                </c:pt>
                <c:pt idx="22">
                  <c:v>0.64530944999425999</c:v>
                </c:pt>
                <c:pt idx="23">
                  <c:v>0</c:v>
                </c:pt>
                <c:pt idx="24">
                  <c:v>0.13459670696920001</c:v>
                </c:pt>
                <c:pt idx="25">
                  <c:v>0</c:v>
                </c:pt>
                <c:pt idx="26">
                  <c:v>0.41713779298963999</c:v>
                </c:pt>
                <c:pt idx="27">
                  <c:v>0</c:v>
                </c:pt>
                <c:pt idx="28">
                  <c:v>0.64881533952125003</c:v>
                </c:pt>
                <c:pt idx="29">
                  <c:v>0</c:v>
                </c:pt>
                <c:pt idx="30">
                  <c:v>0.21126008633445001</c:v>
                </c:pt>
              </c:numCache>
            </c:numRef>
          </c:val>
          <c:smooth val="0"/>
          <c:extLst>
            <c:ext xmlns:c16="http://schemas.microsoft.com/office/drawing/2014/chart" uri="{C3380CC4-5D6E-409C-BE32-E72D297353CC}">
              <c16:uniqueId val="{00000000-AB71-4FE6-916D-4DB4A4D59CFF}"/>
            </c:ext>
          </c:extLst>
        </c:ser>
        <c:dLbls>
          <c:showLegendKey val="0"/>
          <c:showVal val="0"/>
          <c:showCatName val="0"/>
          <c:showSerName val="0"/>
          <c:showPercent val="0"/>
          <c:showBubbleSize val="0"/>
        </c:dLbls>
        <c:smooth val="0"/>
        <c:axId val="355766976"/>
        <c:axId val="355771896"/>
      </c:lineChart>
      <c:dateAx>
        <c:axId val="355766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71896"/>
        <c:crosses val="autoZero"/>
        <c:auto val="1"/>
        <c:lblOffset val="100"/>
        <c:baseTimeUnit val="days"/>
      </c:dateAx>
      <c:valAx>
        <c:axId val="35577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766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129449</c:v>
                </c:pt>
                <c:pt idx="1">
                  <c:v>129504</c:v>
                </c:pt>
                <c:pt idx="2">
                  <c:v>129557</c:v>
                </c:pt>
                <c:pt idx="3">
                  <c:v>129625</c:v>
                </c:pt>
                <c:pt idx="4">
                  <c:v>129683</c:v>
                </c:pt>
                <c:pt idx="5">
                  <c:v>129765</c:v>
                </c:pt>
                <c:pt idx="6">
                  <c:v>129824</c:v>
                </c:pt>
                <c:pt idx="7">
                  <c:v>129868</c:v>
                </c:pt>
                <c:pt idx="8">
                  <c:v>129903</c:v>
                </c:pt>
                <c:pt idx="9">
                  <c:v>129955</c:v>
                </c:pt>
                <c:pt idx="10">
                  <c:v>130011</c:v>
                </c:pt>
                <c:pt idx="11">
                  <c:v>130055</c:v>
                </c:pt>
                <c:pt idx="12">
                  <c:v>130113</c:v>
                </c:pt>
                <c:pt idx="13">
                  <c:v>130173</c:v>
                </c:pt>
                <c:pt idx="14">
                  <c:v>130229</c:v>
                </c:pt>
                <c:pt idx="15">
                  <c:v>130304</c:v>
                </c:pt>
                <c:pt idx="16">
                  <c:v>130349</c:v>
                </c:pt>
                <c:pt idx="17">
                  <c:v>130389</c:v>
                </c:pt>
                <c:pt idx="18">
                  <c:v>130449</c:v>
                </c:pt>
                <c:pt idx="19">
                  <c:v>130505</c:v>
                </c:pt>
                <c:pt idx="20">
                  <c:v>130554</c:v>
                </c:pt>
                <c:pt idx="21">
                  <c:v>130603</c:v>
                </c:pt>
                <c:pt idx="22">
                  <c:v>130667</c:v>
                </c:pt>
                <c:pt idx="23">
                  <c:v>130736</c:v>
                </c:pt>
                <c:pt idx="24">
                  <c:v>130787</c:v>
                </c:pt>
                <c:pt idx="25">
                  <c:v>130858</c:v>
                </c:pt>
                <c:pt idx="26">
                  <c:v>130927</c:v>
                </c:pt>
                <c:pt idx="27">
                  <c:v>130980</c:v>
                </c:pt>
                <c:pt idx="28">
                  <c:v>131036</c:v>
                </c:pt>
                <c:pt idx="29">
                  <c:v>131086</c:v>
                </c:pt>
                <c:pt idx="30">
                  <c:v>131150</c:v>
                </c:pt>
              </c:numCache>
            </c:numRef>
          </c:val>
          <c:smooth val="0"/>
          <c:extLst>
            <c:ext xmlns:c16="http://schemas.microsoft.com/office/drawing/2014/chart" uri="{C3380CC4-5D6E-409C-BE32-E72D297353CC}">
              <c16:uniqueId val="{00000000-36BF-481C-8213-AE5D85BB3456}"/>
            </c:ext>
          </c:extLst>
        </c:ser>
        <c:dLbls>
          <c:showLegendKey val="0"/>
          <c:showVal val="0"/>
          <c:showCatName val="0"/>
          <c:showSerName val="0"/>
          <c:showPercent val="0"/>
          <c:showBubbleSize val="0"/>
        </c:dLbls>
        <c:smooth val="0"/>
        <c:axId val="415155096"/>
        <c:axId val="415155424"/>
      </c:lineChart>
      <c:dateAx>
        <c:axId val="415155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55424"/>
        <c:crosses val="autoZero"/>
        <c:auto val="1"/>
        <c:lblOffset val="100"/>
        <c:baseTimeUnit val="days"/>
      </c:dateAx>
      <c:valAx>
        <c:axId val="41515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5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26</c:v>
                </c:pt>
                <c:pt idx="1">
                  <c:v>41</c:v>
                </c:pt>
                <c:pt idx="2">
                  <c:v>29</c:v>
                </c:pt>
                <c:pt idx="3">
                  <c:v>34</c:v>
                </c:pt>
                <c:pt idx="4">
                  <c:v>46</c:v>
                </c:pt>
                <c:pt idx="5">
                  <c:v>87</c:v>
                </c:pt>
                <c:pt idx="6">
                  <c:v>117</c:v>
                </c:pt>
                <c:pt idx="7">
                  <c:v>33</c:v>
                </c:pt>
                <c:pt idx="8">
                  <c:v>26</c:v>
                </c:pt>
                <c:pt idx="9">
                  <c:v>25</c:v>
                </c:pt>
                <c:pt idx="10">
                  <c:v>20</c:v>
                </c:pt>
                <c:pt idx="11">
                  <c:v>40</c:v>
                </c:pt>
                <c:pt idx="12">
                  <c:v>41</c:v>
                </c:pt>
                <c:pt idx="13">
                  <c:v>36</c:v>
                </c:pt>
                <c:pt idx="14">
                  <c:v>40</c:v>
                </c:pt>
                <c:pt idx="15">
                  <c:v>28</c:v>
                </c:pt>
                <c:pt idx="16">
                  <c:v>11</c:v>
                </c:pt>
                <c:pt idx="17">
                  <c:v>22</c:v>
                </c:pt>
                <c:pt idx="18">
                  <c:v>19</c:v>
                </c:pt>
                <c:pt idx="19">
                  <c:v>17</c:v>
                </c:pt>
                <c:pt idx="20">
                  <c:v>71</c:v>
                </c:pt>
                <c:pt idx="21">
                  <c:v>41</c:v>
                </c:pt>
                <c:pt idx="22">
                  <c:v>33</c:v>
                </c:pt>
                <c:pt idx="23">
                  <c:v>42</c:v>
                </c:pt>
                <c:pt idx="24">
                  <c:v>17</c:v>
                </c:pt>
                <c:pt idx="25">
                  <c:v>10</c:v>
                </c:pt>
                <c:pt idx="26">
                  <c:v>13</c:v>
                </c:pt>
                <c:pt idx="27">
                  <c:v>24</c:v>
                </c:pt>
                <c:pt idx="28">
                  <c:v>42</c:v>
                </c:pt>
                <c:pt idx="29">
                  <c:v>68</c:v>
                </c:pt>
                <c:pt idx="30">
                  <c:v>22</c:v>
                </c:pt>
              </c:numCache>
            </c:numRef>
          </c:val>
          <c:smooth val="0"/>
          <c:extLst>
            <c:ext xmlns:c16="http://schemas.microsoft.com/office/drawing/2014/chart" uri="{C3380CC4-5D6E-409C-BE32-E72D297353CC}">
              <c16:uniqueId val="{00000000-B528-4851-B653-3D4F906A4871}"/>
            </c:ext>
          </c:extLst>
        </c:ser>
        <c:dLbls>
          <c:showLegendKey val="0"/>
          <c:showVal val="0"/>
          <c:showCatName val="0"/>
          <c:showSerName val="0"/>
          <c:showPercent val="0"/>
          <c:showBubbleSize val="0"/>
        </c:dLbls>
        <c:smooth val="0"/>
        <c:axId val="415148864"/>
        <c:axId val="415148536"/>
      </c:lineChart>
      <c:dateAx>
        <c:axId val="41514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48536"/>
        <c:crosses val="autoZero"/>
        <c:auto val="1"/>
        <c:lblOffset val="100"/>
        <c:baseTimeUnit val="days"/>
      </c:dateAx>
      <c:valAx>
        <c:axId val="41514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14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EAAC1-9D76-498F-A525-1240F7FAA608}"/>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09E8B3D-1129-4277-94AD-0075E854A3B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06027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BF2FF-1C82-4D17-8E37-B4E06B8B1CE7}"/>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B867F2BA-AEE4-4D84-BC17-53736698BA5D}"/>
              </a:ext>
            </a:extLst>
          </p:cNvPr>
          <p:cNvGraphicFramePr>
            <a:graphicFrameLocks noGrp="1"/>
          </p:cNvGraphicFramePr>
          <p:nvPr>
            <p:ph type="tbl" sz="quarter" idx="13"/>
            <p:extLst>
              <p:ext uri="{D42A27DB-BD31-4B8C-83A1-F6EECF244321}">
                <p14:modId xmlns:p14="http://schemas.microsoft.com/office/powerpoint/2010/main" val="3589873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59755172"/>
                    </a:ext>
                  </a:extLst>
                </a:gridCol>
                <a:gridCol w="740664">
                  <a:extLst>
                    <a:ext uri="{9D8B030D-6E8A-4147-A177-3AD203B41FA5}">
                      <a16:colId xmlns:a16="http://schemas.microsoft.com/office/drawing/2014/main" val="3464020535"/>
                    </a:ext>
                  </a:extLst>
                </a:gridCol>
                <a:gridCol w="740664">
                  <a:extLst>
                    <a:ext uri="{9D8B030D-6E8A-4147-A177-3AD203B41FA5}">
                      <a16:colId xmlns:a16="http://schemas.microsoft.com/office/drawing/2014/main" val="357878393"/>
                    </a:ext>
                  </a:extLst>
                </a:gridCol>
                <a:gridCol w="740664">
                  <a:extLst>
                    <a:ext uri="{9D8B030D-6E8A-4147-A177-3AD203B41FA5}">
                      <a16:colId xmlns:a16="http://schemas.microsoft.com/office/drawing/2014/main" val="1942522481"/>
                    </a:ext>
                  </a:extLst>
                </a:gridCol>
                <a:gridCol w="740664">
                  <a:extLst>
                    <a:ext uri="{9D8B030D-6E8A-4147-A177-3AD203B41FA5}">
                      <a16:colId xmlns:a16="http://schemas.microsoft.com/office/drawing/2014/main" val="1036317818"/>
                    </a:ext>
                  </a:extLst>
                </a:gridCol>
                <a:gridCol w="740664">
                  <a:extLst>
                    <a:ext uri="{9D8B030D-6E8A-4147-A177-3AD203B41FA5}">
                      <a16:colId xmlns:a16="http://schemas.microsoft.com/office/drawing/2014/main" val="1239364081"/>
                    </a:ext>
                  </a:extLst>
                </a:gridCol>
                <a:gridCol w="740664">
                  <a:extLst>
                    <a:ext uri="{9D8B030D-6E8A-4147-A177-3AD203B41FA5}">
                      <a16:colId xmlns:a16="http://schemas.microsoft.com/office/drawing/2014/main" val="3800181882"/>
                    </a:ext>
                  </a:extLst>
                </a:gridCol>
                <a:gridCol w="740664">
                  <a:extLst>
                    <a:ext uri="{9D8B030D-6E8A-4147-A177-3AD203B41FA5}">
                      <a16:colId xmlns:a16="http://schemas.microsoft.com/office/drawing/2014/main" val="2938436"/>
                    </a:ext>
                  </a:extLst>
                </a:gridCol>
                <a:gridCol w="740664">
                  <a:extLst>
                    <a:ext uri="{9D8B030D-6E8A-4147-A177-3AD203B41FA5}">
                      <a16:colId xmlns:a16="http://schemas.microsoft.com/office/drawing/2014/main" val="1058610484"/>
                    </a:ext>
                  </a:extLst>
                </a:gridCol>
                <a:gridCol w="740664">
                  <a:extLst>
                    <a:ext uri="{9D8B030D-6E8A-4147-A177-3AD203B41FA5}">
                      <a16:colId xmlns:a16="http://schemas.microsoft.com/office/drawing/2014/main" val="7557106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6917128"/>
                  </a:ext>
                </a:extLst>
              </a:tr>
              <a:tr h="370840">
                <a:tc>
                  <a:txBody>
                    <a:bodyPr/>
                    <a:lstStyle/>
                    <a:p>
                      <a:r>
                        <a:rPr lang="en-US" sz="1000"/>
                        <a:t>Buttercup Malaysia</a:t>
                      </a:r>
                    </a:p>
                  </a:txBody>
                  <a:tcPr/>
                </a:tc>
                <a:tc>
                  <a:txBody>
                    <a:bodyPr/>
                    <a:lstStyle/>
                    <a:p>
                      <a:r>
                        <a:rPr lang="en-US" sz="1000"/>
                        <a:t>131150</a:t>
                      </a:r>
                    </a:p>
                  </a:txBody>
                  <a:tcPr/>
                </a:tc>
                <a:tc>
                  <a:txBody>
                    <a:bodyPr/>
                    <a:lstStyle/>
                    <a:p>
                      <a:r>
                        <a:rPr lang="en-US" sz="1000"/>
                        <a:t>1768</a:t>
                      </a:r>
                    </a:p>
                  </a:txBody>
                  <a:tcPr/>
                </a:tc>
                <a:tc>
                  <a:txBody>
                    <a:bodyPr/>
                    <a:lstStyle/>
                    <a:p>
                      <a:r>
                        <a:rPr lang="en-US" sz="1000"/>
                        <a:t>21</a:t>
                      </a:r>
                    </a:p>
                  </a:txBody>
                  <a:tcPr/>
                </a:tc>
                <a:tc>
                  <a:txBody>
                    <a:bodyPr/>
                    <a:lstStyle/>
                    <a:p>
                      <a:r>
                        <a:rPr lang="en-US" sz="1000"/>
                        <a:t>6417</a:t>
                      </a:r>
                    </a:p>
                  </a:txBody>
                  <a:tcPr/>
                </a:tc>
                <a:tc>
                  <a:txBody>
                    <a:bodyPr/>
                    <a:lstStyle/>
                    <a:p>
                      <a:r>
                        <a:rPr lang="en-US" sz="1000"/>
                        <a:t>242</a:t>
                      </a:r>
                    </a:p>
                  </a:txBody>
                  <a:tcPr/>
                </a:tc>
                <a:tc>
                  <a:txBody>
                    <a:bodyPr/>
                    <a:lstStyle/>
                    <a:p>
                      <a:r>
                        <a:rPr lang="en-US" sz="1000"/>
                        <a:t>2004</a:t>
                      </a:r>
                    </a:p>
                  </a:txBody>
                  <a:tcPr/>
                </a:tc>
                <a:tc>
                  <a:txBody>
                    <a:bodyPr/>
                    <a:lstStyle/>
                    <a:p>
                      <a:r>
                        <a:rPr lang="en-US" sz="1000"/>
                        <a:t>0</a:t>
                      </a:r>
                    </a:p>
                  </a:txBody>
                  <a:tcPr/>
                </a:tc>
                <a:tc>
                  <a:txBody>
                    <a:bodyPr/>
                    <a:lstStyle/>
                    <a:p>
                      <a:r>
                        <a:rPr lang="en-US" sz="1000"/>
                        <a:t>0.3167 %</a:t>
                      </a:r>
                    </a:p>
                  </a:txBody>
                  <a:tcPr/>
                </a:tc>
                <a:tc>
                  <a:txBody>
                    <a:bodyPr/>
                    <a:lstStyle/>
                    <a:p>
                      <a:r>
                        <a:rPr lang="en-US" sz="1000"/>
                        <a:t>0.0 %</a:t>
                      </a:r>
                    </a:p>
                  </a:txBody>
                  <a:tcPr/>
                </a:tc>
                <a:extLst>
                  <a:ext uri="{0D108BD9-81ED-4DB2-BD59-A6C34878D82A}">
                    <a16:rowId xmlns:a16="http://schemas.microsoft.com/office/drawing/2014/main" val="4110612436"/>
                  </a:ext>
                </a:extLst>
              </a:tr>
            </a:tbl>
          </a:graphicData>
        </a:graphic>
      </p:graphicFrame>
      <p:sp>
        <p:nvSpPr>
          <p:cNvPr id="4" name="Text Placeholder 3">
            <a:extLst>
              <a:ext uri="{FF2B5EF4-FFF2-40B4-BE49-F238E27FC236}">
                <a16:creationId xmlns:a16="http://schemas.microsoft.com/office/drawing/2014/main" id="{8F998AD7-A087-41CA-80B6-EA7A904EA9A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74669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2A1A5-CAAF-4771-A8E3-D5C623F65E31}"/>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1293C1F1-7EC2-417F-BBF5-246307937299}"/>
              </a:ext>
            </a:extLst>
          </p:cNvPr>
          <p:cNvGraphicFramePr>
            <a:graphicFrameLocks noGrp="1"/>
          </p:cNvGraphicFramePr>
          <p:nvPr>
            <p:ph type="chart" sz="quarter" idx="13"/>
            <p:extLst>
              <p:ext uri="{D42A27DB-BD31-4B8C-83A1-F6EECF244321}">
                <p14:modId xmlns:p14="http://schemas.microsoft.com/office/powerpoint/2010/main" val="4022783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43D966-1D27-42F6-98E8-26408F8CC023}"/>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E1BB4B7C-E3BA-432C-8580-A0B08672D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9083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2966F-7ED7-4457-89E2-EE726CC17AAA}"/>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FFE0ED09-3B45-4F93-B855-6159E5D3FAF4}"/>
              </a:ext>
            </a:extLst>
          </p:cNvPr>
          <p:cNvGraphicFramePr>
            <a:graphicFrameLocks noGrp="1"/>
          </p:cNvGraphicFramePr>
          <p:nvPr>
            <p:ph type="chart" sz="quarter" idx="13"/>
            <p:extLst>
              <p:ext uri="{D42A27DB-BD31-4B8C-83A1-F6EECF244321}">
                <p14:modId xmlns:p14="http://schemas.microsoft.com/office/powerpoint/2010/main" val="39674772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B97DAF-9490-48EC-871B-0FBA0466FD3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5D508C7-FC0C-4AB5-A2AA-BD84A01EB7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5081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E8B6-C88A-4C12-BA2B-BEFE3CBA45CC}"/>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E9DBCEBD-F8DD-4DB9-8A16-7EBBA009CD9C}"/>
              </a:ext>
            </a:extLst>
          </p:cNvPr>
          <p:cNvGraphicFramePr>
            <a:graphicFrameLocks noGrp="1"/>
          </p:cNvGraphicFramePr>
          <p:nvPr>
            <p:ph type="chart" sz="quarter" idx="13"/>
            <p:extLst>
              <p:ext uri="{D42A27DB-BD31-4B8C-83A1-F6EECF244321}">
                <p14:modId xmlns:p14="http://schemas.microsoft.com/office/powerpoint/2010/main" val="3183651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90F153-053A-452B-8C22-9796909A159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8607C82C-6D5E-49A4-A395-582F56CD0D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276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9B274-847F-47B9-838D-926811A0B719}"/>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50B334C6-7579-4B6B-B6D7-5032CD726455}"/>
              </a:ext>
            </a:extLst>
          </p:cNvPr>
          <p:cNvGraphicFramePr>
            <a:graphicFrameLocks noGrp="1"/>
          </p:cNvGraphicFramePr>
          <p:nvPr>
            <p:ph type="chart" sz="quarter" idx="13"/>
            <p:extLst>
              <p:ext uri="{D42A27DB-BD31-4B8C-83A1-F6EECF244321}">
                <p14:modId xmlns:p14="http://schemas.microsoft.com/office/powerpoint/2010/main" val="3596739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00B7CB-C01B-4E30-A9ED-F02CBA0ADFB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F2AEB295-B0DB-4217-981C-7C4BF70999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6695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05FE8-5F4E-45FB-9624-20AEFA9ED326}"/>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F46D0E0F-9F77-4833-9475-3560ADE3876D}"/>
              </a:ext>
            </a:extLst>
          </p:cNvPr>
          <p:cNvGraphicFramePr>
            <a:graphicFrameLocks noGrp="1"/>
          </p:cNvGraphicFramePr>
          <p:nvPr>
            <p:ph type="chart" sz="quarter" idx="13"/>
            <p:extLst>
              <p:ext uri="{D42A27DB-BD31-4B8C-83A1-F6EECF244321}">
                <p14:modId xmlns:p14="http://schemas.microsoft.com/office/powerpoint/2010/main" val="29925821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395FBD-2BD0-4663-8D1C-C05AEAED7F3B}"/>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76A4877-1080-42E5-B732-64EAFDAC8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67864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BB6B-85AB-41E1-9A72-80957EBF0E03}"/>
              </a:ext>
            </a:extLst>
          </p:cNvPr>
          <p:cNvSpPr>
            <a:spLocks noGrp="1"/>
          </p:cNvSpPr>
          <p:nvPr>
            <p:ph type="title"/>
          </p:nvPr>
        </p:nvSpPr>
        <p:spPr/>
        <p:txBody>
          <a:bodyPr/>
          <a:lstStyle/>
          <a:p>
            <a:r>
              <a:rPr lang="en-US"/>
              <a:t>(FB) Custom Own Posts Table (new) | Buttercup Malaysia - 1 of 6</a:t>
            </a:r>
          </a:p>
        </p:txBody>
      </p:sp>
      <p:graphicFrame>
        <p:nvGraphicFramePr>
          <p:cNvPr id="5" name="Table Placeholder 4">
            <a:extLst>
              <a:ext uri="{FF2B5EF4-FFF2-40B4-BE49-F238E27FC236}">
                <a16:creationId xmlns:a16="http://schemas.microsoft.com/office/drawing/2014/main" id="{02407E5B-650E-4F4D-9149-E7FA3022B98F}"/>
              </a:ext>
            </a:extLst>
          </p:cNvPr>
          <p:cNvGraphicFramePr>
            <a:graphicFrameLocks noGrp="1"/>
          </p:cNvGraphicFramePr>
          <p:nvPr>
            <p:ph type="tbl" sz="quarter" idx="13"/>
            <p:extLst>
              <p:ext uri="{D42A27DB-BD31-4B8C-83A1-F6EECF244321}">
                <p14:modId xmlns:p14="http://schemas.microsoft.com/office/powerpoint/2010/main" val="1838505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64106396"/>
                    </a:ext>
                  </a:extLst>
                </a:gridCol>
                <a:gridCol w="822960">
                  <a:extLst>
                    <a:ext uri="{9D8B030D-6E8A-4147-A177-3AD203B41FA5}">
                      <a16:colId xmlns:a16="http://schemas.microsoft.com/office/drawing/2014/main" val="15375210"/>
                    </a:ext>
                  </a:extLst>
                </a:gridCol>
                <a:gridCol w="822960">
                  <a:extLst>
                    <a:ext uri="{9D8B030D-6E8A-4147-A177-3AD203B41FA5}">
                      <a16:colId xmlns:a16="http://schemas.microsoft.com/office/drawing/2014/main" val="2817111715"/>
                    </a:ext>
                  </a:extLst>
                </a:gridCol>
                <a:gridCol w="822960">
                  <a:extLst>
                    <a:ext uri="{9D8B030D-6E8A-4147-A177-3AD203B41FA5}">
                      <a16:colId xmlns:a16="http://schemas.microsoft.com/office/drawing/2014/main" val="3028184772"/>
                    </a:ext>
                  </a:extLst>
                </a:gridCol>
                <a:gridCol w="822960">
                  <a:extLst>
                    <a:ext uri="{9D8B030D-6E8A-4147-A177-3AD203B41FA5}">
                      <a16:colId xmlns:a16="http://schemas.microsoft.com/office/drawing/2014/main" val="1666874522"/>
                    </a:ext>
                  </a:extLst>
                </a:gridCol>
                <a:gridCol w="822960">
                  <a:extLst>
                    <a:ext uri="{9D8B030D-6E8A-4147-A177-3AD203B41FA5}">
                      <a16:colId xmlns:a16="http://schemas.microsoft.com/office/drawing/2014/main" val="1705586312"/>
                    </a:ext>
                  </a:extLst>
                </a:gridCol>
                <a:gridCol w="822960">
                  <a:extLst>
                    <a:ext uri="{9D8B030D-6E8A-4147-A177-3AD203B41FA5}">
                      <a16:colId xmlns:a16="http://schemas.microsoft.com/office/drawing/2014/main" val="1018923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5955506"/>
                  </a:ext>
                </a:extLst>
              </a:tr>
            </a:tbl>
          </a:graphicData>
        </a:graphic>
      </p:graphicFrame>
      <p:sp>
        <p:nvSpPr>
          <p:cNvPr id="4" name="Text Placeholder 3">
            <a:extLst>
              <a:ext uri="{FF2B5EF4-FFF2-40B4-BE49-F238E27FC236}">
                <a16:creationId xmlns:a16="http://schemas.microsoft.com/office/drawing/2014/main" id="{93ADE6D9-7280-4AAE-B5E7-57859EE1DAF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37660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9BEE7-7BC0-4298-A6DB-8B751A7CCD3D}"/>
              </a:ext>
            </a:extLst>
          </p:cNvPr>
          <p:cNvSpPr>
            <a:spLocks noGrp="1"/>
          </p:cNvSpPr>
          <p:nvPr>
            <p:ph type="title"/>
          </p:nvPr>
        </p:nvSpPr>
        <p:spPr/>
        <p:txBody>
          <a:bodyPr/>
          <a:lstStyle/>
          <a:p>
            <a:r>
              <a:rPr lang="en-US"/>
              <a:t>(FB) Custom Own Posts Table (new) | Buttercup Malaysia - 2 of 6</a:t>
            </a:r>
          </a:p>
        </p:txBody>
      </p:sp>
      <p:graphicFrame>
        <p:nvGraphicFramePr>
          <p:cNvPr id="5" name="Table Placeholder 4">
            <a:extLst>
              <a:ext uri="{FF2B5EF4-FFF2-40B4-BE49-F238E27FC236}">
                <a16:creationId xmlns:a16="http://schemas.microsoft.com/office/drawing/2014/main" id="{B2DB42C1-487A-436F-A016-E568E11AC9E3}"/>
              </a:ext>
            </a:extLst>
          </p:cNvPr>
          <p:cNvGraphicFramePr>
            <a:graphicFrameLocks noGrp="1"/>
          </p:cNvGraphicFramePr>
          <p:nvPr>
            <p:ph type="tbl" sz="quarter" idx="13"/>
            <p:extLst>
              <p:ext uri="{D42A27DB-BD31-4B8C-83A1-F6EECF244321}">
                <p14:modId xmlns:p14="http://schemas.microsoft.com/office/powerpoint/2010/main" val="338977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753447"/>
                    </a:ext>
                  </a:extLst>
                </a:gridCol>
                <a:gridCol w="822960">
                  <a:extLst>
                    <a:ext uri="{9D8B030D-6E8A-4147-A177-3AD203B41FA5}">
                      <a16:colId xmlns:a16="http://schemas.microsoft.com/office/drawing/2014/main" val="903022033"/>
                    </a:ext>
                  </a:extLst>
                </a:gridCol>
                <a:gridCol w="822960">
                  <a:extLst>
                    <a:ext uri="{9D8B030D-6E8A-4147-A177-3AD203B41FA5}">
                      <a16:colId xmlns:a16="http://schemas.microsoft.com/office/drawing/2014/main" val="2423367791"/>
                    </a:ext>
                  </a:extLst>
                </a:gridCol>
                <a:gridCol w="822960">
                  <a:extLst>
                    <a:ext uri="{9D8B030D-6E8A-4147-A177-3AD203B41FA5}">
                      <a16:colId xmlns:a16="http://schemas.microsoft.com/office/drawing/2014/main" val="2167154551"/>
                    </a:ext>
                  </a:extLst>
                </a:gridCol>
                <a:gridCol w="822960">
                  <a:extLst>
                    <a:ext uri="{9D8B030D-6E8A-4147-A177-3AD203B41FA5}">
                      <a16:colId xmlns:a16="http://schemas.microsoft.com/office/drawing/2014/main" val="3992097209"/>
                    </a:ext>
                  </a:extLst>
                </a:gridCol>
                <a:gridCol w="822960">
                  <a:extLst>
                    <a:ext uri="{9D8B030D-6E8A-4147-A177-3AD203B41FA5}">
                      <a16:colId xmlns:a16="http://schemas.microsoft.com/office/drawing/2014/main" val="3922983732"/>
                    </a:ext>
                  </a:extLst>
                </a:gridCol>
                <a:gridCol w="822960">
                  <a:extLst>
                    <a:ext uri="{9D8B030D-6E8A-4147-A177-3AD203B41FA5}">
                      <a16:colId xmlns:a16="http://schemas.microsoft.com/office/drawing/2014/main" val="127844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927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- 2018-08-29 10:52:00 </a:t>
                      </a:r>
                      <a:r>
                        <a:rPr kumimoji="0" lang="en-US" sz="1000" b="0" i="0" u="none" strike="noStrike" kern="1200" cap="none" spc="0" normalizeH="0" baseline="0" noProof="0">
                          <a:ln>
                            <a:noFill/>
                          </a:ln>
                          <a:solidFill>
                            <a:prstClr val="black"/>
                          </a:solidFill>
                          <a:effectLst/>
                          <a:uLnTx/>
                          <a:uFillTx/>
                          <a:latin typeface="+mn-lt"/>
                          <a:ea typeface="+mn-ea"/>
                          <a:cs typeface="+mn-cs"/>
                        </a:rPr>
                        <a:t> 
 Siapa suka makan kepingan asam manis? Cuba jadikannya kek pula.​
#ResipiButtercup​
Kek Kukus Asam Manis:​
Bahan-bahan: ​
325gm Buttercup​
250gm gula kastor​
300gm tepung naik sendiri​
6 biji telur​
1 sudu teh esen vanila​
100 gm kepingan asam manis dipotong halus
Arahan:​
1. Sediakan loyang berukuran 8 inci.​
2. Sapukan Buttercup pada loyang dan alas dasar loyang dengan kertas kek.​
3. Panaskan kukusan dengan api yang besar​
4. Pukul Buttercup dan gula hingga sebati.​
5. Masukkan telur satu persatu dan terus memukul hingga rata.​
6. Tambahkan esen vanila dan teruskan memukul.​
7. Akhir sekali masukkan tepung dan kepingan asam manis.​
8. Tuangkan adunan yang telah siap ke dalam loyang.​
9. Tutup loyang dengan kepingan aluminium foil.​
10. Kukus kek selama 1 jam dengan api yang besar atau sehingga kek di masak dengan sempurna.​
11. Sejukkan kek sepenuhnya di atas redai setelah masak sebelum di potong dan dihidangkan. ​
Sumber: http://hilmirdadaud.blogspot.com/2016/08/kek-kukus-asam-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8519444"/>
                  </a:ext>
                </a:extLst>
              </a:tr>
            </a:tbl>
          </a:graphicData>
        </a:graphic>
      </p:graphicFrame>
      <p:sp>
        <p:nvSpPr>
          <p:cNvPr id="4" name="Text Placeholder 3">
            <a:extLst>
              <a:ext uri="{FF2B5EF4-FFF2-40B4-BE49-F238E27FC236}">
                <a16:creationId xmlns:a16="http://schemas.microsoft.com/office/drawing/2014/main" id="{832B8277-132F-4665-9ABE-7A3A9E2872F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92021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B403B-3B02-44BF-BABB-5072FC3F9C53}"/>
              </a:ext>
            </a:extLst>
          </p:cNvPr>
          <p:cNvSpPr>
            <a:spLocks noGrp="1"/>
          </p:cNvSpPr>
          <p:nvPr>
            <p:ph type="title"/>
          </p:nvPr>
        </p:nvSpPr>
        <p:spPr/>
        <p:txBody>
          <a:bodyPr/>
          <a:lstStyle/>
          <a:p>
            <a:r>
              <a:rPr lang="en-US"/>
              <a:t>(FB) Custom Own Posts Table (new) | Buttercup Malaysia - 3 of 6</a:t>
            </a:r>
          </a:p>
        </p:txBody>
      </p:sp>
      <p:graphicFrame>
        <p:nvGraphicFramePr>
          <p:cNvPr id="5" name="Table Placeholder 4">
            <a:extLst>
              <a:ext uri="{FF2B5EF4-FFF2-40B4-BE49-F238E27FC236}">
                <a16:creationId xmlns:a16="http://schemas.microsoft.com/office/drawing/2014/main" id="{36DEA667-1FBB-45DA-89E8-6EB9BE2E8D1E}"/>
              </a:ext>
            </a:extLst>
          </p:cNvPr>
          <p:cNvGraphicFramePr>
            <a:graphicFrameLocks noGrp="1"/>
          </p:cNvGraphicFramePr>
          <p:nvPr>
            <p:ph type="tbl" sz="quarter" idx="13"/>
            <p:extLst>
              <p:ext uri="{D42A27DB-BD31-4B8C-83A1-F6EECF244321}">
                <p14:modId xmlns:p14="http://schemas.microsoft.com/office/powerpoint/2010/main" val="306828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5887585"/>
                    </a:ext>
                  </a:extLst>
                </a:gridCol>
                <a:gridCol w="822960">
                  <a:extLst>
                    <a:ext uri="{9D8B030D-6E8A-4147-A177-3AD203B41FA5}">
                      <a16:colId xmlns:a16="http://schemas.microsoft.com/office/drawing/2014/main" val="1502434337"/>
                    </a:ext>
                  </a:extLst>
                </a:gridCol>
                <a:gridCol w="822960">
                  <a:extLst>
                    <a:ext uri="{9D8B030D-6E8A-4147-A177-3AD203B41FA5}">
                      <a16:colId xmlns:a16="http://schemas.microsoft.com/office/drawing/2014/main" val="636409898"/>
                    </a:ext>
                  </a:extLst>
                </a:gridCol>
                <a:gridCol w="822960">
                  <a:extLst>
                    <a:ext uri="{9D8B030D-6E8A-4147-A177-3AD203B41FA5}">
                      <a16:colId xmlns:a16="http://schemas.microsoft.com/office/drawing/2014/main" val="2598248992"/>
                    </a:ext>
                  </a:extLst>
                </a:gridCol>
                <a:gridCol w="822960">
                  <a:extLst>
                    <a:ext uri="{9D8B030D-6E8A-4147-A177-3AD203B41FA5}">
                      <a16:colId xmlns:a16="http://schemas.microsoft.com/office/drawing/2014/main" val="1265117692"/>
                    </a:ext>
                  </a:extLst>
                </a:gridCol>
                <a:gridCol w="822960">
                  <a:extLst>
                    <a:ext uri="{9D8B030D-6E8A-4147-A177-3AD203B41FA5}">
                      <a16:colId xmlns:a16="http://schemas.microsoft.com/office/drawing/2014/main" val="464762687"/>
                    </a:ext>
                  </a:extLst>
                </a:gridCol>
                <a:gridCol w="822960">
                  <a:extLst>
                    <a:ext uri="{9D8B030D-6E8A-4147-A177-3AD203B41FA5}">
                      <a16:colId xmlns:a16="http://schemas.microsoft.com/office/drawing/2014/main" val="975063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565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- 2018-08-23 10:49:00 </a:t>
                      </a:r>
                      <a:r>
                        <a:rPr kumimoji="0" lang="en-US" sz="1000" b="0" i="0" u="none" strike="noStrike" kern="1200" cap="none" spc="0" normalizeH="0" baseline="0" noProof="0">
                          <a:ln>
                            <a:noFill/>
                          </a:ln>
                          <a:solidFill>
                            <a:prstClr val="black"/>
                          </a:solidFill>
                          <a:effectLst/>
                          <a:uLnTx/>
                          <a:uFillTx/>
                          <a:latin typeface="+mn-lt"/>
                          <a:ea typeface="+mn-ea"/>
                          <a:cs typeface="+mn-cs"/>
                        </a:rPr>
                        <a:t> 
 Seronok rasanya dapat melihat apam yang gebu. Apatah lagi memasukkannya ke dalam mulut!​
#ResipiButtercup​
Apam Hitam Manis:​
Bahan-bahan:​
Bahan A:​
250gm Buttercup​
1 cawan gula​
1 cawan air​
Bahan B:​
1 tin susu cair​
1 cawan gula halus​
2 biji telur​
2 sudu makan soda bikarbonat​
3 cawan tepung gandum
Arahan:​
Bahan A:​
1. Masak gula diatas api kecil sehingga perang kemudian masukkan air dan Buttercup. Biar sejuk/suam.​
Bahan B:​
1. Pukul telur dengan gula. ​
2. Masukkan bahan yang lain dan campur bahan A sekali .​
3. Masuk dalam mangkuk kecil. ​
4. Kukus dalam 15 minit bergantung pada saiz pengukus.​
Sumber: https://ms.wikipedia.org/wiki/Apam_hitam_manis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8820861"/>
                  </a:ext>
                </a:extLst>
              </a:tr>
            </a:tbl>
          </a:graphicData>
        </a:graphic>
      </p:graphicFrame>
      <p:sp>
        <p:nvSpPr>
          <p:cNvPr id="4" name="Text Placeholder 3">
            <a:extLst>
              <a:ext uri="{FF2B5EF4-FFF2-40B4-BE49-F238E27FC236}">
                <a16:creationId xmlns:a16="http://schemas.microsoft.com/office/drawing/2014/main" id="{5B5BD387-327E-4D5C-9E15-4511C2EFADA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33424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790EB-61E6-47A5-89D6-F16B60ABA088}"/>
              </a:ext>
            </a:extLst>
          </p:cNvPr>
          <p:cNvSpPr>
            <a:spLocks noGrp="1"/>
          </p:cNvSpPr>
          <p:nvPr>
            <p:ph type="title"/>
          </p:nvPr>
        </p:nvSpPr>
        <p:spPr/>
        <p:txBody>
          <a:bodyPr/>
          <a:lstStyle/>
          <a:p>
            <a:r>
              <a:rPr lang="en-US"/>
              <a:t>(FB) Custom Own Posts Table (new) | Buttercup Malaysia - 4 of 6</a:t>
            </a:r>
          </a:p>
        </p:txBody>
      </p:sp>
      <p:graphicFrame>
        <p:nvGraphicFramePr>
          <p:cNvPr id="5" name="Table Placeholder 4">
            <a:extLst>
              <a:ext uri="{FF2B5EF4-FFF2-40B4-BE49-F238E27FC236}">
                <a16:creationId xmlns:a16="http://schemas.microsoft.com/office/drawing/2014/main" id="{6933B98B-6FA5-4E7C-A8F7-191526951888}"/>
              </a:ext>
            </a:extLst>
          </p:cNvPr>
          <p:cNvGraphicFramePr>
            <a:graphicFrameLocks noGrp="1"/>
          </p:cNvGraphicFramePr>
          <p:nvPr>
            <p:ph type="tbl" sz="quarter" idx="13"/>
            <p:extLst>
              <p:ext uri="{D42A27DB-BD31-4B8C-83A1-F6EECF244321}">
                <p14:modId xmlns:p14="http://schemas.microsoft.com/office/powerpoint/2010/main" val="4151460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9164450"/>
                    </a:ext>
                  </a:extLst>
                </a:gridCol>
                <a:gridCol w="822960">
                  <a:extLst>
                    <a:ext uri="{9D8B030D-6E8A-4147-A177-3AD203B41FA5}">
                      <a16:colId xmlns:a16="http://schemas.microsoft.com/office/drawing/2014/main" val="3697641241"/>
                    </a:ext>
                  </a:extLst>
                </a:gridCol>
                <a:gridCol w="822960">
                  <a:extLst>
                    <a:ext uri="{9D8B030D-6E8A-4147-A177-3AD203B41FA5}">
                      <a16:colId xmlns:a16="http://schemas.microsoft.com/office/drawing/2014/main" val="3680837201"/>
                    </a:ext>
                  </a:extLst>
                </a:gridCol>
                <a:gridCol w="822960">
                  <a:extLst>
                    <a:ext uri="{9D8B030D-6E8A-4147-A177-3AD203B41FA5}">
                      <a16:colId xmlns:a16="http://schemas.microsoft.com/office/drawing/2014/main" val="3726180417"/>
                    </a:ext>
                  </a:extLst>
                </a:gridCol>
                <a:gridCol w="822960">
                  <a:extLst>
                    <a:ext uri="{9D8B030D-6E8A-4147-A177-3AD203B41FA5}">
                      <a16:colId xmlns:a16="http://schemas.microsoft.com/office/drawing/2014/main" val="4110296162"/>
                    </a:ext>
                  </a:extLst>
                </a:gridCol>
                <a:gridCol w="822960">
                  <a:extLst>
                    <a:ext uri="{9D8B030D-6E8A-4147-A177-3AD203B41FA5}">
                      <a16:colId xmlns:a16="http://schemas.microsoft.com/office/drawing/2014/main" val="1873374179"/>
                    </a:ext>
                  </a:extLst>
                </a:gridCol>
                <a:gridCol w="822960">
                  <a:extLst>
                    <a:ext uri="{9D8B030D-6E8A-4147-A177-3AD203B41FA5}">
                      <a16:colId xmlns:a16="http://schemas.microsoft.com/office/drawing/2014/main" val="1763453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51403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- 2018-08-15 10:43:00 </a:t>
                      </a:r>
                      <a:r>
                        <a:rPr kumimoji="0" lang="en-US" sz="1000" b="0" i="0" u="none" strike="noStrike" kern="1200" cap="none" spc="0" normalizeH="0" baseline="0" noProof="0">
                          <a:ln>
                            <a:noFill/>
                          </a:ln>
                          <a:solidFill>
                            <a:prstClr val="black"/>
                          </a:solidFill>
                          <a:effectLst/>
                          <a:uLnTx/>
                          <a:uFillTx/>
                          <a:latin typeface="+mn-lt"/>
                          <a:ea typeface="+mn-ea"/>
                          <a:cs typeface="+mn-cs"/>
                        </a:rPr>
                        <a:t> 
 Biskut Danish memang sedap, Admin seorang saja boleh makan separuh tin dalam satu masa! Ini resipi untuk membuatnya sendiri di rumah.​
#ResipiButtercup​
Biskut Danish:​
Bahan-bahan:​
200gm Buttercup (suhu bilik)​
1 biji telur (60g)​
130gm gula icing​
320gm tepung​
2 sudu teh esen vanila
Arahan:​
1. Campurkan tepung dengan gula aising terlebih dahulu. ​
2. Kemudian campurkan telur, Buttercup dan vanila ke dalam adunan tepung tadi.​
3. Gaul sebati menggunakan sudip dan kemudian uli dengan tangan sehingga menjadi doh.​
4. Masukkan doh ke dalam piping bag, dan paipkan bentuk wreath.​
5. Bakar dalam ketuhar yang telah dipanaskan pada suhu 200ºC selama 7-8 minit.​
6. Sejukkan biskut setelah masak.​
Sumber: http://honeydeekitchen.blogspot.com/2014/04/danish-butter-cookies-klassiske.html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9064762"/>
                  </a:ext>
                </a:extLst>
              </a:tr>
            </a:tbl>
          </a:graphicData>
        </a:graphic>
      </p:graphicFrame>
      <p:sp>
        <p:nvSpPr>
          <p:cNvPr id="4" name="Text Placeholder 3">
            <a:extLst>
              <a:ext uri="{FF2B5EF4-FFF2-40B4-BE49-F238E27FC236}">
                <a16:creationId xmlns:a16="http://schemas.microsoft.com/office/drawing/2014/main" id="{B3C8B730-08F6-4FD8-AB77-F70D676A4E0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7986356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F5ADE-6181-49A4-AC5B-8171B62400B7}"/>
              </a:ext>
            </a:extLst>
          </p:cNvPr>
          <p:cNvSpPr>
            <a:spLocks noGrp="1"/>
          </p:cNvSpPr>
          <p:nvPr>
            <p:ph type="title"/>
          </p:nvPr>
        </p:nvSpPr>
        <p:spPr/>
        <p:txBody>
          <a:bodyPr/>
          <a:lstStyle/>
          <a:p>
            <a:r>
              <a:rPr lang="en-US"/>
              <a:t>(FB) Custom Own Posts Table (new) | Buttercup Malaysia - 5 of 6</a:t>
            </a:r>
          </a:p>
        </p:txBody>
      </p:sp>
      <p:graphicFrame>
        <p:nvGraphicFramePr>
          <p:cNvPr id="5" name="Table Placeholder 4">
            <a:extLst>
              <a:ext uri="{FF2B5EF4-FFF2-40B4-BE49-F238E27FC236}">
                <a16:creationId xmlns:a16="http://schemas.microsoft.com/office/drawing/2014/main" id="{7B0F5749-044C-43C5-85EC-84E05BAD0B79}"/>
              </a:ext>
            </a:extLst>
          </p:cNvPr>
          <p:cNvGraphicFramePr>
            <a:graphicFrameLocks noGrp="1"/>
          </p:cNvGraphicFramePr>
          <p:nvPr>
            <p:ph type="tbl" sz="quarter" idx="13"/>
            <p:extLst>
              <p:ext uri="{D42A27DB-BD31-4B8C-83A1-F6EECF244321}">
                <p14:modId xmlns:p14="http://schemas.microsoft.com/office/powerpoint/2010/main" val="1229263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28323722"/>
                    </a:ext>
                  </a:extLst>
                </a:gridCol>
                <a:gridCol w="822960">
                  <a:extLst>
                    <a:ext uri="{9D8B030D-6E8A-4147-A177-3AD203B41FA5}">
                      <a16:colId xmlns:a16="http://schemas.microsoft.com/office/drawing/2014/main" val="588903834"/>
                    </a:ext>
                  </a:extLst>
                </a:gridCol>
                <a:gridCol w="822960">
                  <a:extLst>
                    <a:ext uri="{9D8B030D-6E8A-4147-A177-3AD203B41FA5}">
                      <a16:colId xmlns:a16="http://schemas.microsoft.com/office/drawing/2014/main" val="4291973226"/>
                    </a:ext>
                  </a:extLst>
                </a:gridCol>
                <a:gridCol w="822960">
                  <a:extLst>
                    <a:ext uri="{9D8B030D-6E8A-4147-A177-3AD203B41FA5}">
                      <a16:colId xmlns:a16="http://schemas.microsoft.com/office/drawing/2014/main" val="264362148"/>
                    </a:ext>
                  </a:extLst>
                </a:gridCol>
                <a:gridCol w="822960">
                  <a:extLst>
                    <a:ext uri="{9D8B030D-6E8A-4147-A177-3AD203B41FA5}">
                      <a16:colId xmlns:a16="http://schemas.microsoft.com/office/drawing/2014/main" val="4108301795"/>
                    </a:ext>
                  </a:extLst>
                </a:gridCol>
                <a:gridCol w="822960">
                  <a:extLst>
                    <a:ext uri="{9D8B030D-6E8A-4147-A177-3AD203B41FA5}">
                      <a16:colId xmlns:a16="http://schemas.microsoft.com/office/drawing/2014/main" val="1552805395"/>
                    </a:ext>
                  </a:extLst>
                </a:gridCol>
                <a:gridCol w="822960">
                  <a:extLst>
                    <a:ext uri="{9D8B030D-6E8A-4147-A177-3AD203B41FA5}">
                      <a16:colId xmlns:a16="http://schemas.microsoft.com/office/drawing/2014/main" val="2498233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806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- 2018-08-05 10:35:00 </a:t>
                      </a:r>
                      <a:r>
                        <a:rPr kumimoji="0" lang="en-US" sz="1000" b="0" i="0" u="none" strike="noStrike" kern="1200" cap="none" spc="0" normalizeH="0" baseline="0" noProof="0">
                          <a:ln>
                            <a:noFill/>
                          </a:ln>
                          <a:solidFill>
                            <a:prstClr val="black"/>
                          </a:solidFill>
                          <a:effectLst/>
                          <a:uLnTx/>
                          <a:uFillTx/>
                          <a:latin typeface="+mn-lt"/>
                          <a:ea typeface="+mn-ea"/>
                          <a:cs typeface="+mn-cs"/>
                        </a:rPr>
                        <a:t> 
 Buah kurma membekalkan tenaga untuk aktiviti harian kita. Jom cuba tambahkannya dalam kek pula.​
#ResipiButtercup​
Kek Buttercup Kurma:​
Bahan-bahan:​
250gm Buttercup​
250gm gula kastor (gula halus)​
250gm tepung gandum​
1 sudu teh serbuk penaik​
4 biji telur (gred B)​
4 sendok besar susu cair​
1 1/2 sudu teh esen vanila​
Buah kurma (buang biji)​
Arahan:​
1. Pukul/putar Buttercup dan gula halus hingga mengembang.​
2. Masukkan telur satu persatu &amp; esen vanila.​
3. Kemudian masukkan tepung gandum, serbuk penaik &amp; susu cair. Putar hingga rata.​
4. Setelah itu, masukkan semua bancuhan kedalam loyang yang sudah disapu/dioles dengan sedikit ​Buttercup.​
5. Akhir sekali, hiasi dengan buah kurma diatasnya.​
6. Bakar pada suhu 180ºC selama 45 minit.​
Sumber: http://ririnbogor.blogspot.com/2014/03/kek-mentega-kurma.html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421359"/>
                  </a:ext>
                </a:extLst>
              </a:tr>
            </a:tbl>
          </a:graphicData>
        </a:graphic>
      </p:graphicFrame>
      <p:sp>
        <p:nvSpPr>
          <p:cNvPr id="4" name="Text Placeholder 3">
            <a:extLst>
              <a:ext uri="{FF2B5EF4-FFF2-40B4-BE49-F238E27FC236}">
                <a16:creationId xmlns:a16="http://schemas.microsoft.com/office/drawing/2014/main" id="{991623B9-28A7-49E8-925A-03988AE962B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165563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45A9-71E3-46BE-BD70-A699DE475F83}"/>
              </a:ext>
            </a:extLst>
          </p:cNvPr>
          <p:cNvSpPr>
            <a:spLocks noGrp="1"/>
          </p:cNvSpPr>
          <p:nvPr>
            <p:ph type="title"/>
          </p:nvPr>
        </p:nvSpPr>
        <p:spPr/>
        <p:txBody>
          <a:bodyPr/>
          <a:lstStyle/>
          <a:p>
            <a:r>
              <a:rPr lang="en-US"/>
              <a:t>(FB) Custom Own Posts Table (new) | Buttercup Malaysia - 6 of 6</a:t>
            </a:r>
          </a:p>
        </p:txBody>
      </p:sp>
      <p:graphicFrame>
        <p:nvGraphicFramePr>
          <p:cNvPr id="5" name="Table Placeholder 4">
            <a:extLst>
              <a:ext uri="{FF2B5EF4-FFF2-40B4-BE49-F238E27FC236}">
                <a16:creationId xmlns:a16="http://schemas.microsoft.com/office/drawing/2014/main" id="{0DEC2F3B-36F2-4738-BF73-BEC713D68A9A}"/>
              </a:ext>
            </a:extLst>
          </p:cNvPr>
          <p:cNvGraphicFramePr>
            <a:graphicFrameLocks noGrp="1"/>
          </p:cNvGraphicFramePr>
          <p:nvPr>
            <p:ph type="tbl" sz="quarter" idx="13"/>
            <p:extLst>
              <p:ext uri="{D42A27DB-BD31-4B8C-83A1-F6EECF244321}">
                <p14:modId xmlns:p14="http://schemas.microsoft.com/office/powerpoint/2010/main" val="1978031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1206486"/>
                    </a:ext>
                  </a:extLst>
                </a:gridCol>
                <a:gridCol w="822960">
                  <a:extLst>
                    <a:ext uri="{9D8B030D-6E8A-4147-A177-3AD203B41FA5}">
                      <a16:colId xmlns:a16="http://schemas.microsoft.com/office/drawing/2014/main" val="2604320551"/>
                    </a:ext>
                  </a:extLst>
                </a:gridCol>
                <a:gridCol w="822960">
                  <a:extLst>
                    <a:ext uri="{9D8B030D-6E8A-4147-A177-3AD203B41FA5}">
                      <a16:colId xmlns:a16="http://schemas.microsoft.com/office/drawing/2014/main" val="2579516653"/>
                    </a:ext>
                  </a:extLst>
                </a:gridCol>
                <a:gridCol w="822960">
                  <a:extLst>
                    <a:ext uri="{9D8B030D-6E8A-4147-A177-3AD203B41FA5}">
                      <a16:colId xmlns:a16="http://schemas.microsoft.com/office/drawing/2014/main" val="1426672022"/>
                    </a:ext>
                  </a:extLst>
                </a:gridCol>
                <a:gridCol w="822960">
                  <a:extLst>
                    <a:ext uri="{9D8B030D-6E8A-4147-A177-3AD203B41FA5}">
                      <a16:colId xmlns:a16="http://schemas.microsoft.com/office/drawing/2014/main" val="3176099670"/>
                    </a:ext>
                  </a:extLst>
                </a:gridCol>
                <a:gridCol w="822960">
                  <a:extLst>
                    <a:ext uri="{9D8B030D-6E8A-4147-A177-3AD203B41FA5}">
                      <a16:colId xmlns:a16="http://schemas.microsoft.com/office/drawing/2014/main" val="3641834074"/>
                    </a:ext>
                  </a:extLst>
                </a:gridCol>
                <a:gridCol w="822960">
                  <a:extLst>
                    <a:ext uri="{9D8B030D-6E8A-4147-A177-3AD203B41FA5}">
                      <a16:colId xmlns:a16="http://schemas.microsoft.com/office/drawing/2014/main" val="4293499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8751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- 2018-08-07 10:37:00 </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ingin membuat krim asas untuk digunakan pada semua jenis kek dan muffin? Ini resipinya.​
#ResipiButtercup​
Krim Buttercup Asas:​
Bahan-bahan:​
400gm Buttercup​
100gm shortening​
180gm gula aising​
1 sudu teh esen vanila
Arahan:​
1. Pukul Buttercup dan shortening sehingga tidak bergentil-gentil. ​
2. Masukkan esen vanila dan gula aising. Pukul lagi sehingga lembut dan gebu. ​
3. Sedia untuk digunakan.​
Sumber: http://asamgaram2puteri.blogspot.com/2012/06/tips-buttercream.html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1371118"/>
                  </a:ext>
                </a:extLst>
              </a:tr>
            </a:tbl>
          </a:graphicData>
        </a:graphic>
      </p:graphicFrame>
      <p:sp>
        <p:nvSpPr>
          <p:cNvPr id="4" name="Text Placeholder 3">
            <a:extLst>
              <a:ext uri="{FF2B5EF4-FFF2-40B4-BE49-F238E27FC236}">
                <a16:creationId xmlns:a16="http://schemas.microsoft.com/office/drawing/2014/main" id="{BFEF09CC-E910-4957-BB10-81414CE9530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6168907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20A8C-8667-4826-A78A-E1AB61346184}"/>
              </a:ext>
            </a:extLst>
          </p:cNvPr>
          <p:cNvSpPr>
            <a:spLocks noGrp="1"/>
          </p:cNvSpPr>
          <p:nvPr>
            <p:ph type="title"/>
          </p:nvPr>
        </p:nvSpPr>
        <p:spPr/>
        <p:txBody>
          <a:bodyPr/>
          <a:lstStyle/>
          <a:p>
            <a:r>
              <a:rPr lang="en-US"/>
              <a:t>Facebook Key Influencers | Buttercup Malaysia</a:t>
            </a:r>
          </a:p>
        </p:txBody>
      </p:sp>
      <p:graphicFrame>
        <p:nvGraphicFramePr>
          <p:cNvPr id="5" name="Table Placeholder 4">
            <a:extLst>
              <a:ext uri="{FF2B5EF4-FFF2-40B4-BE49-F238E27FC236}">
                <a16:creationId xmlns:a16="http://schemas.microsoft.com/office/drawing/2014/main" id="{B4F411FE-AD44-4FCA-867E-7B3640D9F58B}"/>
              </a:ext>
            </a:extLst>
          </p:cNvPr>
          <p:cNvGraphicFramePr>
            <a:graphicFrameLocks noGrp="1"/>
          </p:cNvGraphicFramePr>
          <p:nvPr>
            <p:ph type="tbl" sz="quarter" idx="13"/>
            <p:extLst>
              <p:ext uri="{D42A27DB-BD31-4B8C-83A1-F6EECF244321}">
                <p14:modId xmlns:p14="http://schemas.microsoft.com/office/powerpoint/2010/main" val="3307366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40508076"/>
                    </a:ext>
                  </a:extLst>
                </a:gridCol>
                <a:gridCol w="2468880">
                  <a:extLst>
                    <a:ext uri="{9D8B030D-6E8A-4147-A177-3AD203B41FA5}">
                      <a16:colId xmlns:a16="http://schemas.microsoft.com/office/drawing/2014/main" val="2017131890"/>
                    </a:ext>
                  </a:extLst>
                </a:gridCol>
                <a:gridCol w="822960">
                  <a:extLst>
                    <a:ext uri="{9D8B030D-6E8A-4147-A177-3AD203B41FA5}">
                      <a16:colId xmlns:a16="http://schemas.microsoft.com/office/drawing/2014/main" val="2517097593"/>
                    </a:ext>
                  </a:extLst>
                </a:gridCol>
                <a:gridCol w="822960">
                  <a:extLst>
                    <a:ext uri="{9D8B030D-6E8A-4147-A177-3AD203B41FA5}">
                      <a16:colId xmlns:a16="http://schemas.microsoft.com/office/drawing/2014/main" val="2353065191"/>
                    </a:ext>
                  </a:extLst>
                </a:gridCol>
                <a:gridCol w="822960">
                  <a:extLst>
                    <a:ext uri="{9D8B030D-6E8A-4147-A177-3AD203B41FA5}">
                      <a16:colId xmlns:a16="http://schemas.microsoft.com/office/drawing/2014/main" val="4158319928"/>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4127720120"/>
                  </a:ext>
                </a:extLst>
              </a:tr>
              <a:tr h="370840">
                <a:tc>
                  <a:txBody>
                    <a:bodyPr/>
                    <a:lstStyle/>
                    <a:p>
                      <a:r>
                        <a:rPr lang="nb-NO" sz="1000"/>
                        <a:t>Teknik Sharp Entry - Tok Wan FX</a:t>
                      </a:r>
                      <a:endParaRPr lang="en-US" sz="1000"/>
                    </a:p>
                  </a:txBody>
                  <a:tcPr/>
                </a:tc>
                <a:tc>
                  <a:txBody>
                    <a:bodyPr/>
                    <a:lstStyle/>
                    <a:p>
                      <a:r>
                        <a:rPr lang="en-US" sz="1000"/>
                        <a:t>Buttercup Malaysia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681979953"/>
                  </a:ext>
                </a:extLst>
              </a:tr>
            </a:tbl>
          </a:graphicData>
        </a:graphic>
      </p:graphicFrame>
      <p:sp>
        <p:nvSpPr>
          <p:cNvPr id="4" name="Text Placeholder 3">
            <a:extLst>
              <a:ext uri="{FF2B5EF4-FFF2-40B4-BE49-F238E27FC236}">
                <a16:creationId xmlns:a16="http://schemas.microsoft.com/office/drawing/2014/main" id="{7B48DAC3-A622-4C30-8A06-05D96EA4835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71478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A4A37-6597-4E66-95C1-1357858241BD}"/>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8DBC4417-32C0-46C4-B6D5-A3DE5F68DB30}"/>
              </a:ext>
            </a:extLst>
          </p:cNvPr>
          <p:cNvGraphicFramePr>
            <a:graphicFrameLocks noGrp="1"/>
          </p:cNvGraphicFramePr>
          <p:nvPr>
            <p:ph type="chart" sz="quarter" idx="13"/>
            <p:extLst>
              <p:ext uri="{D42A27DB-BD31-4B8C-83A1-F6EECF244321}">
                <p14:modId xmlns:p14="http://schemas.microsoft.com/office/powerpoint/2010/main" val="3311313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FA25FB-8504-49E8-99A2-B66CC000C09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11C03A8-F85C-40D2-87BC-22A4CCC041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105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44E23-1FDC-48C4-889C-F5885FA40EE4}"/>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2216A85D-E6A7-4E7E-89B3-A1E6992AF6E4}"/>
              </a:ext>
            </a:extLst>
          </p:cNvPr>
          <p:cNvGraphicFramePr>
            <a:graphicFrameLocks noGrp="1"/>
          </p:cNvGraphicFramePr>
          <p:nvPr>
            <p:ph type="chart" sz="quarter" idx="13"/>
            <p:extLst>
              <p:ext uri="{D42A27DB-BD31-4B8C-83A1-F6EECF244321}">
                <p14:modId xmlns:p14="http://schemas.microsoft.com/office/powerpoint/2010/main" val="13553998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3E2E83-5B51-408A-BABA-A58823C11FF4}"/>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3FB6CDB-6534-4F97-ACA8-9B6E7DB651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97915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855D9-0E8B-4ECF-8DBE-136B8BE51011}"/>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75169B1C-2AC7-439A-9805-EBCB733A3E66}"/>
              </a:ext>
            </a:extLst>
          </p:cNvPr>
          <p:cNvGraphicFramePr>
            <a:graphicFrameLocks noGrp="1"/>
          </p:cNvGraphicFramePr>
          <p:nvPr>
            <p:ph type="chart" sz="quarter" idx="13"/>
            <p:extLst>
              <p:ext uri="{D42A27DB-BD31-4B8C-83A1-F6EECF244321}">
                <p14:modId xmlns:p14="http://schemas.microsoft.com/office/powerpoint/2010/main" val="2016090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DA7236-38BE-4159-ABCA-77AB00F4208D}"/>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B3451D7B-4E36-4B21-9D4E-6DDDBFC44A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8557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893B3-0318-4F3D-B38C-9B48F6AB3A19}"/>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76571D0C-0DEE-4A74-8A6C-B5D668EC16E1}"/>
              </a:ext>
            </a:extLst>
          </p:cNvPr>
          <p:cNvGraphicFramePr>
            <a:graphicFrameLocks noGrp="1"/>
          </p:cNvGraphicFramePr>
          <p:nvPr>
            <p:ph type="chart" sz="quarter" idx="13"/>
            <p:extLst>
              <p:ext uri="{D42A27DB-BD31-4B8C-83A1-F6EECF244321}">
                <p14:modId xmlns:p14="http://schemas.microsoft.com/office/powerpoint/2010/main" val="8543173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F5FC6-2485-4EB3-8697-7B74EB674755}"/>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92BA65D0-957B-46FD-A0FB-484A49E0A5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91908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4BF8A-6016-4FAF-A8B2-73E572012306}"/>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ADCF6A85-E8CE-43DC-865D-EB08EC9C2DEC}"/>
              </a:ext>
            </a:extLst>
          </p:cNvPr>
          <p:cNvGraphicFramePr>
            <a:graphicFrameLocks noGrp="1"/>
          </p:cNvGraphicFramePr>
          <p:nvPr>
            <p:ph type="tbl" sz="quarter" idx="13"/>
            <p:extLst>
              <p:ext uri="{D42A27DB-BD31-4B8C-83A1-F6EECF244321}">
                <p14:modId xmlns:p14="http://schemas.microsoft.com/office/powerpoint/2010/main" val="2030103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38210505"/>
                    </a:ext>
                  </a:extLst>
                </a:gridCol>
                <a:gridCol w="1645920">
                  <a:extLst>
                    <a:ext uri="{9D8B030D-6E8A-4147-A177-3AD203B41FA5}">
                      <a16:colId xmlns:a16="http://schemas.microsoft.com/office/drawing/2014/main" val="2056331892"/>
                    </a:ext>
                  </a:extLst>
                </a:gridCol>
                <a:gridCol w="1645920">
                  <a:extLst>
                    <a:ext uri="{9D8B030D-6E8A-4147-A177-3AD203B41FA5}">
                      <a16:colId xmlns:a16="http://schemas.microsoft.com/office/drawing/2014/main" val="575924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26705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14.7 %</a:t>
                      </a:r>
                    </a:p>
                  </a:txBody>
                  <a:tcPr/>
                </a:tc>
                <a:extLst>
                  <a:ext uri="{0D108BD9-81ED-4DB2-BD59-A6C34878D82A}">
                    <a16:rowId xmlns:a16="http://schemas.microsoft.com/office/drawing/2014/main" val="156415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184407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05525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38622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06250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07966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104825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872583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18015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4465969"/>
                  </a:ext>
                </a:extLst>
              </a:tr>
            </a:tbl>
          </a:graphicData>
        </a:graphic>
      </p:graphicFrame>
      <p:sp>
        <p:nvSpPr>
          <p:cNvPr id="4" name="Text Placeholder 3">
            <a:extLst>
              <a:ext uri="{FF2B5EF4-FFF2-40B4-BE49-F238E27FC236}">
                <a16:creationId xmlns:a16="http://schemas.microsoft.com/office/drawing/2014/main" id="{99180A58-ADCE-44D7-BD5C-2C6744156C6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9036999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825D9-B36C-466F-9F10-ADA236707489}"/>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1C70356A-AFF9-4A54-8398-50237A86669E}"/>
              </a:ext>
            </a:extLst>
          </p:cNvPr>
          <p:cNvGraphicFramePr>
            <a:graphicFrameLocks noGrp="1"/>
          </p:cNvGraphicFramePr>
          <p:nvPr>
            <p:ph type="tbl" sz="quarter" idx="13"/>
            <p:extLst>
              <p:ext uri="{D42A27DB-BD31-4B8C-83A1-F6EECF244321}">
                <p14:modId xmlns:p14="http://schemas.microsoft.com/office/powerpoint/2010/main" val="454761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24689159"/>
                    </a:ext>
                  </a:extLst>
                </a:gridCol>
                <a:gridCol w="1645920">
                  <a:extLst>
                    <a:ext uri="{9D8B030D-6E8A-4147-A177-3AD203B41FA5}">
                      <a16:colId xmlns:a16="http://schemas.microsoft.com/office/drawing/2014/main" val="2369378372"/>
                    </a:ext>
                  </a:extLst>
                </a:gridCol>
                <a:gridCol w="1645920">
                  <a:extLst>
                    <a:ext uri="{9D8B030D-6E8A-4147-A177-3AD203B41FA5}">
                      <a16:colId xmlns:a16="http://schemas.microsoft.com/office/drawing/2014/main" val="1024878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9440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693146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800560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87497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232974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60525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22196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323417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23609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992942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111676276"/>
                  </a:ext>
                </a:extLst>
              </a:tr>
            </a:tbl>
          </a:graphicData>
        </a:graphic>
      </p:graphicFrame>
      <p:sp>
        <p:nvSpPr>
          <p:cNvPr id="4" name="Text Placeholder 3">
            <a:extLst>
              <a:ext uri="{FF2B5EF4-FFF2-40B4-BE49-F238E27FC236}">
                <a16:creationId xmlns:a16="http://schemas.microsoft.com/office/drawing/2014/main" id="{2911D82D-3E50-428F-B596-E06D2F795E2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760924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01E8B-C17F-4E24-B250-65DC905A2B7F}"/>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FE520171-2A6A-4D9A-80D8-D7A0E595592A}"/>
              </a:ext>
            </a:extLst>
          </p:cNvPr>
          <p:cNvGraphicFramePr>
            <a:graphicFrameLocks noGrp="1"/>
          </p:cNvGraphicFramePr>
          <p:nvPr>
            <p:ph type="tbl" sz="quarter" idx="13"/>
            <p:extLst>
              <p:ext uri="{D42A27DB-BD31-4B8C-83A1-F6EECF244321}">
                <p14:modId xmlns:p14="http://schemas.microsoft.com/office/powerpoint/2010/main" val="1043676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60514243"/>
                    </a:ext>
                  </a:extLst>
                </a:gridCol>
                <a:gridCol w="1645920">
                  <a:extLst>
                    <a:ext uri="{9D8B030D-6E8A-4147-A177-3AD203B41FA5}">
                      <a16:colId xmlns:a16="http://schemas.microsoft.com/office/drawing/2014/main" val="1446290976"/>
                    </a:ext>
                  </a:extLst>
                </a:gridCol>
                <a:gridCol w="1645920">
                  <a:extLst>
                    <a:ext uri="{9D8B030D-6E8A-4147-A177-3AD203B41FA5}">
                      <a16:colId xmlns:a16="http://schemas.microsoft.com/office/drawing/2014/main" val="3239016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8603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99205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829721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72612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35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024014570"/>
                  </a:ext>
                </a:extLst>
              </a:tr>
            </a:tbl>
          </a:graphicData>
        </a:graphic>
      </p:graphicFrame>
      <p:sp>
        <p:nvSpPr>
          <p:cNvPr id="4" name="Text Placeholder 3">
            <a:extLst>
              <a:ext uri="{FF2B5EF4-FFF2-40B4-BE49-F238E27FC236}">
                <a16:creationId xmlns:a16="http://schemas.microsoft.com/office/drawing/2014/main" id="{7B0584C4-791A-4FB0-A3DD-6481762B281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43197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91EF8-C74B-4884-B317-08AAC1CCCE0F}"/>
              </a:ext>
            </a:extLst>
          </p:cNvPr>
          <p:cNvSpPr>
            <a:spLocks noGrp="1"/>
          </p:cNvSpPr>
          <p:nvPr>
            <p:ph type="title"/>
          </p:nvPr>
        </p:nvSpPr>
        <p:spPr/>
        <p:txBody>
          <a:bodyPr/>
          <a:lstStyle/>
          <a:p>
            <a:r>
              <a:rPr lang="en-US"/>
              <a:t>Facebook Own Posts Table | Buttercup Malaysia - 1 of 18</a:t>
            </a:r>
          </a:p>
        </p:txBody>
      </p:sp>
      <p:graphicFrame>
        <p:nvGraphicFramePr>
          <p:cNvPr id="5" name="Table Placeholder 4">
            <a:extLst>
              <a:ext uri="{FF2B5EF4-FFF2-40B4-BE49-F238E27FC236}">
                <a16:creationId xmlns:a16="http://schemas.microsoft.com/office/drawing/2014/main" id="{A6A3E4BD-6213-4782-9A06-DEB1FE0A6291}"/>
              </a:ext>
            </a:extLst>
          </p:cNvPr>
          <p:cNvGraphicFramePr>
            <a:graphicFrameLocks noGrp="1"/>
          </p:cNvGraphicFramePr>
          <p:nvPr>
            <p:ph type="tbl" sz="quarter" idx="13"/>
            <p:extLst>
              <p:ext uri="{D42A27DB-BD31-4B8C-83A1-F6EECF244321}">
                <p14:modId xmlns:p14="http://schemas.microsoft.com/office/powerpoint/2010/main" val="3952959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72325302"/>
                    </a:ext>
                  </a:extLst>
                </a:gridCol>
                <a:gridCol w="658368">
                  <a:extLst>
                    <a:ext uri="{9D8B030D-6E8A-4147-A177-3AD203B41FA5}">
                      <a16:colId xmlns:a16="http://schemas.microsoft.com/office/drawing/2014/main" val="2436218630"/>
                    </a:ext>
                  </a:extLst>
                </a:gridCol>
                <a:gridCol w="658368">
                  <a:extLst>
                    <a:ext uri="{9D8B030D-6E8A-4147-A177-3AD203B41FA5}">
                      <a16:colId xmlns:a16="http://schemas.microsoft.com/office/drawing/2014/main" val="389400529"/>
                    </a:ext>
                  </a:extLst>
                </a:gridCol>
                <a:gridCol w="658368">
                  <a:extLst>
                    <a:ext uri="{9D8B030D-6E8A-4147-A177-3AD203B41FA5}">
                      <a16:colId xmlns:a16="http://schemas.microsoft.com/office/drawing/2014/main" val="499585696"/>
                    </a:ext>
                  </a:extLst>
                </a:gridCol>
                <a:gridCol w="658368">
                  <a:extLst>
                    <a:ext uri="{9D8B030D-6E8A-4147-A177-3AD203B41FA5}">
                      <a16:colId xmlns:a16="http://schemas.microsoft.com/office/drawing/2014/main" val="2798636067"/>
                    </a:ext>
                  </a:extLst>
                </a:gridCol>
                <a:gridCol w="658368">
                  <a:extLst>
                    <a:ext uri="{9D8B030D-6E8A-4147-A177-3AD203B41FA5}">
                      <a16:colId xmlns:a16="http://schemas.microsoft.com/office/drawing/2014/main" val="2539695068"/>
                    </a:ext>
                  </a:extLst>
                </a:gridCol>
                <a:gridCol w="658368">
                  <a:extLst>
                    <a:ext uri="{9D8B030D-6E8A-4147-A177-3AD203B41FA5}">
                      <a16:colId xmlns:a16="http://schemas.microsoft.com/office/drawing/2014/main" val="717633783"/>
                    </a:ext>
                  </a:extLst>
                </a:gridCol>
                <a:gridCol w="658368">
                  <a:extLst>
                    <a:ext uri="{9D8B030D-6E8A-4147-A177-3AD203B41FA5}">
                      <a16:colId xmlns:a16="http://schemas.microsoft.com/office/drawing/2014/main" val="2430178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5024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- 2018-08-31 00:00:02 </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Kemerdekaan, semua rakyat Malaysia! Sudah 61 tahun kita mengecapi kebebasan, kedamaian dan perpaduan. Semoga negara yang dicintai terus kekal merdeka dan rakyat teguh bersama.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05495341"/>
                  </a:ext>
                </a:extLst>
              </a:tr>
            </a:tbl>
          </a:graphicData>
        </a:graphic>
      </p:graphicFrame>
      <p:sp>
        <p:nvSpPr>
          <p:cNvPr id="4" name="Text Placeholder 3">
            <a:extLst>
              <a:ext uri="{FF2B5EF4-FFF2-40B4-BE49-F238E27FC236}">
                <a16:creationId xmlns:a16="http://schemas.microsoft.com/office/drawing/2014/main" id="{68A0BF28-C657-45C2-8FCB-3CF328D5BB6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32221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A78BF-C9CF-4770-B0EA-0788B5246330}"/>
              </a:ext>
            </a:extLst>
          </p:cNvPr>
          <p:cNvSpPr>
            <a:spLocks noGrp="1"/>
          </p:cNvSpPr>
          <p:nvPr>
            <p:ph type="title"/>
          </p:nvPr>
        </p:nvSpPr>
        <p:spPr/>
        <p:txBody>
          <a:bodyPr/>
          <a:lstStyle/>
          <a:p>
            <a:r>
              <a:rPr lang="en-US"/>
              <a:t>Facebook Own Posts Table | Buttercup Malaysia - 2 of 18</a:t>
            </a:r>
          </a:p>
        </p:txBody>
      </p:sp>
      <p:graphicFrame>
        <p:nvGraphicFramePr>
          <p:cNvPr id="5" name="Table Placeholder 4">
            <a:extLst>
              <a:ext uri="{FF2B5EF4-FFF2-40B4-BE49-F238E27FC236}">
                <a16:creationId xmlns:a16="http://schemas.microsoft.com/office/drawing/2014/main" id="{1DB6A2DA-3BAB-46F5-B207-BD999FAD8D0A}"/>
              </a:ext>
            </a:extLst>
          </p:cNvPr>
          <p:cNvGraphicFramePr>
            <a:graphicFrameLocks noGrp="1"/>
          </p:cNvGraphicFramePr>
          <p:nvPr>
            <p:ph type="tbl" sz="quarter" idx="13"/>
            <p:extLst>
              <p:ext uri="{D42A27DB-BD31-4B8C-83A1-F6EECF244321}">
                <p14:modId xmlns:p14="http://schemas.microsoft.com/office/powerpoint/2010/main" val="1933326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3479310"/>
                    </a:ext>
                  </a:extLst>
                </a:gridCol>
                <a:gridCol w="658368">
                  <a:extLst>
                    <a:ext uri="{9D8B030D-6E8A-4147-A177-3AD203B41FA5}">
                      <a16:colId xmlns:a16="http://schemas.microsoft.com/office/drawing/2014/main" val="3171328368"/>
                    </a:ext>
                  </a:extLst>
                </a:gridCol>
                <a:gridCol w="658368">
                  <a:extLst>
                    <a:ext uri="{9D8B030D-6E8A-4147-A177-3AD203B41FA5}">
                      <a16:colId xmlns:a16="http://schemas.microsoft.com/office/drawing/2014/main" val="4209722743"/>
                    </a:ext>
                  </a:extLst>
                </a:gridCol>
                <a:gridCol w="658368">
                  <a:extLst>
                    <a:ext uri="{9D8B030D-6E8A-4147-A177-3AD203B41FA5}">
                      <a16:colId xmlns:a16="http://schemas.microsoft.com/office/drawing/2014/main" val="1696919858"/>
                    </a:ext>
                  </a:extLst>
                </a:gridCol>
                <a:gridCol w="658368">
                  <a:extLst>
                    <a:ext uri="{9D8B030D-6E8A-4147-A177-3AD203B41FA5}">
                      <a16:colId xmlns:a16="http://schemas.microsoft.com/office/drawing/2014/main" val="3699878735"/>
                    </a:ext>
                  </a:extLst>
                </a:gridCol>
                <a:gridCol w="658368">
                  <a:extLst>
                    <a:ext uri="{9D8B030D-6E8A-4147-A177-3AD203B41FA5}">
                      <a16:colId xmlns:a16="http://schemas.microsoft.com/office/drawing/2014/main" val="1752956521"/>
                    </a:ext>
                  </a:extLst>
                </a:gridCol>
                <a:gridCol w="658368">
                  <a:extLst>
                    <a:ext uri="{9D8B030D-6E8A-4147-A177-3AD203B41FA5}">
                      <a16:colId xmlns:a16="http://schemas.microsoft.com/office/drawing/2014/main" val="2236440995"/>
                    </a:ext>
                  </a:extLst>
                </a:gridCol>
                <a:gridCol w="658368">
                  <a:extLst>
                    <a:ext uri="{9D8B030D-6E8A-4147-A177-3AD203B41FA5}">
                      <a16:colId xmlns:a16="http://schemas.microsoft.com/office/drawing/2014/main" val="2839953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4735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- 2018-08-29 10:52:00 </a:t>
                      </a:r>
                      <a:r>
                        <a:rPr kumimoji="0" lang="en-US" sz="1000" b="0" i="0" u="none" strike="noStrike" kern="1200" cap="none" spc="0" normalizeH="0" baseline="0" noProof="0">
                          <a:ln>
                            <a:noFill/>
                          </a:ln>
                          <a:solidFill>
                            <a:prstClr val="black"/>
                          </a:solidFill>
                          <a:effectLst/>
                          <a:uLnTx/>
                          <a:uFillTx/>
                          <a:latin typeface="+mn-lt"/>
                          <a:ea typeface="+mn-ea"/>
                          <a:cs typeface="+mn-cs"/>
                        </a:rPr>
                        <a:t> 
 Siapa suka makan kepingan asam manis? Cuba jadikannya kek pula.​
#ResipiButtercup​
Kek Kukus Asam Manis:​
Bahan-bahan: ​
325gm Buttercup​
250gm gula kastor​
300gm tepung naik sendiri​
6 biji telur​
1 sudu teh esen vanila​
100 gm kepingan asam manis dipotong halus
Arahan:​
1. Sediakan loyang berukuran 8 inci.​
2. Sapukan Buttercup pada loyang dan alas dasar loyang dengan kertas kek.​
3. Panaskan kukusan dengan api yang besar​
4. Pukul Buttercup dan gula hingga sebati.​
5. Masukkan telur satu persatu dan terus memukul hingga rata.​
6. Tambahkan esen vanila dan teruskan memukul.​
7. Akhir sekali masukkan tepung dan kepingan asam manis.​
8. Tuangkan adunan yang telah siap ke dalam loyang.​
9. Tutup loyang dengan kepingan aluminium foil.​
10. Kukus kek selama 1 jam dengan api yang besar atau sehingga kek di masak dengan sempurna.​
11. Sejukkan kek sepenuhnya di atas redai setelah masak sebelum di potong dan dihidangkan. ​
Sumber: http://hilmirdadaud.blogspot.com/2016/08/kek-kukus-asam-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05959238"/>
                  </a:ext>
                </a:extLst>
              </a:tr>
            </a:tbl>
          </a:graphicData>
        </a:graphic>
      </p:graphicFrame>
      <p:sp>
        <p:nvSpPr>
          <p:cNvPr id="4" name="Text Placeholder 3">
            <a:extLst>
              <a:ext uri="{FF2B5EF4-FFF2-40B4-BE49-F238E27FC236}">
                <a16:creationId xmlns:a16="http://schemas.microsoft.com/office/drawing/2014/main" id="{5D4E6EDD-2624-40AA-A244-D2A30938238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972662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572AA-A92F-472D-96A0-A9D0370AB51E}"/>
              </a:ext>
            </a:extLst>
          </p:cNvPr>
          <p:cNvSpPr>
            <a:spLocks noGrp="1"/>
          </p:cNvSpPr>
          <p:nvPr>
            <p:ph type="title"/>
          </p:nvPr>
        </p:nvSpPr>
        <p:spPr/>
        <p:txBody>
          <a:bodyPr/>
          <a:lstStyle/>
          <a:p>
            <a:r>
              <a:rPr lang="en-US"/>
              <a:t>Facebook Own Posts Table | Buttercup Malaysia - 3 of 18</a:t>
            </a:r>
          </a:p>
        </p:txBody>
      </p:sp>
      <p:graphicFrame>
        <p:nvGraphicFramePr>
          <p:cNvPr id="5" name="Table Placeholder 4">
            <a:extLst>
              <a:ext uri="{FF2B5EF4-FFF2-40B4-BE49-F238E27FC236}">
                <a16:creationId xmlns:a16="http://schemas.microsoft.com/office/drawing/2014/main" id="{F7A242AD-0F2A-4159-9875-FE7EFF2A7C9C}"/>
              </a:ext>
            </a:extLst>
          </p:cNvPr>
          <p:cNvGraphicFramePr>
            <a:graphicFrameLocks noGrp="1"/>
          </p:cNvGraphicFramePr>
          <p:nvPr>
            <p:ph type="tbl" sz="quarter" idx="13"/>
            <p:extLst>
              <p:ext uri="{D42A27DB-BD31-4B8C-83A1-F6EECF244321}">
                <p14:modId xmlns:p14="http://schemas.microsoft.com/office/powerpoint/2010/main" val="270200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8894265"/>
                    </a:ext>
                  </a:extLst>
                </a:gridCol>
                <a:gridCol w="658368">
                  <a:extLst>
                    <a:ext uri="{9D8B030D-6E8A-4147-A177-3AD203B41FA5}">
                      <a16:colId xmlns:a16="http://schemas.microsoft.com/office/drawing/2014/main" val="2576172661"/>
                    </a:ext>
                  </a:extLst>
                </a:gridCol>
                <a:gridCol w="658368">
                  <a:extLst>
                    <a:ext uri="{9D8B030D-6E8A-4147-A177-3AD203B41FA5}">
                      <a16:colId xmlns:a16="http://schemas.microsoft.com/office/drawing/2014/main" val="2604336148"/>
                    </a:ext>
                  </a:extLst>
                </a:gridCol>
                <a:gridCol w="658368">
                  <a:extLst>
                    <a:ext uri="{9D8B030D-6E8A-4147-A177-3AD203B41FA5}">
                      <a16:colId xmlns:a16="http://schemas.microsoft.com/office/drawing/2014/main" val="3467842380"/>
                    </a:ext>
                  </a:extLst>
                </a:gridCol>
                <a:gridCol w="658368">
                  <a:extLst>
                    <a:ext uri="{9D8B030D-6E8A-4147-A177-3AD203B41FA5}">
                      <a16:colId xmlns:a16="http://schemas.microsoft.com/office/drawing/2014/main" val="433389610"/>
                    </a:ext>
                  </a:extLst>
                </a:gridCol>
                <a:gridCol w="658368">
                  <a:extLst>
                    <a:ext uri="{9D8B030D-6E8A-4147-A177-3AD203B41FA5}">
                      <a16:colId xmlns:a16="http://schemas.microsoft.com/office/drawing/2014/main" val="3677049237"/>
                    </a:ext>
                  </a:extLst>
                </a:gridCol>
                <a:gridCol w="658368">
                  <a:extLst>
                    <a:ext uri="{9D8B030D-6E8A-4147-A177-3AD203B41FA5}">
                      <a16:colId xmlns:a16="http://schemas.microsoft.com/office/drawing/2014/main" val="2078421009"/>
                    </a:ext>
                  </a:extLst>
                </a:gridCol>
                <a:gridCol w="658368">
                  <a:extLst>
                    <a:ext uri="{9D8B030D-6E8A-4147-A177-3AD203B41FA5}">
                      <a16:colId xmlns:a16="http://schemas.microsoft.com/office/drawing/2014/main" val="422404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6312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- 2018-08-27 10:51:00 </a:t>
                      </a:r>
                      <a:r>
                        <a:rPr kumimoji="0" lang="en-US" sz="1000" b="0" i="0" u="none" strike="noStrike" kern="1200" cap="none" spc="0" normalizeH="0" baseline="0" noProof="0">
                          <a:ln>
                            <a:noFill/>
                          </a:ln>
                          <a:solidFill>
                            <a:prstClr val="black"/>
                          </a:solidFill>
                          <a:effectLst/>
                          <a:uLnTx/>
                          <a:uFillTx/>
                          <a:latin typeface="+mn-lt"/>
                          <a:ea typeface="+mn-ea"/>
                          <a:cs typeface="+mn-cs"/>
                        </a:rPr>
                        <a:t> 
 Mudah saja untuk menyediakan hidangan ini. Rugi kalau Famili Buttercup tidak cuba.​
#ResipiButtercup​
Oreo Goreng:​
Bahan-bahan: ​
3 sudu besar Buttercup​
1 paket oreo (150gm)​
375gm tepung gandum​
1 sudu serbuk penaik​
¼ sudu kecil garam​
2 butir telur​
300ml susu​
3 sudu besar gula​
½ sudu teh esen vanila
Arahan:​
1. Pukul adunan hingga tercampur rata dan mengembang.​
2. Ambil satu persatu oreo dan celupkan ke dalam adunan.​
3. Goreng hingga garing.​
Sumber: https://www.wanista.com/2015/87690/resepi-oreo-goreng-kudapan-manis-kegemaran-ramai/​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57320860"/>
                  </a:ext>
                </a:extLst>
              </a:tr>
            </a:tbl>
          </a:graphicData>
        </a:graphic>
      </p:graphicFrame>
      <p:sp>
        <p:nvSpPr>
          <p:cNvPr id="4" name="Text Placeholder 3">
            <a:extLst>
              <a:ext uri="{FF2B5EF4-FFF2-40B4-BE49-F238E27FC236}">
                <a16:creationId xmlns:a16="http://schemas.microsoft.com/office/drawing/2014/main" id="{DACF9EB2-200D-4E16-8275-D95DC124FBD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39720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C6CC1-D252-4B01-803F-2450DBF0F0CC}"/>
              </a:ext>
            </a:extLst>
          </p:cNvPr>
          <p:cNvSpPr>
            <a:spLocks noGrp="1"/>
          </p:cNvSpPr>
          <p:nvPr>
            <p:ph type="title"/>
          </p:nvPr>
        </p:nvSpPr>
        <p:spPr/>
        <p:txBody>
          <a:bodyPr/>
          <a:lstStyle/>
          <a:p>
            <a:r>
              <a:rPr lang="en-US"/>
              <a:t>Facebook Own Posts Table | Buttercup Malaysia - 4 of 18</a:t>
            </a:r>
          </a:p>
        </p:txBody>
      </p:sp>
      <p:graphicFrame>
        <p:nvGraphicFramePr>
          <p:cNvPr id="5" name="Table Placeholder 4">
            <a:extLst>
              <a:ext uri="{FF2B5EF4-FFF2-40B4-BE49-F238E27FC236}">
                <a16:creationId xmlns:a16="http://schemas.microsoft.com/office/drawing/2014/main" id="{E6A3C8FB-1571-4870-B84D-1F1B2F5ECAD7}"/>
              </a:ext>
            </a:extLst>
          </p:cNvPr>
          <p:cNvGraphicFramePr>
            <a:graphicFrameLocks noGrp="1"/>
          </p:cNvGraphicFramePr>
          <p:nvPr>
            <p:ph type="tbl" sz="quarter" idx="13"/>
            <p:extLst>
              <p:ext uri="{D42A27DB-BD31-4B8C-83A1-F6EECF244321}">
                <p14:modId xmlns:p14="http://schemas.microsoft.com/office/powerpoint/2010/main" val="166416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0746301"/>
                    </a:ext>
                  </a:extLst>
                </a:gridCol>
                <a:gridCol w="658368">
                  <a:extLst>
                    <a:ext uri="{9D8B030D-6E8A-4147-A177-3AD203B41FA5}">
                      <a16:colId xmlns:a16="http://schemas.microsoft.com/office/drawing/2014/main" val="2491473306"/>
                    </a:ext>
                  </a:extLst>
                </a:gridCol>
                <a:gridCol w="658368">
                  <a:extLst>
                    <a:ext uri="{9D8B030D-6E8A-4147-A177-3AD203B41FA5}">
                      <a16:colId xmlns:a16="http://schemas.microsoft.com/office/drawing/2014/main" val="4125835574"/>
                    </a:ext>
                  </a:extLst>
                </a:gridCol>
                <a:gridCol w="658368">
                  <a:extLst>
                    <a:ext uri="{9D8B030D-6E8A-4147-A177-3AD203B41FA5}">
                      <a16:colId xmlns:a16="http://schemas.microsoft.com/office/drawing/2014/main" val="1319899718"/>
                    </a:ext>
                  </a:extLst>
                </a:gridCol>
                <a:gridCol w="658368">
                  <a:extLst>
                    <a:ext uri="{9D8B030D-6E8A-4147-A177-3AD203B41FA5}">
                      <a16:colId xmlns:a16="http://schemas.microsoft.com/office/drawing/2014/main" val="697422895"/>
                    </a:ext>
                  </a:extLst>
                </a:gridCol>
                <a:gridCol w="658368">
                  <a:extLst>
                    <a:ext uri="{9D8B030D-6E8A-4147-A177-3AD203B41FA5}">
                      <a16:colId xmlns:a16="http://schemas.microsoft.com/office/drawing/2014/main" val="722875225"/>
                    </a:ext>
                  </a:extLst>
                </a:gridCol>
                <a:gridCol w="658368">
                  <a:extLst>
                    <a:ext uri="{9D8B030D-6E8A-4147-A177-3AD203B41FA5}">
                      <a16:colId xmlns:a16="http://schemas.microsoft.com/office/drawing/2014/main" val="740537370"/>
                    </a:ext>
                  </a:extLst>
                </a:gridCol>
                <a:gridCol w="658368">
                  <a:extLst>
                    <a:ext uri="{9D8B030D-6E8A-4147-A177-3AD203B41FA5}">
                      <a16:colId xmlns:a16="http://schemas.microsoft.com/office/drawing/2014/main" val="1774383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5682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- 2018-08-25 11:52:00 </a:t>
                      </a:r>
                      <a:r>
                        <a:rPr kumimoji="0" lang="en-US" sz="1000" b="0" i="0" u="none" strike="noStrike" kern="1200" cap="none" spc="0" normalizeH="0" baseline="0" noProof="0">
                          <a:ln>
                            <a:noFill/>
                          </a:ln>
                          <a:solidFill>
                            <a:prstClr val="black"/>
                          </a:solidFill>
                          <a:effectLst/>
                          <a:uLnTx/>
                          <a:uFillTx/>
                          <a:latin typeface="+mn-lt"/>
                          <a:ea typeface="+mn-ea"/>
                          <a:cs typeface="+mn-cs"/>
                        </a:rPr>
                        <a:t> 
 Peribahasa Melayu ada berbunyi "orang yang kenyang, kalau dijamu dengan lauk yang sedap sekalipun, berkata tawar juga" yang bermaksud orang yang tidak berkehendakkan pemberian kita tidak akan menghargainya sekalipun ia indah.​
Famili Buttercup jangan berputus asa ya apabila masakan tidak digemari? Selera orang berbeza-beza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381375"/>
                  </a:ext>
                </a:extLst>
              </a:tr>
            </a:tbl>
          </a:graphicData>
        </a:graphic>
      </p:graphicFrame>
      <p:sp>
        <p:nvSpPr>
          <p:cNvPr id="4" name="Text Placeholder 3">
            <a:extLst>
              <a:ext uri="{FF2B5EF4-FFF2-40B4-BE49-F238E27FC236}">
                <a16:creationId xmlns:a16="http://schemas.microsoft.com/office/drawing/2014/main" id="{658201D6-EF8B-4413-ADF4-3A690201CA9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06906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18BDC-FACF-4FE1-89E0-09081DE5BF9B}"/>
              </a:ext>
            </a:extLst>
          </p:cNvPr>
          <p:cNvSpPr>
            <a:spLocks noGrp="1"/>
          </p:cNvSpPr>
          <p:nvPr>
            <p:ph type="title"/>
          </p:nvPr>
        </p:nvSpPr>
        <p:spPr/>
        <p:txBody>
          <a:bodyPr/>
          <a:lstStyle/>
          <a:p>
            <a:r>
              <a:rPr lang="en-US"/>
              <a:t>Facebook Own Posts Table | Buttercup Malaysia - 5 of 18</a:t>
            </a:r>
          </a:p>
        </p:txBody>
      </p:sp>
      <p:graphicFrame>
        <p:nvGraphicFramePr>
          <p:cNvPr id="5" name="Table Placeholder 4">
            <a:extLst>
              <a:ext uri="{FF2B5EF4-FFF2-40B4-BE49-F238E27FC236}">
                <a16:creationId xmlns:a16="http://schemas.microsoft.com/office/drawing/2014/main" id="{CC8C8A6F-7D36-443F-88A5-070A2F0E6534}"/>
              </a:ext>
            </a:extLst>
          </p:cNvPr>
          <p:cNvGraphicFramePr>
            <a:graphicFrameLocks noGrp="1"/>
          </p:cNvGraphicFramePr>
          <p:nvPr>
            <p:ph type="tbl" sz="quarter" idx="13"/>
            <p:extLst>
              <p:ext uri="{D42A27DB-BD31-4B8C-83A1-F6EECF244321}">
                <p14:modId xmlns:p14="http://schemas.microsoft.com/office/powerpoint/2010/main" val="298315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2474435"/>
                    </a:ext>
                  </a:extLst>
                </a:gridCol>
                <a:gridCol w="658368">
                  <a:extLst>
                    <a:ext uri="{9D8B030D-6E8A-4147-A177-3AD203B41FA5}">
                      <a16:colId xmlns:a16="http://schemas.microsoft.com/office/drawing/2014/main" val="353621287"/>
                    </a:ext>
                  </a:extLst>
                </a:gridCol>
                <a:gridCol w="658368">
                  <a:extLst>
                    <a:ext uri="{9D8B030D-6E8A-4147-A177-3AD203B41FA5}">
                      <a16:colId xmlns:a16="http://schemas.microsoft.com/office/drawing/2014/main" val="2056729854"/>
                    </a:ext>
                  </a:extLst>
                </a:gridCol>
                <a:gridCol w="658368">
                  <a:extLst>
                    <a:ext uri="{9D8B030D-6E8A-4147-A177-3AD203B41FA5}">
                      <a16:colId xmlns:a16="http://schemas.microsoft.com/office/drawing/2014/main" val="1958714732"/>
                    </a:ext>
                  </a:extLst>
                </a:gridCol>
                <a:gridCol w="658368">
                  <a:extLst>
                    <a:ext uri="{9D8B030D-6E8A-4147-A177-3AD203B41FA5}">
                      <a16:colId xmlns:a16="http://schemas.microsoft.com/office/drawing/2014/main" val="4178548732"/>
                    </a:ext>
                  </a:extLst>
                </a:gridCol>
                <a:gridCol w="658368">
                  <a:extLst>
                    <a:ext uri="{9D8B030D-6E8A-4147-A177-3AD203B41FA5}">
                      <a16:colId xmlns:a16="http://schemas.microsoft.com/office/drawing/2014/main" val="320916283"/>
                    </a:ext>
                  </a:extLst>
                </a:gridCol>
                <a:gridCol w="658368">
                  <a:extLst>
                    <a:ext uri="{9D8B030D-6E8A-4147-A177-3AD203B41FA5}">
                      <a16:colId xmlns:a16="http://schemas.microsoft.com/office/drawing/2014/main" val="1788797925"/>
                    </a:ext>
                  </a:extLst>
                </a:gridCol>
                <a:gridCol w="658368">
                  <a:extLst>
                    <a:ext uri="{9D8B030D-6E8A-4147-A177-3AD203B41FA5}">
                      <a16:colId xmlns:a16="http://schemas.microsoft.com/office/drawing/2014/main" val="1948969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411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- 2018-08-23 10:49:00 </a:t>
                      </a:r>
                      <a:r>
                        <a:rPr kumimoji="0" lang="en-US" sz="1000" b="0" i="0" u="none" strike="noStrike" kern="1200" cap="none" spc="0" normalizeH="0" baseline="0" noProof="0">
                          <a:ln>
                            <a:noFill/>
                          </a:ln>
                          <a:solidFill>
                            <a:prstClr val="black"/>
                          </a:solidFill>
                          <a:effectLst/>
                          <a:uLnTx/>
                          <a:uFillTx/>
                          <a:latin typeface="+mn-lt"/>
                          <a:ea typeface="+mn-ea"/>
                          <a:cs typeface="+mn-cs"/>
                        </a:rPr>
                        <a:t> 
 Seronok rasanya dapat melihat apam yang gebu. Apatah lagi memasukkannya ke dalam mulut!​
#ResipiButtercup​
Apam Hitam Manis:​
Bahan-bahan:​
Bahan A:​
250gm Buttercup​
1 cawan gula​
1 cawan air​
Bahan B:​
1 tin susu cair​
1 cawan gula halus​
2 biji telur​
2 sudu makan soda bikarbonat​
3 cawan tepung gandum
Arahan:​
Bahan A:​
1. Masak gula diatas api kecil sehingga perang kemudian masukkan air dan Buttercup. Biar sejuk/suam.​
Bahan B:​
1. Pukul telur dengan gula. ​
2. Masukkan bahan yang lain dan campur bahan A sekali .​
3. Masuk dalam mangkuk kecil. ​
4. Kukus dalam 15 minit bergantung pada saiz pengukus.​
Sumber: https://ms.wikipedia.org/wiki/Apam_hitam_manis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52611666"/>
                  </a:ext>
                </a:extLst>
              </a:tr>
            </a:tbl>
          </a:graphicData>
        </a:graphic>
      </p:graphicFrame>
      <p:sp>
        <p:nvSpPr>
          <p:cNvPr id="4" name="Text Placeholder 3">
            <a:extLst>
              <a:ext uri="{FF2B5EF4-FFF2-40B4-BE49-F238E27FC236}">
                <a16:creationId xmlns:a16="http://schemas.microsoft.com/office/drawing/2014/main" id="{F37E1AD7-7F43-43CE-89CA-27B50668BB8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156975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C480C-97F8-4135-A55A-5B124CEBD2B0}"/>
              </a:ext>
            </a:extLst>
          </p:cNvPr>
          <p:cNvSpPr>
            <a:spLocks noGrp="1"/>
          </p:cNvSpPr>
          <p:nvPr>
            <p:ph type="title"/>
          </p:nvPr>
        </p:nvSpPr>
        <p:spPr/>
        <p:txBody>
          <a:bodyPr/>
          <a:lstStyle/>
          <a:p>
            <a:r>
              <a:rPr lang="en-US"/>
              <a:t>Facebook Own Posts Table | Buttercup Malaysia - 6 of 18</a:t>
            </a:r>
          </a:p>
        </p:txBody>
      </p:sp>
      <p:graphicFrame>
        <p:nvGraphicFramePr>
          <p:cNvPr id="5" name="Table Placeholder 4">
            <a:extLst>
              <a:ext uri="{FF2B5EF4-FFF2-40B4-BE49-F238E27FC236}">
                <a16:creationId xmlns:a16="http://schemas.microsoft.com/office/drawing/2014/main" id="{F2FE9A85-9540-468C-9243-730435B6BA8C}"/>
              </a:ext>
            </a:extLst>
          </p:cNvPr>
          <p:cNvGraphicFramePr>
            <a:graphicFrameLocks noGrp="1"/>
          </p:cNvGraphicFramePr>
          <p:nvPr>
            <p:ph type="tbl" sz="quarter" idx="13"/>
            <p:extLst>
              <p:ext uri="{D42A27DB-BD31-4B8C-83A1-F6EECF244321}">
                <p14:modId xmlns:p14="http://schemas.microsoft.com/office/powerpoint/2010/main" val="2191931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9175514"/>
                    </a:ext>
                  </a:extLst>
                </a:gridCol>
                <a:gridCol w="658368">
                  <a:extLst>
                    <a:ext uri="{9D8B030D-6E8A-4147-A177-3AD203B41FA5}">
                      <a16:colId xmlns:a16="http://schemas.microsoft.com/office/drawing/2014/main" val="4052236404"/>
                    </a:ext>
                  </a:extLst>
                </a:gridCol>
                <a:gridCol w="658368">
                  <a:extLst>
                    <a:ext uri="{9D8B030D-6E8A-4147-A177-3AD203B41FA5}">
                      <a16:colId xmlns:a16="http://schemas.microsoft.com/office/drawing/2014/main" val="3923651545"/>
                    </a:ext>
                  </a:extLst>
                </a:gridCol>
                <a:gridCol w="658368">
                  <a:extLst>
                    <a:ext uri="{9D8B030D-6E8A-4147-A177-3AD203B41FA5}">
                      <a16:colId xmlns:a16="http://schemas.microsoft.com/office/drawing/2014/main" val="591605276"/>
                    </a:ext>
                  </a:extLst>
                </a:gridCol>
                <a:gridCol w="658368">
                  <a:extLst>
                    <a:ext uri="{9D8B030D-6E8A-4147-A177-3AD203B41FA5}">
                      <a16:colId xmlns:a16="http://schemas.microsoft.com/office/drawing/2014/main" val="2002611034"/>
                    </a:ext>
                  </a:extLst>
                </a:gridCol>
                <a:gridCol w="658368">
                  <a:extLst>
                    <a:ext uri="{9D8B030D-6E8A-4147-A177-3AD203B41FA5}">
                      <a16:colId xmlns:a16="http://schemas.microsoft.com/office/drawing/2014/main" val="3044485372"/>
                    </a:ext>
                  </a:extLst>
                </a:gridCol>
                <a:gridCol w="658368">
                  <a:extLst>
                    <a:ext uri="{9D8B030D-6E8A-4147-A177-3AD203B41FA5}">
                      <a16:colId xmlns:a16="http://schemas.microsoft.com/office/drawing/2014/main" val="1645785798"/>
                    </a:ext>
                  </a:extLst>
                </a:gridCol>
                <a:gridCol w="658368">
                  <a:extLst>
                    <a:ext uri="{9D8B030D-6E8A-4147-A177-3AD203B41FA5}">
                      <a16:colId xmlns:a16="http://schemas.microsoft.com/office/drawing/2014/main" val="2481217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855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- 2018-08-22 00:00:01 </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aidiladha kepada semua pengguna Buttercup! Semoga anda bergembira di samping keluarga dan rakan-rakan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4260514"/>
                  </a:ext>
                </a:extLst>
              </a:tr>
            </a:tbl>
          </a:graphicData>
        </a:graphic>
      </p:graphicFrame>
      <p:sp>
        <p:nvSpPr>
          <p:cNvPr id="4" name="Text Placeholder 3">
            <a:extLst>
              <a:ext uri="{FF2B5EF4-FFF2-40B4-BE49-F238E27FC236}">
                <a16:creationId xmlns:a16="http://schemas.microsoft.com/office/drawing/2014/main" id="{C6AF8D63-86B8-425B-A0C7-4DE92131581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493920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B5803-877E-4513-B045-BAFFE41D573B}"/>
              </a:ext>
            </a:extLst>
          </p:cNvPr>
          <p:cNvSpPr>
            <a:spLocks noGrp="1"/>
          </p:cNvSpPr>
          <p:nvPr>
            <p:ph type="title"/>
          </p:nvPr>
        </p:nvSpPr>
        <p:spPr/>
        <p:txBody>
          <a:bodyPr/>
          <a:lstStyle/>
          <a:p>
            <a:r>
              <a:rPr lang="en-US"/>
              <a:t>Facebook Own Posts Table | Buttercup Malaysia - 7 of 18</a:t>
            </a:r>
          </a:p>
        </p:txBody>
      </p:sp>
      <p:graphicFrame>
        <p:nvGraphicFramePr>
          <p:cNvPr id="5" name="Table Placeholder 4">
            <a:extLst>
              <a:ext uri="{FF2B5EF4-FFF2-40B4-BE49-F238E27FC236}">
                <a16:creationId xmlns:a16="http://schemas.microsoft.com/office/drawing/2014/main" id="{E9EE15C8-5686-42BF-9B81-587BB445DB83}"/>
              </a:ext>
            </a:extLst>
          </p:cNvPr>
          <p:cNvGraphicFramePr>
            <a:graphicFrameLocks noGrp="1"/>
          </p:cNvGraphicFramePr>
          <p:nvPr>
            <p:ph type="tbl" sz="quarter" idx="13"/>
            <p:extLst>
              <p:ext uri="{D42A27DB-BD31-4B8C-83A1-F6EECF244321}">
                <p14:modId xmlns:p14="http://schemas.microsoft.com/office/powerpoint/2010/main" val="1232850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3294915"/>
                    </a:ext>
                  </a:extLst>
                </a:gridCol>
                <a:gridCol w="658368">
                  <a:extLst>
                    <a:ext uri="{9D8B030D-6E8A-4147-A177-3AD203B41FA5}">
                      <a16:colId xmlns:a16="http://schemas.microsoft.com/office/drawing/2014/main" val="3136261167"/>
                    </a:ext>
                  </a:extLst>
                </a:gridCol>
                <a:gridCol w="658368">
                  <a:extLst>
                    <a:ext uri="{9D8B030D-6E8A-4147-A177-3AD203B41FA5}">
                      <a16:colId xmlns:a16="http://schemas.microsoft.com/office/drawing/2014/main" val="495363556"/>
                    </a:ext>
                  </a:extLst>
                </a:gridCol>
                <a:gridCol w="658368">
                  <a:extLst>
                    <a:ext uri="{9D8B030D-6E8A-4147-A177-3AD203B41FA5}">
                      <a16:colId xmlns:a16="http://schemas.microsoft.com/office/drawing/2014/main" val="1786961282"/>
                    </a:ext>
                  </a:extLst>
                </a:gridCol>
                <a:gridCol w="658368">
                  <a:extLst>
                    <a:ext uri="{9D8B030D-6E8A-4147-A177-3AD203B41FA5}">
                      <a16:colId xmlns:a16="http://schemas.microsoft.com/office/drawing/2014/main" val="3104039343"/>
                    </a:ext>
                  </a:extLst>
                </a:gridCol>
                <a:gridCol w="658368">
                  <a:extLst>
                    <a:ext uri="{9D8B030D-6E8A-4147-A177-3AD203B41FA5}">
                      <a16:colId xmlns:a16="http://schemas.microsoft.com/office/drawing/2014/main" val="1247941283"/>
                    </a:ext>
                  </a:extLst>
                </a:gridCol>
                <a:gridCol w="658368">
                  <a:extLst>
                    <a:ext uri="{9D8B030D-6E8A-4147-A177-3AD203B41FA5}">
                      <a16:colId xmlns:a16="http://schemas.microsoft.com/office/drawing/2014/main" val="82352656"/>
                    </a:ext>
                  </a:extLst>
                </a:gridCol>
                <a:gridCol w="658368">
                  <a:extLst>
                    <a:ext uri="{9D8B030D-6E8A-4147-A177-3AD203B41FA5}">
                      <a16:colId xmlns:a16="http://schemas.microsoft.com/office/drawing/2014/main" val="305970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197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- 2018-08-21 10:48:00 </a:t>
                      </a:r>
                      <a:r>
                        <a:rPr kumimoji="0" lang="en-US" sz="1000" b="0" i="0" u="none" strike="noStrike" kern="1200" cap="none" spc="0" normalizeH="0" baseline="0" noProof="0">
                          <a:ln>
                            <a:noFill/>
                          </a:ln>
                          <a:solidFill>
                            <a:prstClr val="black"/>
                          </a:solidFill>
                          <a:effectLst/>
                          <a:uLnTx/>
                          <a:uFillTx/>
                          <a:latin typeface="+mn-lt"/>
                          <a:ea typeface="+mn-ea"/>
                          <a:cs typeface="+mn-cs"/>
                        </a:rPr>
                        <a:t> 
 Ingin makan sesuatu yang manis dan juga masin sedikit? Cuba buat kek krim kacang ini!​
#ResipiButtercup​
Kek Krim Kacang:​
Bahan-bahan:​
Kek:​
114gm tepung kek​
130gm gula kastor​
40gm koko​
1 sudu teh baking soda​
1 sudu teh serbuk penaik​
120ml susu segar​
60ml minyak jagung​
1 sudu teh esen vanila​
1 biji telur​
120ml air panas​
Krim Kacang:​
225gm Buttercup​
150gm mentega kacang​
170gm gula aising
Arahan:​
1. Satukan susu segar, telur dan juga minyak jagung ke dalam mangkuk. Kacau sebati.​
2. Masukkan sedikit demi sedikit bahan kering. Pastikan selalu kaup tepi mangkuk.​
3. Apabila sudah rata, masukkan air panas sedikit demi sedikit.​
4. Bakar menggunakan loyang 6 inci selama 40 minit dan suhu 145ºC.​
5. Untuk membuat krim kacang, pukul Buttercup dan mentega kacang hingga sebati.
6. Masukkan gula aising sehingga habis. Putar sampai gebu. ​
7. Krim sedia digunakan. Hias kek mengikut kreativiti​
Sumber: https://seminitresepi.com/resepi/choc-peanut-butter-cake/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73922215"/>
                  </a:ext>
                </a:extLst>
              </a:tr>
            </a:tbl>
          </a:graphicData>
        </a:graphic>
      </p:graphicFrame>
      <p:sp>
        <p:nvSpPr>
          <p:cNvPr id="4" name="Text Placeholder 3">
            <a:extLst>
              <a:ext uri="{FF2B5EF4-FFF2-40B4-BE49-F238E27FC236}">
                <a16:creationId xmlns:a16="http://schemas.microsoft.com/office/drawing/2014/main" id="{D0823DCD-9F5A-41F6-BD98-58BC59E9C3A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89558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E6436-B65B-4CB9-A1AE-4D1247A4083C}"/>
              </a:ext>
            </a:extLst>
          </p:cNvPr>
          <p:cNvSpPr>
            <a:spLocks noGrp="1"/>
          </p:cNvSpPr>
          <p:nvPr>
            <p:ph type="title"/>
          </p:nvPr>
        </p:nvSpPr>
        <p:spPr/>
        <p:txBody>
          <a:bodyPr/>
          <a:lstStyle/>
          <a:p>
            <a:r>
              <a:rPr lang="en-US"/>
              <a:t>Facebook Own Posts Table | Buttercup Malaysia - 8 of 18</a:t>
            </a:r>
          </a:p>
        </p:txBody>
      </p:sp>
      <p:graphicFrame>
        <p:nvGraphicFramePr>
          <p:cNvPr id="5" name="Table Placeholder 4">
            <a:extLst>
              <a:ext uri="{FF2B5EF4-FFF2-40B4-BE49-F238E27FC236}">
                <a16:creationId xmlns:a16="http://schemas.microsoft.com/office/drawing/2014/main" id="{CA8E3F6B-73AE-4971-8838-9DA7DEB3B44E}"/>
              </a:ext>
            </a:extLst>
          </p:cNvPr>
          <p:cNvGraphicFramePr>
            <a:graphicFrameLocks noGrp="1"/>
          </p:cNvGraphicFramePr>
          <p:nvPr>
            <p:ph type="tbl" sz="quarter" idx="13"/>
            <p:extLst>
              <p:ext uri="{D42A27DB-BD31-4B8C-83A1-F6EECF244321}">
                <p14:modId xmlns:p14="http://schemas.microsoft.com/office/powerpoint/2010/main" val="2107835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2944618"/>
                    </a:ext>
                  </a:extLst>
                </a:gridCol>
                <a:gridCol w="658368">
                  <a:extLst>
                    <a:ext uri="{9D8B030D-6E8A-4147-A177-3AD203B41FA5}">
                      <a16:colId xmlns:a16="http://schemas.microsoft.com/office/drawing/2014/main" val="2258922559"/>
                    </a:ext>
                  </a:extLst>
                </a:gridCol>
                <a:gridCol w="658368">
                  <a:extLst>
                    <a:ext uri="{9D8B030D-6E8A-4147-A177-3AD203B41FA5}">
                      <a16:colId xmlns:a16="http://schemas.microsoft.com/office/drawing/2014/main" val="2299283134"/>
                    </a:ext>
                  </a:extLst>
                </a:gridCol>
                <a:gridCol w="658368">
                  <a:extLst>
                    <a:ext uri="{9D8B030D-6E8A-4147-A177-3AD203B41FA5}">
                      <a16:colId xmlns:a16="http://schemas.microsoft.com/office/drawing/2014/main" val="4098782527"/>
                    </a:ext>
                  </a:extLst>
                </a:gridCol>
                <a:gridCol w="658368">
                  <a:extLst>
                    <a:ext uri="{9D8B030D-6E8A-4147-A177-3AD203B41FA5}">
                      <a16:colId xmlns:a16="http://schemas.microsoft.com/office/drawing/2014/main" val="2878675783"/>
                    </a:ext>
                  </a:extLst>
                </a:gridCol>
                <a:gridCol w="658368">
                  <a:extLst>
                    <a:ext uri="{9D8B030D-6E8A-4147-A177-3AD203B41FA5}">
                      <a16:colId xmlns:a16="http://schemas.microsoft.com/office/drawing/2014/main" val="3795869837"/>
                    </a:ext>
                  </a:extLst>
                </a:gridCol>
                <a:gridCol w="658368">
                  <a:extLst>
                    <a:ext uri="{9D8B030D-6E8A-4147-A177-3AD203B41FA5}">
                      <a16:colId xmlns:a16="http://schemas.microsoft.com/office/drawing/2014/main" val="1718549423"/>
                    </a:ext>
                  </a:extLst>
                </a:gridCol>
                <a:gridCol w="658368">
                  <a:extLst>
                    <a:ext uri="{9D8B030D-6E8A-4147-A177-3AD203B41FA5}">
                      <a16:colId xmlns:a16="http://schemas.microsoft.com/office/drawing/2014/main" val="3601672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407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- 2018-08-20 08:44:16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3399169"/>
                  </a:ext>
                </a:extLst>
              </a:tr>
            </a:tbl>
          </a:graphicData>
        </a:graphic>
      </p:graphicFrame>
      <p:sp>
        <p:nvSpPr>
          <p:cNvPr id="4" name="Text Placeholder 3">
            <a:extLst>
              <a:ext uri="{FF2B5EF4-FFF2-40B4-BE49-F238E27FC236}">
                <a16:creationId xmlns:a16="http://schemas.microsoft.com/office/drawing/2014/main" id="{947A9084-9584-4A6C-BD65-8E7C28ABF6A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79529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CFE0B-5C9E-43B5-8E94-8791564A4C69}"/>
              </a:ext>
            </a:extLst>
          </p:cNvPr>
          <p:cNvSpPr>
            <a:spLocks noGrp="1"/>
          </p:cNvSpPr>
          <p:nvPr>
            <p:ph type="title"/>
          </p:nvPr>
        </p:nvSpPr>
        <p:spPr/>
        <p:txBody>
          <a:bodyPr/>
          <a:lstStyle/>
          <a:p>
            <a:r>
              <a:rPr lang="en-US"/>
              <a:t>Facebook Own Posts Table | Buttercup Malaysia - 9 of 18</a:t>
            </a:r>
          </a:p>
        </p:txBody>
      </p:sp>
      <p:graphicFrame>
        <p:nvGraphicFramePr>
          <p:cNvPr id="5" name="Table Placeholder 4">
            <a:extLst>
              <a:ext uri="{FF2B5EF4-FFF2-40B4-BE49-F238E27FC236}">
                <a16:creationId xmlns:a16="http://schemas.microsoft.com/office/drawing/2014/main" id="{D26B1487-D3FD-45CA-86EB-BD6BF3B0213C}"/>
              </a:ext>
            </a:extLst>
          </p:cNvPr>
          <p:cNvGraphicFramePr>
            <a:graphicFrameLocks noGrp="1"/>
          </p:cNvGraphicFramePr>
          <p:nvPr>
            <p:ph type="tbl" sz="quarter" idx="13"/>
            <p:extLst>
              <p:ext uri="{D42A27DB-BD31-4B8C-83A1-F6EECF244321}">
                <p14:modId xmlns:p14="http://schemas.microsoft.com/office/powerpoint/2010/main" val="2660108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30529360"/>
                    </a:ext>
                  </a:extLst>
                </a:gridCol>
                <a:gridCol w="658368">
                  <a:extLst>
                    <a:ext uri="{9D8B030D-6E8A-4147-A177-3AD203B41FA5}">
                      <a16:colId xmlns:a16="http://schemas.microsoft.com/office/drawing/2014/main" val="1121367911"/>
                    </a:ext>
                  </a:extLst>
                </a:gridCol>
                <a:gridCol w="658368">
                  <a:extLst>
                    <a:ext uri="{9D8B030D-6E8A-4147-A177-3AD203B41FA5}">
                      <a16:colId xmlns:a16="http://schemas.microsoft.com/office/drawing/2014/main" val="2085833034"/>
                    </a:ext>
                  </a:extLst>
                </a:gridCol>
                <a:gridCol w="658368">
                  <a:extLst>
                    <a:ext uri="{9D8B030D-6E8A-4147-A177-3AD203B41FA5}">
                      <a16:colId xmlns:a16="http://schemas.microsoft.com/office/drawing/2014/main" val="2330639837"/>
                    </a:ext>
                  </a:extLst>
                </a:gridCol>
                <a:gridCol w="658368">
                  <a:extLst>
                    <a:ext uri="{9D8B030D-6E8A-4147-A177-3AD203B41FA5}">
                      <a16:colId xmlns:a16="http://schemas.microsoft.com/office/drawing/2014/main" val="3038427364"/>
                    </a:ext>
                  </a:extLst>
                </a:gridCol>
                <a:gridCol w="658368">
                  <a:extLst>
                    <a:ext uri="{9D8B030D-6E8A-4147-A177-3AD203B41FA5}">
                      <a16:colId xmlns:a16="http://schemas.microsoft.com/office/drawing/2014/main" val="3458820681"/>
                    </a:ext>
                  </a:extLst>
                </a:gridCol>
                <a:gridCol w="658368">
                  <a:extLst>
                    <a:ext uri="{9D8B030D-6E8A-4147-A177-3AD203B41FA5}">
                      <a16:colId xmlns:a16="http://schemas.microsoft.com/office/drawing/2014/main" val="4269622759"/>
                    </a:ext>
                  </a:extLst>
                </a:gridCol>
                <a:gridCol w="658368">
                  <a:extLst>
                    <a:ext uri="{9D8B030D-6E8A-4147-A177-3AD203B41FA5}">
                      <a16:colId xmlns:a16="http://schemas.microsoft.com/office/drawing/2014/main" val="3116825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998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- 2018-08-19 10:46:00 </a:t>
                      </a:r>
                      <a:r>
                        <a:rPr kumimoji="0" lang="en-US" sz="1000" b="0" i="0" u="none" strike="noStrike" kern="1200" cap="none" spc="0" normalizeH="0" baseline="0" noProof="0">
                          <a:ln>
                            <a:noFill/>
                          </a:ln>
                          <a:solidFill>
                            <a:prstClr val="black"/>
                          </a:solidFill>
                          <a:effectLst/>
                          <a:uLnTx/>
                          <a:uFillTx/>
                          <a:latin typeface="+mn-lt"/>
                          <a:ea typeface="+mn-ea"/>
                          <a:cs typeface="+mn-cs"/>
                        </a:rPr>
                        <a:t> 
 Alahai, tidak sampai hati hendak makan sebab biskut ulat ini comel sangat!
#ResipiButtercup​
Biskut Ulat:​
Bahan-bahan:​
1 cawan Buttercup​
3 1/2 cawan tepung jagung​
1/2 cawan tepung kastard​
1 cawan susu pekat manis​
1 penutup esen vanila​
Pewarna hijau epal​
Cip coklat
Arahan:​
1. Gaulkan tepung jagung, tepung kastard &amp; Buttercup sehingga sebati.​
2. Masukkan susu pekat &amp; esen vanila. Gaul sebati lagi.​
3. Campurkan pewarna hijau.​
4. Uli dan bentukkan seperti ulat beluncas. Tambahkan cip coklat sebagai mata.​
5. Bakar dengan api bawah sehingga agak coklat pada 120-130ºC.​
Sumber: http://www.gempak.com/artikel/5408/biskut-ulat-comel-viral-ada-ke-yang-sampai-hati-nak-makan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08017600"/>
                  </a:ext>
                </a:extLst>
              </a:tr>
            </a:tbl>
          </a:graphicData>
        </a:graphic>
      </p:graphicFrame>
      <p:sp>
        <p:nvSpPr>
          <p:cNvPr id="4" name="Text Placeholder 3">
            <a:extLst>
              <a:ext uri="{FF2B5EF4-FFF2-40B4-BE49-F238E27FC236}">
                <a16:creationId xmlns:a16="http://schemas.microsoft.com/office/drawing/2014/main" id="{0CF637E9-63FF-4C71-9EFF-DEEE5D08F4B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927903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9AE1D-57F0-4A25-A164-06AD4CDD7511}"/>
              </a:ext>
            </a:extLst>
          </p:cNvPr>
          <p:cNvSpPr>
            <a:spLocks noGrp="1"/>
          </p:cNvSpPr>
          <p:nvPr>
            <p:ph type="title"/>
          </p:nvPr>
        </p:nvSpPr>
        <p:spPr/>
        <p:txBody>
          <a:bodyPr/>
          <a:lstStyle/>
          <a:p>
            <a:r>
              <a:rPr lang="en-US"/>
              <a:t>Facebook Own Posts Table | Buttercup Malaysia - 10 of 18</a:t>
            </a:r>
          </a:p>
        </p:txBody>
      </p:sp>
      <p:graphicFrame>
        <p:nvGraphicFramePr>
          <p:cNvPr id="5" name="Table Placeholder 4">
            <a:extLst>
              <a:ext uri="{FF2B5EF4-FFF2-40B4-BE49-F238E27FC236}">
                <a16:creationId xmlns:a16="http://schemas.microsoft.com/office/drawing/2014/main" id="{F62A63F3-4339-41EC-9E96-E22556B93499}"/>
              </a:ext>
            </a:extLst>
          </p:cNvPr>
          <p:cNvGraphicFramePr>
            <a:graphicFrameLocks noGrp="1"/>
          </p:cNvGraphicFramePr>
          <p:nvPr>
            <p:ph type="tbl" sz="quarter" idx="13"/>
            <p:extLst>
              <p:ext uri="{D42A27DB-BD31-4B8C-83A1-F6EECF244321}">
                <p14:modId xmlns:p14="http://schemas.microsoft.com/office/powerpoint/2010/main" val="2357695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0139126"/>
                    </a:ext>
                  </a:extLst>
                </a:gridCol>
                <a:gridCol w="658368">
                  <a:extLst>
                    <a:ext uri="{9D8B030D-6E8A-4147-A177-3AD203B41FA5}">
                      <a16:colId xmlns:a16="http://schemas.microsoft.com/office/drawing/2014/main" val="97636081"/>
                    </a:ext>
                  </a:extLst>
                </a:gridCol>
                <a:gridCol w="658368">
                  <a:extLst>
                    <a:ext uri="{9D8B030D-6E8A-4147-A177-3AD203B41FA5}">
                      <a16:colId xmlns:a16="http://schemas.microsoft.com/office/drawing/2014/main" val="1497002193"/>
                    </a:ext>
                  </a:extLst>
                </a:gridCol>
                <a:gridCol w="658368">
                  <a:extLst>
                    <a:ext uri="{9D8B030D-6E8A-4147-A177-3AD203B41FA5}">
                      <a16:colId xmlns:a16="http://schemas.microsoft.com/office/drawing/2014/main" val="2679521882"/>
                    </a:ext>
                  </a:extLst>
                </a:gridCol>
                <a:gridCol w="658368">
                  <a:extLst>
                    <a:ext uri="{9D8B030D-6E8A-4147-A177-3AD203B41FA5}">
                      <a16:colId xmlns:a16="http://schemas.microsoft.com/office/drawing/2014/main" val="4042737122"/>
                    </a:ext>
                  </a:extLst>
                </a:gridCol>
                <a:gridCol w="658368">
                  <a:extLst>
                    <a:ext uri="{9D8B030D-6E8A-4147-A177-3AD203B41FA5}">
                      <a16:colId xmlns:a16="http://schemas.microsoft.com/office/drawing/2014/main" val="1716768933"/>
                    </a:ext>
                  </a:extLst>
                </a:gridCol>
                <a:gridCol w="658368">
                  <a:extLst>
                    <a:ext uri="{9D8B030D-6E8A-4147-A177-3AD203B41FA5}">
                      <a16:colId xmlns:a16="http://schemas.microsoft.com/office/drawing/2014/main" val="2885066981"/>
                    </a:ext>
                  </a:extLst>
                </a:gridCol>
                <a:gridCol w="658368">
                  <a:extLst>
                    <a:ext uri="{9D8B030D-6E8A-4147-A177-3AD203B41FA5}">
                      <a16:colId xmlns:a16="http://schemas.microsoft.com/office/drawing/2014/main" val="207714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936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- 2018-08-17 11:51:00 </a:t>
                      </a:r>
                      <a:r>
                        <a:rPr kumimoji="0" lang="en-US" sz="1000" b="0" i="0" u="none" strike="noStrike" kern="1200" cap="none" spc="0" normalizeH="0" baseline="0" noProof="0">
                          <a:ln>
                            <a:noFill/>
                          </a:ln>
                          <a:solidFill>
                            <a:prstClr val="black"/>
                          </a:solidFill>
                          <a:effectLst/>
                          <a:uLnTx/>
                          <a:uFillTx/>
                          <a:latin typeface="+mn-lt"/>
                          <a:ea typeface="+mn-ea"/>
                          <a:cs typeface="+mn-cs"/>
                        </a:rPr>
                        <a:t> 
 Hai Famili Buttercup! Ada satu teka teki untuk anda: kuih apa yang isinya di luar, kulitnya di dalam? Komen jawapan anda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79231427"/>
                  </a:ext>
                </a:extLst>
              </a:tr>
            </a:tbl>
          </a:graphicData>
        </a:graphic>
      </p:graphicFrame>
      <p:sp>
        <p:nvSpPr>
          <p:cNvPr id="4" name="Text Placeholder 3">
            <a:extLst>
              <a:ext uri="{FF2B5EF4-FFF2-40B4-BE49-F238E27FC236}">
                <a16:creationId xmlns:a16="http://schemas.microsoft.com/office/drawing/2014/main" id="{6A43AE46-9A9E-4DD1-A391-66D5FEA89E6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796121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0E2DA-E627-46EC-9658-F7F2C9718617}"/>
              </a:ext>
            </a:extLst>
          </p:cNvPr>
          <p:cNvSpPr>
            <a:spLocks noGrp="1"/>
          </p:cNvSpPr>
          <p:nvPr>
            <p:ph type="title"/>
          </p:nvPr>
        </p:nvSpPr>
        <p:spPr/>
        <p:txBody>
          <a:bodyPr/>
          <a:lstStyle/>
          <a:p>
            <a:r>
              <a:rPr lang="en-US"/>
              <a:t>Facebook Own Posts Table | Buttercup Malaysia - 11 of 18</a:t>
            </a:r>
          </a:p>
        </p:txBody>
      </p:sp>
      <p:graphicFrame>
        <p:nvGraphicFramePr>
          <p:cNvPr id="5" name="Table Placeholder 4">
            <a:extLst>
              <a:ext uri="{FF2B5EF4-FFF2-40B4-BE49-F238E27FC236}">
                <a16:creationId xmlns:a16="http://schemas.microsoft.com/office/drawing/2014/main" id="{E20F5D3D-9F67-4CCD-B369-EA28B2082434}"/>
              </a:ext>
            </a:extLst>
          </p:cNvPr>
          <p:cNvGraphicFramePr>
            <a:graphicFrameLocks noGrp="1"/>
          </p:cNvGraphicFramePr>
          <p:nvPr>
            <p:ph type="tbl" sz="quarter" idx="13"/>
            <p:extLst>
              <p:ext uri="{D42A27DB-BD31-4B8C-83A1-F6EECF244321}">
                <p14:modId xmlns:p14="http://schemas.microsoft.com/office/powerpoint/2010/main" val="132852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6183083"/>
                    </a:ext>
                  </a:extLst>
                </a:gridCol>
                <a:gridCol w="658368">
                  <a:extLst>
                    <a:ext uri="{9D8B030D-6E8A-4147-A177-3AD203B41FA5}">
                      <a16:colId xmlns:a16="http://schemas.microsoft.com/office/drawing/2014/main" val="2048606964"/>
                    </a:ext>
                  </a:extLst>
                </a:gridCol>
                <a:gridCol w="658368">
                  <a:extLst>
                    <a:ext uri="{9D8B030D-6E8A-4147-A177-3AD203B41FA5}">
                      <a16:colId xmlns:a16="http://schemas.microsoft.com/office/drawing/2014/main" val="3081063466"/>
                    </a:ext>
                  </a:extLst>
                </a:gridCol>
                <a:gridCol w="658368">
                  <a:extLst>
                    <a:ext uri="{9D8B030D-6E8A-4147-A177-3AD203B41FA5}">
                      <a16:colId xmlns:a16="http://schemas.microsoft.com/office/drawing/2014/main" val="838405490"/>
                    </a:ext>
                  </a:extLst>
                </a:gridCol>
                <a:gridCol w="658368">
                  <a:extLst>
                    <a:ext uri="{9D8B030D-6E8A-4147-A177-3AD203B41FA5}">
                      <a16:colId xmlns:a16="http://schemas.microsoft.com/office/drawing/2014/main" val="3497316540"/>
                    </a:ext>
                  </a:extLst>
                </a:gridCol>
                <a:gridCol w="658368">
                  <a:extLst>
                    <a:ext uri="{9D8B030D-6E8A-4147-A177-3AD203B41FA5}">
                      <a16:colId xmlns:a16="http://schemas.microsoft.com/office/drawing/2014/main" val="1460891257"/>
                    </a:ext>
                  </a:extLst>
                </a:gridCol>
                <a:gridCol w="658368">
                  <a:extLst>
                    <a:ext uri="{9D8B030D-6E8A-4147-A177-3AD203B41FA5}">
                      <a16:colId xmlns:a16="http://schemas.microsoft.com/office/drawing/2014/main" val="1380781609"/>
                    </a:ext>
                  </a:extLst>
                </a:gridCol>
                <a:gridCol w="658368">
                  <a:extLst>
                    <a:ext uri="{9D8B030D-6E8A-4147-A177-3AD203B41FA5}">
                      <a16:colId xmlns:a16="http://schemas.microsoft.com/office/drawing/2014/main" val="672858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4495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- 2018-08-15 10:43:00 </a:t>
                      </a:r>
                      <a:r>
                        <a:rPr kumimoji="0" lang="en-US" sz="1000" b="0" i="0" u="none" strike="noStrike" kern="1200" cap="none" spc="0" normalizeH="0" baseline="0" noProof="0">
                          <a:ln>
                            <a:noFill/>
                          </a:ln>
                          <a:solidFill>
                            <a:prstClr val="black"/>
                          </a:solidFill>
                          <a:effectLst/>
                          <a:uLnTx/>
                          <a:uFillTx/>
                          <a:latin typeface="+mn-lt"/>
                          <a:ea typeface="+mn-ea"/>
                          <a:cs typeface="+mn-cs"/>
                        </a:rPr>
                        <a:t> 
 Biskut Danish memang sedap, Admin seorang saja boleh makan separuh tin dalam satu masa! Ini resipi untuk membuatnya sendiri di rumah.​
#ResipiButtercup​
Biskut Danish:​
Bahan-bahan:​
200gm Buttercup (suhu bilik)​
1 biji telur (60g)​
130gm gula icing​
320gm tepung​
2 sudu teh esen vanila
Arahan:​
1. Campurkan tepung dengan gula aising terlebih dahulu. ​
2. Kemudian campurkan telur, Buttercup dan vanila ke dalam adunan tepung tadi.​
3. Gaul sebati menggunakan sudip dan kemudian uli dengan tangan sehingga menjadi doh.​
4. Masukkan doh ke dalam piping bag, dan paipkan bentuk wreath.​
5. Bakar dalam ketuhar yang telah dipanaskan pada suhu 200ºC selama 7-8 minit.​
6. Sejukkan biskut setelah masak.​
Sumber: http://honeydeekitchen.blogspot.com/2014/04/danish-butter-cookies-klassiske.html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51790439"/>
                  </a:ext>
                </a:extLst>
              </a:tr>
            </a:tbl>
          </a:graphicData>
        </a:graphic>
      </p:graphicFrame>
      <p:sp>
        <p:nvSpPr>
          <p:cNvPr id="4" name="Text Placeholder 3">
            <a:extLst>
              <a:ext uri="{FF2B5EF4-FFF2-40B4-BE49-F238E27FC236}">
                <a16:creationId xmlns:a16="http://schemas.microsoft.com/office/drawing/2014/main" id="{980B5085-668A-4CBC-8BAC-3308F0FA881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094798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87521-3BF0-483C-81E4-8603EAE16D48}"/>
              </a:ext>
            </a:extLst>
          </p:cNvPr>
          <p:cNvSpPr>
            <a:spLocks noGrp="1"/>
          </p:cNvSpPr>
          <p:nvPr>
            <p:ph type="title"/>
          </p:nvPr>
        </p:nvSpPr>
        <p:spPr/>
        <p:txBody>
          <a:bodyPr/>
          <a:lstStyle/>
          <a:p>
            <a:r>
              <a:rPr lang="en-US"/>
              <a:t>Facebook Own Posts Table | Buttercup Malaysia - 12 of 18</a:t>
            </a:r>
          </a:p>
        </p:txBody>
      </p:sp>
      <p:graphicFrame>
        <p:nvGraphicFramePr>
          <p:cNvPr id="5" name="Table Placeholder 4">
            <a:extLst>
              <a:ext uri="{FF2B5EF4-FFF2-40B4-BE49-F238E27FC236}">
                <a16:creationId xmlns:a16="http://schemas.microsoft.com/office/drawing/2014/main" id="{644B81AC-6A05-4680-8706-7470E59BB16D}"/>
              </a:ext>
            </a:extLst>
          </p:cNvPr>
          <p:cNvGraphicFramePr>
            <a:graphicFrameLocks noGrp="1"/>
          </p:cNvGraphicFramePr>
          <p:nvPr>
            <p:ph type="tbl" sz="quarter" idx="13"/>
            <p:extLst>
              <p:ext uri="{D42A27DB-BD31-4B8C-83A1-F6EECF244321}">
                <p14:modId xmlns:p14="http://schemas.microsoft.com/office/powerpoint/2010/main" val="89105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7416993"/>
                    </a:ext>
                  </a:extLst>
                </a:gridCol>
                <a:gridCol w="658368">
                  <a:extLst>
                    <a:ext uri="{9D8B030D-6E8A-4147-A177-3AD203B41FA5}">
                      <a16:colId xmlns:a16="http://schemas.microsoft.com/office/drawing/2014/main" val="4044037238"/>
                    </a:ext>
                  </a:extLst>
                </a:gridCol>
                <a:gridCol w="658368">
                  <a:extLst>
                    <a:ext uri="{9D8B030D-6E8A-4147-A177-3AD203B41FA5}">
                      <a16:colId xmlns:a16="http://schemas.microsoft.com/office/drawing/2014/main" val="524591352"/>
                    </a:ext>
                  </a:extLst>
                </a:gridCol>
                <a:gridCol w="658368">
                  <a:extLst>
                    <a:ext uri="{9D8B030D-6E8A-4147-A177-3AD203B41FA5}">
                      <a16:colId xmlns:a16="http://schemas.microsoft.com/office/drawing/2014/main" val="2105752594"/>
                    </a:ext>
                  </a:extLst>
                </a:gridCol>
                <a:gridCol w="658368">
                  <a:extLst>
                    <a:ext uri="{9D8B030D-6E8A-4147-A177-3AD203B41FA5}">
                      <a16:colId xmlns:a16="http://schemas.microsoft.com/office/drawing/2014/main" val="3685088453"/>
                    </a:ext>
                  </a:extLst>
                </a:gridCol>
                <a:gridCol w="658368">
                  <a:extLst>
                    <a:ext uri="{9D8B030D-6E8A-4147-A177-3AD203B41FA5}">
                      <a16:colId xmlns:a16="http://schemas.microsoft.com/office/drawing/2014/main" val="104302338"/>
                    </a:ext>
                  </a:extLst>
                </a:gridCol>
                <a:gridCol w="658368">
                  <a:extLst>
                    <a:ext uri="{9D8B030D-6E8A-4147-A177-3AD203B41FA5}">
                      <a16:colId xmlns:a16="http://schemas.microsoft.com/office/drawing/2014/main" val="1816424914"/>
                    </a:ext>
                  </a:extLst>
                </a:gridCol>
                <a:gridCol w="658368">
                  <a:extLst>
                    <a:ext uri="{9D8B030D-6E8A-4147-A177-3AD203B41FA5}">
                      <a16:colId xmlns:a16="http://schemas.microsoft.com/office/drawing/2014/main" val="122714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0001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- 2018-08-13 10:41:00 </a:t>
                      </a:r>
                      <a:r>
                        <a:rPr kumimoji="0" lang="en-US" sz="1000" b="0" i="0" u="none" strike="noStrike" kern="1200" cap="none" spc="0" normalizeH="0" baseline="0" noProof="0">
                          <a:ln>
                            <a:noFill/>
                          </a:ln>
                          <a:solidFill>
                            <a:prstClr val="black"/>
                          </a:solidFill>
                          <a:effectLst/>
                          <a:uLnTx/>
                          <a:uFillTx/>
                          <a:latin typeface="+mn-lt"/>
                          <a:ea typeface="+mn-ea"/>
                          <a:cs typeface="+mn-cs"/>
                        </a:rPr>
                        <a:t> 
 Sempena bulan kemerdekaan ini, Buttercup​ ingin kongsikan sejarah beberapa jenis ​makanan yang manis dengan anda semua.​
Puding yang biasa kita makan rasanya manis, tetapi tahukah anda puding berasal dari Eropah dan merupakan hidangan berbentuk daging yang dibungkus? Ternyata, tidak semua puding itu manis.​
Sumber: www.foodtimeline.org/foodpuddings.html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95134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- 2018-08-12 18:08:06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akhbar Metro kerana menghadiri majlis penyampaian hadiah Peraduan Raya Buttercup 2018 tempoh hari! Dapatkan salinan Metro Ahad jika anda ingin mengetahui lebih lanjut tentang keseronokan majlis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760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- 2018-08-12 17:56:30 </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Peraduan Raya Butercup 2018! Semoga anda gembira dengan hadiah yang diterima.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4826245"/>
                  </a:ext>
                </a:extLst>
              </a:tr>
            </a:tbl>
          </a:graphicData>
        </a:graphic>
      </p:graphicFrame>
      <p:sp>
        <p:nvSpPr>
          <p:cNvPr id="4" name="Text Placeholder 3">
            <a:extLst>
              <a:ext uri="{FF2B5EF4-FFF2-40B4-BE49-F238E27FC236}">
                <a16:creationId xmlns:a16="http://schemas.microsoft.com/office/drawing/2014/main" id="{B075320C-FD51-4EA6-B8FB-7F597537F75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934383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39F56-915B-4003-8592-0989DB0C49A8}"/>
              </a:ext>
            </a:extLst>
          </p:cNvPr>
          <p:cNvSpPr>
            <a:spLocks noGrp="1"/>
          </p:cNvSpPr>
          <p:nvPr>
            <p:ph type="title"/>
          </p:nvPr>
        </p:nvSpPr>
        <p:spPr/>
        <p:txBody>
          <a:bodyPr/>
          <a:lstStyle/>
          <a:p>
            <a:r>
              <a:rPr lang="en-US"/>
              <a:t>Facebook Own Posts Table | Buttercup Malaysia - 13 of 18</a:t>
            </a:r>
          </a:p>
        </p:txBody>
      </p:sp>
      <p:graphicFrame>
        <p:nvGraphicFramePr>
          <p:cNvPr id="5" name="Table Placeholder 4">
            <a:extLst>
              <a:ext uri="{FF2B5EF4-FFF2-40B4-BE49-F238E27FC236}">
                <a16:creationId xmlns:a16="http://schemas.microsoft.com/office/drawing/2014/main" id="{BF2E001E-2F2F-43EF-B77F-E68A20235CFA}"/>
              </a:ext>
            </a:extLst>
          </p:cNvPr>
          <p:cNvGraphicFramePr>
            <a:graphicFrameLocks noGrp="1"/>
          </p:cNvGraphicFramePr>
          <p:nvPr>
            <p:ph type="tbl" sz="quarter" idx="13"/>
            <p:extLst>
              <p:ext uri="{D42A27DB-BD31-4B8C-83A1-F6EECF244321}">
                <p14:modId xmlns:p14="http://schemas.microsoft.com/office/powerpoint/2010/main" val="1416184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61352831"/>
                    </a:ext>
                  </a:extLst>
                </a:gridCol>
                <a:gridCol w="658368">
                  <a:extLst>
                    <a:ext uri="{9D8B030D-6E8A-4147-A177-3AD203B41FA5}">
                      <a16:colId xmlns:a16="http://schemas.microsoft.com/office/drawing/2014/main" val="3800405103"/>
                    </a:ext>
                  </a:extLst>
                </a:gridCol>
                <a:gridCol w="658368">
                  <a:extLst>
                    <a:ext uri="{9D8B030D-6E8A-4147-A177-3AD203B41FA5}">
                      <a16:colId xmlns:a16="http://schemas.microsoft.com/office/drawing/2014/main" val="3648028958"/>
                    </a:ext>
                  </a:extLst>
                </a:gridCol>
                <a:gridCol w="658368">
                  <a:extLst>
                    <a:ext uri="{9D8B030D-6E8A-4147-A177-3AD203B41FA5}">
                      <a16:colId xmlns:a16="http://schemas.microsoft.com/office/drawing/2014/main" val="3350721613"/>
                    </a:ext>
                  </a:extLst>
                </a:gridCol>
                <a:gridCol w="658368">
                  <a:extLst>
                    <a:ext uri="{9D8B030D-6E8A-4147-A177-3AD203B41FA5}">
                      <a16:colId xmlns:a16="http://schemas.microsoft.com/office/drawing/2014/main" val="57616732"/>
                    </a:ext>
                  </a:extLst>
                </a:gridCol>
                <a:gridCol w="658368">
                  <a:extLst>
                    <a:ext uri="{9D8B030D-6E8A-4147-A177-3AD203B41FA5}">
                      <a16:colId xmlns:a16="http://schemas.microsoft.com/office/drawing/2014/main" val="1365153752"/>
                    </a:ext>
                  </a:extLst>
                </a:gridCol>
                <a:gridCol w="658368">
                  <a:extLst>
                    <a:ext uri="{9D8B030D-6E8A-4147-A177-3AD203B41FA5}">
                      <a16:colId xmlns:a16="http://schemas.microsoft.com/office/drawing/2014/main" val="2008271813"/>
                    </a:ext>
                  </a:extLst>
                </a:gridCol>
                <a:gridCol w="658368">
                  <a:extLst>
                    <a:ext uri="{9D8B030D-6E8A-4147-A177-3AD203B41FA5}">
                      <a16:colId xmlns:a16="http://schemas.microsoft.com/office/drawing/2014/main" val="170592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1816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- 2018-08-11 11:40:00 </a:t>
                      </a:r>
                      <a:r>
                        <a:rPr kumimoji="0" lang="en-US" sz="1000" b="0" i="0" u="none" strike="noStrike" kern="1200" cap="none" spc="0" normalizeH="0" baseline="0" noProof="0">
                          <a:ln>
                            <a:noFill/>
                          </a:ln>
                          <a:solidFill>
                            <a:prstClr val="black"/>
                          </a:solidFill>
                          <a:effectLst/>
                          <a:uLnTx/>
                          <a:uFillTx/>
                          <a:latin typeface="+mn-lt"/>
                          <a:ea typeface="+mn-ea"/>
                          <a:cs typeface="+mn-cs"/>
                        </a:rPr>
                        <a:t> 
 Kek spartak merupakan kek coklat berlapis yang digemari oleh orang Rusia. Cuba Famili Buttercup membuatnya. Mungkin akan menjadi kegemaran anda pula.​
#ResipiButtercup​
Kek Spartak:​
Bahan-bahan:​
Lapisan kek coklat: ​
230gm susu pekat manis ​
118gm susu ​
1 sudu teh ekstrak vanila​
312gm tepung gandum ​
30gm serbuk koko ​
1 sudu teh serbuk penaik  ​
1/4 sudu teh garam ​
Frosting: ​
227gm Buttercup​
230gm susu pekat manis ​
340gm krim keju ​
354gm krim berat​
1 sudu teh ekstrak vanila​
Secubit garam ​
Chocolate ganache: ​
118gm krim berat​
175gm coklat hitam
Arahan:​
Lapisan kek coklat: ​
1. Campurkan susu pekat manis, susu dan ekstrak vanila ke dalam mangkuk tahan panas. Kemudian panaskan menggunakan ketuhar gelombang mikro selama 2 minit. ​
2. Di dalam mangkuk yang lain, satukan semua bahan-bahan kering. Tuangkan campuran susu panas tadi ke dalam bahan-bahan kering. ​
3. Adunan akan menjadi lembik dan melekit. Tutup mangkuk dengan tuala lembab dan biarkan selama 20 minit. ​
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7117086"/>
                  </a:ext>
                </a:extLst>
              </a:tr>
            </a:tbl>
          </a:graphicData>
        </a:graphic>
      </p:graphicFrame>
      <p:sp>
        <p:nvSpPr>
          <p:cNvPr id="4" name="Text Placeholder 3">
            <a:extLst>
              <a:ext uri="{FF2B5EF4-FFF2-40B4-BE49-F238E27FC236}">
                <a16:creationId xmlns:a16="http://schemas.microsoft.com/office/drawing/2014/main" id="{B46FECED-11CB-47D5-A4DF-2B02B40D3EB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12941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7C6A9-D361-47AF-8B2B-55EEBDB7241F}"/>
              </a:ext>
            </a:extLst>
          </p:cNvPr>
          <p:cNvSpPr>
            <a:spLocks noGrp="1"/>
          </p:cNvSpPr>
          <p:nvPr>
            <p:ph type="title"/>
          </p:nvPr>
        </p:nvSpPr>
        <p:spPr/>
        <p:txBody>
          <a:bodyPr/>
          <a:lstStyle/>
          <a:p>
            <a:r>
              <a:rPr lang="en-US"/>
              <a:t>Facebook Own Posts Table | Buttercup Malaysia - 14 of 18</a:t>
            </a:r>
          </a:p>
        </p:txBody>
      </p:sp>
      <p:graphicFrame>
        <p:nvGraphicFramePr>
          <p:cNvPr id="5" name="Table Placeholder 4">
            <a:extLst>
              <a:ext uri="{FF2B5EF4-FFF2-40B4-BE49-F238E27FC236}">
                <a16:creationId xmlns:a16="http://schemas.microsoft.com/office/drawing/2014/main" id="{9528C3A1-1FF8-45E0-AB2E-6EB5CAD01A06}"/>
              </a:ext>
            </a:extLst>
          </p:cNvPr>
          <p:cNvGraphicFramePr>
            <a:graphicFrameLocks noGrp="1"/>
          </p:cNvGraphicFramePr>
          <p:nvPr>
            <p:ph type="tbl" sz="quarter" idx="13"/>
            <p:extLst>
              <p:ext uri="{D42A27DB-BD31-4B8C-83A1-F6EECF244321}">
                <p14:modId xmlns:p14="http://schemas.microsoft.com/office/powerpoint/2010/main" val="3055572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5164936"/>
                    </a:ext>
                  </a:extLst>
                </a:gridCol>
                <a:gridCol w="658368">
                  <a:extLst>
                    <a:ext uri="{9D8B030D-6E8A-4147-A177-3AD203B41FA5}">
                      <a16:colId xmlns:a16="http://schemas.microsoft.com/office/drawing/2014/main" val="3795199697"/>
                    </a:ext>
                  </a:extLst>
                </a:gridCol>
                <a:gridCol w="658368">
                  <a:extLst>
                    <a:ext uri="{9D8B030D-6E8A-4147-A177-3AD203B41FA5}">
                      <a16:colId xmlns:a16="http://schemas.microsoft.com/office/drawing/2014/main" val="3093422779"/>
                    </a:ext>
                  </a:extLst>
                </a:gridCol>
                <a:gridCol w="658368">
                  <a:extLst>
                    <a:ext uri="{9D8B030D-6E8A-4147-A177-3AD203B41FA5}">
                      <a16:colId xmlns:a16="http://schemas.microsoft.com/office/drawing/2014/main" val="3743895149"/>
                    </a:ext>
                  </a:extLst>
                </a:gridCol>
                <a:gridCol w="658368">
                  <a:extLst>
                    <a:ext uri="{9D8B030D-6E8A-4147-A177-3AD203B41FA5}">
                      <a16:colId xmlns:a16="http://schemas.microsoft.com/office/drawing/2014/main" val="2836088285"/>
                    </a:ext>
                  </a:extLst>
                </a:gridCol>
                <a:gridCol w="658368">
                  <a:extLst>
                    <a:ext uri="{9D8B030D-6E8A-4147-A177-3AD203B41FA5}">
                      <a16:colId xmlns:a16="http://schemas.microsoft.com/office/drawing/2014/main" val="4115215509"/>
                    </a:ext>
                  </a:extLst>
                </a:gridCol>
                <a:gridCol w="658368">
                  <a:extLst>
                    <a:ext uri="{9D8B030D-6E8A-4147-A177-3AD203B41FA5}">
                      <a16:colId xmlns:a16="http://schemas.microsoft.com/office/drawing/2014/main" val="118646480"/>
                    </a:ext>
                  </a:extLst>
                </a:gridCol>
                <a:gridCol w="658368">
                  <a:extLst>
                    <a:ext uri="{9D8B030D-6E8A-4147-A177-3AD203B41FA5}">
                      <a16:colId xmlns:a16="http://schemas.microsoft.com/office/drawing/2014/main" val="3146575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250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- 2018-08-09 10:51:00 </a:t>
                      </a:r>
                      <a:r>
                        <a:rPr kumimoji="0" lang="en-US" sz="1000" b="0" i="0" u="none" strike="noStrike" kern="1200" cap="none" spc="0" normalizeH="0" baseline="0" noProof="0">
                          <a:ln>
                            <a:noFill/>
                          </a:ln>
                          <a:solidFill>
                            <a:prstClr val="black"/>
                          </a:solidFill>
                          <a:effectLst/>
                          <a:uLnTx/>
                          <a:uFillTx/>
                          <a:latin typeface="+mn-lt"/>
                          <a:ea typeface="+mn-ea"/>
                          <a:cs typeface="+mn-cs"/>
                        </a:rPr>
                        <a:t> 
 Sempena bulan kemerdekaan ini, Buttercup​ ingin kongsikan sejarah beberapa jenis makanan yang manis dengan anda semua.​
​Leganya jika dapat minum ais kacang atau juga dikenali sebagai air batu campur ketika musim panas terik! Ais kisar yang menjadi bahan asas ABC ini dikatakan berasal dari Jepun.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0211427"/>
                  </a:ext>
                </a:extLst>
              </a:tr>
            </a:tbl>
          </a:graphicData>
        </a:graphic>
      </p:graphicFrame>
      <p:sp>
        <p:nvSpPr>
          <p:cNvPr id="4" name="Text Placeholder 3">
            <a:extLst>
              <a:ext uri="{FF2B5EF4-FFF2-40B4-BE49-F238E27FC236}">
                <a16:creationId xmlns:a16="http://schemas.microsoft.com/office/drawing/2014/main" id="{288CE282-965B-4F3D-BB5F-806440918A1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57090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5F347-3F95-4CAC-A918-39956085C107}"/>
              </a:ext>
            </a:extLst>
          </p:cNvPr>
          <p:cNvSpPr>
            <a:spLocks noGrp="1"/>
          </p:cNvSpPr>
          <p:nvPr>
            <p:ph type="title"/>
          </p:nvPr>
        </p:nvSpPr>
        <p:spPr/>
        <p:txBody>
          <a:bodyPr/>
          <a:lstStyle/>
          <a:p>
            <a:r>
              <a:rPr lang="en-US"/>
              <a:t>Facebook Own Posts Table | Buttercup Malaysia - 15 of 18</a:t>
            </a:r>
          </a:p>
        </p:txBody>
      </p:sp>
      <p:graphicFrame>
        <p:nvGraphicFramePr>
          <p:cNvPr id="5" name="Table Placeholder 4">
            <a:extLst>
              <a:ext uri="{FF2B5EF4-FFF2-40B4-BE49-F238E27FC236}">
                <a16:creationId xmlns:a16="http://schemas.microsoft.com/office/drawing/2014/main" id="{87721B01-7C10-4C4D-835E-274EA93779D0}"/>
              </a:ext>
            </a:extLst>
          </p:cNvPr>
          <p:cNvGraphicFramePr>
            <a:graphicFrameLocks noGrp="1"/>
          </p:cNvGraphicFramePr>
          <p:nvPr>
            <p:ph type="tbl" sz="quarter" idx="13"/>
            <p:extLst>
              <p:ext uri="{D42A27DB-BD31-4B8C-83A1-F6EECF244321}">
                <p14:modId xmlns:p14="http://schemas.microsoft.com/office/powerpoint/2010/main" val="2054785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0914400"/>
                    </a:ext>
                  </a:extLst>
                </a:gridCol>
                <a:gridCol w="658368">
                  <a:extLst>
                    <a:ext uri="{9D8B030D-6E8A-4147-A177-3AD203B41FA5}">
                      <a16:colId xmlns:a16="http://schemas.microsoft.com/office/drawing/2014/main" val="2420599390"/>
                    </a:ext>
                  </a:extLst>
                </a:gridCol>
                <a:gridCol w="658368">
                  <a:extLst>
                    <a:ext uri="{9D8B030D-6E8A-4147-A177-3AD203B41FA5}">
                      <a16:colId xmlns:a16="http://schemas.microsoft.com/office/drawing/2014/main" val="3068445397"/>
                    </a:ext>
                  </a:extLst>
                </a:gridCol>
                <a:gridCol w="658368">
                  <a:extLst>
                    <a:ext uri="{9D8B030D-6E8A-4147-A177-3AD203B41FA5}">
                      <a16:colId xmlns:a16="http://schemas.microsoft.com/office/drawing/2014/main" val="998684355"/>
                    </a:ext>
                  </a:extLst>
                </a:gridCol>
                <a:gridCol w="658368">
                  <a:extLst>
                    <a:ext uri="{9D8B030D-6E8A-4147-A177-3AD203B41FA5}">
                      <a16:colId xmlns:a16="http://schemas.microsoft.com/office/drawing/2014/main" val="3099877691"/>
                    </a:ext>
                  </a:extLst>
                </a:gridCol>
                <a:gridCol w="658368">
                  <a:extLst>
                    <a:ext uri="{9D8B030D-6E8A-4147-A177-3AD203B41FA5}">
                      <a16:colId xmlns:a16="http://schemas.microsoft.com/office/drawing/2014/main" val="27684254"/>
                    </a:ext>
                  </a:extLst>
                </a:gridCol>
                <a:gridCol w="658368">
                  <a:extLst>
                    <a:ext uri="{9D8B030D-6E8A-4147-A177-3AD203B41FA5}">
                      <a16:colId xmlns:a16="http://schemas.microsoft.com/office/drawing/2014/main" val="149757238"/>
                    </a:ext>
                  </a:extLst>
                </a:gridCol>
                <a:gridCol w="658368">
                  <a:extLst>
                    <a:ext uri="{9D8B030D-6E8A-4147-A177-3AD203B41FA5}">
                      <a16:colId xmlns:a16="http://schemas.microsoft.com/office/drawing/2014/main" val="167857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593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- 2018-08-07 10:37:00 </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ingin membuat krim asas untuk digunakan pada semua jenis kek dan muffin? Ini resipinya.​
#ResipiButtercup​
Krim Buttercup Asas:​
Bahan-bahan:​
400gm Buttercup​
100gm shortening​
180gm gula aising​
1 sudu teh esen vanila
Arahan:​
1. Pukul Buttercup dan shortening sehingga tidak bergentil-gentil. ​
2. Masukkan esen vanila dan gula aising. Pukul lagi sehingga lembut dan gebu. ​
3. Sedia untuk digunakan.​
Sumber: http://asamgaram2puteri.blogspot.com/2012/06/tips-buttercream.html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6258104"/>
                  </a:ext>
                </a:extLst>
              </a:tr>
            </a:tbl>
          </a:graphicData>
        </a:graphic>
      </p:graphicFrame>
      <p:sp>
        <p:nvSpPr>
          <p:cNvPr id="4" name="Text Placeholder 3">
            <a:extLst>
              <a:ext uri="{FF2B5EF4-FFF2-40B4-BE49-F238E27FC236}">
                <a16:creationId xmlns:a16="http://schemas.microsoft.com/office/drawing/2014/main" id="{337211E5-C50F-493E-AECB-6137C26B511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237317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8FCCE-2032-472B-BC59-59B5E260589E}"/>
              </a:ext>
            </a:extLst>
          </p:cNvPr>
          <p:cNvSpPr>
            <a:spLocks noGrp="1"/>
          </p:cNvSpPr>
          <p:nvPr>
            <p:ph type="title"/>
          </p:nvPr>
        </p:nvSpPr>
        <p:spPr/>
        <p:txBody>
          <a:bodyPr/>
          <a:lstStyle/>
          <a:p>
            <a:r>
              <a:rPr lang="en-US"/>
              <a:t>Facebook Own Posts Table | Buttercup Malaysia - 16 of 18</a:t>
            </a:r>
          </a:p>
        </p:txBody>
      </p:sp>
      <p:graphicFrame>
        <p:nvGraphicFramePr>
          <p:cNvPr id="5" name="Table Placeholder 4">
            <a:extLst>
              <a:ext uri="{FF2B5EF4-FFF2-40B4-BE49-F238E27FC236}">
                <a16:creationId xmlns:a16="http://schemas.microsoft.com/office/drawing/2014/main" id="{19075D18-8C00-44B7-8AC3-739077366F22}"/>
              </a:ext>
            </a:extLst>
          </p:cNvPr>
          <p:cNvGraphicFramePr>
            <a:graphicFrameLocks noGrp="1"/>
          </p:cNvGraphicFramePr>
          <p:nvPr>
            <p:ph type="tbl" sz="quarter" idx="13"/>
            <p:extLst>
              <p:ext uri="{D42A27DB-BD31-4B8C-83A1-F6EECF244321}">
                <p14:modId xmlns:p14="http://schemas.microsoft.com/office/powerpoint/2010/main" val="2985015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85022870"/>
                    </a:ext>
                  </a:extLst>
                </a:gridCol>
                <a:gridCol w="658368">
                  <a:extLst>
                    <a:ext uri="{9D8B030D-6E8A-4147-A177-3AD203B41FA5}">
                      <a16:colId xmlns:a16="http://schemas.microsoft.com/office/drawing/2014/main" val="2041225627"/>
                    </a:ext>
                  </a:extLst>
                </a:gridCol>
                <a:gridCol w="658368">
                  <a:extLst>
                    <a:ext uri="{9D8B030D-6E8A-4147-A177-3AD203B41FA5}">
                      <a16:colId xmlns:a16="http://schemas.microsoft.com/office/drawing/2014/main" val="339365806"/>
                    </a:ext>
                  </a:extLst>
                </a:gridCol>
                <a:gridCol w="658368">
                  <a:extLst>
                    <a:ext uri="{9D8B030D-6E8A-4147-A177-3AD203B41FA5}">
                      <a16:colId xmlns:a16="http://schemas.microsoft.com/office/drawing/2014/main" val="1905164497"/>
                    </a:ext>
                  </a:extLst>
                </a:gridCol>
                <a:gridCol w="658368">
                  <a:extLst>
                    <a:ext uri="{9D8B030D-6E8A-4147-A177-3AD203B41FA5}">
                      <a16:colId xmlns:a16="http://schemas.microsoft.com/office/drawing/2014/main" val="4284431899"/>
                    </a:ext>
                  </a:extLst>
                </a:gridCol>
                <a:gridCol w="658368">
                  <a:extLst>
                    <a:ext uri="{9D8B030D-6E8A-4147-A177-3AD203B41FA5}">
                      <a16:colId xmlns:a16="http://schemas.microsoft.com/office/drawing/2014/main" val="3881547576"/>
                    </a:ext>
                  </a:extLst>
                </a:gridCol>
                <a:gridCol w="658368">
                  <a:extLst>
                    <a:ext uri="{9D8B030D-6E8A-4147-A177-3AD203B41FA5}">
                      <a16:colId xmlns:a16="http://schemas.microsoft.com/office/drawing/2014/main" val="4121598429"/>
                    </a:ext>
                  </a:extLst>
                </a:gridCol>
                <a:gridCol w="658368">
                  <a:extLst>
                    <a:ext uri="{9D8B030D-6E8A-4147-A177-3AD203B41FA5}">
                      <a16:colId xmlns:a16="http://schemas.microsoft.com/office/drawing/2014/main" val="4036007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1850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- 2018-08-05 10:35:00 </a:t>
                      </a:r>
                      <a:r>
                        <a:rPr kumimoji="0" lang="en-US" sz="1000" b="0" i="0" u="none" strike="noStrike" kern="1200" cap="none" spc="0" normalizeH="0" baseline="0" noProof="0">
                          <a:ln>
                            <a:noFill/>
                          </a:ln>
                          <a:solidFill>
                            <a:prstClr val="black"/>
                          </a:solidFill>
                          <a:effectLst/>
                          <a:uLnTx/>
                          <a:uFillTx/>
                          <a:latin typeface="+mn-lt"/>
                          <a:ea typeface="+mn-ea"/>
                          <a:cs typeface="+mn-cs"/>
                        </a:rPr>
                        <a:t> 
 Buah kurma membekalkan tenaga untuk aktiviti harian kita. Jom cuba tambahkannya dalam kek pula.​
#ResipiButtercup​
Kek Buttercup Kurma:​
Bahan-bahan:​
250gm Buttercup​
250gm gula kastor (gula halus)​
250gm tepung gandum​
1 sudu teh serbuk penaik​
4 biji telur (gred B)​
4 sendok besar susu cair​
1 1/2 sudu teh esen vanila​
Buah kurma (buang biji)​
Arahan:​
1. Pukul/putar Buttercup dan gula halus hingga mengembang.​
2. Masukkan telur satu persatu &amp; esen vanila.​
3. Kemudian masukkan tepung gandum, serbuk penaik &amp; susu cair. Putar hingga rata.​
4. Setelah itu, masukkan semua bancuhan kedalam loyang yang sudah disapu/dioles dengan sedikit ​Buttercup.​
5. Akhir sekali, hiasi dengan buah kurma diatasnya.​
6. Bakar pada suhu 180ºC selama 45 minit.​
Sumber: http://ririnbogor.blogspot.com/2014/03/kek-mentega-kurma.html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0023885"/>
                  </a:ext>
                </a:extLst>
              </a:tr>
            </a:tbl>
          </a:graphicData>
        </a:graphic>
      </p:graphicFrame>
      <p:sp>
        <p:nvSpPr>
          <p:cNvPr id="4" name="Text Placeholder 3">
            <a:extLst>
              <a:ext uri="{FF2B5EF4-FFF2-40B4-BE49-F238E27FC236}">
                <a16:creationId xmlns:a16="http://schemas.microsoft.com/office/drawing/2014/main" id="{0C978F51-5506-4341-9067-51645F098C0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771235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F39F8-5F09-4B99-9C75-1694CE683662}"/>
              </a:ext>
            </a:extLst>
          </p:cNvPr>
          <p:cNvSpPr>
            <a:spLocks noGrp="1"/>
          </p:cNvSpPr>
          <p:nvPr>
            <p:ph type="title"/>
          </p:nvPr>
        </p:nvSpPr>
        <p:spPr/>
        <p:txBody>
          <a:bodyPr/>
          <a:lstStyle/>
          <a:p>
            <a:r>
              <a:rPr lang="en-US"/>
              <a:t>Facebook Own Posts Table | Buttercup Malaysia - 17 of 18</a:t>
            </a:r>
          </a:p>
        </p:txBody>
      </p:sp>
      <p:graphicFrame>
        <p:nvGraphicFramePr>
          <p:cNvPr id="5" name="Table Placeholder 4">
            <a:extLst>
              <a:ext uri="{FF2B5EF4-FFF2-40B4-BE49-F238E27FC236}">
                <a16:creationId xmlns:a16="http://schemas.microsoft.com/office/drawing/2014/main" id="{F801084B-B734-4E41-B84A-6200B9793A30}"/>
              </a:ext>
            </a:extLst>
          </p:cNvPr>
          <p:cNvGraphicFramePr>
            <a:graphicFrameLocks noGrp="1"/>
          </p:cNvGraphicFramePr>
          <p:nvPr>
            <p:ph type="tbl" sz="quarter" idx="13"/>
            <p:extLst>
              <p:ext uri="{D42A27DB-BD31-4B8C-83A1-F6EECF244321}">
                <p14:modId xmlns:p14="http://schemas.microsoft.com/office/powerpoint/2010/main" val="2939209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8513703"/>
                    </a:ext>
                  </a:extLst>
                </a:gridCol>
                <a:gridCol w="658368">
                  <a:extLst>
                    <a:ext uri="{9D8B030D-6E8A-4147-A177-3AD203B41FA5}">
                      <a16:colId xmlns:a16="http://schemas.microsoft.com/office/drawing/2014/main" val="815619834"/>
                    </a:ext>
                  </a:extLst>
                </a:gridCol>
                <a:gridCol w="658368">
                  <a:extLst>
                    <a:ext uri="{9D8B030D-6E8A-4147-A177-3AD203B41FA5}">
                      <a16:colId xmlns:a16="http://schemas.microsoft.com/office/drawing/2014/main" val="3756352031"/>
                    </a:ext>
                  </a:extLst>
                </a:gridCol>
                <a:gridCol w="658368">
                  <a:extLst>
                    <a:ext uri="{9D8B030D-6E8A-4147-A177-3AD203B41FA5}">
                      <a16:colId xmlns:a16="http://schemas.microsoft.com/office/drawing/2014/main" val="1434820792"/>
                    </a:ext>
                  </a:extLst>
                </a:gridCol>
                <a:gridCol w="658368">
                  <a:extLst>
                    <a:ext uri="{9D8B030D-6E8A-4147-A177-3AD203B41FA5}">
                      <a16:colId xmlns:a16="http://schemas.microsoft.com/office/drawing/2014/main" val="500915906"/>
                    </a:ext>
                  </a:extLst>
                </a:gridCol>
                <a:gridCol w="658368">
                  <a:extLst>
                    <a:ext uri="{9D8B030D-6E8A-4147-A177-3AD203B41FA5}">
                      <a16:colId xmlns:a16="http://schemas.microsoft.com/office/drawing/2014/main" val="751497955"/>
                    </a:ext>
                  </a:extLst>
                </a:gridCol>
                <a:gridCol w="658368">
                  <a:extLst>
                    <a:ext uri="{9D8B030D-6E8A-4147-A177-3AD203B41FA5}">
                      <a16:colId xmlns:a16="http://schemas.microsoft.com/office/drawing/2014/main" val="3453239248"/>
                    </a:ext>
                  </a:extLst>
                </a:gridCol>
                <a:gridCol w="658368">
                  <a:extLst>
                    <a:ext uri="{9D8B030D-6E8A-4147-A177-3AD203B41FA5}">
                      <a16:colId xmlns:a16="http://schemas.microsoft.com/office/drawing/2014/main" val="3886861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5337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- 2018-08-03 10:50:00 </a:t>
                      </a:r>
                      <a:r>
                        <a:rPr kumimoji="0" lang="en-US" sz="1000" b="0" i="0" u="none" strike="noStrike" kern="1200" cap="none" spc="0" normalizeH="0" baseline="0" noProof="0">
                          <a:ln>
                            <a:noFill/>
                          </a:ln>
                          <a:solidFill>
                            <a:prstClr val="black"/>
                          </a:solidFill>
                          <a:effectLst/>
                          <a:uLnTx/>
                          <a:uFillTx/>
                          <a:latin typeface="+mn-lt"/>
                          <a:ea typeface="+mn-ea"/>
                          <a:cs typeface="+mn-cs"/>
                        </a:rPr>
                        <a:t> 
 Sempena bulan kemerdekaan ini, Buttercup ingin kongsikan sejarah beberapa jenis makanan yang manis dengan anda semua.
Siapa gemar makan cendol? Ia telah dihasilkan di negara kita sejak 1920-an. Ada sumber yang mengaitkan hubungan jeli dan kacang dalam cendol dengan bahan halo-halo (campur-campur) di Filipina.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89037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- 2018-08-02 15:20:14 </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kepada semua penggemar Buttercup yang setia! Buttercup ingin berkongsi kenangan menerima anugerah mentega dan margerin terbaik di Giant Family's Choice Award 2018 daripada Pengarah Komersial GCH, Thierry Canivet. Semoga Buttercup terus melekat di hati anda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6332826"/>
                  </a:ext>
                </a:extLst>
              </a:tr>
            </a:tbl>
          </a:graphicData>
        </a:graphic>
      </p:graphicFrame>
      <p:sp>
        <p:nvSpPr>
          <p:cNvPr id="4" name="Text Placeholder 3">
            <a:extLst>
              <a:ext uri="{FF2B5EF4-FFF2-40B4-BE49-F238E27FC236}">
                <a16:creationId xmlns:a16="http://schemas.microsoft.com/office/drawing/2014/main" id="{6AEDBC8E-70E8-41EE-92EB-70268F85969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032398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770A9-5756-4BC3-9106-AC7226BBEE6D}"/>
              </a:ext>
            </a:extLst>
          </p:cNvPr>
          <p:cNvSpPr>
            <a:spLocks noGrp="1"/>
          </p:cNvSpPr>
          <p:nvPr>
            <p:ph type="title"/>
          </p:nvPr>
        </p:nvSpPr>
        <p:spPr/>
        <p:txBody>
          <a:bodyPr/>
          <a:lstStyle/>
          <a:p>
            <a:r>
              <a:rPr lang="en-US"/>
              <a:t>Facebook Own Posts Table | Buttercup Malaysia - 18 of 18</a:t>
            </a:r>
          </a:p>
        </p:txBody>
      </p:sp>
      <p:graphicFrame>
        <p:nvGraphicFramePr>
          <p:cNvPr id="5" name="Table Placeholder 4">
            <a:extLst>
              <a:ext uri="{FF2B5EF4-FFF2-40B4-BE49-F238E27FC236}">
                <a16:creationId xmlns:a16="http://schemas.microsoft.com/office/drawing/2014/main" id="{5142A18D-B592-4FE2-BC02-039A55320A8C}"/>
              </a:ext>
            </a:extLst>
          </p:cNvPr>
          <p:cNvGraphicFramePr>
            <a:graphicFrameLocks noGrp="1"/>
          </p:cNvGraphicFramePr>
          <p:nvPr>
            <p:ph type="tbl" sz="quarter" idx="13"/>
            <p:extLst>
              <p:ext uri="{D42A27DB-BD31-4B8C-83A1-F6EECF244321}">
                <p14:modId xmlns:p14="http://schemas.microsoft.com/office/powerpoint/2010/main" val="1561875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49903375"/>
                    </a:ext>
                  </a:extLst>
                </a:gridCol>
                <a:gridCol w="658368">
                  <a:extLst>
                    <a:ext uri="{9D8B030D-6E8A-4147-A177-3AD203B41FA5}">
                      <a16:colId xmlns:a16="http://schemas.microsoft.com/office/drawing/2014/main" val="1002054524"/>
                    </a:ext>
                  </a:extLst>
                </a:gridCol>
                <a:gridCol w="658368">
                  <a:extLst>
                    <a:ext uri="{9D8B030D-6E8A-4147-A177-3AD203B41FA5}">
                      <a16:colId xmlns:a16="http://schemas.microsoft.com/office/drawing/2014/main" val="1106155331"/>
                    </a:ext>
                  </a:extLst>
                </a:gridCol>
                <a:gridCol w="658368">
                  <a:extLst>
                    <a:ext uri="{9D8B030D-6E8A-4147-A177-3AD203B41FA5}">
                      <a16:colId xmlns:a16="http://schemas.microsoft.com/office/drawing/2014/main" val="396196887"/>
                    </a:ext>
                  </a:extLst>
                </a:gridCol>
                <a:gridCol w="658368">
                  <a:extLst>
                    <a:ext uri="{9D8B030D-6E8A-4147-A177-3AD203B41FA5}">
                      <a16:colId xmlns:a16="http://schemas.microsoft.com/office/drawing/2014/main" val="931898686"/>
                    </a:ext>
                  </a:extLst>
                </a:gridCol>
                <a:gridCol w="658368">
                  <a:extLst>
                    <a:ext uri="{9D8B030D-6E8A-4147-A177-3AD203B41FA5}">
                      <a16:colId xmlns:a16="http://schemas.microsoft.com/office/drawing/2014/main" val="287625158"/>
                    </a:ext>
                  </a:extLst>
                </a:gridCol>
                <a:gridCol w="658368">
                  <a:extLst>
                    <a:ext uri="{9D8B030D-6E8A-4147-A177-3AD203B41FA5}">
                      <a16:colId xmlns:a16="http://schemas.microsoft.com/office/drawing/2014/main" val="1730678456"/>
                    </a:ext>
                  </a:extLst>
                </a:gridCol>
                <a:gridCol w="658368">
                  <a:extLst>
                    <a:ext uri="{9D8B030D-6E8A-4147-A177-3AD203B41FA5}">
                      <a16:colId xmlns:a16="http://schemas.microsoft.com/office/drawing/2014/main" val="21640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840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- 2018-08-01 10:33:00 </a:t>
                      </a:r>
                      <a:r>
                        <a:rPr kumimoji="0" lang="en-US" sz="1000" b="0" i="0" u="none" strike="noStrike" kern="1200" cap="none" spc="0" normalizeH="0" baseline="0" noProof="0">
                          <a:ln>
                            <a:noFill/>
                          </a:ln>
                          <a:solidFill>
                            <a:prstClr val="black"/>
                          </a:solidFill>
                          <a:effectLst/>
                          <a:uLnTx/>
                          <a:uFillTx/>
                          <a:latin typeface="+mn-lt"/>
                          <a:ea typeface="+mn-ea"/>
                          <a:cs typeface="+mn-cs"/>
                        </a:rPr>
                        <a:t> 
 Kali ini Buttercup ingin berkongsi resipi yang manis-manis sahaja dengan anda. Semoga hidup Famili Buttercup bertambah ceria! ​
#ResipiButtercup​
Kek Pelangi Krim Buttercup:​
Bahan-bahan:​
Kek Span:​
500gm tepung kek span vanila​
500gm telur​
125gm air​
125gm minyak jagung​
5ml esen vanila​
Pewarna ungu, biru, kuning, oren dan merah​
Krim Buttercup:​
750gm Buttercup​
250gm gula aising​
15ml esen vanila​
25gm susu pekat manis
Arahan:​
Kek:​
1. Campurkan telur dan tepung. Putar pada kelajuan tinggi selama 7-8 minit.​
2. Perlahankan kelajuan, kemudian masukkan air dan esen vanila.​
3. Seterusnya, masukkan minyak jagung dan gaul sebentar.​
4. Asingkan kepada lima bahagian untuk lima warna (ungu, biru, kuning, oren dan merah).​
5. Panaskan ketuhar dan bakar pada suhu 180ºC selama 45 minit.​
6. Setelah masak, sejukkan di atas redai.​
Krim:​
1. Pukul Buttercup sehingga kembang pada kelajuan tinggi.​
2. Campurkan esen vanila dan susu pekat manis. Pukul hingga sebati.​
3. Kemudian masukka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1518181"/>
                  </a:ext>
                </a:extLst>
              </a:tr>
            </a:tbl>
          </a:graphicData>
        </a:graphic>
      </p:graphicFrame>
      <p:sp>
        <p:nvSpPr>
          <p:cNvPr id="4" name="Text Placeholder 3">
            <a:extLst>
              <a:ext uri="{FF2B5EF4-FFF2-40B4-BE49-F238E27FC236}">
                <a16:creationId xmlns:a16="http://schemas.microsoft.com/office/drawing/2014/main" id="{219E9EEE-968D-4083-B326-BA1298D86F1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4256109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1334</Words>
  <Application>Microsoft Office PowerPoint</Application>
  <PresentationFormat>On-screen Show (4:3)</PresentationFormat>
  <Paragraphs>589</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(FB) Custom Own Posts Table (new) | Buttercup Malaysia - 1 of 6</vt:lpstr>
      <vt:lpstr>(FB) Custom Own Posts Table (new) | Buttercup Malaysia - 2 of 6</vt:lpstr>
      <vt:lpstr>(FB) Custom Own Posts Table (new) | Buttercup Malaysia - 3 of 6</vt:lpstr>
      <vt:lpstr>(FB) Custom Own Posts Table (new) | Buttercup Malaysia - 4 of 6</vt:lpstr>
      <vt:lpstr>(FB) Custom Own Posts Table (new) | Buttercup Malaysia - 5 of 6</vt:lpstr>
      <vt:lpstr>(FB) Custom Own Posts Table (new) | Buttercup Malaysia - 6 of 6</vt:lpstr>
      <vt:lpstr>Facebook Key Influencers | Buttercup Malaysia</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18</vt:lpstr>
      <vt:lpstr>Facebook Own Posts Table | Buttercup Malaysia - 2 of 18</vt:lpstr>
      <vt:lpstr>Facebook Own Posts Table | Buttercup Malaysia - 3 of 18</vt:lpstr>
      <vt:lpstr>Facebook Own Posts Table | Buttercup Malaysia - 4 of 18</vt:lpstr>
      <vt:lpstr>Facebook Own Posts Table | Buttercup Malaysia - 5 of 18</vt:lpstr>
      <vt:lpstr>Facebook Own Posts Table | Buttercup Malaysia - 6 of 18</vt:lpstr>
      <vt:lpstr>Facebook Own Posts Table | Buttercup Malaysia - 7 of 18</vt:lpstr>
      <vt:lpstr>Facebook Own Posts Table | Buttercup Malaysia - 8 of 18</vt:lpstr>
      <vt:lpstr>Facebook Own Posts Table | Buttercup Malaysia - 9 of 18</vt:lpstr>
      <vt:lpstr>Facebook Own Posts Table | Buttercup Malaysia - 10 of 18</vt:lpstr>
      <vt:lpstr>Facebook Own Posts Table | Buttercup Malaysia - 11 of 18</vt:lpstr>
      <vt:lpstr>Facebook Own Posts Table | Buttercup Malaysia - 12 of 18</vt:lpstr>
      <vt:lpstr>Facebook Own Posts Table | Buttercup Malaysia - 13 of 18</vt:lpstr>
      <vt:lpstr>Facebook Own Posts Table | Buttercup Malaysia - 14 of 18</vt:lpstr>
      <vt:lpstr>Facebook Own Posts Table | Buttercup Malaysia - 15 of 18</vt:lpstr>
      <vt:lpstr>Facebook Own Posts Table | Buttercup Malaysia - 16 of 18</vt:lpstr>
      <vt:lpstr>Facebook Own Posts Table | Buttercup Malaysia - 17 of 18</vt:lpstr>
      <vt:lpstr>Facebook Own Posts Table | Buttercup Malaysia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2018-09-02T14:04:36Z</dcterms:created>
  <dcterms:modified xsi:type="dcterms:W3CDTF">2018-09-02T14:05:35Z</dcterms:modified>
</cp:coreProperties>
</file>