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953</c:v>
                </c:pt>
                <c:pt idx="1">
                  <c:v>1048</c:v>
                </c:pt>
                <c:pt idx="2">
                  <c:v>1277</c:v>
                </c:pt>
                <c:pt idx="3">
                  <c:v>1668</c:v>
                </c:pt>
                <c:pt idx="4">
                  <c:v>1935</c:v>
                </c:pt>
                <c:pt idx="5">
                  <c:v>1426</c:v>
                </c:pt>
                <c:pt idx="6">
                  <c:v>1630</c:v>
                </c:pt>
                <c:pt idx="7">
                  <c:v>2079</c:v>
                </c:pt>
                <c:pt idx="8">
                  <c:v>1867</c:v>
                </c:pt>
                <c:pt idx="9">
                  <c:v>1639</c:v>
                </c:pt>
                <c:pt idx="10">
                  <c:v>1426</c:v>
                </c:pt>
                <c:pt idx="11">
                  <c:v>1531</c:v>
                </c:pt>
                <c:pt idx="12">
                  <c:v>1562</c:v>
                </c:pt>
                <c:pt idx="13">
                  <c:v>1033</c:v>
                </c:pt>
                <c:pt idx="14">
                  <c:v>1539</c:v>
                </c:pt>
                <c:pt idx="15">
                  <c:v>1446</c:v>
                </c:pt>
                <c:pt idx="16">
                  <c:v>1048</c:v>
                </c:pt>
                <c:pt idx="17">
                  <c:v>1143</c:v>
                </c:pt>
                <c:pt idx="18">
                  <c:v>1426</c:v>
                </c:pt>
                <c:pt idx="19">
                  <c:v>1337</c:v>
                </c:pt>
                <c:pt idx="20">
                  <c:v>1374</c:v>
                </c:pt>
                <c:pt idx="21">
                  <c:v>2104</c:v>
                </c:pt>
                <c:pt idx="22">
                  <c:v>2389</c:v>
                </c:pt>
                <c:pt idx="23">
                  <c:v>1707</c:v>
                </c:pt>
                <c:pt idx="24">
                  <c:v>1791</c:v>
                </c:pt>
                <c:pt idx="25">
                  <c:v>1875</c:v>
                </c:pt>
                <c:pt idx="26">
                  <c:v>1666</c:v>
                </c:pt>
                <c:pt idx="27">
                  <c:v>1552</c:v>
                </c:pt>
                <c:pt idx="28">
                  <c:v>1223</c:v>
                </c:pt>
                <c:pt idx="29">
                  <c:v>1240</c:v>
                </c:pt>
                <c:pt idx="30">
                  <c:v>1182</c:v>
                </c:pt>
              </c:numCache>
            </c:numRef>
          </c:val>
          <c:smooth val="0"/>
          <c:extLst>
            <c:ext xmlns:c16="http://schemas.microsoft.com/office/drawing/2014/chart" uri="{C3380CC4-5D6E-409C-BE32-E72D297353CC}">
              <c16:uniqueId val="{00000000-E84B-4E6F-8E44-BEB1F516B906}"/>
            </c:ext>
          </c:extLst>
        </c:ser>
        <c:dLbls>
          <c:showLegendKey val="0"/>
          <c:showVal val="0"/>
          <c:showCatName val="0"/>
          <c:showSerName val="0"/>
          <c:showPercent val="0"/>
          <c:showBubbleSize val="0"/>
        </c:dLbls>
        <c:smooth val="0"/>
        <c:axId val="339724280"/>
        <c:axId val="339728872"/>
      </c:lineChart>
      <c:dateAx>
        <c:axId val="33972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8872"/>
        <c:crosses val="autoZero"/>
        <c:auto val="1"/>
        <c:lblOffset val="100"/>
        <c:baseTimeUnit val="days"/>
      </c:dateAx>
      <c:valAx>
        <c:axId val="33972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61</c:v>
                </c:pt>
                <c:pt idx="1">
                  <c:v>64</c:v>
                </c:pt>
                <c:pt idx="2">
                  <c:v>64</c:v>
                </c:pt>
                <c:pt idx="3">
                  <c:v>198</c:v>
                </c:pt>
                <c:pt idx="4">
                  <c:v>229</c:v>
                </c:pt>
                <c:pt idx="5">
                  <c:v>98</c:v>
                </c:pt>
                <c:pt idx="6">
                  <c:v>90</c:v>
                </c:pt>
                <c:pt idx="7">
                  <c:v>154</c:v>
                </c:pt>
                <c:pt idx="8">
                  <c:v>129</c:v>
                </c:pt>
                <c:pt idx="9">
                  <c:v>123</c:v>
                </c:pt>
                <c:pt idx="10">
                  <c:v>114</c:v>
                </c:pt>
                <c:pt idx="11">
                  <c:v>130</c:v>
                </c:pt>
                <c:pt idx="12">
                  <c:v>99</c:v>
                </c:pt>
                <c:pt idx="13">
                  <c:v>56</c:v>
                </c:pt>
                <c:pt idx="14">
                  <c:v>117</c:v>
                </c:pt>
                <c:pt idx="15">
                  <c:v>145</c:v>
                </c:pt>
                <c:pt idx="16">
                  <c:v>85</c:v>
                </c:pt>
                <c:pt idx="17">
                  <c:v>104</c:v>
                </c:pt>
                <c:pt idx="18">
                  <c:v>128</c:v>
                </c:pt>
                <c:pt idx="19">
                  <c:v>118</c:v>
                </c:pt>
                <c:pt idx="20">
                  <c:v>112</c:v>
                </c:pt>
                <c:pt idx="21">
                  <c:v>209</c:v>
                </c:pt>
                <c:pt idx="22">
                  <c:v>245</c:v>
                </c:pt>
                <c:pt idx="23">
                  <c:v>141</c:v>
                </c:pt>
                <c:pt idx="24">
                  <c:v>136</c:v>
                </c:pt>
                <c:pt idx="25">
                  <c:v>164</c:v>
                </c:pt>
                <c:pt idx="26">
                  <c:v>127</c:v>
                </c:pt>
                <c:pt idx="27">
                  <c:v>120</c:v>
                </c:pt>
                <c:pt idx="28">
                  <c:v>122</c:v>
                </c:pt>
                <c:pt idx="29">
                  <c:v>126</c:v>
                </c:pt>
                <c:pt idx="30">
                  <c:v>131</c:v>
                </c:pt>
              </c:numCache>
            </c:numRef>
          </c:val>
          <c:smooth val="0"/>
          <c:extLst>
            <c:ext xmlns:c16="http://schemas.microsoft.com/office/drawing/2014/chart" uri="{C3380CC4-5D6E-409C-BE32-E72D297353CC}">
              <c16:uniqueId val="{00000000-FE24-40E1-8723-42BAAB42A20F}"/>
            </c:ext>
          </c:extLst>
        </c:ser>
        <c:dLbls>
          <c:showLegendKey val="0"/>
          <c:showVal val="0"/>
          <c:showCatName val="0"/>
          <c:showSerName val="0"/>
          <c:showPercent val="0"/>
          <c:showBubbleSize val="0"/>
        </c:dLbls>
        <c:smooth val="0"/>
        <c:axId val="345394456"/>
        <c:axId val="345388552"/>
      </c:lineChart>
      <c:dateAx>
        <c:axId val="34539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88552"/>
        <c:crosses val="autoZero"/>
        <c:auto val="1"/>
        <c:lblOffset val="100"/>
        <c:baseTimeUnit val="days"/>
      </c:dateAx>
      <c:valAx>
        <c:axId val="34538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9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240</c:v>
                </c:pt>
                <c:pt idx="2">
                  <c:v>0</c:v>
                </c:pt>
                <c:pt idx="3">
                  <c:v>95</c:v>
                </c:pt>
                <c:pt idx="4">
                  <c:v>0</c:v>
                </c:pt>
                <c:pt idx="5">
                  <c:v>88</c:v>
                </c:pt>
                <c:pt idx="6">
                  <c:v>104</c:v>
                </c:pt>
                <c:pt idx="7">
                  <c:v>0</c:v>
                </c:pt>
                <c:pt idx="8">
                  <c:v>109</c:v>
                </c:pt>
                <c:pt idx="9">
                  <c:v>0</c:v>
                </c:pt>
                <c:pt idx="10">
                  <c:v>114</c:v>
                </c:pt>
                <c:pt idx="11">
                  <c:v>0</c:v>
                </c:pt>
                <c:pt idx="12">
                  <c:v>0</c:v>
                </c:pt>
                <c:pt idx="13">
                  <c:v>98</c:v>
                </c:pt>
                <c:pt idx="14">
                  <c:v>76</c:v>
                </c:pt>
                <c:pt idx="15">
                  <c:v>0</c:v>
                </c:pt>
                <c:pt idx="16">
                  <c:v>65</c:v>
                </c:pt>
                <c:pt idx="17">
                  <c:v>101</c:v>
                </c:pt>
                <c:pt idx="18">
                  <c:v>0</c:v>
                </c:pt>
                <c:pt idx="19">
                  <c:v>114</c:v>
                </c:pt>
                <c:pt idx="20">
                  <c:v>0</c:v>
                </c:pt>
                <c:pt idx="21">
                  <c:v>328</c:v>
                </c:pt>
                <c:pt idx="22">
                  <c:v>0</c:v>
                </c:pt>
                <c:pt idx="23">
                  <c:v>95</c:v>
                </c:pt>
                <c:pt idx="24">
                  <c:v>118</c:v>
                </c:pt>
                <c:pt idx="25">
                  <c:v>0</c:v>
                </c:pt>
                <c:pt idx="26">
                  <c:v>91</c:v>
                </c:pt>
                <c:pt idx="27">
                  <c:v>80</c:v>
                </c:pt>
                <c:pt idx="28">
                  <c:v>101</c:v>
                </c:pt>
                <c:pt idx="29">
                  <c:v>0</c:v>
                </c:pt>
                <c:pt idx="30">
                  <c:v>105</c:v>
                </c:pt>
              </c:numCache>
            </c:numRef>
          </c:val>
          <c:smooth val="0"/>
          <c:extLst>
            <c:ext xmlns:c16="http://schemas.microsoft.com/office/drawing/2014/chart" uri="{C3380CC4-5D6E-409C-BE32-E72D297353CC}">
              <c16:uniqueId val="{00000000-68AB-4FB1-8ADA-39D64050FE1B}"/>
            </c:ext>
          </c:extLst>
        </c:ser>
        <c:dLbls>
          <c:showLegendKey val="0"/>
          <c:showVal val="0"/>
          <c:showCatName val="0"/>
          <c:showSerName val="0"/>
          <c:showPercent val="0"/>
          <c:showBubbleSize val="0"/>
        </c:dLbls>
        <c:smooth val="0"/>
        <c:axId val="341633384"/>
        <c:axId val="341629120"/>
      </c:lineChart>
      <c:dateAx>
        <c:axId val="34163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29120"/>
        <c:crosses val="autoZero"/>
        <c:auto val="1"/>
        <c:lblOffset val="100"/>
        <c:baseTimeUnit val="days"/>
      </c:dateAx>
      <c:valAx>
        <c:axId val="34162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3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2091</c:v>
                </c:pt>
              </c:numCache>
            </c:numRef>
          </c:val>
          <c:extLst>
            <c:ext xmlns:c16="http://schemas.microsoft.com/office/drawing/2014/chart" uri="{C3380CC4-5D6E-409C-BE32-E72D297353CC}">
              <c16:uniqueId val="{00000000-ECC1-444C-8027-5B3CF53053D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29</c:v>
                </c:pt>
              </c:numCache>
            </c:numRef>
          </c:val>
          <c:extLst>
            <c:ext xmlns:c16="http://schemas.microsoft.com/office/drawing/2014/chart" uri="{C3380CC4-5D6E-409C-BE32-E72D297353CC}">
              <c16:uniqueId val="{00000001-ECC1-444C-8027-5B3CF53053D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2</c:v>
                </c:pt>
              </c:numCache>
            </c:numRef>
          </c:val>
          <c:extLst>
            <c:ext xmlns:c16="http://schemas.microsoft.com/office/drawing/2014/chart" uri="{C3380CC4-5D6E-409C-BE32-E72D297353CC}">
              <c16:uniqueId val="{00000002-ECC1-444C-8027-5B3CF53053D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0</c:v>
                </c:pt>
              </c:numCache>
            </c:numRef>
          </c:val>
          <c:extLst>
            <c:ext xmlns:c16="http://schemas.microsoft.com/office/drawing/2014/chart" uri="{C3380CC4-5D6E-409C-BE32-E72D297353CC}">
              <c16:uniqueId val="{00000003-ECC1-444C-8027-5B3CF53053D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ECC1-444C-8027-5B3CF53053D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ECC1-444C-8027-5B3CF53053D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13</c:v>
                </c:pt>
              </c:numCache>
            </c:numRef>
          </c:val>
          <c:extLst>
            <c:ext xmlns:c16="http://schemas.microsoft.com/office/drawing/2014/chart" uri="{C3380CC4-5D6E-409C-BE32-E72D297353CC}">
              <c16:uniqueId val="{00000006-ECC1-444C-8027-5B3CF53053D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16</c:v>
                </c:pt>
              </c:numCache>
            </c:numRef>
          </c:val>
          <c:extLst>
            <c:ext xmlns:c16="http://schemas.microsoft.com/office/drawing/2014/chart" uri="{C3380CC4-5D6E-409C-BE32-E72D297353CC}">
              <c16:uniqueId val="{00000007-ECC1-444C-8027-5B3CF53053DB}"/>
            </c:ext>
          </c:extLst>
        </c:ser>
        <c:dLbls>
          <c:showLegendKey val="0"/>
          <c:showVal val="0"/>
          <c:showCatName val="0"/>
          <c:showSerName val="0"/>
          <c:showPercent val="0"/>
          <c:showBubbleSize val="0"/>
        </c:dLbls>
        <c:gapWidth val="150"/>
        <c:overlap val="100"/>
        <c:axId val="281578600"/>
        <c:axId val="281582208"/>
      </c:barChart>
      <c:catAx>
        <c:axId val="28157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82208"/>
        <c:crosses val="autoZero"/>
        <c:auto val="1"/>
        <c:lblAlgn val="ctr"/>
        <c:lblOffset val="100"/>
        <c:noMultiLvlLbl val="0"/>
      </c:catAx>
      <c:valAx>
        <c:axId val="281582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7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0.1024012037366</c:v>
                </c:pt>
                <c:pt idx="1">
                  <c:v>9.8918169595897998E-2</c:v>
                </c:pt>
                <c:pt idx="2">
                  <c:v>0.17763474117573</c:v>
                </c:pt>
                <c:pt idx="3">
                  <c:v>0.18651647823452</c:v>
                </c:pt>
                <c:pt idx="4">
                  <c:v>9.3345314970776999E-2</c:v>
                </c:pt>
                <c:pt idx="5">
                  <c:v>0.11441767152202</c:v>
                </c:pt>
              </c:numCache>
            </c:numRef>
          </c:val>
          <c:extLst>
            <c:ext xmlns:c16="http://schemas.microsoft.com/office/drawing/2014/chart" uri="{C3380CC4-5D6E-409C-BE32-E72D297353CC}">
              <c16:uniqueId val="{00000000-4A75-4640-9F8E-EEDFB702DADF}"/>
            </c:ext>
          </c:extLst>
        </c:ser>
        <c:dLbls>
          <c:showLegendKey val="0"/>
          <c:showVal val="0"/>
          <c:showCatName val="0"/>
          <c:showSerName val="0"/>
          <c:showPercent val="0"/>
          <c:showBubbleSize val="0"/>
        </c:dLbls>
        <c:gapWidth val="219"/>
        <c:overlap val="-27"/>
        <c:axId val="281568432"/>
        <c:axId val="281574992"/>
      </c:barChart>
      <c:catAx>
        <c:axId val="28156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74992"/>
        <c:crosses val="autoZero"/>
        <c:auto val="1"/>
        <c:lblAlgn val="ctr"/>
        <c:lblOffset val="100"/>
        <c:noMultiLvlLbl val="0"/>
      </c:catAx>
      <c:valAx>
        <c:axId val="28157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6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26618</c:v>
                </c:pt>
                <c:pt idx="1">
                  <c:v>15997</c:v>
                </c:pt>
                <c:pt idx="2">
                  <c:v>5039</c:v>
                </c:pt>
                <c:pt idx="3">
                  <c:v>6120</c:v>
                </c:pt>
                <c:pt idx="4">
                  <c:v>2410</c:v>
                </c:pt>
                <c:pt idx="5">
                  <c:v>642</c:v>
                </c:pt>
                <c:pt idx="6">
                  <c:v>105</c:v>
                </c:pt>
              </c:numCache>
            </c:numRef>
          </c:val>
          <c:extLst>
            <c:ext xmlns:c16="http://schemas.microsoft.com/office/drawing/2014/chart" uri="{C3380CC4-5D6E-409C-BE32-E72D297353CC}">
              <c16:uniqueId val="{00000000-9BFD-4F08-A23F-11D0BBC4D15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14847</c:v>
                </c:pt>
                <c:pt idx="1">
                  <c:v>10232</c:v>
                </c:pt>
                <c:pt idx="2">
                  <c:v>6205</c:v>
                </c:pt>
                <c:pt idx="3">
                  <c:v>4973</c:v>
                </c:pt>
                <c:pt idx="4">
                  <c:v>2091</c:v>
                </c:pt>
                <c:pt idx="5">
                  <c:v>800</c:v>
                </c:pt>
                <c:pt idx="6">
                  <c:v>93</c:v>
                </c:pt>
              </c:numCache>
            </c:numRef>
          </c:val>
          <c:extLst>
            <c:ext xmlns:c16="http://schemas.microsoft.com/office/drawing/2014/chart" uri="{C3380CC4-5D6E-409C-BE32-E72D297353CC}">
              <c16:uniqueId val="{00000001-9BFD-4F08-A23F-11D0BBC4D158}"/>
            </c:ext>
          </c:extLst>
        </c:ser>
        <c:dLbls>
          <c:showLegendKey val="0"/>
          <c:showVal val="0"/>
          <c:showCatName val="0"/>
          <c:showSerName val="0"/>
          <c:showPercent val="0"/>
          <c:showBubbleSize val="0"/>
        </c:dLbls>
        <c:gapWidth val="219"/>
        <c:overlap val="-27"/>
        <c:axId val="353979160"/>
        <c:axId val="353975880"/>
      </c:barChart>
      <c:catAx>
        <c:axId val="35397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75880"/>
        <c:crosses val="autoZero"/>
        <c:auto val="1"/>
        <c:lblAlgn val="ctr"/>
        <c:lblOffset val="100"/>
        <c:noMultiLvlLbl val="0"/>
      </c:catAx>
      <c:valAx>
        <c:axId val="35397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7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0.25852828047165999</c:v>
                </c:pt>
                <c:pt idx="2">
                  <c:v>0</c:v>
                </c:pt>
                <c:pt idx="3">
                  <c:v>0.10186079724451</c:v>
                </c:pt>
                <c:pt idx="4">
                  <c:v>0</c:v>
                </c:pt>
                <c:pt idx="5">
                  <c:v>9.2340947963776995E-2</c:v>
                </c:pt>
                <c:pt idx="6">
                  <c:v>0.11013908993643</c:v>
                </c:pt>
                <c:pt idx="7">
                  <c:v>0</c:v>
                </c:pt>
                <c:pt idx="8">
                  <c:v>0.11633878693232</c:v>
                </c:pt>
                <c:pt idx="9">
                  <c:v>0</c:v>
                </c:pt>
                <c:pt idx="10">
                  <c:v>0.12042010911109</c:v>
                </c:pt>
                <c:pt idx="11">
                  <c:v>0</c:v>
                </c:pt>
                <c:pt idx="12">
                  <c:v>0</c:v>
                </c:pt>
                <c:pt idx="13">
                  <c:v>0.10251903925015</c:v>
                </c:pt>
                <c:pt idx="14">
                  <c:v>7.9476293058373004E-2</c:v>
                </c:pt>
                <c:pt idx="15">
                  <c:v>0</c:v>
                </c:pt>
                <c:pt idx="16">
                  <c:v>6.8972003636705997E-2</c:v>
                </c:pt>
                <c:pt idx="17">
                  <c:v>0.10863434098648</c:v>
                </c:pt>
                <c:pt idx="18">
                  <c:v>0</c:v>
                </c:pt>
                <c:pt idx="19">
                  <c:v>0.11898052476674</c:v>
                </c:pt>
                <c:pt idx="20">
                  <c:v>0</c:v>
                </c:pt>
                <c:pt idx="21">
                  <c:v>0.34306927079532001</c:v>
                </c:pt>
                <c:pt idx="22">
                  <c:v>0</c:v>
                </c:pt>
                <c:pt idx="23">
                  <c:v>9.8969673608434006E-2</c:v>
                </c:pt>
                <c:pt idx="24">
                  <c:v>0.12704230925429999</c:v>
                </c:pt>
                <c:pt idx="25">
                  <c:v>0</c:v>
                </c:pt>
                <c:pt idx="26">
                  <c:v>9.5726638018042001E-2</c:v>
                </c:pt>
                <c:pt idx="27">
                  <c:v>8.4245122103423997E-2</c:v>
                </c:pt>
                <c:pt idx="28">
                  <c:v>0.10916917062622</c:v>
                </c:pt>
                <c:pt idx="29">
                  <c:v>0</c:v>
                </c:pt>
                <c:pt idx="30">
                  <c:v>0.11117460647306</c:v>
                </c:pt>
              </c:numCache>
            </c:numRef>
          </c:val>
          <c:smooth val="0"/>
          <c:extLst>
            <c:ext xmlns:c16="http://schemas.microsoft.com/office/drawing/2014/chart" uri="{C3380CC4-5D6E-409C-BE32-E72D297353CC}">
              <c16:uniqueId val="{00000000-5952-4A6B-AE0B-FFC42EB3A2A8}"/>
            </c:ext>
          </c:extLst>
        </c:ser>
        <c:dLbls>
          <c:showLegendKey val="0"/>
          <c:showVal val="0"/>
          <c:showCatName val="0"/>
          <c:showSerName val="0"/>
          <c:showPercent val="0"/>
          <c:showBubbleSize val="0"/>
        </c:dLbls>
        <c:smooth val="0"/>
        <c:axId val="353985064"/>
        <c:axId val="353986376"/>
      </c:lineChart>
      <c:dateAx>
        <c:axId val="353985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86376"/>
        <c:crosses val="autoZero"/>
        <c:auto val="1"/>
        <c:lblOffset val="100"/>
        <c:baseTimeUnit val="days"/>
      </c:dateAx>
      <c:valAx>
        <c:axId val="35398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8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95138</c:v>
                </c:pt>
                <c:pt idx="1">
                  <c:v>95171</c:v>
                </c:pt>
                <c:pt idx="2">
                  <c:v>95212</c:v>
                </c:pt>
                <c:pt idx="3">
                  <c:v>95244</c:v>
                </c:pt>
                <c:pt idx="4">
                  <c:v>95284</c:v>
                </c:pt>
                <c:pt idx="5">
                  <c:v>95315</c:v>
                </c:pt>
                <c:pt idx="6">
                  <c:v>95354</c:v>
                </c:pt>
                <c:pt idx="7">
                  <c:v>95392</c:v>
                </c:pt>
                <c:pt idx="8">
                  <c:v>95431</c:v>
                </c:pt>
                <c:pt idx="9">
                  <c:v>95473</c:v>
                </c:pt>
                <c:pt idx="10">
                  <c:v>95525</c:v>
                </c:pt>
                <c:pt idx="11">
                  <c:v>95547</c:v>
                </c:pt>
                <c:pt idx="12">
                  <c:v>95572</c:v>
                </c:pt>
                <c:pt idx="13">
                  <c:v>95613</c:v>
                </c:pt>
                <c:pt idx="14">
                  <c:v>95640</c:v>
                </c:pt>
                <c:pt idx="15">
                  <c:v>95673</c:v>
                </c:pt>
                <c:pt idx="16">
                  <c:v>95710</c:v>
                </c:pt>
                <c:pt idx="17">
                  <c:v>95758</c:v>
                </c:pt>
                <c:pt idx="18">
                  <c:v>95794</c:v>
                </c:pt>
                <c:pt idx="19">
                  <c:v>95835</c:v>
                </c:pt>
                <c:pt idx="20">
                  <c:v>95879</c:v>
                </c:pt>
                <c:pt idx="21">
                  <c:v>95919</c:v>
                </c:pt>
                <c:pt idx="22">
                  <c:v>95967</c:v>
                </c:pt>
                <c:pt idx="23">
                  <c:v>96011</c:v>
                </c:pt>
                <c:pt idx="24">
                  <c:v>96051</c:v>
                </c:pt>
                <c:pt idx="25">
                  <c:v>96087</c:v>
                </c:pt>
                <c:pt idx="26">
                  <c:v>96128</c:v>
                </c:pt>
                <c:pt idx="27">
                  <c:v>96169</c:v>
                </c:pt>
                <c:pt idx="28">
                  <c:v>96193</c:v>
                </c:pt>
                <c:pt idx="29">
                  <c:v>96224</c:v>
                </c:pt>
                <c:pt idx="30">
                  <c:v>96266</c:v>
                </c:pt>
              </c:numCache>
            </c:numRef>
          </c:val>
          <c:smooth val="0"/>
          <c:extLst>
            <c:ext xmlns:c16="http://schemas.microsoft.com/office/drawing/2014/chart" uri="{C3380CC4-5D6E-409C-BE32-E72D297353CC}">
              <c16:uniqueId val="{00000000-8C42-439D-8DCA-03AC32CDA168}"/>
            </c:ext>
          </c:extLst>
        </c:ser>
        <c:dLbls>
          <c:showLegendKey val="0"/>
          <c:showVal val="0"/>
          <c:showCatName val="0"/>
          <c:showSerName val="0"/>
          <c:showPercent val="0"/>
          <c:showBubbleSize val="0"/>
        </c:dLbls>
        <c:smooth val="0"/>
        <c:axId val="354896976"/>
        <c:axId val="354898288"/>
      </c:lineChart>
      <c:dateAx>
        <c:axId val="35489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98288"/>
        <c:crosses val="autoZero"/>
        <c:auto val="1"/>
        <c:lblOffset val="100"/>
        <c:baseTimeUnit val="days"/>
      </c:dateAx>
      <c:valAx>
        <c:axId val="35489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9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13</c:v>
                </c:pt>
                <c:pt idx="1">
                  <c:v>15</c:v>
                </c:pt>
                <c:pt idx="2">
                  <c:v>15</c:v>
                </c:pt>
                <c:pt idx="3">
                  <c:v>10</c:v>
                </c:pt>
                <c:pt idx="4">
                  <c:v>12</c:v>
                </c:pt>
                <c:pt idx="5">
                  <c:v>7</c:v>
                </c:pt>
                <c:pt idx="6">
                  <c:v>22</c:v>
                </c:pt>
                <c:pt idx="7">
                  <c:v>16</c:v>
                </c:pt>
                <c:pt idx="8">
                  <c:v>22</c:v>
                </c:pt>
                <c:pt idx="9">
                  <c:v>9</c:v>
                </c:pt>
                <c:pt idx="10">
                  <c:v>6</c:v>
                </c:pt>
                <c:pt idx="11">
                  <c:v>15</c:v>
                </c:pt>
                <c:pt idx="12">
                  <c:v>10</c:v>
                </c:pt>
                <c:pt idx="13">
                  <c:v>19</c:v>
                </c:pt>
                <c:pt idx="14">
                  <c:v>13</c:v>
                </c:pt>
                <c:pt idx="15">
                  <c:v>17</c:v>
                </c:pt>
                <c:pt idx="16">
                  <c:v>8</c:v>
                </c:pt>
                <c:pt idx="17">
                  <c:v>8</c:v>
                </c:pt>
                <c:pt idx="18">
                  <c:v>11</c:v>
                </c:pt>
                <c:pt idx="19">
                  <c:v>8</c:v>
                </c:pt>
                <c:pt idx="20">
                  <c:v>5</c:v>
                </c:pt>
                <c:pt idx="21">
                  <c:v>17</c:v>
                </c:pt>
                <c:pt idx="22">
                  <c:v>4</c:v>
                </c:pt>
                <c:pt idx="23">
                  <c:v>25</c:v>
                </c:pt>
                <c:pt idx="24">
                  <c:v>17</c:v>
                </c:pt>
                <c:pt idx="25">
                  <c:v>6</c:v>
                </c:pt>
                <c:pt idx="26">
                  <c:v>18</c:v>
                </c:pt>
                <c:pt idx="27">
                  <c:v>12</c:v>
                </c:pt>
                <c:pt idx="28">
                  <c:v>9</c:v>
                </c:pt>
                <c:pt idx="29">
                  <c:v>11</c:v>
                </c:pt>
                <c:pt idx="30">
                  <c:v>8</c:v>
                </c:pt>
              </c:numCache>
            </c:numRef>
          </c:val>
          <c:smooth val="0"/>
          <c:extLst>
            <c:ext xmlns:c16="http://schemas.microsoft.com/office/drawing/2014/chart" uri="{C3380CC4-5D6E-409C-BE32-E72D297353CC}">
              <c16:uniqueId val="{00000000-4CDE-4E47-BB28-21EB578C4826}"/>
            </c:ext>
          </c:extLst>
        </c:ser>
        <c:dLbls>
          <c:showLegendKey val="0"/>
          <c:showVal val="0"/>
          <c:showCatName val="0"/>
          <c:showSerName val="0"/>
          <c:showPercent val="0"/>
          <c:showBubbleSize val="0"/>
        </c:dLbls>
        <c:smooth val="0"/>
        <c:axId val="284058688"/>
        <c:axId val="284060000"/>
      </c:lineChart>
      <c:dateAx>
        <c:axId val="28405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60000"/>
        <c:crosses val="autoZero"/>
        <c:auto val="1"/>
        <c:lblOffset val="100"/>
        <c:baseTimeUnit val="days"/>
      </c:dateAx>
      <c:valAx>
        <c:axId val="28406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5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700EE-A526-426D-965D-AABB54CD8BC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89AB1A8-19C7-4B3C-9899-80662D02CEC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09501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2C83-3B73-4B86-9CBC-C5C07D071D4F}"/>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A53A82F0-167C-4872-8623-FF08E12F1A2D}"/>
              </a:ext>
            </a:extLst>
          </p:cNvPr>
          <p:cNvGraphicFramePr>
            <a:graphicFrameLocks noGrp="1"/>
          </p:cNvGraphicFramePr>
          <p:nvPr>
            <p:ph type="tbl" sz="quarter" idx="13"/>
            <p:extLst>
              <p:ext uri="{D42A27DB-BD31-4B8C-83A1-F6EECF244321}">
                <p14:modId xmlns:p14="http://schemas.microsoft.com/office/powerpoint/2010/main" val="6175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10607289"/>
                    </a:ext>
                  </a:extLst>
                </a:gridCol>
                <a:gridCol w="740664">
                  <a:extLst>
                    <a:ext uri="{9D8B030D-6E8A-4147-A177-3AD203B41FA5}">
                      <a16:colId xmlns:a16="http://schemas.microsoft.com/office/drawing/2014/main" val="4155035188"/>
                    </a:ext>
                  </a:extLst>
                </a:gridCol>
                <a:gridCol w="740664">
                  <a:extLst>
                    <a:ext uri="{9D8B030D-6E8A-4147-A177-3AD203B41FA5}">
                      <a16:colId xmlns:a16="http://schemas.microsoft.com/office/drawing/2014/main" val="128025128"/>
                    </a:ext>
                  </a:extLst>
                </a:gridCol>
                <a:gridCol w="740664">
                  <a:extLst>
                    <a:ext uri="{9D8B030D-6E8A-4147-A177-3AD203B41FA5}">
                      <a16:colId xmlns:a16="http://schemas.microsoft.com/office/drawing/2014/main" val="3539276209"/>
                    </a:ext>
                  </a:extLst>
                </a:gridCol>
                <a:gridCol w="740664">
                  <a:extLst>
                    <a:ext uri="{9D8B030D-6E8A-4147-A177-3AD203B41FA5}">
                      <a16:colId xmlns:a16="http://schemas.microsoft.com/office/drawing/2014/main" val="385960745"/>
                    </a:ext>
                  </a:extLst>
                </a:gridCol>
                <a:gridCol w="740664">
                  <a:extLst>
                    <a:ext uri="{9D8B030D-6E8A-4147-A177-3AD203B41FA5}">
                      <a16:colId xmlns:a16="http://schemas.microsoft.com/office/drawing/2014/main" val="3674584469"/>
                    </a:ext>
                  </a:extLst>
                </a:gridCol>
                <a:gridCol w="740664">
                  <a:extLst>
                    <a:ext uri="{9D8B030D-6E8A-4147-A177-3AD203B41FA5}">
                      <a16:colId xmlns:a16="http://schemas.microsoft.com/office/drawing/2014/main" val="747325837"/>
                    </a:ext>
                  </a:extLst>
                </a:gridCol>
                <a:gridCol w="740664">
                  <a:extLst>
                    <a:ext uri="{9D8B030D-6E8A-4147-A177-3AD203B41FA5}">
                      <a16:colId xmlns:a16="http://schemas.microsoft.com/office/drawing/2014/main" val="1579920868"/>
                    </a:ext>
                  </a:extLst>
                </a:gridCol>
                <a:gridCol w="740664">
                  <a:extLst>
                    <a:ext uri="{9D8B030D-6E8A-4147-A177-3AD203B41FA5}">
                      <a16:colId xmlns:a16="http://schemas.microsoft.com/office/drawing/2014/main" val="3251012981"/>
                    </a:ext>
                  </a:extLst>
                </a:gridCol>
                <a:gridCol w="740664">
                  <a:extLst>
                    <a:ext uri="{9D8B030D-6E8A-4147-A177-3AD203B41FA5}">
                      <a16:colId xmlns:a16="http://schemas.microsoft.com/office/drawing/2014/main" val="40730423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26459858"/>
                  </a:ext>
                </a:extLst>
              </a:tr>
              <a:tr h="370840">
                <a:tc>
                  <a:txBody>
                    <a:bodyPr/>
                    <a:lstStyle/>
                    <a:p>
                      <a:r>
                        <a:rPr lang="en-US" sz="1000"/>
                        <a:t>Oxford Fajar</a:t>
                      </a:r>
                    </a:p>
                  </a:txBody>
                  <a:tcPr/>
                </a:tc>
                <a:tc>
                  <a:txBody>
                    <a:bodyPr/>
                    <a:lstStyle/>
                    <a:p>
                      <a:r>
                        <a:rPr lang="en-US" sz="1000"/>
                        <a:t>96266</a:t>
                      </a:r>
                    </a:p>
                  </a:txBody>
                  <a:tcPr/>
                </a:tc>
                <a:tc>
                  <a:txBody>
                    <a:bodyPr/>
                    <a:lstStyle/>
                    <a:p>
                      <a:r>
                        <a:rPr lang="en-US" sz="1000"/>
                        <a:t>1168</a:t>
                      </a:r>
                    </a:p>
                  </a:txBody>
                  <a:tcPr/>
                </a:tc>
                <a:tc>
                  <a:txBody>
                    <a:bodyPr/>
                    <a:lstStyle/>
                    <a:p>
                      <a:r>
                        <a:rPr lang="en-US" sz="1000"/>
                        <a:t>18</a:t>
                      </a:r>
                    </a:p>
                  </a:txBody>
                  <a:tcPr/>
                </a:tc>
                <a:tc>
                  <a:txBody>
                    <a:bodyPr/>
                    <a:lstStyle/>
                    <a:p>
                      <a:r>
                        <a:rPr lang="en-US" sz="1000"/>
                        <a:t>2122</a:t>
                      </a:r>
                    </a:p>
                  </a:txBody>
                  <a:tcPr/>
                </a:tc>
                <a:tc>
                  <a:txBody>
                    <a:bodyPr/>
                    <a:lstStyle/>
                    <a:p>
                      <a:r>
                        <a:rPr lang="en-US" sz="1000"/>
                        <a:t>13</a:t>
                      </a:r>
                    </a:p>
                  </a:txBody>
                  <a:tcPr/>
                </a:tc>
                <a:tc>
                  <a:txBody>
                    <a:bodyPr/>
                    <a:lstStyle/>
                    <a:p>
                      <a:r>
                        <a:rPr lang="en-US" sz="1000"/>
                        <a:t>16</a:t>
                      </a:r>
                    </a:p>
                  </a:txBody>
                  <a:tcPr/>
                </a:tc>
                <a:tc>
                  <a:txBody>
                    <a:bodyPr/>
                    <a:lstStyle/>
                    <a:p>
                      <a:r>
                        <a:rPr lang="en-US" sz="1000"/>
                        <a:t>0</a:t>
                      </a:r>
                    </a:p>
                  </a:txBody>
                  <a:tcPr/>
                </a:tc>
                <a:tc>
                  <a:txBody>
                    <a:bodyPr/>
                    <a:lstStyle/>
                    <a:p>
                      <a:r>
                        <a:rPr lang="en-US" sz="1000"/>
                        <a:t>0.1249 %</a:t>
                      </a:r>
                    </a:p>
                  </a:txBody>
                  <a:tcPr/>
                </a:tc>
                <a:tc>
                  <a:txBody>
                    <a:bodyPr/>
                    <a:lstStyle/>
                    <a:p>
                      <a:r>
                        <a:rPr lang="en-US" sz="1000"/>
                        <a:t>0.0 %</a:t>
                      </a:r>
                    </a:p>
                  </a:txBody>
                  <a:tcPr/>
                </a:tc>
                <a:extLst>
                  <a:ext uri="{0D108BD9-81ED-4DB2-BD59-A6C34878D82A}">
                    <a16:rowId xmlns:a16="http://schemas.microsoft.com/office/drawing/2014/main" val="2493693351"/>
                  </a:ext>
                </a:extLst>
              </a:tr>
            </a:tbl>
          </a:graphicData>
        </a:graphic>
      </p:graphicFrame>
      <p:sp>
        <p:nvSpPr>
          <p:cNvPr id="4" name="Text Placeholder 3">
            <a:extLst>
              <a:ext uri="{FF2B5EF4-FFF2-40B4-BE49-F238E27FC236}">
                <a16:creationId xmlns:a16="http://schemas.microsoft.com/office/drawing/2014/main" id="{0A0EA9A4-0E3E-4D82-80B1-4E151D68F7F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82136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4734C-5BE5-4D3F-B51C-D1D185AE47DA}"/>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617C3CCC-918C-4DA3-8C66-6E9C612F4382}"/>
              </a:ext>
            </a:extLst>
          </p:cNvPr>
          <p:cNvGraphicFramePr>
            <a:graphicFrameLocks noGrp="1"/>
          </p:cNvGraphicFramePr>
          <p:nvPr>
            <p:ph type="chart" sz="quarter" idx="13"/>
            <p:extLst>
              <p:ext uri="{D42A27DB-BD31-4B8C-83A1-F6EECF244321}">
                <p14:modId xmlns:p14="http://schemas.microsoft.com/office/powerpoint/2010/main" val="3413085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25BDDB-6465-4922-B2D0-8414DB0FB45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B9E88D1-ED38-4D86-8686-115E1A5970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0775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21C0D-0C52-4F91-AEE0-5848121625DA}"/>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6B441DE1-B959-4FC3-A1CC-649F0C114F33}"/>
              </a:ext>
            </a:extLst>
          </p:cNvPr>
          <p:cNvGraphicFramePr>
            <a:graphicFrameLocks noGrp="1"/>
          </p:cNvGraphicFramePr>
          <p:nvPr>
            <p:ph type="chart" sz="quarter" idx="13"/>
            <p:extLst>
              <p:ext uri="{D42A27DB-BD31-4B8C-83A1-F6EECF244321}">
                <p14:modId xmlns:p14="http://schemas.microsoft.com/office/powerpoint/2010/main" val="1013984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61011-726A-478F-9D71-1322A3B5EF0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7BD03C9-9A10-4383-B3F8-CA3AC2CE83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3394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31C1D-8D2A-41CF-A93C-6FF8629A2666}"/>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57F7D236-7EE5-4020-9E60-84FCA5B10B9E}"/>
              </a:ext>
            </a:extLst>
          </p:cNvPr>
          <p:cNvGraphicFramePr>
            <a:graphicFrameLocks noGrp="1"/>
          </p:cNvGraphicFramePr>
          <p:nvPr>
            <p:ph type="chart" sz="quarter" idx="13"/>
            <p:extLst>
              <p:ext uri="{D42A27DB-BD31-4B8C-83A1-F6EECF244321}">
                <p14:modId xmlns:p14="http://schemas.microsoft.com/office/powerpoint/2010/main" val="3954682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FD9533-D259-4B66-8D03-C8EB16A1BA1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3238953-722F-4D41-970B-3D2CF66E9C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7828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1ED3A-941E-4F99-9738-846E43D1897D}"/>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FE9C03F3-B2F3-4A5A-84E9-6603CE4DFC54}"/>
              </a:ext>
            </a:extLst>
          </p:cNvPr>
          <p:cNvGraphicFramePr>
            <a:graphicFrameLocks noGrp="1"/>
          </p:cNvGraphicFramePr>
          <p:nvPr>
            <p:ph type="chart" sz="quarter" idx="13"/>
            <p:extLst>
              <p:ext uri="{D42A27DB-BD31-4B8C-83A1-F6EECF244321}">
                <p14:modId xmlns:p14="http://schemas.microsoft.com/office/powerpoint/2010/main" val="3847270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5D5F0B-0CF0-4038-A795-03DF1838AC5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990FE79-B40D-48B3-A217-F7FC8DC5A6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1518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EE844-8C0B-4A02-B430-B6F41728F78C}"/>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D9479C07-7766-4631-9C7B-1CAFC096CD16}"/>
              </a:ext>
            </a:extLst>
          </p:cNvPr>
          <p:cNvGraphicFramePr>
            <a:graphicFrameLocks noGrp="1"/>
          </p:cNvGraphicFramePr>
          <p:nvPr>
            <p:ph type="chart" sz="quarter" idx="13"/>
            <p:extLst>
              <p:ext uri="{D42A27DB-BD31-4B8C-83A1-F6EECF244321}">
                <p14:modId xmlns:p14="http://schemas.microsoft.com/office/powerpoint/2010/main" val="315286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F15CA5-FE08-4157-AD87-01BA4F78AB3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A24E55E-7BAF-4318-A6D3-23A4AF270C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1862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9A29D-4C80-4939-90B0-B8750E5FA58F}"/>
              </a:ext>
            </a:extLst>
          </p:cNvPr>
          <p:cNvSpPr>
            <a:spLocks noGrp="1"/>
          </p:cNvSpPr>
          <p:nvPr>
            <p:ph type="title"/>
          </p:nvPr>
        </p:nvSpPr>
        <p:spPr/>
        <p:txBody>
          <a:bodyPr/>
          <a:lstStyle/>
          <a:p>
            <a:r>
              <a:rPr lang="en-US"/>
              <a:t>(FB) Custom Own Posts Table (new) | Oxford Fajar - 1 of 3</a:t>
            </a:r>
          </a:p>
        </p:txBody>
      </p:sp>
      <p:graphicFrame>
        <p:nvGraphicFramePr>
          <p:cNvPr id="5" name="Table Placeholder 4">
            <a:extLst>
              <a:ext uri="{FF2B5EF4-FFF2-40B4-BE49-F238E27FC236}">
                <a16:creationId xmlns:a16="http://schemas.microsoft.com/office/drawing/2014/main" id="{7A1820B2-E9BB-4D0B-98D1-6D51C3E6E275}"/>
              </a:ext>
            </a:extLst>
          </p:cNvPr>
          <p:cNvGraphicFramePr>
            <a:graphicFrameLocks noGrp="1"/>
          </p:cNvGraphicFramePr>
          <p:nvPr>
            <p:ph type="tbl" sz="quarter" idx="13"/>
            <p:extLst>
              <p:ext uri="{D42A27DB-BD31-4B8C-83A1-F6EECF244321}">
                <p14:modId xmlns:p14="http://schemas.microsoft.com/office/powerpoint/2010/main" val="1223512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1333085"/>
                    </a:ext>
                  </a:extLst>
                </a:gridCol>
                <a:gridCol w="822960">
                  <a:extLst>
                    <a:ext uri="{9D8B030D-6E8A-4147-A177-3AD203B41FA5}">
                      <a16:colId xmlns:a16="http://schemas.microsoft.com/office/drawing/2014/main" val="1856038235"/>
                    </a:ext>
                  </a:extLst>
                </a:gridCol>
                <a:gridCol w="822960">
                  <a:extLst>
                    <a:ext uri="{9D8B030D-6E8A-4147-A177-3AD203B41FA5}">
                      <a16:colId xmlns:a16="http://schemas.microsoft.com/office/drawing/2014/main" val="29727878"/>
                    </a:ext>
                  </a:extLst>
                </a:gridCol>
                <a:gridCol w="822960">
                  <a:extLst>
                    <a:ext uri="{9D8B030D-6E8A-4147-A177-3AD203B41FA5}">
                      <a16:colId xmlns:a16="http://schemas.microsoft.com/office/drawing/2014/main" val="2206643727"/>
                    </a:ext>
                  </a:extLst>
                </a:gridCol>
                <a:gridCol w="822960">
                  <a:extLst>
                    <a:ext uri="{9D8B030D-6E8A-4147-A177-3AD203B41FA5}">
                      <a16:colId xmlns:a16="http://schemas.microsoft.com/office/drawing/2014/main" val="1545460733"/>
                    </a:ext>
                  </a:extLst>
                </a:gridCol>
                <a:gridCol w="822960">
                  <a:extLst>
                    <a:ext uri="{9D8B030D-6E8A-4147-A177-3AD203B41FA5}">
                      <a16:colId xmlns:a16="http://schemas.microsoft.com/office/drawing/2014/main" val="242907532"/>
                    </a:ext>
                  </a:extLst>
                </a:gridCol>
                <a:gridCol w="822960">
                  <a:extLst>
                    <a:ext uri="{9D8B030D-6E8A-4147-A177-3AD203B41FA5}">
                      <a16:colId xmlns:a16="http://schemas.microsoft.com/office/drawing/2014/main" val="2405377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701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- 2018-08-22 01:29:00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Muslim friends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1443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- 2018-08-02 14:16:00 </a:t>
                      </a:r>
                      <a:r>
                        <a:rPr kumimoji="0" lang="en-US" sz="1000" b="0" i="0" u="none" strike="noStrike" kern="1200" cap="none" spc="0" normalizeH="0" baseline="0" noProof="0">
                          <a:ln>
                            <a:noFill/>
                          </a:ln>
                          <a:solidFill>
                            <a:prstClr val="black"/>
                          </a:solidFill>
                          <a:effectLst/>
                          <a:uLnTx/>
                          <a:uFillTx/>
                          <a:latin typeface="+mn-lt"/>
                          <a:ea typeface="+mn-ea"/>
                          <a:cs typeface="+mn-cs"/>
                        </a:rPr>
                        <a:t> 
 Can you spell out the full name of DNA? :)
Without the help of Google, leave your answer in the comment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9008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- 2018-08-25 11:31:00 </a:t>
                      </a:r>
                      <a:r>
                        <a:rPr kumimoji="0" lang="en-US" sz="1000" b="0" i="0" u="none" strike="noStrike" kern="1200" cap="none" spc="0" normalizeH="0" baseline="0" noProof="0">
                          <a:ln>
                            <a:noFill/>
                          </a:ln>
                          <a:solidFill>
                            <a:prstClr val="black"/>
                          </a:solidFill>
                          <a:effectLst/>
                          <a:uLnTx/>
                          <a:uFillTx/>
                          <a:latin typeface="+mn-lt"/>
                          <a:ea typeface="+mn-ea"/>
                          <a:cs typeface="+mn-cs"/>
                        </a:rPr>
                        <a:t> 
 Improve your English, Bahasa Melayu and Chinese at the same time with our Kamus Pelajar BI-BM-BC! 
It contains over 25,000 English vocabularies with Malay and Chinese definition. Each word comes with compound words and phrases.
Learn more at
http://bit.ly/2uVtDrK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5665529"/>
                  </a:ext>
                </a:extLst>
              </a:tr>
            </a:tbl>
          </a:graphicData>
        </a:graphic>
      </p:graphicFrame>
      <p:sp>
        <p:nvSpPr>
          <p:cNvPr id="4" name="Text Placeholder 3">
            <a:extLst>
              <a:ext uri="{FF2B5EF4-FFF2-40B4-BE49-F238E27FC236}">
                <a16:creationId xmlns:a16="http://schemas.microsoft.com/office/drawing/2014/main" id="{3112589D-35C0-40F0-8246-93E59F73FF4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2742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3821E-6E70-43D2-9A01-BEE9D2136635}"/>
              </a:ext>
            </a:extLst>
          </p:cNvPr>
          <p:cNvSpPr>
            <a:spLocks noGrp="1"/>
          </p:cNvSpPr>
          <p:nvPr>
            <p:ph type="title"/>
          </p:nvPr>
        </p:nvSpPr>
        <p:spPr/>
        <p:txBody>
          <a:bodyPr/>
          <a:lstStyle/>
          <a:p>
            <a:r>
              <a:rPr lang="en-US"/>
              <a:t>(FB) Custom Own Posts Table (new) | Oxford Fajar - 2 of 3</a:t>
            </a:r>
          </a:p>
        </p:txBody>
      </p:sp>
      <p:graphicFrame>
        <p:nvGraphicFramePr>
          <p:cNvPr id="5" name="Table Placeholder 4">
            <a:extLst>
              <a:ext uri="{FF2B5EF4-FFF2-40B4-BE49-F238E27FC236}">
                <a16:creationId xmlns:a16="http://schemas.microsoft.com/office/drawing/2014/main" id="{0C20EE4A-044F-4CD5-AFFE-45E0DAEDFA47}"/>
              </a:ext>
            </a:extLst>
          </p:cNvPr>
          <p:cNvGraphicFramePr>
            <a:graphicFrameLocks noGrp="1"/>
          </p:cNvGraphicFramePr>
          <p:nvPr>
            <p:ph type="tbl" sz="quarter" idx="13"/>
            <p:extLst>
              <p:ext uri="{D42A27DB-BD31-4B8C-83A1-F6EECF244321}">
                <p14:modId xmlns:p14="http://schemas.microsoft.com/office/powerpoint/2010/main" val="107967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1025220"/>
                    </a:ext>
                  </a:extLst>
                </a:gridCol>
                <a:gridCol w="822960">
                  <a:extLst>
                    <a:ext uri="{9D8B030D-6E8A-4147-A177-3AD203B41FA5}">
                      <a16:colId xmlns:a16="http://schemas.microsoft.com/office/drawing/2014/main" val="1319612809"/>
                    </a:ext>
                  </a:extLst>
                </a:gridCol>
                <a:gridCol w="822960">
                  <a:extLst>
                    <a:ext uri="{9D8B030D-6E8A-4147-A177-3AD203B41FA5}">
                      <a16:colId xmlns:a16="http://schemas.microsoft.com/office/drawing/2014/main" val="3998186682"/>
                    </a:ext>
                  </a:extLst>
                </a:gridCol>
                <a:gridCol w="822960">
                  <a:extLst>
                    <a:ext uri="{9D8B030D-6E8A-4147-A177-3AD203B41FA5}">
                      <a16:colId xmlns:a16="http://schemas.microsoft.com/office/drawing/2014/main" val="1614245783"/>
                    </a:ext>
                  </a:extLst>
                </a:gridCol>
                <a:gridCol w="822960">
                  <a:extLst>
                    <a:ext uri="{9D8B030D-6E8A-4147-A177-3AD203B41FA5}">
                      <a16:colId xmlns:a16="http://schemas.microsoft.com/office/drawing/2014/main" val="2211783569"/>
                    </a:ext>
                  </a:extLst>
                </a:gridCol>
                <a:gridCol w="822960">
                  <a:extLst>
                    <a:ext uri="{9D8B030D-6E8A-4147-A177-3AD203B41FA5}">
                      <a16:colId xmlns:a16="http://schemas.microsoft.com/office/drawing/2014/main" val="3223328628"/>
                    </a:ext>
                  </a:extLst>
                </a:gridCol>
                <a:gridCol w="822960">
                  <a:extLst>
                    <a:ext uri="{9D8B030D-6E8A-4147-A177-3AD203B41FA5}">
                      <a16:colId xmlns:a16="http://schemas.microsoft.com/office/drawing/2014/main" val="4130952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511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- 2018-08-11 14:25:00 </a:t>
                      </a:r>
                      <a:r>
                        <a:rPr kumimoji="0" lang="en-US" sz="1000" b="0" i="0" u="none" strike="noStrike" kern="1200" cap="none" spc="0" normalizeH="0" baseline="0" noProof="0">
                          <a:ln>
                            <a:noFill/>
                          </a:ln>
                          <a:solidFill>
                            <a:prstClr val="black"/>
                          </a:solidFill>
                          <a:effectLst/>
                          <a:uLnTx/>
                          <a:uFillTx/>
                          <a:latin typeface="+mn-lt"/>
                          <a:ea typeface="+mn-ea"/>
                          <a:cs typeface="+mn-cs"/>
                        </a:rPr>
                        <a:t> 
 Happy weekend, everyone! Let’s have a quick quiz! 😀
Leave your answer in the comment section! 
.
.
.
.
Answer:
C. Weight
Source:
Memory Booster SPM Physics, pg2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6886964"/>
                  </a:ext>
                </a:extLst>
              </a:tr>
            </a:tbl>
          </a:graphicData>
        </a:graphic>
      </p:graphicFrame>
      <p:sp>
        <p:nvSpPr>
          <p:cNvPr id="4" name="Text Placeholder 3">
            <a:extLst>
              <a:ext uri="{FF2B5EF4-FFF2-40B4-BE49-F238E27FC236}">
                <a16:creationId xmlns:a16="http://schemas.microsoft.com/office/drawing/2014/main" id="{419E3426-F06B-4240-B3E8-D82E8C075C4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16638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667B-95E7-4BF6-9AF6-493437A4913A}"/>
              </a:ext>
            </a:extLst>
          </p:cNvPr>
          <p:cNvSpPr>
            <a:spLocks noGrp="1"/>
          </p:cNvSpPr>
          <p:nvPr>
            <p:ph type="title"/>
          </p:nvPr>
        </p:nvSpPr>
        <p:spPr/>
        <p:txBody>
          <a:bodyPr/>
          <a:lstStyle/>
          <a:p>
            <a:r>
              <a:rPr lang="en-US"/>
              <a:t>(FB) Custom Own Posts Table (new) | Oxford Fajar - 3 of 3</a:t>
            </a:r>
          </a:p>
        </p:txBody>
      </p:sp>
      <p:graphicFrame>
        <p:nvGraphicFramePr>
          <p:cNvPr id="5" name="Table Placeholder 4">
            <a:extLst>
              <a:ext uri="{FF2B5EF4-FFF2-40B4-BE49-F238E27FC236}">
                <a16:creationId xmlns:a16="http://schemas.microsoft.com/office/drawing/2014/main" id="{2C65B717-CB07-43D8-A495-C67C728BD10E}"/>
              </a:ext>
            </a:extLst>
          </p:cNvPr>
          <p:cNvGraphicFramePr>
            <a:graphicFrameLocks noGrp="1"/>
          </p:cNvGraphicFramePr>
          <p:nvPr>
            <p:ph type="tbl" sz="quarter" idx="13"/>
            <p:extLst>
              <p:ext uri="{D42A27DB-BD31-4B8C-83A1-F6EECF244321}">
                <p14:modId xmlns:p14="http://schemas.microsoft.com/office/powerpoint/2010/main" val="2656991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3761302"/>
                    </a:ext>
                  </a:extLst>
                </a:gridCol>
                <a:gridCol w="822960">
                  <a:extLst>
                    <a:ext uri="{9D8B030D-6E8A-4147-A177-3AD203B41FA5}">
                      <a16:colId xmlns:a16="http://schemas.microsoft.com/office/drawing/2014/main" val="3383267428"/>
                    </a:ext>
                  </a:extLst>
                </a:gridCol>
                <a:gridCol w="822960">
                  <a:extLst>
                    <a:ext uri="{9D8B030D-6E8A-4147-A177-3AD203B41FA5}">
                      <a16:colId xmlns:a16="http://schemas.microsoft.com/office/drawing/2014/main" val="1011965027"/>
                    </a:ext>
                  </a:extLst>
                </a:gridCol>
                <a:gridCol w="822960">
                  <a:extLst>
                    <a:ext uri="{9D8B030D-6E8A-4147-A177-3AD203B41FA5}">
                      <a16:colId xmlns:a16="http://schemas.microsoft.com/office/drawing/2014/main" val="935170271"/>
                    </a:ext>
                  </a:extLst>
                </a:gridCol>
                <a:gridCol w="822960">
                  <a:extLst>
                    <a:ext uri="{9D8B030D-6E8A-4147-A177-3AD203B41FA5}">
                      <a16:colId xmlns:a16="http://schemas.microsoft.com/office/drawing/2014/main" val="4172027794"/>
                    </a:ext>
                  </a:extLst>
                </a:gridCol>
                <a:gridCol w="822960">
                  <a:extLst>
                    <a:ext uri="{9D8B030D-6E8A-4147-A177-3AD203B41FA5}">
                      <a16:colId xmlns:a16="http://schemas.microsoft.com/office/drawing/2014/main" val="2948362892"/>
                    </a:ext>
                  </a:extLst>
                </a:gridCol>
                <a:gridCol w="822960">
                  <a:extLst>
                    <a:ext uri="{9D8B030D-6E8A-4147-A177-3AD203B41FA5}">
                      <a16:colId xmlns:a16="http://schemas.microsoft.com/office/drawing/2014/main" val="1591933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53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- 2018-08-20 20:28:00 </a:t>
                      </a:r>
                      <a:r>
                        <a:rPr kumimoji="0" lang="en-US" sz="1000" b="0" i="0" u="none" strike="noStrike" kern="1200" cap="none" spc="0" normalizeH="0" baseline="0" noProof="0">
                          <a:ln>
                            <a:noFill/>
                          </a:ln>
                          <a:solidFill>
                            <a:prstClr val="black"/>
                          </a:solidFill>
                          <a:effectLst/>
                          <a:uLnTx/>
                          <a:uFillTx/>
                          <a:latin typeface="+mn-lt"/>
                          <a:ea typeface="+mn-ea"/>
                          <a:cs typeface="+mn-cs"/>
                        </a:rPr>
                        <a:t> 
 Which of the following Law of Motion that the visual describes?
A. Newton’s 1st Law of Motion
B.Newton’s 2nd Law of Motion
C. Newton’s 3rd Law of Motion
D. None of the above
.
.
.
.
Answer:
C. Newton’s 3rd Law of Motion
Source:
Memory Booster SPM Physics, pg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8677408"/>
                  </a:ext>
                </a:extLst>
              </a:tr>
            </a:tbl>
          </a:graphicData>
        </a:graphic>
      </p:graphicFrame>
      <p:sp>
        <p:nvSpPr>
          <p:cNvPr id="4" name="Text Placeholder 3">
            <a:extLst>
              <a:ext uri="{FF2B5EF4-FFF2-40B4-BE49-F238E27FC236}">
                <a16:creationId xmlns:a16="http://schemas.microsoft.com/office/drawing/2014/main" id="{17D644AC-A904-4334-85DC-1FAB4E6B6E1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58067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AA6A4-A448-44BB-BF72-25EF4D9DE0F2}"/>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B9F3206E-E3AA-452C-B368-1FF820B4CAFD}"/>
              </a:ext>
            </a:extLst>
          </p:cNvPr>
          <p:cNvGraphicFramePr>
            <a:graphicFrameLocks noGrp="1"/>
          </p:cNvGraphicFramePr>
          <p:nvPr>
            <p:ph type="chart" sz="quarter" idx="13"/>
            <p:extLst>
              <p:ext uri="{D42A27DB-BD31-4B8C-83A1-F6EECF244321}">
                <p14:modId xmlns:p14="http://schemas.microsoft.com/office/powerpoint/2010/main" val="2242024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507BA4-372F-4F58-AA6F-E645DAE207B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44BB683-25BE-46F0-91DA-6411331CC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7654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F8FF8-CAA0-4B78-A84C-D37C1EEF9E55}"/>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D86EC078-517B-41BD-97DF-DE38F04CED70}"/>
              </a:ext>
            </a:extLst>
          </p:cNvPr>
          <p:cNvGraphicFramePr>
            <a:graphicFrameLocks noGrp="1"/>
          </p:cNvGraphicFramePr>
          <p:nvPr>
            <p:ph type="chart" sz="quarter" idx="13"/>
            <p:extLst>
              <p:ext uri="{D42A27DB-BD31-4B8C-83A1-F6EECF244321}">
                <p14:modId xmlns:p14="http://schemas.microsoft.com/office/powerpoint/2010/main" val="3375206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552EB6-0D15-4784-94A4-379E5E2D7F3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9BD7F1F-751A-4B13-A639-653351DAB3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326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DD7DD-2244-4AF6-806B-7B47C0C98E49}"/>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166B58B1-7F3B-49B1-AF72-99EDD7852CF7}"/>
              </a:ext>
            </a:extLst>
          </p:cNvPr>
          <p:cNvGraphicFramePr>
            <a:graphicFrameLocks noGrp="1"/>
          </p:cNvGraphicFramePr>
          <p:nvPr>
            <p:ph type="chart" sz="quarter" idx="13"/>
            <p:extLst>
              <p:ext uri="{D42A27DB-BD31-4B8C-83A1-F6EECF244321}">
                <p14:modId xmlns:p14="http://schemas.microsoft.com/office/powerpoint/2010/main" val="2793085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5A31C1-7966-4B5F-9443-45C71DF7D4B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F38FDE7-4CB2-4F3F-B084-9998F500E2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5967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06A03-10E5-4DBB-9201-919E6990DCAB}"/>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A3BB283C-AA30-4D96-9C9B-CA801DF4A27C}"/>
              </a:ext>
            </a:extLst>
          </p:cNvPr>
          <p:cNvGraphicFramePr>
            <a:graphicFrameLocks noGrp="1"/>
          </p:cNvGraphicFramePr>
          <p:nvPr>
            <p:ph type="chart" sz="quarter" idx="13"/>
            <p:extLst>
              <p:ext uri="{D42A27DB-BD31-4B8C-83A1-F6EECF244321}">
                <p14:modId xmlns:p14="http://schemas.microsoft.com/office/powerpoint/2010/main" val="2336798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ED1EAA-F80A-4791-9270-3FC01F14666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1AADC49-1ABC-4AA4-8014-B92E5AE197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652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4666-B745-4BC6-AB21-9EBA8A1BC80B}"/>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2B254F78-3FFE-4099-A3F2-985FFC4BDEE8}"/>
              </a:ext>
            </a:extLst>
          </p:cNvPr>
          <p:cNvGraphicFramePr>
            <a:graphicFrameLocks noGrp="1"/>
          </p:cNvGraphicFramePr>
          <p:nvPr>
            <p:ph type="tbl" sz="quarter" idx="13"/>
            <p:extLst>
              <p:ext uri="{D42A27DB-BD31-4B8C-83A1-F6EECF244321}">
                <p14:modId xmlns:p14="http://schemas.microsoft.com/office/powerpoint/2010/main" val="1243439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05208876"/>
                    </a:ext>
                  </a:extLst>
                </a:gridCol>
                <a:gridCol w="1645920">
                  <a:extLst>
                    <a:ext uri="{9D8B030D-6E8A-4147-A177-3AD203B41FA5}">
                      <a16:colId xmlns:a16="http://schemas.microsoft.com/office/drawing/2014/main" val="832361619"/>
                    </a:ext>
                  </a:extLst>
                </a:gridCol>
                <a:gridCol w="1645920">
                  <a:extLst>
                    <a:ext uri="{9D8B030D-6E8A-4147-A177-3AD203B41FA5}">
                      <a16:colId xmlns:a16="http://schemas.microsoft.com/office/drawing/2014/main" val="2560765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5164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extLst>
                  <a:ext uri="{0D108BD9-81ED-4DB2-BD59-A6C34878D82A}">
                    <a16:rowId xmlns:a16="http://schemas.microsoft.com/office/drawing/2014/main" val="272809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144795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318419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039165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90440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478376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55593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49406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67034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521078740"/>
                  </a:ext>
                </a:extLst>
              </a:tr>
            </a:tbl>
          </a:graphicData>
        </a:graphic>
      </p:graphicFrame>
      <p:sp>
        <p:nvSpPr>
          <p:cNvPr id="4" name="Text Placeholder 3">
            <a:extLst>
              <a:ext uri="{FF2B5EF4-FFF2-40B4-BE49-F238E27FC236}">
                <a16:creationId xmlns:a16="http://schemas.microsoft.com/office/drawing/2014/main" id="{538F8313-856A-4486-8DB5-05ECC002F22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27396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109BB-9E6D-4B88-AB6C-13D5F6DF0F57}"/>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7002466D-27DF-415D-837B-826CBB1D4D23}"/>
              </a:ext>
            </a:extLst>
          </p:cNvPr>
          <p:cNvGraphicFramePr>
            <a:graphicFrameLocks noGrp="1"/>
          </p:cNvGraphicFramePr>
          <p:nvPr>
            <p:ph type="tbl" sz="quarter" idx="13"/>
            <p:extLst>
              <p:ext uri="{D42A27DB-BD31-4B8C-83A1-F6EECF244321}">
                <p14:modId xmlns:p14="http://schemas.microsoft.com/office/powerpoint/2010/main" val="3552818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89357214"/>
                    </a:ext>
                  </a:extLst>
                </a:gridCol>
                <a:gridCol w="1645920">
                  <a:extLst>
                    <a:ext uri="{9D8B030D-6E8A-4147-A177-3AD203B41FA5}">
                      <a16:colId xmlns:a16="http://schemas.microsoft.com/office/drawing/2014/main" val="3650507795"/>
                    </a:ext>
                  </a:extLst>
                </a:gridCol>
                <a:gridCol w="1645920">
                  <a:extLst>
                    <a:ext uri="{9D8B030D-6E8A-4147-A177-3AD203B41FA5}">
                      <a16:colId xmlns:a16="http://schemas.microsoft.com/office/drawing/2014/main" val="87882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6922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712932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24384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85772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090654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02595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70131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10411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52857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5346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6344311"/>
                  </a:ext>
                </a:extLst>
              </a:tr>
            </a:tbl>
          </a:graphicData>
        </a:graphic>
      </p:graphicFrame>
      <p:sp>
        <p:nvSpPr>
          <p:cNvPr id="4" name="Text Placeholder 3">
            <a:extLst>
              <a:ext uri="{FF2B5EF4-FFF2-40B4-BE49-F238E27FC236}">
                <a16:creationId xmlns:a16="http://schemas.microsoft.com/office/drawing/2014/main" id="{1C37BEC1-DD94-42A0-9B4F-3DD3FE93F89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04530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9DB7C-D8DC-4C39-BE6D-4B6899049D93}"/>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883515ED-E94E-4DBE-916A-4A70EC3C1BD8}"/>
              </a:ext>
            </a:extLst>
          </p:cNvPr>
          <p:cNvGraphicFramePr>
            <a:graphicFrameLocks noGrp="1"/>
          </p:cNvGraphicFramePr>
          <p:nvPr>
            <p:ph type="tbl" sz="quarter" idx="13"/>
            <p:extLst>
              <p:ext uri="{D42A27DB-BD31-4B8C-83A1-F6EECF244321}">
                <p14:modId xmlns:p14="http://schemas.microsoft.com/office/powerpoint/2010/main" val="3394545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51947107"/>
                    </a:ext>
                  </a:extLst>
                </a:gridCol>
                <a:gridCol w="1645920">
                  <a:extLst>
                    <a:ext uri="{9D8B030D-6E8A-4147-A177-3AD203B41FA5}">
                      <a16:colId xmlns:a16="http://schemas.microsoft.com/office/drawing/2014/main" val="1428286764"/>
                    </a:ext>
                  </a:extLst>
                </a:gridCol>
                <a:gridCol w="1645920">
                  <a:extLst>
                    <a:ext uri="{9D8B030D-6E8A-4147-A177-3AD203B41FA5}">
                      <a16:colId xmlns:a16="http://schemas.microsoft.com/office/drawing/2014/main" val="75329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5986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86481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9137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456515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56678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528350824"/>
                  </a:ext>
                </a:extLst>
              </a:tr>
            </a:tbl>
          </a:graphicData>
        </a:graphic>
      </p:graphicFrame>
      <p:sp>
        <p:nvSpPr>
          <p:cNvPr id="4" name="Text Placeholder 3">
            <a:extLst>
              <a:ext uri="{FF2B5EF4-FFF2-40B4-BE49-F238E27FC236}">
                <a16:creationId xmlns:a16="http://schemas.microsoft.com/office/drawing/2014/main" id="{E22F8E85-6AC5-48DA-BD1C-BAF1FE48677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19822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908F5-7765-40C3-85E4-A02F55DB5864}"/>
              </a:ext>
            </a:extLst>
          </p:cNvPr>
          <p:cNvSpPr>
            <a:spLocks noGrp="1"/>
          </p:cNvSpPr>
          <p:nvPr>
            <p:ph type="title"/>
          </p:nvPr>
        </p:nvSpPr>
        <p:spPr/>
        <p:txBody>
          <a:bodyPr/>
          <a:lstStyle/>
          <a:p>
            <a:r>
              <a:rPr lang="en-US"/>
              <a:t>Facebook Own Posts Table | Oxford Fajar - 1 of 10</a:t>
            </a:r>
          </a:p>
        </p:txBody>
      </p:sp>
      <p:graphicFrame>
        <p:nvGraphicFramePr>
          <p:cNvPr id="5" name="Table Placeholder 4">
            <a:extLst>
              <a:ext uri="{FF2B5EF4-FFF2-40B4-BE49-F238E27FC236}">
                <a16:creationId xmlns:a16="http://schemas.microsoft.com/office/drawing/2014/main" id="{AF4D46EC-CB80-4BAA-892A-1E66F8FCC59D}"/>
              </a:ext>
            </a:extLst>
          </p:cNvPr>
          <p:cNvGraphicFramePr>
            <a:graphicFrameLocks noGrp="1"/>
          </p:cNvGraphicFramePr>
          <p:nvPr>
            <p:ph type="tbl" sz="quarter" idx="13"/>
            <p:extLst>
              <p:ext uri="{D42A27DB-BD31-4B8C-83A1-F6EECF244321}">
                <p14:modId xmlns:p14="http://schemas.microsoft.com/office/powerpoint/2010/main" val="1572301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0976459"/>
                    </a:ext>
                  </a:extLst>
                </a:gridCol>
                <a:gridCol w="658368">
                  <a:extLst>
                    <a:ext uri="{9D8B030D-6E8A-4147-A177-3AD203B41FA5}">
                      <a16:colId xmlns:a16="http://schemas.microsoft.com/office/drawing/2014/main" val="2823485650"/>
                    </a:ext>
                  </a:extLst>
                </a:gridCol>
                <a:gridCol w="658368">
                  <a:extLst>
                    <a:ext uri="{9D8B030D-6E8A-4147-A177-3AD203B41FA5}">
                      <a16:colId xmlns:a16="http://schemas.microsoft.com/office/drawing/2014/main" val="449283404"/>
                    </a:ext>
                  </a:extLst>
                </a:gridCol>
                <a:gridCol w="658368">
                  <a:extLst>
                    <a:ext uri="{9D8B030D-6E8A-4147-A177-3AD203B41FA5}">
                      <a16:colId xmlns:a16="http://schemas.microsoft.com/office/drawing/2014/main" val="2850400538"/>
                    </a:ext>
                  </a:extLst>
                </a:gridCol>
                <a:gridCol w="658368">
                  <a:extLst>
                    <a:ext uri="{9D8B030D-6E8A-4147-A177-3AD203B41FA5}">
                      <a16:colId xmlns:a16="http://schemas.microsoft.com/office/drawing/2014/main" val="1753495506"/>
                    </a:ext>
                  </a:extLst>
                </a:gridCol>
                <a:gridCol w="658368">
                  <a:extLst>
                    <a:ext uri="{9D8B030D-6E8A-4147-A177-3AD203B41FA5}">
                      <a16:colId xmlns:a16="http://schemas.microsoft.com/office/drawing/2014/main" val="3775347547"/>
                    </a:ext>
                  </a:extLst>
                </a:gridCol>
                <a:gridCol w="658368">
                  <a:extLst>
                    <a:ext uri="{9D8B030D-6E8A-4147-A177-3AD203B41FA5}">
                      <a16:colId xmlns:a16="http://schemas.microsoft.com/office/drawing/2014/main" val="3183797582"/>
                    </a:ext>
                  </a:extLst>
                </a:gridCol>
                <a:gridCol w="658368">
                  <a:extLst>
                    <a:ext uri="{9D8B030D-6E8A-4147-A177-3AD203B41FA5}">
                      <a16:colId xmlns:a16="http://schemas.microsoft.com/office/drawing/2014/main" val="2887040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087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- 2018-08-31 08:31:00 </a:t>
                      </a:r>
                      <a:r>
                        <a:rPr kumimoji="0" lang="en-US" sz="1000" b="0" i="0" u="none" strike="noStrike" kern="1200" cap="none" spc="0" normalizeH="0" baseline="0" noProof="0">
                          <a:ln>
                            <a:noFill/>
                          </a:ln>
                          <a:solidFill>
                            <a:prstClr val="black"/>
                          </a:solidFill>
                          <a:effectLst/>
                          <a:uLnTx/>
                          <a:uFillTx/>
                          <a:latin typeface="+mn-lt"/>
                          <a:ea typeface="+mn-ea"/>
                          <a:cs typeface="+mn-cs"/>
                        </a:rPr>
                        <a:t> 
 “To survive in peace and harmony, united and strong, we must have one people, one nation, one flag.”- Pauline Hanson.
Happy National Day!
Have you participated any activities that show your love to the nation? Share with us in the comment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3090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- 2018-08-29 15:33:00 </a:t>
                      </a:r>
                      <a:r>
                        <a:rPr kumimoji="0" lang="en-US" sz="1000" b="0" i="0" u="none" strike="noStrike" kern="1200" cap="none" spc="0" normalizeH="0" baseline="0" noProof="0">
                          <a:ln>
                            <a:noFill/>
                          </a:ln>
                          <a:solidFill>
                            <a:prstClr val="black"/>
                          </a:solidFill>
                          <a:effectLst/>
                          <a:uLnTx/>
                          <a:uFillTx/>
                          <a:latin typeface="+mn-lt"/>
                          <a:ea typeface="+mn-ea"/>
                          <a:cs typeface="+mn-cs"/>
                        </a:rPr>
                        <a:t> 
 SPM is just a few months away!
If you are in the midst of prepping for the upcoming exam, Memory Booster Plus SPM is your best companion for revision, to aid retention and test recall anytime, anywhere!
Download now!
http://bit.ly/2LHxShR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0183561"/>
                  </a:ext>
                </a:extLst>
              </a:tr>
            </a:tbl>
          </a:graphicData>
        </a:graphic>
      </p:graphicFrame>
      <p:sp>
        <p:nvSpPr>
          <p:cNvPr id="4" name="Text Placeholder 3">
            <a:extLst>
              <a:ext uri="{FF2B5EF4-FFF2-40B4-BE49-F238E27FC236}">
                <a16:creationId xmlns:a16="http://schemas.microsoft.com/office/drawing/2014/main" id="{2E8CCC14-46A4-404D-96EF-7649A0AEEFA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58143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30EAC-917E-4995-86AD-6955C8A06C72}"/>
              </a:ext>
            </a:extLst>
          </p:cNvPr>
          <p:cNvSpPr>
            <a:spLocks noGrp="1"/>
          </p:cNvSpPr>
          <p:nvPr>
            <p:ph type="title"/>
          </p:nvPr>
        </p:nvSpPr>
        <p:spPr/>
        <p:txBody>
          <a:bodyPr/>
          <a:lstStyle/>
          <a:p>
            <a:r>
              <a:rPr lang="en-US"/>
              <a:t>Facebook Own Posts Table | Oxford Fajar - 2 of 10</a:t>
            </a:r>
          </a:p>
        </p:txBody>
      </p:sp>
      <p:graphicFrame>
        <p:nvGraphicFramePr>
          <p:cNvPr id="5" name="Table Placeholder 4">
            <a:extLst>
              <a:ext uri="{FF2B5EF4-FFF2-40B4-BE49-F238E27FC236}">
                <a16:creationId xmlns:a16="http://schemas.microsoft.com/office/drawing/2014/main" id="{E2107DB5-FD3A-444C-8C27-461863E1EF46}"/>
              </a:ext>
            </a:extLst>
          </p:cNvPr>
          <p:cNvGraphicFramePr>
            <a:graphicFrameLocks noGrp="1"/>
          </p:cNvGraphicFramePr>
          <p:nvPr>
            <p:ph type="tbl" sz="quarter" idx="13"/>
            <p:extLst>
              <p:ext uri="{D42A27DB-BD31-4B8C-83A1-F6EECF244321}">
                <p14:modId xmlns:p14="http://schemas.microsoft.com/office/powerpoint/2010/main" val="2283112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26950593"/>
                    </a:ext>
                  </a:extLst>
                </a:gridCol>
                <a:gridCol w="658368">
                  <a:extLst>
                    <a:ext uri="{9D8B030D-6E8A-4147-A177-3AD203B41FA5}">
                      <a16:colId xmlns:a16="http://schemas.microsoft.com/office/drawing/2014/main" val="4210141174"/>
                    </a:ext>
                  </a:extLst>
                </a:gridCol>
                <a:gridCol w="658368">
                  <a:extLst>
                    <a:ext uri="{9D8B030D-6E8A-4147-A177-3AD203B41FA5}">
                      <a16:colId xmlns:a16="http://schemas.microsoft.com/office/drawing/2014/main" val="1815451778"/>
                    </a:ext>
                  </a:extLst>
                </a:gridCol>
                <a:gridCol w="658368">
                  <a:extLst>
                    <a:ext uri="{9D8B030D-6E8A-4147-A177-3AD203B41FA5}">
                      <a16:colId xmlns:a16="http://schemas.microsoft.com/office/drawing/2014/main" val="313422415"/>
                    </a:ext>
                  </a:extLst>
                </a:gridCol>
                <a:gridCol w="658368">
                  <a:extLst>
                    <a:ext uri="{9D8B030D-6E8A-4147-A177-3AD203B41FA5}">
                      <a16:colId xmlns:a16="http://schemas.microsoft.com/office/drawing/2014/main" val="144345498"/>
                    </a:ext>
                  </a:extLst>
                </a:gridCol>
                <a:gridCol w="658368">
                  <a:extLst>
                    <a:ext uri="{9D8B030D-6E8A-4147-A177-3AD203B41FA5}">
                      <a16:colId xmlns:a16="http://schemas.microsoft.com/office/drawing/2014/main" val="412542379"/>
                    </a:ext>
                  </a:extLst>
                </a:gridCol>
                <a:gridCol w="658368">
                  <a:extLst>
                    <a:ext uri="{9D8B030D-6E8A-4147-A177-3AD203B41FA5}">
                      <a16:colId xmlns:a16="http://schemas.microsoft.com/office/drawing/2014/main" val="3266525487"/>
                    </a:ext>
                  </a:extLst>
                </a:gridCol>
                <a:gridCol w="658368">
                  <a:extLst>
                    <a:ext uri="{9D8B030D-6E8A-4147-A177-3AD203B41FA5}">
                      <a16:colId xmlns:a16="http://schemas.microsoft.com/office/drawing/2014/main" val="2936506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1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- 2018-08-28 18:33:00 </a:t>
                      </a:r>
                      <a:r>
                        <a:rPr kumimoji="0" lang="en-US" sz="1000" b="0" i="0" u="none" strike="noStrike" kern="1200" cap="none" spc="0" normalizeH="0" baseline="0" noProof="0">
                          <a:ln>
                            <a:noFill/>
                          </a:ln>
                          <a:solidFill>
                            <a:prstClr val="black"/>
                          </a:solidFill>
                          <a:effectLst/>
                          <a:uLnTx/>
                          <a:uFillTx/>
                          <a:latin typeface="+mn-lt"/>
                          <a:ea typeface="+mn-ea"/>
                          <a:cs typeface="+mn-cs"/>
                        </a:rPr>
                        <a:t> 
 Mercury is used as liquid in the thermometer because it expands and contracts uniformly with its high boiling point at 356.73°C and low freezing point at -38.83°C.
Besides, it is opaque and does not stick on the wall.
Source:
Memory Booster SPM Physics, pg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0712289"/>
                  </a:ext>
                </a:extLst>
              </a:tr>
            </a:tbl>
          </a:graphicData>
        </a:graphic>
      </p:graphicFrame>
      <p:sp>
        <p:nvSpPr>
          <p:cNvPr id="4" name="Text Placeholder 3">
            <a:extLst>
              <a:ext uri="{FF2B5EF4-FFF2-40B4-BE49-F238E27FC236}">
                <a16:creationId xmlns:a16="http://schemas.microsoft.com/office/drawing/2014/main" id="{EA4E5CC7-C80A-438B-92E5-18592740CDE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43477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E1B63-0CB4-47DA-8E38-50CD5384D1B7}"/>
              </a:ext>
            </a:extLst>
          </p:cNvPr>
          <p:cNvSpPr>
            <a:spLocks noGrp="1"/>
          </p:cNvSpPr>
          <p:nvPr>
            <p:ph type="title"/>
          </p:nvPr>
        </p:nvSpPr>
        <p:spPr/>
        <p:txBody>
          <a:bodyPr/>
          <a:lstStyle/>
          <a:p>
            <a:r>
              <a:rPr lang="en-US"/>
              <a:t>Facebook Own Posts Table | Oxford Fajar - 3 of 10</a:t>
            </a:r>
          </a:p>
        </p:txBody>
      </p:sp>
      <p:graphicFrame>
        <p:nvGraphicFramePr>
          <p:cNvPr id="5" name="Table Placeholder 4">
            <a:extLst>
              <a:ext uri="{FF2B5EF4-FFF2-40B4-BE49-F238E27FC236}">
                <a16:creationId xmlns:a16="http://schemas.microsoft.com/office/drawing/2014/main" id="{06A2A436-63E5-4C96-9674-4FD2B0086283}"/>
              </a:ext>
            </a:extLst>
          </p:cNvPr>
          <p:cNvGraphicFramePr>
            <a:graphicFrameLocks noGrp="1"/>
          </p:cNvGraphicFramePr>
          <p:nvPr>
            <p:ph type="tbl" sz="quarter" idx="13"/>
            <p:extLst>
              <p:ext uri="{D42A27DB-BD31-4B8C-83A1-F6EECF244321}">
                <p14:modId xmlns:p14="http://schemas.microsoft.com/office/powerpoint/2010/main" val="1039443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6252835"/>
                    </a:ext>
                  </a:extLst>
                </a:gridCol>
                <a:gridCol w="658368">
                  <a:extLst>
                    <a:ext uri="{9D8B030D-6E8A-4147-A177-3AD203B41FA5}">
                      <a16:colId xmlns:a16="http://schemas.microsoft.com/office/drawing/2014/main" val="1524003479"/>
                    </a:ext>
                  </a:extLst>
                </a:gridCol>
                <a:gridCol w="658368">
                  <a:extLst>
                    <a:ext uri="{9D8B030D-6E8A-4147-A177-3AD203B41FA5}">
                      <a16:colId xmlns:a16="http://schemas.microsoft.com/office/drawing/2014/main" val="2339825900"/>
                    </a:ext>
                  </a:extLst>
                </a:gridCol>
                <a:gridCol w="658368">
                  <a:extLst>
                    <a:ext uri="{9D8B030D-6E8A-4147-A177-3AD203B41FA5}">
                      <a16:colId xmlns:a16="http://schemas.microsoft.com/office/drawing/2014/main" val="677389480"/>
                    </a:ext>
                  </a:extLst>
                </a:gridCol>
                <a:gridCol w="658368">
                  <a:extLst>
                    <a:ext uri="{9D8B030D-6E8A-4147-A177-3AD203B41FA5}">
                      <a16:colId xmlns:a16="http://schemas.microsoft.com/office/drawing/2014/main" val="2764496211"/>
                    </a:ext>
                  </a:extLst>
                </a:gridCol>
                <a:gridCol w="658368">
                  <a:extLst>
                    <a:ext uri="{9D8B030D-6E8A-4147-A177-3AD203B41FA5}">
                      <a16:colId xmlns:a16="http://schemas.microsoft.com/office/drawing/2014/main" val="2265107593"/>
                    </a:ext>
                  </a:extLst>
                </a:gridCol>
                <a:gridCol w="658368">
                  <a:extLst>
                    <a:ext uri="{9D8B030D-6E8A-4147-A177-3AD203B41FA5}">
                      <a16:colId xmlns:a16="http://schemas.microsoft.com/office/drawing/2014/main" val="1979529527"/>
                    </a:ext>
                  </a:extLst>
                </a:gridCol>
                <a:gridCol w="658368">
                  <a:extLst>
                    <a:ext uri="{9D8B030D-6E8A-4147-A177-3AD203B41FA5}">
                      <a16:colId xmlns:a16="http://schemas.microsoft.com/office/drawing/2014/main" val="4109433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368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- 2018-08-27 12:32:00 </a:t>
                      </a:r>
                      <a:r>
                        <a:rPr kumimoji="0" lang="en-US" sz="1000" b="0" i="0" u="none" strike="noStrike" kern="1200" cap="none" spc="0" normalizeH="0" baseline="0" noProof="0">
                          <a:ln>
                            <a:noFill/>
                          </a:ln>
                          <a:solidFill>
                            <a:prstClr val="black"/>
                          </a:solidFill>
                          <a:effectLst/>
                          <a:uLnTx/>
                          <a:uFillTx/>
                          <a:latin typeface="+mn-lt"/>
                          <a:ea typeface="+mn-ea"/>
                          <a:cs typeface="+mn-cs"/>
                        </a:rPr>
                        <a:t> 
 Which of the following is the synonym of ‘Berbangga’?
.
A. Bertukar
B. Berbicara
C. Berfaedah
D. Bermegah
.
.
.
.
.
Answer:
D. Bermegah
.
Source:
Kamus Sinonim dan Antonim, pg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73865890"/>
                  </a:ext>
                </a:extLst>
              </a:tr>
            </a:tbl>
          </a:graphicData>
        </a:graphic>
      </p:graphicFrame>
      <p:sp>
        <p:nvSpPr>
          <p:cNvPr id="4" name="Text Placeholder 3">
            <a:extLst>
              <a:ext uri="{FF2B5EF4-FFF2-40B4-BE49-F238E27FC236}">
                <a16:creationId xmlns:a16="http://schemas.microsoft.com/office/drawing/2014/main" id="{2625FA4C-9608-4DC1-9181-9E841680C46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05768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D6135-D579-43ED-90A6-E613B55E4499}"/>
              </a:ext>
            </a:extLst>
          </p:cNvPr>
          <p:cNvSpPr>
            <a:spLocks noGrp="1"/>
          </p:cNvSpPr>
          <p:nvPr>
            <p:ph type="title"/>
          </p:nvPr>
        </p:nvSpPr>
        <p:spPr/>
        <p:txBody>
          <a:bodyPr/>
          <a:lstStyle/>
          <a:p>
            <a:r>
              <a:rPr lang="en-US"/>
              <a:t>Facebook Own Posts Table | Oxford Fajar - 4 of 10</a:t>
            </a:r>
          </a:p>
        </p:txBody>
      </p:sp>
      <p:graphicFrame>
        <p:nvGraphicFramePr>
          <p:cNvPr id="5" name="Table Placeholder 4">
            <a:extLst>
              <a:ext uri="{FF2B5EF4-FFF2-40B4-BE49-F238E27FC236}">
                <a16:creationId xmlns:a16="http://schemas.microsoft.com/office/drawing/2014/main" id="{82A5339F-974F-4469-BE84-3E6DAEE08E07}"/>
              </a:ext>
            </a:extLst>
          </p:cNvPr>
          <p:cNvGraphicFramePr>
            <a:graphicFrameLocks noGrp="1"/>
          </p:cNvGraphicFramePr>
          <p:nvPr>
            <p:ph type="tbl" sz="quarter" idx="13"/>
            <p:extLst>
              <p:ext uri="{D42A27DB-BD31-4B8C-83A1-F6EECF244321}">
                <p14:modId xmlns:p14="http://schemas.microsoft.com/office/powerpoint/2010/main" val="1991277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0440206"/>
                    </a:ext>
                  </a:extLst>
                </a:gridCol>
                <a:gridCol w="658368">
                  <a:extLst>
                    <a:ext uri="{9D8B030D-6E8A-4147-A177-3AD203B41FA5}">
                      <a16:colId xmlns:a16="http://schemas.microsoft.com/office/drawing/2014/main" val="1927174669"/>
                    </a:ext>
                  </a:extLst>
                </a:gridCol>
                <a:gridCol w="658368">
                  <a:extLst>
                    <a:ext uri="{9D8B030D-6E8A-4147-A177-3AD203B41FA5}">
                      <a16:colId xmlns:a16="http://schemas.microsoft.com/office/drawing/2014/main" val="4001123284"/>
                    </a:ext>
                  </a:extLst>
                </a:gridCol>
                <a:gridCol w="658368">
                  <a:extLst>
                    <a:ext uri="{9D8B030D-6E8A-4147-A177-3AD203B41FA5}">
                      <a16:colId xmlns:a16="http://schemas.microsoft.com/office/drawing/2014/main" val="216802767"/>
                    </a:ext>
                  </a:extLst>
                </a:gridCol>
                <a:gridCol w="658368">
                  <a:extLst>
                    <a:ext uri="{9D8B030D-6E8A-4147-A177-3AD203B41FA5}">
                      <a16:colId xmlns:a16="http://schemas.microsoft.com/office/drawing/2014/main" val="839341697"/>
                    </a:ext>
                  </a:extLst>
                </a:gridCol>
                <a:gridCol w="658368">
                  <a:extLst>
                    <a:ext uri="{9D8B030D-6E8A-4147-A177-3AD203B41FA5}">
                      <a16:colId xmlns:a16="http://schemas.microsoft.com/office/drawing/2014/main" val="1309050873"/>
                    </a:ext>
                  </a:extLst>
                </a:gridCol>
                <a:gridCol w="658368">
                  <a:extLst>
                    <a:ext uri="{9D8B030D-6E8A-4147-A177-3AD203B41FA5}">
                      <a16:colId xmlns:a16="http://schemas.microsoft.com/office/drawing/2014/main" val="2661526538"/>
                    </a:ext>
                  </a:extLst>
                </a:gridCol>
                <a:gridCol w="658368">
                  <a:extLst>
                    <a:ext uri="{9D8B030D-6E8A-4147-A177-3AD203B41FA5}">
                      <a16:colId xmlns:a16="http://schemas.microsoft.com/office/drawing/2014/main" val="446277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784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- 2018-08-25 11:31:00 </a:t>
                      </a:r>
                      <a:r>
                        <a:rPr kumimoji="0" lang="en-US" sz="1000" b="0" i="0" u="none" strike="noStrike" kern="1200" cap="none" spc="0" normalizeH="0" baseline="0" noProof="0">
                          <a:ln>
                            <a:noFill/>
                          </a:ln>
                          <a:solidFill>
                            <a:prstClr val="black"/>
                          </a:solidFill>
                          <a:effectLst/>
                          <a:uLnTx/>
                          <a:uFillTx/>
                          <a:latin typeface="+mn-lt"/>
                          <a:ea typeface="+mn-ea"/>
                          <a:cs typeface="+mn-cs"/>
                        </a:rPr>
                        <a:t> 
 Improve your English, Bahasa Melayu and Chinese at the same time with our Kamus Pelajar BI-BM-BC! 
It contains over 25,000 English vocabularies with Malay and Chinese definition. Each word comes with compound words and phrases.
Learn more at
http://bit.ly/2uVtDrK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9366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- 2018-08-24 20:30:00 </a:t>
                      </a:r>
                      <a:r>
                        <a:rPr kumimoji="0" lang="en-US" sz="1000" b="0" i="0" u="none" strike="noStrike" kern="1200" cap="none" spc="0" normalizeH="0" baseline="0" noProof="0">
                          <a:ln>
                            <a:noFill/>
                          </a:ln>
                          <a:solidFill>
                            <a:prstClr val="black"/>
                          </a:solidFill>
                          <a:effectLst/>
                          <a:uLnTx/>
                          <a:uFillTx/>
                          <a:latin typeface="+mn-lt"/>
                          <a:ea typeface="+mn-ea"/>
                          <a:cs typeface="+mn-cs"/>
                        </a:rPr>
                        <a:t> 
 Level up your understanding by 800%! Try NeuroNotes - it's the process of combining keywords, diagrams and colours into our notes to increase understanding.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07921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- 2018-08-22 01:29:00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Muslim friends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44357395"/>
                  </a:ext>
                </a:extLst>
              </a:tr>
            </a:tbl>
          </a:graphicData>
        </a:graphic>
      </p:graphicFrame>
      <p:sp>
        <p:nvSpPr>
          <p:cNvPr id="4" name="Text Placeholder 3">
            <a:extLst>
              <a:ext uri="{FF2B5EF4-FFF2-40B4-BE49-F238E27FC236}">
                <a16:creationId xmlns:a16="http://schemas.microsoft.com/office/drawing/2014/main" id="{67A25FD0-CF14-4FAA-8549-E477536827B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76856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17DA-1A30-42FC-81BB-1509C9C1863A}"/>
              </a:ext>
            </a:extLst>
          </p:cNvPr>
          <p:cNvSpPr>
            <a:spLocks noGrp="1"/>
          </p:cNvSpPr>
          <p:nvPr>
            <p:ph type="title"/>
          </p:nvPr>
        </p:nvSpPr>
        <p:spPr/>
        <p:txBody>
          <a:bodyPr/>
          <a:lstStyle/>
          <a:p>
            <a:r>
              <a:rPr lang="en-US"/>
              <a:t>Facebook Own Posts Table | Oxford Fajar - 5 of 10</a:t>
            </a:r>
          </a:p>
        </p:txBody>
      </p:sp>
      <p:graphicFrame>
        <p:nvGraphicFramePr>
          <p:cNvPr id="5" name="Table Placeholder 4">
            <a:extLst>
              <a:ext uri="{FF2B5EF4-FFF2-40B4-BE49-F238E27FC236}">
                <a16:creationId xmlns:a16="http://schemas.microsoft.com/office/drawing/2014/main" id="{2FBAC1D9-C10A-41BF-B37F-6683A5EE4ACA}"/>
              </a:ext>
            </a:extLst>
          </p:cNvPr>
          <p:cNvGraphicFramePr>
            <a:graphicFrameLocks noGrp="1"/>
          </p:cNvGraphicFramePr>
          <p:nvPr>
            <p:ph type="tbl" sz="quarter" idx="13"/>
            <p:extLst>
              <p:ext uri="{D42A27DB-BD31-4B8C-83A1-F6EECF244321}">
                <p14:modId xmlns:p14="http://schemas.microsoft.com/office/powerpoint/2010/main" val="2603177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4358990"/>
                    </a:ext>
                  </a:extLst>
                </a:gridCol>
                <a:gridCol w="658368">
                  <a:extLst>
                    <a:ext uri="{9D8B030D-6E8A-4147-A177-3AD203B41FA5}">
                      <a16:colId xmlns:a16="http://schemas.microsoft.com/office/drawing/2014/main" val="2124643310"/>
                    </a:ext>
                  </a:extLst>
                </a:gridCol>
                <a:gridCol w="658368">
                  <a:extLst>
                    <a:ext uri="{9D8B030D-6E8A-4147-A177-3AD203B41FA5}">
                      <a16:colId xmlns:a16="http://schemas.microsoft.com/office/drawing/2014/main" val="3738208626"/>
                    </a:ext>
                  </a:extLst>
                </a:gridCol>
                <a:gridCol w="658368">
                  <a:extLst>
                    <a:ext uri="{9D8B030D-6E8A-4147-A177-3AD203B41FA5}">
                      <a16:colId xmlns:a16="http://schemas.microsoft.com/office/drawing/2014/main" val="207870072"/>
                    </a:ext>
                  </a:extLst>
                </a:gridCol>
                <a:gridCol w="658368">
                  <a:extLst>
                    <a:ext uri="{9D8B030D-6E8A-4147-A177-3AD203B41FA5}">
                      <a16:colId xmlns:a16="http://schemas.microsoft.com/office/drawing/2014/main" val="3574448411"/>
                    </a:ext>
                  </a:extLst>
                </a:gridCol>
                <a:gridCol w="658368">
                  <a:extLst>
                    <a:ext uri="{9D8B030D-6E8A-4147-A177-3AD203B41FA5}">
                      <a16:colId xmlns:a16="http://schemas.microsoft.com/office/drawing/2014/main" val="3731481077"/>
                    </a:ext>
                  </a:extLst>
                </a:gridCol>
                <a:gridCol w="658368">
                  <a:extLst>
                    <a:ext uri="{9D8B030D-6E8A-4147-A177-3AD203B41FA5}">
                      <a16:colId xmlns:a16="http://schemas.microsoft.com/office/drawing/2014/main" val="2254509341"/>
                    </a:ext>
                  </a:extLst>
                </a:gridCol>
                <a:gridCol w="658368">
                  <a:extLst>
                    <a:ext uri="{9D8B030D-6E8A-4147-A177-3AD203B41FA5}">
                      <a16:colId xmlns:a16="http://schemas.microsoft.com/office/drawing/2014/main" val="297222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9344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- 2018-08-20 20:28:00 </a:t>
                      </a:r>
                      <a:r>
                        <a:rPr kumimoji="0" lang="en-US" sz="1000" b="0" i="0" u="none" strike="noStrike" kern="1200" cap="none" spc="0" normalizeH="0" baseline="0" noProof="0">
                          <a:ln>
                            <a:noFill/>
                          </a:ln>
                          <a:solidFill>
                            <a:prstClr val="black"/>
                          </a:solidFill>
                          <a:effectLst/>
                          <a:uLnTx/>
                          <a:uFillTx/>
                          <a:latin typeface="+mn-lt"/>
                          <a:ea typeface="+mn-ea"/>
                          <a:cs typeface="+mn-cs"/>
                        </a:rPr>
                        <a:t> 
 Which of the following Law of Motion that the visual describes?
A. Newton’s 1st Law of Motion
B.Newton’s 2nd Law of Motion
C. Newton’s 3rd Law of Motion
D. None of the above
.
.
.
.
Answer:
C. Newton’s 3rd Law of Motion
Source:
Memory Booster SPM Physics, pg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552795"/>
                  </a:ext>
                </a:extLst>
              </a:tr>
            </a:tbl>
          </a:graphicData>
        </a:graphic>
      </p:graphicFrame>
      <p:sp>
        <p:nvSpPr>
          <p:cNvPr id="4" name="Text Placeholder 3">
            <a:extLst>
              <a:ext uri="{FF2B5EF4-FFF2-40B4-BE49-F238E27FC236}">
                <a16:creationId xmlns:a16="http://schemas.microsoft.com/office/drawing/2014/main" id="{CDCBB255-9303-43BC-955C-CAD77D3C410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97974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23025-7A4F-4C86-B315-BC6288723FFB}"/>
              </a:ext>
            </a:extLst>
          </p:cNvPr>
          <p:cNvSpPr>
            <a:spLocks noGrp="1"/>
          </p:cNvSpPr>
          <p:nvPr>
            <p:ph type="title"/>
          </p:nvPr>
        </p:nvSpPr>
        <p:spPr/>
        <p:txBody>
          <a:bodyPr/>
          <a:lstStyle/>
          <a:p>
            <a:r>
              <a:rPr lang="en-US"/>
              <a:t>Facebook Own Posts Table | Oxford Fajar - 6 of 10</a:t>
            </a:r>
          </a:p>
        </p:txBody>
      </p:sp>
      <p:graphicFrame>
        <p:nvGraphicFramePr>
          <p:cNvPr id="5" name="Table Placeholder 4">
            <a:extLst>
              <a:ext uri="{FF2B5EF4-FFF2-40B4-BE49-F238E27FC236}">
                <a16:creationId xmlns:a16="http://schemas.microsoft.com/office/drawing/2014/main" id="{7C120A0F-2180-4811-8B4E-E256F7B4E884}"/>
              </a:ext>
            </a:extLst>
          </p:cNvPr>
          <p:cNvGraphicFramePr>
            <a:graphicFrameLocks noGrp="1"/>
          </p:cNvGraphicFramePr>
          <p:nvPr>
            <p:ph type="tbl" sz="quarter" idx="13"/>
            <p:extLst>
              <p:ext uri="{D42A27DB-BD31-4B8C-83A1-F6EECF244321}">
                <p14:modId xmlns:p14="http://schemas.microsoft.com/office/powerpoint/2010/main" val="72965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9107281"/>
                    </a:ext>
                  </a:extLst>
                </a:gridCol>
                <a:gridCol w="658368">
                  <a:extLst>
                    <a:ext uri="{9D8B030D-6E8A-4147-A177-3AD203B41FA5}">
                      <a16:colId xmlns:a16="http://schemas.microsoft.com/office/drawing/2014/main" val="294055933"/>
                    </a:ext>
                  </a:extLst>
                </a:gridCol>
                <a:gridCol w="658368">
                  <a:extLst>
                    <a:ext uri="{9D8B030D-6E8A-4147-A177-3AD203B41FA5}">
                      <a16:colId xmlns:a16="http://schemas.microsoft.com/office/drawing/2014/main" val="1862650264"/>
                    </a:ext>
                  </a:extLst>
                </a:gridCol>
                <a:gridCol w="658368">
                  <a:extLst>
                    <a:ext uri="{9D8B030D-6E8A-4147-A177-3AD203B41FA5}">
                      <a16:colId xmlns:a16="http://schemas.microsoft.com/office/drawing/2014/main" val="3230246849"/>
                    </a:ext>
                  </a:extLst>
                </a:gridCol>
                <a:gridCol w="658368">
                  <a:extLst>
                    <a:ext uri="{9D8B030D-6E8A-4147-A177-3AD203B41FA5}">
                      <a16:colId xmlns:a16="http://schemas.microsoft.com/office/drawing/2014/main" val="3997063054"/>
                    </a:ext>
                  </a:extLst>
                </a:gridCol>
                <a:gridCol w="658368">
                  <a:extLst>
                    <a:ext uri="{9D8B030D-6E8A-4147-A177-3AD203B41FA5}">
                      <a16:colId xmlns:a16="http://schemas.microsoft.com/office/drawing/2014/main" val="12060551"/>
                    </a:ext>
                  </a:extLst>
                </a:gridCol>
                <a:gridCol w="658368">
                  <a:extLst>
                    <a:ext uri="{9D8B030D-6E8A-4147-A177-3AD203B41FA5}">
                      <a16:colId xmlns:a16="http://schemas.microsoft.com/office/drawing/2014/main" val="3013872360"/>
                    </a:ext>
                  </a:extLst>
                </a:gridCol>
                <a:gridCol w="658368">
                  <a:extLst>
                    <a:ext uri="{9D8B030D-6E8A-4147-A177-3AD203B41FA5}">
                      <a16:colId xmlns:a16="http://schemas.microsoft.com/office/drawing/2014/main" val="417970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71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- 2018-08-18 12:27:00 </a:t>
                      </a:r>
                      <a:r>
                        <a:rPr kumimoji="0" lang="en-US" sz="1000" b="0" i="0" u="none" strike="noStrike" kern="1200" cap="none" spc="0" normalizeH="0" baseline="0" noProof="0">
                          <a:ln>
                            <a:noFill/>
                          </a:ln>
                          <a:solidFill>
                            <a:prstClr val="black"/>
                          </a:solidFill>
                          <a:effectLst/>
                          <a:uLnTx/>
                          <a:uFillTx/>
                          <a:latin typeface="+mn-lt"/>
                          <a:ea typeface="+mn-ea"/>
                          <a:cs typeface="+mn-cs"/>
                        </a:rPr>
                        <a:t> 
 Always having problem in pouring out chilli sauce from a bottle?
The chilli sauce in a bottle can be forced out easily by turning the bottle upside down and giving it a quick downward shake, followed by a sudden stop.
Source:
Memory Booster SPM Physics, pg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0095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- 2018-08-17 13:27:00 </a:t>
                      </a:r>
                      <a:r>
                        <a:rPr kumimoji="0" lang="en-US" sz="1000" b="0" i="0" u="none" strike="noStrike" kern="1200" cap="none" spc="0" normalizeH="0" baseline="0" noProof="0">
                          <a:ln>
                            <a:noFill/>
                          </a:ln>
                          <a:solidFill>
                            <a:prstClr val="black"/>
                          </a:solidFill>
                          <a:effectLst/>
                          <a:uLnTx/>
                          <a:uFillTx/>
                          <a:latin typeface="+mn-lt"/>
                          <a:ea typeface="+mn-ea"/>
                          <a:cs typeface="+mn-cs"/>
                        </a:rPr>
                        <a:t> 
 Imagine a piece of black and white picture, and a piece of colourful picture.
Which one is more attractive to you? Of course, it’s the coloured image.
Studies show that use of colour will help improve memory by 78%.
So, use multi-color pens while making notes, drawing diagrams or maps, highlighting keywords and so on. Using more than 4 colours besides blue and black will help our right brain to be more active.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84767410"/>
                  </a:ext>
                </a:extLst>
              </a:tr>
            </a:tbl>
          </a:graphicData>
        </a:graphic>
      </p:graphicFrame>
      <p:sp>
        <p:nvSpPr>
          <p:cNvPr id="4" name="Text Placeholder 3">
            <a:extLst>
              <a:ext uri="{FF2B5EF4-FFF2-40B4-BE49-F238E27FC236}">
                <a16:creationId xmlns:a16="http://schemas.microsoft.com/office/drawing/2014/main" id="{757C7293-3740-40F1-AAD3-E134A7E1910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18453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68C55-1CDB-4592-81BE-53B077068CEA}"/>
              </a:ext>
            </a:extLst>
          </p:cNvPr>
          <p:cNvSpPr>
            <a:spLocks noGrp="1"/>
          </p:cNvSpPr>
          <p:nvPr>
            <p:ph type="title"/>
          </p:nvPr>
        </p:nvSpPr>
        <p:spPr/>
        <p:txBody>
          <a:bodyPr/>
          <a:lstStyle/>
          <a:p>
            <a:r>
              <a:rPr lang="en-US"/>
              <a:t>Facebook Own Posts Table | Oxford Fajar - 7 of 10</a:t>
            </a:r>
          </a:p>
        </p:txBody>
      </p:sp>
      <p:graphicFrame>
        <p:nvGraphicFramePr>
          <p:cNvPr id="5" name="Table Placeholder 4">
            <a:extLst>
              <a:ext uri="{FF2B5EF4-FFF2-40B4-BE49-F238E27FC236}">
                <a16:creationId xmlns:a16="http://schemas.microsoft.com/office/drawing/2014/main" id="{0FB83FCE-D643-41EF-B5D2-E44BE1FEA0FE}"/>
              </a:ext>
            </a:extLst>
          </p:cNvPr>
          <p:cNvGraphicFramePr>
            <a:graphicFrameLocks noGrp="1"/>
          </p:cNvGraphicFramePr>
          <p:nvPr>
            <p:ph type="tbl" sz="quarter" idx="13"/>
            <p:extLst>
              <p:ext uri="{D42A27DB-BD31-4B8C-83A1-F6EECF244321}">
                <p14:modId xmlns:p14="http://schemas.microsoft.com/office/powerpoint/2010/main" val="4094358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7958997"/>
                    </a:ext>
                  </a:extLst>
                </a:gridCol>
                <a:gridCol w="658368">
                  <a:extLst>
                    <a:ext uri="{9D8B030D-6E8A-4147-A177-3AD203B41FA5}">
                      <a16:colId xmlns:a16="http://schemas.microsoft.com/office/drawing/2014/main" val="1540095508"/>
                    </a:ext>
                  </a:extLst>
                </a:gridCol>
                <a:gridCol w="658368">
                  <a:extLst>
                    <a:ext uri="{9D8B030D-6E8A-4147-A177-3AD203B41FA5}">
                      <a16:colId xmlns:a16="http://schemas.microsoft.com/office/drawing/2014/main" val="450561729"/>
                    </a:ext>
                  </a:extLst>
                </a:gridCol>
                <a:gridCol w="658368">
                  <a:extLst>
                    <a:ext uri="{9D8B030D-6E8A-4147-A177-3AD203B41FA5}">
                      <a16:colId xmlns:a16="http://schemas.microsoft.com/office/drawing/2014/main" val="837716101"/>
                    </a:ext>
                  </a:extLst>
                </a:gridCol>
                <a:gridCol w="658368">
                  <a:extLst>
                    <a:ext uri="{9D8B030D-6E8A-4147-A177-3AD203B41FA5}">
                      <a16:colId xmlns:a16="http://schemas.microsoft.com/office/drawing/2014/main" val="1237780206"/>
                    </a:ext>
                  </a:extLst>
                </a:gridCol>
                <a:gridCol w="658368">
                  <a:extLst>
                    <a:ext uri="{9D8B030D-6E8A-4147-A177-3AD203B41FA5}">
                      <a16:colId xmlns:a16="http://schemas.microsoft.com/office/drawing/2014/main" val="3925384839"/>
                    </a:ext>
                  </a:extLst>
                </a:gridCol>
                <a:gridCol w="658368">
                  <a:extLst>
                    <a:ext uri="{9D8B030D-6E8A-4147-A177-3AD203B41FA5}">
                      <a16:colId xmlns:a16="http://schemas.microsoft.com/office/drawing/2014/main" val="616891122"/>
                    </a:ext>
                  </a:extLst>
                </a:gridCol>
                <a:gridCol w="658368">
                  <a:extLst>
                    <a:ext uri="{9D8B030D-6E8A-4147-A177-3AD203B41FA5}">
                      <a16:colId xmlns:a16="http://schemas.microsoft.com/office/drawing/2014/main" val="2107406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365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- 2018-08-15 13:26:00 </a:t>
                      </a:r>
                      <a:r>
                        <a:rPr kumimoji="0" lang="en-US" sz="1000" b="0" i="0" u="none" strike="noStrike" kern="1200" cap="none" spc="0" normalizeH="0" baseline="0" noProof="0">
                          <a:ln>
                            <a:noFill/>
                          </a:ln>
                          <a:solidFill>
                            <a:prstClr val="black"/>
                          </a:solidFill>
                          <a:effectLst/>
                          <a:uLnTx/>
                          <a:uFillTx/>
                          <a:latin typeface="+mn-lt"/>
                          <a:ea typeface="+mn-ea"/>
                          <a:cs typeface="+mn-cs"/>
                        </a:rPr>
                        <a:t> 
 Psst…do not monkey around in the classroom! :p
Learn more at
http://bit.ly/2A3iomX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994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- 2018-08-14 15:26:00 </a:t>
                      </a:r>
                      <a:r>
                        <a:rPr kumimoji="0" lang="en-US" sz="1000" b="0" i="0" u="none" strike="noStrike" kern="1200" cap="none" spc="0" normalizeH="0" baseline="0" noProof="0">
                          <a:ln>
                            <a:noFill/>
                          </a:ln>
                          <a:solidFill>
                            <a:prstClr val="black"/>
                          </a:solidFill>
                          <a:effectLst/>
                          <a:uLnTx/>
                          <a:uFillTx/>
                          <a:latin typeface="+mn-lt"/>
                          <a:ea typeface="+mn-ea"/>
                          <a:cs typeface="+mn-cs"/>
                        </a:rPr>
                        <a:t> 
 Have you started your year end exam preparation? 😊
If you are looking for a comprehensive handy model test paper that provides focused revision and extensive practice, Exam Prep (Year 1-5 and Form 1, 2 &amp; 4) is definitely your perfect choice!
Learn more
http://bit.ly/2LGw48M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091038"/>
                  </a:ext>
                </a:extLst>
              </a:tr>
            </a:tbl>
          </a:graphicData>
        </a:graphic>
      </p:graphicFrame>
      <p:sp>
        <p:nvSpPr>
          <p:cNvPr id="4" name="Text Placeholder 3">
            <a:extLst>
              <a:ext uri="{FF2B5EF4-FFF2-40B4-BE49-F238E27FC236}">
                <a16:creationId xmlns:a16="http://schemas.microsoft.com/office/drawing/2014/main" id="{37BCCBFD-6B38-4AE0-93D6-838AC6036EC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2640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D0D16-5AD8-409A-A53D-F8474FD30CE4}"/>
              </a:ext>
            </a:extLst>
          </p:cNvPr>
          <p:cNvSpPr>
            <a:spLocks noGrp="1"/>
          </p:cNvSpPr>
          <p:nvPr>
            <p:ph type="title"/>
          </p:nvPr>
        </p:nvSpPr>
        <p:spPr/>
        <p:txBody>
          <a:bodyPr/>
          <a:lstStyle/>
          <a:p>
            <a:r>
              <a:rPr lang="en-US"/>
              <a:t>Facebook Own Posts Table | Oxford Fajar - 8 of 10</a:t>
            </a:r>
          </a:p>
        </p:txBody>
      </p:sp>
      <p:graphicFrame>
        <p:nvGraphicFramePr>
          <p:cNvPr id="5" name="Table Placeholder 4">
            <a:extLst>
              <a:ext uri="{FF2B5EF4-FFF2-40B4-BE49-F238E27FC236}">
                <a16:creationId xmlns:a16="http://schemas.microsoft.com/office/drawing/2014/main" id="{D5896A55-924C-4DD0-9A50-4965E6812691}"/>
              </a:ext>
            </a:extLst>
          </p:cNvPr>
          <p:cNvGraphicFramePr>
            <a:graphicFrameLocks noGrp="1"/>
          </p:cNvGraphicFramePr>
          <p:nvPr>
            <p:ph type="tbl" sz="quarter" idx="13"/>
            <p:extLst>
              <p:ext uri="{D42A27DB-BD31-4B8C-83A1-F6EECF244321}">
                <p14:modId xmlns:p14="http://schemas.microsoft.com/office/powerpoint/2010/main" val="294842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5479"/>
                    </a:ext>
                  </a:extLst>
                </a:gridCol>
                <a:gridCol w="658368">
                  <a:extLst>
                    <a:ext uri="{9D8B030D-6E8A-4147-A177-3AD203B41FA5}">
                      <a16:colId xmlns:a16="http://schemas.microsoft.com/office/drawing/2014/main" val="1412550587"/>
                    </a:ext>
                  </a:extLst>
                </a:gridCol>
                <a:gridCol w="658368">
                  <a:extLst>
                    <a:ext uri="{9D8B030D-6E8A-4147-A177-3AD203B41FA5}">
                      <a16:colId xmlns:a16="http://schemas.microsoft.com/office/drawing/2014/main" val="2438578776"/>
                    </a:ext>
                  </a:extLst>
                </a:gridCol>
                <a:gridCol w="658368">
                  <a:extLst>
                    <a:ext uri="{9D8B030D-6E8A-4147-A177-3AD203B41FA5}">
                      <a16:colId xmlns:a16="http://schemas.microsoft.com/office/drawing/2014/main" val="2443417408"/>
                    </a:ext>
                  </a:extLst>
                </a:gridCol>
                <a:gridCol w="658368">
                  <a:extLst>
                    <a:ext uri="{9D8B030D-6E8A-4147-A177-3AD203B41FA5}">
                      <a16:colId xmlns:a16="http://schemas.microsoft.com/office/drawing/2014/main" val="3402770428"/>
                    </a:ext>
                  </a:extLst>
                </a:gridCol>
                <a:gridCol w="658368">
                  <a:extLst>
                    <a:ext uri="{9D8B030D-6E8A-4147-A177-3AD203B41FA5}">
                      <a16:colId xmlns:a16="http://schemas.microsoft.com/office/drawing/2014/main" val="1875850678"/>
                    </a:ext>
                  </a:extLst>
                </a:gridCol>
                <a:gridCol w="658368">
                  <a:extLst>
                    <a:ext uri="{9D8B030D-6E8A-4147-A177-3AD203B41FA5}">
                      <a16:colId xmlns:a16="http://schemas.microsoft.com/office/drawing/2014/main" val="2298560114"/>
                    </a:ext>
                  </a:extLst>
                </a:gridCol>
                <a:gridCol w="658368">
                  <a:extLst>
                    <a:ext uri="{9D8B030D-6E8A-4147-A177-3AD203B41FA5}">
                      <a16:colId xmlns:a16="http://schemas.microsoft.com/office/drawing/2014/main" val="3560709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650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- 2018-08-11 14:25:00 </a:t>
                      </a:r>
                      <a:r>
                        <a:rPr kumimoji="0" lang="en-US" sz="1000" b="0" i="0" u="none" strike="noStrike" kern="1200" cap="none" spc="0" normalizeH="0" baseline="0" noProof="0">
                          <a:ln>
                            <a:noFill/>
                          </a:ln>
                          <a:solidFill>
                            <a:prstClr val="black"/>
                          </a:solidFill>
                          <a:effectLst/>
                          <a:uLnTx/>
                          <a:uFillTx/>
                          <a:latin typeface="+mn-lt"/>
                          <a:ea typeface="+mn-ea"/>
                          <a:cs typeface="+mn-cs"/>
                        </a:rPr>
                        <a:t> 
 Happy weekend, everyone! Let’s have a quick quiz! 😀
Leave your answer in the comment section! 
.
.
.
.
Answer:
C. Weight
Source:
Memory Booster SPM Physics, pg2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0308001"/>
                  </a:ext>
                </a:extLst>
              </a:tr>
            </a:tbl>
          </a:graphicData>
        </a:graphic>
      </p:graphicFrame>
      <p:sp>
        <p:nvSpPr>
          <p:cNvPr id="4" name="Text Placeholder 3">
            <a:extLst>
              <a:ext uri="{FF2B5EF4-FFF2-40B4-BE49-F238E27FC236}">
                <a16:creationId xmlns:a16="http://schemas.microsoft.com/office/drawing/2014/main" id="{ECC7ED7E-37D7-42B7-8AEF-8F6603EA6C0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20873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8C35C-A87D-4329-A468-08E5F91ADA12}"/>
              </a:ext>
            </a:extLst>
          </p:cNvPr>
          <p:cNvSpPr>
            <a:spLocks noGrp="1"/>
          </p:cNvSpPr>
          <p:nvPr>
            <p:ph type="title"/>
          </p:nvPr>
        </p:nvSpPr>
        <p:spPr/>
        <p:txBody>
          <a:bodyPr/>
          <a:lstStyle/>
          <a:p>
            <a:r>
              <a:rPr lang="en-US"/>
              <a:t>Facebook Own Posts Table | Oxford Fajar - 9 of 10</a:t>
            </a:r>
          </a:p>
        </p:txBody>
      </p:sp>
      <p:graphicFrame>
        <p:nvGraphicFramePr>
          <p:cNvPr id="5" name="Table Placeholder 4">
            <a:extLst>
              <a:ext uri="{FF2B5EF4-FFF2-40B4-BE49-F238E27FC236}">
                <a16:creationId xmlns:a16="http://schemas.microsoft.com/office/drawing/2014/main" id="{64874F10-5CF9-4B41-8167-268D5928D7B5}"/>
              </a:ext>
            </a:extLst>
          </p:cNvPr>
          <p:cNvGraphicFramePr>
            <a:graphicFrameLocks noGrp="1"/>
          </p:cNvGraphicFramePr>
          <p:nvPr>
            <p:ph type="tbl" sz="quarter" idx="13"/>
            <p:extLst>
              <p:ext uri="{D42A27DB-BD31-4B8C-83A1-F6EECF244321}">
                <p14:modId xmlns:p14="http://schemas.microsoft.com/office/powerpoint/2010/main" val="274581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7376430"/>
                    </a:ext>
                  </a:extLst>
                </a:gridCol>
                <a:gridCol w="658368">
                  <a:extLst>
                    <a:ext uri="{9D8B030D-6E8A-4147-A177-3AD203B41FA5}">
                      <a16:colId xmlns:a16="http://schemas.microsoft.com/office/drawing/2014/main" val="15146566"/>
                    </a:ext>
                  </a:extLst>
                </a:gridCol>
                <a:gridCol w="658368">
                  <a:extLst>
                    <a:ext uri="{9D8B030D-6E8A-4147-A177-3AD203B41FA5}">
                      <a16:colId xmlns:a16="http://schemas.microsoft.com/office/drawing/2014/main" val="2694334498"/>
                    </a:ext>
                  </a:extLst>
                </a:gridCol>
                <a:gridCol w="658368">
                  <a:extLst>
                    <a:ext uri="{9D8B030D-6E8A-4147-A177-3AD203B41FA5}">
                      <a16:colId xmlns:a16="http://schemas.microsoft.com/office/drawing/2014/main" val="1787829144"/>
                    </a:ext>
                  </a:extLst>
                </a:gridCol>
                <a:gridCol w="658368">
                  <a:extLst>
                    <a:ext uri="{9D8B030D-6E8A-4147-A177-3AD203B41FA5}">
                      <a16:colId xmlns:a16="http://schemas.microsoft.com/office/drawing/2014/main" val="3145093124"/>
                    </a:ext>
                  </a:extLst>
                </a:gridCol>
                <a:gridCol w="658368">
                  <a:extLst>
                    <a:ext uri="{9D8B030D-6E8A-4147-A177-3AD203B41FA5}">
                      <a16:colId xmlns:a16="http://schemas.microsoft.com/office/drawing/2014/main" val="3567357036"/>
                    </a:ext>
                  </a:extLst>
                </a:gridCol>
                <a:gridCol w="658368">
                  <a:extLst>
                    <a:ext uri="{9D8B030D-6E8A-4147-A177-3AD203B41FA5}">
                      <a16:colId xmlns:a16="http://schemas.microsoft.com/office/drawing/2014/main" val="734879089"/>
                    </a:ext>
                  </a:extLst>
                </a:gridCol>
                <a:gridCol w="658368">
                  <a:extLst>
                    <a:ext uri="{9D8B030D-6E8A-4147-A177-3AD203B41FA5}">
                      <a16:colId xmlns:a16="http://schemas.microsoft.com/office/drawing/2014/main" val="2547011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726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- 2018-08-09 12:23:00 </a:t>
                      </a:r>
                      <a:r>
                        <a:rPr kumimoji="0" lang="en-US" sz="1000" b="0" i="0" u="none" strike="noStrike" kern="1200" cap="none" spc="0" normalizeH="0" baseline="0" noProof="0">
                          <a:ln>
                            <a:noFill/>
                          </a:ln>
                          <a:solidFill>
                            <a:prstClr val="black"/>
                          </a:solidFill>
                          <a:effectLst/>
                          <a:uLnTx/>
                          <a:uFillTx/>
                          <a:latin typeface="+mn-lt"/>
                          <a:ea typeface="+mn-ea"/>
                          <a:cs typeface="+mn-cs"/>
                        </a:rPr>
                        <a:t> 
 Losing focus easily during revision?
Studies show that if we create drawings about the information we learn, our understanding will increase by 400%. This is because not just the left brain but also the right brain is involved in the learning process.
Just simple sketch or even symbols will do! For example: '+' means improvement, ':)' indicates happiness, or '$' means wealth.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169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- 2018-08-07 12:23:00 </a:t>
                      </a:r>
                      <a:r>
                        <a:rPr kumimoji="0" lang="en-US" sz="1000" b="0" i="0" u="none" strike="noStrike" kern="1200" cap="none" spc="0" normalizeH="0" baseline="0" noProof="0">
                          <a:ln>
                            <a:noFill/>
                          </a:ln>
                          <a:solidFill>
                            <a:prstClr val="black"/>
                          </a:solidFill>
                          <a:effectLst/>
                          <a:uLnTx/>
                          <a:uFillTx/>
                          <a:latin typeface="+mn-lt"/>
                          <a:ea typeface="+mn-ea"/>
                          <a:cs typeface="+mn-cs"/>
                        </a:rPr>
                        <a:t> 
 Revise, retain and recall the essential facts of each subject with our Memory Booster study cards for UPSR, PT3 and SPM!
Learn more at
http://bit.ly/2mzvA9r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8610972"/>
                  </a:ext>
                </a:extLst>
              </a:tr>
            </a:tbl>
          </a:graphicData>
        </a:graphic>
      </p:graphicFrame>
      <p:sp>
        <p:nvSpPr>
          <p:cNvPr id="4" name="Text Placeholder 3">
            <a:extLst>
              <a:ext uri="{FF2B5EF4-FFF2-40B4-BE49-F238E27FC236}">
                <a16:creationId xmlns:a16="http://schemas.microsoft.com/office/drawing/2014/main" id="{175FEA14-07A0-43C7-851A-49D836DD0FA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94195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C2582-8D33-48B7-83E2-E0599913C113}"/>
              </a:ext>
            </a:extLst>
          </p:cNvPr>
          <p:cNvSpPr>
            <a:spLocks noGrp="1"/>
          </p:cNvSpPr>
          <p:nvPr>
            <p:ph type="title"/>
          </p:nvPr>
        </p:nvSpPr>
        <p:spPr/>
        <p:txBody>
          <a:bodyPr/>
          <a:lstStyle/>
          <a:p>
            <a:r>
              <a:rPr lang="en-US"/>
              <a:t>Facebook Own Posts Table | Oxford Fajar - 10 of 10</a:t>
            </a:r>
          </a:p>
        </p:txBody>
      </p:sp>
      <p:graphicFrame>
        <p:nvGraphicFramePr>
          <p:cNvPr id="5" name="Table Placeholder 4">
            <a:extLst>
              <a:ext uri="{FF2B5EF4-FFF2-40B4-BE49-F238E27FC236}">
                <a16:creationId xmlns:a16="http://schemas.microsoft.com/office/drawing/2014/main" id="{577483A8-1410-44FC-A7A6-F5C05B46212A}"/>
              </a:ext>
            </a:extLst>
          </p:cNvPr>
          <p:cNvGraphicFramePr>
            <a:graphicFrameLocks noGrp="1"/>
          </p:cNvGraphicFramePr>
          <p:nvPr>
            <p:ph type="tbl" sz="quarter" idx="13"/>
            <p:extLst>
              <p:ext uri="{D42A27DB-BD31-4B8C-83A1-F6EECF244321}">
                <p14:modId xmlns:p14="http://schemas.microsoft.com/office/powerpoint/2010/main" val="426093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4138392"/>
                    </a:ext>
                  </a:extLst>
                </a:gridCol>
                <a:gridCol w="658368">
                  <a:extLst>
                    <a:ext uri="{9D8B030D-6E8A-4147-A177-3AD203B41FA5}">
                      <a16:colId xmlns:a16="http://schemas.microsoft.com/office/drawing/2014/main" val="638555642"/>
                    </a:ext>
                  </a:extLst>
                </a:gridCol>
                <a:gridCol w="658368">
                  <a:extLst>
                    <a:ext uri="{9D8B030D-6E8A-4147-A177-3AD203B41FA5}">
                      <a16:colId xmlns:a16="http://schemas.microsoft.com/office/drawing/2014/main" val="925138151"/>
                    </a:ext>
                  </a:extLst>
                </a:gridCol>
                <a:gridCol w="658368">
                  <a:extLst>
                    <a:ext uri="{9D8B030D-6E8A-4147-A177-3AD203B41FA5}">
                      <a16:colId xmlns:a16="http://schemas.microsoft.com/office/drawing/2014/main" val="3994443622"/>
                    </a:ext>
                  </a:extLst>
                </a:gridCol>
                <a:gridCol w="658368">
                  <a:extLst>
                    <a:ext uri="{9D8B030D-6E8A-4147-A177-3AD203B41FA5}">
                      <a16:colId xmlns:a16="http://schemas.microsoft.com/office/drawing/2014/main" val="320163364"/>
                    </a:ext>
                  </a:extLst>
                </a:gridCol>
                <a:gridCol w="658368">
                  <a:extLst>
                    <a:ext uri="{9D8B030D-6E8A-4147-A177-3AD203B41FA5}">
                      <a16:colId xmlns:a16="http://schemas.microsoft.com/office/drawing/2014/main" val="4237623854"/>
                    </a:ext>
                  </a:extLst>
                </a:gridCol>
                <a:gridCol w="658368">
                  <a:extLst>
                    <a:ext uri="{9D8B030D-6E8A-4147-A177-3AD203B41FA5}">
                      <a16:colId xmlns:a16="http://schemas.microsoft.com/office/drawing/2014/main" val="2122123300"/>
                    </a:ext>
                  </a:extLst>
                </a:gridCol>
                <a:gridCol w="658368">
                  <a:extLst>
                    <a:ext uri="{9D8B030D-6E8A-4147-A177-3AD203B41FA5}">
                      <a16:colId xmlns:a16="http://schemas.microsoft.com/office/drawing/2014/main" val="3269631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665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- 2018-08-06 23:22:00 </a:t>
                      </a:r>
                      <a:r>
                        <a:rPr kumimoji="0" lang="en-US" sz="1000" b="0" i="0" u="none" strike="noStrike" kern="1200" cap="none" spc="0" normalizeH="0" baseline="0" noProof="0">
                          <a:ln>
                            <a:noFill/>
                          </a:ln>
                          <a:solidFill>
                            <a:prstClr val="black"/>
                          </a:solidFill>
                          <a:effectLst/>
                          <a:uLnTx/>
                          <a:uFillTx/>
                          <a:latin typeface="+mn-lt"/>
                          <a:ea typeface="+mn-ea"/>
                          <a:cs typeface="+mn-cs"/>
                        </a:rPr>
                        <a:t> 
 Bending your legs to land after jumping from a high place could save your legs from injury.
Longer time taken to land increases time of impact, thus reduces the impulsive force.
Source:
Memory Booster SPM Physics, pg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969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- 2018-08-04 13:21:00 </a:t>
                      </a:r>
                      <a:r>
                        <a:rPr kumimoji="0" lang="en-US" sz="1000" b="0" i="0" u="none" strike="noStrike" kern="1200" cap="none" spc="0" normalizeH="0" baseline="0" noProof="0">
                          <a:ln>
                            <a:noFill/>
                          </a:ln>
                          <a:solidFill>
                            <a:prstClr val="black"/>
                          </a:solidFill>
                          <a:effectLst/>
                          <a:uLnTx/>
                          <a:uFillTx/>
                          <a:latin typeface="+mn-lt"/>
                          <a:ea typeface="+mn-ea"/>
                          <a:cs typeface="+mn-cs"/>
                        </a:rPr>
                        <a:t> 
 Go through your revision for SPM during the weekends anytime anywhere with our Fully Worked Solutions SPM e-books!
Download now and get your FREE sample for 2 weeks!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996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- 2018-08-02 14:16:00 </a:t>
                      </a:r>
                      <a:r>
                        <a:rPr kumimoji="0" lang="en-US" sz="1000" b="0" i="0" u="none" strike="noStrike" kern="1200" cap="none" spc="0" normalizeH="0" baseline="0" noProof="0">
                          <a:ln>
                            <a:noFill/>
                          </a:ln>
                          <a:solidFill>
                            <a:prstClr val="black"/>
                          </a:solidFill>
                          <a:effectLst/>
                          <a:uLnTx/>
                          <a:uFillTx/>
                          <a:latin typeface="+mn-lt"/>
                          <a:ea typeface="+mn-ea"/>
                          <a:cs typeface="+mn-cs"/>
                        </a:rPr>
                        <a:t> 
 Can you spell out the full name of DNA? :)
Without the help of Google, leave your answer in the comment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2588377"/>
                  </a:ext>
                </a:extLst>
              </a:tr>
            </a:tbl>
          </a:graphicData>
        </a:graphic>
      </p:graphicFrame>
      <p:sp>
        <p:nvSpPr>
          <p:cNvPr id="4" name="Text Placeholder 3">
            <a:extLst>
              <a:ext uri="{FF2B5EF4-FFF2-40B4-BE49-F238E27FC236}">
                <a16:creationId xmlns:a16="http://schemas.microsoft.com/office/drawing/2014/main" id="{DA307668-8775-4534-8CB8-4DE907D8086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637650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984</Words>
  <Application>Microsoft Office PowerPoint</Application>
  <PresentationFormat>On-screen Show (4:3)</PresentationFormat>
  <Paragraphs>446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(FB) Custom Own Posts Table (new) | Oxford Fajar - 1 of 3</vt:lpstr>
      <vt:lpstr>(FB) Custom Own Posts Table (new) | Oxford Fajar - 2 of 3</vt:lpstr>
      <vt:lpstr>(FB)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10</vt:lpstr>
      <vt:lpstr>Facebook Own Posts Table | Oxford Fajar - 2 of 10</vt:lpstr>
      <vt:lpstr>Facebook Own Posts Table | Oxford Fajar - 3 of 10</vt:lpstr>
      <vt:lpstr>Facebook Own Posts Table | Oxford Fajar - 4 of 10</vt:lpstr>
      <vt:lpstr>Facebook Own Posts Table | Oxford Fajar - 5 of 10</vt:lpstr>
      <vt:lpstr>Facebook Own Posts Table | Oxford Fajar - 6 of 10</vt:lpstr>
      <vt:lpstr>Facebook Own Posts Table | Oxford Fajar - 7 of 10</vt:lpstr>
      <vt:lpstr>Facebook Own Posts Table | Oxford Fajar - 8 of 10</vt:lpstr>
      <vt:lpstr>Facebook Own Posts Table | Oxford Fajar - 9 of 10</vt:lpstr>
      <vt:lpstr>Facebook Own Posts Table | Oxford Fajar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2018-09-02T14:00:09Z</dcterms:created>
  <dcterms:modified xsi:type="dcterms:W3CDTF">2018-09-02T14:01:01Z</dcterms:modified>
</cp:coreProperties>
</file>