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403</c:v>
                </c:pt>
                <c:pt idx="1">
                  <c:v>28</c:v>
                </c:pt>
                <c:pt idx="2">
                  <c:v>14</c:v>
                </c:pt>
                <c:pt idx="3">
                  <c:v>34</c:v>
                </c:pt>
                <c:pt idx="4">
                  <c:v>144</c:v>
                </c:pt>
                <c:pt idx="5">
                  <c:v>592</c:v>
                </c:pt>
                <c:pt idx="6">
                  <c:v>945</c:v>
                </c:pt>
                <c:pt idx="7">
                  <c:v>113</c:v>
                </c:pt>
                <c:pt idx="8">
                  <c:v>43</c:v>
                </c:pt>
                <c:pt idx="9">
                  <c:v>250</c:v>
                </c:pt>
                <c:pt idx="10">
                  <c:v>224</c:v>
                </c:pt>
                <c:pt idx="11">
                  <c:v>50</c:v>
                </c:pt>
                <c:pt idx="12">
                  <c:v>96</c:v>
                </c:pt>
                <c:pt idx="13">
                  <c:v>260</c:v>
                </c:pt>
                <c:pt idx="14">
                  <c:v>213</c:v>
                </c:pt>
                <c:pt idx="15">
                  <c:v>155</c:v>
                </c:pt>
                <c:pt idx="16">
                  <c:v>312</c:v>
                </c:pt>
                <c:pt idx="17">
                  <c:v>119</c:v>
                </c:pt>
                <c:pt idx="18">
                  <c:v>229</c:v>
                </c:pt>
                <c:pt idx="19">
                  <c:v>153</c:v>
                </c:pt>
                <c:pt idx="20">
                  <c:v>17</c:v>
                </c:pt>
                <c:pt idx="21">
                  <c:v>5</c:v>
                </c:pt>
                <c:pt idx="22">
                  <c:v>7</c:v>
                </c:pt>
                <c:pt idx="23">
                  <c:v>42</c:v>
                </c:pt>
                <c:pt idx="24">
                  <c:v>33</c:v>
                </c:pt>
                <c:pt idx="25">
                  <c:v>18</c:v>
                </c:pt>
                <c:pt idx="26">
                  <c:v>70</c:v>
                </c:pt>
                <c:pt idx="27">
                  <c:v>114</c:v>
                </c:pt>
                <c:pt idx="28">
                  <c:v>174</c:v>
                </c:pt>
                <c:pt idx="29">
                  <c:v>242</c:v>
                </c:pt>
                <c:pt idx="30">
                  <c:v>43</c:v>
                </c:pt>
              </c:numCache>
            </c:numRef>
          </c:val>
          <c:smooth val="0"/>
          <c:extLst>
            <c:ext xmlns:c16="http://schemas.microsoft.com/office/drawing/2014/chart" uri="{C3380CC4-5D6E-409C-BE32-E72D297353CC}">
              <c16:uniqueId val="{00000000-89F4-4F62-BECB-671E4666A9D4}"/>
            </c:ext>
          </c:extLst>
        </c:ser>
        <c:dLbls>
          <c:showLegendKey val="0"/>
          <c:showVal val="0"/>
          <c:showCatName val="0"/>
          <c:showSerName val="0"/>
          <c:showPercent val="0"/>
          <c:showBubbleSize val="0"/>
        </c:dLbls>
        <c:smooth val="0"/>
        <c:axId val="282736896"/>
        <c:axId val="351018992"/>
      </c:lineChart>
      <c:dateAx>
        <c:axId val="282736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18992"/>
        <c:crosses val="autoZero"/>
        <c:auto val="1"/>
        <c:lblOffset val="100"/>
        <c:baseTimeUnit val="days"/>
      </c:dateAx>
      <c:valAx>
        <c:axId val="35101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73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103</c:v>
                </c:pt>
                <c:pt idx="1">
                  <c:v>9</c:v>
                </c:pt>
                <c:pt idx="2">
                  <c:v>3</c:v>
                </c:pt>
                <c:pt idx="3">
                  <c:v>5</c:v>
                </c:pt>
                <c:pt idx="4">
                  <c:v>9</c:v>
                </c:pt>
                <c:pt idx="5">
                  <c:v>13</c:v>
                </c:pt>
                <c:pt idx="6">
                  <c:v>64</c:v>
                </c:pt>
                <c:pt idx="7">
                  <c:v>32</c:v>
                </c:pt>
                <c:pt idx="8">
                  <c:v>5</c:v>
                </c:pt>
                <c:pt idx="9">
                  <c:v>52</c:v>
                </c:pt>
                <c:pt idx="10">
                  <c:v>47</c:v>
                </c:pt>
                <c:pt idx="11">
                  <c:v>3</c:v>
                </c:pt>
                <c:pt idx="12">
                  <c:v>18</c:v>
                </c:pt>
                <c:pt idx="13">
                  <c:v>66</c:v>
                </c:pt>
                <c:pt idx="14">
                  <c:v>75</c:v>
                </c:pt>
                <c:pt idx="15">
                  <c:v>53</c:v>
                </c:pt>
                <c:pt idx="16">
                  <c:v>99</c:v>
                </c:pt>
                <c:pt idx="17">
                  <c:v>32</c:v>
                </c:pt>
                <c:pt idx="18">
                  <c:v>49</c:v>
                </c:pt>
                <c:pt idx="19">
                  <c:v>37</c:v>
                </c:pt>
                <c:pt idx="20">
                  <c:v>5</c:v>
                </c:pt>
                <c:pt idx="21">
                  <c:v>3</c:v>
                </c:pt>
                <c:pt idx="22">
                  <c:v>1</c:v>
                </c:pt>
                <c:pt idx="23">
                  <c:v>6</c:v>
                </c:pt>
                <c:pt idx="24">
                  <c:v>1</c:v>
                </c:pt>
                <c:pt idx="25">
                  <c:v>2</c:v>
                </c:pt>
                <c:pt idx="26">
                  <c:v>15</c:v>
                </c:pt>
                <c:pt idx="27">
                  <c:v>4</c:v>
                </c:pt>
                <c:pt idx="28">
                  <c:v>28</c:v>
                </c:pt>
                <c:pt idx="29">
                  <c:v>27</c:v>
                </c:pt>
                <c:pt idx="30">
                  <c:v>4</c:v>
                </c:pt>
              </c:numCache>
            </c:numRef>
          </c:val>
          <c:smooth val="0"/>
          <c:extLst>
            <c:ext xmlns:c16="http://schemas.microsoft.com/office/drawing/2014/chart" uri="{C3380CC4-5D6E-409C-BE32-E72D297353CC}">
              <c16:uniqueId val="{00000000-6AFE-44CC-921E-954DBE7CB817}"/>
            </c:ext>
          </c:extLst>
        </c:ser>
        <c:dLbls>
          <c:showLegendKey val="0"/>
          <c:showVal val="0"/>
          <c:showCatName val="0"/>
          <c:showSerName val="0"/>
          <c:showPercent val="0"/>
          <c:showBubbleSize val="0"/>
        </c:dLbls>
        <c:smooth val="0"/>
        <c:axId val="353061056"/>
        <c:axId val="353056464"/>
      </c:lineChart>
      <c:dateAx>
        <c:axId val="353061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056464"/>
        <c:crosses val="autoZero"/>
        <c:auto val="1"/>
        <c:lblOffset val="100"/>
        <c:baseTimeUnit val="days"/>
      </c:dateAx>
      <c:valAx>
        <c:axId val="35305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06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c:v>
                </c:pt>
                <c:pt idx="3">
                  <c:v>0</c:v>
                </c:pt>
                <c:pt idx="4">
                  <c:v>0</c:v>
                </c:pt>
                <c:pt idx="5">
                  <c:v>74</c:v>
                </c:pt>
                <c:pt idx="6">
                  <c:v>0</c:v>
                </c:pt>
                <c:pt idx="7">
                  <c:v>0</c:v>
                </c:pt>
                <c:pt idx="8">
                  <c:v>88</c:v>
                </c:pt>
                <c:pt idx="9">
                  <c:v>0</c:v>
                </c:pt>
                <c:pt idx="10">
                  <c:v>179</c:v>
                </c:pt>
                <c:pt idx="11">
                  <c:v>0</c:v>
                </c:pt>
                <c:pt idx="12">
                  <c:v>152</c:v>
                </c:pt>
                <c:pt idx="13">
                  <c:v>0</c:v>
                </c:pt>
                <c:pt idx="14">
                  <c:v>0</c:v>
                </c:pt>
                <c:pt idx="15">
                  <c:v>0</c:v>
                </c:pt>
                <c:pt idx="16">
                  <c:v>0</c:v>
                </c:pt>
                <c:pt idx="17">
                  <c:v>77</c:v>
                </c:pt>
                <c:pt idx="18">
                  <c:v>0</c:v>
                </c:pt>
                <c:pt idx="19">
                  <c:v>0</c:v>
                </c:pt>
                <c:pt idx="20">
                  <c:v>0</c:v>
                </c:pt>
                <c:pt idx="21">
                  <c:v>0</c:v>
                </c:pt>
                <c:pt idx="22">
                  <c:v>0</c:v>
                </c:pt>
                <c:pt idx="23">
                  <c:v>0</c:v>
                </c:pt>
                <c:pt idx="24">
                  <c:v>0</c:v>
                </c:pt>
                <c:pt idx="25">
                  <c:v>0</c:v>
                </c:pt>
                <c:pt idx="26">
                  <c:v>0</c:v>
                </c:pt>
                <c:pt idx="27">
                  <c:v>47</c:v>
                </c:pt>
                <c:pt idx="28">
                  <c:v>0</c:v>
                </c:pt>
                <c:pt idx="29">
                  <c:v>0</c:v>
                </c:pt>
                <c:pt idx="30">
                  <c:v>0</c:v>
                </c:pt>
              </c:numCache>
            </c:numRef>
          </c:val>
          <c:smooth val="0"/>
          <c:extLst>
            <c:ext xmlns:c16="http://schemas.microsoft.com/office/drawing/2014/chart" uri="{C3380CC4-5D6E-409C-BE32-E72D297353CC}">
              <c16:uniqueId val="{00000000-EBA7-4757-A96F-398B3D5111EB}"/>
            </c:ext>
          </c:extLst>
        </c:ser>
        <c:dLbls>
          <c:showLegendKey val="0"/>
          <c:showVal val="0"/>
          <c:showCatName val="0"/>
          <c:showSerName val="0"/>
          <c:showPercent val="0"/>
          <c:showBubbleSize val="0"/>
        </c:dLbls>
        <c:smooth val="0"/>
        <c:axId val="354750696"/>
        <c:axId val="354748400"/>
      </c:lineChart>
      <c:dateAx>
        <c:axId val="354750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48400"/>
        <c:crosses val="autoZero"/>
        <c:auto val="1"/>
        <c:lblOffset val="100"/>
        <c:baseTimeUnit val="days"/>
      </c:dateAx>
      <c:valAx>
        <c:axId val="35474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5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611</c:v>
                </c:pt>
              </c:numCache>
            </c:numRef>
          </c:val>
          <c:extLst>
            <c:ext xmlns:c16="http://schemas.microsoft.com/office/drawing/2014/chart" uri="{C3380CC4-5D6E-409C-BE32-E72D297353CC}">
              <c16:uniqueId val="{00000000-589D-4AAD-8BC6-FDDA79BC286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5</c:v>
                </c:pt>
              </c:numCache>
            </c:numRef>
          </c:val>
          <c:extLst>
            <c:ext xmlns:c16="http://schemas.microsoft.com/office/drawing/2014/chart" uri="{C3380CC4-5D6E-409C-BE32-E72D297353CC}">
              <c16:uniqueId val="{00000001-589D-4AAD-8BC6-FDDA79BC286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589D-4AAD-8BC6-FDDA79BC286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1</c:v>
                </c:pt>
              </c:numCache>
            </c:numRef>
          </c:val>
          <c:extLst>
            <c:ext xmlns:c16="http://schemas.microsoft.com/office/drawing/2014/chart" uri="{C3380CC4-5D6E-409C-BE32-E72D297353CC}">
              <c16:uniqueId val="{00000003-589D-4AAD-8BC6-FDDA79BC286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589D-4AAD-8BC6-FDDA79BC286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589D-4AAD-8BC6-FDDA79BC286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589D-4AAD-8BC6-FDDA79BC286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4</c:v>
                </c:pt>
              </c:numCache>
            </c:numRef>
          </c:val>
          <c:extLst>
            <c:ext xmlns:c16="http://schemas.microsoft.com/office/drawing/2014/chart" uri="{C3380CC4-5D6E-409C-BE32-E72D297353CC}">
              <c16:uniqueId val="{00000007-589D-4AAD-8BC6-FDDA79BC286F}"/>
            </c:ext>
          </c:extLst>
        </c:ser>
        <c:dLbls>
          <c:showLegendKey val="0"/>
          <c:showVal val="0"/>
          <c:showCatName val="0"/>
          <c:showSerName val="0"/>
          <c:showPercent val="0"/>
          <c:showBubbleSize val="0"/>
        </c:dLbls>
        <c:gapWidth val="150"/>
        <c:overlap val="100"/>
        <c:axId val="175981760"/>
        <c:axId val="155651864"/>
      </c:barChart>
      <c:catAx>
        <c:axId val="175981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651864"/>
        <c:crosses val="autoZero"/>
        <c:auto val="1"/>
        <c:lblAlgn val="ctr"/>
        <c:lblOffset val="100"/>
        <c:noMultiLvlLbl val="0"/>
      </c:catAx>
      <c:valAx>
        <c:axId val="155651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98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5.5590650663297998</c:v>
                </c:pt>
                <c:pt idx="1">
                  <c:v>3.1585596967783E-2</c:v>
                </c:pt>
                <c:pt idx="2">
                  <c:v>8.1174984207201994</c:v>
                </c:pt>
                <c:pt idx="4">
                  <c:v>7.1699305116867</c:v>
                </c:pt>
                <c:pt idx="5">
                  <c:v>3.0322173089071001</c:v>
                </c:pt>
              </c:numCache>
            </c:numRef>
          </c:val>
          <c:extLst>
            <c:ext xmlns:c16="http://schemas.microsoft.com/office/drawing/2014/chart" uri="{C3380CC4-5D6E-409C-BE32-E72D297353CC}">
              <c16:uniqueId val="{00000000-82D2-4248-AA9F-B226206E4101}"/>
            </c:ext>
          </c:extLst>
        </c:ser>
        <c:dLbls>
          <c:showLegendKey val="0"/>
          <c:showVal val="0"/>
          <c:showCatName val="0"/>
          <c:showSerName val="0"/>
          <c:showPercent val="0"/>
          <c:showBubbleSize val="0"/>
        </c:dLbls>
        <c:gapWidth val="219"/>
        <c:overlap val="-27"/>
        <c:axId val="155653504"/>
        <c:axId val="155653832"/>
      </c:barChart>
      <c:catAx>
        <c:axId val="155653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653832"/>
        <c:crosses val="autoZero"/>
        <c:auto val="1"/>
        <c:lblAlgn val="ctr"/>
        <c:lblOffset val="100"/>
        <c:noMultiLvlLbl val="0"/>
      </c:catAx>
      <c:valAx>
        <c:axId val="15565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565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39</c:v>
                </c:pt>
                <c:pt idx="1">
                  <c:v>699</c:v>
                </c:pt>
                <c:pt idx="2">
                  <c:v>108</c:v>
                </c:pt>
                <c:pt idx="3">
                  <c:v>75</c:v>
                </c:pt>
                <c:pt idx="4">
                  <c:v>25</c:v>
                </c:pt>
                <c:pt idx="5">
                  <c:v>7</c:v>
                </c:pt>
                <c:pt idx="6">
                  <c:v>8</c:v>
                </c:pt>
              </c:numCache>
            </c:numRef>
          </c:val>
          <c:extLst>
            <c:ext xmlns:c16="http://schemas.microsoft.com/office/drawing/2014/chart" uri="{C3380CC4-5D6E-409C-BE32-E72D297353CC}">
              <c16:uniqueId val="{00000000-32DD-4E8A-9BE5-65AA73F636E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34</c:v>
                </c:pt>
                <c:pt idx="1">
                  <c:v>408</c:v>
                </c:pt>
                <c:pt idx="2">
                  <c:v>106</c:v>
                </c:pt>
                <c:pt idx="3">
                  <c:v>49</c:v>
                </c:pt>
                <c:pt idx="4">
                  <c:v>14</c:v>
                </c:pt>
                <c:pt idx="5">
                  <c:v>6</c:v>
                </c:pt>
                <c:pt idx="6">
                  <c:v>6</c:v>
                </c:pt>
              </c:numCache>
            </c:numRef>
          </c:val>
          <c:extLst>
            <c:ext xmlns:c16="http://schemas.microsoft.com/office/drawing/2014/chart" uri="{C3380CC4-5D6E-409C-BE32-E72D297353CC}">
              <c16:uniqueId val="{00000001-32DD-4E8A-9BE5-65AA73F636ED}"/>
            </c:ext>
          </c:extLst>
        </c:ser>
        <c:dLbls>
          <c:showLegendKey val="0"/>
          <c:showVal val="0"/>
          <c:showCatName val="0"/>
          <c:showSerName val="0"/>
          <c:showPercent val="0"/>
          <c:showBubbleSize val="0"/>
        </c:dLbls>
        <c:gapWidth val="219"/>
        <c:overlap val="-27"/>
        <c:axId val="362194416"/>
        <c:axId val="362189824"/>
      </c:barChart>
      <c:catAx>
        <c:axId val="362194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189824"/>
        <c:crosses val="autoZero"/>
        <c:auto val="1"/>
        <c:lblAlgn val="ctr"/>
        <c:lblOffset val="100"/>
        <c:noMultiLvlLbl val="0"/>
      </c:catAx>
      <c:valAx>
        <c:axId val="36218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19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c:v>
                </c:pt>
                <c:pt idx="3">
                  <c:v>0</c:v>
                </c:pt>
                <c:pt idx="4">
                  <c:v>0</c:v>
                </c:pt>
                <c:pt idx="5">
                  <c:v>4.7528517110266</c:v>
                </c:pt>
                <c:pt idx="6">
                  <c:v>0</c:v>
                </c:pt>
                <c:pt idx="7">
                  <c:v>0</c:v>
                </c:pt>
                <c:pt idx="8">
                  <c:v>5.5696202531646</c:v>
                </c:pt>
                <c:pt idx="9">
                  <c:v>0</c:v>
                </c:pt>
                <c:pt idx="10">
                  <c:v>11.378002528445</c:v>
                </c:pt>
                <c:pt idx="11">
                  <c:v>0</c:v>
                </c:pt>
                <c:pt idx="12">
                  <c:v>9.5959595959596005</c:v>
                </c:pt>
                <c:pt idx="13">
                  <c:v>0</c:v>
                </c:pt>
                <c:pt idx="14">
                  <c:v>0</c:v>
                </c:pt>
                <c:pt idx="15">
                  <c:v>0</c:v>
                </c:pt>
                <c:pt idx="16">
                  <c:v>0</c:v>
                </c:pt>
                <c:pt idx="17">
                  <c:v>4.8611111111111001</c:v>
                </c:pt>
                <c:pt idx="18">
                  <c:v>0</c:v>
                </c:pt>
                <c:pt idx="19">
                  <c:v>0</c:v>
                </c:pt>
                <c:pt idx="20">
                  <c:v>0</c:v>
                </c:pt>
                <c:pt idx="21">
                  <c:v>0</c:v>
                </c:pt>
                <c:pt idx="22">
                  <c:v>0</c:v>
                </c:pt>
                <c:pt idx="23">
                  <c:v>6.3171193935565001E-2</c:v>
                </c:pt>
                <c:pt idx="24">
                  <c:v>0</c:v>
                </c:pt>
                <c:pt idx="25">
                  <c:v>0</c:v>
                </c:pt>
                <c:pt idx="26">
                  <c:v>0</c:v>
                </c:pt>
                <c:pt idx="27">
                  <c:v>3.0283911671924</c:v>
                </c:pt>
                <c:pt idx="28">
                  <c:v>0</c:v>
                </c:pt>
                <c:pt idx="29">
                  <c:v>0</c:v>
                </c:pt>
                <c:pt idx="30">
                  <c:v>0</c:v>
                </c:pt>
              </c:numCache>
            </c:numRef>
          </c:val>
          <c:smooth val="0"/>
          <c:extLst>
            <c:ext xmlns:c16="http://schemas.microsoft.com/office/drawing/2014/chart" uri="{C3380CC4-5D6E-409C-BE32-E72D297353CC}">
              <c16:uniqueId val="{00000000-B390-468E-A162-92D53518CCC4}"/>
            </c:ext>
          </c:extLst>
        </c:ser>
        <c:dLbls>
          <c:showLegendKey val="0"/>
          <c:showVal val="0"/>
          <c:showCatName val="0"/>
          <c:showSerName val="0"/>
          <c:showPercent val="0"/>
          <c:showBubbleSize val="0"/>
        </c:dLbls>
        <c:smooth val="0"/>
        <c:axId val="365224704"/>
        <c:axId val="365221424"/>
      </c:lineChart>
      <c:dateAx>
        <c:axId val="365224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221424"/>
        <c:crosses val="autoZero"/>
        <c:auto val="1"/>
        <c:lblOffset val="100"/>
        <c:baseTimeUnit val="days"/>
      </c:dateAx>
      <c:valAx>
        <c:axId val="36522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22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1578</c:v>
                </c:pt>
                <c:pt idx="1">
                  <c:v>1578</c:v>
                </c:pt>
                <c:pt idx="2">
                  <c:v>1577</c:v>
                </c:pt>
                <c:pt idx="3">
                  <c:v>1577</c:v>
                </c:pt>
                <c:pt idx="4">
                  <c:v>1578</c:v>
                </c:pt>
                <c:pt idx="5">
                  <c:v>1579</c:v>
                </c:pt>
                <c:pt idx="6">
                  <c:v>1580</c:v>
                </c:pt>
                <c:pt idx="7">
                  <c:v>1580</c:v>
                </c:pt>
                <c:pt idx="8">
                  <c:v>1581</c:v>
                </c:pt>
                <c:pt idx="9">
                  <c:v>1582</c:v>
                </c:pt>
                <c:pt idx="10">
                  <c:v>1583</c:v>
                </c:pt>
                <c:pt idx="11">
                  <c:v>1584</c:v>
                </c:pt>
                <c:pt idx="12">
                  <c:v>1584</c:v>
                </c:pt>
                <c:pt idx="13">
                  <c:v>1584</c:v>
                </c:pt>
                <c:pt idx="14">
                  <c:v>1584</c:v>
                </c:pt>
                <c:pt idx="15">
                  <c:v>1584</c:v>
                </c:pt>
                <c:pt idx="16">
                  <c:v>1584</c:v>
                </c:pt>
                <c:pt idx="17">
                  <c:v>1585</c:v>
                </c:pt>
                <c:pt idx="18">
                  <c:v>1585</c:v>
                </c:pt>
                <c:pt idx="19">
                  <c:v>1584</c:v>
                </c:pt>
                <c:pt idx="20">
                  <c:v>1584</c:v>
                </c:pt>
                <c:pt idx="21">
                  <c:v>1584</c:v>
                </c:pt>
                <c:pt idx="22">
                  <c:v>1584</c:v>
                </c:pt>
                <c:pt idx="23">
                  <c:v>1582</c:v>
                </c:pt>
                <c:pt idx="24">
                  <c:v>1582</c:v>
                </c:pt>
                <c:pt idx="25">
                  <c:v>1583</c:v>
                </c:pt>
                <c:pt idx="26">
                  <c:v>1585</c:v>
                </c:pt>
                <c:pt idx="27">
                  <c:v>1586</c:v>
                </c:pt>
                <c:pt idx="28">
                  <c:v>1587</c:v>
                </c:pt>
                <c:pt idx="29">
                  <c:v>1587</c:v>
                </c:pt>
                <c:pt idx="30">
                  <c:v>1589</c:v>
                </c:pt>
              </c:numCache>
            </c:numRef>
          </c:val>
          <c:smooth val="0"/>
          <c:extLst>
            <c:ext xmlns:c16="http://schemas.microsoft.com/office/drawing/2014/chart" uri="{C3380CC4-5D6E-409C-BE32-E72D297353CC}">
              <c16:uniqueId val="{00000000-4769-4391-9255-EC37F4F4F182}"/>
            </c:ext>
          </c:extLst>
        </c:ser>
        <c:dLbls>
          <c:showLegendKey val="0"/>
          <c:showVal val="0"/>
          <c:showCatName val="0"/>
          <c:showSerName val="0"/>
          <c:showPercent val="0"/>
          <c:showBubbleSize val="0"/>
        </c:dLbls>
        <c:smooth val="0"/>
        <c:axId val="365223392"/>
        <c:axId val="365229624"/>
      </c:lineChart>
      <c:dateAx>
        <c:axId val="365223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229624"/>
        <c:crosses val="autoZero"/>
        <c:auto val="1"/>
        <c:lblOffset val="100"/>
        <c:baseTimeUnit val="days"/>
      </c:dateAx>
      <c:valAx>
        <c:axId val="36522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22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3</c:v>
                </c:pt>
                <c:pt idx="1">
                  <c:v>6</c:v>
                </c:pt>
                <c:pt idx="2">
                  <c:v>4</c:v>
                </c:pt>
                <c:pt idx="3">
                  <c:v>4</c:v>
                </c:pt>
                <c:pt idx="4">
                  <c:v>6</c:v>
                </c:pt>
                <c:pt idx="5">
                  <c:v>11</c:v>
                </c:pt>
                <c:pt idx="6">
                  <c:v>5</c:v>
                </c:pt>
                <c:pt idx="7">
                  <c:v>1</c:v>
                </c:pt>
                <c:pt idx="8">
                  <c:v>8</c:v>
                </c:pt>
                <c:pt idx="9">
                  <c:v>4</c:v>
                </c:pt>
                <c:pt idx="10">
                  <c:v>1</c:v>
                </c:pt>
                <c:pt idx="11">
                  <c:v>2</c:v>
                </c:pt>
                <c:pt idx="12">
                  <c:v>3</c:v>
                </c:pt>
                <c:pt idx="13">
                  <c:v>0</c:v>
                </c:pt>
                <c:pt idx="14">
                  <c:v>4</c:v>
                </c:pt>
                <c:pt idx="15">
                  <c:v>4</c:v>
                </c:pt>
                <c:pt idx="16">
                  <c:v>1</c:v>
                </c:pt>
                <c:pt idx="17">
                  <c:v>0</c:v>
                </c:pt>
                <c:pt idx="18">
                  <c:v>2</c:v>
                </c:pt>
                <c:pt idx="19">
                  <c:v>11</c:v>
                </c:pt>
                <c:pt idx="20">
                  <c:v>4</c:v>
                </c:pt>
                <c:pt idx="21">
                  <c:v>3</c:v>
                </c:pt>
                <c:pt idx="22">
                  <c:v>0</c:v>
                </c:pt>
                <c:pt idx="23">
                  <c:v>2</c:v>
                </c:pt>
                <c:pt idx="24">
                  <c:v>0</c:v>
                </c:pt>
                <c:pt idx="25">
                  <c:v>5</c:v>
                </c:pt>
                <c:pt idx="26">
                  <c:v>7</c:v>
                </c:pt>
                <c:pt idx="27">
                  <c:v>1</c:v>
                </c:pt>
                <c:pt idx="28">
                  <c:v>3</c:v>
                </c:pt>
                <c:pt idx="29">
                  <c:v>2</c:v>
                </c:pt>
                <c:pt idx="30">
                  <c:v>2</c:v>
                </c:pt>
              </c:numCache>
            </c:numRef>
          </c:val>
          <c:smooth val="0"/>
          <c:extLst>
            <c:ext xmlns:c16="http://schemas.microsoft.com/office/drawing/2014/chart" uri="{C3380CC4-5D6E-409C-BE32-E72D297353CC}">
              <c16:uniqueId val="{00000000-1E32-4E6C-BE23-658B2194C1F3}"/>
            </c:ext>
          </c:extLst>
        </c:ser>
        <c:dLbls>
          <c:showLegendKey val="0"/>
          <c:showVal val="0"/>
          <c:showCatName val="0"/>
          <c:showSerName val="0"/>
          <c:showPercent val="0"/>
          <c:showBubbleSize val="0"/>
        </c:dLbls>
        <c:smooth val="0"/>
        <c:axId val="365233232"/>
        <c:axId val="365230936"/>
      </c:lineChart>
      <c:dateAx>
        <c:axId val="365233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230936"/>
        <c:crosses val="autoZero"/>
        <c:auto val="1"/>
        <c:lblOffset val="100"/>
        <c:baseTimeUnit val="days"/>
      </c:dateAx>
      <c:valAx>
        <c:axId val="36523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23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F9A16-3D85-4B3A-B789-3B887B84DCD4}"/>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F30544A3-A54C-4CE8-9CE0-EE51AC53522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26706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003B0-62EF-47C1-9C99-CC1B21524F72}"/>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86D302B3-4AEE-4FDE-B3FD-B73E4F8F9BF0}"/>
              </a:ext>
            </a:extLst>
          </p:cNvPr>
          <p:cNvGraphicFramePr>
            <a:graphicFrameLocks noGrp="1"/>
          </p:cNvGraphicFramePr>
          <p:nvPr>
            <p:ph type="tbl" sz="quarter" idx="13"/>
            <p:extLst>
              <p:ext uri="{D42A27DB-BD31-4B8C-83A1-F6EECF244321}">
                <p14:modId xmlns:p14="http://schemas.microsoft.com/office/powerpoint/2010/main" val="3362847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15309724"/>
                    </a:ext>
                  </a:extLst>
                </a:gridCol>
                <a:gridCol w="740664">
                  <a:extLst>
                    <a:ext uri="{9D8B030D-6E8A-4147-A177-3AD203B41FA5}">
                      <a16:colId xmlns:a16="http://schemas.microsoft.com/office/drawing/2014/main" val="567703854"/>
                    </a:ext>
                  </a:extLst>
                </a:gridCol>
                <a:gridCol w="740664">
                  <a:extLst>
                    <a:ext uri="{9D8B030D-6E8A-4147-A177-3AD203B41FA5}">
                      <a16:colId xmlns:a16="http://schemas.microsoft.com/office/drawing/2014/main" val="3045476137"/>
                    </a:ext>
                  </a:extLst>
                </a:gridCol>
                <a:gridCol w="740664">
                  <a:extLst>
                    <a:ext uri="{9D8B030D-6E8A-4147-A177-3AD203B41FA5}">
                      <a16:colId xmlns:a16="http://schemas.microsoft.com/office/drawing/2014/main" val="4007016535"/>
                    </a:ext>
                  </a:extLst>
                </a:gridCol>
                <a:gridCol w="740664">
                  <a:extLst>
                    <a:ext uri="{9D8B030D-6E8A-4147-A177-3AD203B41FA5}">
                      <a16:colId xmlns:a16="http://schemas.microsoft.com/office/drawing/2014/main" val="3626955370"/>
                    </a:ext>
                  </a:extLst>
                </a:gridCol>
                <a:gridCol w="740664">
                  <a:extLst>
                    <a:ext uri="{9D8B030D-6E8A-4147-A177-3AD203B41FA5}">
                      <a16:colId xmlns:a16="http://schemas.microsoft.com/office/drawing/2014/main" val="1669298442"/>
                    </a:ext>
                  </a:extLst>
                </a:gridCol>
                <a:gridCol w="740664">
                  <a:extLst>
                    <a:ext uri="{9D8B030D-6E8A-4147-A177-3AD203B41FA5}">
                      <a16:colId xmlns:a16="http://schemas.microsoft.com/office/drawing/2014/main" val="2883707101"/>
                    </a:ext>
                  </a:extLst>
                </a:gridCol>
                <a:gridCol w="740664">
                  <a:extLst>
                    <a:ext uri="{9D8B030D-6E8A-4147-A177-3AD203B41FA5}">
                      <a16:colId xmlns:a16="http://schemas.microsoft.com/office/drawing/2014/main" val="371766500"/>
                    </a:ext>
                  </a:extLst>
                </a:gridCol>
                <a:gridCol w="740664">
                  <a:extLst>
                    <a:ext uri="{9D8B030D-6E8A-4147-A177-3AD203B41FA5}">
                      <a16:colId xmlns:a16="http://schemas.microsoft.com/office/drawing/2014/main" val="3613519080"/>
                    </a:ext>
                  </a:extLst>
                </a:gridCol>
                <a:gridCol w="740664">
                  <a:extLst>
                    <a:ext uri="{9D8B030D-6E8A-4147-A177-3AD203B41FA5}">
                      <a16:colId xmlns:a16="http://schemas.microsoft.com/office/drawing/2014/main" val="27205536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8934074"/>
                  </a:ext>
                </a:extLst>
              </a:tr>
              <a:tr h="370840">
                <a:tc>
                  <a:txBody>
                    <a:bodyPr/>
                    <a:lstStyle/>
                    <a:p>
                      <a:r>
                        <a:rPr lang="en-US" sz="1000"/>
                        <a:t>Oxford Fajar Pre-University</a:t>
                      </a:r>
                    </a:p>
                  </a:txBody>
                  <a:tcPr/>
                </a:tc>
                <a:tc>
                  <a:txBody>
                    <a:bodyPr/>
                    <a:lstStyle/>
                    <a:p>
                      <a:r>
                        <a:rPr lang="en-US" sz="1000"/>
                        <a:t>1589</a:t>
                      </a:r>
                    </a:p>
                  </a:txBody>
                  <a:tcPr/>
                </a:tc>
                <a:tc>
                  <a:txBody>
                    <a:bodyPr/>
                    <a:lstStyle/>
                    <a:p>
                      <a:r>
                        <a:rPr lang="en-US" sz="1000"/>
                        <a:t>12</a:t>
                      </a:r>
                    </a:p>
                  </a:txBody>
                  <a:tcPr/>
                </a:tc>
                <a:tc>
                  <a:txBody>
                    <a:bodyPr/>
                    <a:lstStyle/>
                    <a:p>
                      <a:r>
                        <a:rPr lang="en-US" sz="1000"/>
                        <a:t>8</a:t>
                      </a:r>
                    </a:p>
                  </a:txBody>
                  <a:tcPr/>
                </a:tc>
                <a:tc>
                  <a:txBody>
                    <a:bodyPr/>
                    <a:lstStyle/>
                    <a:p>
                      <a:r>
                        <a:rPr lang="en-US" sz="1000"/>
                        <a:t>617</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4.9037 %</a:t>
                      </a:r>
                    </a:p>
                  </a:txBody>
                  <a:tcPr/>
                </a:tc>
                <a:tc>
                  <a:txBody>
                    <a:bodyPr/>
                    <a:lstStyle/>
                    <a:p>
                      <a:r>
                        <a:rPr lang="en-US" sz="1000"/>
                        <a:t>0.0 %</a:t>
                      </a:r>
                    </a:p>
                  </a:txBody>
                  <a:tcPr/>
                </a:tc>
                <a:extLst>
                  <a:ext uri="{0D108BD9-81ED-4DB2-BD59-A6C34878D82A}">
                    <a16:rowId xmlns:a16="http://schemas.microsoft.com/office/drawing/2014/main" val="4161361657"/>
                  </a:ext>
                </a:extLst>
              </a:tr>
            </a:tbl>
          </a:graphicData>
        </a:graphic>
      </p:graphicFrame>
      <p:sp>
        <p:nvSpPr>
          <p:cNvPr id="4" name="Text Placeholder 3">
            <a:extLst>
              <a:ext uri="{FF2B5EF4-FFF2-40B4-BE49-F238E27FC236}">
                <a16:creationId xmlns:a16="http://schemas.microsoft.com/office/drawing/2014/main" id="{1E6B2A83-C3C1-4BB3-A645-6953D129FCD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207460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ED6E2-2E08-4213-AE9A-077DBDC9485F}"/>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93490557-4D79-47AE-A66B-C304ECD72048}"/>
              </a:ext>
            </a:extLst>
          </p:cNvPr>
          <p:cNvGraphicFramePr>
            <a:graphicFrameLocks noGrp="1"/>
          </p:cNvGraphicFramePr>
          <p:nvPr>
            <p:ph type="chart" sz="quarter" idx="13"/>
            <p:extLst>
              <p:ext uri="{D42A27DB-BD31-4B8C-83A1-F6EECF244321}">
                <p14:modId xmlns:p14="http://schemas.microsoft.com/office/powerpoint/2010/main" val="1157053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2A45E4-6AE9-4155-BF55-6D4D092308A2}"/>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F978830-1BC2-45A7-8104-9CE540DED9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8330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F7F40-50F5-4D38-8A10-178E9DABEB60}"/>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CBFFEADF-4899-412A-BD3D-EDEC091B30CD}"/>
              </a:ext>
            </a:extLst>
          </p:cNvPr>
          <p:cNvGraphicFramePr>
            <a:graphicFrameLocks noGrp="1"/>
          </p:cNvGraphicFramePr>
          <p:nvPr>
            <p:ph type="chart" sz="quarter" idx="13"/>
            <p:extLst>
              <p:ext uri="{D42A27DB-BD31-4B8C-83A1-F6EECF244321}">
                <p14:modId xmlns:p14="http://schemas.microsoft.com/office/powerpoint/2010/main" val="269456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A7F6FD-44CC-497B-9C27-DA7BE53D61EB}"/>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6EE5B92-82DA-44B5-8C3A-6A1354F75E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340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878AD-5DC8-4E1D-B2F2-8DEB438B0A19}"/>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883ECAEB-0B0F-4B5D-93BC-33A20B687391}"/>
              </a:ext>
            </a:extLst>
          </p:cNvPr>
          <p:cNvGraphicFramePr>
            <a:graphicFrameLocks noGrp="1"/>
          </p:cNvGraphicFramePr>
          <p:nvPr>
            <p:ph type="chart" sz="quarter" idx="13"/>
            <p:extLst>
              <p:ext uri="{D42A27DB-BD31-4B8C-83A1-F6EECF244321}">
                <p14:modId xmlns:p14="http://schemas.microsoft.com/office/powerpoint/2010/main" val="4092382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03EDD7-ED98-46F4-9613-B2737347D3A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4B790EB7-ED02-4EFF-ABAC-C6305B80D4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9619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0B57-776E-4464-84F3-352F48FDB79A}"/>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2DE9B285-D493-4F2C-9E96-57C4D3E2C634}"/>
              </a:ext>
            </a:extLst>
          </p:cNvPr>
          <p:cNvGraphicFramePr>
            <a:graphicFrameLocks noGrp="1"/>
          </p:cNvGraphicFramePr>
          <p:nvPr>
            <p:ph type="chart" sz="quarter" idx="13"/>
            <p:extLst>
              <p:ext uri="{D42A27DB-BD31-4B8C-83A1-F6EECF244321}">
                <p14:modId xmlns:p14="http://schemas.microsoft.com/office/powerpoint/2010/main" val="1597529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BADB9E-A3AB-419F-95DF-54912097A86C}"/>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4E6F88D7-CB06-45B7-8CE2-240C267605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8131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43843-7115-499B-9152-375FBF53B3CF}"/>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6524C688-3EFD-4C76-B5FF-FEC4D91C4BAF}"/>
              </a:ext>
            </a:extLst>
          </p:cNvPr>
          <p:cNvGraphicFramePr>
            <a:graphicFrameLocks noGrp="1"/>
          </p:cNvGraphicFramePr>
          <p:nvPr>
            <p:ph type="chart" sz="quarter" idx="13"/>
            <p:extLst>
              <p:ext uri="{D42A27DB-BD31-4B8C-83A1-F6EECF244321}">
                <p14:modId xmlns:p14="http://schemas.microsoft.com/office/powerpoint/2010/main" val="3474339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955EE5-5214-46FB-AC0D-19F3601EFC8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9774C09-6CC1-48CC-8CA3-A2833ED888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6590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4A9D9-15B0-4F23-ABD2-B8D4B7D8EE5B}"/>
              </a:ext>
            </a:extLst>
          </p:cNvPr>
          <p:cNvSpPr>
            <a:spLocks noGrp="1"/>
          </p:cNvSpPr>
          <p:nvPr>
            <p:ph type="title"/>
          </p:nvPr>
        </p:nvSpPr>
        <p:spPr/>
        <p:txBody>
          <a:bodyPr/>
          <a:lstStyle/>
          <a:p>
            <a:r>
              <a:rPr lang="en-US"/>
              <a:t>(FB) Custom Own Posts Table (new) | Oxford Fajar Pre-University - 1 of 3</a:t>
            </a:r>
          </a:p>
        </p:txBody>
      </p:sp>
      <p:graphicFrame>
        <p:nvGraphicFramePr>
          <p:cNvPr id="5" name="Table Placeholder 4">
            <a:extLst>
              <a:ext uri="{FF2B5EF4-FFF2-40B4-BE49-F238E27FC236}">
                <a16:creationId xmlns:a16="http://schemas.microsoft.com/office/drawing/2014/main" id="{C70855D4-92A3-42EB-969C-D3F0C006EBFB}"/>
              </a:ext>
            </a:extLst>
          </p:cNvPr>
          <p:cNvGraphicFramePr>
            <a:graphicFrameLocks noGrp="1"/>
          </p:cNvGraphicFramePr>
          <p:nvPr>
            <p:ph type="tbl" sz="quarter" idx="13"/>
            <p:extLst>
              <p:ext uri="{D42A27DB-BD31-4B8C-83A1-F6EECF244321}">
                <p14:modId xmlns:p14="http://schemas.microsoft.com/office/powerpoint/2010/main" val="3799764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59769679"/>
                    </a:ext>
                  </a:extLst>
                </a:gridCol>
                <a:gridCol w="822960">
                  <a:extLst>
                    <a:ext uri="{9D8B030D-6E8A-4147-A177-3AD203B41FA5}">
                      <a16:colId xmlns:a16="http://schemas.microsoft.com/office/drawing/2014/main" val="1538704169"/>
                    </a:ext>
                  </a:extLst>
                </a:gridCol>
                <a:gridCol w="822960">
                  <a:extLst>
                    <a:ext uri="{9D8B030D-6E8A-4147-A177-3AD203B41FA5}">
                      <a16:colId xmlns:a16="http://schemas.microsoft.com/office/drawing/2014/main" val="4213916801"/>
                    </a:ext>
                  </a:extLst>
                </a:gridCol>
                <a:gridCol w="822960">
                  <a:extLst>
                    <a:ext uri="{9D8B030D-6E8A-4147-A177-3AD203B41FA5}">
                      <a16:colId xmlns:a16="http://schemas.microsoft.com/office/drawing/2014/main" val="852332852"/>
                    </a:ext>
                  </a:extLst>
                </a:gridCol>
                <a:gridCol w="822960">
                  <a:extLst>
                    <a:ext uri="{9D8B030D-6E8A-4147-A177-3AD203B41FA5}">
                      <a16:colId xmlns:a16="http://schemas.microsoft.com/office/drawing/2014/main" val="791915251"/>
                    </a:ext>
                  </a:extLst>
                </a:gridCol>
                <a:gridCol w="822960">
                  <a:extLst>
                    <a:ext uri="{9D8B030D-6E8A-4147-A177-3AD203B41FA5}">
                      <a16:colId xmlns:a16="http://schemas.microsoft.com/office/drawing/2014/main" val="331210931"/>
                    </a:ext>
                  </a:extLst>
                </a:gridCol>
                <a:gridCol w="822960">
                  <a:extLst>
                    <a:ext uri="{9D8B030D-6E8A-4147-A177-3AD203B41FA5}">
                      <a16:colId xmlns:a16="http://schemas.microsoft.com/office/drawing/2014/main" val="3723352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1129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- 2018-07-11 16:56:15 </a:t>
                      </a:r>
                      <a:r>
                        <a:rPr kumimoji="0" lang="en-US" sz="1000" b="0" i="0" u="none" strike="noStrike" kern="1200" cap="none" spc="0" normalizeH="0" baseline="0" noProof="0">
                          <a:ln>
                            <a:noFill/>
                          </a:ln>
                          <a:solidFill>
                            <a:prstClr val="black"/>
                          </a:solidFill>
                          <a:effectLst/>
                          <a:uLnTx/>
                          <a:uFillTx/>
                          <a:latin typeface="+mn-lt"/>
                          <a:ea typeface="+mn-ea"/>
                          <a:cs typeface="+mn-cs"/>
                        </a:rPr>
                        <a:t> 
 Excel in Matriculation exams and practise your skills of answering questions anytime, anywhere with Oxford Fajar Fully Worked Solutions for Matriculation!
Download FREE 2-week sample now!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04313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- 2018-07-13 12:00:00 </a:t>
                      </a:r>
                      <a:r>
                        <a:rPr kumimoji="0" lang="en-US" sz="1000" b="0" i="0" u="none" strike="noStrike" kern="1200" cap="none" spc="0" normalizeH="0" baseline="0" noProof="0">
                          <a:ln>
                            <a:noFill/>
                          </a:ln>
                          <a:solidFill>
                            <a:prstClr val="black"/>
                          </a:solidFill>
                          <a:effectLst/>
                          <a:uLnTx/>
                          <a:uFillTx/>
                          <a:latin typeface="+mn-lt"/>
                          <a:ea typeface="+mn-ea"/>
                          <a:cs typeface="+mn-cs"/>
                        </a:rPr>
                        <a:t> 
 Searching for additional ready-to-use learning and teaching resources?
Visit our Companion Website to discover additional resources that suit your needs!
https://cw.oxfordfajar.com.my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6701262"/>
                  </a:ext>
                </a:extLst>
              </a:tr>
            </a:tbl>
          </a:graphicData>
        </a:graphic>
      </p:graphicFrame>
      <p:sp>
        <p:nvSpPr>
          <p:cNvPr id="4" name="Text Placeholder 3">
            <a:extLst>
              <a:ext uri="{FF2B5EF4-FFF2-40B4-BE49-F238E27FC236}">
                <a16:creationId xmlns:a16="http://schemas.microsoft.com/office/drawing/2014/main" id="{8667CA9E-0B57-49F7-9FE4-062EAD25B05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192844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F9CB2-7AD4-46C8-8F12-4F2D58B88C41}"/>
              </a:ext>
            </a:extLst>
          </p:cNvPr>
          <p:cNvSpPr>
            <a:spLocks noGrp="1"/>
          </p:cNvSpPr>
          <p:nvPr>
            <p:ph type="title"/>
          </p:nvPr>
        </p:nvSpPr>
        <p:spPr/>
        <p:txBody>
          <a:bodyPr/>
          <a:lstStyle/>
          <a:p>
            <a:r>
              <a:rPr lang="en-US"/>
              <a:t>(FB) Custom Own Posts Table (new) | Oxford Fajar Pre-University - 2 of 3</a:t>
            </a:r>
          </a:p>
        </p:txBody>
      </p:sp>
      <p:graphicFrame>
        <p:nvGraphicFramePr>
          <p:cNvPr id="5" name="Table Placeholder 4">
            <a:extLst>
              <a:ext uri="{FF2B5EF4-FFF2-40B4-BE49-F238E27FC236}">
                <a16:creationId xmlns:a16="http://schemas.microsoft.com/office/drawing/2014/main" id="{5B4FF418-27B3-437E-B60E-20979F9865BE}"/>
              </a:ext>
            </a:extLst>
          </p:cNvPr>
          <p:cNvGraphicFramePr>
            <a:graphicFrameLocks noGrp="1"/>
          </p:cNvGraphicFramePr>
          <p:nvPr>
            <p:ph type="tbl" sz="quarter" idx="13"/>
            <p:extLst>
              <p:ext uri="{D42A27DB-BD31-4B8C-83A1-F6EECF244321}">
                <p14:modId xmlns:p14="http://schemas.microsoft.com/office/powerpoint/2010/main" val="2951581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07402872"/>
                    </a:ext>
                  </a:extLst>
                </a:gridCol>
                <a:gridCol w="822960">
                  <a:extLst>
                    <a:ext uri="{9D8B030D-6E8A-4147-A177-3AD203B41FA5}">
                      <a16:colId xmlns:a16="http://schemas.microsoft.com/office/drawing/2014/main" val="1028997199"/>
                    </a:ext>
                  </a:extLst>
                </a:gridCol>
                <a:gridCol w="822960">
                  <a:extLst>
                    <a:ext uri="{9D8B030D-6E8A-4147-A177-3AD203B41FA5}">
                      <a16:colId xmlns:a16="http://schemas.microsoft.com/office/drawing/2014/main" val="1134221146"/>
                    </a:ext>
                  </a:extLst>
                </a:gridCol>
                <a:gridCol w="822960">
                  <a:extLst>
                    <a:ext uri="{9D8B030D-6E8A-4147-A177-3AD203B41FA5}">
                      <a16:colId xmlns:a16="http://schemas.microsoft.com/office/drawing/2014/main" val="58961953"/>
                    </a:ext>
                  </a:extLst>
                </a:gridCol>
                <a:gridCol w="822960">
                  <a:extLst>
                    <a:ext uri="{9D8B030D-6E8A-4147-A177-3AD203B41FA5}">
                      <a16:colId xmlns:a16="http://schemas.microsoft.com/office/drawing/2014/main" val="1225881128"/>
                    </a:ext>
                  </a:extLst>
                </a:gridCol>
                <a:gridCol w="822960">
                  <a:extLst>
                    <a:ext uri="{9D8B030D-6E8A-4147-A177-3AD203B41FA5}">
                      <a16:colId xmlns:a16="http://schemas.microsoft.com/office/drawing/2014/main" val="3552877266"/>
                    </a:ext>
                  </a:extLst>
                </a:gridCol>
                <a:gridCol w="822960">
                  <a:extLst>
                    <a:ext uri="{9D8B030D-6E8A-4147-A177-3AD203B41FA5}">
                      <a16:colId xmlns:a16="http://schemas.microsoft.com/office/drawing/2014/main" val="1200355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6527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- 2018-07-09 13:57:00 </a:t>
                      </a:r>
                      <a:r>
                        <a:rPr kumimoji="0" lang="en-US" sz="1000" b="0" i="0" u="none" strike="noStrike" kern="1200" cap="none" spc="0" normalizeH="0" baseline="0" noProof="0">
                          <a:ln>
                            <a:noFill/>
                          </a:ln>
                          <a:solidFill>
                            <a:prstClr val="black"/>
                          </a:solidFill>
                          <a:effectLst/>
                          <a:uLnTx/>
                          <a:uFillTx/>
                          <a:latin typeface="+mn-lt"/>
                          <a:ea typeface="+mn-ea"/>
                          <a:cs typeface="+mn-cs"/>
                        </a:rPr>
                        <a:t> 
 We use the phrase ‘once in a blue moon’ to mean ‘very rarely’, or something impossible: to believe that the moon was blue was to believe an absurdity.
Do you know any other moon expressions or moon-related words?
Read more here
http://bit.ly/2ymZWEP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4374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- 2018-07-18 17:01:00 </a:t>
                      </a:r>
                      <a:r>
                        <a:rPr kumimoji="0" lang="en-US" sz="1000" b="0" i="0" u="none" strike="noStrike" kern="1200" cap="none" spc="0" normalizeH="0" baseline="0" noProof="0">
                          <a:ln>
                            <a:noFill/>
                          </a:ln>
                          <a:solidFill>
                            <a:prstClr val="black"/>
                          </a:solidFill>
                          <a:effectLst/>
                          <a:uLnTx/>
                          <a:uFillTx/>
                          <a:latin typeface="+mn-lt"/>
                          <a:ea typeface="+mn-ea"/>
                          <a:cs typeface="+mn-cs"/>
                        </a:rPr>
                        <a:t> 
 The Oxford Dictionary defines poetry as a piece of writing to express feelings and ideas that are given intensity by particular attention to diction. Poetry at its core is a uniquely personal form of expression.
Click to read more about what poetry means to the writers of the Pavilion Poetry Series, which might inspire to explore what poetry means to you.
http://bit.ly/2to8zcL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2650931"/>
                  </a:ext>
                </a:extLst>
              </a:tr>
            </a:tbl>
          </a:graphicData>
        </a:graphic>
      </p:graphicFrame>
      <p:sp>
        <p:nvSpPr>
          <p:cNvPr id="4" name="Text Placeholder 3">
            <a:extLst>
              <a:ext uri="{FF2B5EF4-FFF2-40B4-BE49-F238E27FC236}">
                <a16:creationId xmlns:a16="http://schemas.microsoft.com/office/drawing/2014/main" id="{36EC1DFE-1982-4A71-8AA6-752CD264A40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524813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1417E-0751-42DB-A69B-E2B6E2B4E91A}"/>
              </a:ext>
            </a:extLst>
          </p:cNvPr>
          <p:cNvSpPr>
            <a:spLocks noGrp="1"/>
          </p:cNvSpPr>
          <p:nvPr>
            <p:ph type="title"/>
          </p:nvPr>
        </p:nvSpPr>
        <p:spPr/>
        <p:txBody>
          <a:bodyPr/>
          <a:lstStyle/>
          <a:p>
            <a:r>
              <a:rPr lang="en-US"/>
              <a:t>(FB) Custom Own Posts Table (new) | Oxford Fajar Pre-University - 3 of 3</a:t>
            </a:r>
          </a:p>
        </p:txBody>
      </p:sp>
      <p:graphicFrame>
        <p:nvGraphicFramePr>
          <p:cNvPr id="5" name="Table Placeholder 4">
            <a:extLst>
              <a:ext uri="{FF2B5EF4-FFF2-40B4-BE49-F238E27FC236}">
                <a16:creationId xmlns:a16="http://schemas.microsoft.com/office/drawing/2014/main" id="{C9158023-615C-4D95-9F99-CEAFF437B4F4}"/>
              </a:ext>
            </a:extLst>
          </p:cNvPr>
          <p:cNvGraphicFramePr>
            <a:graphicFrameLocks noGrp="1"/>
          </p:cNvGraphicFramePr>
          <p:nvPr>
            <p:ph type="tbl" sz="quarter" idx="13"/>
            <p:extLst>
              <p:ext uri="{D42A27DB-BD31-4B8C-83A1-F6EECF244321}">
                <p14:modId xmlns:p14="http://schemas.microsoft.com/office/powerpoint/2010/main" val="2802708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60521303"/>
                    </a:ext>
                  </a:extLst>
                </a:gridCol>
                <a:gridCol w="822960">
                  <a:extLst>
                    <a:ext uri="{9D8B030D-6E8A-4147-A177-3AD203B41FA5}">
                      <a16:colId xmlns:a16="http://schemas.microsoft.com/office/drawing/2014/main" val="3941432369"/>
                    </a:ext>
                  </a:extLst>
                </a:gridCol>
                <a:gridCol w="822960">
                  <a:extLst>
                    <a:ext uri="{9D8B030D-6E8A-4147-A177-3AD203B41FA5}">
                      <a16:colId xmlns:a16="http://schemas.microsoft.com/office/drawing/2014/main" val="1109066370"/>
                    </a:ext>
                  </a:extLst>
                </a:gridCol>
                <a:gridCol w="822960">
                  <a:extLst>
                    <a:ext uri="{9D8B030D-6E8A-4147-A177-3AD203B41FA5}">
                      <a16:colId xmlns:a16="http://schemas.microsoft.com/office/drawing/2014/main" val="2372007348"/>
                    </a:ext>
                  </a:extLst>
                </a:gridCol>
                <a:gridCol w="822960">
                  <a:extLst>
                    <a:ext uri="{9D8B030D-6E8A-4147-A177-3AD203B41FA5}">
                      <a16:colId xmlns:a16="http://schemas.microsoft.com/office/drawing/2014/main" val="711627947"/>
                    </a:ext>
                  </a:extLst>
                </a:gridCol>
                <a:gridCol w="822960">
                  <a:extLst>
                    <a:ext uri="{9D8B030D-6E8A-4147-A177-3AD203B41FA5}">
                      <a16:colId xmlns:a16="http://schemas.microsoft.com/office/drawing/2014/main" val="702439982"/>
                    </a:ext>
                  </a:extLst>
                </a:gridCol>
                <a:gridCol w="822960">
                  <a:extLst>
                    <a:ext uri="{9D8B030D-6E8A-4147-A177-3AD203B41FA5}">
                      <a16:colId xmlns:a16="http://schemas.microsoft.com/office/drawing/2014/main" val="1883683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0447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- 2018-07-06 12:56:00 </a:t>
                      </a:r>
                      <a:r>
                        <a:rPr kumimoji="0" lang="en-US" sz="1000" b="0" i="0" u="none" strike="noStrike" kern="1200" cap="none" spc="0" normalizeH="0" baseline="0" noProof="0">
                          <a:ln>
                            <a:noFill/>
                          </a:ln>
                          <a:solidFill>
                            <a:prstClr val="black"/>
                          </a:solidFill>
                          <a:effectLst/>
                          <a:uLnTx/>
                          <a:uFillTx/>
                          <a:latin typeface="+mn-lt"/>
                          <a:ea typeface="+mn-ea"/>
                          <a:cs typeface="+mn-cs"/>
                        </a:rPr>
                        <a:t> 
 To be a great leader either for your group assignments or for your job in the future, it's important to avoid being a bottleneck.
Here are 3 reasons why great leaders shouldn’t become bottlenecks!
1. It makes things tedious.
2. It alienates others.
3. It kills growth.
Great leaders allow their teams to fully blossom and grow on their own. They simply provide guidance, delegate effectively and get out of the way when necessary.
Learn more about leadership at
http://bit.ly/2t91ldr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5111069"/>
                  </a:ext>
                </a:extLst>
              </a:tr>
            </a:tbl>
          </a:graphicData>
        </a:graphic>
      </p:graphicFrame>
      <p:sp>
        <p:nvSpPr>
          <p:cNvPr id="4" name="Text Placeholder 3">
            <a:extLst>
              <a:ext uri="{FF2B5EF4-FFF2-40B4-BE49-F238E27FC236}">
                <a16:creationId xmlns:a16="http://schemas.microsoft.com/office/drawing/2014/main" id="{19A06ACB-860B-4394-8522-693C56D5130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843363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9D57E-6FA6-4BA9-BA00-56C44B999E9B}"/>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B88EE12C-7532-4DD9-A7F6-82370ABBF05C}"/>
              </a:ext>
            </a:extLst>
          </p:cNvPr>
          <p:cNvGraphicFramePr>
            <a:graphicFrameLocks noGrp="1"/>
          </p:cNvGraphicFramePr>
          <p:nvPr>
            <p:ph type="chart" sz="quarter" idx="13"/>
            <p:extLst>
              <p:ext uri="{D42A27DB-BD31-4B8C-83A1-F6EECF244321}">
                <p14:modId xmlns:p14="http://schemas.microsoft.com/office/powerpoint/2010/main" val="829417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36494A-7654-4764-BC0E-2B889A0CF82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4DC35C2-B226-4148-B6FC-6428A30DFC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9351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8B77D-47A0-4456-8D37-F39B71A77447}"/>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1C08623A-A094-4955-81AA-ADB4AF41BDE4}"/>
              </a:ext>
            </a:extLst>
          </p:cNvPr>
          <p:cNvGraphicFramePr>
            <a:graphicFrameLocks noGrp="1"/>
          </p:cNvGraphicFramePr>
          <p:nvPr>
            <p:ph type="chart" sz="quarter" idx="13"/>
            <p:extLst>
              <p:ext uri="{D42A27DB-BD31-4B8C-83A1-F6EECF244321}">
                <p14:modId xmlns:p14="http://schemas.microsoft.com/office/powerpoint/2010/main" val="2098644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D750C6-AFA3-4A17-BFEC-47E9B554E97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CDE63EE-C5C4-494E-B5D4-5DC83EA80F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5448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5064F-7629-4970-8E9C-5FEBA086CD5F}"/>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C4D695F3-12BD-4925-9EB6-6C97E85E4224}"/>
              </a:ext>
            </a:extLst>
          </p:cNvPr>
          <p:cNvGraphicFramePr>
            <a:graphicFrameLocks noGrp="1"/>
          </p:cNvGraphicFramePr>
          <p:nvPr>
            <p:ph type="chart" sz="quarter" idx="13"/>
            <p:extLst>
              <p:ext uri="{D42A27DB-BD31-4B8C-83A1-F6EECF244321}">
                <p14:modId xmlns:p14="http://schemas.microsoft.com/office/powerpoint/2010/main" val="3616036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723760-C773-47AC-AD9C-76107303CC2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CF978770-E21F-4BBF-847B-1A666C1B44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9932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E1696-0D04-472B-B813-2595D2B8FC1F}"/>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416AC473-5B38-4BB2-9C99-F13E3DB7FF2E}"/>
              </a:ext>
            </a:extLst>
          </p:cNvPr>
          <p:cNvGraphicFramePr>
            <a:graphicFrameLocks noGrp="1"/>
          </p:cNvGraphicFramePr>
          <p:nvPr>
            <p:ph type="chart" sz="quarter" idx="13"/>
            <p:extLst>
              <p:ext uri="{D42A27DB-BD31-4B8C-83A1-F6EECF244321}">
                <p14:modId xmlns:p14="http://schemas.microsoft.com/office/powerpoint/2010/main" val="1299310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F0771F-7DEE-4490-8473-B22803BF991B}"/>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C65B023-E9D4-43F4-B6CC-9BA149DCB7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6703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12BDC-CD57-4A67-984E-CA75F6343CFA}"/>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6FB99DFE-28AD-48B5-8D38-721BD7BECDC3}"/>
              </a:ext>
            </a:extLst>
          </p:cNvPr>
          <p:cNvGraphicFramePr>
            <a:graphicFrameLocks noGrp="1"/>
          </p:cNvGraphicFramePr>
          <p:nvPr>
            <p:ph type="tbl" sz="quarter" idx="13"/>
            <p:extLst>
              <p:ext uri="{D42A27DB-BD31-4B8C-83A1-F6EECF244321}">
                <p14:modId xmlns:p14="http://schemas.microsoft.com/office/powerpoint/2010/main" val="1222561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63922862"/>
                    </a:ext>
                  </a:extLst>
                </a:gridCol>
                <a:gridCol w="1645920">
                  <a:extLst>
                    <a:ext uri="{9D8B030D-6E8A-4147-A177-3AD203B41FA5}">
                      <a16:colId xmlns:a16="http://schemas.microsoft.com/office/drawing/2014/main" val="1278990665"/>
                    </a:ext>
                  </a:extLst>
                </a:gridCol>
                <a:gridCol w="1645920">
                  <a:extLst>
                    <a:ext uri="{9D8B030D-6E8A-4147-A177-3AD203B41FA5}">
                      <a16:colId xmlns:a16="http://schemas.microsoft.com/office/drawing/2014/main" val="3879959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0421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15.6 %</a:t>
                      </a:r>
                    </a:p>
                  </a:txBody>
                  <a:tcPr/>
                </a:tc>
                <a:extLst>
                  <a:ext uri="{0D108BD9-81ED-4DB2-BD59-A6C34878D82A}">
                    <a16:rowId xmlns:a16="http://schemas.microsoft.com/office/drawing/2014/main" val="51566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6.3 %</a:t>
                      </a:r>
                    </a:p>
                  </a:txBody>
                  <a:tcPr/>
                </a:tc>
                <a:extLst>
                  <a:ext uri="{0D108BD9-81ED-4DB2-BD59-A6C34878D82A}">
                    <a16:rowId xmlns:a16="http://schemas.microsoft.com/office/drawing/2014/main" val="2659803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extLst>
                  <a:ext uri="{0D108BD9-81ED-4DB2-BD59-A6C34878D82A}">
                    <a16:rowId xmlns:a16="http://schemas.microsoft.com/office/drawing/2014/main" val="3333154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4138144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176611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4063316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04567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182044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2132440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233639380"/>
                  </a:ext>
                </a:extLst>
              </a:tr>
            </a:tbl>
          </a:graphicData>
        </a:graphic>
      </p:graphicFrame>
      <p:sp>
        <p:nvSpPr>
          <p:cNvPr id="4" name="Text Placeholder 3">
            <a:extLst>
              <a:ext uri="{FF2B5EF4-FFF2-40B4-BE49-F238E27FC236}">
                <a16:creationId xmlns:a16="http://schemas.microsoft.com/office/drawing/2014/main" id="{BA278DB1-485B-4E56-8351-E4B41D707CF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724649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D287C-1602-4FE9-B3DD-F25B63C0222C}"/>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B0F8D116-C751-4B27-8B1B-3007F34FE8BB}"/>
              </a:ext>
            </a:extLst>
          </p:cNvPr>
          <p:cNvGraphicFramePr>
            <a:graphicFrameLocks noGrp="1"/>
          </p:cNvGraphicFramePr>
          <p:nvPr>
            <p:ph type="tbl" sz="quarter" idx="13"/>
            <p:extLst>
              <p:ext uri="{D42A27DB-BD31-4B8C-83A1-F6EECF244321}">
                <p14:modId xmlns:p14="http://schemas.microsoft.com/office/powerpoint/2010/main" val="2829436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52725775"/>
                    </a:ext>
                  </a:extLst>
                </a:gridCol>
                <a:gridCol w="1645920">
                  <a:extLst>
                    <a:ext uri="{9D8B030D-6E8A-4147-A177-3AD203B41FA5}">
                      <a16:colId xmlns:a16="http://schemas.microsoft.com/office/drawing/2014/main" val="1234207042"/>
                    </a:ext>
                  </a:extLst>
                </a:gridCol>
                <a:gridCol w="1645920">
                  <a:extLst>
                    <a:ext uri="{9D8B030D-6E8A-4147-A177-3AD203B41FA5}">
                      <a16:colId xmlns:a16="http://schemas.microsoft.com/office/drawing/2014/main" val="4072165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73149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81017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662950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786780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724458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645537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299698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039137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554883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905751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760113071"/>
                  </a:ext>
                </a:extLst>
              </a:tr>
            </a:tbl>
          </a:graphicData>
        </a:graphic>
      </p:graphicFrame>
      <p:sp>
        <p:nvSpPr>
          <p:cNvPr id="4" name="Text Placeholder 3">
            <a:extLst>
              <a:ext uri="{FF2B5EF4-FFF2-40B4-BE49-F238E27FC236}">
                <a16:creationId xmlns:a16="http://schemas.microsoft.com/office/drawing/2014/main" id="{F6430055-F031-4764-84EF-43FD16ACCFD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253358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97D69-6F50-4B63-A891-FD4EE083ADF2}"/>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FC6251FE-CE95-4702-9405-4DEE3B7E7F89}"/>
              </a:ext>
            </a:extLst>
          </p:cNvPr>
          <p:cNvGraphicFramePr>
            <a:graphicFrameLocks noGrp="1"/>
          </p:cNvGraphicFramePr>
          <p:nvPr>
            <p:ph type="tbl" sz="quarter" idx="13"/>
            <p:extLst>
              <p:ext uri="{D42A27DB-BD31-4B8C-83A1-F6EECF244321}">
                <p14:modId xmlns:p14="http://schemas.microsoft.com/office/powerpoint/2010/main" val="673905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31857809"/>
                    </a:ext>
                  </a:extLst>
                </a:gridCol>
                <a:gridCol w="1645920">
                  <a:extLst>
                    <a:ext uri="{9D8B030D-6E8A-4147-A177-3AD203B41FA5}">
                      <a16:colId xmlns:a16="http://schemas.microsoft.com/office/drawing/2014/main" val="1616909023"/>
                    </a:ext>
                  </a:extLst>
                </a:gridCol>
                <a:gridCol w="1645920">
                  <a:extLst>
                    <a:ext uri="{9D8B030D-6E8A-4147-A177-3AD203B41FA5}">
                      <a16:colId xmlns:a16="http://schemas.microsoft.com/office/drawing/2014/main" val="1747180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03370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014651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12478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Temerloh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444338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593981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183302286"/>
                  </a:ext>
                </a:extLst>
              </a:tr>
            </a:tbl>
          </a:graphicData>
        </a:graphic>
      </p:graphicFrame>
      <p:sp>
        <p:nvSpPr>
          <p:cNvPr id="4" name="Text Placeholder 3">
            <a:extLst>
              <a:ext uri="{FF2B5EF4-FFF2-40B4-BE49-F238E27FC236}">
                <a16:creationId xmlns:a16="http://schemas.microsoft.com/office/drawing/2014/main" id="{1A1B3B9E-F93C-4175-B8A4-A5FB46F8BF8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500742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B7B2D-9DA3-4AAC-B8E8-8AD78D58DA89}"/>
              </a:ext>
            </a:extLst>
          </p:cNvPr>
          <p:cNvSpPr>
            <a:spLocks noGrp="1"/>
          </p:cNvSpPr>
          <p:nvPr>
            <p:ph type="title"/>
          </p:nvPr>
        </p:nvSpPr>
        <p:spPr/>
        <p:txBody>
          <a:bodyPr/>
          <a:lstStyle/>
          <a:p>
            <a:r>
              <a:rPr lang="en-US"/>
              <a:t>Facebook Own Posts Table | Oxford Fajar Pre-University - 1 of 5</a:t>
            </a:r>
          </a:p>
        </p:txBody>
      </p:sp>
      <p:graphicFrame>
        <p:nvGraphicFramePr>
          <p:cNvPr id="5" name="Table Placeholder 4">
            <a:extLst>
              <a:ext uri="{FF2B5EF4-FFF2-40B4-BE49-F238E27FC236}">
                <a16:creationId xmlns:a16="http://schemas.microsoft.com/office/drawing/2014/main" id="{67E8B2F3-E36F-4D57-9DB5-1AA320425995}"/>
              </a:ext>
            </a:extLst>
          </p:cNvPr>
          <p:cNvGraphicFramePr>
            <a:graphicFrameLocks noGrp="1"/>
          </p:cNvGraphicFramePr>
          <p:nvPr>
            <p:ph type="tbl" sz="quarter" idx="13"/>
            <p:extLst>
              <p:ext uri="{D42A27DB-BD31-4B8C-83A1-F6EECF244321}">
                <p14:modId xmlns:p14="http://schemas.microsoft.com/office/powerpoint/2010/main" val="4256840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268936"/>
                    </a:ext>
                  </a:extLst>
                </a:gridCol>
                <a:gridCol w="658368">
                  <a:extLst>
                    <a:ext uri="{9D8B030D-6E8A-4147-A177-3AD203B41FA5}">
                      <a16:colId xmlns:a16="http://schemas.microsoft.com/office/drawing/2014/main" val="3216390874"/>
                    </a:ext>
                  </a:extLst>
                </a:gridCol>
                <a:gridCol w="658368">
                  <a:extLst>
                    <a:ext uri="{9D8B030D-6E8A-4147-A177-3AD203B41FA5}">
                      <a16:colId xmlns:a16="http://schemas.microsoft.com/office/drawing/2014/main" val="231430727"/>
                    </a:ext>
                  </a:extLst>
                </a:gridCol>
                <a:gridCol w="658368">
                  <a:extLst>
                    <a:ext uri="{9D8B030D-6E8A-4147-A177-3AD203B41FA5}">
                      <a16:colId xmlns:a16="http://schemas.microsoft.com/office/drawing/2014/main" val="297339064"/>
                    </a:ext>
                  </a:extLst>
                </a:gridCol>
                <a:gridCol w="658368">
                  <a:extLst>
                    <a:ext uri="{9D8B030D-6E8A-4147-A177-3AD203B41FA5}">
                      <a16:colId xmlns:a16="http://schemas.microsoft.com/office/drawing/2014/main" val="623254773"/>
                    </a:ext>
                  </a:extLst>
                </a:gridCol>
                <a:gridCol w="658368">
                  <a:extLst>
                    <a:ext uri="{9D8B030D-6E8A-4147-A177-3AD203B41FA5}">
                      <a16:colId xmlns:a16="http://schemas.microsoft.com/office/drawing/2014/main" val="2766886750"/>
                    </a:ext>
                  </a:extLst>
                </a:gridCol>
                <a:gridCol w="658368">
                  <a:extLst>
                    <a:ext uri="{9D8B030D-6E8A-4147-A177-3AD203B41FA5}">
                      <a16:colId xmlns:a16="http://schemas.microsoft.com/office/drawing/2014/main" val="252902655"/>
                    </a:ext>
                  </a:extLst>
                </a:gridCol>
                <a:gridCol w="658368">
                  <a:extLst>
                    <a:ext uri="{9D8B030D-6E8A-4147-A177-3AD203B41FA5}">
                      <a16:colId xmlns:a16="http://schemas.microsoft.com/office/drawing/2014/main" val="3555596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795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- 2018-07-28 11:02:00 </a:t>
                      </a:r>
                      <a:r>
                        <a:rPr kumimoji="0" lang="en-US" sz="1000" b="0" i="0" u="none" strike="noStrike" kern="1200" cap="none" spc="0" normalizeH="0" baseline="0" noProof="0">
                          <a:ln>
                            <a:noFill/>
                          </a:ln>
                          <a:solidFill>
                            <a:prstClr val="black"/>
                          </a:solidFill>
                          <a:effectLst/>
                          <a:uLnTx/>
                          <a:uFillTx/>
                          <a:latin typeface="+mn-lt"/>
                          <a:ea typeface="+mn-ea"/>
                          <a:cs typeface="+mn-cs"/>
                        </a:rPr>
                        <a:t> 
 Make your weekend more meaningful by learning a new word! 
‘By a nose’ is an idiom to describe a victory or defeat by only a small margin, used mostly when talking about horse racing.
Example of sentence:
He lost his first race by a nose but won the next three.
Do you know any other nose-related idioms? 
Learn more at
http://bit.ly/2I36fx1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7255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- 2018-07-24 12:30:01 </a:t>
                      </a:r>
                      <a:r>
                        <a:rPr kumimoji="0" lang="en-US" sz="1000" b="0" i="0" u="none" strike="noStrike" kern="1200" cap="none" spc="0" normalizeH="0" baseline="0" noProof="0">
                          <a:ln>
                            <a:noFill/>
                          </a:ln>
                          <a:solidFill>
                            <a:prstClr val="black"/>
                          </a:solidFill>
                          <a:effectLst/>
                          <a:uLnTx/>
                          <a:uFillTx/>
                          <a:latin typeface="+mn-lt"/>
                          <a:ea typeface="+mn-ea"/>
                          <a:cs typeface="+mn-cs"/>
                        </a:rPr>
                        <a:t> 
 Master your understanding of important principles and concepts in every subject with Matriculation Textbooks!
It comes with Convenient Quick Revision Notes which you can cut out and fold into a booklet for easy reference!
Learn more at
http://bit.ly/2tQPJvP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9486834"/>
                  </a:ext>
                </a:extLst>
              </a:tr>
            </a:tbl>
          </a:graphicData>
        </a:graphic>
      </p:graphicFrame>
      <p:sp>
        <p:nvSpPr>
          <p:cNvPr id="4" name="Text Placeholder 3">
            <a:extLst>
              <a:ext uri="{FF2B5EF4-FFF2-40B4-BE49-F238E27FC236}">
                <a16:creationId xmlns:a16="http://schemas.microsoft.com/office/drawing/2014/main" id="{868C4B40-0E3A-4E44-BF55-692CD0233C9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782993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2DDDB-5CAB-4EB8-A058-159F9184814F}"/>
              </a:ext>
            </a:extLst>
          </p:cNvPr>
          <p:cNvSpPr>
            <a:spLocks noGrp="1"/>
          </p:cNvSpPr>
          <p:nvPr>
            <p:ph type="title"/>
          </p:nvPr>
        </p:nvSpPr>
        <p:spPr/>
        <p:txBody>
          <a:bodyPr/>
          <a:lstStyle/>
          <a:p>
            <a:r>
              <a:rPr lang="en-US"/>
              <a:t>Facebook Own Posts Table | Oxford Fajar Pre-University - 2 of 5</a:t>
            </a:r>
          </a:p>
        </p:txBody>
      </p:sp>
      <p:graphicFrame>
        <p:nvGraphicFramePr>
          <p:cNvPr id="5" name="Table Placeholder 4">
            <a:extLst>
              <a:ext uri="{FF2B5EF4-FFF2-40B4-BE49-F238E27FC236}">
                <a16:creationId xmlns:a16="http://schemas.microsoft.com/office/drawing/2014/main" id="{9207F940-94ED-4215-A8E1-430550CBBD73}"/>
              </a:ext>
            </a:extLst>
          </p:cNvPr>
          <p:cNvGraphicFramePr>
            <a:graphicFrameLocks noGrp="1"/>
          </p:cNvGraphicFramePr>
          <p:nvPr>
            <p:ph type="tbl" sz="quarter" idx="13"/>
            <p:extLst>
              <p:ext uri="{D42A27DB-BD31-4B8C-83A1-F6EECF244321}">
                <p14:modId xmlns:p14="http://schemas.microsoft.com/office/powerpoint/2010/main" val="3018181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2500486"/>
                    </a:ext>
                  </a:extLst>
                </a:gridCol>
                <a:gridCol w="658368">
                  <a:extLst>
                    <a:ext uri="{9D8B030D-6E8A-4147-A177-3AD203B41FA5}">
                      <a16:colId xmlns:a16="http://schemas.microsoft.com/office/drawing/2014/main" val="4109676164"/>
                    </a:ext>
                  </a:extLst>
                </a:gridCol>
                <a:gridCol w="658368">
                  <a:extLst>
                    <a:ext uri="{9D8B030D-6E8A-4147-A177-3AD203B41FA5}">
                      <a16:colId xmlns:a16="http://schemas.microsoft.com/office/drawing/2014/main" val="1736290487"/>
                    </a:ext>
                  </a:extLst>
                </a:gridCol>
                <a:gridCol w="658368">
                  <a:extLst>
                    <a:ext uri="{9D8B030D-6E8A-4147-A177-3AD203B41FA5}">
                      <a16:colId xmlns:a16="http://schemas.microsoft.com/office/drawing/2014/main" val="3154512272"/>
                    </a:ext>
                  </a:extLst>
                </a:gridCol>
                <a:gridCol w="658368">
                  <a:extLst>
                    <a:ext uri="{9D8B030D-6E8A-4147-A177-3AD203B41FA5}">
                      <a16:colId xmlns:a16="http://schemas.microsoft.com/office/drawing/2014/main" val="1012656444"/>
                    </a:ext>
                  </a:extLst>
                </a:gridCol>
                <a:gridCol w="658368">
                  <a:extLst>
                    <a:ext uri="{9D8B030D-6E8A-4147-A177-3AD203B41FA5}">
                      <a16:colId xmlns:a16="http://schemas.microsoft.com/office/drawing/2014/main" val="3584737311"/>
                    </a:ext>
                  </a:extLst>
                </a:gridCol>
                <a:gridCol w="658368">
                  <a:extLst>
                    <a:ext uri="{9D8B030D-6E8A-4147-A177-3AD203B41FA5}">
                      <a16:colId xmlns:a16="http://schemas.microsoft.com/office/drawing/2014/main" val="3625313064"/>
                    </a:ext>
                  </a:extLst>
                </a:gridCol>
                <a:gridCol w="658368">
                  <a:extLst>
                    <a:ext uri="{9D8B030D-6E8A-4147-A177-3AD203B41FA5}">
                      <a16:colId xmlns:a16="http://schemas.microsoft.com/office/drawing/2014/main" val="3035056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9334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- 2018-07-18 17:01:00 </a:t>
                      </a:r>
                      <a:r>
                        <a:rPr kumimoji="0" lang="en-US" sz="1000" b="0" i="0" u="none" strike="noStrike" kern="1200" cap="none" spc="0" normalizeH="0" baseline="0" noProof="0">
                          <a:ln>
                            <a:noFill/>
                          </a:ln>
                          <a:solidFill>
                            <a:prstClr val="black"/>
                          </a:solidFill>
                          <a:effectLst/>
                          <a:uLnTx/>
                          <a:uFillTx/>
                          <a:latin typeface="+mn-lt"/>
                          <a:ea typeface="+mn-ea"/>
                          <a:cs typeface="+mn-cs"/>
                        </a:rPr>
                        <a:t> 
 The Oxford Dictionary defines poetry as a piece of writing to express feelings and ideas that are given intensity by particular attention to diction. Poetry at its core is a uniquely personal form of expression.
Click to read more about what poetry means to the writers of the Pavilion Poetry Series, which might inspire to explore what poetry means to you.
http://bit.ly/2to8zcL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4749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- 2018-07-13 12:00:00 </a:t>
                      </a:r>
                      <a:r>
                        <a:rPr kumimoji="0" lang="en-US" sz="1000" b="0" i="0" u="none" strike="noStrike" kern="1200" cap="none" spc="0" normalizeH="0" baseline="0" noProof="0">
                          <a:ln>
                            <a:noFill/>
                          </a:ln>
                          <a:solidFill>
                            <a:prstClr val="black"/>
                          </a:solidFill>
                          <a:effectLst/>
                          <a:uLnTx/>
                          <a:uFillTx/>
                          <a:latin typeface="+mn-lt"/>
                          <a:ea typeface="+mn-ea"/>
                          <a:cs typeface="+mn-cs"/>
                        </a:rPr>
                        <a:t> 
 Searching for additional ready-to-use learning and teaching resources?
Visit our Companion Website to discover additional resources that suit your needs!
https://cw.oxfordfajar.com.my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6667673"/>
                  </a:ext>
                </a:extLst>
              </a:tr>
            </a:tbl>
          </a:graphicData>
        </a:graphic>
      </p:graphicFrame>
      <p:sp>
        <p:nvSpPr>
          <p:cNvPr id="4" name="Text Placeholder 3">
            <a:extLst>
              <a:ext uri="{FF2B5EF4-FFF2-40B4-BE49-F238E27FC236}">
                <a16:creationId xmlns:a16="http://schemas.microsoft.com/office/drawing/2014/main" id="{7BD68F6C-6281-4B0E-A19B-0DCF786DAB3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390031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309FB-866F-4976-9E7B-DFBAD508176D}"/>
              </a:ext>
            </a:extLst>
          </p:cNvPr>
          <p:cNvSpPr>
            <a:spLocks noGrp="1"/>
          </p:cNvSpPr>
          <p:nvPr>
            <p:ph type="title"/>
          </p:nvPr>
        </p:nvSpPr>
        <p:spPr/>
        <p:txBody>
          <a:bodyPr/>
          <a:lstStyle/>
          <a:p>
            <a:r>
              <a:rPr lang="en-US"/>
              <a:t>Facebook Own Posts Table | Oxford Fajar Pre-University - 3 of 5</a:t>
            </a:r>
          </a:p>
        </p:txBody>
      </p:sp>
      <p:graphicFrame>
        <p:nvGraphicFramePr>
          <p:cNvPr id="5" name="Table Placeholder 4">
            <a:extLst>
              <a:ext uri="{FF2B5EF4-FFF2-40B4-BE49-F238E27FC236}">
                <a16:creationId xmlns:a16="http://schemas.microsoft.com/office/drawing/2014/main" id="{3E725665-B96D-4343-90CA-AF6E8741FD1F}"/>
              </a:ext>
            </a:extLst>
          </p:cNvPr>
          <p:cNvGraphicFramePr>
            <a:graphicFrameLocks noGrp="1"/>
          </p:cNvGraphicFramePr>
          <p:nvPr>
            <p:ph type="tbl" sz="quarter" idx="13"/>
            <p:extLst>
              <p:ext uri="{D42A27DB-BD31-4B8C-83A1-F6EECF244321}">
                <p14:modId xmlns:p14="http://schemas.microsoft.com/office/powerpoint/2010/main" val="1170571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27383721"/>
                    </a:ext>
                  </a:extLst>
                </a:gridCol>
                <a:gridCol w="658368">
                  <a:extLst>
                    <a:ext uri="{9D8B030D-6E8A-4147-A177-3AD203B41FA5}">
                      <a16:colId xmlns:a16="http://schemas.microsoft.com/office/drawing/2014/main" val="2045882930"/>
                    </a:ext>
                  </a:extLst>
                </a:gridCol>
                <a:gridCol w="658368">
                  <a:extLst>
                    <a:ext uri="{9D8B030D-6E8A-4147-A177-3AD203B41FA5}">
                      <a16:colId xmlns:a16="http://schemas.microsoft.com/office/drawing/2014/main" val="2300974960"/>
                    </a:ext>
                  </a:extLst>
                </a:gridCol>
                <a:gridCol w="658368">
                  <a:extLst>
                    <a:ext uri="{9D8B030D-6E8A-4147-A177-3AD203B41FA5}">
                      <a16:colId xmlns:a16="http://schemas.microsoft.com/office/drawing/2014/main" val="2603513301"/>
                    </a:ext>
                  </a:extLst>
                </a:gridCol>
                <a:gridCol w="658368">
                  <a:extLst>
                    <a:ext uri="{9D8B030D-6E8A-4147-A177-3AD203B41FA5}">
                      <a16:colId xmlns:a16="http://schemas.microsoft.com/office/drawing/2014/main" val="1446945090"/>
                    </a:ext>
                  </a:extLst>
                </a:gridCol>
                <a:gridCol w="658368">
                  <a:extLst>
                    <a:ext uri="{9D8B030D-6E8A-4147-A177-3AD203B41FA5}">
                      <a16:colId xmlns:a16="http://schemas.microsoft.com/office/drawing/2014/main" val="1994099141"/>
                    </a:ext>
                  </a:extLst>
                </a:gridCol>
                <a:gridCol w="658368">
                  <a:extLst>
                    <a:ext uri="{9D8B030D-6E8A-4147-A177-3AD203B41FA5}">
                      <a16:colId xmlns:a16="http://schemas.microsoft.com/office/drawing/2014/main" val="3324297895"/>
                    </a:ext>
                  </a:extLst>
                </a:gridCol>
                <a:gridCol w="658368">
                  <a:extLst>
                    <a:ext uri="{9D8B030D-6E8A-4147-A177-3AD203B41FA5}">
                      <a16:colId xmlns:a16="http://schemas.microsoft.com/office/drawing/2014/main" val="2528580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4464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- 2018-07-11 16:56:15 </a:t>
                      </a:r>
                      <a:r>
                        <a:rPr kumimoji="0" lang="en-US" sz="1000" b="0" i="0" u="none" strike="noStrike" kern="1200" cap="none" spc="0" normalizeH="0" baseline="0" noProof="0">
                          <a:ln>
                            <a:noFill/>
                          </a:ln>
                          <a:solidFill>
                            <a:prstClr val="black"/>
                          </a:solidFill>
                          <a:effectLst/>
                          <a:uLnTx/>
                          <a:uFillTx/>
                          <a:latin typeface="+mn-lt"/>
                          <a:ea typeface="+mn-ea"/>
                          <a:cs typeface="+mn-cs"/>
                        </a:rPr>
                        <a:t> 
 Excel in Matriculation exams and practise your skills of answering questions anytime, anywhere with Oxford Fajar Fully Worked Solutions for Matriculation!
Download FREE 2-week sample now!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7992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- 2018-07-09 13:57:00 </a:t>
                      </a:r>
                      <a:r>
                        <a:rPr kumimoji="0" lang="en-US" sz="1000" b="0" i="0" u="none" strike="noStrike" kern="1200" cap="none" spc="0" normalizeH="0" baseline="0" noProof="0">
                          <a:ln>
                            <a:noFill/>
                          </a:ln>
                          <a:solidFill>
                            <a:prstClr val="black"/>
                          </a:solidFill>
                          <a:effectLst/>
                          <a:uLnTx/>
                          <a:uFillTx/>
                          <a:latin typeface="+mn-lt"/>
                          <a:ea typeface="+mn-ea"/>
                          <a:cs typeface="+mn-cs"/>
                        </a:rPr>
                        <a:t> 
 We use the phrase ‘once in a blue moon’ to mean ‘very rarely’, or something impossible: to believe that the moon was blue was to believe an absurdity.
Do you know any other moon expressions or moon-related words?
Read more here
http://bit.ly/2ymZWEP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8677118"/>
                  </a:ext>
                </a:extLst>
              </a:tr>
            </a:tbl>
          </a:graphicData>
        </a:graphic>
      </p:graphicFrame>
      <p:sp>
        <p:nvSpPr>
          <p:cNvPr id="4" name="Text Placeholder 3">
            <a:extLst>
              <a:ext uri="{FF2B5EF4-FFF2-40B4-BE49-F238E27FC236}">
                <a16:creationId xmlns:a16="http://schemas.microsoft.com/office/drawing/2014/main" id="{6BAA0445-712F-41F4-8B0C-ACFFED2148C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260328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6D18F-4725-4AB7-8450-3507888264C3}"/>
              </a:ext>
            </a:extLst>
          </p:cNvPr>
          <p:cNvSpPr>
            <a:spLocks noGrp="1"/>
          </p:cNvSpPr>
          <p:nvPr>
            <p:ph type="title"/>
          </p:nvPr>
        </p:nvSpPr>
        <p:spPr/>
        <p:txBody>
          <a:bodyPr/>
          <a:lstStyle/>
          <a:p>
            <a:r>
              <a:rPr lang="en-US"/>
              <a:t>Facebook Own Posts Table | Oxford Fajar Pre-University - 4 of 5</a:t>
            </a:r>
          </a:p>
        </p:txBody>
      </p:sp>
      <p:graphicFrame>
        <p:nvGraphicFramePr>
          <p:cNvPr id="5" name="Table Placeholder 4">
            <a:extLst>
              <a:ext uri="{FF2B5EF4-FFF2-40B4-BE49-F238E27FC236}">
                <a16:creationId xmlns:a16="http://schemas.microsoft.com/office/drawing/2014/main" id="{D503B67A-54F7-4A4F-943E-133DEC170D3E}"/>
              </a:ext>
            </a:extLst>
          </p:cNvPr>
          <p:cNvGraphicFramePr>
            <a:graphicFrameLocks noGrp="1"/>
          </p:cNvGraphicFramePr>
          <p:nvPr>
            <p:ph type="tbl" sz="quarter" idx="13"/>
            <p:extLst>
              <p:ext uri="{D42A27DB-BD31-4B8C-83A1-F6EECF244321}">
                <p14:modId xmlns:p14="http://schemas.microsoft.com/office/powerpoint/2010/main" val="1994844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00683220"/>
                    </a:ext>
                  </a:extLst>
                </a:gridCol>
                <a:gridCol w="658368">
                  <a:extLst>
                    <a:ext uri="{9D8B030D-6E8A-4147-A177-3AD203B41FA5}">
                      <a16:colId xmlns:a16="http://schemas.microsoft.com/office/drawing/2014/main" val="1140709426"/>
                    </a:ext>
                  </a:extLst>
                </a:gridCol>
                <a:gridCol w="658368">
                  <a:extLst>
                    <a:ext uri="{9D8B030D-6E8A-4147-A177-3AD203B41FA5}">
                      <a16:colId xmlns:a16="http://schemas.microsoft.com/office/drawing/2014/main" val="2673997107"/>
                    </a:ext>
                  </a:extLst>
                </a:gridCol>
                <a:gridCol w="658368">
                  <a:extLst>
                    <a:ext uri="{9D8B030D-6E8A-4147-A177-3AD203B41FA5}">
                      <a16:colId xmlns:a16="http://schemas.microsoft.com/office/drawing/2014/main" val="1619213539"/>
                    </a:ext>
                  </a:extLst>
                </a:gridCol>
                <a:gridCol w="658368">
                  <a:extLst>
                    <a:ext uri="{9D8B030D-6E8A-4147-A177-3AD203B41FA5}">
                      <a16:colId xmlns:a16="http://schemas.microsoft.com/office/drawing/2014/main" val="4030692615"/>
                    </a:ext>
                  </a:extLst>
                </a:gridCol>
                <a:gridCol w="658368">
                  <a:extLst>
                    <a:ext uri="{9D8B030D-6E8A-4147-A177-3AD203B41FA5}">
                      <a16:colId xmlns:a16="http://schemas.microsoft.com/office/drawing/2014/main" val="855300101"/>
                    </a:ext>
                  </a:extLst>
                </a:gridCol>
                <a:gridCol w="658368">
                  <a:extLst>
                    <a:ext uri="{9D8B030D-6E8A-4147-A177-3AD203B41FA5}">
                      <a16:colId xmlns:a16="http://schemas.microsoft.com/office/drawing/2014/main" val="2786669978"/>
                    </a:ext>
                  </a:extLst>
                </a:gridCol>
                <a:gridCol w="658368">
                  <a:extLst>
                    <a:ext uri="{9D8B030D-6E8A-4147-A177-3AD203B41FA5}">
                      <a16:colId xmlns:a16="http://schemas.microsoft.com/office/drawing/2014/main" val="2577500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0132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- 2018-07-06 12:56:00 </a:t>
                      </a:r>
                      <a:r>
                        <a:rPr kumimoji="0" lang="en-US" sz="1000" b="0" i="0" u="none" strike="noStrike" kern="1200" cap="none" spc="0" normalizeH="0" baseline="0" noProof="0">
                          <a:ln>
                            <a:noFill/>
                          </a:ln>
                          <a:solidFill>
                            <a:prstClr val="black"/>
                          </a:solidFill>
                          <a:effectLst/>
                          <a:uLnTx/>
                          <a:uFillTx/>
                          <a:latin typeface="+mn-lt"/>
                          <a:ea typeface="+mn-ea"/>
                          <a:cs typeface="+mn-cs"/>
                        </a:rPr>
                        <a:t> 
 To be a great leader either for your group assignments or for your job in the future, it's important to avoid being a bottleneck.
Here are 3 reasons why great leaders shouldn’t become bottlenecks!
1. It makes things tedious.
2. It alienates others.
3. It kills growth.
Great leaders allow their teams to fully blossom and grow on their own. They simply provide guidance, delegate effectively and get out of the way when necessary.
Learn more about leadership at
http://bit.ly/2t91ldr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3369414"/>
                  </a:ext>
                </a:extLst>
              </a:tr>
            </a:tbl>
          </a:graphicData>
        </a:graphic>
      </p:graphicFrame>
      <p:sp>
        <p:nvSpPr>
          <p:cNvPr id="4" name="Text Placeholder 3">
            <a:extLst>
              <a:ext uri="{FF2B5EF4-FFF2-40B4-BE49-F238E27FC236}">
                <a16:creationId xmlns:a16="http://schemas.microsoft.com/office/drawing/2014/main" id="{DB1C12B0-9FA0-4B85-BF41-C32099F3DCA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980244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CFF49-6D8D-4472-A616-35ABA9EF599C}"/>
              </a:ext>
            </a:extLst>
          </p:cNvPr>
          <p:cNvSpPr>
            <a:spLocks noGrp="1"/>
          </p:cNvSpPr>
          <p:nvPr>
            <p:ph type="title"/>
          </p:nvPr>
        </p:nvSpPr>
        <p:spPr/>
        <p:txBody>
          <a:bodyPr/>
          <a:lstStyle/>
          <a:p>
            <a:r>
              <a:rPr lang="en-US"/>
              <a:t>Facebook Own Posts Table | Oxford Fajar Pre-University - 5 of 5</a:t>
            </a:r>
          </a:p>
        </p:txBody>
      </p:sp>
      <p:graphicFrame>
        <p:nvGraphicFramePr>
          <p:cNvPr id="5" name="Table Placeholder 4">
            <a:extLst>
              <a:ext uri="{FF2B5EF4-FFF2-40B4-BE49-F238E27FC236}">
                <a16:creationId xmlns:a16="http://schemas.microsoft.com/office/drawing/2014/main" id="{F9EFC2F5-2530-4961-BAEE-3FBADCB6B226}"/>
              </a:ext>
            </a:extLst>
          </p:cNvPr>
          <p:cNvGraphicFramePr>
            <a:graphicFrameLocks noGrp="1"/>
          </p:cNvGraphicFramePr>
          <p:nvPr>
            <p:ph type="tbl" sz="quarter" idx="13"/>
            <p:extLst>
              <p:ext uri="{D42A27DB-BD31-4B8C-83A1-F6EECF244321}">
                <p14:modId xmlns:p14="http://schemas.microsoft.com/office/powerpoint/2010/main" val="1807738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76114113"/>
                    </a:ext>
                  </a:extLst>
                </a:gridCol>
                <a:gridCol w="658368">
                  <a:extLst>
                    <a:ext uri="{9D8B030D-6E8A-4147-A177-3AD203B41FA5}">
                      <a16:colId xmlns:a16="http://schemas.microsoft.com/office/drawing/2014/main" val="3755774890"/>
                    </a:ext>
                  </a:extLst>
                </a:gridCol>
                <a:gridCol w="658368">
                  <a:extLst>
                    <a:ext uri="{9D8B030D-6E8A-4147-A177-3AD203B41FA5}">
                      <a16:colId xmlns:a16="http://schemas.microsoft.com/office/drawing/2014/main" val="4263128796"/>
                    </a:ext>
                  </a:extLst>
                </a:gridCol>
                <a:gridCol w="658368">
                  <a:extLst>
                    <a:ext uri="{9D8B030D-6E8A-4147-A177-3AD203B41FA5}">
                      <a16:colId xmlns:a16="http://schemas.microsoft.com/office/drawing/2014/main" val="3895609896"/>
                    </a:ext>
                  </a:extLst>
                </a:gridCol>
                <a:gridCol w="658368">
                  <a:extLst>
                    <a:ext uri="{9D8B030D-6E8A-4147-A177-3AD203B41FA5}">
                      <a16:colId xmlns:a16="http://schemas.microsoft.com/office/drawing/2014/main" val="3396180149"/>
                    </a:ext>
                  </a:extLst>
                </a:gridCol>
                <a:gridCol w="658368">
                  <a:extLst>
                    <a:ext uri="{9D8B030D-6E8A-4147-A177-3AD203B41FA5}">
                      <a16:colId xmlns:a16="http://schemas.microsoft.com/office/drawing/2014/main" val="1373901001"/>
                    </a:ext>
                  </a:extLst>
                </a:gridCol>
                <a:gridCol w="658368">
                  <a:extLst>
                    <a:ext uri="{9D8B030D-6E8A-4147-A177-3AD203B41FA5}">
                      <a16:colId xmlns:a16="http://schemas.microsoft.com/office/drawing/2014/main" val="1917479687"/>
                    </a:ext>
                  </a:extLst>
                </a:gridCol>
                <a:gridCol w="658368">
                  <a:extLst>
                    <a:ext uri="{9D8B030D-6E8A-4147-A177-3AD203B41FA5}">
                      <a16:colId xmlns:a16="http://schemas.microsoft.com/office/drawing/2014/main" val="1365613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4744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- 2018-07-03 16:42:22 </a:t>
                      </a:r>
                      <a:r>
                        <a:rPr kumimoji="0" lang="en-US" sz="1000" b="0" i="0" u="none" strike="noStrike" kern="1200" cap="none" spc="0" normalizeH="0" baseline="0" noProof="0">
                          <a:ln>
                            <a:noFill/>
                          </a:ln>
                          <a:solidFill>
                            <a:prstClr val="black"/>
                          </a:solidFill>
                          <a:effectLst/>
                          <a:uLnTx/>
                          <a:uFillTx/>
                          <a:latin typeface="+mn-lt"/>
                          <a:ea typeface="+mn-ea"/>
                          <a:cs typeface="+mn-cs"/>
                        </a:rPr>
                        <a:t> 
 Losing focus and concentration when studying?
If you're looking for effective ways to beat procrastination, here's 7 ways to improve your learning process which might be helpful for self study, for formal education and throughout your entire life!
Visit http://bit.ly/2I2JBVx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6226616"/>
                  </a:ext>
                </a:extLst>
              </a:tr>
            </a:tbl>
          </a:graphicData>
        </a:graphic>
      </p:graphicFrame>
      <p:sp>
        <p:nvSpPr>
          <p:cNvPr id="4" name="Text Placeholder 3">
            <a:extLst>
              <a:ext uri="{FF2B5EF4-FFF2-40B4-BE49-F238E27FC236}">
                <a16:creationId xmlns:a16="http://schemas.microsoft.com/office/drawing/2014/main" id="{C026E49E-7F41-4F0B-A286-7599E75F4FB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0309894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742</Words>
  <Application>Microsoft Office PowerPoint</Application>
  <PresentationFormat>On-screen Show (4:3)</PresentationFormat>
  <Paragraphs>316</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(FB) Custom Own Posts Table (new) | Oxford Fajar Pre-University - 1 of 3</vt:lpstr>
      <vt:lpstr>(FB) Custom Own Posts Table (new) | Oxford Fajar Pre-University - 2 of 3</vt:lpstr>
      <vt:lpstr>(FB) Custom Own Posts Table (new) | Oxford Fajar Pre-University - 3 of 3</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5</vt:lpstr>
      <vt:lpstr>Facebook Own Posts Table | Oxford Fajar Pre-University - 2 of 5</vt:lpstr>
      <vt:lpstr>Facebook Own Posts Table | Oxford Fajar Pre-University - 3 of 5</vt:lpstr>
      <vt:lpstr>Facebook Own Posts Table | Oxford Fajar Pre-University - 4 of 5</vt:lpstr>
      <vt:lpstr>Facebook Own Posts Table | Oxford Fajar Pre-University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2018-08-03T06:29:44Z</dcterms:created>
  <dcterms:modified xsi:type="dcterms:W3CDTF">2018-08-03T06:30:18Z</dcterms:modified>
</cp:coreProperties>
</file>