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330</c:v>
                </c:pt>
                <c:pt idx="1">
                  <c:v>329</c:v>
                </c:pt>
                <c:pt idx="2">
                  <c:v>362</c:v>
                </c:pt>
                <c:pt idx="3">
                  <c:v>390</c:v>
                </c:pt>
                <c:pt idx="4">
                  <c:v>329</c:v>
                </c:pt>
                <c:pt idx="5">
                  <c:v>225</c:v>
                </c:pt>
                <c:pt idx="6">
                  <c:v>305</c:v>
                </c:pt>
                <c:pt idx="7">
                  <c:v>347</c:v>
                </c:pt>
                <c:pt idx="8">
                  <c:v>277</c:v>
                </c:pt>
                <c:pt idx="9">
                  <c:v>475</c:v>
                </c:pt>
                <c:pt idx="10">
                  <c:v>360</c:v>
                </c:pt>
                <c:pt idx="11">
                  <c:v>406</c:v>
                </c:pt>
                <c:pt idx="12">
                  <c:v>395</c:v>
                </c:pt>
                <c:pt idx="13">
                  <c:v>350</c:v>
                </c:pt>
                <c:pt idx="14">
                  <c:v>263</c:v>
                </c:pt>
                <c:pt idx="15">
                  <c:v>419</c:v>
                </c:pt>
                <c:pt idx="16">
                  <c:v>387</c:v>
                </c:pt>
                <c:pt idx="17">
                  <c:v>264</c:v>
                </c:pt>
                <c:pt idx="18">
                  <c:v>263</c:v>
                </c:pt>
                <c:pt idx="19">
                  <c:v>208</c:v>
                </c:pt>
                <c:pt idx="20">
                  <c:v>415</c:v>
                </c:pt>
                <c:pt idx="21">
                  <c:v>271</c:v>
                </c:pt>
                <c:pt idx="22">
                  <c:v>228</c:v>
                </c:pt>
                <c:pt idx="23">
                  <c:v>360</c:v>
                </c:pt>
                <c:pt idx="24">
                  <c:v>367</c:v>
                </c:pt>
                <c:pt idx="25">
                  <c:v>448</c:v>
                </c:pt>
                <c:pt idx="26">
                  <c:v>367</c:v>
                </c:pt>
                <c:pt idx="27">
                  <c:v>316</c:v>
                </c:pt>
                <c:pt idx="28">
                  <c:v>316</c:v>
                </c:pt>
                <c:pt idx="29">
                  <c:v>101</c:v>
                </c:pt>
                <c:pt idx="30">
                  <c:v>110</c:v>
                </c:pt>
              </c:numCache>
            </c:numRef>
          </c:val>
          <c:smooth val="0"/>
          <c:extLst>
            <c:ext xmlns:c16="http://schemas.microsoft.com/office/drawing/2014/chart" uri="{C3380CC4-5D6E-409C-BE32-E72D297353CC}">
              <c16:uniqueId val="{00000000-21D8-4010-99A8-9EA4AED18398}"/>
            </c:ext>
          </c:extLst>
        </c:ser>
        <c:dLbls>
          <c:showLegendKey val="0"/>
          <c:showVal val="0"/>
          <c:showCatName val="0"/>
          <c:showSerName val="0"/>
          <c:showPercent val="0"/>
          <c:showBubbleSize val="0"/>
        </c:dLbls>
        <c:smooth val="0"/>
        <c:axId val="343800264"/>
        <c:axId val="343798624"/>
      </c:lineChart>
      <c:dateAx>
        <c:axId val="343800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98624"/>
        <c:crosses val="autoZero"/>
        <c:auto val="1"/>
        <c:lblOffset val="100"/>
        <c:baseTimeUnit val="days"/>
      </c:dateAx>
      <c:valAx>
        <c:axId val="34379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0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83</c:v>
                </c:pt>
                <c:pt idx="1">
                  <c:v>38</c:v>
                </c:pt>
                <c:pt idx="2">
                  <c:v>48</c:v>
                </c:pt>
                <c:pt idx="3">
                  <c:v>61</c:v>
                </c:pt>
                <c:pt idx="4">
                  <c:v>52</c:v>
                </c:pt>
                <c:pt idx="5">
                  <c:v>36</c:v>
                </c:pt>
                <c:pt idx="6">
                  <c:v>46</c:v>
                </c:pt>
                <c:pt idx="7">
                  <c:v>72</c:v>
                </c:pt>
                <c:pt idx="8">
                  <c:v>34</c:v>
                </c:pt>
                <c:pt idx="9">
                  <c:v>73</c:v>
                </c:pt>
                <c:pt idx="10">
                  <c:v>64</c:v>
                </c:pt>
                <c:pt idx="11">
                  <c:v>61</c:v>
                </c:pt>
                <c:pt idx="12">
                  <c:v>71</c:v>
                </c:pt>
                <c:pt idx="13">
                  <c:v>74</c:v>
                </c:pt>
                <c:pt idx="14">
                  <c:v>60</c:v>
                </c:pt>
                <c:pt idx="15">
                  <c:v>74</c:v>
                </c:pt>
                <c:pt idx="16">
                  <c:v>73</c:v>
                </c:pt>
                <c:pt idx="17">
                  <c:v>28</c:v>
                </c:pt>
                <c:pt idx="18">
                  <c:v>53</c:v>
                </c:pt>
                <c:pt idx="19">
                  <c:v>38</c:v>
                </c:pt>
                <c:pt idx="20">
                  <c:v>67</c:v>
                </c:pt>
                <c:pt idx="21">
                  <c:v>57</c:v>
                </c:pt>
                <c:pt idx="22">
                  <c:v>35</c:v>
                </c:pt>
                <c:pt idx="23">
                  <c:v>75</c:v>
                </c:pt>
                <c:pt idx="24">
                  <c:v>71</c:v>
                </c:pt>
                <c:pt idx="25">
                  <c:v>69</c:v>
                </c:pt>
                <c:pt idx="26">
                  <c:v>38</c:v>
                </c:pt>
                <c:pt idx="27">
                  <c:v>63</c:v>
                </c:pt>
                <c:pt idx="28">
                  <c:v>48</c:v>
                </c:pt>
                <c:pt idx="29">
                  <c:v>20</c:v>
                </c:pt>
                <c:pt idx="30">
                  <c:v>16</c:v>
                </c:pt>
              </c:numCache>
            </c:numRef>
          </c:val>
          <c:smooth val="0"/>
          <c:extLst>
            <c:ext xmlns:c16="http://schemas.microsoft.com/office/drawing/2014/chart" uri="{C3380CC4-5D6E-409C-BE32-E72D297353CC}">
              <c16:uniqueId val="{00000000-34DC-416D-83E0-D9F2199E087D}"/>
            </c:ext>
          </c:extLst>
        </c:ser>
        <c:dLbls>
          <c:showLegendKey val="0"/>
          <c:showVal val="0"/>
          <c:showCatName val="0"/>
          <c:showSerName val="0"/>
          <c:showPercent val="0"/>
          <c:showBubbleSize val="0"/>
        </c:dLbls>
        <c:smooth val="0"/>
        <c:axId val="340245848"/>
        <c:axId val="340243880"/>
      </c:lineChart>
      <c:dateAx>
        <c:axId val="34024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43880"/>
        <c:crosses val="autoZero"/>
        <c:auto val="1"/>
        <c:lblOffset val="100"/>
        <c:baseTimeUnit val="days"/>
      </c:dateAx>
      <c:valAx>
        <c:axId val="34024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4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52</c:v>
                </c:pt>
                <c:pt idx="2">
                  <c:v>0</c:v>
                </c:pt>
                <c:pt idx="3">
                  <c:v>44</c:v>
                </c:pt>
                <c:pt idx="4">
                  <c:v>0</c:v>
                </c:pt>
                <c:pt idx="5">
                  <c:v>0</c:v>
                </c:pt>
                <c:pt idx="6">
                  <c:v>81</c:v>
                </c:pt>
                <c:pt idx="7">
                  <c:v>0</c:v>
                </c:pt>
                <c:pt idx="8">
                  <c:v>39</c:v>
                </c:pt>
                <c:pt idx="9">
                  <c:v>0</c:v>
                </c:pt>
                <c:pt idx="10">
                  <c:v>89</c:v>
                </c:pt>
                <c:pt idx="11">
                  <c:v>0</c:v>
                </c:pt>
                <c:pt idx="12">
                  <c:v>92</c:v>
                </c:pt>
                <c:pt idx="13">
                  <c:v>0</c:v>
                </c:pt>
                <c:pt idx="14">
                  <c:v>0</c:v>
                </c:pt>
                <c:pt idx="15">
                  <c:v>97</c:v>
                </c:pt>
                <c:pt idx="16">
                  <c:v>0</c:v>
                </c:pt>
                <c:pt idx="17">
                  <c:v>62</c:v>
                </c:pt>
                <c:pt idx="18">
                  <c:v>0</c:v>
                </c:pt>
                <c:pt idx="19">
                  <c:v>80</c:v>
                </c:pt>
                <c:pt idx="20">
                  <c:v>0</c:v>
                </c:pt>
                <c:pt idx="21">
                  <c:v>0</c:v>
                </c:pt>
                <c:pt idx="22">
                  <c:v>85</c:v>
                </c:pt>
                <c:pt idx="23">
                  <c:v>0</c:v>
                </c:pt>
                <c:pt idx="24">
                  <c:v>39</c:v>
                </c:pt>
                <c:pt idx="25">
                  <c:v>0</c:v>
                </c:pt>
                <c:pt idx="26">
                  <c:v>83</c:v>
                </c:pt>
                <c:pt idx="27">
                  <c:v>0</c:v>
                </c:pt>
                <c:pt idx="28">
                  <c:v>0</c:v>
                </c:pt>
                <c:pt idx="29">
                  <c:v>0</c:v>
                </c:pt>
                <c:pt idx="30">
                  <c:v>1</c:v>
                </c:pt>
              </c:numCache>
            </c:numRef>
          </c:val>
          <c:smooth val="0"/>
          <c:extLst>
            <c:ext xmlns:c16="http://schemas.microsoft.com/office/drawing/2014/chart" uri="{C3380CC4-5D6E-409C-BE32-E72D297353CC}">
              <c16:uniqueId val="{00000000-A163-4D87-B276-C204390145D2}"/>
            </c:ext>
          </c:extLst>
        </c:ser>
        <c:dLbls>
          <c:showLegendKey val="0"/>
          <c:showVal val="0"/>
          <c:showCatName val="0"/>
          <c:showSerName val="0"/>
          <c:showPercent val="0"/>
          <c:showBubbleSize val="0"/>
        </c:dLbls>
        <c:smooth val="0"/>
        <c:axId val="346030504"/>
        <c:axId val="346038376"/>
      </c:lineChart>
      <c:dateAx>
        <c:axId val="346030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38376"/>
        <c:crosses val="autoZero"/>
        <c:auto val="1"/>
        <c:lblOffset val="100"/>
        <c:baseTimeUnit val="days"/>
      </c:dateAx>
      <c:valAx>
        <c:axId val="34603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3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MABECS Sdn Bhd</c:v>
                </c:pt>
              </c:strCache>
            </c:strRef>
          </c:cat>
          <c:val>
            <c:numRef>
              <c:f>Sheet1!$B$2</c:f>
              <c:numCache>
                <c:formatCode>General</c:formatCode>
                <c:ptCount val="1"/>
                <c:pt idx="0">
                  <c:v>919</c:v>
                </c:pt>
              </c:numCache>
            </c:numRef>
          </c:val>
          <c:extLst>
            <c:ext xmlns:c16="http://schemas.microsoft.com/office/drawing/2014/chart" uri="{C3380CC4-5D6E-409C-BE32-E72D297353CC}">
              <c16:uniqueId val="{00000000-61AC-470A-8077-3DC8168C605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MABECS Sdn Bhd</c:v>
                </c:pt>
              </c:strCache>
            </c:strRef>
          </c:cat>
          <c:val>
            <c:numRef>
              <c:f>Sheet1!$C$2</c:f>
              <c:numCache>
                <c:formatCode>General</c:formatCode>
                <c:ptCount val="1"/>
                <c:pt idx="0">
                  <c:v>3</c:v>
                </c:pt>
              </c:numCache>
            </c:numRef>
          </c:val>
          <c:extLst>
            <c:ext xmlns:c16="http://schemas.microsoft.com/office/drawing/2014/chart" uri="{C3380CC4-5D6E-409C-BE32-E72D297353CC}">
              <c16:uniqueId val="{00000001-61AC-470A-8077-3DC8168C605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MABECS Sdn Bhd</c:v>
                </c:pt>
              </c:strCache>
            </c:strRef>
          </c:cat>
          <c:val>
            <c:numRef>
              <c:f>Sheet1!$D$2</c:f>
              <c:numCache>
                <c:formatCode>General</c:formatCode>
                <c:ptCount val="1"/>
                <c:pt idx="0">
                  <c:v>0</c:v>
                </c:pt>
              </c:numCache>
            </c:numRef>
          </c:val>
          <c:extLst>
            <c:ext xmlns:c16="http://schemas.microsoft.com/office/drawing/2014/chart" uri="{C3380CC4-5D6E-409C-BE32-E72D297353CC}">
              <c16:uniqueId val="{00000002-61AC-470A-8077-3DC8168C605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MABECS Sdn Bhd</c:v>
                </c:pt>
              </c:strCache>
            </c:strRef>
          </c:cat>
          <c:val>
            <c:numRef>
              <c:f>Sheet1!$E$2</c:f>
              <c:numCache>
                <c:formatCode>General</c:formatCode>
                <c:ptCount val="1"/>
                <c:pt idx="0">
                  <c:v>0</c:v>
                </c:pt>
              </c:numCache>
            </c:numRef>
          </c:val>
          <c:extLst>
            <c:ext xmlns:c16="http://schemas.microsoft.com/office/drawing/2014/chart" uri="{C3380CC4-5D6E-409C-BE32-E72D297353CC}">
              <c16:uniqueId val="{00000003-61AC-470A-8077-3DC8168C605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MABECS Sdn Bhd</c:v>
                </c:pt>
              </c:strCache>
            </c:strRef>
          </c:cat>
          <c:val>
            <c:numRef>
              <c:f>Sheet1!$F$2</c:f>
              <c:numCache>
                <c:formatCode>General</c:formatCode>
                <c:ptCount val="1"/>
                <c:pt idx="0">
                  <c:v>0</c:v>
                </c:pt>
              </c:numCache>
            </c:numRef>
          </c:val>
          <c:extLst>
            <c:ext xmlns:c16="http://schemas.microsoft.com/office/drawing/2014/chart" uri="{C3380CC4-5D6E-409C-BE32-E72D297353CC}">
              <c16:uniqueId val="{00000004-61AC-470A-8077-3DC8168C605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MABECS Sdn Bhd</c:v>
                </c:pt>
              </c:strCache>
            </c:strRef>
          </c:cat>
          <c:val>
            <c:numRef>
              <c:f>Sheet1!$G$2</c:f>
              <c:numCache>
                <c:formatCode>General</c:formatCode>
                <c:ptCount val="1"/>
                <c:pt idx="0">
                  <c:v>0</c:v>
                </c:pt>
              </c:numCache>
            </c:numRef>
          </c:val>
          <c:extLst>
            <c:ext xmlns:c16="http://schemas.microsoft.com/office/drawing/2014/chart" uri="{C3380CC4-5D6E-409C-BE32-E72D297353CC}">
              <c16:uniqueId val="{00000005-61AC-470A-8077-3DC8168C605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MABECS Sdn Bhd</c:v>
                </c:pt>
              </c:strCache>
            </c:strRef>
          </c:cat>
          <c:val>
            <c:numRef>
              <c:f>Sheet1!$H$2</c:f>
              <c:numCache>
                <c:formatCode>General</c:formatCode>
                <c:ptCount val="1"/>
                <c:pt idx="0">
                  <c:v>0</c:v>
                </c:pt>
              </c:numCache>
            </c:numRef>
          </c:val>
          <c:extLst>
            <c:ext xmlns:c16="http://schemas.microsoft.com/office/drawing/2014/chart" uri="{C3380CC4-5D6E-409C-BE32-E72D297353CC}">
              <c16:uniqueId val="{00000006-61AC-470A-8077-3DC8168C605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MABECS Sdn Bhd</c:v>
                </c:pt>
              </c:strCache>
            </c:strRef>
          </c:cat>
          <c:val>
            <c:numRef>
              <c:f>Sheet1!$I$2</c:f>
              <c:numCache>
                <c:formatCode>General</c:formatCode>
                <c:ptCount val="1"/>
                <c:pt idx="0">
                  <c:v>1</c:v>
                </c:pt>
              </c:numCache>
            </c:numRef>
          </c:val>
          <c:extLst>
            <c:ext xmlns:c16="http://schemas.microsoft.com/office/drawing/2014/chart" uri="{C3380CC4-5D6E-409C-BE32-E72D297353CC}">
              <c16:uniqueId val="{00000007-61AC-470A-8077-3DC8168C6051}"/>
            </c:ext>
          </c:extLst>
        </c:ser>
        <c:dLbls>
          <c:showLegendKey val="0"/>
          <c:showVal val="0"/>
          <c:showCatName val="0"/>
          <c:showSerName val="0"/>
          <c:showPercent val="0"/>
          <c:showBubbleSize val="0"/>
        </c:dLbls>
        <c:gapWidth val="150"/>
        <c:overlap val="100"/>
        <c:axId val="346029192"/>
        <c:axId val="346033784"/>
      </c:barChart>
      <c:catAx>
        <c:axId val="34602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33784"/>
        <c:crosses val="autoZero"/>
        <c:auto val="1"/>
        <c:lblAlgn val="ctr"/>
        <c:lblOffset val="100"/>
        <c:noMultiLvlLbl val="0"/>
      </c:catAx>
      <c:valAx>
        <c:axId val="346033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2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MABECS Sdn Bhd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0.36136927783870998</c:v>
                </c:pt>
                <c:pt idx="1">
                  <c:v>5.7726721699475E-3</c:v>
                </c:pt>
                <c:pt idx="2">
                  <c:v>0.31518790047912998</c:v>
                </c:pt>
                <c:pt idx="4">
                  <c:v>0.49067713444553002</c:v>
                </c:pt>
                <c:pt idx="5">
                  <c:v>0.46758644576573999</c:v>
                </c:pt>
              </c:numCache>
            </c:numRef>
          </c:val>
          <c:extLst>
            <c:ext xmlns:c16="http://schemas.microsoft.com/office/drawing/2014/chart" uri="{C3380CC4-5D6E-409C-BE32-E72D297353CC}">
              <c16:uniqueId val="{00000000-6D71-4098-87A5-A665FACFAA6E}"/>
            </c:ext>
          </c:extLst>
        </c:ser>
        <c:dLbls>
          <c:showLegendKey val="0"/>
          <c:showVal val="0"/>
          <c:showCatName val="0"/>
          <c:showSerName val="0"/>
          <c:showPercent val="0"/>
          <c:showBubbleSize val="0"/>
        </c:dLbls>
        <c:gapWidth val="219"/>
        <c:overlap val="-27"/>
        <c:axId val="346032800"/>
        <c:axId val="346034768"/>
      </c:barChart>
      <c:catAx>
        <c:axId val="34603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34768"/>
        <c:crosses val="autoZero"/>
        <c:auto val="1"/>
        <c:lblAlgn val="ctr"/>
        <c:lblOffset val="100"/>
        <c:noMultiLvlLbl val="0"/>
      </c:catAx>
      <c:valAx>
        <c:axId val="34603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3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1040</c:v>
                </c:pt>
                <c:pt idx="1">
                  <c:v>5938</c:v>
                </c:pt>
                <c:pt idx="2">
                  <c:v>787</c:v>
                </c:pt>
                <c:pt idx="3">
                  <c:v>189</c:v>
                </c:pt>
                <c:pt idx="4">
                  <c:v>108</c:v>
                </c:pt>
                <c:pt idx="5">
                  <c:v>31</c:v>
                </c:pt>
                <c:pt idx="6">
                  <c:v>17</c:v>
                </c:pt>
              </c:numCache>
            </c:numRef>
          </c:val>
          <c:extLst>
            <c:ext xmlns:c16="http://schemas.microsoft.com/office/drawing/2014/chart" uri="{C3380CC4-5D6E-409C-BE32-E72D297353CC}">
              <c16:uniqueId val="{00000000-B7E1-40D9-996E-86425EB3D4C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860</c:v>
                </c:pt>
                <c:pt idx="1">
                  <c:v>7606</c:v>
                </c:pt>
                <c:pt idx="2">
                  <c:v>756</c:v>
                </c:pt>
                <c:pt idx="3">
                  <c:v>122</c:v>
                </c:pt>
                <c:pt idx="4">
                  <c:v>51</c:v>
                </c:pt>
                <c:pt idx="5">
                  <c:v>19</c:v>
                </c:pt>
                <c:pt idx="6">
                  <c:v>20</c:v>
                </c:pt>
              </c:numCache>
            </c:numRef>
          </c:val>
          <c:extLst>
            <c:ext xmlns:c16="http://schemas.microsoft.com/office/drawing/2014/chart" uri="{C3380CC4-5D6E-409C-BE32-E72D297353CC}">
              <c16:uniqueId val="{00000001-B7E1-40D9-996E-86425EB3D4C4}"/>
            </c:ext>
          </c:extLst>
        </c:ser>
        <c:dLbls>
          <c:showLegendKey val="0"/>
          <c:showVal val="0"/>
          <c:showCatName val="0"/>
          <c:showSerName val="0"/>
          <c:showPercent val="0"/>
          <c:showBubbleSize val="0"/>
        </c:dLbls>
        <c:gapWidth val="219"/>
        <c:overlap val="-27"/>
        <c:axId val="349559336"/>
        <c:axId val="349561632"/>
      </c:barChart>
      <c:catAx>
        <c:axId val="34955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61632"/>
        <c:crosses val="autoZero"/>
        <c:auto val="1"/>
        <c:lblAlgn val="ctr"/>
        <c:lblOffset val="100"/>
        <c:noMultiLvlLbl val="0"/>
      </c:catAx>
      <c:valAx>
        <c:axId val="34956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5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0.30439618334016</c:v>
                </c:pt>
                <c:pt idx="2">
                  <c:v>0</c:v>
                </c:pt>
                <c:pt idx="3">
                  <c:v>0.25685931115003002</c:v>
                </c:pt>
                <c:pt idx="4">
                  <c:v>0</c:v>
                </c:pt>
                <c:pt idx="5">
                  <c:v>0</c:v>
                </c:pt>
                <c:pt idx="6">
                  <c:v>0.47150590837651002</c:v>
                </c:pt>
                <c:pt idx="7">
                  <c:v>0</c:v>
                </c:pt>
                <c:pt idx="8">
                  <c:v>0.22958442313280999</c:v>
                </c:pt>
                <c:pt idx="9">
                  <c:v>0</c:v>
                </c:pt>
                <c:pt idx="10">
                  <c:v>0.51639106469394003</c:v>
                </c:pt>
                <c:pt idx="11">
                  <c:v>0</c:v>
                </c:pt>
                <c:pt idx="12">
                  <c:v>0.53268484743210998</c:v>
                </c:pt>
                <c:pt idx="13">
                  <c:v>0</c:v>
                </c:pt>
                <c:pt idx="14">
                  <c:v>0</c:v>
                </c:pt>
                <c:pt idx="15">
                  <c:v>0.55975532344625001</c:v>
                </c:pt>
                <c:pt idx="16">
                  <c:v>0</c:v>
                </c:pt>
                <c:pt idx="17">
                  <c:v>0.35704002303484</c:v>
                </c:pt>
                <c:pt idx="18">
                  <c:v>0</c:v>
                </c:pt>
                <c:pt idx="19">
                  <c:v>0.45995515437244999</c:v>
                </c:pt>
                <c:pt idx="20">
                  <c:v>0</c:v>
                </c:pt>
                <c:pt idx="21">
                  <c:v>0</c:v>
                </c:pt>
                <c:pt idx="22">
                  <c:v>0.48705019482008</c:v>
                </c:pt>
                <c:pt idx="23">
                  <c:v>0</c:v>
                </c:pt>
                <c:pt idx="24">
                  <c:v>0.22295906700206</c:v>
                </c:pt>
                <c:pt idx="25">
                  <c:v>0</c:v>
                </c:pt>
                <c:pt idx="26">
                  <c:v>0.47387953182985998</c:v>
                </c:pt>
                <c:pt idx="27">
                  <c:v>0</c:v>
                </c:pt>
                <c:pt idx="28">
                  <c:v>0</c:v>
                </c:pt>
                <c:pt idx="29">
                  <c:v>0</c:v>
                </c:pt>
                <c:pt idx="30">
                  <c:v>5.6937880772078E-3</c:v>
                </c:pt>
              </c:numCache>
            </c:numRef>
          </c:val>
          <c:smooth val="0"/>
          <c:extLst>
            <c:ext xmlns:c16="http://schemas.microsoft.com/office/drawing/2014/chart" uri="{C3380CC4-5D6E-409C-BE32-E72D297353CC}">
              <c16:uniqueId val="{00000000-20F8-4336-AF9D-DE211F843A7C}"/>
            </c:ext>
          </c:extLst>
        </c:ser>
        <c:dLbls>
          <c:showLegendKey val="0"/>
          <c:showVal val="0"/>
          <c:showCatName val="0"/>
          <c:showSerName val="0"/>
          <c:showPercent val="0"/>
          <c:showBubbleSize val="0"/>
        </c:dLbls>
        <c:smooth val="0"/>
        <c:axId val="349556384"/>
        <c:axId val="349561304"/>
      </c:lineChart>
      <c:dateAx>
        <c:axId val="349556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61304"/>
        <c:crosses val="autoZero"/>
        <c:auto val="1"/>
        <c:lblOffset val="100"/>
        <c:baseTimeUnit val="days"/>
      </c:dateAx>
      <c:valAx>
        <c:axId val="349561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5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17073</c:v>
                </c:pt>
                <c:pt idx="1">
                  <c:v>17094</c:v>
                </c:pt>
                <c:pt idx="2">
                  <c:v>17118</c:v>
                </c:pt>
                <c:pt idx="3">
                  <c:v>17143</c:v>
                </c:pt>
                <c:pt idx="4">
                  <c:v>17166</c:v>
                </c:pt>
                <c:pt idx="5">
                  <c:v>17175</c:v>
                </c:pt>
                <c:pt idx="6">
                  <c:v>17184</c:v>
                </c:pt>
                <c:pt idx="7">
                  <c:v>17198</c:v>
                </c:pt>
                <c:pt idx="8">
                  <c:v>17212</c:v>
                </c:pt>
                <c:pt idx="9">
                  <c:v>17226</c:v>
                </c:pt>
                <c:pt idx="10">
                  <c:v>17244</c:v>
                </c:pt>
                <c:pt idx="11">
                  <c:v>17261</c:v>
                </c:pt>
                <c:pt idx="12">
                  <c:v>17282</c:v>
                </c:pt>
                <c:pt idx="13">
                  <c:v>17305</c:v>
                </c:pt>
                <c:pt idx="14">
                  <c:v>17318</c:v>
                </c:pt>
                <c:pt idx="15">
                  <c:v>17341</c:v>
                </c:pt>
                <c:pt idx="16">
                  <c:v>17360</c:v>
                </c:pt>
                <c:pt idx="17">
                  <c:v>17370</c:v>
                </c:pt>
                <c:pt idx="18">
                  <c:v>17384</c:v>
                </c:pt>
                <c:pt idx="19">
                  <c:v>17402</c:v>
                </c:pt>
                <c:pt idx="20">
                  <c:v>17421</c:v>
                </c:pt>
                <c:pt idx="21">
                  <c:v>17440</c:v>
                </c:pt>
                <c:pt idx="22">
                  <c:v>17465</c:v>
                </c:pt>
                <c:pt idx="23">
                  <c:v>17481</c:v>
                </c:pt>
                <c:pt idx="24">
                  <c:v>17503</c:v>
                </c:pt>
                <c:pt idx="25">
                  <c:v>17510</c:v>
                </c:pt>
                <c:pt idx="26">
                  <c:v>17520</c:v>
                </c:pt>
                <c:pt idx="27">
                  <c:v>17530</c:v>
                </c:pt>
                <c:pt idx="28">
                  <c:v>17543</c:v>
                </c:pt>
                <c:pt idx="29">
                  <c:v>17553</c:v>
                </c:pt>
                <c:pt idx="30">
                  <c:v>17573</c:v>
                </c:pt>
              </c:numCache>
            </c:numRef>
          </c:val>
          <c:smooth val="0"/>
          <c:extLst>
            <c:ext xmlns:c16="http://schemas.microsoft.com/office/drawing/2014/chart" uri="{C3380CC4-5D6E-409C-BE32-E72D297353CC}">
              <c16:uniqueId val="{00000000-9CDC-4128-AD09-C1C83A77AEF2}"/>
            </c:ext>
          </c:extLst>
        </c:ser>
        <c:dLbls>
          <c:showLegendKey val="0"/>
          <c:showVal val="0"/>
          <c:showCatName val="0"/>
          <c:showSerName val="0"/>
          <c:showPercent val="0"/>
          <c:showBubbleSize val="0"/>
        </c:dLbls>
        <c:smooth val="0"/>
        <c:axId val="412412568"/>
        <c:axId val="412415848"/>
      </c:lineChart>
      <c:dateAx>
        <c:axId val="412412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15848"/>
        <c:crosses val="autoZero"/>
        <c:auto val="1"/>
        <c:lblOffset val="100"/>
        <c:baseTimeUnit val="days"/>
      </c:dateAx>
      <c:valAx>
        <c:axId val="41241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1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c:v>
                </c:pt>
                <c:pt idx="1">
                  <c:v>4</c:v>
                </c:pt>
                <c:pt idx="2">
                  <c:v>5</c:v>
                </c:pt>
                <c:pt idx="3">
                  <c:v>18</c:v>
                </c:pt>
                <c:pt idx="4">
                  <c:v>5</c:v>
                </c:pt>
                <c:pt idx="5">
                  <c:v>7</c:v>
                </c:pt>
                <c:pt idx="6">
                  <c:v>5</c:v>
                </c:pt>
                <c:pt idx="7">
                  <c:v>4</c:v>
                </c:pt>
                <c:pt idx="8">
                  <c:v>7</c:v>
                </c:pt>
                <c:pt idx="9">
                  <c:v>6</c:v>
                </c:pt>
                <c:pt idx="10">
                  <c:v>3</c:v>
                </c:pt>
                <c:pt idx="11">
                  <c:v>5</c:v>
                </c:pt>
                <c:pt idx="12">
                  <c:v>3</c:v>
                </c:pt>
                <c:pt idx="13">
                  <c:v>2</c:v>
                </c:pt>
                <c:pt idx="14">
                  <c:v>2</c:v>
                </c:pt>
                <c:pt idx="15">
                  <c:v>3</c:v>
                </c:pt>
                <c:pt idx="16">
                  <c:v>9</c:v>
                </c:pt>
                <c:pt idx="17">
                  <c:v>4</c:v>
                </c:pt>
                <c:pt idx="18">
                  <c:v>6</c:v>
                </c:pt>
                <c:pt idx="19">
                  <c:v>7</c:v>
                </c:pt>
                <c:pt idx="20">
                  <c:v>4</c:v>
                </c:pt>
                <c:pt idx="21">
                  <c:v>6</c:v>
                </c:pt>
                <c:pt idx="22">
                  <c:v>10</c:v>
                </c:pt>
                <c:pt idx="23">
                  <c:v>6</c:v>
                </c:pt>
                <c:pt idx="24">
                  <c:v>12</c:v>
                </c:pt>
                <c:pt idx="25">
                  <c:v>13</c:v>
                </c:pt>
                <c:pt idx="26">
                  <c:v>10</c:v>
                </c:pt>
                <c:pt idx="27">
                  <c:v>12</c:v>
                </c:pt>
                <c:pt idx="28">
                  <c:v>4</c:v>
                </c:pt>
                <c:pt idx="29">
                  <c:v>4</c:v>
                </c:pt>
                <c:pt idx="30">
                  <c:v>11</c:v>
                </c:pt>
              </c:numCache>
            </c:numRef>
          </c:val>
          <c:smooth val="0"/>
          <c:extLst>
            <c:ext xmlns:c16="http://schemas.microsoft.com/office/drawing/2014/chart" uri="{C3380CC4-5D6E-409C-BE32-E72D297353CC}">
              <c16:uniqueId val="{00000000-C265-44B9-8FFF-32256BC2D0F5}"/>
            </c:ext>
          </c:extLst>
        </c:ser>
        <c:dLbls>
          <c:showLegendKey val="0"/>
          <c:showVal val="0"/>
          <c:showCatName val="0"/>
          <c:showSerName val="0"/>
          <c:showPercent val="0"/>
          <c:showBubbleSize val="0"/>
        </c:dLbls>
        <c:smooth val="0"/>
        <c:axId val="412414208"/>
        <c:axId val="412414536"/>
      </c:lineChart>
      <c:dateAx>
        <c:axId val="41241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14536"/>
        <c:crosses val="autoZero"/>
        <c:auto val="1"/>
        <c:lblOffset val="100"/>
        <c:baseTimeUnit val="days"/>
      </c:dateAx>
      <c:valAx>
        <c:axId val="41241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1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C1CB0-C4F2-4961-AE29-03B315D38D1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0861DFE-B900-4011-9CB0-D5EC4B8D55A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01512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F5798-D59F-4927-A455-D70F023A5610}"/>
              </a:ext>
            </a:extLst>
          </p:cNvPr>
          <p:cNvSpPr>
            <a:spLocks noGrp="1"/>
          </p:cNvSpPr>
          <p:nvPr>
            <p:ph type="title"/>
          </p:nvPr>
        </p:nvSpPr>
        <p:spPr/>
        <p:txBody>
          <a:bodyPr/>
          <a:lstStyle/>
          <a:p>
            <a:r>
              <a:rPr lang="en-US"/>
              <a:t>Facebook Key Metrics Table | MABECS Sdn Bhd</a:t>
            </a:r>
          </a:p>
        </p:txBody>
      </p:sp>
      <p:graphicFrame>
        <p:nvGraphicFramePr>
          <p:cNvPr id="5" name="Table Placeholder 4">
            <a:extLst>
              <a:ext uri="{FF2B5EF4-FFF2-40B4-BE49-F238E27FC236}">
                <a16:creationId xmlns:a16="http://schemas.microsoft.com/office/drawing/2014/main" id="{6BF5ABE3-2FE6-4CF5-AB78-72B34C5D24D4}"/>
              </a:ext>
            </a:extLst>
          </p:cNvPr>
          <p:cNvGraphicFramePr>
            <a:graphicFrameLocks noGrp="1"/>
          </p:cNvGraphicFramePr>
          <p:nvPr>
            <p:ph type="tbl" sz="quarter" idx="13"/>
            <p:extLst>
              <p:ext uri="{D42A27DB-BD31-4B8C-83A1-F6EECF244321}">
                <p14:modId xmlns:p14="http://schemas.microsoft.com/office/powerpoint/2010/main" val="1438545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46101392"/>
                    </a:ext>
                  </a:extLst>
                </a:gridCol>
                <a:gridCol w="740664">
                  <a:extLst>
                    <a:ext uri="{9D8B030D-6E8A-4147-A177-3AD203B41FA5}">
                      <a16:colId xmlns:a16="http://schemas.microsoft.com/office/drawing/2014/main" val="169707159"/>
                    </a:ext>
                  </a:extLst>
                </a:gridCol>
                <a:gridCol w="740664">
                  <a:extLst>
                    <a:ext uri="{9D8B030D-6E8A-4147-A177-3AD203B41FA5}">
                      <a16:colId xmlns:a16="http://schemas.microsoft.com/office/drawing/2014/main" val="1433247686"/>
                    </a:ext>
                  </a:extLst>
                </a:gridCol>
                <a:gridCol w="740664">
                  <a:extLst>
                    <a:ext uri="{9D8B030D-6E8A-4147-A177-3AD203B41FA5}">
                      <a16:colId xmlns:a16="http://schemas.microsoft.com/office/drawing/2014/main" val="1302274832"/>
                    </a:ext>
                  </a:extLst>
                </a:gridCol>
                <a:gridCol w="740664">
                  <a:extLst>
                    <a:ext uri="{9D8B030D-6E8A-4147-A177-3AD203B41FA5}">
                      <a16:colId xmlns:a16="http://schemas.microsoft.com/office/drawing/2014/main" val="238962377"/>
                    </a:ext>
                  </a:extLst>
                </a:gridCol>
                <a:gridCol w="740664">
                  <a:extLst>
                    <a:ext uri="{9D8B030D-6E8A-4147-A177-3AD203B41FA5}">
                      <a16:colId xmlns:a16="http://schemas.microsoft.com/office/drawing/2014/main" val="1375382824"/>
                    </a:ext>
                  </a:extLst>
                </a:gridCol>
                <a:gridCol w="740664">
                  <a:extLst>
                    <a:ext uri="{9D8B030D-6E8A-4147-A177-3AD203B41FA5}">
                      <a16:colId xmlns:a16="http://schemas.microsoft.com/office/drawing/2014/main" val="272143057"/>
                    </a:ext>
                  </a:extLst>
                </a:gridCol>
                <a:gridCol w="740664">
                  <a:extLst>
                    <a:ext uri="{9D8B030D-6E8A-4147-A177-3AD203B41FA5}">
                      <a16:colId xmlns:a16="http://schemas.microsoft.com/office/drawing/2014/main" val="3008046218"/>
                    </a:ext>
                  </a:extLst>
                </a:gridCol>
                <a:gridCol w="740664">
                  <a:extLst>
                    <a:ext uri="{9D8B030D-6E8A-4147-A177-3AD203B41FA5}">
                      <a16:colId xmlns:a16="http://schemas.microsoft.com/office/drawing/2014/main" val="845244842"/>
                    </a:ext>
                  </a:extLst>
                </a:gridCol>
                <a:gridCol w="740664">
                  <a:extLst>
                    <a:ext uri="{9D8B030D-6E8A-4147-A177-3AD203B41FA5}">
                      <a16:colId xmlns:a16="http://schemas.microsoft.com/office/drawing/2014/main" val="41772636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72459425"/>
                  </a:ext>
                </a:extLst>
              </a:tr>
              <a:tr h="370840">
                <a:tc>
                  <a:txBody>
                    <a:bodyPr/>
                    <a:lstStyle/>
                    <a:p>
                      <a:r>
                        <a:rPr lang="en-US" sz="1000"/>
                        <a:t>MABECS Sdn Bhd</a:t>
                      </a:r>
                    </a:p>
                  </a:txBody>
                  <a:tcPr/>
                </a:tc>
                <a:tc>
                  <a:txBody>
                    <a:bodyPr/>
                    <a:lstStyle/>
                    <a:p>
                      <a:r>
                        <a:rPr lang="en-US" sz="1000"/>
                        <a:t>17573</a:t>
                      </a:r>
                    </a:p>
                  </a:txBody>
                  <a:tcPr/>
                </a:tc>
                <a:tc>
                  <a:txBody>
                    <a:bodyPr/>
                    <a:lstStyle/>
                    <a:p>
                      <a:r>
                        <a:rPr lang="en-US" sz="1000"/>
                        <a:t>525</a:t>
                      </a:r>
                    </a:p>
                  </a:txBody>
                  <a:tcPr/>
                </a:tc>
                <a:tc>
                  <a:txBody>
                    <a:bodyPr/>
                    <a:lstStyle/>
                    <a:p>
                      <a:r>
                        <a:rPr lang="en-US" sz="1000"/>
                        <a:t>15</a:t>
                      </a:r>
                    </a:p>
                  </a:txBody>
                  <a:tcPr/>
                </a:tc>
                <a:tc>
                  <a:txBody>
                    <a:bodyPr/>
                    <a:lstStyle/>
                    <a:p>
                      <a:r>
                        <a:rPr lang="en-US" sz="1000"/>
                        <a:t>922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0.3555 %</a:t>
                      </a:r>
                    </a:p>
                  </a:txBody>
                  <a:tcPr/>
                </a:tc>
                <a:tc>
                  <a:txBody>
                    <a:bodyPr/>
                    <a:lstStyle/>
                    <a:p>
                      <a:r>
                        <a:rPr lang="en-US" sz="1000"/>
                        <a:t>0.0 %</a:t>
                      </a:r>
                    </a:p>
                  </a:txBody>
                  <a:tcPr/>
                </a:tc>
                <a:extLst>
                  <a:ext uri="{0D108BD9-81ED-4DB2-BD59-A6C34878D82A}">
                    <a16:rowId xmlns:a16="http://schemas.microsoft.com/office/drawing/2014/main" val="3132086241"/>
                  </a:ext>
                </a:extLst>
              </a:tr>
            </a:tbl>
          </a:graphicData>
        </a:graphic>
      </p:graphicFrame>
      <p:sp>
        <p:nvSpPr>
          <p:cNvPr id="4" name="Text Placeholder 3">
            <a:extLst>
              <a:ext uri="{FF2B5EF4-FFF2-40B4-BE49-F238E27FC236}">
                <a16:creationId xmlns:a16="http://schemas.microsoft.com/office/drawing/2014/main" id="{D09EB024-1E44-402A-8425-B5D8784AB3F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97748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7C4ED-137D-4ACD-ADF4-75C21043DB52}"/>
              </a:ext>
            </a:extLst>
          </p:cNvPr>
          <p:cNvSpPr>
            <a:spLocks noGrp="1"/>
          </p:cNvSpPr>
          <p:nvPr>
            <p:ph type="title"/>
          </p:nvPr>
        </p:nvSpPr>
        <p:spPr/>
        <p:txBody>
          <a:bodyPr/>
          <a:lstStyle/>
          <a:p>
            <a:r>
              <a:rPr lang="en-US"/>
              <a:t>Facebook Reach | MABECS Sdn Bhd</a:t>
            </a:r>
          </a:p>
        </p:txBody>
      </p:sp>
      <p:graphicFrame>
        <p:nvGraphicFramePr>
          <p:cNvPr id="6" name="Chart Placeholder 5">
            <a:extLst>
              <a:ext uri="{FF2B5EF4-FFF2-40B4-BE49-F238E27FC236}">
                <a16:creationId xmlns:a16="http://schemas.microsoft.com/office/drawing/2014/main" id="{9EEB1AF0-6F7B-4A89-8870-3DD033E14877}"/>
              </a:ext>
            </a:extLst>
          </p:cNvPr>
          <p:cNvGraphicFramePr>
            <a:graphicFrameLocks noGrp="1"/>
          </p:cNvGraphicFramePr>
          <p:nvPr>
            <p:ph type="chart" sz="quarter" idx="13"/>
            <p:extLst>
              <p:ext uri="{D42A27DB-BD31-4B8C-83A1-F6EECF244321}">
                <p14:modId xmlns:p14="http://schemas.microsoft.com/office/powerpoint/2010/main" val="2266157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2464DF-CBDB-4233-82E5-74A880B7A47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290CDCFE-1BE7-4688-A9DF-19AD5C7269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609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BBD9E-9803-47E4-AF81-9BF24FEB844B}"/>
              </a:ext>
            </a:extLst>
          </p:cNvPr>
          <p:cNvSpPr>
            <a:spLocks noGrp="1"/>
          </p:cNvSpPr>
          <p:nvPr>
            <p:ph type="title"/>
          </p:nvPr>
        </p:nvSpPr>
        <p:spPr/>
        <p:txBody>
          <a:bodyPr/>
          <a:lstStyle/>
          <a:p>
            <a:r>
              <a:rPr lang="en-US"/>
              <a:t>Facebook Engaged Users | MABECS Sdn Bhd</a:t>
            </a:r>
          </a:p>
        </p:txBody>
      </p:sp>
      <p:graphicFrame>
        <p:nvGraphicFramePr>
          <p:cNvPr id="6" name="Chart Placeholder 5">
            <a:extLst>
              <a:ext uri="{FF2B5EF4-FFF2-40B4-BE49-F238E27FC236}">
                <a16:creationId xmlns:a16="http://schemas.microsoft.com/office/drawing/2014/main" id="{836CE6AB-FBF0-4A5B-8F79-E2CB46F897F0}"/>
              </a:ext>
            </a:extLst>
          </p:cNvPr>
          <p:cNvGraphicFramePr>
            <a:graphicFrameLocks noGrp="1"/>
          </p:cNvGraphicFramePr>
          <p:nvPr>
            <p:ph type="chart" sz="quarter" idx="13"/>
            <p:extLst>
              <p:ext uri="{D42A27DB-BD31-4B8C-83A1-F6EECF244321}">
                <p14:modId xmlns:p14="http://schemas.microsoft.com/office/powerpoint/2010/main" val="3882530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5D64AA-5905-4B4C-A37E-11C90743AEC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63E66F3-DF66-4DA5-8361-413B7CA148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0411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72F9E-0BC7-48AC-8ABA-F587B71972DB}"/>
              </a:ext>
            </a:extLst>
          </p:cNvPr>
          <p:cNvSpPr>
            <a:spLocks noGrp="1"/>
          </p:cNvSpPr>
          <p:nvPr>
            <p:ph type="title"/>
          </p:nvPr>
        </p:nvSpPr>
        <p:spPr/>
        <p:txBody>
          <a:bodyPr/>
          <a:lstStyle/>
          <a:p>
            <a:r>
              <a:rPr lang="en-US"/>
              <a:t>Facebook Average Reactions Per Post | MABECS Sdn Bhd</a:t>
            </a:r>
          </a:p>
        </p:txBody>
      </p:sp>
      <p:graphicFrame>
        <p:nvGraphicFramePr>
          <p:cNvPr id="6" name="Chart Placeholder 5">
            <a:extLst>
              <a:ext uri="{FF2B5EF4-FFF2-40B4-BE49-F238E27FC236}">
                <a16:creationId xmlns:a16="http://schemas.microsoft.com/office/drawing/2014/main" id="{3CC169FA-19D5-4302-91A1-FA440315FFFE}"/>
              </a:ext>
            </a:extLst>
          </p:cNvPr>
          <p:cNvGraphicFramePr>
            <a:graphicFrameLocks noGrp="1"/>
          </p:cNvGraphicFramePr>
          <p:nvPr>
            <p:ph type="chart" sz="quarter" idx="13"/>
            <p:extLst>
              <p:ext uri="{D42A27DB-BD31-4B8C-83A1-F6EECF244321}">
                <p14:modId xmlns:p14="http://schemas.microsoft.com/office/powerpoint/2010/main" val="1948907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4E59C7-250F-4B3A-A639-194B1D0EBA8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B708726-D7A8-4D6D-AC5A-FACA8ACFC1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300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9FAB4-F6B2-49FF-BCB2-8751C048AEEE}"/>
              </a:ext>
            </a:extLst>
          </p:cNvPr>
          <p:cNvSpPr>
            <a:spLocks noGrp="1"/>
          </p:cNvSpPr>
          <p:nvPr>
            <p:ph type="title"/>
          </p:nvPr>
        </p:nvSpPr>
        <p:spPr/>
        <p:txBody>
          <a:bodyPr/>
          <a:lstStyle/>
          <a:p>
            <a:r>
              <a:rPr lang="en-US"/>
              <a:t>Facebook Interactions Distribution | MABECS Sdn Bhd</a:t>
            </a:r>
          </a:p>
        </p:txBody>
      </p:sp>
      <p:graphicFrame>
        <p:nvGraphicFramePr>
          <p:cNvPr id="6" name="Chart Placeholder 5">
            <a:extLst>
              <a:ext uri="{FF2B5EF4-FFF2-40B4-BE49-F238E27FC236}">
                <a16:creationId xmlns:a16="http://schemas.microsoft.com/office/drawing/2014/main" id="{338B05F7-FCCA-4E86-99A0-6910C5AA96E7}"/>
              </a:ext>
            </a:extLst>
          </p:cNvPr>
          <p:cNvGraphicFramePr>
            <a:graphicFrameLocks noGrp="1"/>
          </p:cNvGraphicFramePr>
          <p:nvPr>
            <p:ph type="chart" sz="quarter" idx="13"/>
            <p:extLst>
              <p:ext uri="{D42A27DB-BD31-4B8C-83A1-F6EECF244321}">
                <p14:modId xmlns:p14="http://schemas.microsoft.com/office/powerpoint/2010/main" val="2447687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688EA6-DCB4-47CB-A64F-14948D647F8C}"/>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4224AAC-9F34-44A5-AD21-716A9446B6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4663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62E8-4339-430A-97E5-204226C60E16}"/>
              </a:ext>
            </a:extLst>
          </p:cNvPr>
          <p:cNvSpPr>
            <a:spLocks noGrp="1"/>
          </p:cNvSpPr>
          <p:nvPr>
            <p:ph type="title"/>
          </p:nvPr>
        </p:nvSpPr>
        <p:spPr/>
        <p:txBody>
          <a:bodyPr/>
          <a:lstStyle/>
          <a:p>
            <a:r>
              <a:rPr lang="en-US"/>
              <a:t>Facebook Interaction Rate By Weekday | MABECS Sdn Bhd</a:t>
            </a:r>
          </a:p>
        </p:txBody>
      </p:sp>
      <p:graphicFrame>
        <p:nvGraphicFramePr>
          <p:cNvPr id="6" name="Chart Placeholder 5">
            <a:extLst>
              <a:ext uri="{FF2B5EF4-FFF2-40B4-BE49-F238E27FC236}">
                <a16:creationId xmlns:a16="http://schemas.microsoft.com/office/drawing/2014/main" id="{2B2E2718-01A8-40E8-A274-C038B60668D9}"/>
              </a:ext>
            </a:extLst>
          </p:cNvPr>
          <p:cNvGraphicFramePr>
            <a:graphicFrameLocks noGrp="1"/>
          </p:cNvGraphicFramePr>
          <p:nvPr>
            <p:ph type="chart" sz="quarter" idx="13"/>
            <p:extLst>
              <p:ext uri="{D42A27DB-BD31-4B8C-83A1-F6EECF244321}">
                <p14:modId xmlns:p14="http://schemas.microsoft.com/office/powerpoint/2010/main" val="3360334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428727-9675-4275-8FF4-50207BFEBFF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62EABDD-C377-47E3-AF1D-BDA66E35E8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750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AC34D-0383-4A30-93C6-B2BBEAC64635}"/>
              </a:ext>
            </a:extLst>
          </p:cNvPr>
          <p:cNvSpPr>
            <a:spLocks noGrp="1"/>
          </p:cNvSpPr>
          <p:nvPr>
            <p:ph type="title"/>
          </p:nvPr>
        </p:nvSpPr>
        <p:spPr/>
        <p:txBody>
          <a:bodyPr/>
          <a:lstStyle/>
          <a:p>
            <a:r>
              <a:rPr lang="en-US"/>
              <a:t>(FB) Custom Own Posts Table (new) | MABECS Sdn Bhd - 1 of 3</a:t>
            </a:r>
          </a:p>
        </p:txBody>
      </p:sp>
      <p:graphicFrame>
        <p:nvGraphicFramePr>
          <p:cNvPr id="5" name="Table Placeholder 4">
            <a:extLst>
              <a:ext uri="{FF2B5EF4-FFF2-40B4-BE49-F238E27FC236}">
                <a16:creationId xmlns:a16="http://schemas.microsoft.com/office/drawing/2014/main" id="{57128450-4D4E-4DCE-9D3F-7A442221D7F8}"/>
              </a:ext>
            </a:extLst>
          </p:cNvPr>
          <p:cNvGraphicFramePr>
            <a:graphicFrameLocks noGrp="1"/>
          </p:cNvGraphicFramePr>
          <p:nvPr>
            <p:ph type="tbl" sz="quarter" idx="13"/>
            <p:extLst>
              <p:ext uri="{D42A27DB-BD31-4B8C-83A1-F6EECF244321}">
                <p14:modId xmlns:p14="http://schemas.microsoft.com/office/powerpoint/2010/main" val="1822086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5403651"/>
                    </a:ext>
                  </a:extLst>
                </a:gridCol>
                <a:gridCol w="822960">
                  <a:extLst>
                    <a:ext uri="{9D8B030D-6E8A-4147-A177-3AD203B41FA5}">
                      <a16:colId xmlns:a16="http://schemas.microsoft.com/office/drawing/2014/main" val="3659853168"/>
                    </a:ext>
                  </a:extLst>
                </a:gridCol>
                <a:gridCol w="822960">
                  <a:extLst>
                    <a:ext uri="{9D8B030D-6E8A-4147-A177-3AD203B41FA5}">
                      <a16:colId xmlns:a16="http://schemas.microsoft.com/office/drawing/2014/main" val="4263688588"/>
                    </a:ext>
                  </a:extLst>
                </a:gridCol>
                <a:gridCol w="822960">
                  <a:extLst>
                    <a:ext uri="{9D8B030D-6E8A-4147-A177-3AD203B41FA5}">
                      <a16:colId xmlns:a16="http://schemas.microsoft.com/office/drawing/2014/main" val="168504715"/>
                    </a:ext>
                  </a:extLst>
                </a:gridCol>
                <a:gridCol w="822960">
                  <a:extLst>
                    <a:ext uri="{9D8B030D-6E8A-4147-A177-3AD203B41FA5}">
                      <a16:colId xmlns:a16="http://schemas.microsoft.com/office/drawing/2014/main" val="570555692"/>
                    </a:ext>
                  </a:extLst>
                </a:gridCol>
                <a:gridCol w="822960">
                  <a:extLst>
                    <a:ext uri="{9D8B030D-6E8A-4147-A177-3AD203B41FA5}">
                      <a16:colId xmlns:a16="http://schemas.microsoft.com/office/drawing/2014/main" val="3320217902"/>
                    </a:ext>
                  </a:extLst>
                </a:gridCol>
                <a:gridCol w="822960">
                  <a:extLst>
                    <a:ext uri="{9D8B030D-6E8A-4147-A177-3AD203B41FA5}">
                      <a16:colId xmlns:a16="http://schemas.microsoft.com/office/drawing/2014/main" val="3587262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396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- 2018-07-16 00:11:00 </a:t>
                      </a:r>
                      <a:r>
                        <a:rPr kumimoji="0" lang="en-US" sz="1000" b="0" i="0" u="none" strike="noStrike" kern="1200" cap="none" spc="0" normalizeH="0" baseline="0" noProof="0">
                          <a:ln>
                            <a:noFill/>
                          </a:ln>
                          <a:solidFill>
                            <a:prstClr val="black"/>
                          </a:solidFill>
                          <a:effectLst/>
                          <a:uLnTx/>
                          <a:uFillTx/>
                          <a:latin typeface="+mn-lt"/>
                          <a:ea typeface="+mn-ea"/>
                          <a:cs typeface="+mn-cs"/>
                        </a:rPr>
                        <a:t> 
 Have a spec-taco-lar Monday everyone! 🌮 Here’s a little pun for you to laugh away your stress! 😃 
#puns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2325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- 2018-07-13 14:10:00 </a:t>
                      </a:r>
                      <a:r>
                        <a:rPr kumimoji="0" lang="en-US" sz="1000" b="0" i="0" u="none" strike="noStrike" kern="1200" cap="none" spc="0" normalizeH="0" baseline="0" noProof="0">
                          <a:ln>
                            <a:noFill/>
                          </a:ln>
                          <a:solidFill>
                            <a:prstClr val="black"/>
                          </a:solidFill>
                          <a:effectLst/>
                          <a:uLnTx/>
                          <a:uFillTx/>
                          <a:latin typeface="+mn-lt"/>
                          <a:ea typeface="+mn-ea"/>
                          <a:cs typeface="+mn-cs"/>
                        </a:rPr>
                        <a:t> 
 Want to know more about visa and pre-departure preparations before you head over to the UK?
Head over to MABECS Information Session: Visa and pre-departure talks on 21 July 2018 to find out more!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4325985"/>
                  </a:ext>
                </a:extLst>
              </a:tr>
            </a:tbl>
          </a:graphicData>
        </a:graphic>
      </p:graphicFrame>
      <p:sp>
        <p:nvSpPr>
          <p:cNvPr id="4" name="Text Placeholder 3">
            <a:extLst>
              <a:ext uri="{FF2B5EF4-FFF2-40B4-BE49-F238E27FC236}">
                <a16:creationId xmlns:a16="http://schemas.microsoft.com/office/drawing/2014/main" id="{ABB8AAA7-C747-4B4E-A056-AD7FA355188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79008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76AC0-60FB-40AC-A490-89BF1E814971}"/>
              </a:ext>
            </a:extLst>
          </p:cNvPr>
          <p:cNvSpPr>
            <a:spLocks noGrp="1"/>
          </p:cNvSpPr>
          <p:nvPr>
            <p:ph type="title"/>
          </p:nvPr>
        </p:nvSpPr>
        <p:spPr/>
        <p:txBody>
          <a:bodyPr/>
          <a:lstStyle/>
          <a:p>
            <a:r>
              <a:rPr lang="en-US"/>
              <a:t>(FB) Custom Own Posts Table (new) | MABECS Sdn Bhd - 2 of 3</a:t>
            </a:r>
          </a:p>
        </p:txBody>
      </p:sp>
      <p:graphicFrame>
        <p:nvGraphicFramePr>
          <p:cNvPr id="5" name="Table Placeholder 4">
            <a:extLst>
              <a:ext uri="{FF2B5EF4-FFF2-40B4-BE49-F238E27FC236}">
                <a16:creationId xmlns:a16="http://schemas.microsoft.com/office/drawing/2014/main" id="{68D06136-7E1D-4C77-8CA2-FC65576200E7}"/>
              </a:ext>
            </a:extLst>
          </p:cNvPr>
          <p:cNvGraphicFramePr>
            <a:graphicFrameLocks noGrp="1"/>
          </p:cNvGraphicFramePr>
          <p:nvPr>
            <p:ph type="tbl" sz="quarter" idx="13"/>
            <p:extLst>
              <p:ext uri="{D42A27DB-BD31-4B8C-83A1-F6EECF244321}">
                <p14:modId xmlns:p14="http://schemas.microsoft.com/office/powerpoint/2010/main" val="928861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5036256"/>
                    </a:ext>
                  </a:extLst>
                </a:gridCol>
                <a:gridCol w="822960">
                  <a:extLst>
                    <a:ext uri="{9D8B030D-6E8A-4147-A177-3AD203B41FA5}">
                      <a16:colId xmlns:a16="http://schemas.microsoft.com/office/drawing/2014/main" val="598363703"/>
                    </a:ext>
                  </a:extLst>
                </a:gridCol>
                <a:gridCol w="822960">
                  <a:extLst>
                    <a:ext uri="{9D8B030D-6E8A-4147-A177-3AD203B41FA5}">
                      <a16:colId xmlns:a16="http://schemas.microsoft.com/office/drawing/2014/main" val="2837406778"/>
                    </a:ext>
                  </a:extLst>
                </a:gridCol>
                <a:gridCol w="822960">
                  <a:extLst>
                    <a:ext uri="{9D8B030D-6E8A-4147-A177-3AD203B41FA5}">
                      <a16:colId xmlns:a16="http://schemas.microsoft.com/office/drawing/2014/main" val="2319704933"/>
                    </a:ext>
                  </a:extLst>
                </a:gridCol>
                <a:gridCol w="822960">
                  <a:extLst>
                    <a:ext uri="{9D8B030D-6E8A-4147-A177-3AD203B41FA5}">
                      <a16:colId xmlns:a16="http://schemas.microsoft.com/office/drawing/2014/main" val="1487895112"/>
                    </a:ext>
                  </a:extLst>
                </a:gridCol>
                <a:gridCol w="822960">
                  <a:extLst>
                    <a:ext uri="{9D8B030D-6E8A-4147-A177-3AD203B41FA5}">
                      <a16:colId xmlns:a16="http://schemas.microsoft.com/office/drawing/2014/main" val="48483224"/>
                    </a:ext>
                  </a:extLst>
                </a:gridCol>
                <a:gridCol w="822960">
                  <a:extLst>
                    <a:ext uri="{9D8B030D-6E8A-4147-A177-3AD203B41FA5}">
                      <a16:colId xmlns:a16="http://schemas.microsoft.com/office/drawing/2014/main" val="1322180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960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- 2018-07-11 13:09:00 </a:t>
                      </a:r>
                      <a:r>
                        <a:rPr kumimoji="0" lang="en-US" sz="1000" b="0" i="0" u="none" strike="noStrike" kern="1200" cap="none" spc="0" normalizeH="0" baseline="0" noProof="0">
                          <a:ln>
                            <a:noFill/>
                          </a:ln>
                          <a:solidFill>
                            <a:prstClr val="black"/>
                          </a:solidFill>
                          <a:effectLst/>
                          <a:uLnTx/>
                          <a:uFillTx/>
                          <a:latin typeface="+mn-lt"/>
                          <a:ea typeface="+mn-ea"/>
                          <a:cs typeface="+mn-cs"/>
                        </a:rPr>
                        <a:t> 
 Think you’re smart enough? Answer this! :D
.
.
.
.
.
.
.
Answer:
Bull dog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2376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- 2018-07-23 12:13:00 </a:t>
                      </a:r>
                      <a:r>
                        <a:rPr kumimoji="0" lang="en-US" sz="1000" b="0" i="0" u="none" strike="noStrike" kern="1200" cap="none" spc="0" normalizeH="0" baseline="0" noProof="0">
                          <a:ln>
                            <a:noFill/>
                          </a:ln>
                          <a:solidFill>
                            <a:prstClr val="black"/>
                          </a:solidFill>
                          <a:effectLst/>
                          <a:uLnTx/>
                          <a:uFillTx/>
                          <a:latin typeface="+mn-lt"/>
                          <a:ea typeface="+mn-ea"/>
                          <a:cs typeface="+mn-cs"/>
                        </a:rPr>
                        <a:t> 
 Want to know more about the registration procedures for IELTS or want to register yourself for IELTS? 
Visit www.mabecs.com or make an appointment with us: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0058856"/>
                  </a:ext>
                </a:extLst>
              </a:tr>
            </a:tbl>
          </a:graphicData>
        </a:graphic>
      </p:graphicFrame>
      <p:sp>
        <p:nvSpPr>
          <p:cNvPr id="4" name="Text Placeholder 3">
            <a:extLst>
              <a:ext uri="{FF2B5EF4-FFF2-40B4-BE49-F238E27FC236}">
                <a16:creationId xmlns:a16="http://schemas.microsoft.com/office/drawing/2014/main" id="{5C0E4E1B-A432-4789-B623-CBAD508D699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838281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F2BA9-48CA-47B2-BC0A-6A8F52E020F4}"/>
              </a:ext>
            </a:extLst>
          </p:cNvPr>
          <p:cNvSpPr>
            <a:spLocks noGrp="1"/>
          </p:cNvSpPr>
          <p:nvPr>
            <p:ph type="title"/>
          </p:nvPr>
        </p:nvSpPr>
        <p:spPr/>
        <p:txBody>
          <a:bodyPr/>
          <a:lstStyle/>
          <a:p>
            <a:r>
              <a:rPr lang="en-US"/>
              <a:t>(FB) Custom Own Posts Table (new) | MABECS Sdn Bhd - 3 of 3</a:t>
            </a:r>
          </a:p>
        </p:txBody>
      </p:sp>
      <p:graphicFrame>
        <p:nvGraphicFramePr>
          <p:cNvPr id="5" name="Table Placeholder 4">
            <a:extLst>
              <a:ext uri="{FF2B5EF4-FFF2-40B4-BE49-F238E27FC236}">
                <a16:creationId xmlns:a16="http://schemas.microsoft.com/office/drawing/2014/main" id="{B503329D-F19C-4617-917E-BD480EDF6677}"/>
              </a:ext>
            </a:extLst>
          </p:cNvPr>
          <p:cNvGraphicFramePr>
            <a:graphicFrameLocks noGrp="1"/>
          </p:cNvGraphicFramePr>
          <p:nvPr>
            <p:ph type="tbl" sz="quarter" idx="13"/>
            <p:extLst>
              <p:ext uri="{D42A27DB-BD31-4B8C-83A1-F6EECF244321}">
                <p14:modId xmlns:p14="http://schemas.microsoft.com/office/powerpoint/2010/main" val="468146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4126323"/>
                    </a:ext>
                  </a:extLst>
                </a:gridCol>
                <a:gridCol w="822960">
                  <a:extLst>
                    <a:ext uri="{9D8B030D-6E8A-4147-A177-3AD203B41FA5}">
                      <a16:colId xmlns:a16="http://schemas.microsoft.com/office/drawing/2014/main" val="2824289820"/>
                    </a:ext>
                  </a:extLst>
                </a:gridCol>
                <a:gridCol w="822960">
                  <a:extLst>
                    <a:ext uri="{9D8B030D-6E8A-4147-A177-3AD203B41FA5}">
                      <a16:colId xmlns:a16="http://schemas.microsoft.com/office/drawing/2014/main" val="716049261"/>
                    </a:ext>
                  </a:extLst>
                </a:gridCol>
                <a:gridCol w="822960">
                  <a:extLst>
                    <a:ext uri="{9D8B030D-6E8A-4147-A177-3AD203B41FA5}">
                      <a16:colId xmlns:a16="http://schemas.microsoft.com/office/drawing/2014/main" val="1706838945"/>
                    </a:ext>
                  </a:extLst>
                </a:gridCol>
                <a:gridCol w="822960">
                  <a:extLst>
                    <a:ext uri="{9D8B030D-6E8A-4147-A177-3AD203B41FA5}">
                      <a16:colId xmlns:a16="http://schemas.microsoft.com/office/drawing/2014/main" val="2006134487"/>
                    </a:ext>
                  </a:extLst>
                </a:gridCol>
                <a:gridCol w="822960">
                  <a:extLst>
                    <a:ext uri="{9D8B030D-6E8A-4147-A177-3AD203B41FA5}">
                      <a16:colId xmlns:a16="http://schemas.microsoft.com/office/drawing/2014/main" val="2395923661"/>
                    </a:ext>
                  </a:extLst>
                </a:gridCol>
                <a:gridCol w="822960">
                  <a:extLst>
                    <a:ext uri="{9D8B030D-6E8A-4147-A177-3AD203B41FA5}">
                      <a16:colId xmlns:a16="http://schemas.microsoft.com/office/drawing/2014/main" val="1058919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842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- 2018-07-27 12:15:01 </a:t>
                      </a:r>
                      <a:r>
                        <a:rPr kumimoji="0" lang="en-US" sz="1000" b="0" i="0" u="none" strike="noStrike" kern="1200" cap="none" spc="0" normalizeH="0" baseline="0" noProof="0">
                          <a:ln>
                            <a:noFill/>
                          </a:ln>
                          <a:solidFill>
                            <a:prstClr val="black"/>
                          </a:solidFill>
                          <a:effectLst/>
                          <a:uLnTx/>
                          <a:uFillTx/>
                          <a:latin typeface="+mn-lt"/>
                          <a:ea typeface="+mn-ea"/>
                          <a:cs typeface="+mn-cs"/>
                        </a:rPr>
                        <a:t> 
 Happy Friday everyone! Here’s a little riddle to get your brain juices flowing. What’s your guess?
.
.
.
.
.
.
Answer:
It was a cheetah.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0838886"/>
                  </a:ext>
                </a:extLst>
              </a:tr>
            </a:tbl>
          </a:graphicData>
        </a:graphic>
      </p:graphicFrame>
      <p:sp>
        <p:nvSpPr>
          <p:cNvPr id="4" name="Text Placeholder 3">
            <a:extLst>
              <a:ext uri="{FF2B5EF4-FFF2-40B4-BE49-F238E27FC236}">
                <a16:creationId xmlns:a16="http://schemas.microsoft.com/office/drawing/2014/main" id="{8A9352B9-23D5-41B3-8CD2-787A77F3D30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68112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CE071-EE40-43F4-8528-72752E7D7DE8}"/>
              </a:ext>
            </a:extLst>
          </p:cNvPr>
          <p:cNvSpPr>
            <a:spLocks noGrp="1"/>
          </p:cNvSpPr>
          <p:nvPr>
            <p:ph type="title"/>
          </p:nvPr>
        </p:nvSpPr>
        <p:spPr/>
        <p:txBody>
          <a:bodyPr/>
          <a:lstStyle/>
          <a:p>
            <a:r>
              <a:rPr lang="en-US"/>
              <a:t>Facebook Fan Demographics | MABECS Sdn Bhd</a:t>
            </a:r>
          </a:p>
        </p:txBody>
      </p:sp>
      <p:graphicFrame>
        <p:nvGraphicFramePr>
          <p:cNvPr id="6" name="Chart Placeholder 5">
            <a:extLst>
              <a:ext uri="{FF2B5EF4-FFF2-40B4-BE49-F238E27FC236}">
                <a16:creationId xmlns:a16="http://schemas.microsoft.com/office/drawing/2014/main" id="{7C4D805B-7665-4AAA-BEAF-24D960683499}"/>
              </a:ext>
            </a:extLst>
          </p:cNvPr>
          <p:cNvGraphicFramePr>
            <a:graphicFrameLocks noGrp="1"/>
          </p:cNvGraphicFramePr>
          <p:nvPr>
            <p:ph type="chart" sz="quarter" idx="13"/>
            <p:extLst>
              <p:ext uri="{D42A27DB-BD31-4B8C-83A1-F6EECF244321}">
                <p14:modId xmlns:p14="http://schemas.microsoft.com/office/powerpoint/2010/main" val="374434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A5A6C0-97DD-49C6-A04E-DB557B3D391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9C75E82-B386-49CF-BFDE-6C88CFA921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0476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2BD57-ED90-4C54-865B-B45A17ACDB4C}"/>
              </a:ext>
            </a:extLst>
          </p:cNvPr>
          <p:cNvSpPr>
            <a:spLocks noGrp="1"/>
          </p:cNvSpPr>
          <p:nvPr>
            <p:ph type="title"/>
          </p:nvPr>
        </p:nvSpPr>
        <p:spPr/>
        <p:txBody>
          <a:bodyPr/>
          <a:lstStyle/>
          <a:p>
            <a:r>
              <a:rPr lang="en-US"/>
              <a:t>Facebook Interaction Rate | MABECS Sdn Bhd</a:t>
            </a:r>
          </a:p>
        </p:txBody>
      </p:sp>
      <p:graphicFrame>
        <p:nvGraphicFramePr>
          <p:cNvPr id="6" name="Chart Placeholder 5">
            <a:extLst>
              <a:ext uri="{FF2B5EF4-FFF2-40B4-BE49-F238E27FC236}">
                <a16:creationId xmlns:a16="http://schemas.microsoft.com/office/drawing/2014/main" id="{E4BDE419-A7F1-4D6D-A1C5-15B31443757D}"/>
              </a:ext>
            </a:extLst>
          </p:cNvPr>
          <p:cNvGraphicFramePr>
            <a:graphicFrameLocks noGrp="1"/>
          </p:cNvGraphicFramePr>
          <p:nvPr>
            <p:ph type="chart" sz="quarter" idx="13"/>
            <p:extLst>
              <p:ext uri="{D42A27DB-BD31-4B8C-83A1-F6EECF244321}">
                <p14:modId xmlns:p14="http://schemas.microsoft.com/office/powerpoint/2010/main" val="708171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5B4AAD-27EC-4D54-9666-FE885BB4866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D6EC629-2689-4E4E-A1F6-9C32450D3C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6041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9251D-4FEA-4DC7-A313-025C30250073}"/>
              </a:ext>
            </a:extLst>
          </p:cNvPr>
          <p:cNvSpPr>
            <a:spLocks noGrp="1"/>
          </p:cNvSpPr>
          <p:nvPr>
            <p:ph type="title"/>
          </p:nvPr>
        </p:nvSpPr>
        <p:spPr/>
        <p:txBody>
          <a:bodyPr/>
          <a:lstStyle/>
          <a:p>
            <a:r>
              <a:rPr lang="en-US"/>
              <a:t>Facebook Fans Total | MABECS Sdn Bhd</a:t>
            </a:r>
          </a:p>
        </p:txBody>
      </p:sp>
      <p:graphicFrame>
        <p:nvGraphicFramePr>
          <p:cNvPr id="6" name="Chart Placeholder 5">
            <a:extLst>
              <a:ext uri="{FF2B5EF4-FFF2-40B4-BE49-F238E27FC236}">
                <a16:creationId xmlns:a16="http://schemas.microsoft.com/office/drawing/2014/main" id="{651B8D50-21A2-469C-85A9-17759DBDADAD}"/>
              </a:ext>
            </a:extLst>
          </p:cNvPr>
          <p:cNvGraphicFramePr>
            <a:graphicFrameLocks noGrp="1"/>
          </p:cNvGraphicFramePr>
          <p:nvPr>
            <p:ph type="chart" sz="quarter" idx="13"/>
            <p:extLst>
              <p:ext uri="{D42A27DB-BD31-4B8C-83A1-F6EECF244321}">
                <p14:modId xmlns:p14="http://schemas.microsoft.com/office/powerpoint/2010/main" val="2507691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C806E2-1430-4EE2-AC28-A72693B371D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201314A-B64C-4645-9B91-571EB081DD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9026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6CF2C-CFBB-42C3-A0A6-333CC985E229}"/>
              </a:ext>
            </a:extLst>
          </p:cNvPr>
          <p:cNvSpPr>
            <a:spLocks noGrp="1"/>
          </p:cNvSpPr>
          <p:nvPr>
            <p:ph type="title"/>
          </p:nvPr>
        </p:nvSpPr>
        <p:spPr/>
        <p:txBody>
          <a:bodyPr/>
          <a:lstStyle/>
          <a:p>
            <a:r>
              <a:rPr lang="en-US"/>
              <a:t>Facebook Page Views | MABECS Sdn Bhd</a:t>
            </a:r>
          </a:p>
        </p:txBody>
      </p:sp>
      <p:graphicFrame>
        <p:nvGraphicFramePr>
          <p:cNvPr id="6" name="Chart Placeholder 5">
            <a:extLst>
              <a:ext uri="{FF2B5EF4-FFF2-40B4-BE49-F238E27FC236}">
                <a16:creationId xmlns:a16="http://schemas.microsoft.com/office/drawing/2014/main" id="{DD36EFB5-23A4-4E51-8D50-B3732E3F5217}"/>
              </a:ext>
            </a:extLst>
          </p:cNvPr>
          <p:cNvGraphicFramePr>
            <a:graphicFrameLocks noGrp="1"/>
          </p:cNvGraphicFramePr>
          <p:nvPr>
            <p:ph type="chart" sz="quarter" idx="13"/>
            <p:extLst>
              <p:ext uri="{D42A27DB-BD31-4B8C-83A1-F6EECF244321}">
                <p14:modId xmlns:p14="http://schemas.microsoft.com/office/powerpoint/2010/main" val="3372234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589664-0875-4D43-91EB-596E89F33DE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229799A-F314-4C45-B26A-FB5A3975F2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5548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316B2-4F73-4139-8CDC-70D554E126DE}"/>
              </a:ext>
            </a:extLst>
          </p:cNvPr>
          <p:cNvSpPr>
            <a:spLocks noGrp="1"/>
          </p:cNvSpPr>
          <p:nvPr>
            <p:ph type="title"/>
          </p:nvPr>
        </p:nvSpPr>
        <p:spPr/>
        <p:txBody>
          <a:bodyPr/>
          <a:lstStyle/>
          <a:p>
            <a:r>
              <a:rPr lang="en-US"/>
              <a:t>Facebook Fans By City Table | MABECS Sdn Bhd - 1 of 3</a:t>
            </a:r>
          </a:p>
        </p:txBody>
      </p:sp>
      <p:graphicFrame>
        <p:nvGraphicFramePr>
          <p:cNvPr id="5" name="Table Placeholder 4">
            <a:extLst>
              <a:ext uri="{FF2B5EF4-FFF2-40B4-BE49-F238E27FC236}">
                <a16:creationId xmlns:a16="http://schemas.microsoft.com/office/drawing/2014/main" id="{09C52C81-E4F2-4C93-A2DB-FA0CD7A202F1}"/>
              </a:ext>
            </a:extLst>
          </p:cNvPr>
          <p:cNvGraphicFramePr>
            <a:graphicFrameLocks noGrp="1"/>
          </p:cNvGraphicFramePr>
          <p:nvPr>
            <p:ph type="tbl" sz="quarter" idx="13"/>
            <p:extLst>
              <p:ext uri="{D42A27DB-BD31-4B8C-83A1-F6EECF244321}">
                <p14:modId xmlns:p14="http://schemas.microsoft.com/office/powerpoint/2010/main" val="2445395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5701221"/>
                    </a:ext>
                  </a:extLst>
                </a:gridCol>
                <a:gridCol w="1645920">
                  <a:extLst>
                    <a:ext uri="{9D8B030D-6E8A-4147-A177-3AD203B41FA5}">
                      <a16:colId xmlns:a16="http://schemas.microsoft.com/office/drawing/2014/main" val="1944023794"/>
                    </a:ext>
                  </a:extLst>
                </a:gridCol>
                <a:gridCol w="1645920">
                  <a:extLst>
                    <a:ext uri="{9D8B030D-6E8A-4147-A177-3AD203B41FA5}">
                      <a16:colId xmlns:a16="http://schemas.microsoft.com/office/drawing/2014/main" val="540533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11600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a:t>
                      </a:r>
                    </a:p>
                  </a:txBody>
                  <a:tcPr/>
                </a:tc>
                <a:extLst>
                  <a:ext uri="{0D108BD9-81ED-4DB2-BD59-A6C34878D82A}">
                    <a16:rowId xmlns:a16="http://schemas.microsoft.com/office/drawing/2014/main" val="726108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extLst>
                  <a:ext uri="{0D108BD9-81ED-4DB2-BD59-A6C34878D82A}">
                    <a16:rowId xmlns:a16="http://schemas.microsoft.com/office/drawing/2014/main" val="2493091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159202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980875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57408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2679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016289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33742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069871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923448544"/>
                  </a:ext>
                </a:extLst>
              </a:tr>
            </a:tbl>
          </a:graphicData>
        </a:graphic>
      </p:graphicFrame>
      <p:sp>
        <p:nvSpPr>
          <p:cNvPr id="4" name="Text Placeholder 3">
            <a:extLst>
              <a:ext uri="{FF2B5EF4-FFF2-40B4-BE49-F238E27FC236}">
                <a16:creationId xmlns:a16="http://schemas.microsoft.com/office/drawing/2014/main" id="{FEE1C8D0-8A18-4B06-AA57-5DF8DAF276F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317406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C44CC-B851-4167-BE61-ECF8F232F7F7}"/>
              </a:ext>
            </a:extLst>
          </p:cNvPr>
          <p:cNvSpPr>
            <a:spLocks noGrp="1"/>
          </p:cNvSpPr>
          <p:nvPr>
            <p:ph type="title"/>
          </p:nvPr>
        </p:nvSpPr>
        <p:spPr/>
        <p:txBody>
          <a:bodyPr/>
          <a:lstStyle/>
          <a:p>
            <a:r>
              <a:rPr lang="en-US"/>
              <a:t>Facebook Fans By City Table | MABECS Sdn Bhd - 2 of 3</a:t>
            </a:r>
          </a:p>
        </p:txBody>
      </p:sp>
      <p:graphicFrame>
        <p:nvGraphicFramePr>
          <p:cNvPr id="5" name="Table Placeholder 4">
            <a:extLst>
              <a:ext uri="{FF2B5EF4-FFF2-40B4-BE49-F238E27FC236}">
                <a16:creationId xmlns:a16="http://schemas.microsoft.com/office/drawing/2014/main" id="{CDE879DF-0F0B-489E-91F1-A0EDC381B089}"/>
              </a:ext>
            </a:extLst>
          </p:cNvPr>
          <p:cNvGraphicFramePr>
            <a:graphicFrameLocks noGrp="1"/>
          </p:cNvGraphicFramePr>
          <p:nvPr>
            <p:ph type="tbl" sz="quarter" idx="13"/>
            <p:extLst>
              <p:ext uri="{D42A27DB-BD31-4B8C-83A1-F6EECF244321}">
                <p14:modId xmlns:p14="http://schemas.microsoft.com/office/powerpoint/2010/main" val="2018359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9608909"/>
                    </a:ext>
                  </a:extLst>
                </a:gridCol>
                <a:gridCol w="1645920">
                  <a:extLst>
                    <a:ext uri="{9D8B030D-6E8A-4147-A177-3AD203B41FA5}">
                      <a16:colId xmlns:a16="http://schemas.microsoft.com/office/drawing/2014/main" val="4203734095"/>
                    </a:ext>
                  </a:extLst>
                </a:gridCol>
                <a:gridCol w="1645920">
                  <a:extLst>
                    <a:ext uri="{9D8B030D-6E8A-4147-A177-3AD203B41FA5}">
                      <a16:colId xmlns:a16="http://schemas.microsoft.com/office/drawing/2014/main" val="1810718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1300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66464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544266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675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59707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2733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11752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410557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46827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91086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123512928"/>
                  </a:ext>
                </a:extLst>
              </a:tr>
            </a:tbl>
          </a:graphicData>
        </a:graphic>
      </p:graphicFrame>
      <p:sp>
        <p:nvSpPr>
          <p:cNvPr id="4" name="Text Placeholder 3">
            <a:extLst>
              <a:ext uri="{FF2B5EF4-FFF2-40B4-BE49-F238E27FC236}">
                <a16:creationId xmlns:a16="http://schemas.microsoft.com/office/drawing/2014/main" id="{35E99954-0467-47F6-866D-F5BD7280C5C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70959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95DED-6403-49B8-BEF6-1A5F2AF79055}"/>
              </a:ext>
            </a:extLst>
          </p:cNvPr>
          <p:cNvSpPr>
            <a:spLocks noGrp="1"/>
          </p:cNvSpPr>
          <p:nvPr>
            <p:ph type="title"/>
          </p:nvPr>
        </p:nvSpPr>
        <p:spPr/>
        <p:txBody>
          <a:bodyPr/>
          <a:lstStyle/>
          <a:p>
            <a:r>
              <a:rPr lang="en-US"/>
              <a:t>Facebook Fans By City Table | MABECS Sdn Bhd - 3 of 3</a:t>
            </a:r>
          </a:p>
        </p:txBody>
      </p:sp>
      <p:graphicFrame>
        <p:nvGraphicFramePr>
          <p:cNvPr id="5" name="Table Placeholder 4">
            <a:extLst>
              <a:ext uri="{FF2B5EF4-FFF2-40B4-BE49-F238E27FC236}">
                <a16:creationId xmlns:a16="http://schemas.microsoft.com/office/drawing/2014/main" id="{5CCC05B7-31A7-4A1A-8CBA-D24CE31BE1C6}"/>
              </a:ext>
            </a:extLst>
          </p:cNvPr>
          <p:cNvGraphicFramePr>
            <a:graphicFrameLocks noGrp="1"/>
          </p:cNvGraphicFramePr>
          <p:nvPr>
            <p:ph type="tbl" sz="quarter" idx="13"/>
            <p:extLst>
              <p:ext uri="{D42A27DB-BD31-4B8C-83A1-F6EECF244321}">
                <p14:modId xmlns:p14="http://schemas.microsoft.com/office/powerpoint/2010/main" val="2136216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83360222"/>
                    </a:ext>
                  </a:extLst>
                </a:gridCol>
                <a:gridCol w="1645920">
                  <a:extLst>
                    <a:ext uri="{9D8B030D-6E8A-4147-A177-3AD203B41FA5}">
                      <a16:colId xmlns:a16="http://schemas.microsoft.com/office/drawing/2014/main" val="155562293"/>
                    </a:ext>
                  </a:extLst>
                </a:gridCol>
                <a:gridCol w="1645920">
                  <a:extLst>
                    <a:ext uri="{9D8B030D-6E8A-4147-A177-3AD203B41FA5}">
                      <a16:colId xmlns:a16="http://schemas.microsoft.com/office/drawing/2014/main" val="1789677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93021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995764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078568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05779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7928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Kathmandu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110112255"/>
                  </a:ext>
                </a:extLst>
              </a:tr>
            </a:tbl>
          </a:graphicData>
        </a:graphic>
      </p:graphicFrame>
      <p:sp>
        <p:nvSpPr>
          <p:cNvPr id="4" name="Text Placeholder 3">
            <a:extLst>
              <a:ext uri="{FF2B5EF4-FFF2-40B4-BE49-F238E27FC236}">
                <a16:creationId xmlns:a16="http://schemas.microsoft.com/office/drawing/2014/main" id="{DEAFB2B3-A28B-40CF-B78D-424F13C3D0F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14980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643B0-39EB-4FC0-B059-EFB48615C158}"/>
              </a:ext>
            </a:extLst>
          </p:cNvPr>
          <p:cNvSpPr>
            <a:spLocks noGrp="1"/>
          </p:cNvSpPr>
          <p:nvPr>
            <p:ph type="title"/>
          </p:nvPr>
        </p:nvSpPr>
        <p:spPr/>
        <p:txBody>
          <a:bodyPr/>
          <a:lstStyle/>
          <a:p>
            <a:r>
              <a:rPr lang="en-US"/>
              <a:t>Facebook Own Posts Table | MABECS Sdn Bhd - 1 of 7</a:t>
            </a:r>
          </a:p>
        </p:txBody>
      </p:sp>
      <p:graphicFrame>
        <p:nvGraphicFramePr>
          <p:cNvPr id="5" name="Table Placeholder 4">
            <a:extLst>
              <a:ext uri="{FF2B5EF4-FFF2-40B4-BE49-F238E27FC236}">
                <a16:creationId xmlns:a16="http://schemas.microsoft.com/office/drawing/2014/main" id="{95E798DB-623D-4B2E-B773-F33D22B9D4EA}"/>
              </a:ext>
            </a:extLst>
          </p:cNvPr>
          <p:cNvGraphicFramePr>
            <a:graphicFrameLocks noGrp="1"/>
          </p:cNvGraphicFramePr>
          <p:nvPr>
            <p:ph type="tbl" sz="quarter" idx="13"/>
            <p:extLst>
              <p:ext uri="{D42A27DB-BD31-4B8C-83A1-F6EECF244321}">
                <p14:modId xmlns:p14="http://schemas.microsoft.com/office/powerpoint/2010/main" val="329993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92178953"/>
                    </a:ext>
                  </a:extLst>
                </a:gridCol>
                <a:gridCol w="658368">
                  <a:extLst>
                    <a:ext uri="{9D8B030D-6E8A-4147-A177-3AD203B41FA5}">
                      <a16:colId xmlns:a16="http://schemas.microsoft.com/office/drawing/2014/main" val="3041916220"/>
                    </a:ext>
                  </a:extLst>
                </a:gridCol>
                <a:gridCol w="658368">
                  <a:extLst>
                    <a:ext uri="{9D8B030D-6E8A-4147-A177-3AD203B41FA5}">
                      <a16:colId xmlns:a16="http://schemas.microsoft.com/office/drawing/2014/main" val="531159086"/>
                    </a:ext>
                  </a:extLst>
                </a:gridCol>
                <a:gridCol w="658368">
                  <a:extLst>
                    <a:ext uri="{9D8B030D-6E8A-4147-A177-3AD203B41FA5}">
                      <a16:colId xmlns:a16="http://schemas.microsoft.com/office/drawing/2014/main" val="2731275028"/>
                    </a:ext>
                  </a:extLst>
                </a:gridCol>
                <a:gridCol w="658368">
                  <a:extLst>
                    <a:ext uri="{9D8B030D-6E8A-4147-A177-3AD203B41FA5}">
                      <a16:colId xmlns:a16="http://schemas.microsoft.com/office/drawing/2014/main" val="3632878631"/>
                    </a:ext>
                  </a:extLst>
                </a:gridCol>
                <a:gridCol w="658368">
                  <a:extLst>
                    <a:ext uri="{9D8B030D-6E8A-4147-A177-3AD203B41FA5}">
                      <a16:colId xmlns:a16="http://schemas.microsoft.com/office/drawing/2014/main" val="1626915424"/>
                    </a:ext>
                  </a:extLst>
                </a:gridCol>
                <a:gridCol w="658368">
                  <a:extLst>
                    <a:ext uri="{9D8B030D-6E8A-4147-A177-3AD203B41FA5}">
                      <a16:colId xmlns:a16="http://schemas.microsoft.com/office/drawing/2014/main" val="1771497000"/>
                    </a:ext>
                  </a:extLst>
                </a:gridCol>
                <a:gridCol w="658368">
                  <a:extLst>
                    <a:ext uri="{9D8B030D-6E8A-4147-A177-3AD203B41FA5}">
                      <a16:colId xmlns:a16="http://schemas.microsoft.com/office/drawing/2014/main" val="1051558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4056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- 2018-07-31 15:58:28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6536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- 2018-07-27 12:15:01 </a:t>
                      </a:r>
                      <a:r>
                        <a:rPr kumimoji="0" lang="en-US" sz="1000" b="0" i="0" u="none" strike="noStrike" kern="1200" cap="none" spc="0" normalizeH="0" baseline="0" noProof="0">
                          <a:ln>
                            <a:noFill/>
                          </a:ln>
                          <a:solidFill>
                            <a:prstClr val="black"/>
                          </a:solidFill>
                          <a:effectLst/>
                          <a:uLnTx/>
                          <a:uFillTx/>
                          <a:latin typeface="+mn-lt"/>
                          <a:ea typeface="+mn-ea"/>
                          <a:cs typeface="+mn-cs"/>
                        </a:rPr>
                        <a:t> 
 Happy Friday everyone! Here’s a little riddle to get your brain juices flowing. What’s your guess?
.
.
.
.
.
.
Answer:
It was a cheetah.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5454772"/>
                  </a:ext>
                </a:extLst>
              </a:tr>
            </a:tbl>
          </a:graphicData>
        </a:graphic>
      </p:graphicFrame>
      <p:sp>
        <p:nvSpPr>
          <p:cNvPr id="4" name="Text Placeholder 3">
            <a:extLst>
              <a:ext uri="{FF2B5EF4-FFF2-40B4-BE49-F238E27FC236}">
                <a16:creationId xmlns:a16="http://schemas.microsoft.com/office/drawing/2014/main" id="{1B903552-6F3C-45F4-A5DC-E989E73B734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82177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B4CE5-26EE-42C3-BA37-7814E8743131}"/>
              </a:ext>
            </a:extLst>
          </p:cNvPr>
          <p:cNvSpPr>
            <a:spLocks noGrp="1"/>
          </p:cNvSpPr>
          <p:nvPr>
            <p:ph type="title"/>
          </p:nvPr>
        </p:nvSpPr>
        <p:spPr/>
        <p:txBody>
          <a:bodyPr/>
          <a:lstStyle/>
          <a:p>
            <a:r>
              <a:rPr lang="en-US"/>
              <a:t>Facebook Own Posts Table | MABECS Sdn Bhd - 2 of 7</a:t>
            </a:r>
          </a:p>
        </p:txBody>
      </p:sp>
      <p:graphicFrame>
        <p:nvGraphicFramePr>
          <p:cNvPr id="5" name="Table Placeholder 4">
            <a:extLst>
              <a:ext uri="{FF2B5EF4-FFF2-40B4-BE49-F238E27FC236}">
                <a16:creationId xmlns:a16="http://schemas.microsoft.com/office/drawing/2014/main" id="{0DCD28FD-29C0-4794-8620-AF28B21170A3}"/>
              </a:ext>
            </a:extLst>
          </p:cNvPr>
          <p:cNvGraphicFramePr>
            <a:graphicFrameLocks noGrp="1"/>
          </p:cNvGraphicFramePr>
          <p:nvPr>
            <p:ph type="tbl" sz="quarter" idx="13"/>
            <p:extLst>
              <p:ext uri="{D42A27DB-BD31-4B8C-83A1-F6EECF244321}">
                <p14:modId xmlns:p14="http://schemas.microsoft.com/office/powerpoint/2010/main" val="1901980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6624475"/>
                    </a:ext>
                  </a:extLst>
                </a:gridCol>
                <a:gridCol w="658368">
                  <a:extLst>
                    <a:ext uri="{9D8B030D-6E8A-4147-A177-3AD203B41FA5}">
                      <a16:colId xmlns:a16="http://schemas.microsoft.com/office/drawing/2014/main" val="2949383850"/>
                    </a:ext>
                  </a:extLst>
                </a:gridCol>
                <a:gridCol w="658368">
                  <a:extLst>
                    <a:ext uri="{9D8B030D-6E8A-4147-A177-3AD203B41FA5}">
                      <a16:colId xmlns:a16="http://schemas.microsoft.com/office/drawing/2014/main" val="3019555147"/>
                    </a:ext>
                  </a:extLst>
                </a:gridCol>
                <a:gridCol w="658368">
                  <a:extLst>
                    <a:ext uri="{9D8B030D-6E8A-4147-A177-3AD203B41FA5}">
                      <a16:colId xmlns:a16="http://schemas.microsoft.com/office/drawing/2014/main" val="3829113504"/>
                    </a:ext>
                  </a:extLst>
                </a:gridCol>
                <a:gridCol w="658368">
                  <a:extLst>
                    <a:ext uri="{9D8B030D-6E8A-4147-A177-3AD203B41FA5}">
                      <a16:colId xmlns:a16="http://schemas.microsoft.com/office/drawing/2014/main" val="2925251184"/>
                    </a:ext>
                  </a:extLst>
                </a:gridCol>
                <a:gridCol w="658368">
                  <a:extLst>
                    <a:ext uri="{9D8B030D-6E8A-4147-A177-3AD203B41FA5}">
                      <a16:colId xmlns:a16="http://schemas.microsoft.com/office/drawing/2014/main" val="1098895779"/>
                    </a:ext>
                  </a:extLst>
                </a:gridCol>
                <a:gridCol w="658368">
                  <a:extLst>
                    <a:ext uri="{9D8B030D-6E8A-4147-A177-3AD203B41FA5}">
                      <a16:colId xmlns:a16="http://schemas.microsoft.com/office/drawing/2014/main" val="2921733297"/>
                    </a:ext>
                  </a:extLst>
                </a:gridCol>
                <a:gridCol w="658368">
                  <a:extLst>
                    <a:ext uri="{9D8B030D-6E8A-4147-A177-3AD203B41FA5}">
                      <a16:colId xmlns:a16="http://schemas.microsoft.com/office/drawing/2014/main" val="3324565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2241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- 2018-07-25 16:47:45 </a:t>
                      </a:r>
                      <a:r>
                        <a:rPr kumimoji="0" lang="en-US" sz="1000" b="0" i="0" u="none" strike="noStrike" kern="1200" cap="none" spc="0" normalizeH="0" baseline="0" noProof="0">
                          <a:ln>
                            <a:noFill/>
                          </a:ln>
                          <a:solidFill>
                            <a:prstClr val="black"/>
                          </a:solidFill>
                          <a:effectLst/>
                          <a:uLnTx/>
                          <a:uFillTx/>
                          <a:latin typeface="+mn-lt"/>
                          <a:ea typeface="+mn-ea"/>
                          <a:cs typeface="+mn-cs"/>
                        </a:rPr>
                        <a:t> 
 Interested to experience first-hand what it's like to study in Oxford? Or trying to impress the selectors in your Oxford application? 
Our friends at the official Oxford University Malaysia Club would like to invite you to Summer School 2018 on 4 August 2018 at Sunway University! 
To sign up for free, go to http://www.oumc.org.uk/school2018. Register by this Friday, 27 July so you won't miss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5650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- 2018-07-25 11:14:00 </a:t>
                      </a:r>
                      <a:r>
                        <a:rPr kumimoji="0" lang="en-US" sz="1000" b="0" i="0" u="none" strike="noStrike" kern="1200" cap="none" spc="0" normalizeH="0" baseline="0" noProof="0">
                          <a:ln>
                            <a:noFill/>
                          </a:ln>
                          <a:solidFill>
                            <a:prstClr val="black"/>
                          </a:solidFill>
                          <a:effectLst/>
                          <a:uLnTx/>
                          <a:uFillTx/>
                          <a:latin typeface="+mn-lt"/>
                          <a:ea typeface="+mn-ea"/>
                          <a:cs typeface="+mn-cs"/>
                        </a:rPr>
                        <a:t> 
 If there is one thing that students regret the most, it's not documenting their time abroad. Whether you do this with a traditional journal or blog, a quick list of the day’s or week’s highlights will keep your memories in check without taking up much time.
It will surely be your greatest souvenir you take back home with you. 📖
Source:
http://www.thecollegetourist.com/why-you-should-keep-a-travel-journal-when-you-study-abroad/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7586696"/>
                  </a:ext>
                </a:extLst>
              </a:tr>
            </a:tbl>
          </a:graphicData>
        </a:graphic>
      </p:graphicFrame>
      <p:sp>
        <p:nvSpPr>
          <p:cNvPr id="4" name="Text Placeholder 3">
            <a:extLst>
              <a:ext uri="{FF2B5EF4-FFF2-40B4-BE49-F238E27FC236}">
                <a16:creationId xmlns:a16="http://schemas.microsoft.com/office/drawing/2014/main" id="{1D9F3385-9CC1-4480-8F98-04A63FC9005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719992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A9518-3208-46E7-98BA-AEF3297B1E7B}"/>
              </a:ext>
            </a:extLst>
          </p:cNvPr>
          <p:cNvSpPr>
            <a:spLocks noGrp="1"/>
          </p:cNvSpPr>
          <p:nvPr>
            <p:ph type="title"/>
          </p:nvPr>
        </p:nvSpPr>
        <p:spPr/>
        <p:txBody>
          <a:bodyPr/>
          <a:lstStyle/>
          <a:p>
            <a:r>
              <a:rPr lang="en-US"/>
              <a:t>Facebook Own Posts Table | MABECS Sdn Bhd - 3 of 7</a:t>
            </a:r>
          </a:p>
        </p:txBody>
      </p:sp>
      <p:graphicFrame>
        <p:nvGraphicFramePr>
          <p:cNvPr id="5" name="Table Placeholder 4">
            <a:extLst>
              <a:ext uri="{FF2B5EF4-FFF2-40B4-BE49-F238E27FC236}">
                <a16:creationId xmlns:a16="http://schemas.microsoft.com/office/drawing/2014/main" id="{105B466A-291F-4B67-BEF9-5A8DDEDB744A}"/>
              </a:ext>
            </a:extLst>
          </p:cNvPr>
          <p:cNvGraphicFramePr>
            <a:graphicFrameLocks noGrp="1"/>
          </p:cNvGraphicFramePr>
          <p:nvPr>
            <p:ph type="tbl" sz="quarter" idx="13"/>
            <p:extLst>
              <p:ext uri="{D42A27DB-BD31-4B8C-83A1-F6EECF244321}">
                <p14:modId xmlns:p14="http://schemas.microsoft.com/office/powerpoint/2010/main" val="1720976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92793281"/>
                    </a:ext>
                  </a:extLst>
                </a:gridCol>
                <a:gridCol w="658368">
                  <a:extLst>
                    <a:ext uri="{9D8B030D-6E8A-4147-A177-3AD203B41FA5}">
                      <a16:colId xmlns:a16="http://schemas.microsoft.com/office/drawing/2014/main" val="3701481580"/>
                    </a:ext>
                  </a:extLst>
                </a:gridCol>
                <a:gridCol w="658368">
                  <a:extLst>
                    <a:ext uri="{9D8B030D-6E8A-4147-A177-3AD203B41FA5}">
                      <a16:colId xmlns:a16="http://schemas.microsoft.com/office/drawing/2014/main" val="3071125845"/>
                    </a:ext>
                  </a:extLst>
                </a:gridCol>
                <a:gridCol w="658368">
                  <a:extLst>
                    <a:ext uri="{9D8B030D-6E8A-4147-A177-3AD203B41FA5}">
                      <a16:colId xmlns:a16="http://schemas.microsoft.com/office/drawing/2014/main" val="2610086072"/>
                    </a:ext>
                  </a:extLst>
                </a:gridCol>
                <a:gridCol w="658368">
                  <a:extLst>
                    <a:ext uri="{9D8B030D-6E8A-4147-A177-3AD203B41FA5}">
                      <a16:colId xmlns:a16="http://schemas.microsoft.com/office/drawing/2014/main" val="3352074963"/>
                    </a:ext>
                  </a:extLst>
                </a:gridCol>
                <a:gridCol w="658368">
                  <a:extLst>
                    <a:ext uri="{9D8B030D-6E8A-4147-A177-3AD203B41FA5}">
                      <a16:colId xmlns:a16="http://schemas.microsoft.com/office/drawing/2014/main" val="3394490103"/>
                    </a:ext>
                  </a:extLst>
                </a:gridCol>
                <a:gridCol w="658368">
                  <a:extLst>
                    <a:ext uri="{9D8B030D-6E8A-4147-A177-3AD203B41FA5}">
                      <a16:colId xmlns:a16="http://schemas.microsoft.com/office/drawing/2014/main" val="534172890"/>
                    </a:ext>
                  </a:extLst>
                </a:gridCol>
                <a:gridCol w="658368">
                  <a:extLst>
                    <a:ext uri="{9D8B030D-6E8A-4147-A177-3AD203B41FA5}">
                      <a16:colId xmlns:a16="http://schemas.microsoft.com/office/drawing/2014/main" val="2842722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46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- 2018-07-23 12:13:00 </a:t>
                      </a:r>
                      <a:r>
                        <a:rPr kumimoji="0" lang="en-US" sz="1000" b="0" i="0" u="none" strike="noStrike" kern="1200" cap="none" spc="0" normalizeH="0" baseline="0" noProof="0">
                          <a:ln>
                            <a:noFill/>
                          </a:ln>
                          <a:solidFill>
                            <a:prstClr val="black"/>
                          </a:solidFill>
                          <a:effectLst/>
                          <a:uLnTx/>
                          <a:uFillTx/>
                          <a:latin typeface="+mn-lt"/>
                          <a:ea typeface="+mn-ea"/>
                          <a:cs typeface="+mn-cs"/>
                        </a:rPr>
                        <a:t> 
 Want to know more about the registration procedures for IELTS or want to register yourself for IELTS? 
Visit www.mabecs.com or make an appointment with us: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3784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- 2018-07-20 15:13:00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There are over 300 languages spoken in London, more than any other city in the world!
How many languages can you speak? 👄
Source:
http://nationfacts.net/united-kingdom-facts/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7803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- 2018-07-18 12:12:00 </a:t>
                      </a:r>
                      <a:r>
                        <a:rPr kumimoji="0" lang="en-US" sz="1000" b="0" i="0" u="none" strike="noStrike" kern="1200" cap="none" spc="0" normalizeH="0" baseline="0" noProof="0">
                          <a:ln>
                            <a:noFill/>
                          </a:ln>
                          <a:solidFill>
                            <a:prstClr val="black"/>
                          </a:solidFill>
                          <a:effectLst/>
                          <a:uLnTx/>
                          <a:uFillTx/>
                          <a:latin typeface="+mn-lt"/>
                          <a:ea typeface="+mn-ea"/>
                          <a:cs typeface="+mn-cs"/>
                        </a:rPr>
                        <a:t> 
 International students in the UK are guaranteed university accommodation for at least the first year of your studies as long as you apply by the relevant accommodation’s deadline.
For more information, visit www.mabecs.com or make an appointment with us: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2187689"/>
                  </a:ext>
                </a:extLst>
              </a:tr>
            </a:tbl>
          </a:graphicData>
        </a:graphic>
      </p:graphicFrame>
      <p:sp>
        <p:nvSpPr>
          <p:cNvPr id="4" name="Text Placeholder 3">
            <a:extLst>
              <a:ext uri="{FF2B5EF4-FFF2-40B4-BE49-F238E27FC236}">
                <a16:creationId xmlns:a16="http://schemas.microsoft.com/office/drawing/2014/main" id="{D243D6B2-9717-4014-B806-5F88A1AB5CA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822809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1ACB-9BF4-4BD1-8E82-1DED588C86FB}"/>
              </a:ext>
            </a:extLst>
          </p:cNvPr>
          <p:cNvSpPr>
            <a:spLocks noGrp="1"/>
          </p:cNvSpPr>
          <p:nvPr>
            <p:ph type="title"/>
          </p:nvPr>
        </p:nvSpPr>
        <p:spPr/>
        <p:txBody>
          <a:bodyPr/>
          <a:lstStyle/>
          <a:p>
            <a:r>
              <a:rPr lang="en-US"/>
              <a:t>Facebook Own Posts Table | MABECS Sdn Bhd - 4 of 7</a:t>
            </a:r>
          </a:p>
        </p:txBody>
      </p:sp>
      <p:graphicFrame>
        <p:nvGraphicFramePr>
          <p:cNvPr id="5" name="Table Placeholder 4">
            <a:extLst>
              <a:ext uri="{FF2B5EF4-FFF2-40B4-BE49-F238E27FC236}">
                <a16:creationId xmlns:a16="http://schemas.microsoft.com/office/drawing/2014/main" id="{3929ED57-770E-447A-96DB-7128BBD91089}"/>
              </a:ext>
            </a:extLst>
          </p:cNvPr>
          <p:cNvGraphicFramePr>
            <a:graphicFrameLocks noGrp="1"/>
          </p:cNvGraphicFramePr>
          <p:nvPr>
            <p:ph type="tbl" sz="quarter" idx="13"/>
            <p:extLst>
              <p:ext uri="{D42A27DB-BD31-4B8C-83A1-F6EECF244321}">
                <p14:modId xmlns:p14="http://schemas.microsoft.com/office/powerpoint/2010/main" val="4240561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6547428"/>
                    </a:ext>
                  </a:extLst>
                </a:gridCol>
                <a:gridCol w="658368">
                  <a:extLst>
                    <a:ext uri="{9D8B030D-6E8A-4147-A177-3AD203B41FA5}">
                      <a16:colId xmlns:a16="http://schemas.microsoft.com/office/drawing/2014/main" val="2684291587"/>
                    </a:ext>
                  </a:extLst>
                </a:gridCol>
                <a:gridCol w="658368">
                  <a:extLst>
                    <a:ext uri="{9D8B030D-6E8A-4147-A177-3AD203B41FA5}">
                      <a16:colId xmlns:a16="http://schemas.microsoft.com/office/drawing/2014/main" val="2128950358"/>
                    </a:ext>
                  </a:extLst>
                </a:gridCol>
                <a:gridCol w="658368">
                  <a:extLst>
                    <a:ext uri="{9D8B030D-6E8A-4147-A177-3AD203B41FA5}">
                      <a16:colId xmlns:a16="http://schemas.microsoft.com/office/drawing/2014/main" val="2113425800"/>
                    </a:ext>
                  </a:extLst>
                </a:gridCol>
                <a:gridCol w="658368">
                  <a:extLst>
                    <a:ext uri="{9D8B030D-6E8A-4147-A177-3AD203B41FA5}">
                      <a16:colId xmlns:a16="http://schemas.microsoft.com/office/drawing/2014/main" val="3683315613"/>
                    </a:ext>
                  </a:extLst>
                </a:gridCol>
                <a:gridCol w="658368">
                  <a:extLst>
                    <a:ext uri="{9D8B030D-6E8A-4147-A177-3AD203B41FA5}">
                      <a16:colId xmlns:a16="http://schemas.microsoft.com/office/drawing/2014/main" val="1952439109"/>
                    </a:ext>
                  </a:extLst>
                </a:gridCol>
                <a:gridCol w="658368">
                  <a:extLst>
                    <a:ext uri="{9D8B030D-6E8A-4147-A177-3AD203B41FA5}">
                      <a16:colId xmlns:a16="http://schemas.microsoft.com/office/drawing/2014/main" val="2027418552"/>
                    </a:ext>
                  </a:extLst>
                </a:gridCol>
                <a:gridCol w="658368">
                  <a:extLst>
                    <a:ext uri="{9D8B030D-6E8A-4147-A177-3AD203B41FA5}">
                      <a16:colId xmlns:a16="http://schemas.microsoft.com/office/drawing/2014/main" val="207147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9713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- 2018-07-16 00:11:00 </a:t>
                      </a:r>
                      <a:r>
                        <a:rPr kumimoji="0" lang="en-US" sz="1000" b="0" i="0" u="none" strike="noStrike" kern="1200" cap="none" spc="0" normalizeH="0" baseline="0" noProof="0">
                          <a:ln>
                            <a:noFill/>
                          </a:ln>
                          <a:solidFill>
                            <a:prstClr val="black"/>
                          </a:solidFill>
                          <a:effectLst/>
                          <a:uLnTx/>
                          <a:uFillTx/>
                          <a:latin typeface="+mn-lt"/>
                          <a:ea typeface="+mn-ea"/>
                          <a:cs typeface="+mn-cs"/>
                        </a:rPr>
                        <a:t> 
 Have a spec-taco-lar Monday everyone! 🌮 Here’s a little pun for you to laugh away your stress! 😃 
#puns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0110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- 2018-07-13 14:10:00 </a:t>
                      </a:r>
                      <a:r>
                        <a:rPr kumimoji="0" lang="en-US" sz="1000" b="0" i="0" u="none" strike="noStrike" kern="1200" cap="none" spc="0" normalizeH="0" baseline="0" noProof="0">
                          <a:ln>
                            <a:noFill/>
                          </a:ln>
                          <a:solidFill>
                            <a:prstClr val="black"/>
                          </a:solidFill>
                          <a:effectLst/>
                          <a:uLnTx/>
                          <a:uFillTx/>
                          <a:latin typeface="+mn-lt"/>
                          <a:ea typeface="+mn-ea"/>
                          <a:cs typeface="+mn-cs"/>
                        </a:rPr>
                        <a:t> 
 Want to know more about visa and pre-departure preparations before you head over to the UK?
Head over to MABECS Information Session: Visa and pre-departure talks on 21 July 2018 to find out more!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9978223"/>
                  </a:ext>
                </a:extLst>
              </a:tr>
            </a:tbl>
          </a:graphicData>
        </a:graphic>
      </p:graphicFrame>
      <p:sp>
        <p:nvSpPr>
          <p:cNvPr id="4" name="Text Placeholder 3">
            <a:extLst>
              <a:ext uri="{FF2B5EF4-FFF2-40B4-BE49-F238E27FC236}">
                <a16:creationId xmlns:a16="http://schemas.microsoft.com/office/drawing/2014/main" id="{26CE3CB8-44A4-4A05-9AD0-579189FC790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1357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CF588-AB54-4989-9DEC-FDB93B4E6B44}"/>
              </a:ext>
            </a:extLst>
          </p:cNvPr>
          <p:cNvSpPr>
            <a:spLocks noGrp="1"/>
          </p:cNvSpPr>
          <p:nvPr>
            <p:ph type="title"/>
          </p:nvPr>
        </p:nvSpPr>
        <p:spPr/>
        <p:txBody>
          <a:bodyPr/>
          <a:lstStyle/>
          <a:p>
            <a:r>
              <a:rPr lang="en-US"/>
              <a:t>Facebook Own Posts Table | MABECS Sdn Bhd - 5 of 7</a:t>
            </a:r>
          </a:p>
        </p:txBody>
      </p:sp>
      <p:graphicFrame>
        <p:nvGraphicFramePr>
          <p:cNvPr id="5" name="Table Placeholder 4">
            <a:extLst>
              <a:ext uri="{FF2B5EF4-FFF2-40B4-BE49-F238E27FC236}">
                <a16:creationId xmlns:a16="http://schemas.microsoft.com/office/drawing/2014/main" id="{036C3F57-FA11-4F3F-A6FB-4ECFDB60CFA1}"/>
              </a:ext>
            </a:extLst>
          </p:cNvPr>
          <p:cNvGraphicFramePr>
            <a:graphicFrameLocks noGrp="1"/>
          </p:cNvGraphicFramePr>
          <p:nvPr>
            <p:ph type="tbl" sz="quarter" idx="13"/>
            <p:extLst>
              <p:ext uri="{D42A27DB-BD31-4B8C-83A1-F6EECF244321}">
                <p14:modId xmlns:p14="http://schemas.microsoft.com/office/powerpoint/2010/main" val="1212359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51884060"/>
                    </a:ext>
                  </a:extLst>
                </a:gridCol>
                <a:gridCol w="658368">
                  <a:extLst>
                    <a:ext uri="{9D8B030D-6E8A-4147-A177-3AD203B41FA5}">
                      <a16:colId xmlns:a16="http://schemas.microsoft.com/office/drawing/2014/main" val="582293750"/>
                    </a:ext>
                  </a:extLst>
                </a:gridCol>
                <a:gridCol w="658368">
                  <a:extLst>
                    <a:ext uri="{9D8B030D-6E8A-4147-A177-3AD203B41FA5}">
                      <a16:colId xmlns:a16="http://schemas.microsoft.com/office/drawing/2014/main" val="2463726271"/>
                    </a:ext>
                  </a:extLst>
                </a:gridCol>
                <a:gridCol w="658368">
                  <a:extLst>
                    <a:ext uri="{9D8B030D-6E8A-4147-A177-3AD203B41FA5}">
                      <a16:colId xmlns:a16="http://schemas.microsoft.com/office/drawing/2014/main" val="3827922723"/>
                    </a:ext>
                  </a:extLst>
                </a:gridCol>
                <a:gridCol w="658368">
                  <a:extLst>
                    <a:ext uri="{9D8B030D-6E8A-4147-A177-3AD203B41FA5}">
                      <a16:colId xmlns:a16="http://schemas.microsoft.com/office/drawing/2014/main" val="2410046729"/>
                    </a:ext>
                  </a:extLst>
                </a:gridCol>
                <a:gridCol w="658368">
                  <a:extLst>
                    <a:ext uri="{9D8B030D-6E8A-4147-A177-3AD203B41FA5}">
                      <a16:colId xmlns:a16="http://schemas.microsoft.com/office/drawing/2014/main" val="3875680453"/>
                    </a:ext>
                  </a:extLst>
                </a:gridCol>
                <a:gridCol w="658368">
                  <a:extLst>
                    <a:ext uri="{9D8B030D-6E8A-4147-A177-3AD203B41FA5}">
                      <a16:colId xmlns:a16="http://schemas.microsoft.com/office/drawing/2014/main" val="4256297182"/>
                    </a:ext>
                  </a:extLst>
                </a:gridCol>
                <a:gridCol w="658368">
                  <a:extLst>
                    <a:ext uri="{9D8B030D-6E8A-4147-A177-3AD203B41FA5}">
                      <a16:colId xmlns:a16="http://schemas.microsoft.com/office/drawing/2014/main" val="1613397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768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- 2018-07-11 13:09:00 </a:t>
                      </a:r>
                      <a:r>
                        <a:rPr kumimoji="0" lang="en-US" sz="1000" b="0" i="0" u="none" strike="noStrike" kern="1200" cap="none" spc="0" normalizeH="0" baseline="0" noProof="0">
                          <a:ln>
                            <a:noFill/>
                          </a:ln>
                          <a:solidFill>
                            <a:prstClr val="black"/>
                          </a:solidFill>
                          <a:effectLst/>
                          <a:uLnTx/>
                          <a:uFillTx/>
                          <a:latin typeface="+mn-lt"/>
                          <a:ea typeface="+mn-ea"/>
                          <a:cs typeface="+mn-cs"/>
                        </a:rPr>
                        <a:t> 
 Think you’re smart enough? Answer this! :D
.
.
.
.
.
.
.
Answer:
Bull dog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82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- 2018-07-09 14:08:26 </a:t>
                      </a:r>
                      <a:r>
                        <a:rPr kumimoji="0" lang="en-US" sz="1000" b="0" i="0" u="none" strike="noStrike" kern="1200" cap="none" spc="0" normalizeH="0" baseline="0" noProof="0">
                          <a:ln>
                            <a:noFill/>
                          </a:ln>
                          <a:solidFill>
                            <a:prstClr val="black"/>
                          </a:solidFill>
                          <a:effectLst/>
                          <a:uLnTx/>
                          <a:uFillTx/>
                          <a:latin typeface="+mn-lt"/>
                          <a:ea typeface="+mn-ea"/>
                          <a:cs typeface="+mn-cs"/>
                        </a:rPr>
                        <a:t> 
 If you are interested please contact us at 0379567655 or Whatsapp us at 0173397453.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8798395"/>
                  </a:ext>
                </a:extLst>
              </a:tr>
            </a:tbl>
          </a:graphicData>
        </a:graphic>
      </p:graphicFrame>
      <p:sp>
        <p:nvSpPr>
          <p:cNvPr id="4" name="Text Placeholder 3">
            <a:extLst>
              <a:ext uri="{FF2B5EF4-FFF2-40B4-BE49-F238E27FC236}">
                <a16:creationId xmlns:a16="http://schemas.microsoft.com/office/drawing/2014/main" id="{1B921FD7-F689-4A11-A44C-F518998C35B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723209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C262-F891-4546-B43E-B988DC614567}"/>
              </a:ext>
            </a:extLst>
          </p:cNvPr>
          <p:cNvSpPr>
            <a:spLocks noGrp="1"/>
          </p:cNvSpPr>
          <p:nvPr>
            <p:ph type="title"/>
          </p:nvPr>
        </p:nvSpPr>
        <p:spPr/>
        <p:txBody>
          <a:bodyPr/>
          <a:lstStyle/>
          <a:p>
            <a:r>
              <a:rPr lang="en-US"/>
              <a:t>Facebook Own Posts Table | MABECS Sdn Bhd - 6 of 7</a:t>
            </a:r>
          </a:p>
        </p:txBody>
      </p:sp>
      <p:graphicFrame>
        <p:nvGraphicFramePr>
          <p:cNvPr id="5" name="Table Placeholder 4">
            <a:extLst>
              <a:ext uri="{FF2B5EF4-FFF2-40B4-BE49-F238E27FC236}">
                <a16:creationId xmlns:a16="http://schemas.microsoft.com/office/drawing/2014/main" id="{668AE02E-F5F5-45D8-9C13-7D1C1C48DB6B}"/>
              </a:ext>
            </a:extLst>
          </p:cNvPr>
          <p:cNvGraphicFramePr>
            <a:graphicFrameLocks noGrp="1"/>
          </p:cNvGraphicFramePr>
          <p:nvPr>
            <p:ph type="tbl" sz="quarter" idx="13"/>
            <p:extLst>
              <p:ext uri="{D42A27DB-BD31-4B8C-83A1-F6EECF244321}">
                <p14:modId xmlns:p14="http://schemas.microsoft.com/office/powerpoint/2010/main" val="3933702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79365348"/>
                    </a:ext>
                  </a:extLst>
                </a:gridCol>
                <a:gridCol w="658368">
                  <a:extLst>
                    <a:ext uri="{9D8B030D-6E8A-4147-A177-3AD203B41FA5}">
                      <a16:colId xmlns:a16="http://schemas.microsoft.com/office/drawing/2014/main" val="234811659"/>
                    </a:ext>
                  </a:extLst>
                </a:gridCol>
                <a:gridCol w="658368">
                  <a:extLst>
                    <a:ext uri="{9D8B030D-6E8A-4147-A177-3AD203B41FA5}">
                      <a16:colId xmlns:a16="http://schemas.microsoft.com/office/drawing/2014/main" val="2051459212"/>
                    </a:ext>
                  </a:extLst>
                </a:gridCol>
                <a:gridCol w="658368">
                  <a:extLst>
                    <a:ext uri="{9D8B030D-6E8A-4147-A177-3AD203B41FA5}">
                      <a16:colId xmlns:a16="http://schemas.microsoft.com/office/drawing/2014/main" val="295854051"/>
                    </a:ext>
                  </a:extLst>
                </a:gridCol>
                <a:gridCol w="658368">
                  <a:extLst>
                    <a:ext uri="{9D8B030D-6E8A-4147-A177-3AD203B41FA5}">
                      <a16:colId xmlns:a16="http://schemas.microsoft.com/office/drawing/2014/main" val="2433248925"/>
                    </a:ext>
                  </a:extLst>
                </a:gridCol>
                <a:gridCol w="658368">
                  <a:extLst>
                    <a:ext uri="{9D8B030D-6E8A-4147-A177-3AD203B41FA5}">
                      <a16:colId xmlns:a16="http://schemas.microsoft.com/office/drawing/2014/main" val="418407091"/>
                    </a:ext>
                  </a:extLst>
                </a:gridCol>
                <a:gridCol w="658368">
                  <a:extLst>
                    <a:ext uri="{9D8B030D-6E8A-4147-A177-3AD203B41FA5}">
                      <a16:colId xmlns:a16="http://schemas.microsoft.com/office/drawing/2014/main" val="2301678775"/>
                    </a:ext>
                  </a:extLst>
                </a:gridCol>
                <a:gridCol w="658368">
                  <a:extLst>
                    <a:ext uri="{9D8B030D-6E8A-4147-A177-3AD203B41FA5}">
                      <a16:colId xmlns:a16="http://schemas.microsoft.com/office/drawing/2014/main" val="2753175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174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- 2018-07-09 11:08:00 </a:t>
                      </a:r>
                      <a:r>
                        <a:rPr kumimoji="0" lang="en-US" sz="1000" b="0" i="0" u="none" strike="noStrike" kern="1200" cap="none" spc="0" normalizeH="0" baseline="0" noProof="0">
                          <a:ln>
                            <a:noFill/>
                          </a:ln>
                          <a:solidFill>
                            <a:prstClr val="black"/>
                          </a:solidFill>
                          <a:effectLst/>
                          <a:uLnTx/>
                          <a:uFillTx/>
                          <a:latin typeface="+mn-lt"/>
                          <a:ea typeface="+mn-ea"/>
                          <a:cs typeface="+mn-cs"/>
                        </a:rPr>
                        <a:t> 
 Joining a club gives you the best chance to meet other people who focus on things you’re interested in. Best of all, you will have at least one thing in common to bond over!    
And if you find yourself feeling anxious or shy, you can always ask a friend to accompany you to the club meetups. 
Source:
https://www.fastweb.com/student-life/articles/the-7-tips-for-making-friends-in-college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4388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- 2018-07-07 06:08:00 </a:t>
                      </a:r>
                      <a:r>
                        <a:rPr kumimoji="0" lang="en-US" sz="1000" b="0" i="0" u="none" strike="noStrike" kern="1200" cap="none" spc="0" normalizeH="0" baseline="0" noProof="0">
                          <a:ln>
                            <a:noFill/>
                          </a:ln>
                          <a:solidFill>
                            <a:prstClr val="black"/>
                          </a:solidFill>
                          <a:effectLst/>
                          <a:uLnTx/>
                          <a:uFillTx/>
                          <a:latin typeface="+mn-lt"/>
                          <a:ea typeface="+mn-ea"/>
                          <a:cs typeface="+mn-cs"/>
                        </a:rPr>
                        <a:t> 
 It’s World Chocolate Day! Do we need a better excuse to indulge? 🍫 
What’s your favourite type of chocolate?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802629"/>
                  </a:ext>
                </a:extLst>
              </a:tr>
            </a:tbl>
          </a:graphicData>
        </a:graphic>
      </p:graphicFrame>
      <p:sp>
        <p:nvSpPr>
          <p:cNvPr id="4" name="Text Placeholder 3">
            <a:extLst>
              <a:ext uri="{FF2B5EF4-FFF2-40B4-BE49-F238E27FC236}">
                <a16:creationId xmlns:a16="http://schemas.microsoft.com/office/drawing/2014/main" id="{CDF8DCCC-0FC5-4759-9FB1-D14A26E486F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27162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3C540-B220-4EAF-98B3-E2F1C58D8EF0}"/>
              </a:ext>
            </a:extLst>
          </p:cNvPr>
          <p:cNvSpPr>
            <a:spLocks noGrp="1"/>
          </p:cNvSpPr>
          <p:nvPr>
            <p:ph type="title"/>
          </p:nvPr>
        </p:nvSpPr>
        <p:spPr/>
        <p:txBody>
          <a:bodyPr/>
          <a:lstStyle/>
          <a:p>
            <a:r>
              <a:rPr lang="en-US"/>
              <a:t>Facebook Own Posts Table | MABECS Sdn Bhd - 7 of 7</a:t>
            </a:r>
          </a:p>
        </p:txBody>
      </p:sp>
      <p:graphicFrame>
        <p:nvGraphicFramePr>
          <p:cNvPr id="5" name="Table Placeholder 4">
            <a:extLst>
              <a:ext uri="{FF2B5EF4-FFF2-40B4-BE49-F238E27FC236}">
                <a16:creationId xmlns:a16="http://schemas.microsoft.com/office/drawing/2014/main" id="{7516B45F-F87C-4258-8A4A-0E23D0A856CE}"/>
              </a:ext>
            </a:extLst>
          </p:cNvPr>
          <p:cNvGraphicFramePr>
            <a:graphicFrameLocks noGrp="1"/>
          </p:cNvGraphicFramePr>
          <p:nvPr>
            <p:ph type="tbl" sz="quarter" idx="13"/>
            <p:extLst>
              <p:ext uri="{D42A27DB-BD31-4B8C-83A1-F6EECF244321}">
                <p14:modId xmlns:p14="http://schemas.microsoft.com/office/powerpoint/2010/main" val="1177382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67329857"/>
                    </a:ext>
                  </a:extLst>
                </a:gridCol>
                <a:gridCol w="658368">
                  <a:extLst>
                    <a:ext uri="{9D8B030D-6E8A-4147-A177-3AD203B41FA5}">
                      <a16:colId xmlns:a16="http://schemas.microsoft.com/office/drawing/2014/main" val="614596571"/>
                    </a:ext>
                  </a:extLst>
                </a:gridCol>
                <a:gridCol w="658368">
                  <a:extLst>
                    <a:ext uri="{9D8B030D-6E8A-4147-A177-3AD203B41FA5}">
                      <a16:colId xmlns:a16="http://schemas.microsoft.com/office/drawing/2014/main" val="3251353771"/>
                    </a:ext>
                  </a:extLst>
                </a:gridCol>
                <a:gridCol w="658368">
                  <a:extLst>
                    <a:ext uri="{9D8B030D-6E8A-4147-A177-3AD203B41FA5}">
                      <a16:colId xmlns:a16="http://schemas.microsoft.com/office/drawing/2014/main" val="211374649"/>
                    </a:ext>
                  </a:extLst>
                </a:gridCol>
                <a:gridCol w="658368">
                  <a:extLst>
                    <a:ext uri="{9D8B030D-6E8A-4147-A177-3AD203B41FA5}">
                      <a16:colId xmlns:a16="http://schemas.microsoft.com/office/drawing/2014/main" val="1604159974"/>
                    </a:ext>
                  </a:extLst>
                </a:gridCol>
                <a:gridCol w="658368">
                  <a:extLst>
                    <a:ext uri="{9D8B030D-6E8A-4147-A177-3AD203B41FA5}">
                      <a16:colId xmlns:a16="http://schemas.microsoft.com/office/drawing/2014/main" val="1840270800"/>
                    </a:ext>
                  </a:extLst>
                </a:gridCol>
                <a:gridCol w="658368">
                  <a:extLst>
                    <a:ext uri="{9D8B030D-6E8A-4147-A177-3AD203B41FA5}">
                      <a16:colId xmlns:a16="http://schemas.microsoft.com/office/drawing/2014/main" val="869455190"/>
                    </a:ext>
                  </a:extLst>
                </a:gridCol>
                <a:gridCol w="658368">
                  <a:extLst>
                    <a:ext uri="{9D8B030D-6E8A-4147-A177-3AD203B41FA5}">
                      <a16:colId xmlns:a16="http://schemas.microsoft.com/office/drawing/2014/main" val="4068191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358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- 2018-07-04 12:07:00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Automobiles in the United Kingdom generates around 26.6 billion pounds of revenue each year. 🚗
Anyone here interested to work in the automobile industry?
Source:
http://nationfacts.net/united-kingdom-facts/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879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- 2018-07-02 11:46:47 </a:t>
                      </a:r>
                      <a:r>
                        <a:rPr kumimoji="0" lang="en-US" sz="1000" b="0" i="0" u="none" strike="noStrike" kern="1200" cap="none" spc="0" normalizeH="0" baseline="0" noProof="0">
                          <a:ln>
                            <a:noFill/>
                          </a:ln>
                          <a:solidFill>
                            <a:prstClr val="black"/>
                          </a:solidFill>
                          <a:effectLst/>
                          <a:uLnTx/>
                          <a:uFillTx/>
                          <a:latin typeface="+mn-lt"/>
                          <a:ea typeface="+mn-ea"/>
                          <a:cs typeface="+mn-cs"/>
                        </a:rPr>
                        <a:t> 
 Want to find out more about applying for your UK student visa? How should you prepare for your new life in the UK? 
Join us for our MABECS Information Session: Visa and pre-departure talks on 7 July 2018 to find out more!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5022515"/>
                  </a:ext>
                </a:extLst>
              </a:tr>
            </a:tbl>
          </a:graphicData>
        </a:graphic>
      </p:graphicFrame>
      <p:sp>
        <p:nvSpPr>
          <p:cNvPr id="4" name="Text Placeholder 3">
            <a:extLst>
              <a:ext uri="{FF2B5EF4-FFF2-40B4-BE49-F238E27FC236}">
                <a16:creationId xmlns:a16="http://schemas.microsoft.com/office/drawing/2014/main" id="{453FDBD2-25EE-43A1-868A-EAFD0CF776D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673453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908</Words>
  <Application>Microsoft Office PowerPoint</Application>
  <PresentationFormat>On-screen Show (4:3)</PresentationFormat>
  <Paragraphs>392</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MASTER TEMPLATE</vt:lpstr>
      <vt:lpstr>Facebook Key Metrics Table | MABECS Sdn Bhd</vt:lpstr>
      <vt:lpstr>Facebook Reach | MABECS Sdn Bhd</vt:lpstr>
      <vt:lpstr>Facebook Engaged Users | MABECS Sdn Bhd</vt:lpstr>
      <vt:lpstr>Facebook Average Reactions Per Post | MABECS Sdn Bhd</vt:lpstr>
      <vt:lpstr>Facebook Interactions Distribution | MABECS Sdn Bhd</vt:lpstr>
      <vt:lpstr>Facebook Interaction Rate By Weekday | MABECS Sdn Bhd</vt:lpstr>
      <vt:lpstr>(FB) Custom Own Posts Table (new) | MABECS Sdn Bhd - 1 of 3</vt:lpstr>
      <vt:lpstr>(FB) Custom Own Posts Table (new) | MABECS Sdn Bhd - 2 of 3</vt:lpstr>
      <vt:lpstr>(FB) Custom Own Posts Table (new) | MABECS Sdn Bhd - 3 of 3</vt:lpstr>
      <vt:lpstr>Facebook Fan Demographics | MABECS Sdn Bhd</vt:lpstr>
      <vt:lpstr>Facebook Interaction Rate | MABECS Sdn Bhd</vt:lpstr>
      <vt:lpstr>Facebook Fans Total | MABECS Sdn Bhd</vt:lpstr>
      <vt:lpstr>Facebook Page Views | MABECS Sdn Bhd</vt:lpstr>
      <vt:lpstr>Facebook Fans By City Table | MABECS Sdn Bhd - 1 of 3</vt:lpstr>
      <vt:lpstr>Facebook Fans By City Table | MABECS Sdn Bhd - 2 of 3</vt:lpstr>
      <vt:lpstr>Facebook Fans By City Table | MABECS Sdn Bhd - 3 of 3</vt:lpstr>
      <vt:lpstr>Facebook Own Posts Table | MABECS Sdn Bhd - 1 of 7</vt:lpstr>
      <vt:lpstr>Facebook Own Posts Table | MABECS Sdn Bhd - 2 of 7</vt:lpstr>
      <vt:lpstr>Facebook Own Posts Table | MABECS Sdn Bhd - 3 of 7</vt:lpstr>
      <vt:lpstr>Facebook Own Posts Table | MABECS Sdn Bhd - 4 of 7</vt:lpstr>
      <vt:lpstr>Facebook Own Posts Table | MABECS Sdn Bhd - 5 of 7</vt:lpstr>
      <vt:lpstr>Facebook Own Posts Table | MABECS Sdn Bhd - 6 of 7</vt:lpstr>
      <vt:lpstr>Facebook Own Posts Table | MABECS Sdn Bhd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2018-08-03T06:28:57Z</dcterms:created>
  <dcterms:modified xsi:type="dcterms:W3CDTF">2018-08-03T06:29:41Z</dcterms:modified>
</cp:coreProperties>
</file>