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1626</c:v>
                </c:pt>
                <c:pt idx="1">
                  <c:v>1543</c:v>
                </c:pt>
                <c:pt idx="2">
                  <c:v>785</c:v>
                </c:pt>
                <c:pt idx="3">
                  <c:v>820</c:v>
                </c:pt>
                <c:pt idx="4">
                  <c:v>982</c:v>
                </c:pt>
                <c:pt idx="5">
                  <c:v>934</c:v>
                </c:pt>
                <c:pt idx="6">
                  <c:v>892</c:v>
                </c:pt>
                <c:pt idx="7">
                  <c:v>896</c:v>
                </c:pt>
                <c:pt idx="8">
                  <c:v>910</c:v>
                </c:pt>
                <c:pt idx="9">
                  <c:v>910</c:v>
                </c:pt>
                <c:pt idx="10">
                  <c:v>889</c:v>
                </c:pt>
                <c:pt idx="11">
                  <c:v>966</c:v>
                </c:pt>
                <c:pt idx="12">
                  <c:v>1028</c:v>
                </c:pt>
                <c:pt idx="13">
                  <c:v>1119</c:v>
                </c:pt>
                <c:pt idx="14">
                  <c:v>1079</c:v>
                </c:pt>
                <c:pt idx="15">
                  <c:v>1875</c:v>
                </c:pt>
                <c:pt idx="16">
                  <c:v>2395</c:v>
                </c:pt>
                <c:pt idx="17">
                  <c:v>1673</c:v>
                </c:pt>
                <c:pt idx="18">
                  <c:v>1591</c:v>
                </c:pt>
                <c:pt idx="19">
                  <c:v>1608</c:v>
                </c:pt>
                <c:pt idx="20">
                  <c:v>1088</c:v>
                </c:pt>
                <c:pt idx="21">
                  <c:v>948</c:v>
                </c:pt>
                <c:pt idx="22">
                  <c:v>907</c:v>
                </c:pt>
                <c:pt idx="23">
                  <c:v>1684</c:v>
                </c:pt>
                <c:pt idx="24">
                  <c:v>3504</c:v>
                </c:pt>
                <c:pt idx="25">
                  <c:v>2379</c:v>
                </c:pt>
                <c:pt idx="26">
                  <c:v>2460</c:v>
                </c:pt>
                <c:pt idx="27">
                  <c:v>2017</c:v>
                </c:pt>
                <c:pt idx="28">
                  <c:v>2055</c:v>
                </c:pt>
                <c:pt idx="29">
                  <c:v>1157</c:v>
                </c:pt>
                <c:pt idx="30">
                  <c:v>956</c:v>
                </c:pt>
              </c:numCache>
            </c:numRef>
          </c:val>
          <c:smooth val="0"/>
          <c:extLst>
            <c:ext xmlns:c16="http://schemas.microsoft.com/office/drawing/2014/chart" uri="{C3380CC4-5D6E-409C-BE32-E72D297353CC}">
              <c16:uniqueId val="{00000000-5A7A-4317-90C0-5440134EA4BC}"/>
            </c:ext>
          </c:extLst>
        </c:ser>
        <c:dLbls>
          <c:showLegendKey val="0"/>
          <c:showVal val="0"/>
          <c:showCatName val="0"/>
          <c:showSerName val="0"/>
          <c:showPercent val="0"/>
          <c:showBubbleSize val="0"/>
        </c:dLbls>
        <c:smooth val="0"/>
        <c:axId val="351661904"/>
        <c:axId val="351664528"/>
      </c:lineChart>
      <c:dateAx>
        <c:axId val="351661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64528"/>
        <c:crosses val="autoZero"/>
        <c:auto val="1"/>
        <c:lblOffset val="100"/>
        <c:baseTimeUnit val="days"/>
      </c:dateAx>
      <c:valAx>
        <c:axId val="35166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6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65</c:v>
                </c:pt>
                <c:pt idx="1">
                  <c:v>88</c:v>
                </c:pt>
                <c:pt idx="2">
                  <c:v>56</c:v>
                </c:pt>
                <c:pt idx="3">
                  <c:v>64</c:v>
                </c:pt>
                <c:pt idx="4">
                  <c:v>48</c:v>
                </c:pt>
                <c:pt idx="5">
                  <c:v>76</c:v>
                </c:pt>
                <c:pt idx="6">
                  <c:v>43</c:v>
                </c:pt>
                <c:pt idx="7">
                  <c:v>55</c:v>
                </c:pt>
                <c:pt idx="8">
                  <c:v>61</c:v>
                </c:pt>
                <c:pt idx="9">
                  <c:v>62</c:v>
                </c:pt>
                <c:pt idx="10">
                  <c:v>62</c:v>
                </c:pt>
                <c:pt idx="11">
                  <c:v>64</c:v>
                </c:pt>
                <c:pt idx="12">
                  <c:v>55</c:v>
                </c:pt>
                <c:pt idx="13">
                  <c:v>77</c:v>
                </c:pt>
                <c:pt idx="14">
                  <c:v>68</c:v>
                </c:pt>
                <c:pt idx="15">
                  <c:v>208</c:v>
                </c:pt>
                <c:pt idx="16">
                  <c:v>392</c:v>
                </c:pt>
                <c:pt idx="17">
                  <c:v>185</c:v>
                </c:pt>
                <c:pt idx="18">
                  <c:v>210</c:v>
                </c:pt>
                <c:pt idx="19">
                  <c:v>183</c:v>
                </c:pt>
                <c:pt idx="20">
                  <c:v>83</c:v>
                </c:pt>
                <c:pt idx="21">
                  <c:v>57</c:v>
                </c:pt>
                <c:pt idx="22">
                  <c:v>56</c:v>
                </c:pt>
                <c:pt idx="23">
                  <c:v>179</c:v>
                </c:pt>
                <c:pt idx="24">
                  <c:v>568</c:v>
                </c:pt>
                <c:pt idx="25">
                  <c:v>357</c:v>
                </c:pt>
                <c:pt idx="26">
                  <c:v>476</c:v>
                </c:pt>
                <c:pt idx="27">
                  <c:v>338</c:v>
                </c:pt>
                <c:pt idx="28">
                  <c:v>348</c:v>
                </c:pt>
                <c:pt idx="29">
                  <c:v>81</c:v>
                </c:pt>
                <c:pt idx="30">
                  <c:v>52</c:v>
                </c:pt>
              </c:numCache>
            </c:numRef>
          </c:val>
          <c:smooth val="0"/>
          <c:extLst>
            <c:ext xmlns:c16="http://schemas.microsoft.com/office/drawing/2014/chart" uri="{C3380CC4-5D6E-409C-BE32-E72D297353CC}">
              <c16:uniqueId val="{00000000-8929-4D7B-87DC-1A803251ED3F}"/>
            </c:ext>
          </c:extLst>
        </c:ser>
        <c:dLbls>
          <c:showLegendKey val="0"/>
          <c:showVal val="0"/>
          <c:showCatName val="0"/>
          <c:showSerName val="0"/>
          <c:showPercent val="0"/>
          <c:showBubbleSize val="0"/>
        </c:dLbls>
        <c:smooth val="0"/>
        <c:axId val="351661576"/>
        <c:axId val="351659936"/>
      </c:lineChart>
      <c:dateAx>
        <c:axId val="351661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59936"/>
        <c:crosses val="autoZero"/>
        <c:auto val="1"/>
        <c:lblOffset val="100"/>
        <c:baseTimeUnit val="days"/>
      </c:dateAx>
      <c:valAx>
        <c:axId val="351659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6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202</c:v>
                </c:pt>
                <c:pt idx="13">
                  <c:v>158</c:v>
                </c:pt>
                <c:pt idx="14">
                  <c:v>169</c:v>
                </c:pt>
                <c:pt idx="15">
                  <c:v>133</c:v>
                </c:pt>
                <c:pt idx="16">
                  <c:v>0</c:v>
                </c:pt>
                <c:pt idx="17">
                  <c:v>262</c:v>
                </c:pt>
                <c:pt idx="18">
                  <c:v>177</c:v>
                </c:pt>
                <c:pt idx="19">
                  <c:v>0</c:v>
                </c:pt>
                <c:pt idx="20">
                  <c:v>148</c:v>
                </c:pt>
                <c:pt idx="21">
                  <c:v>0</c:v>
                </c:pt>
                <c:pt idx="22">
                  <c:v>233</c:v>
                </c:pt>
                <c:pt idx="23">
                  <c:v>215</c:v>
                </c:pt>
                <c:pt idx="24">
                  <c:v>0</c:v>
                </c:pt>
                <c:pt idx="25">
                  <c:v>213</c:v>
                </c:pt>
                <c:pt idx="26">
                  <c:v>243</c:v>
                </c:pt>
                <c:pt idx="27">
                  <c:v>279</c:v>
                </c:pt>
                <c:pt idx="28">
                  <c:v>0</c:v>
                </c:pt>
                <c:pt idx="29">
                  <c:v>0</c:v>
                </c:pt>
                <c:pt idx="30">
                  <c:v>0</c:v>
                </c:pt>
              </c:numCache>
            </c:numRef>
          </c:val>
          <c:smooth val="0"/>
          <c:extLst>
            <c:ext xmlns:c16="http://schemas.microsoft.com/office/drawing/2014/chart" uri="{C3380CC4-5D6E-409C-BE32-E72D297353CC}">
              <c16:uniqueId val="{00000000-029D-428E-8E4C-4A187C170AD7}"/>
            </c:ext>
          </c:extLst>
        </c:ser>
        <c:dLbls>
          <c:showLegendKey val="0"/>
          <c:showVal val="0"/>
          <c:showCatName val="0"/>
          <c:showSerName val="0"/>
          <c:showPercent val="0"/>
          <c:showBubbleSize val="0"/>
        </c:dLbls>
        <c:smooth val="0"/>
        <c:axId val="351808904"/>
        <c:axId val="351807592"/>
      </c:lineChart>
      <c:dateAx>
        <c:axId val="351808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07592"/>
        <c:crosses val="autoZero"/>
        <c:auto val="1"/>
        <c:lblOffset val="100"/>
        <c:baseTimeUnit val="days"/>
      </c:dateAx>
      <c:valAx>
        <c:axId val="35180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0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3023</c:v>
                </c:pt>
              </c:numCache>
            </c:numRef>
          </c:val>
          <c:extLst>
            <c:ext xmlns:c16="http://schemas.microsoft.com/office/drawing/2014/chart" uri="{C3380CC4-5D6E-409C-BE32-E72D297353CC}">
              <c16:uniqueId val="{00000000-AD4C-4846-A5D1-05C73653F8B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15</c:v>
                </c:pt>
              </c:numCache>
            </c:numRef>
          </c:val>
          <c:extLst>
            <c:ext xmlns:c16="http://schemas.microsoft.com/office/drawing/2014/chart" uri="{C3380CC4-5D6E-409C-BE32-E72D297353CC}">
              <c16:uniqueId val="{00000001-AD4C-4846-A5D1-05C73653F8B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0</c:v>
                </c:pt>
              </c:numCache>
            </c:numRef>
          </c:val>
          <c:extLst>
            <c:ext xmlns:c16="http://schemas.microsoft.com/office/drawing/2014/chart" uri="{C3380CC4-5D6E-409C-BE32-E72D297353CC}">
              <c16:uniqueId val="{00000002-AD4C-4846-A5D1-05C73653F8B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2</c:v>
                </c:pt>
              </c:numCache>
            </c:numRef>
          </c:val>
          <c:extLst>
            <c:ext xmlns:c16="http://schemas.microsoft.com/office/drawing/2014/chart" uri="{C3380CC4-5D6E-409C-BE32-E72D297353CC}">
              <c16:uniqueId val="{00000003-AD4C-4846-A5D1-05C73653F8B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AD4C-4846-A5D1-05C73653F8B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AD4C-4846-A5D1-05C73653F8B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11</c:v>
                </c:pt>
              </c:numCache>
            </c:numRef>
          </c:val>
          <c:extLst>
            <c:ext xmlns:c16="http://schemas.microsoft.com/office/drawing/2014/chart" uri="{C3380CC4-5D6E-409C-BE32-E72D297353CC}">
              <c16:uniqueId val="{00000006-AD4C-4846-A5D1-05C73653F8B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10</c:v>
                </c:pt>
              </c:numCache>
            </c:numRef>
          </c:val>
          <c:extLst>
            <c:ext xmlns:c16="http://schemas.microsoft.com/office/drawing/2014/chart" uri="{C3380CC4-5D6E-409C-BE32-E72D297353CC}">
              <c16:uniqueId val="{00000007-AD4C-4846-A5D1-05C73653F8B1}"/>
            </c:ext>
          </c:extLst>
        </c:ser>
        <c:dLbls>
          <c:showLegendKey val="0"/>
          <c:showVal val="0"/>
          <c:showCatName val="0"/>
          <c:showSerName val="0"/>
          <c:showPercent val="0"/>
          <c:showBubbleSize val="0"/>
        </c:dLbls>
        <c:gapWidth val="150"/>
        <c:overlap val="100"/>
        <c:axId val="347028192"/>
        <c:axId val="347024912"/>
      </c:barChart>
      <c:catAx>
        <c:axId val="34702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24912"/>
        <c:crosses val="autoZero"/>
        <c:auto val="1"/>
        <c:lblAlgn val="ctr"/>
        <c:lblOffset val="100"/>
        <c:noMultiLvlLbl val="0"/>
      </c:catAx>
      <c:valAx>
        <c:axId val="347024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2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0.19470693431816</c:v>
                </c:pt>
                <c:pt idx="1">
                  <c:v>0.22856900985174999</c:v>
                </c:pt>
                <c:pt idx="2">
                  <c:v>0.27830393329170999</c:v>
                </c:pt>
                <c:pt idx="3">
                  <c:v>0.20952159236410001</c:v>
                </c:pt>
                <c:pt idx="4">
                  <c:v>0.22475952635422</c:v>
                </c:pt>
                <c:pt idx="5">
                  <c:v>0.20705248268977999</c:v>
                </c:pt>
                <c:pt idx="6">
                  <c:v>0.17883408641178</c:v>
                </c:pt>
              </c:numCache>
            </c:numRef>
          </c:val>
          <c:extLst>
            <c:ext xmlns:c16="http://schemas.microsoft.com/office/drawing/2014/chart" uri="{C3380CC4-5D6E-409C-BE32-E72D297353CC}">
              <c16:uniqueId val="{00000000-DF6E-4280-9464-73BB8535CB9C}"/>
            </c:ext>
          </c:extLst>
        </c:ser>
        <c:dLbls>
          <c:showLegendKey val="0"/>
          <c:showVal val="0"/>
          <c:showCatName val="0"/>
          <c:showSerName val="0"/>
          <c:showPercent val="0"/>
          <c:showBubbleSize val="0"/>
        </c:dLbls>
        <c:gapWidth val="219"/>
        <c:overlap val="-27"/>
        <c:axId val="347028520"/>
        <c:axId val="347027864"/>
      </c:barChart>
      <c:catAx>
        <c:axId val="347028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27864"/>
        <c:crosses val="autoZero"/>
        <c:auto val="1"/>
        <c:lblAlgn val="ctr"/>
        <c:lblOffset val="100"/>
        <c:noMultiLvlLbl val="0"/>
      </c:catAx>
      <c:valAx>
        <c:axId val="34702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2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27014</c:v>
                </c:pt>
                <c:pt idx="1">
                  <c:v>15315</c:v>
                </c:pt>
                <c:pt idx="2">
                  <c:v>4987</c:v>
                </c:pt>
                <c:pt idx="3">
                  <c:v>5969</c:v>
                </c:pt>
                <c:pt idx="4">
                  <c:v>2370</c:v>
                </c:pt>
                <c:pt idx="5">
                  <c:v>621</c:v>
                </c:pt>
                <c:pt idx="6">
                  <c:v>105</c:v>
                </c:pt>
              </c:numCache>
            </c:numRef>
          </c:val>
          <c:extLst>
            <c:ext xmlns:c16="http://schemas.microsoft.com/office/drawing/2014/chart" uri="{C3380CC4-5D6E-409C-BE32-E72D297353CC}">
              <c16:uniqueId val="{00000000-9069-4B6A-9EF5-949D0274452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14991</c:v>
                </c:pt>
                <c:pt idx="1">
                  <c:v>9787</c:v>
                </c:pt>
                <c:pt idx="2">
                  <c:v>6109</c:v>
                </c:pt>
                <c:pt idx="3">
                  <c:v>4835</c:v>
                </c:pt>
                <c:pt idx="4">
                  <c:v>2032</c:v>
                </c:pt>
                <c:pt idx="5">
                  <c:v>773</c:v>
                </c:pt>
                <c:pt idx="6">
                  <c:v>93</c:v>
                </c:pt>
              </c:numCache>
            </c:numRef>
          </c:val>
          <c:extLst>
            <c:ext xmlns:c16="http://schemas.microsoft.com/office/drawing/2014/chart" uri="{C3380CC4-5D6E-409C-BE32-E72D297353CC}">
              <c16:uniqueId val="{00000001-9069-4B6A-9EF5-949D02744521}"/>
            </c:ext>
          </c:extLst>
        </c:ser>
        <c:dLbls>
          <c:showLegendKey val="0"/>
          <c:showVal val="0"/>
          <c:showCatName val="0"/>
          <c:showSerName val="0"/>
          <c:showPercent val="0"/>
          <c:showBubbleSize val="0"/>
        </c:dLbls>
        <c:gapWidth val="219"/>
        <c:overlap val="-27"/>
        <c:axId val="352164880"/>
        <c:axId val="352165536"/>
      </c:barChart>
      <c:catAx>
        <c:axId val="352164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65536"/>
        <c:crosses val="autoZero"/>
        <c:auto val="1"/>
        <c:lblAlgn val="ctr"/>
        <c:lblOffset val="100"/>
        <c:noMultiLvlLbl val="0"/>
      </c:catAx>
      <c:valAx>
        <c:axId val="35216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6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0.21669333389847001</c:v>
                </c:pt>
                <c:pt idx="13">
                  <c:v>0.1673640167364</c:v>
                </c:pt>
                <c:pt idx="14">
                  <c:v>0.17894391325985001</c:v>
                </c:pt>
                <c:pt idx="15">
                  <c:v>0.14076308408742</c:v>
                </c:pt>
                <c:pt idx="16">
                  <c:v>0</c:v>
                </c:pt>
                <c:pt idx="17">
                  <c:v>0.27809499640486002</c:v>
                </c:pt>
                <c:pt idx="18">
                  <c:v>0.19234834073134999</c:v>
                </c:pt>
                <c:pt idx="19">
                  <c:v>0</c:v>
                </c:pt>
                <c:pt idx="20">
                  <c:v>0.15732899710684001</c:v>
                </c:pt>
                <c:pt idx="21">
                  <c:v>0</c:v>
                </c:pt>
                <c:pt idx="22">
                  <c:v>0.24791906233846001</c:v>
                </c:pt>
                <c:pt idx="23">
                  <c:v>0.22776881465313001</c:v>
                </c:pt>
                <c:pt idx="24">
                  <c:v>0</c:v>
                </c:pt>
                <c:pt idx="25">
                  <c:v>0.22549577458851999</c:v>
                </c:pt>
                <c:pt idx="26">
                  <c:v>0.25700713089457</c:v>
                </c:pt>
                <c:pt idx="27">
                  <c:v>0.29479580126552002</c:v>
                </c:pt>
                <c:pt idx="28">
                  <c:v>0</c:v>
                </c:pt>
                <c:pt idx="29">
                  <c:v>0</c:v>
                </c:pt>
                <c:pt idx="30">
                  <c:v>0</c:v>
                </c:pt>
              </c:numCache>
            </c:numRef>
          </c:val>
          <c:smooth val="0"/>
          <c:extLst>
            <c:ext xmlns:c16="http://schemas.microsoft.com/office/drawing/2014/chart" uri="{C3380CC4-5D6E-409C-BE32-E72D297353CC}">
              <c16:uniqueId val="{00000000-8029-4A5F-9E04-1947F8466C33}"/>
            </c:ext>
          </c:extLst>
        </c:ser>
        <c:dLbls>
          <c:showLegendKey val="0"/>
          <c:showVal val="0"/>
          <c:showCatName val="0"/>
          <c:showSerName val="0"/>
          <c:showPercent val="0"/>
          <c:showBubbleSize val="0"/>
        </c:dLbls>
        <c:smooth val="0"/>
        <c:axId val="357140400"/>
        <c:axId val="357142040"/>
      </c:lineChart>
      <c:dateAx>
        <c:axId val="357140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42040"/>
        <c:crosses val="autoZero"/>
        <c:auto val="1"/>
        <c:lblOffset val="100"/>
        <c:baseTimeUnit val="days"/>
      </c:dateAx>
      <c:valAx>
        <c:axId val="35714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4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93904</c:v>
                </c:pt>
                <c:pt idx="1">
                  <c:v>93963</c:v>
                </c:pt>
                <c:pt idx="2">
                  <c:v>93999</c:v>
                </c:pt>
                <c:pt idx="3">
                  <c:v>94050</c:v>
                </c:pt>
                <c:pt idx="4">
                  <c:v>94084</c:v>
                </c:pt>
                <c:pt idx="5">
                  <c:v>94127</c:v>
                </c:pt>
                <c:pt idx="6">
                  <c:v>94153</c:v>
                </c:pt>
                <c:pt idx="7">
                  <c:v>94184</c:v>
                </c:pt>
                <c:pt idx="8">
                  <c:v>94234</c:v>
                </c:pt>
                <c:pt idx="9">
                  <c:v>94274</c:v>
                </c:pt>
                <c:pt idx="10">
                  <c:v>94304</c:v>
                </c:pt>
                <c:pt idx="11">
                  <c:v>94357</c:v>
                </c:pt>
                <c:pt idx="12">
                  <c:v>94390</c:v>
                </c:pt>
                <c:pt idx="13">
                  <c:v>94421</c:v>
                </c:pt>
                <c:pt idx="14">
                  <c:v>94465</c:v>
                </c:pt>
                <c:pt idx="15">
                  <c:v>94506</c:v>
                </c:pt>
                <c:pt idx="16">
                  <c:v>94549</c:v>
                </c:pt>
                <c:pt idx="17">
                  <c:v>94596</c:v>
                </c:pt>
                <c:pt idx="18">
                  <c:v>94644</c:v>
                </c:pt>
                <c:pt idx="19">
                  <c:v>94684</c:v>
                </c:pt>
                <c:pt idx="20">
                  <c:v>94729</c:v>
                </c:pt>
                <c:pt idx="21">
                  <c:v>94771</c:v>
                </c:pt>
                <c:pt idx="22">
                  <c:v>94808</c:v>
                </c:pt>
                <c:pt idx="23">
                  <c:v>94858</c:v>
                </c:pt>
                <c:pt idx="24">
                  <c:v>94888</c:v>
                </c:pt>
                <c:pt idx="25">
                  <c:v>94917</c:v>
                </c:pt>
                <c:pt idx="26">
                  <c:v>94962</c:v>
                </c:pt>
                <c:pt idx="27">
                  <c:v>95000</c:v>
                </c:pt>
                <c:pt idx="28">
                  <c:v>95032</c:v>
                </c:pt>
                <c:pt idx="29">
                  <c:v>95067</c:v>
                </c:pt>
                <c:pt idx="30">
                  <c:v>95098</c:v>
                </c:pt>
              </c:numCache>
            </c:numRef>
          </c:val>
          <c:smooth val="0"/>
          <c:extLst>
            <c:ext xmlns:c16="http://schemas.microsoft.com/office/drawing/2014/chart" uri="{C3380CC4-5D6E-409C-BE32-E72D297353CC}">
              <c16:uniqueId val="{00000000-A5BE-41B6-A917-A05C4FD31406}"/>
            </c:ext>
          </c:extLst>
        </c:ser>
        <c:dLbls>
          <c:showLegendKey val="0"/>
          <c:showVal val="0"/>
          <c:showCatName val="0"/>
          <c:showSerName val="0"/>
          <c:showPercent val="0"/>
          <c:showBubbleSize val="0"/>
        </c:dLbls>
        <c:smooth val="0"/>
        <c:axId val="357140728"/>
        <c:axId val="357139416"/>
      </c:lineChart>
      <c:dateAx>
        <c:axId val="357140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39416"/>
        <c:crosses val="autoZero"/>
        <c:auto val="1"/>
        <c:lblOffset val="100"/>
        <c:baseTimeUnit val="days"/>
      </c:dateAx>
      <c:valAx>
        <c:axId val="35713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4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13</c:v>
                </c:pt>
                <c:pt idx="1">
                  <c:v>16</c:v>
                </c:pt>
                <c:pt idx="2">
                  <c:v>19</c:v>
                </c:pt>
                <c:pt idx="3">
                  <c:v>13</c:v>
                </c:pt>
                <c:pt idx="4">
                  <c:v>13</c:v>
                </c:pt>
                <c:pt idx="5">
                  <c:v>20</c:v>
                </c:pt>
                <c:pt idx="6">
                  <c:v>7</c:v>
                </c:pt>
                <c:pt idx="7">
                  <c:v>14</c:v>
                </c:pt>
                <c:pt idx="8">
                  <c:v>13</c:v>
                </c:pt>
                <c:pt idx="9">
                  <c:v>25</c:v>
                </c:pt>
                <c:pt idx="10">
                  <c:v>17</c:v>
                </c:pt>
                <c:pt idx="11">
                  <c:v>9</c:v>
                </c:pt>
                <c:pt idx="12">
                  <c:v>13</c:v>
                </c:pt>
                <c:pt idx="13">
                  <c:v>5</c:v>
                </c:pt>
                <c:pt idx="14">
                  <c:v>12</c:v>
                </c:pt>
                <c:pt idx="15">
                  <c:v>18</c:v>
                </c:pt>
                <c:pt idx="16">
                  <c:v>17</c:v>
                </c:pt>
                <c:pt idx="17">
                  <c:v>14</c:v>
                </c:pt>
                <c:pt idx="18">
                  <c:v>19</c:v>
                </c:pt>
                <c:pt idx="19">
                  <c:v>12</c:v>
                </c:pt>
                <c:pt idx="20">
                  <c:v>12</c:v>
                </c:pt>
                <c:pt idx="21">
                  <c:v>10</c:v>
                </c:pt>
                <c:pt idx="22">
                  <c:v>15</c:v>
                </c:pt>
                <c:pt idx="23">
                  <c:v>27</c:v>
                </c:pt>
                <c:pt idx="24">
                  <c:v>18</c:v>
                </c:pt>
                <c:pt idx="25">
                  <c:v>10</c:v>
                </c:pt>
                <c:pt idx="26">
                  <c:v>16</c:v>
                </c:pt>
                <c:pt idx="27">
                  <c:v>19</c:v>
                </c:pt>
                <c:pt idx="28">
                  <c:v>8</c:v>
                </c:pt>
                <c:pt idx="29">
                  <c:v>16</c:v>
                </c:pt>
                <c:pt idx="30">
                  <c:v>14</c:v>
                </c:pt>
              </c:numCache>
            </c:numRef>
          </c:val>
          <c:smooth val="0"/>
          <c:extLst>
            <c:ext xmlns:c16="http://schemas.microsoft.com/office/drawing/2014/chart" uri="{C3380CC4-5D6E-409C-BE32-E72D297353CC}">
              <c16:uniqueId val="{00000000-1379-4B92-9BCE-295148D815BC}"/>
            </c:ext>
          </c:extLst>
        </c:ser>
        <c:dLbls>
          <c:showLegendKey val="0"/>
          <c:showVal val="0"/>
          <c:showCatName val="0"/>
          <c:showSerName val="0"/>
          <c:showPercent val="0"/>
          <c:showBubbleSize val="0"/>
        </c:dLbls>
        <c:smooth val="0"/>
        <c:axId val="357152208"/>
        <c:axId val="357149912"/>
      </c:lineChart>
      <c:dateAx>
        <c:axId val="35715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49912"/>
        <c:crosses val="autoZero"/>
        <c:auto val="1"/>
        <c:lblOffset val="100"/>
        <c:baseTimeUnit val="days"/>
      </c:dateAx>
      <c:valAx>
        <c:axId val="35714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5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555BB-9152-4F3D-8DB2-1A04C02F3E0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A4D4F3C-44FE-4CE7-8D2E-B049999B6D0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97835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FB03-F23C-4892-82D6-FEA2F5D4E0D6}"/>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8D2D379B-533F-448C-90F9-2E9B1626985F}"/>
              </a:ext>
            </a:extLst>
          </p:cNvPr>
          <p:cNvGraphicFramePr>
            <a:graphicFrameLocks noGrp="1"/>
          </p:cNvGraphicFramePr>
          <p:nvPr>
            <p:ph type="tbl" sz="quarter" idx="13"/>
            <p:extLst>
              <p:ext uri="{D42A27DB-BD31-4B8C-83A1-F6EECF244321}">
                <p14:modId xmlns:p14="http://schemas.microsoft.com/office/powerpoint/2010/main" val="2052655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28004306"/>
                    </a:ext>
                  </a:extLst>
                </a:gridCol>
                <a:gridCol w="740664">
                  <a:extLst>
                    <a:ext uri="{9D8B030D-6E8A-4147-A177-3AD203B41FA5}">
                      <a16:colId xmlns:a16="http://schemas.microsoft.com/office/drawing/2014/main" val="3335827283"/>
                    </a:ext>
                  </a:extLst>
                </a:gridCol>
                <a:gridCol w="740664">
                  <a:extLst>
                    <a:ext uri="{9D8B030D-6E8A-4147-A177-3AD203B41FA5}">
                      <a16:colId xmlns:a16="http://schemas.microsoft.com/office/drawing/2014/main" val="709566581"/>
                    </a:ext>
                  </a:extLst>
                </a:gridCol>
                <a:gridCol w="740664">
                  <a:extLst>
                    <a:ext uri="{9D8B030D-6E8A-4147-A177-3AD203B41FA5}">
                      <a16:colId xmlns:a16="http://schemas.microsoft.com/office/drawing/2014/main" val="2548943863"/>
                    </a:ext>
                  </a:extLst>
                </a:gridCol>
                <a:gridCol w="740664">
                  <a:extLst>
                    <a:ext uri="{9D8B030D-6E8A-4147-A177-3AD203B41FA5}">
                      <a16:colId xmlns:a16="http://schemas.microsoft.com/office/drawing/2014/main" val="2711483706"/>
                    </a:ext>
                  </a:extLst>
                </a:gridCol>
                <a:gridCol w="740664">
                  <a:extLst>
                    <a:ext uri="{9D8B030D-6E8A-4147-A177-3AD203B41FA5}">
                      <a16:colId xmlns:a16="http://schemas.microsoft.com/office/drawing/2014/main" val="1471343973"/>
                    </a:ext>
                  </a:extLst>
                </a:gridCol>
                <a:gridCol w="740664">
                  <a:extLst>
                    <a:ext uri="{9D8B030D-6E8A-4147-A177-3AD203B41FA5}">
                      <a16:colId xmlns:a16="http://schemas.microsoft.com/office/drawing/2014/main" val="1626659597"/>
                    </a:ext>
                  </a:extLst>
                </a:gridCol>
                <a:gridCol w="740664">
                  <a:extLst>
                    <a:ext uri="{9D8B030D-6E8A-4147-A177-3AD203B41FA5}">
                      <a16:colId xmlns:a16="http://schemas.microsoft.com/office/drawing/2014/main" val="1223538141"/>
                    </a:ext>
                  </a:extLst>
                </a:gridCol>
                <a:gridCol w="740664">
                  <a:extLst>
                    <a:ext uri="{9D8B030D-6E8A-4147-A177-3AD203B41FA5}">
                      <a16:colId xmlns:a16="http://schemas.microsoft.com/office/drawing/2014/main" val="3660858555"/>
                    </a:ext>
                  </a:extLst>
                </a:gridCol>
                <a:gridCol w="740664">
                  <a:extLst>
                    <a:ext uri="{9D8B030D-6E8A-4147-A177-3AD203B41FA5}">
                      <a16:colId xmlns:a16="http://schemas.microsoft.com/office/drawing/2014/main" val="13994328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62770976"/>
                  </a:ext>
                </a:extLst>
              </a:tr>
              <a:tr h="370840">
                <a:tc>
                  <a:txBody>
                    <a:bodyPr/>
                    <a:lstStyle/>
                    <a:p>
                      <a:r>
                        <a:rPr lang="en-US" sz="1000"/>
                        <a:t>Oxford Fajar</a:t>
                      </a:r>
                    </a:p>
                  </a:txBody>
                  <a:tcPr/>
                </a:tc>
                <a:tc>
                  <a:txBody>
                    <a:bodyPr/>
                    <a:lstStyle/>
                    <a:p>
                      <a:r>
                        <a:rPr lang="en-US" sz="1000"/>
                        <a:t>95098</a:t>
                      </a:r>
                    </a:p>
                  </a:txBody>
                  <a:tcPr/>
                </a:tc>
                <a:tc>
                  <a:txBody>
                    <a:bodyPr/>
                    <a:lstStyle/>
                    <a:p>
                      <a:r>
                        <a:rPr lang="en-US" sz="1000"/>
                        <a:t>1238</a:t>
                      </a:r>
                    </a:p>
                  </a:txBody>
                  <a:tcPr/>
                </a:tc>
                <a:tc>
                  <a:txBody>
                    <a:bodyPr/>
                    <a:lstStyle/>
                    <a:p>
                      <a:r>
                        <a:rPr lang="en-US" sz="1000"/>
                        <a:t>15</a:t>
                      </a:r>
                    </a:p>
                  </a:txBody>
                  <a:tcPr/>
                </a:tc>
                <a:tc>
                  <a:txBody>
                    <a:bodyPr/>
                    <a:lstStyle/>
                    <a:p>
                      <a:r>
                        <a:rPr lang="en-US" sz="1000"/>
                        <a:t>3040</a:t>
                      </a:r>
                    </a:p>
                  </a:txBody>
                  <a:tcPr/>
                </a:tc>
                <a:tc>
                  <a:txBody>
                    <a:bodyPr/>
                    <a:lstStyle/>
                    <a:p>
                      <a:r>
                        <a:rPr lang="en-US" sz="1000"/>
                        <a:t>11</a:t>
                      </a:r>
                    </a:p>
                  </a:txBody>
                  <a:tcPr/>
                </a:tc>
                <a:tc>
                  <a:txBody>
                    <a:bodyPr/>
                    <a:lstStyle/>
                    <a:p>
                      <a:r>
                        <a:rPr lang="en-US" sz="1000"/>
                        <a:t>10</a:t>
                      </a:r>
                    </a:p>
                  </a:txBody>
                  <a:tcPr/>
                </a:tc>
                <a:tc>
                  <a:txBody>
                    <a:bodyPr/>
                    <a:lstStyle/>
                    <a:p>
                      <a:r>
                        <a:rPr lang="en-US" sz="1000"/>
                        <a:t>0</a:t>
                      </a:r>
                    </a:p>
                  </a:txBody>
                  <a:tcPr/>
                </a:tc>
                <a:tc>
                  <a:txBody>
                    <a:bodyPr/>
                    <a:lstStyle/>
                    <a:p>
                      <a:r>
                        <a:rPr lang="en-US" sz="1000"/>
                        <a:t>0.2160 %</a:t>
                      </a:r>
                    </a:p>
                  </a:txBody>
                  <a:tcPr/>
                </a:tc>
                <a:tc>
                  <a:txBody>
                    <a:bodyPr/>
                    <a:lstStyle/>
                    <a:p>
                      <a:r>
                        <a:rPr lang="en-US" sz="1000"/>
                        <a:t>0.0 %</a:t>
                      </a:r>
                    </a:p>
                  </a:txBody>
                  <a:tcPr/>
                </a:tc>
                <a:extLst>
                  <a:ext uri="{0D108BD9-81ED-4DB2-BD59-A6C34878D82A}">
                    <a16:rowId xmlns:a16="http://schemas.microsoft.com/office/drawing/2014/main" val="2408501911"/>
                  </a:ext>
                </a:extLst>
              </a:tr>
            </a:tbl>
          </a:graphicData>
        </a:graphic>
      </p:graphicFrame>
      <p:sp>
        <p:nvSpPr>
          <p:cNvPr id="4" name="Text Placeholder 3">
            <a:extLst>
              <a:ext uri="{FF2B5EF4-FFF2-40B4-BE49-F238E27FC236}">
                <a16:creationId xmlns:a16="http://schemas.microsoft.com/office/drawing/2014/main" id="{67F789A0-C899-4497-8062-0F07EFD225A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99480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217A5-CFB8-484F-B4D2-172A1B42E4B3}"/>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B1F772AE-6081-4407-980F-3549D2F65E82}"/>
              </a:ext>
            </a:extLst>
          </p:cNvPr>
          <p:cNvGraphicFramePr>
            <a:graphicFrameLocks noGrp="1"/>
          </p:cNvGraphicFramePr>
          <p:nvPr>
            <p:ph type="chart" sz="quarter" idx="13"/>
            <p:extLst>
              <p:ext uri="{D42A27DB-BD31-4B8C-83A1-F6EECF244321}">
                <p14:modId xmlns:p14="http://schemas.microsoft.com/office/powerpoint/2010/main" val="2889134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C8CC07-9396-4A0D-8894-DB48829C5F0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0D67FAD-CC51-43C7-A844-983DCD459A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7283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9C21A-C691-4B85-BCB5-81511E0EF1ED}"/>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CD7A6610-886A-4FEE-996A-E20457BB733B}"/>
              </a:ext>
            </a:extLst>
          </p:cNvPr>
          <p:cNvGraphicFramePr>
            <a:graphicFrameLocks noGrp="1"/>
          </p:cNvGraphicFramePr>
          <p:nvPr>
            <p:ph type="chart" sz="quarter" idx="13"/>
            <p:extLst>
              <p:ext uri="{D42A27DB-BD31-4B8C-83A1-F6EECF244321}">
                <p14:modId xmlns:p14="http://schemas.microsoft.com/office/powerpoint/2010/main" val="1694626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8048C8-52B8-4015-B29A-9F548A62F2E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C4D1F35-EB3D-41AE-8940-1BF0B6EA6C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1243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72AC2-4A7F-46B3-BC00-305BF7D8EBC1}"/>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592D04E5-A345-43FC-9C96-1EBABF99E7CC}"/>
              </a:ext>
            </a:extLst>
          </p:cNvPr>
          <p:cNvGraphicFramePr>
            <a:graphicFrameLocks noGrp="1"/>
          </p:cNvGraphicFramePr>
          <p:nvPr>
            <p:ph type="chart" sz="quarter" idx="13"/>
            <p:extLst>
              <p:ext uri="{D42A27DB-BD31-4B8C-83A1-F6EECF244321}">
                <p14:modId xmlns:p14="http://schemas.microsoft.com/office/powerpoint/2010/main" val="1608035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F6C57A-38D6-4C9E-9C87-2DB7DCBB62B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4F0ED81-AB7C-4E3C-957C-3C5B8E6A56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2448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2B2DC-28E9-423F-9A07-8C490F160695}"/>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5CAC19C9-8CEA-4F27-8C01-5EE51D9B987D}"/>
              </a:ext>
            </a:extLst>
          </p:cNvPr>
          <p:cNvGraphicFramePr>
            <a:graphicFrameLocks noGrp="1"/>
          </p:cNvGraphicFramePr>
          <p:nvPr>
            <p:ph type="chart" sz="quarter" idx="13"/>
            <p:extLst>
              <p:ext uri="{D42A27DB-BD31-4B8C-83A1-F6EECF244321}">
                <p14:modId xmlns:p14="http://schemas.microsoft.com/office/powerpoint/2010/main" val="438678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E6DF5E-83C7-414B-BFD1-0C8EAF2C7F9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075CB211-E5E4-4AF9-A233-176777ECE2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2827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9F1A2-D28E-4A4F-A9E3-EA1E7E0495A1}"/>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055622B4-5C5A-403F-A5CC-39585612024F}"/>
              </a:ext>
            </a:extLst>
          </p:cNvPr>
          <p:cNvGraphicFramePr>
            <a:graphicFrameLocks noGrp="1"/>
          </p:cNvGraphicFramePr>
          <p:nvPr>
            <p:ph type="chart" sz="quarter" idx="13"/>
            <p:extLst>
              <p:ext uri="{D42A27DB-BD31-4B8C-83A1-F6EECF244321}">
                <p14:modId xmlns:p14="http://schemas.microsoft.com/office/powerpoint/2010/main" val="2746794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086ACE-D39B-4513-B6C0-8B12EA24F10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2C20198-4B39-4E0F-80A5-4AA523EACA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1526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0A7C7-E573-4C7D-A7F7-3AF5415B2BF6}"/>
              </a:ext>
            </a:extLst>
          </p:cNvPr>
          <p:cNvSpPr>
            <a:spLocks noGrp="1"/>
          </p:cNvSpPr>
          <p:nvPr>
            <p:ph type="title"/>
          </p:nvPr>
        </p:nvSpPr>
        <p:spPr/>
        <p:txBody>
          <a:bodyPr/>
          <a:lstStyle/>
          <a:p>
            <a:r>
              <a:rPr lang="en-US"/>
              <a:t>(FB) Custom Own Posts Table (new) | Oxford Fajar - 1 of 3</a:t>
            </a:r>
          </a:p>
        </p:txBody>
      </p:sp>
      <p:graphicFrame>
        <p:nvGraphicFramePr>
          <p:cNvPr id="5" name="Table Placeholder 4">
            <a:extLst>
              <a:ext uri="{FF2B5EF4-FFF2-40B4-BE49-F238E27FC236}">
                <a16:creationId xmlns:a16="http://schemas.microsoft.com/office/drawing/2014/main" id="{54D4EA22-B823-49C1-A49D-603101552FB0}"/>
              </a:ext>
            </a:extLst>
          </p:cNvPr>
          <p:cNvGraphicFramePr>
            <a:graphicFrameLocks noGrp="1"/>
          </p:cNvGraphicFramePr>
          <p:nvPr>
            <p:ph type="tbl" sz="quarter" idx="13"/>
            <p:extLst>
              <p:ext uri="{D42A27DB-BD31-4B8C-83A1-F6EECF244321}">
                <p14:modId xmlns:p14="http://schemas.microsoft.com/office/powerpoint/2010/main" val="442756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9870316"/>
                    </a:ext>
                  </a:extLst>
                </a:gridCol>
                <a:gridCol w="822960">
                  <a:extLst>
                    <a:ext uri="{9D8B030D-6E8A-4147-A177-3AD203B41FA5}">
                      <a16:colId xmlns:a16="http://schemas.microsoft.com/office/drawing/2014/main" val="3641603355"/>
                    </a:ext>
                  </a:extLst>
                </a:gridCol>
                <a:gridCol w="822960">
                  <a:extLst>
                    <a:ext uri="{9D8B030D-6E8A-4147-A177-3AD203B41FA5}">
                      <a16:colId xmlns:a16="http://schemas.microsoft.com/office/drawing/2014/main" val="3330417165"/>
                    </a:ext>
                  </a:extLst>
                </a:gridCol>
                <a:gridCol w="822960">
                  <a:extLst>
                    <a:ext uri="{9D8B030D-6E8A-4147-A177-3AD203B41FA5}">
                      <a16:colId xmlns:a16="http://schemas.microsoft.com/office/drawing/2014/main" val="2643706032"/>
                    </a:ext>
                  </a:extLst>
                </a:gridCol>
                <a:gridCol w="822960">
                  <a:extLst>
                    <a:ext uri="{9D8B030D-6E8A-4147-A177-3AD203B41FA5}">
                      <a16:colId xmlns:a16="http://schemas.microsoft.com/office/drawing/2014/main" val="2832089840"/>
                    </a:ext>
                  </a:extLst>
                </a:gridCol>
                <a:gridCol w="822960">
                  <a:extLst>
                    <a:ext uri="{9D8B030D-6E8A-4147-A177-3AD203B41FA5}">
                      <a16:colId xmlns:a16="http://schemas.microsoft.com/office/drawing/2014/main" val="660536709"/>
                    </a:ext>
                  </a:extLst>
                </a:gridCol>
                <a:gridCol w="822960">
                  <a:extLst>
                    <a:ext uri="{9D8B030D-6E8A-4147-A177-3AD203B41FA5}">
                      <a16:colId xmlns:a16="http://schemas.microsoft.com/office/drawing/2014/main" val="4196603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216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- 2018-07-28 16:08:00 </a:t>
                      </a:r>
                      <a:r>
                        <a:rPr kumimoji="0" lang="en-US" sz="1000" b="0" i="0" u="none" strike="noStrike" kern="1200" cap="none" spc="0" normalizeH="0" baseline="0" noProof="0">
                          <a:ln>
                            <a:noFill/>
                          </a:ln>
                          <a:solidFill>
                            <a:prstClr val="black"/>
                          </a:solidFill>
                          <a:effectLst/>
                          <a:uLnTx/>
                          <a:uFillTx/>
                          <a:latin typeface="+mn-lt"/>
                          <a:ea typeface="+mn-ea"/>
                          <a:cs typeface="+mn-cs"/>
                        </a:rPr>
                        <a:t> 
 Oxford Fajar Companion Website offers students the tools to take guided control of their learning, while teachers will find the resources useful to enhance and aid teaching in class.
Visit now at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43637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- 2018-07-18 14:33:00 </a:t>
                      </a:r>
                      <a:r>
                        <a:rPr kumimoji="0" lang="en-US" sz="1000" b="0" i="0" u="none" strike="noStrike" kern="1200" cap="none" spc="0" normalizeH="0" baseline="0" noProof="0">
                          <a:ln>
                            <a:noFill/>
                          </a:ln>
                          <a:solidFill>
                            <a:prstClr val="black"/>
                          </a:solidFill>
                          <a:effectLst/>
                          <a:uLnTx/>
                          <a:uFillTx/>
                          <a:latin typeface="+mn-lt"/>
                          <a:ea typeface="+mn-ea"/>
                          <a:cs typeface="+mn-cs"/>
                        </a:rPr>
                        <a:t> 
 Making notes can improve your understanding of the lessons and will also strengthen your memory.
Notes are suggested to be written based on the teacher's teaching, the reading of textbooks as well as the notes given by the teacher.
Also, sharing your notes with your study group will also help you in better understanding and learning from different perspectives.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5223890"/>
                  </a:ext>
                </a:extLst>
              </a:tr>
            </a:tbl>
          </a:graphicData>
        </a:graphic>
      </p:graphicFrame>
      <p:sp>
        <p:nvSpPr>
          <p:cNvPr id="4" name="Text Placeholder 3">
            <a:extLst>
              <a:ext uri="{FF2B5EF4-FFF2-40B4-BE49-F238E27FC236}">
                <a16:creationId xmlns:a16="http://schemas.microsoft.com/office/drawing/2014/main" id="{27723240-74C4-4912-ADCA-75B5CD3B9BD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21896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BD55B-6988-45DC-961E-2BE350BED865}"/>
              </a:ext>
            </a:extLst>
          </p:cNvPr>
          <p:cNvSpPr>
            <a:spLocks noGrp="1"/>
          </p:cNvSpPr>
          <p:nvPr>
            <p:ph type="title"/>
          </p:nvPr>
        </p:nvSpPr>
        <p:spPr/>
        <p:txBody>
          <a:bodyPr/>
          <a:lstStyle/>
          <a:p>
            <a:r>
              <a:rPr lang="en-US"/>
              <a:t>(FB) Custom Own Posts Table (new) | Oxford Fajar - 2 of 3</a:t>
            </a:r>
          </a:p>
        </p:txBody>
      </p:sp>
      <p:graphicFrame>
        <p:nvGraphicFramePr>
          <p:cNvPr id="5" name="Table Placeholder 4">
            <a:extLst>
              <a:ext uri="{FF2B5EF4-FFF2-40B4-BE49-F238E27FC236}">
                <a16:creationId xmlns:a16="http://schemas.microsoft.com/office/drawing/2014/main" id="{B68C6EFC-A258-456A-B3DB-7D80BFAFFD53}"/>
              </a:ext>
            </a:extLst>
          </p:cNvPr>
          <p:cNvGraphicFramePr>
            <a:graphicFrameLocks noGrp="1"/>
          </p:cNvGraphicFramePr>
          <p:nvPr>
            <p:ph type="tbl" sz="quarter" idx="13"/>
            <p:extLst>
              <p:ext uri="{D42A27DB-BD31-4B8C-83A1-F6EECF244321}">
                <p14:modId xmlns:p14="http://schemas.microsoft.com/office/powerpoint/2010/main" val="1458638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90658574"/>
                    </a:ext>
                  </a:extLst>
                </a:gridCol>
                <a:gridCol w="822960">
                  <a:extLst>
                    <a:ext uri="{9D8B030D-6E8A-4147-A177-3AD203B41FA5}">
                      <a16:colId xmlns:a16="http://schemas.microsoft.com/office/drawing/2014/main" val="3577509178"/>
                    </a:ext>
                  </a:extLst>
                </a:gridCol>
                <a:gridCol w="822960">
                  <a:extLst>
                    <a:ext uri="{9D8B030D-6E8A-4147-A177-3AD203B41FA5}">
                      <a16:colId xmlns:a16="http://schemas.microsoft.com/office/drawing/2014/main" val="2784037990"/>
                    </a:ext>
                  </a:extLst>
                </a:gridCol>
                <a:gridCol w="822960">
                  <a:extLst>
                    <a:ext uri="{9D8B030D-6E8A-4147-A177-3AD203B41FA5}">
                      <a16:colId xmlns:a16="http://schemas.microsoft.com/office/drawing/2014/main" val="664791462"/>
                    </a:ext>
                  </a:extLst>
                </a:gridCol>
                <a:gridCol w="822960">
                  <a:extLst>
                    <a:ext uri="{9D8B030D-6E8A-4147-A177-3AD203B41FA5}">
                      <a16:colId xmlns:a16="http://schemas.microsoft.com/office/drawing/2014/main" val="2374353783"/>
                    </a:ext>
                  </a:extLst>
                </a:gridCol>
                <a:gridCol w="822960">
                  <a:extLst>
                    <a:ext uri="{9D8B030D-6E8A-4147-A177-3AD203B41FA5}">
                      <a16:colId xmlns:a16="http://schemas.microsoft.com/office/drawing/2014/main" val="1653910098"/>
                    </a:ext>
                  </a:extLst>
                </a:gridCol>
                <a:gridCol w="822960">
                  <a:extLst>
                    <a:ext uri="{9D8B030D-6E8A-4147-A177-3AD203B41FA5}">
                      <a16:colId xmlns:a16="http://schemas.microsoft.com/office/drawing/2014/main" val="2536316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9683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- 2018-07-13 18:09:45 </a:t>
                      </a:r>
                      <a:r>
                        <a:rPr kumimoji="0" lang="en-US" sz="1000" b="0" i="0" u="none" strike="noStrike" kern="1200" cap="none" spc="0" normalizeH="0" baseline="0" noProof="0">
                          <a:ln>
                            <a:noFill/>
                          </a:ln>
                          <a:solidFill>
                            <a:prstClr val="black"/>
                          </a:solidFill>
                          <a:effectLst/>
                          <a:uLnTx/>
                          <a:uFillTx/>
                          <a:latin typeface="+mn-lt"/>
                          <a:ea typeface="+mn-ea"/>
                          <a:cs typeface="+mn-cs"/>
                        </a:rPr>
                        <a:t> 
 Want to master your skills in using synonyms and antonyms in BM?
KAMUS Kata Sama dan Kata Lawan is your perfect companion! It consists of over 1,700 alphabetic word entries alphabetically. Synonyms and antonyms are provided in basic words with compact and precise meanings.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7786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- 2018-07-27 13:45:00 </a:t>
                      </a:r>
                      <a:r>
                        <a:rPr kumimoji="0" lang="en-US" sz="1000" b="0" i="0" u="none" strike="noStrike" kern="1200" cap="none" spc="0" normalizeH="0" baseline="0" noProof="0">
                          <a:ln>
                            <a:noFill/>
                          </a:ln>
                          <a:solidFill>
                            <a:prstClr val="black"/>
                          </a:solidFill>
                          <a:effectLst/>
                          <a:uLnTx/>
                          <a:uFillTx/>
                          <a:latin typeface="+mn-lt"/>
                          <a:ea typeface="+mn-ea"/>
                          <a:cs typeface="+mn-cs"/>
                        </a:rPr>
                        <a:t> 
 Mirage is a phenomenon that happens due to total internal reflection. 
It will occur when light propagates from denser medium to less dense medium and the incident angle is greater than critical angle.
What are examples of mirages that you have seen?
Source:
Memory Booster SPM Physics pg.39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3067095"/>
                  </a:ext>
                </a:extLst>
              </a:tr>
            </a:tbl>
          </a:graphicData>
        </a:graphic>
      </p:graphicFrame>
      <p:sp>
        <p:nvSpPr>
          <p:cNvPr id="4" name="Text Placeholder 3">
            <a:extLst>
              <a:ext uri="{FF2B5EF4-FFF2-40B4-BE49-F238E27FC236}">
                <a16:creationId xmlns:a16="http://schemas.microsoft.com/office/drawing/2014/main" id="{1BC965AD-C025-4044-8000-E3982E683AF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110596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02049-F2E7-44EB-8683-B527735E8FB4}"/>
              </a:ext>
            </a:extLst>
          </p:cNvPr>
          <p:cNvSpPr>
            <a:spLocks noGrp="1"/>
          </p:cNvSpPr>
          <p:nvPr>
            <p:ph type="title"/>
          </p:nvPr>
        </p:nvSpPr>
        <p:spPr/>
        <p:txBody>
          <a:bodyPr/>
          <a:lstStyle/>
          <a:p>
            <a:r>
              <a:rPr lang="en-US"/>
              <a:t>(FB) Custom Own Posts Table (new) | Oxford Fajar - 3 of 3</a:t>
            </a:r>
          </a:p>
        </p:txBody>
      </p:sp>
      <p:graphicFrame>
        <p:nvGraphicFramePr>
          <p:cNvPr id="5" name="Table Placeholder 4">
            <a:extLst>
              <a:ext uri="{FF2B5EF4-FFF2-40B4-BE49-F238E27FC236}">
                <a16:creationId xmlns:a16="http://schemas.microsoft.com/office/drawing/2014/main" id="{4AA2D073-DABF-4762-8725-421DC23DDE86}"/>
              </a:ext>
            </a:extLst>
          </p:cNvPr>
          <p:cNvGraphicFramePr>
            <a:graphicFrameLocks noGrp="1"/>
          </p:cNvGraphicFramePr>
          <p:nvPr>
            <p:ph type="tbl" sz="quarter" idx="13"/>
            <p:extLst>
              <p:ext uri="{D42A27DB-BD31-4B8C-83A1-F6EECF244321}">
                <p14:modId xmlns:p14="http://schemas.microsoft.com/office/powerpoint/2010/main" val="368268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4209869"/>
                    </a:ext>
                  </a:extLst>
                </a:gridCol>
                <a:gridCol w="822960">
                  <a:extLst>
                    <a:ext uri="{9D8B030D-6E8A-4147-A177-3AD203B41FA5}">
                      <a16:colId xmlns:a16="http://schemas.microsoft.com/office/drawing/2014/main" val="1873950084"/>
                    </a:ext>
                  </a:extLst>
                </a:gridCol>
                <a:gridCol w="822960">
                  <a:extLst>
                    <a:ext uri="{9D8B030D-6E8A-4147-A177-3AD203B41FA5}">
                      <a16:colId xmlns:a16="http://schemas.microsoft.com/office/drawing/2014/main" val="2023348085"/>
                    </a:ext>
                  </a:extLst>
                </a:gridCol>
                <a:gridCol w="822960">
                  <a:extLst>
                    <a:ext uri="{9D8B030D-6E8A-4147-A177-3AD203B41FA5}">
                      <a16:colId xmlns:a16="http://schemas.microsoft.com/office/drawing/2014/main" val="459561811"/>
                    </a:ext>
                  </a:extLst>
                </a:gridCol>
                <a:gridCol w="822960">
                  <a:extLst>
                    <a:ext uri="{9D8B030D-6E8A-4147-A177-3AD203B41FA5}">
                      <a16:colId xmlns:a16="http://schemas.microsoft.com/office/drawing/2014/main" val="1950019420"/>
                    </a:ext>
                  </a:extLst>
                </a:gridCol>
                <a:gridCol w="822960">
                  <a:extLst>
                    <a:ext uri="{9D8B030D-6E8A-4147-A177-3AD203B41FA5}">
                      <a16:colId xmlns:a16="http://schemas.microsoft.com/office/drawing/2014/main" val="649306928"/>
                    </a:ext>
                  </a:extLst>
                </a:gridCol>
                <a:gridCol w="822960">
                  <a:extLst>
                    <a:ext uri="{9D8B030D-6E8A-4147-A177-3AD203B41FA5}">
                      <a16:colId xmlns:a16="http://schemas.microsoft.com/office/drawing/2014/main" val="1090948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628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- 2018-07-23 14:30:00 </a:t>
                      </a:r>
                      <a:r>
                        <a:rPr kumimoji="0" lang="en-US" sz="1000" b="0" i="0" u="none" strike="noStrike" kern="1200" cap="none" spc="0" normalizeH="0" baseline="0" noProof="0">
                          <a:ln>
                            <a:noFill/>
                          </a:ln>
                          <a:solidFill>
                            <a:prstClr val="black"/>
                          </a:solidFill>
                          <a:effectLst/>
                          <a:uLnTx/>
                          <a:uFillTx/>
                          <a:latin typeface="+mn-lt"/>
                          <a:ea typeface="+mn-ea"/>
                          <a:cs typeface="+mn-cs"/>
                        </a:rPr>
                        <a:t> 
 Studies show that the amount of important words and useful keywords are only about 10% of the whole text.
Hence, we need to look for important keywords in the text and highlight or jot them into our notebook.
Keywords are quite subjective and it depends on our understanding. However, keywords usually consist of nouns and verbs.
Good luck in identifying keywords!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0940046"/>
                  </a:ext>
                </a:extLst>
              </a:tr>
            </a:tbl>
          </a:graphicData>
        </a:graphic>
      </p:graphicFrame>
      <p:sp>
        <p:nvSpPr>
          <p:cNvPr id="4" name="Text Placeholder 3">
            <a:extLst>
              <a:ext uri="{FF2B5EF4-FFF2-40B4-BE49-F238E27FC236}">
                <a16:creationId xmlns:a16="http://schemas.microsoft.com/office/drawing/2014/main" id="{28EAF426-60FD-48DB-A827-04B903449F8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262728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25B09-3431-4EE4-A6A9-2B6348F94067}"/>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322D8A09-BBD6-4487-9ACE-9BA1CFAA6005}"/>
              </a:ext>
            </a:extLst>
          </p:cNvPr>
          <p:cNvGraphicFramePr>
            <a:graphicFrameLocks noGrp="1"/>
          </p:cNvGraphicFramePr>
          <p:nvPr>
            <p:ph type="chart" sz="quarter" idx="13"/>
            <p:extLst>
              <p:ext uri="{D42A27DB-BD31-4B8C-83A1-F6EECF244321}">
                <p14:modId xmlns:p14="http://schemas.microsoft.com/office/powerpoint/2010/main" val="1559288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392111-C1FC-4972-809D-E6E0C27B492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19CCCD8-FE3E-4E3E-93B5-E6864BFF00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0021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328CB-1D0A-498B-80CF-1C948F491F94}"/>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FE1C8237-7A31-437F-92E8-8A37DA60E4E9}"/>
              </a:ext>
            </a:extLst>
          </p:cNvPr>
          <p:cNvGraphicFramePr>
            <a:graphicFrameLocks noGrp="1"/>
          </p:cNvGraphicFramePr>
          <p:nvPr>
            <p:ph type="chart" sz="quarter" idx="13"/>
            <p:extLst>
              <p:ext uri="{D42A27DB-BD31-4B8C-83A1-F6EECF244321}">
                <p14:modId xmlns:p14="http://schemas.microsoft.com/office/powerpoint/2010/main" val="508717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B636EA-EA95-4D99-8C91-1D707F5611CF}"/>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752B624-4FEA-41A8-8254-91B437E064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4613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91F22-05F7-42CD-8B80-5EDB8421B900}"/>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FC42F4C1-943B-42A4-88F3-BD3AB85981B8}"/>
              </a:ext>
            </a:extLst>
          </p:cNvPr>
          <p:cNvGraphicFramePr>
            <a:graphicFrameLocks noGrp="1"/>
          </p:cNvGraphicFramePr>
          <p:nvPr>
            <p:ph type="chart" sz="quarter" idx="13"/>
            <p:extLst>
              <p:ext uri="{D42A27DB-BD31-4B8C-83A1-F6EECF244321}">
                <p14:modId xmlns:p14="http://schemas.microsoft.com/office/powerpoint/2010/main" val="1007481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5159C8-3FB9-4C34-ADA5-4E5934C69F0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57E9DE5-C72D-4398-96E4-2F159AE0EE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8119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CF22-E52B-4DCF-AD70-70A3D0236D51}"/>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95FE48C0-0833-4CCB-BB4F-6E443118AEAE}"/>
              </a:ext>
            </a:extLst>
          </p:cNvPr>
          <p:cNvGraphicFramePr>
            <a:graphicFrameLocks noGrp="1"/>
          </p:cNvGraphicFramePr>
          <p:nvPr>
            <p:ph type="chart" sz="quarter" idx="13"/>
            <p:extLst>
              <p:ext uri="{D42A27DB-BD31-4B8C-83A1-F6EECF244321}">
                <p14:modId xmlns:p14="http://schemas.microsoft.com/office/powerpoint/2010/main" val="2454734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B4D679-3189-4EB4-AF35-8300E0F3AD5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B64D904-8479-42E6-8A2F-CC33DB389D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8256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18E20-31A9-4AAD-8DC9-DA6FA9C1F294}"/>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87DA1869-B8DD-40FF-B93C-C21EDEFD58CC}"/>
              </a:ext>
            </a:extLst>
          </p:cNvPr>
          <p:cNvGraphicFramePr>
            <a:graphicFrameLocks noGrp="1"/>
          </p:cNvGraphicFramePr>
          <p:nvPr>
            <p:ph type="tbl" sz="quarter" idx="13"/>
            <p:extLst>
              <p:ext uri="{D42A27DB-BD31-4B8C-83A1-F6EECF244321}">
                <p14:modId xmlns:p14="http://schemas.microsoft.com/office/powerpoint/2010/main" val="185745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65815587"/>
                    </a:ext>
                  </a:extLst>
                </a:gridCol>
                <a:gridCol w="1645920">
                  <a:extLst>
                    <a:ext uri="{9D8B030D-6E8A-4147-A177-3AD203B41FA5}">
                      <a16:colId xmlns:a16="http://schemas.microsoft.com/office/drawing/2014/main" val="1134724653"/>
                    </a:ext>
                  </a:extLst>
                </a:gridCol>
                <a:gridCol w="1645920">
                  <a:extLst>
                    <a:ext uri="{9D8B030D-6E8A-4147-A177-3AD203B41FA5}">
                      <a16:colId xmlns:a16="http://schemas.microsoft.com/office/drawing/2014/main" val="3741377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58091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12.9 %</a:t>
                      </a:r>
                    </a:p>
                  </a:txBody>
                  <a:tcPr/>
                </a:tc>
                <a:extLst>
                  <a:ext uri="{0D108BD9-81ED-4DB2-BD59-A6C34878D82A}">
                    <a16:rowId xmlns:a16="http://schemas.microsoft.com/office/drawing/2014/main" val="51779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1366526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107453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2554397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350941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85726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81835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841168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51378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726235034"/>
                  </a:ext>
                </a:extLst>
              </a:tr>
            </a:tbl>
          </a:graphicData>
        </a:graphic>
      </p:graphicFrame>
      <p:sp>
        <p:nvSpPr>
          <p:cNvPr id="4" name="Text Placeholder 3">
            <a:extLst>
              <a:ext uri="{FF2B5EF4-FFF2-40B4-BE49-F238E27FC236}">
                <a16:creationId xmlns:a16="http://schemas.microsoft.com/office/drawing/2014/main" id="{84D28897-80C4-46BF-A68E-F402AFE8CB4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06301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3438-469E-498D-BB95-469DB05D615C}"/>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4096FB08-9BFE-4303-8B3E-51B1BCB7BB19}"/>
              </a:ext>
            </a:extLst>
          </p:cNvPr>
          <p:cNvGraphicFramePr>
            <a:graphicFrameLocks noGrp="1"/>
          </p:cNvGraphicFramePr>
          <p:nvPr>
            <p:ph type="tbl" sz="quarter" idx="13"/>
            <p:extLst>
              <p:ext uri="{D42A27DB-BD31-4B8C-83A1-F6EECF244321}">
                <p14:modId xmlns:p14="http://schemas.microsoft.com/office/powerpoint/2010/main" val="3013112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08561931"/>
                    </a:ext>
                  </a:extLst>
                </a:gridCol>
                <a:gridCol w="1645920">
                  <a:extLst>
                    <a:ext uri="{9D8B030D-6E8A-4147-A177-3AD203B41FA5}">
                      <a16:colId xmlns:a16="http://schemas.microsoft.com/office/drawing/2014/main" val="798651989"/>
                    </a:ext>
                  </a:extLst>
                </a:gridCol>
                <a:gridCol w="1645920">
                  <a:extLst>
                    <a:ext uri="{9D8B030D-6E8A-4147-A177-3AD203B41FA5}">
                      <a16:colId xmlns:a16="http://schemas.microsoft.com/office/drawing/2014/main" val="359331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58363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342264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49587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713080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901686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67736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963393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97892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619939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33355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96352927"/>
                  </a:ext>
                </a:extLst>
              </a:tr>
            </a:tbl>
          </a:graphicData>
        </a:graphic>
      </p:graphicFrame>
      <p:sp>
        <p:nvSpPr>
          <p:cNvPr id="4" name="Text Placeholder 3">
            <a:extLst>
              <a:ext uri="{FF2B5EF4-FFF2-40B4-BE49-F238E27FC236}">
                <a16:creationId xmlns:a16="http://schemas.microsoft.com/office/drawing/2014/main" id="{F56A2208-6DD2-4F4D-BE36-F67A94FC9B0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172134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73857-6F08-4455-AC98-0052D3113CF2}"/>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2E9FB31A-1A72-402A-882D-2D0AC99C7594}"/>
              </a:ext>
            </a:extLst>
          </p:cNvPr>
          <p:cNvGraphicFramePr>
            <a:graphicFrameLocks noGrp="1"/>
          </p:cNvGraphicFramePr>
          <p:nvPr>
            <p:ph type="tbl" sz="quarter" idx="13"/>
            <p:extLst>
              <p:ext uri="{D42A27DB-BD31-4B8C-83A1-F6EECF244321}">
                <p14:modId xmlns:p14="http://schemas.microsoft.com/office/powerpoint/2010/main" val="2490217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27123381"/>
                    </a:ext>
                  </a:extLst>
                </a:gridCol>
                <a:gridCol w="1645920">
                  <a:extLst>
                    <a:ext uri="{9D8B030D-6E8A-4147-A177-3AD203B41FA5}">
                      <a16:colId xmlns:a16="http://schemas.microsoft.com/office/drawing/2014/main" val="963736946"/>
                    </a:ext>
                  </a:extLst>
                </a:gridCol>
                <a:gridCol w="1645920">
                  <a:extLst>
                    <a:ext uri="{9D8B030D-6E8A-4147-A177-3AD203B41FA5}">
                      <a16:colId xmlns:a16="http://schemas.microsoft.com/office/drawing/2014/main" val="4033250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1242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704772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62273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868802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365330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247960156"/>
                  </a:ext>
                </a:extLst>
              </a:tr>
            </a:tbl>
          </a:graphicData>
        </a:graphic>
      </p:graphicFrame>
      <p:sp>
        <p:nvSpPr>
          <p:cNvPr id="4" name="Text Placeholder 3">
            <a:extLst>
              <a:ext uri="{FF2B5EF4-FFF2-40B4-BE49-F238E27FC236}">
                <a16:creationId xmlns:a16="http://schemas.microsoft.com/office/drawing/2014/main" id="{3B088F28-5AA2-4128-A8B4-2AAFFE39978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37946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1B0FD-167A-46B9-875A-9BAB8C0D0AD2}"/>
              </a:ext>
            </a:extLst>
          </p:cNvPr>
          <p:cNvSpPr>
            <a:spLocks noGrp="1"/>
          </p:cNvSpPr>
          <p:nvPr>
            <p:ph type="title"/>
          </p:nvPr>
        </p:nvSpPr>
        <p:spPr/>
        <p:txBody>
          <a:bodyPr/>
          <a:lstStyle/>
          <a:p>
            <a:r>
              <a:rPr lang="en-US"/>
              <a:t>Facebook Own Posts Table | Oxford Fajar - 1 of 9</a:t>
            </a:r>
          </a:p>
        </p:txBody>
      </p:sp>
      <p:graphicFrame>
        <p:nvGraphicFramePr>
          <p:cNvPr id="5" name="Table Placeholder 4">
            <a:extLst>
              <a:ext uri="{FF2B5EF4-FFF2-40B4-BE49-F238E27FC236}">
                <a16:creationId xmlns:a16="http://schemas.microsoft.com/office/drawing/2014/main" id="{BB165C74-D01A-45A4-B632-1433C2428AEE}"/>
              </a:ext>
            </a:extLst>
          </p:cNvPr>
          <p:cNvGraphicFramePr>
            <a:graphicFrameLocks noGrp="1"/>
          </p:cNvGraphicFramePr>
          <p:nvPr>
            <p:ph type="tbl" sz="quarter" idx="13"/>
            <p:extLst>
              <p:ext uri="{D42A27DB-BD31-4B8C-83A1-F6EECF244321}">
                <p14:modId xmlns:p14="http://schemas.microsoft.com/office/powerpoint/2010/main" val="3029921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9926078"/>
                    </a:ext>
                  </a:extLst>
                </a:gridCol>
                <a:gridCol w="658368">
                  <a:extLst>
                    <a:ext uri="{9D8B030D-6E8A-4147-A177-3AD203B41FA5}">
                      <a16:colId xmlns:a16="http://schemas.microsoft.com/office/drawing/2014/main" val="3291395629"/>
                    </a:ext>
                  </a:extLst>
                </a:gridCol>
                <a:gridCol w="658368">
                  <a:extLst>
                    <a:ext uri="{9D8B030D-6E8A-4147-A177-3AD203B41FA5}">
                      <a16:colId xmlns:a16="http://schemas.microsoft.com/office/drawing/2014/main" val="687054794"/>
                    </a:ext>
                  </a:extLst>
                </a:gridCol>
                <a:gridCol w="658368">
                  <a:extLst>
                    <a:ext uri="{9D8B030D-6E8A-4147-A177-3AD203B41FA5}">
                      <a16:colId xmlns:a16="http://schemas.microsoft.com/office/drawing/2014/main" val="45361841"/>
                    </a:ext>
                  </a:extLst>
                </a:gridCol>
                <a:gridCol w="658368">
                  <a:extLst>
                    <a:ext uri="{9D8B030D-6E8A-4147-A177-3AD203B41FA5}">
                      <a16:colId xmlns:a16="http://schemas.microsoft.com/office/drawing/2014/main" val="4018346040"/>
                    </a:ext>
                  </a:extLst>
                </a:gridCol>
                <a:gridCol w="658368">
                  <a:extLst>
                    <a:ext uri="{9D8B030D-6E8A-4147-A177-3AD203B41FA5}">
                      <a16:colId xmlns:a16="http://schemas.microsoft.com/office/drawing/2014/main" val="2057113514"/>
                    </a:ext>
                  </a:extLst>
                </a:gridCol>
                <a:gridCol w="658368">
                  <a:extLst>
                    <a:ext uri="{9D8B030D-6E8A-4147-A177-3AD203B41FA5}">
                      <a16:colId xmlns:a16="http://schemas.microsoft.com/office/drawing/2014/main" val="1952699203"/>
                    </a:ext>
                  </a:extLst>
                </a:gridCol>
                <a:gridCol w="658368">
                  <a:extLst>
                    <a:ext uri="{9D8B030D-6E8A-4147-A177-3AD203B41FA5}">
                      <a16:colId xmlns:a16="http://schemas.microsoft.com/office/drawing/2014/main" val="365347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551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- 2018-07-28 16:08:00 </a:t>
                      </a:r>
                      <a:r>
                        <a:rPr kumimoji="0" lang="en-US" sz="1000" b="0" i="0" u="none" strike="noStrike" kern="1200" cap="none" spc="0" normalizeH="0" baseline="0" noProof="0">
                          <a:ln>
                            <a:noFill/>
                          </a:ln>
                          <a:solidFill>
                            <a:prstClr val="black"/>
                          </a:solidFill>
                          <a:effectLst/>
                          <a:uLnTx/>
                          <a:uFillTx/>
                          <a:latin typeface="+mn-lt"/>
                          <a:ea typeface="+mn-ea"/>
                          <a:cs typeface="+mn-cs"/>
                        </a:rPr>
                        <a:t> 
 Oxford Fajar Companion Website offers students the tools to take guided control of their learning, while teachers will find the resources useful to enhance and aid teaching in class.
Visit now at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210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- 2018-07-27 13:45:00 </a:t>
                      </a:r>
                      <a:r>
                        <a:rPr kumimoji="0" lang="en-US" sz="1000" b="0" i="0" u="none" strike="noStrike" kern="1200" cap="none" spc="0" normalizeH="0" baseline="0" noProof="0">
                          <a:ln>
                            <a:noFill/>
                          </a:ln>
                          <a:solidFill>
                            <a:prstClr val="black"/>
                          </a:solidFill>
                          <a:effectLst/>
                          <a:uLnTx/>
                          <a:uFillTx/>
                          <a:latin typeface="+mn-lt"/>
                          <a:ea typeface="+mn-ea"/>
                          <a:cs typeface="+mn-cs"/>
                        </a:rPr>
                        <a:t> 
 Mirage is a phenomenon that happens due to total internal reflection. 
It will occur when light propagates from denser medium to less dense medium and the incident angle is greater than critical angle.
What are examples of mirages that you have seen?
Source:
Memory Booster SPM Physics pg.39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5650824"/>
                  </a:ext>
                </a:extLst>
              </a:tr>
            </a:tbl>
          </a:graphicData>
        </a:graphic>
      </p:graphicFrame>
      <p:sp>
        <p:nvSpPr>
          <p:cNvPr id="4" name="Text Placeholder 3">
            <a:extLst>
              <a:ext uri="{FF2B5EF4-FFF2-40B4-BE49-F238E27FC236}">
                <a16:creationId xmlns:a16="http://schemas.microsoft.com/office/drawing/2014/main" id="{ED892F39-5224-4AE0-908D-5C75B35CFFC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75954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32BBB-2285-4634-8849-CBDACC3D1FC8}"/>
              </a:ext>
            </a:extLst>
          </p:cNvPr>
          <p:cNvSpPr>
            <a:spLocks noGrp="1"/>
          </p:cNvSpPr>
          <p:nvPr>
            <p:ph type="title"/>
          </p:nvPr>
        </p:nvSpPr>
        <p:spPr/>
        <p:txBody>
          <a:bodyPr/>
          <a:lstStyle/>
          <a:p>
            <a:r>
              <a:rPr lang="en-US"/>
              <a:t>Facebook Own Posts Table | Oxford Fajar - 2 of 9</a:t>
            </a:r>
          </a:p>
        </p:txBody>
      </p:sp>
      <p:graphicFrame>
        <p:nvGraphicFramePr>
          <p:cNvPr id="5" name="Table Placeholder 4">
            <a:extLst>
              <a:ext uri="{FF2B5EF4-FFF2-40B4-BE49-F238E27FC236}">
                <a16:creationId xmlns:a16="http://schemas.microsoft.com/office/drawing/2014/main" id="{3D970F61-0E9D-4617-93BD-27DCAC3C930D}"/>
              </a:ext>
            </a:extLst>
          </p:cNvPr>
          <p:cNvGraphicFramePr>
            <a:graphicFrameLocks noGrp="1"/>
          </p:cNvGraphicFramePr>
          <p:nvPr>
            <p:ph type="tbl" sz="quarter" idx="13"/>
            <p:extLst>
              <p:ext uri="{D42A27DB-BD31-4B8C-83A1-F6EECF244321}">
                <p14:modId xmlns:p14="http://schemas.microsoft.com/office/powerpoint/2010/main" val="3487418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5972286"/>
                    </a:ext>
                  </a:extLst>
                </a:gridCol>
                <a:gridCol w="658368">
                  <a:extLst>
                    <a:ext uri="{9D8B030D-6E8A-4147-A177-3AD203B41FA5}">
                      <a16:colId xmlns:a16="http://schemas.microsoft.com/office/drawing/2014/main" val="2224537051"/>
                    </a:ext>
                  </a:extLst>
                </a:gridCol>
                <a:gridCol w="658368">
                  <a:extLst>
                    <a:ext uri="{9D8B030D-6E8A-4147-A177-3AD203B41FA5}">
                      <a16:colId xmlns:a16="http://schemas.microsoft.com/office/drawing/2014/main" val="3059271063"/>
                    </a:ext>
                  </a:extLst>
                </a:gridCol>
                <a:gridCol w="658368">
                  <a:extLst>
                    <a:ext uri="{9D8B030D-6E8A-4147-A177-3AD203B41FA5}">
                      <a16:colId xmlns:a16="http://schemas.microsoft.com/office/drawing/2014/main" val="2869730506"/>
                    </a:ext>
                  </a:extLst>
                </a:gridCol>
                <a:gridCol w="658368">
                  <a:extLst>
                    <a:ext uri="{9D8B030D-6E8A-4147-A177-3AD203B41FA5}">
                      <a16:colId xmlns:a16="http://schemas.microsoft.com/office/drawing/2014/main" val="557109613"/>
                    </a:ext>
                  </a:extLst>
                </a:gridCol>
                <a:gridCol w="658368">
                  <a:extLst>
                    <a:ext uri="{9D8B030D-6E8A-4147-A177-3AD203B41FA5}">
                      <a16:colId xmlns:a16="http://schemas.microsoft.com/office/drawing/2014/main" val="1700362240"/>
                    </a:ext>
                  </a:extLst>
                </a:gridCol>
                <a:gridCol w="658368">
                  <a:extLst>
                    <a:ext uri="{9D8B030D-6E8A-4147-A177-3AD203B41FA5}">
                      <a16:colId xmlns:a16="http://schemas.microsoft.com/office/drawing/2014/main" val="1623258225"/>
                    </a:ext>
                  </a:extLst>
                </a:gridCol>
                <a:gridCol w="658368">
                  <a:extLst>
                    <a:ext uri="{9D8B030D-6E8A-4147-A177-3AD203B41FA5}">
                      <a16:colId xmlns:a16="http://schemas.microsoft.com/office/drawing/2014/main" val="1738756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0074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- 2018-07-26 14:30:01 </a:t>
                      </a:r>
                      <a:r>
                        <a:rPr kumimoji="0" lang="en-US" sz="1000" b="0" i="0" u="none" strike="noStrike" kern="1200" cap="none" spc="0" normalizeH="0" baseline="0" noProof="0">
                          <a:ln>
                            <a:noFill/>
                          </a:ln>
                          <a:solidFill>
                            <a:prstClr val="black"/>
                          </a:solidFill>
                          <a:effectLst/>
                          <a:uLnTx/>
                          <a:uFillTx/>
                          <a:latin typeface="+mn-lt"/>
                          <a:ea typeface="+mn-ea"/>
                          <a:cs typeface="+mn-cs"/>
                        </a:rPr>
                        <a:t> 
 Achieve perfect score for UPSR exams with Achieve! UPSR (SK &amp; SLKC)!
Achieve! UPSR is based on the UPSR exam format and the KSSR syllabuses, which contains 5-6 sets of model test papers that help you to familiarise yourself with the exam format.
Learn more
http://bit.ly/2NkVb19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04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- 2018-07-24 15:00:01 </a:t>
                      </a:r>
                      <a:r>
                        <a:rPr kumimoji="0" lang="en-US" sz="1000" b="0" i="0" u="none" strike="noStrike" kern="1200" cap="none" spc="0" normalizeH="0" baseline="0" noProof="0">
                          <a:ln>
                            <a:noFill/>
                          </a:ln>
                          <a:solidFill>
                            <a:prstClr val="black"/>
                          </a:solidFill>
                          <a:effectLst/>
                          <a:uLnTx/>
                          <a:uFillTx/>
                          <a:latin typeface="+mn-lt"/>
                          <a:ea typeface="+mn-ea"/>
                          <a:cs typeface="+mn-cs"/>
                        </a:rPr>
                        <a:t> 
 Does anyone have an ambition to become a curator? :)
Learn more at
http://bit.ly/2Kh6Xc0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31308523"/>
                  </a:ext>
                </a:extLst>
              </a:tr>
            </a:tbl>
          </a:graphicData>
        </a:graphic>
      </p:graphicFrame>
      <p:sp>
        <p:nvSpPr>
          <p:cNvPr id="4" name="Text Placeholder 3">
            <a:extLst>
              <a:ext uri="{FF2B5EF4-FFF2-40B4-BE49-F238E27FC236}">
                <a16:creationId xmlns:a16="http://schemas.microsoft.com/office/drawing/2014/main" id="{5008F2E6-8BC0-48A6-814F-F02B4789FA0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340534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BFC9A-B52B-4806-A90E-4BF0BA066D7C}"/>
              </a:ext>
            </a:extLst>
          </p:cNvPr>
          <p:cNvSpPr>
            <a:spLocks noGrp="1"/>
          </p:cNvSpPr>
          <p:nvPr>
            <p:ph type="title"/>
          </p:nvPr>
        </p:nvSpPr>
        <p:spPr/>
        <p:txBody>
          <a:bodyPr/>
          <a:lstStyle/>
          <a:p>
            <a:r>
              <a:rPr lang="en-US"/>
              <a:t>Facebook Own Posts Table | Oxford Fajar - 3 of 9</a:t>
            </a:r>
          </a:p>
        </p:txBody>
      </p:sp>
      <p:graphicFrame>
        <p:nvGraphicFramePr>
          <p:cNvPr id="5" name="Table Placeholder 4">
            <a:extLst>
              <a:ext uri="{FF2B5EF4-FFF2-40B4-BE49-F238E27FC236}">
                <a16:creationId xmlns:a16="http://schemas.microsoft.com/office/drawing/2014/main" id="{1DED6BEA-5D79-4483-94ED-3F9CC35EB738}"/>
              </a:ext>
            </a:extLst>
          </p:cNvPr>
          <p:cNvGraphicFramePr>
            <a:graphicFrameLocks noGrp="1"/>
          </p:cNvGraphicFramePr>
          <p:nvPr>
            <p:ph type="tbl" sz="quarter" idx="13"/>
            <p:extLst>
              <p:ext uri="{D42A27DB-BD31-4B8C-83A1-F6EECF244321}">
                <p14:modId xmlns:p14="http://schemas.microsoft.com/office/powerpoint/2010/main" val="182348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8381633"/>
                    </a:ext>
                  </a:extLst>
                </a:gridCol>
                <a:gridCol w="658368">
                  <a:extLst>
                    <a:ext uri="{9D8B030D-6E8A-4147-A177-3AD203B41FA5}">
                      <a16:colId xmlns:a16="http://schemas.microsoft.com/office/drawing/2014/main" val="870750332"/>
                    </a:ext>
                  </a:extLst>
                </a:gridCol>
                <a:gridCol w="658368">
                  <a:extLst>
                    <a:ext uri="{9D8B030D-6E8A-4147-A177-3AD203B41FA5}">
                      <a16:colId xmlns:a16="http://schemas.microsoft.com/office/drawing/2014/main" val="1389702708"/>
                    </a:ext>
                  </a:extLst>
                </a:gridCol>
                <a:gridCol w="658368">
                  <a:extLst>
                    <a:ext uri="{9D8B030D-6E8A-4147-A177-3AD203B41FA5}">
                      <a16:colId xmlns:a16="http://schemas.microsoft.com/office/drawing/2014/main" val="4110722432"/>
                    </a:ext>
                  </a:extLst>
                </a:gridCol>
                <a:gridCol w="658368">
                  <a:extLst>
                    <a:ext uri="{9D8B030D-6E8A-4147-A177-3AD203B41FA5}">
                      <a16:colId xmlns:a16="http://schemas.microsoft.com/office/drawing/2014/main" val="1753478434"/>
                    </a:ext>
                  </a:extLst>
                </a:gridCol>
                <a:gridCol w="658368">
                  <a:extLst>
                    <a:ext uri="{9D8B030D-6E8A-4147-A177-3AD203B41FA5}">
                      <a16:colId xmlns:a16="http://schemas.microsoft.com/office/drawing/2014/main" val="3012204185"/>
                    </a:ext>
                  </a:extLst>
                </a:gridCol>
                <a:gridCol w="658368">
                  <a:extLst>
                    <a:ext uri="{9D8B030D-6E8A-4147-A177-3AD203B41FA5}">
                      <a16:colId xmlns:a16="http://schemas.microsoft.com/office/drawing/2014/main" val="316615724"/>
                    </a:ext>
                  </a:extLst>
                </a:gridCol>
                <a:gridCol w="658368">
                  <a:extLst>
                    <a:ext uri="{9D8B030D-6E8A-4147-A177-3AD203B41FA5}">
                      <a16:colId xmlns:a16="http://schemas.microsoft.com/office/drawing/2014/main" val="1620420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307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- 2018-07-23 14:30:00 </a:t>
                      </a:r>
                      <a:r>
                        <a:rPr kumimoji="0" lang="en-US" sz="1000" b="0" i="0" u="none" strike="noStrike" kern="1200" cap="none" spc="0" normalizeH="0" baseline="0" noProof="0">
                          <a:ln>
                            <a:noFill/>
                          </a:ln>
                          <a:solidFill>
                            <a:prstClr val="black"/>
                          </a:solidFill>
                          <a:effectLst/>
                          <a:uLnTx/>
                          <a:uFillTx/>
                          <a:latin typeface="+mn-lt"/>
                          <a:ea typeface="+mn-ea"/>
                          <a:cs typeface="+mn-cs"/>
                        </a:rPr>
                        <a:t> 
 Studies show that the amount of important words and useful keywords are only about 10% of the whole text.
Hence, we need to look for important keywords in the text and highlight or jot them into our notebook.
Keywords are quite subjective and it depends on our understanding. However, keywords usually consist of nouns and verbs.
Good luck in identifying keywords!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6789264"/>
                  </a:ext>
                </a:extLst>
              </a:tr>
            </a:tbl>
          </a:graphicData>
        </a:graphic>
      </p:graphicFrame>
      <p:sp>
        <p:nvSpPr>
          <p:cNvPr id="4" name="Text Placeholder 3">
            <a:extLst>
              <a:ext uri="{FF2B5EF4-FFF2-40B4-BE49-F238E27FC236}">
                <a16:creationId xmlns:a16="http://schemas.microsoft.com/office/drawing/2014/main" id="{E1EBB3C7-261B-4641-AAC5-8E2BC682697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31231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99201-3AEF-407A-80C3-73BAFDE16029}"/>
              </a:ext>
            </a:extLst>
          </p:cNvPr>
          <p:cNvSpPr>
            <a:spLocks noGrp="1"/>
          </p:cNvSpPr>
          <p:nvPr>
            <p:ph type="title"/>
          </p:nvPr>
        </p:nvSpPr>
        <p:spPr/>
        <p:txBody>
          <a:bodyPr/>
          <a:lstStyle/>
          <a:p>
            <a:r>
              <a:rPr lang="en-US"/>
              <a:t>Facebook Own Posts Table | Oxford Fajar - 4 of 9</a:t>
            </a:r>
          </a:p>
        </p:txBody>
      </p:sp>
      <p:graphicFrame>
        <p:nvGraphicFramePr>
          <p:cNvPr id="5" name="Table Placeholder 4">
            <a:extLst>
              <a:ext uri="{FF2B5EF4-FFF2-40B4-BE49-F238E27FC236}">
                <a16:creationId xmlns:a16="http://schemas.microsoft.com/office/drawing/2014/main" id="{6EABC521-A31D-46AD-97F0-1DCD8BA44CA5}"/>
              </a:ext>
            </a:extLst>
          </p:cNvPr>
          <p:cNvGraphicFramePr>
            <a:graphicFrameLocks noGrp="1"/>
          </p:cNvGraphicFramePr>
          <p:nvPr>
            <p:ph type="tbl" sz="quarter" idx="13"/>
            <p:extLst>
              <p:ext uri="{D42A27DB-BD31-4B8C-83A1-F6EECF244321}">
                <p14:modId xmlns:p14="http://schemas.microsoft.com/office/powerpoint/2010/main" val="21786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47722761"/>
                    </a:ext>
                  </a:extLst>
                </a:gridCol>
                <a:gridCol w="658368">
                  <a:extLst>
                    <a:ext uri="{9D8B030D-6E8A-4147-A177-3AD203B41FA5}">
                      <a16:colId xmlns:a16="http://schemas.microsoft.com/office/drawing/2014/main" val="1949980309"/>
                    </a:ext>
                  </a:extLst>
                </a:gridCol>
                <a:gridCol w="658368">
                  <a:extLst>
                    <a:ext uri="{9D8B030D-6E8A-4147-A177-3AD203B41FA5}">
                      <a16:colId xmlns:a16="http://schemas.microsoft.com/office/drawing/2014/main" val="459907900"/>
                    </a:ext>
                  </a:extLst>
                </a:gridCol>
                <a:gridCol w="658368">
                  <a:extLst>
                    <a:ext uri="{9D8B030D-6E8A-4147-A177-3AD203B41FA5}">
                      <a16:colId xmlns:a16="http://schemas.microsoft.com/office/drawing/2014/main" val="3273598018"/>
                    </a:ext>
                  </a:extLst>
                </a:gridCol>
                <a:gridCol w="658368">
                  <a:extLst>
                    <a:ext uri="{9D8B030D-6E8A-4147-A177-3AD203B41FA5}">
                      <a16:colId xmlns:a16="http://schemas.microsoft.com/office/drawing/2014/main" val="631138715"/>
                    </a:ext>
                  </a:extLst>
                </a:gridCol>
                <a:gridCol w="658368">
                  <a:extLst>
                    <a:ext uri="{9D8B030D-6E8A-4147-A177-3AD203B41FA5}">
                      <a16:colId xmlns:a16="http://schemas.microsoft.com/office/drawing/2014/main" val="286517979"/>
                    </a:ext>
                  </a:extLst>
                </a:gridCol>
                <a:gridCol w="658368">
                  <a:extLst>
                    <a:ext uri="{9D8B030D-6E8A-4147-A177-3AD203B41FA5}">
                      <a16:colId xmlns:a16="http://schemas.microsoft.com/office/drawing/2014/main" val="2593292921"/>
                    </a:ext>
                  </a:extLst>
                </a:gridCol>
                <a:gridCol w="658368">
                  <a:extLst>
                    <a:ext uri="{9D8B030D-6E8A-4147-A177-3AD203B41FA5}">
                      <a16:colId xmlns:a16="http://schemas.microsoft.com/office/drawing/2014/main" val="2163806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0862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- 2018-07-21 13:30:01 </a:t>
                      </a:r>
                      <a:r>
                        <a:rPr kumimoji="0" lang="en-US" sz="1000" b="0" i="0" u="none" strike="noStrike" kern="1200" cap="none" spc="0" normalizeH="0" baseline="0" noProof="0">
                          <a:ln>
                            <a:noFill/>
                          </a:ln>
                          <a:solidFill>
                            <a:prstClr val="black"/>
                          </a:solidFill>
                          <a:effectLst/>
                          <a:uLnTx/>
                          <a:uFillTx/>
                          <a:latin typeface="+mn-lt"/>
                          <a:ea typeface="+mn-ea"/>
                          <a:cs typeface="+mn-cs"/>
                        </a:rPr>
                        <a:t> 
 In football, the player runs before kicking the ball so that he transfers a greater momentum to the ball.
This ensures that the ball moves further.
Who here managed to watch the recent World Cup Finals match?
Source:
Memory Booster SPM Physics pg.14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3195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- 2018-07-19 14:00:01 </a:t>
                      </a:r>
                      <a:r>
                        <a:rPr kumimoji="0" lang="en-US" sz="1000" b="0" i="0" u="none" strike="noStrike" kern="1200" cap="none" spc="0" normalizeH="0" baseline="0" noProof="0">
                          <a:ln>
                            <a:noFill/>
                          </a:ln>
                          <a:solidFill>
                            <a:prstClr val="black"/>
                          </a:solidFill>
                          <a:effectLst/>
                          <a:uLnTx/>
                          <a:uFillTx/>
                          <a:latin typeface="+mn-lt"/>
                          <a:ea typeface="+mn-ea"/>
                          <a:cs typeface="+mn-cs"/>
                        </a:rPr>
                        <a:t> 
 A must-have to achieve your study goals for PT3 and SPM!
Oxford Fajar Achieve! PT3 &amp; SPM model test papers are based on the latest examination format. Answer
keys are provided to show you how to strategically and effectively answer exam questions.
Visit http://bit.ly/2MgzWND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2886556"/>
                  </a:ext>
                </a:extLst>
              </a:tr>
            </a:tbl>
          </a:graphicData>
        </a:graphic>
      </p:graphicFrame>
      <p:sp>
        <p:nvSpPr>
          <p:cNvPr id="4" name="Text Placeholder 3">
            <a:extLst>
              <a:ext uri="{FF2B5EF4-FFF2-40B4-BE49-F238E27FC236}">
                <a16:creationId xmlns:a16="http://schemas.microsoft.com/office/drawing/2014/main" id="{6290A564-152F-42EE-88F1-1EC817F86F0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210548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BDAB4-9329-42D1-AB18-8FBEB979FED9}"/>
              </a:ext>
            </a:extLst>
          </p:cNvPr>
          <p:cNvSpPr>
            <a:spLocks noGrp="1"/>
          </p:cNvSpPr>
          <p:nvPr>
            <p:ph type="title"/>
          </p:nvPr>
        </p:nvSpPr>
        <p:spPr/>
        <p:txBody>
          <a:bodyPr/>
          <a:lstStyle/>
          <a:p>
            <a:r>
              <a:rPr lang="en-US"/>
              <a:t>Facebook Own Posts Table | Oxford Fajar - 5 of 9</a:t>
            </a:r>
          </a:p>
        </p:txBody>
      </p:sp>
      <p:graphicFrame>
        <p:nvGraphicFramePr>
          <p:cNvPr id="5" name="Table Placeholder 4">
            <a:extLst>
              <a:ext uri="{FF2B5EF4-FFF2-40B4-BE49-F238E27FC236}">
                <a16:creationId xmlns:a16="http://schemas.microsoft.com/office/drawing/2014/main" id="{49C55CAE-87B6-4305-BC42-8144E22FAFE4}"/>
              </a:ext>
            </a:extLst>
          </p:cNvPr>
          <p:cNvGraphicFramePr>
            <a:graphicFrameLocks noGrp="1"/>
          </p:cNvGraphicFramePr>
          <p:nvPr>
            <p:ph type="tbl" sz="quarter" idx="13"/>
            <p:extLst>
              <p:ext uri="{D42A27DB-BD31-4B8C-83A1-F6EECF244321}">
                <p14:modId xmlns:p14="http://schemas.microsoft.com/office/powerpoint/2010/main" val="1757359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09617240"/>
                    </a:ext>
                  </a:extLst>
                </a:gridCol>
                <a:gridCol w="658368">
                  <a:extLst>
                    <a:ext uri="{9D8B030D-6E8A-4147-A177-3AD203B41FA5}">
                      <a16:colId xmlns:a16="http://schemas.microsoft.com/office/drawing/2014/main" val="4254570175"/>
                    </a:ext>
                  </a:extLst>
                </a:gridCol>
                <a:gridCol w="658368">
                  <a:extLst>
                    <a:ext uri="{9D8B030D-6E8A-4147-A177-3AD203B41FA5}">
                      <a16:colId xmlns:a16="http://schemas.microsoft.com/office/drawing/2014/main" val="3463185093"/>
                    </a:ext>
                  </a:extLst>
                </a:gridCol>
                <a:gridCol w="658368">
                  <a:extLst>
                    <a:ext uri="{9D8B030D-6E8A-4147-A177-3AD203B41FA5}">
                      <a16:colId xmlns:a16="http://schemas.microsoft.com/office/drawing/2014/main" val="2048750488"/>
                    </a:ext>
                  </a:extLst>
                </a:gridCol>
                <a:gridCol w="658368">
                  <a:extLst>
                    <a:ext uri="{9D8B030D-6E8A-4147-A177-3AD203B41FA5}">
                      <a16:colId xmlns:a16="http://schemas.microsoft.com/office/drawing/2014/main" val="3003104301"/>
                    </a:ext>
                  </a:extLst>
                </a:gridCol>
                <a:gridCol w="658368">
                  <a:extLst>
                    <a:ext uri="{9D8B030D-6E8A-4147-A177-3AD203B41FA5}">
                      <a16:colId xmlns:a16="http://schemas.microsoft.com/office/drawing/2014/main" val="1356423813"/>
                    </a:ext>
                  </a:extLst>
                </a:gridCol>
                <a:gridCol w="658368">
                  <a:extLst>
                    <a:ext uri="{9D8B030D-6E8A-4147-A177-3AD203B41FA5}">
                      <a16:colId xmlns:a16="http://schemas.microsoft.com/office/drawing/2014/main" val="1516237736"/>
                    </a:ext>
                  </a:extLst>
                </a:gridCol>
                <a:gridCol w="658368">
                  <a:extLst>
                    <a:ext uri="{9D8B030D-6E8A-4147-A177-3AD203B41FA5}">
                      <a16:colId xmlns:a16="http://schemas.microsoft.com/office/drawing/2014/main" val="1333606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2607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- 2018-07-18 14:33:00 </a:t>
                      </a:r>
                      <a:r>
                        <a:rPr kumimoji="0" lang="en-US" sz="1000" b="0" i="0" u="none" strike="noStrike" kern="1200" cap="none" spc="0" normalizeH="0" baseline="0" noProof="0">
                          <a:ln>
                            <a:noFill/>
                          </a:ln>
                          <a:solidFill>
                            <a:prstClr val="black"/>
                          </a:solidFill>
                          <a:effectLst/>
                          <a:uLnTx/>
                          <a:uFillTx/>
                          <a:latin typeface="+mn-lt"/>
                          <a:ea typeface="+mn-ea"/>
                          <a:cs typeface="+mn-cs"/>
                        </a:rPr>
                        <a:t> 
 Making notes can improve your understanding of the lessons and will also strengthen your memory.
Notes are suggested to be written based on the teacher's teaching, the reading of textbooks as well as the notes given by the teacher.
Also, sharing your notes with your study group will also help you in better understanding and learning from different perspectives.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535388"/>
                  </a:ext>
                </a:extLst>
              </a:tr>
            </a:tbl>
          </a:graphicData>
        </a:graphic>
      </p:graphicFrame>
      <p:sp>
        <p:nvSpPr>
          <p:cNvPr id="4" name="Text Placeholder 3">
            <a:extLst>
              <a:ext uri="{FF2B5EF4-FFF2-40B4-BE49-F238E27FC236}">
                <a16:creationId xmlns:a16="http://schemas.microsoft.com/office/drawing/2014/main" id="{30E02CDD-5B24-4265-8684-B1121BD03C3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67127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D490-B3E1-4819-BAEA-B269468C7D49}"/>
              </a:ext>
            </a:extLst>
          </p:cNvPr>
          <p:cNvSpPr>
            <a:spLocks noGrp="1"/>
          </p:cNvSpPr>
          <p:nvPr>
            <p:ph type="title"/>
          </p:nvPr>
        </p:nvSpPr>
        <p:spPr/>
        <p:txBody>
          <a:bodyPr/>
          <a:lstStyle/>
          <a:p>
            <a:r>
              <a:rPr lang="en-US"/>
              <a:t>Facebook Own Posts Table | Oxford Fajar - 6 of 9</a:t>
            </a:r>
          </a:p>
        </p:txBody>
      </p:sp>
      <p:graphicFrame>
        <p:nvGraphicFramePr>
          <p:cNvPr id="5" name="Table Placeholder 4">
            <a:extLst>
              <a:ext uri="{FF2B5EF4-FFF2-40B4-BE49-F238E27FC236}">
                <a16:creationId xmlns:a16="http://schemas.microsoft.com/office/drawing/2014/main" id="{3B79DA59-2865-4C95-9A52-70A80F1BE0B2}"/>
              </a:ext>
            </a:extLst>
          </p:cNvPr>
          <p:cNvGraphicFramePr>
            <a:graphicFrameLocks noGrp="1"/>
          </p:cNvGraphicFramePr>
          <p:nvPr>
            <p:ph type="tbl" sz="quarter" idx="13"/>
            <p:extLst>
              <p:ext uri="{D42A27DB-BD31-4B8C-83A1-F6EECF244321}">
                <p14:modId xmlns:p14="http://schemas.microsoft.com/office/powerpoint/2010/main" val="1356747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52954681"/>
                    </a:ext>
                  </a:extLst>
                </a:gridCol>
                <a:gridCol w="658368">
                  <a:extLst>
                    <a:ext uri="{9D8B030D-6E8A-4147-A177-3AD203B41FA5}">
                      <a16:colId xmlns:a16="http://schemas.microsoft.com/office/drawing/2014/main" val="978862931"/>
                    </a:ext>
                  </a:extLst>
                </a:gridCol>
                <a:gridCol w="658368">
                  <a:extLst>
                    <a:ext uri="{9D8B030D-6E8A-4147-A177-3AD203B41FA5}">
                      <a16:colId xmlns:a16="http://schemas.microsoft.com/office/drawing/2014/main" val="2856561169"/>
                    </a:ext>
                  </a:extLst>
                </a:gridCol>
                <a:gridCol w="658368">
                  <a:extLst>
                    <a:ext uri="{9D8B030D-6E8A-4147-A177-3AD203B41FA5}">
                      <a16:colId xmlns:a16="http://schemas.microsoft.com/office/drawing/2014/main" val="4142068440"/>
                    </a:ext>
                  </a:extLst>
                </a:gridCol>
                <a:gridCol w="658368">
                  <a:extLst>
                    <a:ext uri="{9D8B030D-6E8A-4147-A177-3AD203B41FA5}">
                      <a16:colId xmlns:a16="http://schemas.microsoft.com/office/drawing/2014/main" val="564394313"/>
                    </a:ext>
                  </a:extLst>
                </a:gridCol>
                <a:gridCol w="658368">
                  <a:extLst>
                    <a:ext uri="{9D8B030D-6E8A-4147-A177-3AD203B41FA5}">
                      <a16:colId xmlns:a16="http://schemas.microsoft.com/office/drawing/2014/main" val="3204176677"/>
                    </a:ext>
                  </a:extLst>
                </a:gridCol>
                <a:gridCol w="658368">
                  <a:extLst>
                    <a:ext uri="{9D8B030D-6E8A-4147-A177-3AD203B41FA5}">
                      <a16:colId xmlns:a16="http://schemas.microsoft.com/office/drawing/2014/main" val="469618965"/>
                    </a:ext>
                  </a:extLst>
                </a:gridCol>
                <a:gridCol w="658368">
                  <a:extLst>
                    <a:ext uri="{9D8B030D-6E8A-4147-A177-3AD203B41FA5}">
                      <a16:colId xmlns:a16="http://schemas.microsoft.com/office/drawing/2014/main" val="1936993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1960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- 2018-07-16 13:29:01 </a:t>
                      </a:r>
                      <a:r>
                        <a:rPr kumimoji="0" lang="en-US" sz="1000" b="0" i="0" u="none" strike="noStrike" kern="1200" cap="none" spc="0" normalizeH="0" baseline="0" noProof="0">
                          <a:ln>
                            <a:noFill/>
                          </a:ln>
                          <a:solidFill>
                            <a:prstClr val="black"/>
                          </a:solidFill>
                          <a:effectLst/>
                          <a:uLnTx/>
                          <a:uFillTx/>
                          <a:latin typeface="+mn-lt"/>
                          <a:ea typeface="+mn-ea"/>
                          <a:cs typeface="+mn-cs"/>
                        </a:rPr>
                        <a:t> 
 Convert 240000 J to GJ.
Which of the following is the correct answer?
A. 2.4 x 10⁻⁹ GJ
B. 2.4 x 10⁻⁴ GJ
C. 2.4 x 10⁵ GJ
D. 2.4 x 10⁹ GJ
Answer:
B. 2.4 x 10⁻⁴ GJ
Source:
Memory Booster SPM Physics pg.3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2770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- 2018-07-15 14:25:00 </a:t>
                      </a:r>
                      <a:r>
                        <a:rPr kumimoji="0" lang="en-US" sz="1000" b="0" i="0" u="none" strike="noStrike" kern="1200" cap="none" spc="0" normalizeH="0" baseline="0" noProof="0">
                          <a:ln>
                            <a:noFill/>
                          </a:ln>
                          <a:solidFill>
                            <a:prstClr val="black"/>
                          </a:solidFill>
                          <a:effectLst/>
                          <a:uLnTx/>
                          <a:uFillTx/>
                          <a:latin typeface="+mn-lt"/>
                          <a:ea typeface="+mn-ea"/>
                          <a:cs typeface="+mn-cs"/>
                        </a:rPr>
                        <a:t> 
 Here’s how images are formed in a telescope.
The objective lens converges the parallel rays from the far object to form a real, inverted and diminished image at the focal plane of both lenses.
Source:
Memory Booster SPM Physics pg.42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7939678"/>
                  </a:ext>
                </a:extLst>
              </a:tr>
            </a:tbl>
          </a:graphicData>
        </a:graphic>
      </p:graphicFrame>
      <p:sp>
        <p:nvSpPr>
          <p:cNvPr id="4" name="Text Placeholder 3">
            <a:extLst>
              <a:ext uri="{FF2B5EF4-FFF2-40B4-BE49-F238E27FC236}">
                <a16:creationId xmlns:a16="http://schemas.microsoft.com/office/drawing/2014/main" id="{C52128C3-C293-4729-8D35-9EFA21557C0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7888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F5BAE-B190-4E81-B75A-120907D5266F}"/>
              </a:ext>
            </a:extLst>
          </p:cNvPr>
          <p:cNvSpPr>
            <a:spLocks noGrp="1"/>
          </p:cNvSpPr>
          <p:nvPr>
            <p:ph type="title"/>
          </p:nvPr>
        </p:nvSpPr>
        <p:spPr/>
        <p:txBody>
          <a:bodyPr/>
          <a:lstStyle/>
          <a:p>
            <a:r>
              <a:rPr lang="en-US"/>
              <a:t>Facebook Own Posts Table | Oxford Fajar - 7 of 9</a:t>
            </a:r>
          </a:p>
        </p:txBody>
      </p:sp>
      <p:graphicFrame>
        <p:nvGraphicFramePr>
          <p:cNvPr id="5" name="Table Placeholder 4">
            <a:extLst>
              <a:ext uri="{FF2B5EF4-FFF2-40B4-BE49-F238E27FC236}">
                <a16:creationId xmlns:a16="http://schemas.microsoft.com/office/drawing/2014/main" id="{4E718154-F2AE-41D2-9B48-A1D2101FE14B}"/>
              </a:ext>
            </a:extLst>
          </p:cNvPr>
          <p:cNvGraphicFramePr>
            <a:graphicFrameLocks noGrp="1"/>
          </p:cNvGraphicFramePr>
          <p:nvPr>
            <p:ph type="tbl" sz="quarter" idx="13"/>
            <p:extLst>
              <p:ext uri="{D42A27DB-BD31-4B8C-83A1-F6EECF244321}">
                <p14:modId xmlns:p14="http://schemas.microsoft.com/office/powerpoint/2010/main" val="1216953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4903650"/>
                    </a:ext>
                  </a:extLst>
                </a:gridCol>
                <a:gridCol w="658368">
                  <a:extLst>
                    <a:ext uri="{9D8B030D-6E8A-4147-A177-3AD203B41FA5}">
                      <a16:colId xmlns:a16="http://schemas.microsoft.com/office/drawing/2014/main" val="2134780065"/>
                    </a:ext>
                  </a:extLst>
                </a:gridCol>
                <a:gridCol w="658368">
                  <a:extLst>
                    <a:ext uri="{9D8B030D-6E8A-4147-A177-3AD203B41FA5}">
                      <a16:colId xmlns:a16="http://schemas.microsoft.com/office/drawing/2014/main" val="430610992"/>
                    </a:ext>
                  </a:extLst>
                </a:gridCol>
                <a:gridCol w="658368">
                  <a:extLst>
                    <a:ext uri="{9D8B030D-6E8A-4147-A177-3AD203B41FA5}">
                      <a16:colId xmlns:a16="http://schemas.microsoft.com/office/drawing/2014/main" val="1819919632"/>
                    </a:ext>
                  </a:extLst>
                </a:gridCol>
                <a:gridCol w="658368">
                  <a:extLst>
                    <a:ext uri="{9D8B030D-6E8A-4147-A177-3AD203B41FA5}">
                      <a16:colId xmlns:a16="http://schemas.microsoft.com/office/drawing/2014/main" val="992288550"/>
                    </a:ext>
                  </a:extLst>
                </a:gridCol>
                <a:gridCol w="658368">
                  <a:extLst>
                    <a:ext uri="{9D8B030D-6E8A-4147-A177-3AD203B41FA5}">
                      <a16:colId xmlns:a16="http://schemas.microsoft.com/office/drawing/2014/main" val="1777208866"/>
                    </a:ext>
                  </a:extLst>
                </a:gridCol>
                <a:gridCol w="658368">
                  <a:extLst>
                    <a:ext uri="{9D8B030D-6E8A-4147-A177-3AD203B41FA5}">
                      <a16:colId xmlns:a16="http://schemas.microsoft.com/office/drawing/2014/main" val="2493399900"/>
                    </a:ext>
                  </a:extLst>
                </a:gridCol>
                <a:gridCol w="658368">
                  <a:extLst>
                    <a:ext uri="{9D8B030D-6E8A-4147-A177-3AD203B41FA5}">
                      <a16:colId xmlns:a16="http://schemas.microsoft.com/office/drawing/2014/main" val="2529693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436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- 2018-07-14 13:25:00 </a:t>
                      </a:r>
                      <a:r>
                        <a:rPr kumimoji="0" lang="en-US" sz="1000" b="0" i="0" u="none" strike="noStrike" kern="1200" cap="none" spc="0" normalizeH="0" baseline="0" noProof="0">
                          <a:ln>
                            <a:noFill/>
                          </a:ln>
                          <a:solidFill>
                            <a:prstClr val="black"/>
                          </a:solidFill>
                          <a:effectLst/>
                          <a:uLnTx/>
                          <a:uFillTx/>
                          <a:latin typeface="+mn-lt"/>
                          <a:ea typeface="+mn-ea"/>
                          <a:cs typeface="+mn-cs"/>
                        </a:rPr>
                        <a:t> 
 Experiencing stress while prepping for your exams?
A 20-minute exercise can give you quick stress relief that lasts for hours!
It can be anything that makes you move, such as playing basketball with friends, dancing to music, riding your bike, or taking your dog for a walk!
Source:
Webmd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734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- 2018-07-13 18:13:52 </a:t>
                      </a:r>
                      <a:r>
                        <a:rPr kumimoji="0" lang="en-US" sz="1000" b="0" i="0" u="none" strike="noStrike" kern="1200" cap="none" spc="0" normalizeH="0" baseline="0" noProof="0">
                          <a:ln>
                            <a:noFill/>
                          </a:ln>
                          <a:solidFill>
                            <a:prstClr val="black"/>
                          </a:solidFill>
                          <a:effectLst/>
                          <a:uLnTx/>
                          <a:uFillTx/>
                          <a:latin typeface="+mn-lt"/>
                          <a:ea typeface="+mn-ea"/>
                          <a:cs typeface="+mn-cs"/>
                        </a:rPr>
                        <a:t> 
 Think you know the solution to this? Show us in the comment section. :)
Source:
Score in SPM Mathematics pg.MT2-5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4864970"/>
                  </a:ext>
                </a:extLst>
              </a:tr>
            </a:tbl>
          </a:graphicData>
        </a:graphic>
      </p:graphicFrame>
      <p:sp>
        <p:nvSpPr>
          <p:cNvPr id="4" name="Text Placeholder 3">
            <a:extLst>
              <a:ext uri="{FF2B5EF4-FFF2-40B4-BE49-F238E27FC236}">
                <a16:creationId xmlns:a16="http://schemas.microsoft.com/office/drawing/2014/main" id="{DCE57FAC-6075-47AB-A76B-8D5485222AC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63793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A3C0-30E4-4B9A-BEC7-21F60D32512A}"/>
              </a:ext>
            </a:extLst>
          </p:cNvPr>
          <p:cNvSpPr>
            <a:spLocks noGrp="1"/>
          </p:cNvSpPr>
          <p:nvPr>
            <p:ph type="title"/>
          </p:nvPr>
        </p:nvSpPr>
        <p:spPr/>
        <p:txBody>
          <a:bodyPr/>
          <a:lstStyle/>
          <a:p>
            <a:r>
              <a:rPr lang="en-US"/>
              <a:t>Facebook Own Posts Table | Oxford Fajar - 8 of 9</a:t>
            </a:r>
          </a:p>
        </p:txBody>
      </p:sp>
      <p:graphicFrame>
        <p:nvGraphicFramePr>
          <p:cNvPr id="5" name="Table Placeholder 4">
            <a:extLst>
              <a:ext uri="{FF2B5EF4-FFF2-40B4-BE49-F238E27FC236}">
                <a16:creationId xmlns:a16="http://schemas.microsoft.com/office/drawing/2014/main" id="{FE2775AA-048F-4490-AF29-FC6442E21748}"/>
              </a:ext>
            </a:extLst>
          </p:cNvPr>
          <p:cNvGraphicFramePr>
            <a:graphicFrameLocks noGrp="1"/>
          </p:cNvGraphicFramePr>
          <p:nvPr>
            <p:ph type="tbl" sz="quarter" idx="13"/>
            <p:extLst>
              <p:ext uri="{D42A27DB-BD31-4B8C-83A1-F6EECF244321}">
                <p14:modId xmlns:p14="http://schemas.microsoft.com/office/powerpoint/2010/main" val="747430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307106"/>
                    </a:ext>
                  </a:extLst>
                </a:gridCol>
                <a:gridCol w="658368">
                  <a:extLst>
                    <a:ext uri="{9D8B030D-6E8A-4147-A177-3AD203B41FA5}">
                      <a16:colId xmlns:a16="http://schemas.microsoft.com/office/drawing/2014/main" val="2118384351"/>
                    </a:ext>
                  </a:extLst>
                </a:gridCol>
                <a:gridCol w="658368">
                  <a:extLst>
                    <a:ext uri="{9D8B030D-6E8A-4147-A177-3AD203B41FA5}">
                      <a16:colId xmlns:a16="http://schemas.microsoft.com/office/drawing/2014/main" val="310592156"/>
                    </a:ext>
                  </a:extLst>
                </a:gridCol>
                <a:gridCol w="658368">
                  <a:extLst>
                    <a:ext uri="{9D8B030D-6E8A-4147-A177-3AD203B41FA5}">
                      <a16:colId xmlns:a16="http://schemas.microsoft.com/office/drawing/2014/main" val="3569617791"/>
                    </a:ext>
                  </a:extLst>
                </a:gridCol>
                <a:gridCol w="658368">
                  <a:extLst>
                    <a:ext uri="{9D8B030D-6E8A-4147-A177-3AD203B41FA5}">
                      <a16:colId xmlns:a16="http://schemas.microsoft.com/office/drawing/2014/main" val="1883397067"/>
                    </a:ext>
                  </a:extLst>
                </a:gridCol>
                <a:gridCol w="658368">
                  <a:extLst>
                    <a:ext uri="{9D8B030D-6E8A-4147-A177-3AD203B41FA5}">
                      <a16:colId xmlns:a16="http://schemas.microsoft.com/office/drawing/2014/main" val="2400082314"/>
                    </a:ext>
                  </a:extLst>
                </a:gridCol>
                <a:gridCol w="658368">
                  <a:extLst>
                    <a:ext uri="{9D8B030D-6E8A-4147-A177-3AD203B41FA5}">
                      <a16:colId xmlns:a16="http://schemas.microsoft.com/office/drawing/2014/main" val="1150450692"/>
                    </a:ext>
                  </a:extLst>
                </a:gridCol>
                <a:gridCol w="658368">
                  <a:extLst>
                    <a:ext uri="{9D8B030D-6E8A-4147-A177-3AD203B41FA5}">
                      <a16:colId xmlns:a16="http://schemas.microsoft.com/office/drawing/2014/main" val="4164417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339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- 2018-07-13 18:13:04 </a:t>
                      </a:r>
                      <a:r>
                        <a:rPr kumimoji="0" lang="en-US" sz="1000" b="0" i="0" u="none" strike="noStrike" kern="1200" cap="none" spc="0" normalizeH="0" baseline="0" noProof="0">
                          <a:ln>
                            <a:noFill/>
                          </a:ln>
                          <a:solidFill>
                            <a:prstClr val="black"/>
                          </a:solidFill>
                          <a:effectLst/>
                          <a:uLnTx/>
                          <a:uFillTx/>
                          <a:latin typeface="+mn-lt"/>
                          <a:ea typeface="+mn-ea"/>
                          <a:cs typeface="+mn-cs"/>
                        </a:rPr>
                        <a:t> 
 We can use movements to help improve memory and understanding. 
For example: ‘A governor should not only emphasize power and name but must work hard to ensure economic growth.’
When reading, we can do movements like:
- Hold the crown on the head to symbolise the government
- Raise your hand to symbolise power
- Point to name tag to symbolise name
- Perform a run to symbolise hard work
- Moving hands up to symbolise growth
- Press against your thumb and index finger to symbolise the economy
Now, try to recall what was represented by the movements that have been performed. :)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3463138"/>
                  </a:ext>
                </a:extLst>
              </a:tr>
            </a:tbl>
          </a:graphicData>
        </a:graphic>
      </p:graphicFrame>
      <p:sp>
        <p:nvSpPr>
          <p:cNvPr id="4" name="Text Placeholder 3">
            <a:extLst>
              <a:ext uri="{FF2B5EF4-FFF2-40B4-BE49-F238E27FC236}">
                <a16:creationId xmlns:a16="http://schemas.microsoft.com/office/drawing/2014/main" id="{6BC9D16E-B4AD-44D3-AE68-594ED4976AA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56344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35D29-348F-4421-997D-8A70C3EF55A0}"/>
              </a:ext>
            </a:extLst>
          </p:cNvPr>
          <p:cNvSpPr>
            <a:spLocks noGrp="1"/>
          </p:cNvSpPr>
          <p:nvPr>
            <p:ph type="title"/>
          </p:nvPr>
        </p:nvSpPr>
        <p:spPr/>
        <p:txBody>
          <a:bodyPr/>
          <a:lstStyle/>
          <a:p>
            <a:r>
              <a:rPr lang="en-US"/>
              <a:t>Facebook Own Posts Table | Oxford Fajar - 9 of 9</a:t>
            </a:r>
          </a:p>
        </p:txBody>
      </p:sp>
      <p:graphicFrame>
        <p:nvGraphicFramePr>
          <p:cNvPr id="5" name="Table Placeholder 4">
            <a:extLst>
              <a:ext uri="{FF2B5EF4-FFF2-40B4-BE49-F238E27FC236}">
                <a16:creationId xmlns:a16="http://schemas.microsoft.com/office/drawing/2014/main" id="{EBA8DD69-CB8E-4B3A-804A-7C947A752259}"/>
              </a:ext>
            </a:extLst>
          </p:cNvPr>
          <p:cNvGraphicFramePr>
            <a:graphicFrameLocks noGrp="1"/>
          </p:cNvGraphicFramePr>
          <p:nvPr>
            <p:ph type="tbl" sz="quarter" idx="13"/>
            <p:extLst>
              <p:ext uri="{D42A27DB-BD31-4B8C-83A1-F6EECF244321}">
                <p14:modId xmlns:p14="http://schemas.microsoft.com/office/powerpoint/2010/main" val="270649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464400"/>
                    </a:ext>
                  </a:extLst>
                </a:gridCol>
                <a:gridCol w="658368">
                  <a:extLst>
                    <a:ext uri="{9D8B030D-6E8A-4147-A177-3AD203B41FA5}">
                      <a16:colId xmlns:a16="http://schemas.microsoft.com/office/drawing/2014/main" val="2413357124"/>
                    </a:ext>
                  </a:extLst>
                </a:gridCol>
                <a:gridCol w="658368">
                  <a:extLst>
                    <a:ext uri="{9D8B030D-6E8A-4147-A177-3AD203B41FA5}">
                      <a16:colId xmlns:a16="http://schemas.microsoft.com/office/drawing/2014/main" val="940300905"/>
                    </a:ext>
                  </a:extLst>
                </a:gridCol>
                <a:gridCol w="658368">
                  <a:extLst>
                    <a:ext uri="{9D8B030D-6E8A-4147-A177-3AD203B41FA5}">
                      <a16:colId xmlns:a16="http://schemas.microsoft.com/office/drawing/2014/main" val="2013505507"/>
                    </a:ext>
                  </a:extLst>
                </a:gridCol>
                <a:gridCol w="658368">
                  <a:extLst>
                    <a:ext uri="{9D8B030D-6E8A-4147-A177-3AD203B41FA5}">
                      <a16:colId xmlns:a16="http://schemas.microsoft.com/office/drawing/2014/main" val="2968670734"/>
                    </a:ext>
                  </a:extLst>
                </a:gridCol>
                <a:gridCol w="658368">
                  <a:extLst>
                    <a:ext uri="{9D8B030D-6E8A-4147-A177-3AD203B41FA5}">
                      <a16:colId xmlns:a16="http://schemas.microsoft.com/office/drawing/2014/main" val="3875129650"/>
                    </a:ext>
                  </a:extLst>
                </a:gridCol>
                <a:gridCol w="658368">
                  <a:extLst>
                    <a:ext uri="{9D8B030D-6E8A-4147-A177-3AD203B41FA5}">
                      <a16:colId xmlns:a16="http://schemas.microsoft.com/office/drawing/2014/main" val="164941106"/>
                    </a:ext>
                  </a:extLst>
                </a:gridCol>
                <a:gridCol w="658368">
                  <a:extLst>
                    <a:ext uri="{9D8B030D-6E8A-4147-A177-3AD203B41FA5}">
                      <a16:colId xmlns:a16="http://schemas.microsoft.com/office/drawing/2014/main" val="2149721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8674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- 2018-07-13 18:09:45 </a:t>
                      </a:r>
                      <a:r>
                        <a:rPr kumimoji="0" lang="en-US" sz="1000" b="0" i="0" u="none" strike="noStrike" kern="1200" cap="none" spc="0" normalizeH="0" baseline="0" noProof="0">
                          <a:ln>
                            <a:noFill/>
                          </a:ln>
                          <a:solidFill>
                            <a:prstClr val="black"/>
                          </a:solidFill>
                          <a:effectLst/>
                          <a:uLnTx/>
                          <a:uFillTx/>
                          <a:latin typeface="+mn-lt"/>
                          <a:ea typeface="+mn-ea"/>
                          <a:cs typeface="+mn-cs"/>
                        </a:rPr>
                        <a:t> 
 Want to master your skills in using synonyms and antonyms in BM?
KAMUS Kata Sama dan Kata Lawan is your perfect companion! It consists of over 1,700 alphabetic word entries alphabetically. Synonyms and antonyms are provided in basic words with compact and precise meanings.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1614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- 2018-07-13 18:02:46 </a:t>
                      </a:r>
                      <a:r>
                        <a:rPr kumimoji="0" lang="en-US" sz="1000" b="0" i="0" u="none" strike="noStrike" kern="1200" cap="none" spc="0" normalizeH="0" baseline="0" noProof="0">
                          <a:ln>
                            <a:noFill/>
                          </a:ln>
                          <a:solidFill>
                            <a:prstClr val="black"/>
                          </a:solidFill>
                          <a:effectLst/>
                          <a:uLnTx/>
                          <a:uFillTx/>
                          <a:latin typeface="+mn-lt"/>
                          <a:ea typeface="+mn-ea"/>
                          <a:cs typeface="+mn-cs"/>
                        </a:rPr>
                        <a:t> 
 “In a steady flow of fluid, the pressure of the fluid decreases when the velocity of the fluid increases or vice versa.”
Based on the above statement, can you name the principle? :)
Source:
Memory Booster SPM Physics pg. 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3083815"/>
                  </a:ext>
                </a:extLst>
              </a:tr>
            </a:tbl>
          </a:graphicData>
        </a:graphic>
      </p:graphicFrame>
      <p:sp>
        <p:nvSpPr>
          <p:cNvPr id="4" name="Text Placeholder 3">
            <a:extLst>
              <a:ext uri="{FF2B5EF4-FFF2-40B4-BE49-F238E27FC236}">
                <a16:creationId xmlns:a16="http://schemas.microsoft.com/office/drawing/2014/main" id="{E73D4180-72F4-4B47-BF7A-C8C68534802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1600359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914</Words>
  <Application>Microsoft Office PowerPoint</Application>
  <PresentationFormat>On-screen Show (4:3)</PresentationFormat>
  <Paragraphs>412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(FB) Custom Own Posts Table (new) | Oxford Fajar - 1 of 3</vt:lpstr>
      <vt:lpstr>(FB) Custom Own Posts Table (new) | Oxford Fajar - 2 of 3</vt:lpstr>
      <vt:lpstr>(FB)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9</vt:lpstr>
      <vt:lpstr>Facebook Own Posts Table | Oxford Fajar - 2 of 9</vt:lpstr>
      <vt:lpstr>Facebook Own Posts Table | Oxford Fajar - 3 of 9</vt:lpstr>
      <vt:lpstr>Facebook Own Posts Table | Oxford Fajar - 4 of 9</vt:lpstr>
      <vt:lpstr>Facebook Own Posts Table | Oxford Fajar - 5 of 9</vt:lpstr>
      <vt:lpstr>Facebook Own Posts Table | Oxford Fajar - 6 of 9</vt:lpstr>
      <vt:lpstr>Facebook Own Posts Table | Oxford Fajar - 7 of 9</vt:lpstr>
      <vt:lpstr>Facebook Own Posts Table | Oxford Fajar - 8 of 9</vt:lpstr>
      <vt:lpstr>Facebook Own Posts Table | Oxford Fajar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2018-08-03T06:28:06Z</dcterms:created>
  <dcterms:modified xsi:type="dcterms:W3CDTF">2018-08-03T06:28:45Z</dcterms:modified>
</cp:coreProperties>
</file>