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8" r:id="rId21"/>
    <p:sldId id="279" r:id="rId22"/>
    <p:sldId id="280" r:id="rId23"/>
    <p:sldId id="281" r:id="rId24"/>
    <p:sldId id="282" r:id="rId25"/>
    <p:sldId id="283" r:id="rId26"/>
    <p:sldId id="284" r:id="rId27"/>
    <p:sldId id="285"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1280</c:v>
                </c:pt>
                <c:pt idx="1">
                  <c:v>3099</c:v>
                </c:pt>
                <c:pt idx="2">
                  <c:v>3225</c:v>
                </c:pt>
                <c:pt idx="3">
                  <c:v>1440</c:v>
                </c:pt>
                <c:pt idx="4">
                  <c:v>1264</c:v>
                </c:pt>
                <c:pt idx="5">
                  <c:v>1664</c:v>
                </c:pt>
                <c:pt idx="6">
                  <c:v>918</c:v>
                </c:pt>
                <c:pt idx="7">
                  <c:v>1166</c:v>
                </c:pt>
                <c:pt idx="8">
                  <c:v>6130</c:v>
                </c:pt>
                <c:pt idx="9">
                  <c:v>4251</c:v>
                </c:pt>
                <c:pt idx="10">
                  <c:v>3482</c:v>
                </c:pt>
                <c:pt idx="11">
                  <c:v>5235</c:v>
                </c:pt>
                <c:pt idx="12">
                  <c:v>1507</c:v>
                </c:pt>
                <c:pt idx="13">
                  <c:v>3900</c:v>
                </c:pt>
                <c:pt idx="14">
                  <c:v>3054</c:v>
                </c:pt>
                <c:pt idx="15">
                  <c:v>3624</c:v>
                </c:pt>
                <c:pt idx="16">
                  <c:v>3751</c:v>
                </c:pt>
                <c:pt idx="17">
                  <c:v>3113</c:v>
                </c:pt>
                <c:pt idx="18">
                  <c:v>2011</c:v>
                </c:pt>
                <c:pt idx="19">
                  <c:v>4891</c:v>
                </c:pt>
                <c:pt idx="20">
                  <c:v>1442</c:v>
                </c:pt>
                <c:pt idx="21">
                  <c:v>3549</c:v>
                </c:pt>
                <c:pt idx="22">
                  <c:v>3482</c:v>
                </c:pt>
                <c:pt idx="23">
                  <c:v>3982</c:v>
                </c:pt>
                <c:pt idx="24">
                  <c:v>3612</c:v>
                </c:pt>
                <c:pt idx="25">
                  <c:v>3402</c:v>
                </c:pt>
                <c:pt idx="26">
                  <c:v>1236</c:v>
                </c:pt>
                <c:pt idx="27">
                  <c:v>3941</c:v>
                </c:pt>
                <c:pt idx="28">
                  <c:v>1353</c:v>
                </c:pt>
                <c:pt idx="29">
                  <c:v>3941</c:v>
                </c:pt>
                <c:pt idx="30">
                  <c:v>2525</c:v>
                </c:pt>
              </c:numCache>
            </c:numRef>
          </c:val>
          <c:smooth val="0"/>
          <c:extLst>
            <c:ext xmlns:c16="http://schemas.microsoft.com/office/drawing/2014/chart" uri="{C3380CC4-5D6E-409C-BE32-E72D297353CC}">
              <c16:uniqueId val="{00000000-1EF1-4F6B-9547-E778CE6525E4}"/>
            </c:ext>
          </c:extLst>
        </c:ser>
        <c:dLbls>
          <c:showLegendKey val="0"/>
          <c:showVal val="0"/>
          <c:showCatName val="0"/>
          <c:showSerName val="0"/>
          <c:showPercent val="0"/>
          <c:showBubbleSize val="0"/>
        </c:dLbls>
        <c:smooth val="0"/>
        <c:axId val="353872104"/>
        <c:axId val="353873416"/>
      </c:lineChart>
      <c:dateAx>
        <c:axId val="353872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873416"/>
        <c:crosses val="autoZero"/>
        <c:auto val="1"/>
        <c:lblOffset val="100"/>
        <c:baseTimeUnit val="days"/>
      </c:dateAx>
      <c:valAx>
        <c:axId val="353873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872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70</c:v>
                </c:pt>
                <c:pt idx="1">
                  <c:v>161</c:v>
                </c:pt>
                <c:pt idx="2">
                  <c:v>202</c:v>
                </c:pt>
                <c:pt idx="3">
                  <c:v>75</c:v>
                </c:pt>
                <c:pt idx="4">
                  <c:v>66</c:v>
                </c:pt>
                <c:pt idx="5">
                  <c:v>63</c:v>
                </c:pt>
                <c:pt idx="6">
                  <c:v>54</c:v>
                </c:pt>
                <c:pt idx="7">
                  <c:v>61</c:v>
                </c:pt>
                <c:pt idx="8">
                  <c:v>451</c:v>
                </c:pt>
                <c:pt idx="9">
                  <c:v>238</c:v>
                </c:pt>
                <c:pt idx="10">
                  <c:v>251</c:v>
                </c:pt>
                <c:pt idx="11">
                  <c:v>349</c:v>
                </c:pt>
                <c:pt idx="12">
                  <c:v>86</c:v>
                </c:pt>
                <c:pt idx="13">
                  <c:v>230</c:v>
                </c:pt>
                <c:pt idx="14">
                  <c:v>296</c:v>
                </c:pt>
                <c:pt idx="15">
                  <c:v>78</c:v>
                </c:pt>
                <c:pt idx="16">
                  <c:v>254</c:v>
                </c:pt>
                <c:pt idx="17">
                  <c:v>151</c:v>
                </c:pt>
                <c:pt idx="18">
                  <c:v>212</c:v>
                </c:pt>
                <c:pt idx="19">
                  <c:v>327</c:v>
                </c:pt>
                <c:pt idx="20">
                  <c:v>70</c:v>
                </c:pt>
                <c:pt idx="21">
                  <c:v>98</c:v>
                </c:pt>
                <c:pt idx="22">
                  <c:v>179</c:v>
                </c:pt>
                <c:pt idx="23">
                  <c:v>259</c:v>
                </c:pt>
                <c:pt idx="24">
                  <c:v>251</c:v>
                </c:pt>
                <c:pt idx="25">
                  <c:v>179</c:v>
                </c:pt>
                <c:pt idx="26">
                  <c:v>52</c:v>
                </c:pt>
                <c:pt idx="27">
                  <c:v>145</c:v>
                </c:pt>
                <c:pt idx="28">
                  <c:v>63</c:v>
                </c:pt>
                <c:pt idx="29">
                  <c:v>184</c:v>
                </c:pt>
                <c:pt idx="30">
                  <c:v>199</c:v>
                </c:pt>
              </c:numCache>
            </c:numRef>
          </c:val>
          <c:smooth val="0"/>
          <c:extLst>
            <c:ext xmlns:c16="http://schemas.microsoft.com/office/drawing/2014/chart" uri="{C3380CC4-5D6E-409C-BE32-E72D297353CC}">
              <c16:uniqueId val="{00000000-8D3D-43FB-8F89-8D8FF3DF9724}"/>
            </c:ext>
          </c:extLst>
        </c:ser>
        <c:dLbls>
          <c:showLegendKey val="0"/>
          <c:showVal val="0"/>
          <c:showCatName val="0"/>
          <c:showSerName val="0"/>
          <c:showPercent val="0"/>
          <c:showBubbleSize val="0"/>
        </c:dLbls>
        <c:smooth val="0"/>
        <c:axId val="357032424"/>
        <c:axId val="357031440"/>
      </c:lineChart>
      <c:dateAx>
        <c:axId val="357032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031440"/>
        <c:crosses val="autoZero"/>
        <c:auto val="1"/>
        <c:lblOffset val="100"/>
        <c:baseTimeUnit val="days"/>
      </c:dateAx>
      <c:valAx>
        <c:axId val="357031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032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0</c:v>
                </c:pt>
                <c:pt idx="1">
                  <c:v>255</c:v>
                </c:pt>
                <c:pt idx="2">
                  <c:v>0</c:v>
                </c:pt>
                <c:pt idx="3">
                  <c:v>0</c:v>
                </c:pt>
                <c:pt idx="4">
                  <c:v>10</c:v>
                </c:pt>
                <c:pt idx="5">
                  <c:v>0</c:v>
                </c:pt>
                <c:pt idx="6">
                  <c:v>0</c:v>
                </c:pt>
                <c:pt idx="7">
                  <c:v>219</c:v>
                </c:pt>
                <c:pt idx="8">
                  <c:v>217</c:v>
                </c:pt>
                <c:pt idx="9">
                  <c:v>0</c:v>
                </c:pt>
                <c:pt idx="10">
                  <c:v>166</c:v>
                </c:pt>
                <c:pt idx="11">
                  <c:v>0</c:v>
                </c:pt>
                <c:pt idx="12">
                  <c:v>196</c:v>
                </c:pt>
                <c:pt idx="13">
                  <c:v>0</c:v>
                </c:pt>
                <c:pt idx="14">
                  <c:v>17</c:v>
                </c:pt>
                <c:pt idx="15">
                  <c:v>0</c:v>
                </c:pt>
                <c:pt idx="16">
                  <c:v>337</c:v>
                </c:pt>
                <c:pt idx="17">
                  <c:v>0</c:v>
                </c:pt>
                <c:pt idx="18">
                  <c:v>261</c:v>
                </c:pt>
                <c:pt idx="19">
                  <c:v>0</c:v>
                </c:pt>
                <c:pt idx="20">
                  <c:v>38</c:v>
                </c:pt>
                <c:pt idx="21">
                  <c:v>0</c:v>
                </c:pt>
                <c:pt idx="22">
                  <c:v>213</c:v>
                </c:pt>
                <c:pt idx="23">
                  <c:v>0</c:v>
                </c:pt>
                <c:pt idx="24">
                  <c:v>281</c:v>
                </c:pt>
                <c:pt idx="25">
                  <c:v>0</c:v>
                </c:pt>
                <c:pt idx="26">
                  <c:v>42</c:v>
                </c:pt>
                <c:pt idx="27">
                  <c:v>0</c:v>
                </c:pt>
                <c:pt idx="28">
                  <c:v>98</c:v>
                </c:pt>
                <c:pt idx="29">
                  <c:v>0</c:v>
                </c:pt>
                <c:pt idx="30">
                  <c:v>7</c:v>
                </c:pt>
              </c:numCache>
            </c:numRef>
          </c:val>
          <c:smooth val="0"/>
          <c:extLst>
            <c:ext xmlns:c16="http://schemas.microsoft.com/office/drawing/2014/chart" uri="{C3380CC4-5D6E-409C-BE32-E72D297353CC}">
              <c16:uniqueId val="{00000000-6461-443C-B8C3-1A3CFA1A92BA}"/>
            </c:ext>
          </c:extLst>
        </c:ser>
        <c:dLbls>
          <c:showLegendKey val="0"/>
          <c:showVal val="0"/>
          <c:showCatName val="0"/>
          <c:showSerName val="0"/>
          <c:showPercent val="0"/>
          <c:showBubbleSize val="0"/>
        </c:dLbls>
        <c:smooth val="0"/>
        <c:axId val="353719304"/>
        <c:axId val="353720616"/>
      </c:lineChart>
      <c:dateAx>
        <c:axId val="353719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720616"/>
        <c:crosses val="autoZero"/>
        <c:auto val="1"/>
        <c:lblOffset val="100"/>
        <c:baseTimeUnit val="days"/>
      </c:dateAx>
      <c:valAx>
        <c:axId val="353720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719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2519</c:v>
                </c:pt>
              </c:numCache>
            </c:numRef>
          </c:val>
          <c:extLst>
            <c:ext xmlns:c16="http://schemas.microsoft.com/office/drawing/2014/chart" uri="{C3380CC4-5D6E-409C-BE32-E72D297353CC}">
              <c16:uniqueId val="{00000000-52FC-42EA-BD46-07FDA62BEA04}"/>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SCS Dairy MY</c:v>
                </c:pt>
              </c:strCache>
            </c:strRef>
          </c:cat>
          <c:val>
            <c:numRef>
              <c:f>Sheet1!$C$2</c:f>
              <c:numCache>
                <c:formatCode>General</c:formatCode>
                <c:ptCount val="1"/>
                <c:pt idx="0">
                  <c:v>48</c:v>
                </c:pt>
              </c:numCache>
            </c:numRef>
          </c:val>
          <c:extLst>
            <c:ext xmlns:c16="http://schemas.microsoft.com/office/drawing/2014/chart" uri="{C3380CC4-5D6E-409C-BE32-E72D297353CC}">
              <c16:uniqueId val="{00000001-52FC-42EA-BD46-07FDA62BEA04}"/>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SCS Dairy MY</c:v>
                </c:pt>
              </c:strCache>
            </c:strRef>
          </c:cat>
          <c:val>
            <c:numRef>
              <c:f>Sheet1!$D$2</c:f>
              <c:numCache>
                <c:formatCode>General</c:formatCode>
                <c:ptCount val="1"/>
                <c:pt idx="0">
                  <c:v>0</c:v>
                </c:pt>
              </c:numCache>
            </c:numRef>
          </c:val>
          <c:extLst>
            <c:ext xmlns:c16="http://schemas.microsoft.com/office/drawing/2014/chart" uri="{C3380CC4-5D6E-409C-BE32-E72D297353CC}">
              <c16:uniqueId val="{00000002-52FC-42EA-BD46-07FDA62BEA04}"/>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SCS Dairy MY</c:v>
                </c:pt>
              </c:strCache>
            </c:strRef>
          </c:cat>
          <c:val>
            <c:numRef>
              <c:f>Sheet1!$E$2</c:f>
              <c:numCache>
                <c:formatCode>General</c:formatCode>
                <c:ptCount val="1"/>
                <c:pt idx="0">
                  <c:v>9</c:v>
                </c:pt>
              </c:numCache>
            </c:numRef>
          </c:val>
          <c:extLst>
            <c:ext xmlns:c16="http://schemas.microsoft.com/office/drawing/2014/chart" uri="{C3380CC4-5D6E-409C-BE32-E72D297353CC}">
              <c16:uniqueId val="{00000003-52FC-42EA-BD46-07FDA62BEA04}"/>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SCS Dairy MY</c:v>
                </c:pt>
              </c:strCache>
            </c:strRef>
          </c:cat>
          <c:val>
            <c:numRef>
              <c:f>Sheet1!$F$2</c:f>
              <c:numCache>
                <c:formatCode>General</c:formatCode>
                <c:ptCount val="1"/>
                <c:pt idx="0">
                  <c:v>0</c:v>
                </c:pt>
              </c:numCache>
            </c:numRef>
          </c:val>
          <c:extLst>
            <c:ext xmlns:c16="http://schemas.microsoft.com/office/drawing/2014/chart" uri="{C3380CC4-5D6E-409C-BE32-E72D297353CC}">
              <c16:uniqueId val="{00000004-52FC-42EA-BD46-07FDA62BEA04}"/>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SCS Dairy MY</c:v>
                </c:pt>
              </c:strCache>
            </c:strRef>
          </c:cat>
          <c:val>
            <c:numRef>
              <c:f>Sheet1!$G$2</c:f>
              <c:numCache>
                <c:formatCode>General</c:formatCode>
                <c:ptCount val="1"/>
                <c:pt idx="0">
                  <c:v>0</c:v>
                </c:pt>
              </c:numCache>
            </c:numRef>
          </c:val>
          <c:extLst>
            <c:ext xmlns:c16="http://schemas.microsoft.com/office/drawing/2014/chart" uri="{C3380CC4-5D6E-409C-BE32-E72D297353CC}">
              <c16:uniqueId val="{00000005-52FC-42EA-BD46-07FDA62BEA04}"/>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SCS Dairy MY</c:v>
                </c:pt>
              </c:strCache>
            </c:strRef>
          </c:cat>
          <c:val>
            <c:numRef>
              <c:f>Sheet1!$H$2</c:f>
              <c:numCache>
                <c:formatCode>General</c:formatCode>
                <c:ptCount val="1"/>
                <c:pt idx="0">
                  <c:v>31</c:v>
                </c:pt>
              </c:numCache>
            </c:numRef>
          </c:val>
          <c:extLst>
            <c:ext xmlns:c16="http://schemas.microsoft.com/office/drawing/2014/chart" uri="{C3380CC4-5D6E-409C-BE32-E72D297353CC}">
              <c16:uniqueId val="{00000006-52FC-42EA-BD46-07FDA62BEA04}"/>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SCS Dairy MY</c:v>
                </c:pt>
              </c:strCache>
            </c:strRef>
          </c:cat>
          <c:val>
            <c:numRef>
              <c:f>Sheet1!$I$2</c:f>
              <c:numCache>
                <c:formatCode>General</c:formatCode>
                <c:ptCount val="1"/>
                <c:pt idx="0">
                  <c:v>201</c:v>
                </c:pt>
              </c:numCache>
            </c:numRef>
          </c:val>
          <c:extLst>
            <c:ext xmlns:c16="http://schemas.microsoft.com/office/drawing/2014/chart" uri="{C3380CC4-5D6E-409C-BE32-E72D297353CC}">
              <c16:uniqueId val="{00000007-52FC-42EA-BD46-07FDA62BEA04}"/>
            </c:ext>
          </c:extLst>
        </c:ser>
        <c:dLbls>
          <c:showLegendKey val="0"/>
          <c:showVal val="0"/>
          <c:showCatName val="0"/>
          <c:showSerName val="0"/>
          <c:showPercent val="0"/>
          <c:showBubbleSize val="0"/>
        </c:dLbls>
        <c:gapWidth val="150"/>
        <c:overlap val="100"/>
        <c:axId val="353716680"/>
        <c:axId val="353721600"/>
      </c:barChart>
      <c:catAx>
        <c:axId val="353716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721600"/>
        <c:crosses val="autoZero"/>
        <c:auto val="1"/>
        <c:lblAlgn val="ctr"/>
        <c:lblOffset val="100"/>
        <c:noMultiLvlLbl val="0"/>
      </c:catAx>
      <c:valAx>
        <c:axId val="3537216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716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0.28293748921731998</c:v>
                </c:pt>
                <c:pt idx="1">
                  <c:v>0.21105296451780001</c:v>
                </c:pt>
                <c:pt idx="2">
                  <c:v>0.27546149864857</c:v>
                </c:pt>
                <c:pt idx="3">
                  <c:v>0.17079763068607001</c:v>
                </c:pt>
                <c:pt idx="4">
                  <c:v>0.15814595433895001</c:v>
                </c:pt>
                <c:pt idx="5">
                  <c:v>6.7858991316348996E-2</c:v>
                </c:pt>
                <c:pt idx="6">
                  <c:v>0.17051009258727001</c:v>
                </c:pt>
              </c:numCache>
            </c:numRef>
          </c:val>
          <c:extLst>
            <c:ext xmlns:c16="http://schemas.microsoft.com/office/drawing/2014/chart" uri="{C3380CC4-5D6E-409C-BE32-E72D297353CC}">
              <c16:uniqueId val="{00000000-18E1-450F-B1B7-CF5B3970D3DB}"/>
            </c:ext>
          </c:extLst>
        </c:ser>
        <c:dLbls>
          <c:showLegendKey val="0"/>
          <c:showVal val="0"/>
          <c:showCatName val="0"/>
          <c:showSerName val="0"/>
          <c:showPercent val="0"/>
          <c:showBubbleSize val="0"/>
        </c:dLbls>
        <c:gapWidth val="219"/>
        <c:overlap val="-27"/>
        <c:axId val="358836272"/>
        <c:axId val="358838240"/>
      </c:barChart>
      <c:catAx>
        <c:axId val="358836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838240"/>
        <c:crosses val="autoZero"/>
        <c:auto val="1"/>
        <c:lblAlgn val="ctr"/>
        <c:lblOffset val="100"/>
        <c:noMultiLvlLbl val="0"/>
      </c:catAx>
      <c:valAx>
        <c:axId val="358838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836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253</c:v>
                </c:pt>
                <c:pt idx="1">
                  <c:v>10515</c:v>
                </c:pt>
                <c:pt idx="2">
                  <c:v>20283</c:v>
                </c:pt>
                <c:pt idx="3">
                  <c:v>24277</c:v>
                </c:pt>
                <c:pt idx="4">
                  <c:v>12295</c:v>
                </c:pt>
                <c:pt idx="5">
                  <c:v>6901</c:v>
                </c:pt>
                <c:pt idx="6">
                  <c:v>2119</c:v>
                </c:pt>
              </c:numCache>
            </c:numRef>
          </c:val>
          <c:extLst>
            <c:ext xmlns:c16="http://schemas.microsoft.com/office/drawing/2014/chart" uri="{C3380CC4-5D6E-409C-BE32-E72D297353CC}">
              <c16:uniqueId val="{00000000-D0C4-489E-B66B-594BAC51857F}"/>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49</c:v>
                </c:pt>
                <c:pt idx="1">
                  <c:v>3944</c:v>
                </c:pt>
                <c:pt idx="2">
                  <c:v>2482</c:v>
                </c:pt>
                <c:pt idx="3">
                  <c:v>1714</c:v>
                </c:pt>
                <c:pt idx="4">
                  <c:v>842</c:v>
                </c:pt>
                <c:pt idx="5">
                  <c:v>599</c:v>
                </c:pt>
                <c:pt idx="6">
                  <c:v>395</c:v>
                </c:pt>
              </c:numCache>
            </c:numRef>
          </c:val>
          <c:extLst>
            <c:ext xmlns:c16="http://schemas.microsoft.com/office/drawing/2014/chart" uri="{C3380CC4-5D6E-409C-BE32-E72D297353CC}">
              <c16:uniqueId val="{00000001-D0C4-489E-B66B-594BAC51857F}"/>
            </c:ext>
          </c:extLst>
        </c:ser>
        <c:dLbls>
          <c:showLegendKey val="0"/>
          <c:showVal val="0"/>
          <c:showCatName val="0"/>
          <c:showSerName val="0"/>
          <c:showPercent val="0"/>
          <c:showBubbleSize val="0"/>
        </c:dLbls>
        <c:gapWidth val="219"/>
        <c:overlap val="-27"/>
        <c:axId val="367293192"/>
        <c:axId val="367295488"/>
      </c:barChart>
      <c:catAx>
        <c:axId val="367293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295488"/>
        <c:crosses val="autoZero"/>
        <c:auto val="1"/>
        <c:lblAlgn val="ctr"/>
        <c:lblOffset val="100"/>
        <c:noMultiLvlLbl val="0"/>
      </c:catAx>
      <c:valAx>
        <c:axId val="367295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293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0</c:v>
                </c:pt>
                <c:pt idx="1">
                  <c:v>0.33306349022782</c:v>
                </c:pt>
                <c:pt idx="2">
                  <c:v>0</c:v>
                </c:pt>
                <c:pt idx="3">
                  <c:v>0</c:v>
                </c:pt>
                <c:pt idx="4">
                  <c:v>1.3856652925485999E-2</c:v>
                </c:pt>
                <c:pt idx="5">
                  <c:v>0</c:v>
                </c:pt>
                <c:pt idx="6">
                  <c:v>0</c:v>
                </c:pt>
                <c:pt idx="7">
                  <c:v>0.26870869901166</c:v>
                </c:pt>
                <c:pt idx="8">
                  <c:v>0.26281511878552</c:v>
                </c:pt>
                <c:pt idx="9">
                  <c:v>0</c:v>
                </c:pt>
                <c:pt idx="10">
                  <c:v>0.19923301049139999</c:v>
                </c:pt>
                <c:pt idx="11">
                  <c:v>0</c:v>
                </c:pt>
                <c:pt idx="12">
                  <c:v>0.24165707710011999</c:v>
                </c:pt>
                <c:pt idx="13">
                  <c:v>0</c:v>
                </c:pt>
                <c:pt idx="14">
                  <c:v>2.0697981946760001E-2</c:v>
                </c:pt>
                <c:pt idx="15">
                  <c:v>0</c:v>
                </c:pt>
                <c:pt idx="16">
                  <c:v>0.41367423154265998</c:v>
                </c:pt>
                <c:pt idx="17">
                  <c:v>0</c:v>
                </c:pt>
                <c:pt idx="18">
                  <c:v>0.32719883356486001</c:v>
                </c:pt>
                <c:pt idx="19">
                  <c:v>0</c:v>
                </c:pt>
                <c:pt idx="20">
                  <c:v>6.7691601652134004E-2</c:v>
                </c:pt>
                <c:pt idx="21">
                  <c:v>0</c:v>
                </c:pt>
                <c:pt idx="22">
                  <c:v>0.25454045129334002</c:v>
                </c:pt>
                <c:pt idx="23">
                  <c:v>0</c:v>
                </c:pt>
                <c:pt idx="24">
                  <c:v>0.35062792189934999</c:v>
                </c:pt>
                <c:pt idx="25">
                  <c:v>0</c:v>
                </c:pt>
                <c:pt idx="26">
                  <c:v>7.4430321768006E-2</c:v>
                </c:pt>
                <c:pt idx="27">
                  <c:v>0</c:v>
                </c:pt>
                <c:pt idx="28">
                  <c:v>0.12473393907491</c:v>
                </c:pt>
                <c:pt idx="29">
                  <c:v>0</c:v>
                </c:pt>
                <c:pt idx="30">
                  <c:v>8.0064051240992997E-3</c:v>
                </c:pt>
              </c:numCache>
            </c:numRef>
          </c:val>
          <c:smooth val="0"/>
          <c:extLst>
            <c:ext xmlns:c16="http://schemas.microsoft.com/office/drawing/2014/chart" uri="{C3380CC4-5D6E-409C-BE32-E72D297353CC}">
              <c16:uniqueId val="{00000000-CB65-4638-AEA2-167F9636A835}"/>
            </c:ext>
          </c:extLst>
        </c:ser>
        <c:dLbls>
          <c:showLegendKey val="0"/>
          <c:showVal val="0"/>
          <c:showCatName val="0"/>
          <c:showSerName val="0"/>
          <c:showPercent val="0"/>
          <c:showBubbleSize val="0"/>
        </c:dLbls>
        <c:smooth val="0"/>
        <c:axId val="367688112"/>
        <c:axId val="367685160"/>
      </c:lineChart>
      <c:dateAx>
        <c:axId val="367688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685160"/>
        <c:crosses val="autoZero"/>
        <c:auto val="1"/>
        <c:lblOffset val="100"/>
        <c:baseTimeUnit val="days"/>
      </c:dateAx>
      <c:valAx>
        <c:axId val="367685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688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86451</c:v>
                </c:pt>
                <c:pt idx="1">
                  <c:v>86490</c:v>
                </c:pt>
                <c:pt idx="2">
                  <c:v>86547</c:v>
                </c:pt>
                <c:pt idx="3">
                  <c:v>86581</c:v>
                </c:pt>
                <c:pt idx="4">
                  <c:v>86621</c:v>
                </c:pt>
                <c:pt idx="5">
                  <c:v>86657</c:v>
                </c:pt>
                <c:pt idx="6">
                  <c:v>86693</c:v>
                </c:pt>
                <c:pt idx="7">
                  <c:v>86730</c:v>
                </c:pt>
                <c:pt idx="8">
                  <c:v>86777</c:v>
                </c:pt>
                <c:pt idx="9">
                  <c:v>86822</c:v>
                </c:pt>
                <c:pt idx="10">
                  <c:v>86845</c:v>
                </c:pt>
                <c:pt idx="11">
                  <c:v>86882</c:v>
                </c:pt>
                <c:pt idx="12">
                  <c:v>86918</c:v>
                </c:pt>
                <c:pt idx="13">
                  <c:v>86953</c:v>
                </c:pt>
                <c:pt idx="14">
                  <c:v>86977</c:v>
                </c:pt>
                <c:pt idx="15">
                  <c:v>87007</c:v>
                </c:pt>
                <c:pt idx="16">
                  <c:v>87043</c:v>
                </c:pt>
                <c:pt idx="17">
                  <c:v>87084</c:v>
                </c:pt>
                <c:pt idx="18">
                  <c:v>87122</c:v>
                </c:pt>
                <c:pt idx="19">
                  <c:v>87147</c:v>
                </c:pt>
                <c:pt idx="20">
                  <c:v>87173</c:v>
                </c:pt>
                <c:pt idx="21">
                  <c:v>87199</c:v>
                </c:pt>
                <c:pt idx="22">
                  <c:v>87234</c:v>
                </c:pt>
                <c:pt idx="23">
                  <c:v>87257</c:v>
                </c:pt>
                <c:pt idx="24">
                  <c:v>87287</c:v>
                </c:pt>
                <c:pt idx="25">
                  <c:v>87316</c:v>
                </c:pt>
                <c:pt idx="26">
                  <c:v>87344</c:v>
                </c:pt>
                <c:pt idx="27">
                  <c:v>87374</c:v>
                </c:pt>
                <c:pt idx="28">
                  <c:v>87398</c:v>
                </c:pt>
                <c:pt idx="29">
                  <c:v>87421</c:v>
                </c:pt>
                <c:pt idx="30">
                  <c:v>87440</c:v>
                </c:pt>
              </c:numCache>
            </c:numRef>
          </c:val>
          <c:smooth val="0"/>
          <c:extLst>
            <c:ext xmlns:c16="http://schemas.microsoft.com/office/drawing/2014/chart" uri="{C3380CC4-5D6E-409C-BE32-E72D297353CC}">
              <c16:uniqueId val="{00000000-7B48-48C4-8C77-B5BFDA464635}"/>
            </c:ext>
          </c:extLst>
        </c:ser>
        <c:dLbls>
          <c:showLegendKey val="0"/>
          <c:showVal val="0"/>
          <c:showCatName val="0"/>
          <c:showSerName val="0"/>
          <c:showPercent val="0"/>
          <c:showBubbleSize val="0"/>
        </c:dLbls>
        <c:smooth val="0"/>
        <c:axId val="367692048"/>
        <c:axId val="367685816"/>
      </c:lineChart>
      <c:dateAx>
        <c:axId val="367692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685816"/>
        <c:crosses val="autoZero"/>
        <c:auto val="1"/>
        <c:lblOffset val="100"/>
        <c:baseTimeUnit val="days"/>
      </c:dateAx>
      <c:valAx>
        <c:axId val="367685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692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11</c:v>
                </c:pt>
                <c:pt idx="1">
                  <c:v>26</c:v>
                </c:pt>
                <c:pt idx="2">
                  <c:v>23</c:v>
                </c:pt>
                <c:pt idx="3">
                  <c:v>22</c:v>
                </c:pt>
                <c:pt idx="4">
                  <c:v>23</c:v>
                </c:pt>
                <c:pt idx="5">
                  <c:v>18</c:v>
                </c:pt>
                <c:pt idx="6">
                  <c:v>18</c:v>
                </c:pt>
                <c:pt idx="7">
                  <c:v>21</c:v>
                </c:pt>
                <c:pt idx="8">
                  <c:v>30</c:v>
                </c:pt>
                <c:pt idx="9">
                  <c:v>35</c:v>
                </c:pt>
                <c:pt idx="10">
                  <c:v>19</c:v>
                </c:pt>
                <c:pt idx="11">
                  <c:v>26</c:v>
                </c:pt>
                <c:pt idx="12">
                  <c:v>17</c:v>
                </c:pt>
                <c:pt idx="13">
                  <c:v>18</c:v>
                </c:pt>
                <c:pt idx="14">
                  <c:v>13</c:v>
                </c:pt>
                <c:pt idx="15">
                  <c:v>23</c:v>
                </c:pt>
                <c:pt idx="16">
                  <c:v>24</c:v>
                </c:pt>
                <c:pt idx="17">
                  <c:v>26</c:v>
                </c:pt>
                <c:pt idx="18">
                  <c:v>17</c:v>
                </c:pt>
                <c:pt idx="19">
                  <c:v>43</c:v>
                </c:pt>
                <c:pt idx="20">
                  <c:v>22</c:v>
                </c:pt>
                <c:pt idx="21">
                  <c:v>11</c:v>
                </c:pt>
                <c:pt idx="22">
                  <c:v>41</c:v>
                </c:pt>
                <c:pt idx="23">
                  <c:v>32</c:v>
                </c:pt>
                <c:pt idx="24">
                  <c:v>23</c:v>
                </c:pt>
                <c:pt idx="25">
                  <c:v>33</c:v>
                </c:pt>
                <c:pt idx="26">
                  <c:v>32</c:v>
                </c:pt>
                <c:pt idx="27">
                  <c:v>21</c:v>
                </c:pt>
                <c:pt idx="28">
                  <c:v>13</c:v>
                </c:pt>
                <c:pt idx="29">
                  <c:v>21</c:v>
                </c:pt>
                <c:pt idx="30">
                  <c:v>21</c:v>
                </c:pt>
              </c:numCache>
            </c:numRef>
          </c:val>
          <c:smooth val="0"/>
          <c:extLst>
            <c:ext xmlns:c16="http://schemas.microsoft.com/office/drawing/2014/chart" uri="{C3380CC4-5D6E-409C-BE32-E72D297353CC}">
              <c16:uniqueId val="{00000000-AD59-4B4A-AAF6-0319951D8FA5}"/>
            </c:ext>
          </c:extLst>
        </c:ser>
        <c:dLbls>
          <c:showLegendKey val="0"/>
          <c:showVal val="0"/>
          <c:showCatName val="0"/>
          <c:showSerName val="0"/>
          <c:showPercent val="0"/>
          <c:showBubbleSize val="0"/>
        </c:dLbls>
        <c:smooth val="0"/>
        <c:axId val="367684504"/>
        <c:axId val="367687784"/>
      </c:lineChart>
      <c:dateAx>
        <c:axId val="367684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687784"/>
        <c:crosses val="autoZero"/>
        <c:auto val="1"/>
        <c:lblOffset val="100"/>
        <c:baseTimeUnit val="days"/>
      </c:dateAx>
      <c:valAx>
        <c:axId val="367687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684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E2841-5530-481B-A6C3-8FBB981DDFFA}"/>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1F014DF9-D560-46C8-9576-0956E0E9F9D4}"/>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2603239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94BCC-A75A-44FB-9EE8-1686E552D8EB}"/>
              </a:ext>
            </a:extLst>
          </p:cNvPr>
          <p:cNvSpPr>
            <a:spLocks noGrp="1"/>
          </p:cNvSpPr>
          <p:nvPr>
            <p:ph type="title"/>
          </p:nvPr>
        </p:nvSpPr>
        <p:spPr/>
        <p:txBody>
          <a:bodyPr/>
          <a:lstStyle/>
          <a:p>
            <a:r>
              <a:rPr lang="en-US"/>
              <a:t>Facebook Key Metrics Table | SCS Dairy MY</a:t>
            </a:r>
          </a:p>
        </p:txBody>
      </p:sp>
      <p:graphicFrame>
        <p:nvGraphicFramePr>
          <p:cNvPr id="5" name="Table Placeholder 4">
            <a:extLst>
              <a:ext uri="{FF2B5EF4-FFF2-40B4-BE49-F238E27FC236}">
                <a16:creationId xmlns:a16="http://schemas.microsoft.com/office/drawing/2014/main" id="{F0FF4C07-E61B-4B7E-B712-0D6643C15E17}"/>
              </a:ext>
            </a:extLst>
          </p:cNvPr>
          <p:cNvGraphicFramePr>
            <a:graphicFrameLocks noGrp="1"/>
          </p:cNvGraphicFramePr>
          <p:nvPr>
            <p:ph type="tbl" sz="quarter" idx="13"/>
            <p:extLst>
              <p:ext uri="{D42A27DB-BD31-4B8C-83A1-F6EECF244321}">
                <p14:modId xmlns:p14="http://schemas.microsoft.com/office/powerpoint/2010/main" val="20498311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145260252"/>
                    </a:ext>
                  </a:extLst>
                </a:gridCol>
                <a:gridCol w="740664">
                  <a:extLst>
                    <a:ext uri="{9D8B030D-6E8A-4147-A177-3AD203B41FA5}">
                      <a16:colId xmlns:a16="http://schemas.microsoft.com/office/drawing/2014/main" val="996218277"/>
                    </a:ext>
                  </a:extLst>
                </a:gridCol>
                <a:gridCol w="740664">
                  <a:extLst>
                    <a:ext uri="{9D8B030D-6E8A-4147-A177-3AD203B41FA5}">
                      <a16:colId xmlns:a16="http://schemas.microsoft.com/office/drawing/2014/main" val="3164785437"/>
                    </a:ext>
                  </a:extLst>
                </a:gridCol>
                <a:gridCol w="740664">
                  <a:extLst>
                    <a:ext uri="{9D8B030D-6E8A-4147-A177-3AD203B41FA5}">
                      <a16:colId xmlns:a16="http://schemas.microsoft.com/office/drawing/2014/main" val="1153123480"/>
                    </a:ext>
                  </a:extLst>
                </a:gridCol>
                <a:gridCol w="740664">
                  <a:extLst>
                    <a:ext uri="{9D8B030D-6E8A-4147-A177-3AD203B41FA5}">
                      <a16:colId xmlns:a16="http://schemas.microsoft.com/office/drawing/2014/main" val="682362255"/>
                    </a:ext>
                  </a:extLst>
                </a:gridCol>
                <a:gridCol w="740664">
                  <a:extLst>
                    <a:ext uri="{9D8B030D-6E8A-4147-A177-3AD203B41FA5}">
                      <a16:colId xmlns:a16="http://schemas.microsoft.com/office/drawing/2014/main" val="281548109"/>
                    </a:ext>
                  </a:extLst>
                </a:gridCol>
                <a:gridCol w="740664">
                  <a:extLst>
                    <a:ext uri="{9D8B030D-6E8A-4147-A177-3AD203B41FA5}">
                      <a16:colId xmlns:a16="http://schemas.microsoft.com/office/drawing/2014/main" val="1748457904"/>
                    </a:ext>
                  </a:extLst>
                </a:gridCol>
                <a:gridCol w="740664">
                  <a:extLst>
                    <a:ext uri="{9D8B030D-6E8A-4147-A177-3AD203B41FA5}">
                      <a16:colId xmlns:a16="http://schemas.microsoft.com/office/drawing/2014/main" val="1650987410"/>
                    </a:ext>
                  </a:extLst>
                </a:gridCol>
                <a:gridCol w="740664">
                  <a:extLst>
                    <a:ext uri="{9D8B030D-6E8A-4147-A177-3AD203B41FA5}">
                      <a16:colId xmlns:a16="http://schemas.microsoft.com/office/drawing/2014/main" val="4271364368"/>
                    </a:ext>
                  </a:extLst>
                </a:gridCol>
                <a:gridCol w="740664">
                  <a:extLst>
                    <a:ext uri="{9D8B030D-6E8A-4147-A177-3AD203B41FA5}">
                      <a16:colId xmlns:a16="http://schemas.microsoft.com/office/drawing/2014/main" val="327375689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055058786"/>
                  </a:ext>
                </a:extLst>
              </a:tr>
              <a:tr h="370840">
                <a:tc>
                  <a:txBody>
                    <a:bodyPr/>
                    <a:lstStyle/>
                    <a:p>
                      <a:r>
                        <a:rPr lang="en-US" sz="1000"/>
                        <a:t>SCS Dairy MY</a:t>
                      </a:r>
                    </a:p>
                  </a:txBody>
                  <a:tcPr/>
                </a:tc>
                <a:tc>
                  <a:txBody>
                    <a:bodyPr/>
                    <a:lstStyle/>
                    <a:p>
                      <a:r>
                        <a:rPr lang="en-US" sz="1000"/>
                        <a:t>87440</a:t>
                      </a:r>
                    </a:p>
                  </a:txBody>
                  <a:tcPr/>
                </a:tc>
                <a:tc>
                  <a:txBody>
                    <a:bodyPr/>
                    <a:lstStyle/>
                    <a:p>
                      <a:r>
                        <a:rPr lang="en-US" sz="1000"/>
                        <a:t>1013</a:t>
                      </a:r>
                    </a:p>
                  </a:txBody>
                  <a:tcPr/>
                </a:tc>
                <a:tc>
                  <a:txBody>
                    <a:bodyPr/>
                    <a:lstStyle/>
                    <a:p>
                      <a:r>
                        <a:rPr lang="en-US" sz="1000"/>
                        <a:t>16</a:t>
                      </a:r>
                    </a:p>
                  </a:txBody>
                  <a:tcPr/>
                </a:tc>
                <a:tc>
                  <a:txBody>
                    <a:bodyPr/>
                    <a:lstStyle/>
                    <a:p>
                      <a:r>
                        <a:rPr lang="en-US" sz="1000"/>
                        <a:t>2576</a:t>
                      </a:r>
                    </a:p>
                  </a:txBody>
                  <a:tcPr/>
                </a:tc>
                <a:tc>
                  <a:txBody>
                    <a:bodyPr/>
                    <a:lstStyle/>
                    <a:p>
                      <a:r>
                        <a:rPr lang="en-US" sz="1000"/>
                        <a:t>31</a:t>
                      </a:r>
                    </a:p>
                  </a:txBody>
                  <a:tcPr/>
                </a:tc>
                <a:tc>
                  <a:txBody>
                    <a:bodyPr/>
                    <a:lstStyle/>
                    <a:p>
                      <a:r>
                        <a:rPr lang="en-US" sz="1000"/>
                        <a:t>201</a:t>
                      </a:r>
                    </a:p>
                  </a:txBody>
                  <a:tcPr/>
                </a:tc>
                <a:tc>
                  <a:txBody>
                    <a:bodyPr/>
                    <a:lstStyle/>
                    <a:p>
                      <a:r>
                        <a:rPr lang="en-US" sz="1000"/>
                        <a:t>0</a:t>
                      </a:r>
                    </a:p>
                  </a:txBody>
                  <a:tcPr/>
                </a:tc>
                <a:tc>
                  <a:txBody>
                    <a:bodyPr/>
                    <a:lstStyle/>
                    <a:p>
                      <a:r>
                        <a:rPr lang="en-US" sz="1000"/>
                        <a:t>0.2019 %</a:t>
                      </a:r>
                    </a:p>
                  </a:txBody>
                  <a:tcPr/>
                </a:tc>
                <a:tc>
                  <a:txBody>
                    <a:bodyPr/>
                    <a:lstStyle/>
                    <a:p>
                      <a:r>
                        <a:rPr lang="en-US" sz="1000"/>
                        <a:t>0.0 %</a:t>
                      </a:r>
                    </a:p>
                  </a:txBody>
                  <a:tcPr/>
                </a:tc>
                <a:extLst>
                  <a:ext uri="{0D108BD9-81ED-4DB2-BD59-A6C34878D82A}">
                    <a16:rowId xmlns:a16="http://schemas.microsoft.com/office/drawing/2014/main" val="4289902483"/>
                  </a:ext>
                </a:extLst>
              </a:tr>
            </a:tbl>
          </a:graphicData>
        </a:graphic>
      </p:graphicFrame>
      <p:sp>
        <p:nvSpPr>
          <p:cNvPr id="4" name="Text Placeholder 3">
            <a:extLst>
              <a:ext uri="{FF2B5EF4-FFF2-40B4-BE49-F238E27FC236}">
                <a16:creationId xmlns:a16="http://schemas.microsoft.com/office/drawing/2014/main" id="{BCDBC6F5-2D16-4DF6-90D0-D074EB691D7F}"/>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90786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6BE86-A386-477C-9D88-C869D88DF20B}"/>
              </a:ext>
            </a:extLst>
          </p:cNvPr>
          <p:cNvSpPr>
            <a:spLocks noGrp="1"/>
          </p:cNvSpPr>
          <p:nvPr>
            <p:ph type="title"/>
          </p:nvPr>
        </p:nvSpPr>
        <p:spPr/>
        <p:txBody>
          <a:bodyPr/>
          <a:lstStyle/>
          <a:p>
            <a:r>
              <a:rPr lang="en-US"/>
              <a:t>Facebook Reach | SCS Dairy MY</a:t>
            </a:r>
          </a:p>
        </p:txBody>
      </p:sp>
      <p:graphicFrame>
        <p:nvGraphicFramePr>
          <p:cNvPr id="6" name="Chart Placeholder 5">
            <a:extLst>
              <a:ext uri="{FF2B5EF4-FFF2-40B4-BE49-F238E27FC236}">
                <a16:creationId xmlns:a16="http://schemas.microsoft.com/office/drawing/2014/main" id="{9E08DEDE-B446-4459-8CCC-79D84250C9AE}"/>
              </a:ext>
            </a:extLst>
          </p:cNvPr>
          <p:cNvGraphicFramePr>
            <a:graphicFrameLocks noGrp="1"/>
          </p:cNvGraphicFramePr>
          <p:nvPr>
            <p:ph type="chart" sz="quarter" idx="13"/>
            <p:extLst>
              <p:ext uri="{D42A27DB-BD31-4B8C-83A1-F6EECF244321}">
                <p14:modId xmlns:p14="http://schemas.microsoft.com/office/powerpoint/2010/main" val="40966793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3054AA-FD8F-4C88-8D91-D6F7B789C54B}"/>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9FE7FBC2-14AE-4B8C-88F7-A734E11911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0219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06D41-476B-4184-AD06-268DC4FCF1F3}"/>
              </a:ext>
            </a:extLst>
          </p:cNvPr>
          <p:cNvSpPr>
            <a:spLocks noGrp="1"/>
          </p:cNvSpPr>
          <p:nvPr>
            <p:ph type="title"/>
          </p:nvPr>
        </p:nvSpPr>
        <p:spPr/>
        <p:txBody>
          <a:bodyPr/>
          <a:lstStyle/>
          <a:p>
            <a:r>
              <a:rPr lang="en-US"/>
              <a:t>Facebook Engaged Users | SCS Dairy MY</a:t>
            </a:r>
          </a:p>
        </p:txBody>
      </p:sp>
      <p:graphicFrame>
        <p:nvGraphicFramePr>
          <p:cNvPr id="6" name="Chart Placeholder 5">
            <a:extLst>
              <a:ext uri="{FF2B5EF4-FFF2-40B4-BE49-F238E27FC236}">
                <a16:creationId xmlns:a16="http://schemas.microsoft.com/office/drawing/2014/main" id="{78CA5ADF-5E53-4727-A1BA-91D7678607C1}"/>
              </a:ext>
            </a:extLst>
          </p:cNvPr>
          <p:cNvGraphicFramePr>
            <a:graphicFrameLocks noGrp="1"/>
          </p:cNvGraphicFramePr>
          <p:nvPr>
            <p:ph type="chart" sz="quarter" idx="13"/>
            <p:extLst>
              <p:ext uri="{D42A27DB-BD31-4B8C-83A1-F6EECF244321}">
                <p14:modId xmlns:p14="http://schemas.microsoft.com/office/powerpoint/2010/main" val="36519062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15E11C-8C0A-4DAC-8747-1C8D0593B970}"/>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3903FDF5-FEC2-4AC3-A6D2-A3F73041E1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52824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F1BDD-F483-452E-87E7-EC856D5B1FE2}"/>
              </a:ext>
            </a:extLst>
          </p:cNvPr>
          <p:cNvSpPr>
            <a:spLocks noGrp="1"/>
          </p:cNvSpPr>
          <p:nvPr>
            <p:ph type="title"/>
          </p:nvPr>
        </p:nvSpPr>
        <p:spPr/>
        <p:txBody>
          <a:bodyPr/>
          <a:lstStyle/>
          <a:p>
            <a:r>
              <a:rPr lang="en-US"/>
              <a:t>Facebook Average Reactions Per Post | SCS Dairy MY</a:t>
            </a:r>
          </a:p>
        </p:txBody>
      </p:sp>
      <p:graphicFrame>
        <p:nvGraphicFramePr>
          <p:cNvPr id="6" name="Chart Placeholder 5">
            <a:extLst>
              <a:ext uri="{FF2B5EF4-FFF2-40B4-BE49-F238E27FC236}">
                <a16:creationId xmlns:a16="http://schemas.microsoft.com/office/drawing/2014/main" id="{C57E5C3C-2EEC-4CC6-98A1-E91F900646BB}"/>
              </a:ext>
            </a:extLst>
          </p:cNvPr>
          <p:cNvGraphicFramePr>
            <a:graphicFrameLocks noGrp="1"/>
          </p:cNvGraphicFramePr>
          <p:nvPr>
            <p:ph type="chart" sz="quarter" idx="13"/>
            <p:extLst>
              <p:ext uri="{D42A27DB-BD31-4B8C-83A1-F6EECF244321}">
                <p14:modId xmlns:p14="http://schemas.microsoft.com/office/powerpoint/2010/main" val="35085543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2C28A0-3074-400E-B627-EC406D425BEF}"/>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4B8428F5-2B9D-47A3-BF3B-20F47A908F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00792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6C050-B904-4D8A-AF1B-1C6F9A866887}"/>
              </a:ext>
            </a:extLst>
          </p:cNvPr>
          <p:cNvSpPr>
            <a:spLocks noGrp="1"/>
          </p:cNvSpPr>
          <p:nvPr>
            <p:ph type="title"/>
          </p:nvPr>
        </p:nvSpPr>
        <p:spPr/>
        <p:txBody>
          <a:bodyPr/>
          <a:lstStyle/>
          <a:p>
            <a:r>
              <a:rPr lang="en-US"/>
              <a:t>Facebook Interactions Distribution | SCS Dairy MY</a:t>
            </a:r>
          </a:p>
        </p:txBody>
      </p:sp>
      <p:graphicFrame>
        <p:nvGraphicFramePr>
          <p:cNvPr id="6" name="Chart Placeholder 5">
            <a:extLst>
              <a:ext uri="{FF2B5EF4-FFF2-40B4-BE49-F238E27FC236}">
                <a16:creationId xmlns:a16="http://schemas.microsoft.com/office/drawing/2014/main" id="{3CC03189-D25A-4460-A6B0-95A3160487AD}"/>
              </a:ext>
            </a:extLst>
          </p:cNvPr>
          <p:cNvGraphicFramePr>
            <a:graphicFrameLocks noGrp="1"/>
          </p:cNvGraphicFramePr>
          <p:nvPr>
            <p:ph type="chart" sz="quarter" idx="13"/>
            <p:extLst>
              <p:ext uri="{D42A27DB-BD31-4B8C-83A1-F6EECF244321}">
                <p14:modId xmlns:p14="http://schemas.microsoft.com/office/powerpoint/2010/main" val="4411454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5AC189-9EF7-4AAC-8F2A-D897A23AE007}"/>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115A2854-7E43-42F1-BEDA-492099F41F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7984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EE22B-6FEF-4FC5-AE1C-3D8707584EFB}"/>
              </a:ext>
            </a:extLst>
          </p:cNvPr>
          <p:cNvSpPr>
            <a:spLocks noGrp="1"/>
          </p:cNvSpPr>
          <p:nvPr>
            <p:ph type="title"/>
          </p:nvPr>
        </p:nvSpPr>
        <p:spPr/>
        <p:txBody>
          <a:bodyPr/>
          <a:lstStyle/>
          <a:p>
            <a:r>
              <a:rPr lang="en-US"/>
              <a:t>Facebook Interaction Rate By Weekday | SCS Dairy MY</a:t>
            </a:r>
          </a:p>
        </p:txBody>
      </p:sp>
      <p:graphicFrame>
        <p:nvGraphicFramePr>
          <p:cNvPr id="6" name="Chart Placeholder 5">
            <a:extLst>
              <a:ext uri="{FF2B5EF4-FFF2-40B4-BE49-F238E27FC236}">
                <a16:creationId xmlns:a16="http://schemas.microsoft.com/office/drawing/2014/main" id="{9832BF49-49EF-4274-81C4-A30699FD48A8}"/>
              </a:ext>
            </a:extLst>
          </p:cNvPr>
          <p:cNvGraphicFramePr>
            <a:graphicFrameLocks noGrp="1"/>
          </p:cNvGraphicFramePr>
          <p:nvPr>
            <p:ph type="chart" sz="quarter" idx="13"/>
            <p:extLst>
              <p:ext uri="{D42A27DB-BD31-4B8C-83A1-F6EECF244321}">
                <p14:modId xmlns:p14="http://schemas.microsoft.com/office/powerpoint/2010/main" val="10728238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5276CB-6CE5-443A-A46A-FB08CEEC7F75}"/>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45465455-B424-4F20-B68E-77C0A44FDE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14120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17CAD-30D2-45B9-9E09-4231F4BE3FB0}"/>
              </a:ext>
            </a:extLst>
          </p:cNvPr>
          <p:cNvSpPr>
            <a:spLocks noGrp="1"/>
          </p:cNvSpPr>
          <p:nvPr>
            <p:ph type="title"/>
          </p:nvPr>
        </p:nvSpPr>
        <p:spPr/>
        <p:txBody>
          <a:bodyPr/>
          <a:lstStyle/>
          <a:p>
            <a:r>
              <a:rPr lang="en-US"/>
              <a:t>(FB) Custom Own Posts Table (new) | SCS Dairy MY - 1 of 5</a:t>
            </a:r>
          </a:p>
        </p:txBody>
      </p:sp>
      <p:graphicFrame>
        <p:nvGraphicFramePr>
          <p:cNvPr id="5" name="Table Placeholder 4">
            <a:extLst>
              <a:ext uri="{FF2B5EF4-FFF2-40B4-BE49-F238E27FC236}">
                <a16:creationId xmlns:a16="http://schemas.microsoft.com/office/drawing/2014/main" id="{7C6C14EB-ADA3-45DB-BD74-1542DB133C0D}"/>
              </a:ext>
            </a:extLst>
          </p:cNvPr>
          <p:cNvGraphicFramePr>
            <a:graphicFrameLocks noGrp="1"/>
          </p:cNvGraphicFramePr>
          <p:nvPr>
            <p:ph type="tbl" sz="quarter" idx="13"/>
            <p:extLst>
              <p:ext uri="{D42A27DB-BD31-4B8C-83A1-F6EECF244321}">
                <p14:modId xmlns:p14="http://schemas.microsoft.com/office/powerpoint/2010/main" val="2297458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12285516"/>
                    </a:ext>
                  </a:extLst>
                </a:gridCol>
                <a:gridCol w="822960">
                  <a:extLst>
                    <a:ext uri="{9D8B030D-6E8A-4147-A177-3AD203B41FA5}">
                      <a16:colId xmlns:a16="http://schemas.microsoft.com/office/drawing/2014/main" val="1103465931"/>
                    </a:ext>
                  </a:extLst>
                </a:gridCol>
                <a:gridCol w="822960">
                  <a:extLst>
                    <a:ext uri="{9D8B030D-6E8A-4147-A177-3AD203B41FA5}">
                      <a16:colId xmlns:a16="http://schemas.microsoft.com/office/drawing/2014/main" val="36629197"/>
                    </a:ext>
                  </a:extLst>
                </a:gridCol>
                <a:gridCol w="822960">
                  <a:extLst>
                    <a:ext uri="{9D8B030D-6E8A-4147-A177-3AD203B41FA5}">
                      <a16:colId xmlns:a16="http://schemas.microsoft.com/office/drawing/2014/main" val="901909051"/>
                    </a:ext>
                  </a:extLst>
                </a:gridCol>
                <a:gridCol w="822960">
                  <a:extLst>
                    <a:ext uri="{9D8B030D-6E8A-4147-A177-3AD203B41FA5}">
                      <a16:colId xmlns:a16="http://schemas.microsoft.com/office/drawing/2014/main" val="2884414530"/>
                    </a:ext>
                  </a:extLst>
                </a:gridCol>
                <a:gridCol w="822960">
                  <a:extLst>
                    <a:ext uri="{9D8B030D-6E8A-4147-A177-3AD203B41FA5}">
                      <a16:colId xmlns:a16="http://schemas.microsoft.com/office/drawing/2014/main" val="830358235"/>
                    </a:ext>
                  </a:extLst>
                </a:gridCol>
                <a:gridCol w="822960">
                  <a:extLst>
                    <a:ext uri="{9D8B030D-6E8A-4147-A177-3AD203B41FA5}">
                      <a16:colId xmlns:a16="http://schemas.microsoft.com/office/drawing/2014/main" val="10750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13869143"/>
                  </a:ext>
                </a:extLst>
              </a:tr>
            </a:tbl>
          </a:graphicData>
        </a:graphic>
      </p:graphicFrame>
      <p:sp>
        <p:nvSpPr>
          <p:cNvPr id="4" name="Text Placeholder 3">
            <a:extLst>
              <a:ext uri="{FF2B5EF4-FFF2-40B4-BE49-F238E27FC236}">
                <a16:creationId xmlns:a16="http://schemas.microsoft.com/office/drawing/2014/main" id="{366BE617-F760-4225-A508-B61F7A4B41F0}"/>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4228176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37E45-5A28-40D4-887F-7AA680C72B89}"/>
              </a:ext>
            </a:extLst>
          </p:cNvPr>
          <p:cNvSpPr>
            <a:spLocks noGrp="1"/>
          </p:cNvSpPr>
          <p:nvPr>
            <p:ph type="title"/>
          </p:nvPr>
        </p:nvSpPr>
        <p:spPr/>
        <p:txBody>
          <a:bodyPr/>
          <a:lstStyle/>
          <a:p>
            <a:r>
              <a:rPr lang="en-US"/>
              <a:t>(FB) Custom Own Posts Table (new) | SCS Dairy MY - 2 of 5</a:t>
            </a:r>
          </a:p>
        </p:txBody>
      </p:sp>
      <p:graphicFrame>
        <p:nvGraphicFramePr>
          <p:cNvPr id="5" name="Table Placeholder 4">
            <a:extLst>
              <a:ext uri="{FF2B5EF4-FFF2-40B4-BE49-F238E27FC236}">
                <a16:creationId xmlns:a16="http://schemas.microsoft.com/office/drawing/2014/main" id="{BE9F6483-16E3-4C26-A7A1-AA342335EB0E}"/>
              </a:ext>
            </a:extLst>
          </p:cNvPr>
          <p:cNvGraphicFramePr>
            <a:graphicFrameLocks noGrp="1"/>
          </p:cNvGraphicFramePr>
          <p:nvPr>
            <p:ph type="tbl" sz="quarter" idx="13"/>
            <p:extLst>
              <p:ext uri="{D42A27DB-BD31-4B8C-83A1-F6EECF244321}">
                <p14:modId xmlns:p14="http://schemas.microsoft.com/office/powerpoint/2010/main" val="219780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90287056"/>
                    </a:ext>
                  </a:extLst>
                </a:gridCol>
                <a:gridCol w="822960">
                  <a:extLst>
                    <a:ext uri="{9D8B030D-6E8A-4147-A177-3AD203B41FA5}">
                      <a16:colId xmlns:a16="http://schemas.microsoft.com/office/drawing/2014/main" val="1428176608"/>
                    </a:ext>
                  </a:extLst>
                </a:gridCol>
                <a:gridCol w="822960">
                  <a:extLst>
                    <a:ext uri="{9D8B030D-6E8A-4147-A177-3AD203B41FA5}">
                      <a16:colId xmlns:a16="http://schemas.microsoft.com/office/drawing/2014/main" val="933219614"/>
                    </a:ext>
                  </a:extLst>
                </a:gridCol>
                <a:gridCol w="822960">
                  <a:extLst>
                    <a:ext uri="{9D8B030D-6E8A-4147-A177-3AD203B41FA5}">
                      <a16:colId xmlns:a16="http://schemas.microsoft.com/office/drawing/2014/main" val="4087867311"/>
                    </a:ext>
                  </a:extLst>
                </a:gridCol>
                <a:gridCol w="822960">
                  <a:extLst>
                    <a:ext uri="{9D8B030D-6E8A-4147-A177-3AD203B41FA5}">
                      <a16:colId xmlns:a16="http://schemas.microsoft.com/office/drawing/2014/main" val="2610032225"/>
                    </a:ext>
                  </a:extLst>
                </a:gridCol>
                <a:gridCol w="822960">
                  <a:extLst>
                    <a:ext uri="{9D8B030D-6E8A-4147-A177-3AD203B41FA5}">
                      <a16:colId xmlns:a16="http://schemas.microsoft.com/office/drawing/2014/main" val="1552961725"/>
                    </a:ext>
                  </a:extLst>
                </a:gridCol>
                <a:gridCol w="822960">
                  <a:extLst>
                    <a:ext uri="{9D8B030D-6E8A-4147-A177-3AD203B41FA5}">
                      <a16:colId xmlns:a16="http://schemas.microsoft.com/office/drawing/2014/main" val="22776635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14051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- 2018-07-17 12:42:00 </a:t>
                      </a:r>
                      <a:r>
                        <a:rPr kumimoji="0" lang="en-US" sz="1000" b="0" i="0" u="none" strike="noStrike" kern="1200" cap="none" spc="0" normalizeH="0" baseline="0" noProof="0">
                          <a:ln>
                            <a:noFill/>
                          </a:ln>
                          <a:solidFill>
                            <a:prstClr val="black"/>
                          </a:solidFill>
                          <a:effectLst/>
                          <a:uLnTx/>
                          <a:uFillTx/>
                          <a:latin typeface="+mn-lt"/>
                          <a:ea typeface="+mn-ea"/>
                          <a:cs typeface="+mn-cs"/>
                        </a:rPr>
                        <a:t> 
 Not sure what to cook for dinner? Treat your family with these delicious Chicken Salad Bagel Sandwiches!
Chicken Salad Bagel Sandwich
Ingredients:
4 SCS Cheese Slices
454g smoked beef
454g cooked chicken meat, diced
77g mayonnaise
½ teaspoon mustard
¼ teaspoon freshly ground black pepper
1/8 teaspoon cayenne
4 bagels, halved and toasted
Instructions
Preheat oven to 204ºC. Lay the beef out in a single layer on an aluminum foil-lined baking sheet and bake until golden brown and crispy, about 20 minutes.
In a medium mixing bowl stir together the chicken, mayonnaise, mustard, black pepper and cayenne until completely combined.
Preheat oven to broil. Lay the bottom halves of the bagels out on a baking sheet. Top each bagel half with a scoop of the chicken salad and top with a slice of cheese. Broil until the cheese is melted, about 1 to 2 minutes. Top with beef and close up the sandwiches. Slice in half and serve.
Source: http://www.cookingwithcocktailrings.com/sandwiches/2017/chicken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27883591"/>
                  </a:ext>
                </a:extLst>
              </a:tr>
            </a:tbl>
          </a:graphicData>
        </a:graphic>
      </p:graphicFrame>
      <p:sp>
        <p:nvSpPr>
          <p:cNvPr id="4" name="Text Placeholder 3">
            <a:extLst>
              <a:ext uri="{FF2B5EF4-FFF2-40B4-BE49-F238E27FC236}">
                <a16:creationId xmlns:a16="http://schemas.microsoft.com/office/drawing/2014/main" id="{3028193D-AC62-4017-BAC6-74F6B7EC07E2}"/>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5338949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20FB1-5ABC-4148-B8EF-8A96F8495F92}"/>
              </a:ext>
            </a:extLst>
          </p:cNvPr>
          <p:cNvSpPr>
            <a:spLocks noGrp="1"/>
          </p:cNvSpPr>
          <p:nvPr>
            <p:ph type="title"/>
          </p:nvPr>
        </p:nvSpPr>
        <p:spPr/>
        <p:txBody>
          <a:bodyPr/>
          <a:lstStyle/>
          <a:p>
            <a:r>
              <a:rPr lang="en-US"/>
              <a:t>(FB) Custom Own Posts Table (new) | SCS Dairy MY - 3 of 5</a:t>
            </a:r>
          </a:p>
        </p:txBody>
      </p:sp>
      <p:graphicFrame>
        <p:nvGraphicFramePr>
          <p:cNvPr id="5" name="Table Placeholder 4">
            <a:extLst>
              <a:ext uri="{FF2B5EF4-FFF2-40B4-BE49-F238E27FC236}">
                <a16:creationId xmlns:a16="http://schemas.microsoft.com/office/drawing/2014/main" id="{7DCFB4D7-A034-4142-A373-EF5596BF3C5D}"/>
              </a:ext>
            </a:extLst>
          </p:cNvPr>
          <p:cNvGraphicFramePr>
            <a:graphicFrameLocks noGrp="1"/>
          </p:cNvGraphicFramePr>
          <p:nvPr>
            <p:ph type="tbl" sz="quarter" idx="13"/>
            <p:extLst>
              <p:ext uri="{D42A27DB-BD31-4B8C-83A1-F6EECF244321}">
                <p14:modId xmlns:p14="http://schemas.microsoft.com/office/powerpoint/2010/main" val="3434609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93242213"/>
                    </a:ext>
                  </a:extLst>
                </a:gridCol>
                <a:gridCol w="822960">
                  <a:extLst>
                    <a:ext uri="{9D8B030D-6E8A-4147-A177-3AD203B41FA5}">
                      <a16:colId xmlns:a16="http://schemas.microsoft.com/office/drawing/2014/main" val="3633137769"/>
                    </a:ext>
                  </a:extLst>
                </a:gridCol>
                <a:gridCol w="822960">
                  <a:extLst>
                    <a:ext uri="{9D8B030D-6E8A-4147-A177-3AD203B41FA5}">
                      <a16:colId xmlns:a16="http://schemas.microsoft.com/office/drawing/2014/main" val="140816082"/>
                    </a:ext>
                  </a:extLst>
                </a:gridCol>
                <a:gridCol w="822960">
                  <a:extLst>
                    <a:ext uri="{9D8B030D-6E8A-4147-A177-3AD203B41FA5}">
                      <a16:colId xmlns:a16="http://schemas.microsoft.com/office/drawing/2014/main" val="2403480434"/>
                    </a:ext>
                  </a:extLst>
                </a:gridCol>
                <a:gridCol w="822960">
                  <a:extLst>
                    <a:ext uri="{9D8B030D-6E8A-4147-A177-3AD203B41FA5}">
                      <a16:colId xmlns:a16="http://schemas.microsoft.com/office/drawing/2014/main" val="1009273298"/>
                    </a:ext>
                  </a:extLst>
                </a:gridCol>
                <a:gridCol w="822960">
                  <a:extLst>
                    <a:ext uri="{9D8B030D-6E8A-4147-A177-3AD203B41FA5}">
                      <a16:colId xmlns:a16="http://schemas.microsoft.com/office/drawing/2014/main" val="2839314547"/>
                    </a:ext>
                  </a:extLst>
                </a:gridCol>
                <a:gridCol w="822960">
                  <a:extLst>
                    <a:ext uri="{9D8B030D-6E8A-4147-A177-3AD203B41FA5}">
                      <a16:colId xmlns:a16="http://schemas.microsoft.com/office/drawing/2014/main" val="42395315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74162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- 2018-07-25 13:02:01 </a:t>
                      </a:r>
                      <a:r>
                        <a:rPr kumimoji="0" lang="en-US" sz="1000" b="0" i="0" u="none" strike="noStrike" kern="1200" cap="none" spc="0" normalizeH="0" baseline="0" noProof="0">
                          <a:ln>
                            <a:noFill/>
                          </a:ln>
                          <a:solidFill>
                            <a:prstClr val="black"/>
                          </a:solidFill>
                          <a:effectLst/>
                          <a:uLnTx/>
                          <a:uFillTx/>
                          <a:latin typeface="+mn-lt"/>
                          <a:ea typeface="+mn-ea"/>
                          <a:cs typeface="+mn-cs"/>
                        </a:rPr>
                        <a:t> 
 Melted cheese and brown butter make this sandwich insanely delicious!
Asparagus Grilled Cheese  Sandwich with Brown Butter and Mustard
Ingredients:
4 tablespoons SCS unsalted butter, browned
4 SCS Cheese Slices
12 asparagus spears, woody stems removed
1 teaspoon olive oil
1 garlic clove
pinch of salt and pepper
4 slices bread
2 tablespoons mustard
Finely grated parmesan cheese for sprinkling
Instructions:
Heat a large skillet over medium-low heat and add the olive oil. Toss in the asparagus and garlic with a pinch of salt and pepper, stirring often, until the asparagus has softened and looks a bit roasted. Remove it and set it on a plate.
To assemble the grilled cheeses, spread the insides of the bread with the mustard. Spread the outsides with the browned butter. Fill the insides of the bread with the cheese, placing the asparagus spears in the middle. Once golden, toasty and the cheese is melted, remove the sandwich from the heat and sprinkle with parmesan. Slice and serve!
How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15237263"/>
                  </a:ext>
                </a:extLst>
              </a:tr>
            </a:tbl>
          </a:graphicData>
        </a:graphic>
      </p:graphicFrame>
      <p:sp>
        <p:nvSpPr>
          <p:cNvPr id="4" name="Text Placeholder 3">
            <a:extLst>
              <a:ext uri="{FF2B5EF4-FFF2-40B4-BE49-F238E27FC236}">
                <a16:creationId xmlns:a16="http://schemas.microsoft.com/office/drawing/2014/main" id="{BB3B2F32-9AFA-451B-932D-BF1BEAB797A8}"/>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5980181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D3632-2315-48B9-9869-AA51D030BA9C}"/>
              </a:ext>
            </a:extLst>
          </p:cNvPr>
          <p:cNvSpPr>
            <a:spLocks noGrp="1"/>
          </p:cNvSpPr>
          <p:nvPr>
            <p:ph type="title"/>
          </p:nvPr>
        </p:nvSpPr>
        <p:spPr/>
        <p:txBody>
          <a:bodyPr/>
          <a:lstStyle/>
          <a:p>
            <a:r>
              <a:rPr lang="en-US"/>
              <a:t>(FB) Custom Own Posts Table (new) | SCS Dairy MY - 4 of 5</a:t>
            </a:r>
          </a:p>
        </p:txBody>
      </p:sp>
      <p:graphicFrame>
        <p:nvGraphicFramePr>
          <p:cNvPr id="5" name="Table Placeholder 4">
            <a:extLst>
              <a:ext uri="{FF2B5EF4-FFF2-40B4-BE49-F238E27FC236}">
                <a16:creationId xmlns:a16="http://schemas.microsoft.com/office/drawing/2014/main" id="{DD4BAD39-23D1-45D2-A961-1DB1D61D1555}"/>
              </a:ext>
            </a:extLst>
          </p:cNvPr>
          <p:cNvGraphicFramePr>
            <a:graphicFrameLocks noGrp="1"/>
          </p:cNvGraphicFramePr>
          <p:nvPr>
            <p:ph type="tbl" sz="quarter" idx="13"/>
            <p:extLst>
              <p:ext uri="{D42A27DB-BD31-4B8C-83A1-F6EECF244321}">
                <p14:modId xmlns:p14="http://schemas.microsoft.com/office/powerpoint/2010/main" val="3510955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36822024"/>
                    </a:ext>
                  </a:extLst>
                </a:gridCol>
                <a:gridCol w="822960">
                  <a:extLst>
                    <a:ext uri="{9D8B030D-6E8A-4147-A177-3AD203B41FA5}">
                      <a16:colId xmlns:a16="http://schemas.microsoft.com/office/drawing/2014/main" val="1776526859"/>
                    </a:ext>
                  </a:extLst>
                </a:gridCol>
                <a:gridCol w="822960">
                  <a:extLst>
                    <a:ext uri="{9D8B030D-6E8A-4147-A177-3AD203B41FA5}">
                      <a16:colId xmlns:a16="http://schemas.microsoft.com/office/drawing/2014/main" val="1983423211"/>
                    </a:ext>
                  </a:extLst>
                </a:gridCol>
                <a:gridCol w="822960">
                  <a:extLst>
                    <a:ext uri="{9D8B030D-6E8A-4147-A177-3AD203B41FA5}">
                      <a16:colId xmlns:a16="http://schemas.microsoft.com/office/drawing/2014/main" val="3312398783"/>
                    </a:ext>
                  </a:extLst>
                </a:gridCol>
                <a:gridCol w="822960">
                  <a:extLst>
                    <a:ext uri="{9D8B030D-6E8A-4147-A177-3AD203B41FA5}">
                      <a16:colId xmlns:a16="http://schemas.microsoft.com/office/drawing/2014/main" val="3130472000"/>
                    </a:ext>
                  </a:extLst>
                </a:gridCol>
                <a:gridCol w="822960">
                  <a:extLst>
                    <a:ext uri="{9D8B030D-6E8A-4147-A177-3AD203B41FA5}">
                      <a16:colId xmlns:a16="http://schemas.microsoft.com/office/drawing/2014/main" val="3829543549"/>
                    </a:ext>
                  </a:extLst>
                </a:gridCol>
                <a:gridCol w="822960">
                  <a:extLst>
                    <a:ext uri="{9D8B030D-6E8A-4147-A177-3AD203B41FA5}">
                      <a16:colId xmlns:a16="http://schemas.microsoft.com/office/drawing/2014/main" val="28047252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72861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- 2018-07-02 05:23:19 </a:t>
                      </a:r>
                      <a:r>
                        <a:rPr kumimoji="0" lang="en-US" sz="1000" b="0" i="0" u="none" strike="noStrike" kern="1200" cap="none" spc="0" normalizeH="0" baseline="0" noProof="0">
                          <a:ln>
                            <a:noFill/>
                          </a:ln>
                          <a:solidFill>
                            <a:prstClr val="black"/>
                          </a:solidFill>
                          <a:effectLst/>
                          <a:uLnTx/>
                          <a:uFillTx/>
                          <a:latin typeface="+mn-lt"/>
                          <a:ea typeface="+mn-ea"/>
                          <a:cs typeface="+mn-cs"/>
                        </a:rPr>
                        <a:t> 
 This cucumber cream cheese sandwich is super simple but so ridiculously tasty!
Cucumber Cream Cheese Sandwiches
Ingredients:
115g SCS Cream Cheese softened slightly
2 tablespoons fresh dill, chopped
1 tablespoon fresh lemon juice
Salt and pepper, to taste
4 slices wheat bread
1/2 of a medium cucumber, peeled and sliced
Seasoning salt
Instructions:
In a small bowl, combine the cream cheese, dill, lemon juice, salt, and pepper. Mix well. Place the bread on a flat surface. Divide the cream cheese mixture evenly between them, spreading evenly.
Divide cucumbers between two slices and sprinkle seasoning salt over the tops. Top with the remaining bread slices, cream cheese face down. Cut sandwiches in half and serve!
Source: https://www.pipandebby.com/pipebby/2016/3/31/cucumber-cream-cheese-sandwiches#_a5y_p=5214973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8161194"/>
                  </a:ext>
                </a:extLst>
              </a:tr>
            </a:tbl>
          </a:graphicData>
        </a:graphic>
      </p:graphicFrame>
      <p:sp>
        <p:nvSpPr>
          <p:cNvPr id="4" name="Text Placeholder 3">
            <a:extLst>
              <a:ext uri="{FF2B5EF4-FFF2-40B4-BE49-F238E27FC236}">
                <a16:creationId xmlns:a16="http://schemas.microsoft.com/office/drawing/2014/main" id="{17564C20-EBD1-43C8-941F-75180C61E2BA}"/>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0342731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C313A-D422-4A2A-A516-DE7429C148AF}"/>
              </a:ext>
            </a:extLst>
          </p:cNvPr>
          <p:cNvSpPr>
            <a:spLocks noGrp="1"/>
          </p:cNvSpPr>
          <p:nvPr>
            <p:ph type="title"/>
          </p:nvPr>
        </p:nvSpPr>
        <p:spPr/>
        <p:txBody>
          <a:bodyPr/>
          <a:lstStyle/>
          <a:p>
            <a:r>
              <a:rPr lang="en-US"/>
              <a:t>(FB) Custom Own Posts Table (new) | SCS Dairy MY - 5 of 5</a:t>
            </a:r>
          </a:p>
        </p:txBody>
      </p:sp>
      <p:graphicFrame>
        <p:nvGraphicFramePr>
          <p:cNvPr id="5" name="Table Placeholder 4">
            <a:extLst>
              <a:ext uri="{FF2B5EF4-FFF2-40B4-BE49-F238E27FC236}">
                <a16:creationId xmlns:a16="http://schemas.microsoft.com/office/drawing/2014/main" id="{F7B32A8F-1650-482A-9766-2FD1B2A7C10D}"/>
              </a:ext>
            </a:extLst>
          </p:cNvPr>
          <p:cNvGraphicFramePr>
            <a:graphicFrameLocks noGrp="1"/>
          </p:cNvGraphicFramePr>
          <p:nvPr>
            <p:ph type="tbl" sz="quarter" idx="13"/>
            <p:extLst>
              <p:ext uri="{D42A27DB-BD31-4B8C-83A1-F6EECF244321}">
                <p14:modId xmlns:p14="http://schemas.microsoft.com/office/powerpoint/2010/main" val="4033413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51497285"/>
                    </a:ext>
                  </a:extLst>
                </a:gridCol>
                <a:gridCol w="822960">
                  <a:extLst>
                    <a:ext uri="{9D8B030D-6E8A-4147-A177-3AD203B41FA5}">
                      <a16:colId xmlns:a16="http://schemas.microsoft.com/office/drawing/2014/main" val="2407448483"/>
                    </a:ext>
                  </a:extLst>
                </a:gridCol>
                <a:gridCol w="822960">
                  <a:extLst>
                    <a:ext uri="{9D8B030D-6E8A-4147-A177-3AD203B41FA5}">
                      <a16:colId xmlns:a16="http://schemas.microsoft.com/office/drawing/2014/main" val="264890922"/>
                    </a:ext>
                  </a:extLst>
                </a:gridCol>
                <a:gridCol w="822960">
                  <a:extLst>
                    <a:ext uri="{9D8B030D-6E8A-4147-A177-3AD203B41FA5}">
                      <a16:colId xmlns:a16="http://schemas.microsoft.com/office/drawing/2014/main" val="1046638514"/>
                    </a:ext>
                  </a:extLst>
                </a:gridCol>
                <a:gridCol w="822960">
                  <a:extLst>
                    <a:ext uri="{9D8B030D-6E8A-4147-A177-3AD203B41FA5}">
                      <a16:colId xmlns:a16="http://schemas.microsoft.com/office/drawing/2014/main" val="3652158758"/>
                    </a:ext>
                  </a:extLst>
                </a:gridCol>
                <a:gridCol w="822960">
                  <a:extLst>
                    <a:ext uri="{9D8B030D-6E8A-4147-A177-3AD203B41FA5}">
                      <a16:colId xmlns:a16="http://schemas.microsoft.com/office/drawing/2014/main" val="2793213920"/>
                    </a:ext>
                  </a:extLst>
                </a:gridCol>
                <a:gridCol w="822960">
                  <a:extLst>
                    <a:ext uri="{9D8B030D-6E8A-4147-A177-3AD203B41FA5}">
                      <a16:colId xmlns:a16="http://schemas.microsoft.com/office/drawing/2014/main" val="224588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14147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- 2018-07-19 16:21:00 </a:t>
                      </a:r>
                      <a:r>
                        <a:rPr kumimoji="0" lang="en-US" sz="1000" b="0" i="0" u="none" strike="noStrike" kern="1200" cap="none" spc="0" normalizeH="0" baseline="0" noProof="0">
                          <a:ln>
                            <a:noFill/>
                          </a:ln>
                          <a:solidFill>
                            <a:prstClr val="black"/>
                          </a:solidFill>
                          <a:effectLst/>
                          <a:uLnTx/>
                          <a:uFillTx/>
                          <a:latin typeface="+mn-lt"/>
                          <a:ea typeface="+mn-ea"/>
                          <a:cs typeface="+mn-cs"/>
                        </a:rPr>
                        <a:t> 
 Let the batter sit for a few minutes before pouring it into the pan. This allows the flour and other dry ingredients to fully combine with the moist ingredients. It really does make a difference in the way the cake bakes and the texture of the crumb.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37429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- 2018-07-08 20:26:17 </a:t>
                      </a:r>
                      <a:r>
                        <a:rPr kumimoji="0" lang="en-US" sz="1000" b="0" i="0" u="none" strike="noStrike" kern="1200" cap="none" spc="0" normalizeH="0" baseline="0" noProof="0">
                          <a:ln>
                            <a:noFill/>
                          </a:ln>
                          <a:solidFill>
                            <a:prstClr val="black"/>
                          </a:solidFill>
                          <a:effectLst/>
                          <a:uLnTx/>
                          <a:uFillTx/>
                          <a:latin typeface="+mn-lt"/>
                          <a:ea typeface="+mn-ea"/>
                          <a:cs typeface="+mn-cs"/>
                        </a:rPr>
                        <a:t> 
 Kick start your day with a dose of calcium! Enjoy a sandwich with SCS Cheese Slice for breakfast! #cheesilicious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77406795"/>
                  </a:ext>
                </a:extLst>
              </a:tr>
            </a:tbl>
          </a:graphicData>
        </a:graphic>
      </p:graphicFrame>
      <p:sp>
        <p:nvSpPr>
          <p:cNvPr id="4" name="Text Placeholder 3">
            <a:extLst>
              <a:ext uri="{FF2B5EF4-FFF2-40B4-BE49-F238E27FC236}">
                <a16:creationId xmlns:a16="http://schemas.microsoft.com/office/drawing/2014/main" id="{57A05904-4078-443B-A758-A627AC40B46E}"/>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41446416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7CABE-D562-460F-8885-05A412E59781}"/>
              </a:ext>
            </a:extLst>
          </p:cNvPr>
          <p:cNvSpPr>
            <a:spLocks noGrp="1"/>
          </p:cNvSpPr>
          <p:nvPr>
            <p:ph type="title"/>
          </p:nvPr>
        </p:nvSpPr>
        <p:spPr/>
        <p:txBody>
          <a:bodyPr/>
          <a:lstStyle/>
          <a:p>
            <a:r>
              <a:rPr lang="en-US"/>
              <a:t>Facebook Fan Demographics | SCS Dairy MY</a:t>
            </a:r>
          </a:p>
        </p:txBody>
      </p:sp>
      <p:graphicFrame>
        <p:nvGraphicFramePr>
          <p:cNvPr id="6" name="Chart Placeholder 5">
            <a:extLst>
              <a:ext uri="{FF2B5EF4-FFF2-40B4-BE49-F238E27FC236}">
                <a16:creationId xmlns:a16="http://schemas.microsoft.com/office/drawing/2014/main" id="{FC2AE7E5-9C56-4E95-8286-6574D5CD037C}"/>
              </a:ext>
            </a:extLst>
          </p:cNvPr>
          <p:cNvGraphicFramePr>
            <a:graphicFrameLocks noGrp="1"/>
          </p:cNvGraphicFramePr>
          <p:nvPr>
            <p:ph type="chart" sz="quarter" idx="13"/>
            <p:extLst>
              <p:ext uri="{D42A27DB-BD31-4B8C-83A1-F6EECF244321}">
                <p14:modId xmlns:p14="http://schemas.microsoft.com/office/powerpoint/2010/main" val="31992156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94A322-BC4C-45CC-8D18-5C2D07E86023}"/>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FB53ADBA-AC99-4731-AA68-805269FD83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24817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84B10-9CBE-49AB-9E2D-383A32608D8B}"/>
              </a:ext>
            </a:extLst>
          </p:cNvPr>
          <p:cNvSpPr>
            <a:spLocks noGrp="1"/>
          </p:cNvSpPr>
          <p:nvPr>
            <p:ph type="title"/>
          </p:nvPr>
        </p:nvSpPr>
        <p:spPr/>
        <p:txBody>
          <a:bodyPr/>
          <a:lstStyle/>
          <a:p>
            <a:r>
              <a:rPr lang="en-US"/>
              <a:t>Facebook Interaction Rate | SCS Dairy MY</a:t>
            </a:r>
          </a:p>
        </p:txBody>
      </p:sp>
      <p:graphicFrame>
        <p:nvGraphicFramePr>
          <p:cNvPr id="6" name="Chart Placeholder 5">
            <a:extLst>
              <a:ext uri="{FF2B5EF4-FFF2-40B4-BE49-F238E27FC236}">
                <a16:creationId xmlns:a16="http://schemas.microsoft.com/office/drawing/2014/main" id="{DCF2C34C-3987-4673-9B2D-81A99CCEE700}"/>
              </a:ext>
            </a:extLst>
          </p:cNvPr>
          <p:cNvGraphicFramePr>
            <a:graphicFrameLocks noGrp="1"/>
          </p:cNvGraphicFramePr>
          <p:nvPr>
            <p:ph type="chart" sz="quarter" idx="13"/>
            <p:extLst>
              <p:ext uri="{D42A27DB-BD31-4B8C-83A1-F6EECF244321}">
                <p14:modId xmlns:p14="http://schemas.microsoft.com/office/powerpoint/2010/main" val="8234436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54C753-E494-4DD7-938D-8985FF05ADB2}"/>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A1DAC1C1-452A-4420-915F-A515F568FF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5581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BA263-DEC1-4589-807F-F1262A9C859B}"/>
              </a:ext>
            </a:extLst>
          </p:cNvPr>
          <p:cNvSpPr>
            <a:spLocks noGrp="1"/>
          </p:cNvSpPr>
          <p:nvPr>
            <p:ph type="title"/>
          </p:nvPr>
        </p:nvSpPr>
        <p:spPr/>
        <p:txBody>
          <a:bodyPr/>
          <a:lstStyle/>
          <a:p>
            <a:r>
              <a:rPr lang="en-US"/>
              <a:t>Facebook Fans Total | SCS Dairy MY</a:t>
            </a:r>
          </a:p>
        </p:txBody>
      </p:sp>
      <p:graphicFrame>
        <p:nvGraphicFramePr>
          <p:cNvPr id="6" name="Chart Placeholder 5">
            <a:extLst>
              <a:ext uri="{FF2B5EF4-FFF2-40B4-BE49-F238E27FC236}">
                <a16:creationId xmlns:a16="http://schemas.microsoft.com/office/drawing/2014/main" id="{06682F2C-8C8F-4251-B59D-FBD9EB4549B1}"/>
              </a:ext>
            </a:extLst>
          </p:cNvPr>
          <p:cNvGraphicFramePr>
            <a:graphicFrameLocks noGrp="1"/>
          </p:cNvGraphicFramePr>
          <p:nvPr>
            <p:ph type="chart" sz="quarter" idx="13"/>
            <p:extLst>
              <p:ext uri="{D42A27DB-BD31-4B8C-83A1-F6EECF244321}">
                <p14:modId xmlns:p14="http://schemas.microsoft.com/office/powerpoint/2010/main" val="14802312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D27625-FBA3-4CBA-9E82-12886E36D28B}"/>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3D63FE8D-9978-4687-8C9A-BDCDB53D36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18094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FAD82-CCF0-4459-86F5-7EF340D73AEC}"/>
              </a:ext>
            </a:extLst>
          </p:cNvPr>
          <p:cNvSpPr>
            <a:spLocks noGrp="1"/>
          </p:cNvSpPr>
          <p:nvPr>
            <p:ph type="title"/>
          </p:nvPr>
        </p:nvSpPr>
        <p:spPr/>
        <p:txBody>
          <a:bodyPr/>
          <a:lstStyle/>
          <a:p>
            <a:r>
              <a:rPr lang="en-US"/>
              <a:t>Facebook Page Views | SCS Dairy MY</a:t>
            </a:r>
          </a:p>
        </p:txBody>
      </p:sp>
      <p:graphicFrame>
        <p:nvGraphicFramePr>
          <p:cNvPr id="6" name="Chart Placeholder 5">
            <a:extLst>
              <a:ext uri="{FF2B5EF4-FFF2-40B4-BE49-F238E27FC236}">
                <a16:creationId xmlns:a16="http://schemas.microsoft.com/office/drawing/2014/main" id="{36D5C539-3F95-427A-ABD0-0324ECDB4C34}"/>
              </a:ext>
            </a:extLst>
          </p:cNvPr>
          <p:cNvGraphicFramePr>
            <a:graphicFrameLocks noGrp="1"/>
          </p:cNvGraphicFramePr>
          <p:nvPr>
            <p:ph type="chart" sz="quarter" idx="13"/>
            <p:extLst>
              <p:ext uri="{D42A27DB-BD31-4B8C-83A1-F6EECF244321}">
                <p14:modId xmlns:p14="http://schemas.microsoft.com/office/powerpoint/2010/main" val="9207504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C0749E-8FEF-4FCD-9215-221EB7921D52}"/>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3B7BA0DB-C612-4172-BD9F-6913E05A6A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961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DB729-A54A-4D3E-8652-83D822431960}"/>
              </a:ext>
            </a:extLst>
          </p:cNvPr>
          <p:cNvSpPr>
            <a:spLocks noGrp="1"/>
          </p:cNvSpPr>
          <p:nvPr>
            <p:ph type="title"/>
          </p:nvPr>
        </p:nvSpPr>
        <p:spPr/>
        <p:txBody>
          <a:bodyPr/>
          <a:lstStyle/>
          <a:p>
            <a:r>
              <a:rPr lang="en-US"/>
              <a:t>Facebook Fans By City Table | SCS Dairy MY - 1 of 3</a:t>
            </a:r>
          </a:p>
        </p:txBody>
      </p:sp>
      <p:graphicFrame>
        <p:nvGraphicFramePr>
          <p:cNvPr id="5" name="Table Placeholder 4">
            <a:extLst>
              <a:ext uri="{FF2B5EF4-FFF2-40B4-BE49-F238E27FC236}">
                <a16:creationId xmlns:a16="http://schemas.microsoft.com/office/drawing/2014/main" id="{3739F9D1-176F-484C-A41C-178D02544FEA}"/>
              </a:ext>
            </a:extLst>
          </p:cNvPr>
          <p:cNvGraphicFramePr>
            <a:graphicFrameLocks noGrp="1"/>
          </p:cNvGraphicFramePr>
          <p:nvPr>
            <p:ph type="tbl" sz="quarter" idx="13"/>
            <p:extLst>
              <p:ext uri="{D42A27DB-BD31-4B8C-83A1-F6EECF244321}">
                <p14:modId xmlns:p14="http://schemas.microsoft.com/office/powerpoint/2010/main" val="1572770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603096689"/>
                    </a:ext>
                  </a:extLst>
                </a:gridCol>
                <a:gridCol w="1645920">
                  <a:extLst>
                    <a:ext uri="{9D8B030D-6E8A-4147-A177-3AD203B41FA5}">
                      <a16:colId xmlns:a16="http://schemas.microsoft.com/office/drawing/2014/main" val="1169937115"/>
                    </a:ext>
                  </a:extLst>
                </a:gridCol>
                <a:gridCol w="1645920">
                  <a:extLst>
                    <a:ext uri="{9D8B030D-6E8A-4147-A177-3AD203B41FA5}">
                      <a16:colId xmlns:a16="http://schemas.microsoft.com/office/drawing/2014/main" val="3328306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448412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21.4 %</a:t>
                      </a:r>
                    </a:p>
                  </a:txBody>
                  <a:tcPr/>
                </a:tc>
                <a:extLst>
                  <a:ext uri="{0D108BD9-81ED-4DB2-BD59-A6C34878D82A}">
                    <a16:rowId xmlns:a16="http://schemas.microsoft.com/office/drawing/2014/main" val="1040773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7.9 %</a:t>
                      </a:r>
                    </a:p>
                  </a:txBody>
                  <a:tcPr/>
                </a:tc>
                <a:extLst>
                  <a:ext uri="{0D108BD9-81ED-4DB2-BD59-A6C34878D82A}">
                    <a16:rowId xmlns:a16="http://schemas.microsoft.com/office/drawing/2014/main" val="408259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4.4 %</a:t>
                      </a:r>
                    </a:p>
                  </a:txBody>
                  <a:tcPr/>
                </a:tc>
                <a:extLst>
                  <a:ext uri="{0D108BD9-81ED-4DB2-BD59-A6C34878D82A}">
                    <a16:rowId xmlns:a16="http://schemas.microsoft.com/office/drawing/2014/main" val="3627702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extLst>
                  <a:ext uri="{0D108BD9-81ED-4DB2-BD59-A6C34878D82A}">
                    <a16:rowId xmlns:a16="http://schemas.microsoft.com/office/drawing/2014/main" val="2305982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extLst>
                  <a:ext uri="{0D108BD9-81ED-4DB2-BD59-A6C34878D82A}">
                    <a16:rowId xmlns:a16="http://schemas.microsoft.com/office/drawing/2014/main" val="2486867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extLst>
                  <a:ext uri="{0D108BD9-81ED-4DB2-BD59-A6C34878D82A}">
                    <a16:rowId xmlns:a16="http://schemas.microsoft.com/office/drawing/2014/main" val="2856692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105925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3165889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562237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849195339"/>
                  </a:ext>
                </a:extLst>
              </a:tr>
            </a:tbl>
          </a:graphicData>
        </a:graphic>
      </p:graphicFrame>
      <p:sp>
        <p:nvSpPr>
          <p:cNvPr id="4" name="Text Placeholder 3">
            <a:extLst>
              <a:ext uri="{FF2B5EF4-FFF2-40B4-BE49-F238E27FC236}">
                <a16:creationId xmlns:a16="http://schemas.microsoft.com/office/drawing/2014/main" id="{43C5F97B-11FC-454C-9575-72271ABE26BA}"/>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6692314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6E124-9A55-4A1D-8A20-39EF8AA3B64B}"/>
              </a:ext>
            </a:extLst>
          </p:cNvPr>
          <p:cNvSpPr>
            <a:spLocks noGrp="1"/>
          </p:cNvSpPr>
          <p:nvPr>
            <p:ph type="title"/>
          </p:nvPr>
        </p:nvSpPr>
        <p:spPr/>
        <p:txBody>
          <a:bodyPr/>
          <a:lstStyle/>
          <a:p>
            <a:r>
              <a:rPr lang="en-US"/>
              <a:t>Facebook Fans By City Table | SCS Dairy MY - 2 of 3</a:t>
            </a:r>
          </a:p>
        </p:txBody>
      </p:sp>
      <p:graphicFrame>
        <p:nvGraphicFramePr>
          <p:cNvPr id="5" name="Table Placeholder 4">
            <a:extLst>
              <a:ext uri="{FF2B5EF4-FFF2-40B4-BE49-F238E27FC236}">
                <a16:creationId xmlns:a16="http://schemas.microsoft.com/office/drawing/2014/main" id="{CE7A3425-7C1F-4A47-B45B-9EBA7356C000}"/>
              </a:ext>
            </a:extLst>
          </p:cNvPr>
          <p:cNvGraphicFramePr>
            <a:graphicFrameLocks noGrp="1"/>
          </p:cNvGraphicFramePr>
          <p:nvPr>
            <p:ph type="tbl" sz="quarter" idx="13"/>
            <p:extLst>
              <p:ext uri="{D42A27DB-BD31-4B8C-83A1-F6EECF244321}">
                <p14:modId xmlns:p14="http://schemas.microsoft.com/office/powerpoint/2010/main" val="3329228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176098954"/>
                    </a:ext>
                  </a:extLst>
                </a:gridCol>
                <a:gridCol w="1645920">
                  <a:extLst>
                    <a:ext uri="{9D8B030D-6E8A-4147-A177-3AD203B41FA5}">
                      <a16:colId xmlns:a16="http://schemas.microsoft.com/office/drawing/2014/main" val="2885521550"/>
                    </a:ext>
                  </a:extLst>
                </a:gridCol>
                <a:gridCol w="1645920">
                  <a:extLst>
                    <a:ext uri="{9D8B030D-6E8A-4147-A177-3AD203B41FA5}">
                      <a16:colId xmlns:a16="http://schemas.microsoft.com/office/drawing/2014/main" val="3851883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576696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4060745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2138582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2599250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13479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429637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295629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4254381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975670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110751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552301756"/>
                  </a:ext>
                </a:extLst>
              </a:tr>
            </a:tbl>
          </a:graphicData>
        </a:graphic>
      </p:graphicFrame>
      <p:sp>
        <p:nvSpPr>
          <p:cNvPr id="4" name="Text Placeholder 3">
            <a:extLst>
              <a:ext uri="{FF2B5EF4-FFF2-40B4-BE49-F238E27FC236}">
                <a16:creationId xmlns:a16="http://schemas.microsoft.com/office/drawing/2014/main" id="{CE11A9AA-7557-4A83-AC4E-E8676A3DC7E2}"/>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1241506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77303-B5F8-4A7E-A99B-5A4B04BDFF38}"/>
              </a:ext>
            </a:extLst>
          </p:cNvPr>
          <p:cNvSpPr>
            <a:spLocks noGrp="1"/>
          </p:cNvSpPr>
          <p:nvPr>
            <p:ph type="title"/>
          </p:nvPr>
        </p:nvSpPr>
        <p:spPr/>
        <p:txBody>
          <a:bodyPr/>
          <a:lstStyle/>
          <a:p>
            <a:r>
              <a:rPr lang="en-US"/>
              <a:t>Facebook Fans By City Table | SCS Dairy MY - 3 of 3</a:t>
            </a:r>
          </a:p>
        </p:txBody>
      </p:sp>
      <p:graphicFrame>
        <p:nvGraphicFramePr>
          <p:cNvPr id="5" name="Table Placeholder 4">
            <a:extLst>
              <a:ext uri="{FF2B5EF4-FFF2-40B4-BE49-F238E27FC236}">
                <a16:creationId xmlns:a16="http://schemas.microsoft.com/office/drawing/2014/main" id="{41D21C18-7AB4-4CC3-BEFA-8EB820AF8A83}"/>
              </a:ext>
            </a:extLst>
          </p:cNvPr>
          <p:cNvGraphicFramePr>
            <a:graphicFrameLocks noGrp="1"/>
          </p:cNvGraphicFramePr>
          <p:nvPr>
            <p:ph type="tbl" sz="quarter" idx="13"/>
            <p:extLst>
              <p:ext uri="{D42A27DB-BD31-4B8C-83A1-F6EECF244321}">
                <p14:modId xmlns:p14="http://schemas.microsoft.com/office/powerpoint/2010/main" val="10892666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041618562"/>
                    </a:ext>
                  </a:extLst>
                </a:gridCol>
                <a:gridCol w="1645920">
                  <a:extLst>
                    <a:ext uri="{9D8B030D-6E8A-4147-A177-3AD203B41FA5}">
                      <a16:colId xmlns:a16="http://schemas.microsoft.com/office/drawing/2014/main" val="1341087242"/>
                    </a:ext>
                  </a:extLst>
                </a:gridCol>
                <a:gridCol w="1645920">
                  <a:extLst>
                    <a:ext uri="{9D8B030D-6E8A-4147-A177-3AD203B41FA5}">
                      <a16:colId xmlns:a16="http://schemas.microsoft.com/office/drawing/2014/main" val="34907047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854108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815071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679689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565776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958142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3630666186"/>
                  </a:ext>
                </a:extLst>
              </a:tr>
            </a:tbl>
          </a:graphicData>
        </a:graphic>
      </p:graphicFrame>
      <p:sp>
        <p:nvSpPr>
          <p:cNvPr id="4" name="Text Placeholder 3">
            <a:extLst>
              <a:ext uri="{FF2B5EF4-FFF2-40B4-BE49-F238E27FC236}">
                <a16:creationId xmlns:a16="http://schemas.microsoft.com/office/drawing/2014/main" id="{B634D5ED-0884-4C32-A94B-616DEE752829}"/>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8905845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4016E-B814-4D1E-A5F9-CE2202C5A82F}"/>
              </a:ext>
            </a:extLst>
          </p:cNvPr>
          <p:cNvSpPr>
            <a:spLocks noGrp="1"/>
          </p:cNvSpPr>
          <p:nvPr>
            <p:ph type="title"/>
          </p:nvPr>
        </p:nvSpPr>
        <p:spPr/>
        <p:txBody>
          <a:bodyPr/>
          <a:lstStyle/>
          <a:p>
            <a:r>
              <a:rPr lang="en-US"/>
              <a:t>Facebook Own Posts Table | SCS Dairy MY - 1 of 8</a:t>
            </a:r>
          </a:p>
        </p:txBody>
      </p:sp>
      <p:graphicFrame>
        <p:nvGraphicFramePr>
          <p:cNvPr id="5" name="Table Placeholder 4">
            <a:extLst>
              <a:ext uri="{FF2B5EF4-FFF2-40B4-BE49-F238E27FC236}">
                <a16:creationId xmlns:a16="http://schemas.microsoft.com/office/drawing/2014/main" id="{F05A4422-DBEB-4E99-A5AB-971678935C88}"/>
              </a:ext>
            </a:extLst>
          </p:cNvPr>
          <p:cNvGraphicFramePr>
            <a:graphicFrameLocks noGrp="1"/>
          </p:cNvGraphicFramePr>
          <p:nvPr>
            <p:ph type="tbl" sz="quarter" idx="13"/>
            <p:extLst>
              <p:ext uri="{D42A27DB-BD31-4B8C-83A1-F6EECF244321}">
                <p14:modId xmlns:p14="http://schemas.microsoft.com/office/powerpoint/2010/main" val="1732839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23056554"/>
                    </a:ext>
                  </a:extLst>
                </a:gridCol>
                <a:gridCol w="658368">
                  <a:extLst>
                    <a:ext uri="{9D8B030D-6E8A-4147-A177-3AD203B41FA5}">
                      <a16:colId xmlns:a16="http://schemas.microsoft.com/office/drawing/2014/main" val="2941455606"/>
                    </a:ext>
                  </a:extLst>
                </a:gridCol>
                <a:gridCol w="658368">
                  <a:extLst>
                    <a:ext uri="{9D8B030D-6E8A-4147-A177-3AD203B41FA5}">
                      <a16:colId xmlns:a16="http://schemas.microsoft.com/office/drawing/2014/main" val="2143516281"/>
                    </a:ext>
                  </a:extLst>
                </a:gridCol>
                <a:gridCol w="658368">
                  <a:extLst>
                    <a:ext uri="{9D8B030D-6E8A-4147-A177-3AD203B41FA5}">
                      <a16:colId xmlns:a16="http://schemas.microsoft.com/office/drawing/2014/main" val="2369729564"/>
                    </a:ext>
                  </a:extLst>
                </a:gridCol>
                <a:gridCol w="658368">
                  <a:extLst>
                    <a:ext uri="{9D8B030D-6E8A-4147-A177-3AD203B41FA5}">
                      <a16:colId xmlns:a16="http://schemas.microsoft.com/office/drawing/2014/main" val="3877026811"/>
                    </a:ext>
                  </a:extLst>
                </a:gridCol>
                <a:gridCol w="658368">
                  <a:extLst>
                    <a:ext uri="{9D8B030D-6E8A-4147-A177-3AD203B41FA5}">
                      <a16:colId xmlns:a16="http://schemas.microsoft.com/office/drawing/2014/main" val="846993334"/>
                    </a:ext>
                  </a:extLst>
                </a:gridCol>
                <a:gridCol w="658368">
                  <a:extLst>
                    <a:ext uri="{9D8B030D-6E8A-4147-A177-3AD203B41FA5}">
                      <a16:colId xmlns:a16="http://schemas.microsoft.com/office/drawing/2014/main" val="2977695929"/>
                    </a:ext>
                  </a:extLst>
                </a:gridCol>
                <a:gridCol w="658368">
                  <a:extLst>
                    <a:ext uri="{9D8B030D-6E8A-4147-A177-3AD203B41FA5}">
                      <a16:colId xmlns:a16="http://schemas.microsoft.com/office/drawing/2014/main" val="17400587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44521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- 2018-07-31 17:05:00 </a:t>
                      </a:r>
                      <a:r>
                        <a:rPr kumimoji="0" lang="en-US" sz="1000" b="0" i="0" u="none" strike="noStrike" kern="1200" cap="none" spc="0" normalizeH="0" baseline="0" noProof="0">
                          <a:ln>
                            <a:noFill/>
                          </a:ln>
                          <a:solidFill>
                            <a:prstClr val="black"/>
                          </a:solidFill>
                          <a:effectLst/>
                          <a:uLnTx/>
                          <a:uFillTx/>
                          <a:latin typeface="+mn-lt"/>
                          <a:ea typeface="+mn-ea"/>
                          <a:cs typeface="+mn-cs"/>
                        </a:rPr>
                        <a:t> 
 For a quick and healthy fix, have brown bread with SCS Spreadable Butter! So simple yet full of goodness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71303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- 2018-07-29 16:23:00 </a:t>
                      </a:r>
                      <a:r>
                        <a:rPr kumimoji="0" lang="en-US" sz="1000" b="0" i="0" u="none" strike="noStrike" kern="1200" cap="none" spc="0" normalizeH="0" baseline="0" noProof="0">
                          <a:ln>
                            <a:noFill/>
                          </a:ln>
                          <a:solidFill>
                            <a:prstClr val="black"/>
                          </a:solidFill>
                          <a:effectLst/>
                          <a:uLnTx/>
                          <a:uFillTx/>
                          <a:latin typeface="+mn-lt"/>
                          <a:ea typeface="+mn-ea"/>
                          <a:cs typeface="+mn-cs"/>
                        </a:rPr>
                        <a:t> 
 Why do some recipes call for butter, others for shortening, and some for both?
Shortening remains solid and malleable in temperature range that’s triple that of butter. When baking, the question you must ask yourself is whether you’re willing to sacrifice the flavor of butter for the ease of shortening.
While butter and shortening have similar nutritional profiles, you'll be better off using butter since it provides more vitamins and doesn't contain trans fats. 
Source: http://www.webexhibits.org/butter/baking.html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20851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- 2018-07-27 15:11:00 </a:t>
                      </a:r>
                      <a:r>
                        <a:rPr kumimoji="0" lang="en-US" sz="1000" b="0" i="0" u="none" strike="noStrike" kern="1200" cap="none" spc="0" normalizeH="0" baseline="0" noProof="0">
                          <a:ln>
                            <a:noFill/>
                          </a:ln>
                          <a:solidFill>
                            <a:prstClr val="black"/>
                          </a:solidFill>
                          <a:effectLst/>
                          <a:uLnTx/>
                          <a:uFillTx/>
                          <a:latin typeface="+mn-lt"/>
                          <a:ea typeface="+mn-ea"/>
                          <a:cs typeface="+mn-cs"/>
                        </a:rPr>
                        <a:t> 
 If a recipe calls for cake flour and you don’t have any, you can make your own in a pinch. For each cup of cake flour you need, just take out two tablespoons of flour and add in two tablespoons of cornstarch. Mix it well.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6784838"/>
                  </a:ext>
                </a:extLst>
              </a:tr>
            </a:tbl>
          </a:graphicData>
        </a:graphic>
      </p:graphicFrame>
      <p:sp>
        <p:nvSpPr>
          <p:cNvPr id="4" name="Text Placeholder 3">
            <a:extLst>
              <a:ext uri="{FF2B5EF4-FFF2-40B4-BE49-F238E27FC236}">
                <a16:creationId xmlns:a16="http://schemas.microsoft.com/office/drawing/2014/main" id="{06EB8436-C288-42DD-BAB0-5015D636F71B}"/>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5517736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6D176-FCA4-4971-BB0D-EAB873B3452C}"/>
              </a:ext>
            </a:extLst>
          </p:cNvPr>
          <p:cNvSpPr>
            <a:spLocks noGrp="1"/>
          </p:cNvSpPr>
          <p:nvPr>
            <p:ph type="title"/>
          </p:nvPr>
        </p:nvSpPr>
        <p:spPr/>
        <p:txBody>
          <a:bodyPr/>
          <a:lstStyle/>
          <a:p>
            <a:r>
              <a:rPr lang="en-US"/>
              <a:t>Facebook Own Posts Table | SCS Dairy MY - 2 of 8</a:t>
            </a:r>
          </a:p>
        </p:txBody>
      </p:sp>
      <p:graphicFrame>
        <p:nvGraphicFramePr>
          <p:cNvPr id="5" name="Table Placeholder 4">
            <a:extLst>
              <a:ext uri="{FF2B5EF4-FFF2-40B4-BE49-F238E27FC236}">
                <a16:creationId xmlns:a16="http://schemas.microsoft.com/office/drawing/2014/main" id="{5AB4C083-B9A7-4809-A52B-8FD8A64CACEC}"/>
              </a:ext>
            </a:extLst>
          </p:cNvPr>
          <p:cNvGraphicFramePr>
            <a:graphicFrameLocks noGrp="1"/>
          </p:cNvGraphicFramePr>
          <p:nvPr>
            <p:ph type="tbl" sz="quarter" idx="13"/>
            <p:extLst>
              <p:ext uri="{D42A27DB-BD31-4B8C-83A1-F6EECF244321}">
                <p14:modId xmlns:p14="http://schemas.microsoft.com/office/powerpoint/2010/main" val="1164883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4160924"/>
                    </a:ext>
                  </a:extLst>
                </a:gridCol>
                <a:gridCol w="658368">
                  <a:extLst>
                    <a:ext uri="{9D8B030D-6E8A-4147-A177-3AD203B41FA5}">
                      <a16:colId xmlns:a16="http://schemas.microsoft.com/office/drawing/2014/main" val="4109762744"/>
                    </a:ext>
                  </a:extLst>
                </a:gridCol>
                <a:gridCol w="658368">
                  <a:extLst>
                    <a:ext uri="{9D8B030D-6E8A-4147-A177-3AD203B41FA5}">
                      <a16:colId xmlns:a16="http://schemas.microsoft.com/office/drawing/2014/main" val="1411634209"/>
                    </a:ext>
                  </a:extLst>
                </a:gridCol>
                <a:gridCol w="658368">
                  <a:extLst>
                    <a:ext uri="{9D8B030D-6E8A-4147-A177-3AD203B41FA5}">
                      <a16:colId xmlns:a16="http://schemas.microsoft.com/office/drawing/2014/main" val="1453290165"/>
                    </a:ext>
                  </a:extLst>
                </a:gridCol>
                <a:gridCol w="658368">
                  <a:extLst>
                    <a:ext uri="{9D8B030D-6E8A-4147-A177-3AD203B41FA5}">
                      <a16:colId xmlns:a16="http://schemas.microsoft.com/office/drawing/2014/main" val="4169375616"/>
                    </a:ext>
                  </a:extLst>
                </a:gridCol>
                <a:gridCol w="658368">
                  <a:extLst>
                    <a:ext uri="{9D8B030D-6E8A-4147-A177-3AD203B41FA5}">
                      <a16:colId xmlns:a16="http://schemas.microsoft.com/office/drawing/2014/main" val="3338414847"/>
                    </a:ext>
                  </a:extLst>
                </a:gridCol>
                <a:gridCol w="658368">
                  <a:extLst>
                    <a:ext uri="{9D8B030D-6E8A-4147-A177-3AD203B41FA5}">
                      <a16:colId xmlns:a16="http://schemas.microsoft.com/office/drawing/2014/main" val="1151698755"/>
                    </a:ext>
                  </a:extLst>
                </a:gridCol>
                <a:gridCol w="658368">
                  <a:extLst>
                    <a:ext uri="{9D8B030D-6E8A-4147-A177-3AD203B41FA5}">
                      <a16:colId xmlns:a16="http://schemas.microsoft.com/office/drawing/2014/main" val="4261382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68401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- 2018-07-25 13:02:01 </a:t>
                      </a:r>
                      <a:r>
                        <a:rPr kumimoji="0" lang="en-US" sz="1000" b="0" i="0" u="none" strike="noStrike" kern="1200" cap="none" spc="0" normalizeH="0" baseline="0" noProof="0">
                          <a:ln>
                            <a:noFill/>
                          </a:ln>
                          <a:solidFill>
                            <a:prstClr val="black"/>
                          </a:solidFill>
                          <a:effectLst/>
                          <a:uLnTx/>
                          <a:uFillTx/>
                          <a:latin typeface="+mn-lt"/>
                          <a:ea typeface="+mn-ea"/>
                          <a:cs typeface="+mn-cs"/>
                        </a:rPr>
                        <a:t> 
 Melted cheese and brown butter make this sandwich insanely delicious!
Asparagus Grilled Cheese  Sandwich with Brown Butter and Mustard
Ingredients:
4 tablespoons SCS unsalted butter, browned
4 SCS Cheese Slices
12 asparagus spears, woody stems removed
1 teaspoon olive oil
1 garlic clove
pinch of salt and pepper
4 slices bread
2 tablespoons mustard
Finely grated parmesan cheese for sprinkling
Instructions:
Heat a large skillet over medium-low heat and add the olive oil. Toss in the asparagus and garlic with a pinch of salt and pepper, stirring often, until the asparagus has softened and looks a bit roasted. Remove it and set it on a plate.
To assemble the grilled cheeses, spread the insides of the bread with the mustard. Spread the outsides with the browned butter. Fill the insides of the bread with the cheese, placing the asparagus spears in the middle. Once golden, toasty and the cheese is melted, remove the sandwich from the heat and sprinkle with parmesan. Slice and serve!
How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94870903"/>
                  </a:ext>
                </a:extLst>
              </a:tr>
            </a:tbl>
          </a:graphicData>
        </a:graphic>
      </p:graphicFrame>
      <p:sp>
        <p:nvSpPr>
          <p:cNvPr id="4" name="Text Placeholder 3">
            <a:extLst>
              <a:ext uri="{FF2B5EF4-FFF2-40B4-BE49-F238E27FC236}">
                <a16:creationId xmlns:a16="http://schemas.microsoft.com/office/drawing/2014/main" id="{D529BF76-F1B9-4195-AEFF-00D271E753D5}"/>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8984797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4EC3B-F1EF-4DE6-B00F-16BA4883EAA5}"/>
              </a:ext>
            </a:extLst>
          </p:cNvPr>
          <p:cNvSpPr>
            <a:spLocks noGrp="1"/>
          </p:cNvSpPr>
          <p:nvPr>
            <p:ph type="title"/>
          </p:nvPr>
        </p:nvSpPr>
        <p:spPr/>
        <p:txBody>
          <a:bodyPr/>
          <a:lstStyle/>
          <a:p>
            <a:r>
              <a:rPr lang="en-US"/>
              <a:t>Facebook Own Posts Table | SCS Dairy MY - 3 of 8</a:t>
            </a:r>
          </a:p>
        </p:txBody>
      </p:sp>
      <p:graphicFrame>
        <p:nvGraphicFramePr>
          <p:cNvPr id="5" name="Table Placeholder 4">
            <a:extLst>
              <a:ext uri="{FF2B5EF4-FFF2-40B4-BE49-F238E27FC236}">
                <a16:creationId xmlns:a16="http://schemas.microsoft.com/office/drawing/2014/main" id="{2724CAFE-DD2C-4AC3-A9A1-9CA3DFE3DAD1}"/>
              </a:ext>
            </a:extLst>
          </p:cNvPr>
          <p:cNvGraphicFramePr>
            <a:graphicFrameLocks noGrp="1"/>
          </p:cNvGraphicFramePr>
          <p:nvPr>
            <p:ph type="tbl" sz="quarter" idx="13"/>
            <p:extLst>
              <p:ext uri="{D42A27DB-BD31-4B8C-83A1-F6EECF244321}">
                <p14:modId xmlns:p14="http://schemas.microsoft.com/office/powerpoint/2010/main" val="3500182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2415502"/>
                    </a:ext>
                  </a:extLst>
                </a:gridCol>
                <a:gridCol w="658368">
                  <a:extLst>
                    <a:ext uri="{9D8B030D-6E8A-4147-A177-3AD203B41FA5}">
                      <a16:colId xmlns:a16="http://schemas.microsoft.com/office/drawing/2014/main" val="1145612497"/>
                    </a:ext>
                  </a:extLst>
                </a:gridCol>
                <a:gridCol w="658368">
                  <a:extLst>
                    <a:ext uri="{9D8B030D-6E8A-4147-A177-3AD203B41FA5}">
                      <a16:colId xmlns:a16="http://schemas.microsoft.com/office/drawing/2014/main" val="3059867217"/>
                    </a:ext>
                  </a:extLst>
                </a:gridCol>
                <a:gridCol w="658368">
                  <a:extLst>
                    <a:ext uri="{9D8B030D-6E8A-4147-A177-3AD203B41FA5}">
                      <a16:colId xmlns:a16="http://schemas.microsoft.com/office/drawing/2014/main" val="1449908800"/>
                    </a:ext>
                  </a:extLst>
                </a:gridCol>
                <a:gridCol w="658368">
                  <a:extLst>
                    <a:ext uri="{9D8B030D-6E8A-4147-A177-3AD203B41FA5}">
                      <a16:colId xmlns:a16="http://schemas.microsoft.com/office/drawing/2014/main" val="790738211"/>
                    </a:ext>
                  </a:extLst>
                </a:gridCol>
                <a:gridCol w="658368">
                  <a:extLst>
                    <a:ext uri="{9D8B030D-6E8A-4147-A177-3AD203B41FA5}">
                      <a16:colId xmlns:a16="http://schemas.microsoft.com/office/drawing/2014/main" val="2441098104"/>
                    </a:ext>
                  </a:extLst>
                </a:gridCol>
                <a:gridCol w="658368">
                  <a:extLst>
                    <a:ext uri="{9D8B030D-6E8A-4147-A177-3AD203B41FA5}">
                      <a16:colId xmlns:a16="http://schemas.microsoft.com/office/drawing/2014/main" val="4036487273"/>
                    </a:ext>
                  </a:extLst>
                </a:gridCol>
                <a:gridCol w="658368">
                  <a:extLst>
                    <a:ext uri="{9D8B030D-6E8A-4147-A177-3AD203B41FA5}">
                      <a16:colId xmlns:a16="http://schemas.microsoft.com/office/drawing/2014/main" val="17243651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82940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- 2018-07-23 12:02:00 </a:t>
                      </a:r>
                      <a:r>
                        <a:rPr kumimoji="0" lang="en-US" sz="1000" b="0" i="0" u="none" strike="noStrike" kern="1200" cap="none" spc="0" normalizeH="0" baseline="0" noProof="0">
                          <a:ln>
                            <a:noFill/>
                          </a:ln>
                          <a:solidFill>
                            <a:prstClr val="black"/>
                          </a:solidFill>
                          <a:effectLst/>
                          <a:uLnTx/>
                          <a:uFillTx/>
                          <a:latin typeface="+mn-lt"/>
                          <a:ea typeface="+mn-ea"/>
                          <a:cs typeface="+mn-cs"/>
                        </a:rPr>
                        <a:t> 
 Feeling hungry? Whip up a delicious grilled cheese sandwich with SCS Cheese Slice and pair it with a steaming bowl of tomato soup and enjoy! #cheesilicious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11317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- 2018-07-21 18:39:00 </a:t>
                      </a:r>
                      <a:r>
                        <a:rPr kumimoji="0" lang="en-US" sz="1000" b="0" i="0" u="none" strike="noStrike" kern="1200" cap="none" spc="0" normalizeH="0" baseline="0" noProof="0">
                          <a:ln>
                            <a:noFill/>
                          </a:ln>
                          <a:solidFill>
                            <a:prstClr val="black"/>
                          </a:solidFill>
                          <a:effectLst/>
                          <a:uLnTx/>
                          <a:uFillTx/>
                          <a:latin typeface="+mn-lt"/>
                          <a:ea typeface="+mn-ea"/>
                          <a:cs typeface="+mn-cs"/>
                        </a:rPr>
                        <a:t> 
 Do you know why unsalted butter is used when baking instead of salted butter in some recipes?
Because unsalted butter has less liquid than salted butter, it’s more likely to form a stable structure of air pockets when creamed.
Source: http://www.webexhibits.org/butter/baking.html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39832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- 2018-07-19 16:21:00 </a:t>
                      </a:r>
                      <a:r>
                        <a:rPr kumimoji="0" lang="en-US" sz="1000" b="0" i="0" u="none" strike="noStrike" kern="1200" cap="none" spc="0" normalizeH="0" baseline="0" noProof="0">
                          <a:ln>
                            <a:noFill/>
                          </a:ln>
                          <a:solidFill>
                            <a:prstClr val="black"/>
                          </a:solidFill>
                          <a:effectLst/>
                          <a:uLnTx/>
                          <a:uFillTx/>
                          <a:latin typeface="+mn-lt"/>
                          <a:ea typeface="+mn-ea"/>
                          <a:cs typeface="+mn-cs"/>
                        </a:rPr>
                        <a:t> 
 Let the batter sit for a few minutes before pouring it into the pan. This allows the flour and other dry ingredients to fully combine with the moist ingredients. It really does make a difference in the way the cake bakes and the texture of the crumb.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56523349"/>
                  </a:ext>
                </a:extLst>
              </a:tr>
            </a:tbl>
          </a:graphicData>
        </a:graphic>
      </p:graphicFrame>
      <p:sp>
        <p:nvSpPr>
          <p:cNvPr id="4" name="Text Placeholder 3">
            <a:extLst>
              <a:ext uri="{FF2B5EF4-FFF2-40B4-BE49-F238E27FC236}">
                <a16:creationId xmlns:a16="http://schemas.microsoft.com/office/drawing/2014/main" id="{5B0C042C-29CC-40F7-BFA5-ED2040B632AB}"/>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6204099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9040F-0680-4331-9559-B761EC7719F8}"/>
              </a:ext>
            </a:extLst>
          </p:cNvPr>
          <p:cNvSpPr>
            <a:spLocks noGrp="1"/>
          </p:cNvSpPr>
          <p:nvPr>
            <p:ph type="title"/>
          </p:nvPr>
        </p:nvSpPr>
        <p:spPr/>
        <p:txBody>
          <a:bodyPr/>
          <a:lstStyle/>
          <a:p>
            <a:r>
              <a:rPr lang="en-US"/>
              <a:t>Facebook Own Posts Table | SCS Dairy MY - 4 of 8</a:t>
            </a:r>
          </a:p>
        </p:txBody>
      </p:sp>
      <p:graphicFrame>
        <p:nvGraphicFramePr>
          <p:cNvPr id="5" name="Table Placeholder 4">
            <a:extLst>
              <a:ext uri="{FF2B5EF4-FFF2-40B4-BE49-F238E27FC236}">
                <a16:creationId xmlns:a16="http://schemas.microsoft.com/office/drawing/2014/main" id="{8E6062AA-EC9A-46C3-AC03-396593F450C2}"/>
              </a:ext>
            </a:extLst>
          </p:cNvPr>
          <p:cNvGraphicFramePr>
            <a:graphicFrameLocks noGrp="1"/>
          </p:cNvGraphicFramePr>
          <p:nvPr>
            <p:ph type="tbl" sz="quarter" idx="13"/>
            <p:extLst>
              <p:ext uri="{D42A27DB-BD31-4B8C-83A1-F6EECF244321}">
                <p14:modId xmlns:p14="http://schemas.microsoft.com/office/powerpoint/2010/main" val="3993400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89369712"/>
                    </a:ext>
                  </a:extLst>
                </a:gridCol>
                <a:gridCol w="658368">
                  <a:extLst>
                    <a:ext uri="{9D8B030D-6E8A-4147-A177-3AD203B41FA5}">
                      <a16:colId xmlns:a16="http://schemas.microsoft.com/office/drawing/2014/main" val="1523012167"/>
                    </a:ext>
                  </a:extLst>
                </a:gridCol>
                <a:gridCol w="658368">
                  <a:extLst>
                    <a:ext uri="{9D8B030D-6E8A-4147-A177-3AD203B41FA5}">
                      <a16:colId xmlns:a16="http://schemas.microsoft.com/office/drawing/2014/main" val="572515886"/>
                    </a:ext>
                  </a:extLst>
                </a:gridCol>
                <a:gridCol w="658368">
                  <a:extLst>
                    <a:ext uri="{9D8B030D-6E8A-4147-A177-3AD203B41FA5}">
                      <a16:colId xmlns:a16="http://schemas.microsoft.com/office/drawing/2014/main" val="1683852044"/>
                    </a:ext>
                  </a:extLst>
                </a:gridCol>
                <a:gridCol w="658368">
                  <a:extLst>
                    <a:ext uri="{9D8B030D-6E8A-4147-A177-3AD203B41FA5}">
                      <a16:colId xmlns:a16="http://schemas.microsoft.com/office/drawing/2014/main" val="2239630928"/>
                    </a:ext>
                  </a:extLst>
                </a:gridCol>
                <a:gridCol w="658368">
                  <a:extLst>
                    <a:ext uri="{9D8B030D-6E8A-4147-A177-3AD203B41FA5}">
                      <a16:colId xmlns:a16="http://schemas.microsoft.com/office/drawing/2014/main" val="3573788875"/>
                    </a:ext>
                  </a:extLst>
                </a:gridCol>
                <a:gridCol w="658368">
                  <a:extLst>
                    <a:ext uri="{9D8B030D-6E8A-4147-A177-3AD203B41FA5}">
                      <a16:colId xmlns:a16="http://schemas.microsoft.com/office/drawing/2014/main" val="3358943066"/>
                    </a:ext>
                  </a:extLst>
                </a:gridCol>
                <a:gridCol w="658368">
                  <a:extLst>
                    <a:ext uri="{9D8B030D-6E8A-4147-A177-3AD203B41FA5}">
                      <a16:colId xmlns:a16="http://schemas.microsoft.com/office/drawing/2014/main" val="3669590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72429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- 2018-07-17 12:42:00 </a:t>
                      </a:r>
                      <a:r>
                        <a:rPr kumimoji="0" lang="en-US" sz="1000" b="0" i="0" u="none" strike="noStrike" kern="1200" cap="none" spc="0" normalizeH="0" baseline="0" noProof="0">
                          <a:ln>
                            <a:noFill/>
                          </a:ln>
                          <a:solidFill>
                            <a:prstClr val="black"/>
                          </a:solidFill>
                          <a:effectLst/>
                          <a:uLnTx/>
                          <a:uFillTx/>
                          <a:latin typeface="+mn-lt"/>
                          <a:ea typeface="+mn-ea"/>
                          <a:cs typeface="+mn-cs"/>
                        </a:rPr>
                        <a:t> 
 Not sure what to cook for dinner? Treat your family with these delicious Chicken Salad Bagel Sandwiches!
Chicken Salad Bagel Sandwich
Ingredients:
4 SCS Cheese Slices
454g smoked beef
454g cooked chicken meat, diced
77g mayonnaise
½ teaspoon mustard
¼ teaspoon freshly ground black pepper
1/8 teaspoon cayenne
4 bagels, halved and toasted
Instructions
Preheat oven to 204ºC. Lay the beef out in a single layer on an aluminum foil-lined baking sheet and bake until golden brown and crispy, about 20 minutes.
In a medium mixing bowl stir together the chicken, mayonnaise, mustard, black pepper and cayenne until completely combined.
Preheat oven to broil. Lay the bottom halves of the bagels out on a baking sheet. Top each bagel half with a scoop of the chicken salad and top with a slice of cheese. Broil until the cheese is melted, about 1 to 2 minutes. Top with beef and close up the sandwiches. Slice in half and serve.
Source: http://www.cookingwithcocktailrings.com/sandwiches/2017/chicken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67973058"/>
                  </a:ext>
                </a:extLst>
              </a:tr>
            </a:tbl>
          </a:graphicData>
        </a:graphic>
      </p:graphicFrame>
      <p:sp>
        <p:nvSpPr>
          <p:cNvPr id="4" name="Text Placeholder 3">
            <a:extLst>
              <a:ext uri="{FF2B5EF4-FFF2-40B4-BE49-F238E27FC236}">
                <a16:creationId xmlns:a16="http://schemas.microsoft.com/office/drawing/2014/main" id="{E540A110-06BE-4C76-9DFA-26A8D4EA1AB9}"/>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5716520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251AE-E38C-42A4-9E00-FE5F2CAB8272}"/>
              </a:ext>
            </a:extLst>
          </p:cNvPr>
          <p:cNvSpPr>
            <a:spLocks noGrp="1"/>
          </p:cNvSpPr>
          <p:nvPr>
            <p:ph type="title"/>
          </p:nvPr>
        </p:nvSpPr>
        <p:spPr/>
        <p:txBody>
          <a:bodyPr/>
          <a:lstStyle/>
          <a:p>
            <a:r>
              <a:rPr lang="en-US"/>
              <a:t>Facebook Own Posts Table | SCS Dairy MY - 5 of 8</a:t>
            </a:r>
          </a:p>
        </p:txBody>
      </p:sp>
      <p:graphicFrame>
        <p:nvGraphicFramePr>
          <p:cNvPr id="5" name="Table Placeholder 4">
            <a:extLst>
              <a:ext uri="{FF2B5EF4-FFF2-40B4-BE49-F238E27FC236}">
                <a16:creationId xmlns:a16="http://schemas.microsoft.com/office/drawing/2014/main" id="{34284DC5-94B6-48CA-AF0B-B6AD6A5BA73C}"/>
              </a:ext>
            </a:extLst>
          </p:cNvPr>
          <p:cNvGraphicFramePr>
            <a:graphicFrameLocks noGrp="1"/>
          </p:cNvGraphicFramePr>
          <p:nvPr>
            <p:ph type="tbl" sz="quarter" idx="13"/>
            <p:extLst>
              <p:ext uri="{D42A27DB-BD31-4B8C-83A1-F6EECF244321}">
                <p14:modId xmlns:p14="http://schemas.microsoft.com/office/powerpoint/2010/main" val="2271908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23001866"/>
                    </a:ext>
                  </a:extLst>
                </a:gridCol>
                <a:gridCol w="658368">
                  <a:extLst>
                    <a:ext uri="{9D8B030D-6E8A-4147-A177-3AD203B41FA5}">
                      <a16:colId xmlns:a16="http://schemas.microsoft.com/office/drawing/2014/main" val="1718378081"/>
                    </a:ext>
                  </a:extLst>
                </a:gridCol>
                <a:gridCol w="658368">
                  <a:extLst>
                    <a:ext uri="{9D8B030D-6E8A-4147-A177-3AD203B41FA5}">
                      <a16:colId xmlns:a16="http://schemas.microsoft.com/office/drawing/2014/main" val="1611711018"/>
                    </a:ext>
                  </a:extLst>
                </a:gridCol>
                <a:gridCol w="658368">
                  <a:extLst>
                    <a:ext uri="{9D8B030D-6E8A-4147-A177-3AD203B41FA5}">
                      <a16:colId xmlns:a16="http://schemas.microsoft.com/office/drawing/2014/main" val="2006865616"/>
                    </a:ext>
                  </a:extLst>
                </a:gridCol>
                <a:gridCol w="658368">
                  <a:extLst>
                    <a:ext uri="{9D8B030D-6E8A-4147-A177-3AD203B41FA5}">
                      <a16:colId xmlns:a16="http://schemas.microsoft.com/office/drawing/2014/main" val="783844606"/>
                    </a:ext>
                  </a:extLst>
                </a:gridCol>
                <a:gridCol w="658368">
                  <a:extLst>
                    <a:ext uri="{9D8B030D-6E8A-4147-A177-3AD203B41FA5}">
                      <a16:colId xmlns:a16="http://schemas.microsoft.com/office/drawing/2014/main" val="1499905408"/>
                    </a:ext>
                  </a:extLst>
                </a:gridCol>
                <a:gridCol w="658368">
                  <a:extLst>
                    <a:ext uri="{9D8B030D-6E8A-4147-A177-3AD203B41FA5}">
                      <a16:colId xmlns:a16="http://schemas.microsoft.com/office/drawing/2014/main" val="1172595346"/>
                    </a:ext>
                  </a:extLst>
                </a:gridCol>
                <a:gridCol w="658368">
                  <a:extLst>
                    <a:ext uri="{9D8B030D-6E8A-4147-A177-3AD203B41FA5}">
                      <a16:colId xmlns:a16="http://schemas.microsoft.com/office/drawing/2014/main" val="42372456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4815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- 2018-07-15 15:31:00 </a:t>
                      </a:r>
                      <a:r>
                        <a:rPr kumimoji="0" lang="en-US" sz="1000" b="0" i="0" u="none" strike="noStrike" kern="1200" cap="none" spc="0" normalizeH="0" baseline="0" noProof="0">
                          <a:ln>
                            <a:noFill/>
                          </a:ln>
                          <a:solidFill>
                            <a:prstClr val="black"/>
                          </a:solidFill>
                          <a:effectLst/>
                          <a:uLnTx/>
                          <a:uFillTx/>
                          <a:latin typeface="+mn-lt"/>
                          <a:ea typeface="+mn-ea"/>
                          <a:cs typeface="+mn-cs"/>
                        </a:rPr>
                        <a:t> 
 Brown bread with sliced apples and SCS Cream Cheese! Perfect for those untimely hunger pangs! #cheesiicious!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87917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- 2018-07-13 17:12:00 </a:t>
                      </a:r>
                      <a:r>
                        <a:rPr kumimoji="0" lang="en-US" sz="1000" b="0" i="0" u="none" strike="noStrike" kern="1200" cap="none" spc="0" normalizeH="0" baseline="0" noProof="0">
                          <a:ln>
                            <a:noFill/>
                          </a:ln>
                          <a:solidFill>
                            <a:prstClr val="black"/>
                          </a:solidFill>
                          <a:effectLst/>
                          <a:uLnTx/>
                          <a:uFillTx/>
                          <a:latin typeface="+mn-lt"/>
                          <a:ea typeface="+mn-ea"/>
                          <a:cs typeface="+mn-cs"/>
                        </a:rPr>
                        <a:t> 
 What is the purpose of butter in a recipe?
Because butter works in concert with other ingredients (like sugar, eggs, and flour) to give baked treats body and texture, it's important to fluff up butter with air. That's why the first step of most cookie recipes is to use a mixer to cream the butter. 
Source: http://www.webexhibits.org/butter/baking.html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01311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- 2018-07-11 13:28:00 </a:t>
                      </a:r>
                      <a:r>
                        <a:rPr kumimoji="0" lang="en-US" sz="1000" b="0" i="0" u="none" strike="noStrike" kern="1200" cap="none" spc="0" normalizeH="0" baseline="0" noProof="0">
                          <a:ln>
                            <a:noFill/>
                          </a:ln>
                          <a:solidFill>
                            <a:prstClr val="black"/>
                          </a:solidFill>
                          <a:effectLst/>
                          <a:uLnTx/>
                          <a:uFillTx/>
                          <a:latin typeface="+mn-lt"/>
                          <a:ea typeface="+mn-ea"/>
                          <a:cs typeface="+mn-cs"/>
                        </a:rPr>
                        <a:t> 
 If your baked good recipe calls for nuts or berries, toss them with flour before adding to the batter to keep them from settling to the bottom of the pan.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44858374"/>
                  </a:ext>
                </a:extLst>
              </a:tr>
            </a:tbl>
          </a:graphicData>
        </a:graphic>
      </p:graphicFrame>
      <p:sp>
        <p:nvSpPr>
          <p:cNvPr id="4" name="Text Placeholder 3">
            <a:extLst>
              <a:ext uri="{FF2B5EF4-FFF2-40B4-BE49-F238E27FC236}">
                <a16:creationId xmlns:a16="http://schemas.microsoft.com/office/drawing/2014/main" id="{16168B4B-BD64-4859-B201-EE727FA4167A}"/>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41833946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22A6D-07CF-4985-AD80-765A38FE6234}"/>
              </a:ext>
            </a:extLst>
          </p:cNvPr>
          <p:cNvSpPr>
            <a:spLocks noGrp="1"/>
          </p:cNvSpPr>
          <p:nvPr>
            <p:ph type="title"/>
          </p:nvPr>
        </p:nvSpPr>
        <p:spPr/>
        <p:txBody>
          <a:bodyPr/>
          <a:lstStyle/>
          <a:p>
            <a:r>
              <a:rPr lang="en-US"/>
              <a:t>Facebook Own Posts Table | SCS Dairy MY - 6 of 8</a:t>
            </a:r>
          </a:p>
        </p:txBody>
      </p:sp>
      <p:graphicFrame>
        <p:nvGraphicFramePr>
          <p:cNvPr id="5" name="Table Placeholder 4">
            <a:extLst>
              <a:ext uri="{FF2B5EF4-FFF2-40B4-BE49-F238E27FC236}">
                <a16:creationId xmlns:a16="http://schemas.microsoft.com/office/drawing/2014/main" id="{DF44A5B4-579E-450F-931F-53EA7A7B38DE}"/>
              </a:ext>
            </a:extLst>
          </p:cNvPr>
          <p:cNvGraphicFramePr>
            <a:graphicFrameLocks noGrp="1"/>
          </p:cNvGraphicFramePr>
          <p:nvPr>
            <p:ph type="tbl" sz="quarter" idx="13"/>
            <p:extLst>
              <p:ext uri="{D42A27DB-BD31-4B8C-83A1-F6EECF244321}">
                <p14:modId xmlns:p14="http://schemas.microsoft.com/office/powerpoint/2010/main" val="2294948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52353665"/>
                    </a:ext>
                  </a:extLst>
                </a:gridCol>
                <a:gridCol w="658368">
                  <a:extLst>
                    <a:ext uri="{9D8B030D-6E8A-4147-A177-3AD203B41FA5}">
                      <a16:colId xmlns:a16="http://schemas.microsoft.com/office/drawing/2014/main" val="1097267049"/>
                    </a:ext>
                  </a:extLst>
                </a:gridCol>
                <a:gridCol w="658368">
                  <a:extLst>
                    <a:ext uri="{9D8B030D-6E8A-4147-A177-3AD203B41FA5}">
                      <a16:colId xmlns:a16="http://schemas.microsoft.com/office/drawing/2014/main" val="704555979"/>
                    </a:ext>
                  </a:extLst>
                </a:gridCol>
                <a:gridCol w="658368">
                  <a:extLst>
                    <a:ext uri="{9D8B030D-6E8A-4147-A177-3AD203B41FA5}">
                      <a16:colId xmlns:a16="http://schemas.microsoft.com/office/drawing/2014/main" val="4101982279"/>
                    </a:ext>
                  </a:extLst>
                </a:gridCol>
                <a:gridCol w="658368">
                  <a:extLst>
                    <a:ext uri="{9D8B030D-6E8A-4147-A177-3AD203B41FA5}">
                      <a16:colId xmlns:a16="http://schemas.microsoft.com/office/drawing/2014/main" val="1029195622"/>
                    </a:ext>
                  </a:extLst>
                </a:gridCol>
                <a:gridCol w="658368">
                  <a:extLst>
                    <a:ext uri="{9D8B030D-6E8A-4147-A177-3AD203B41FA5}">
                      <a16:colId xmlns:a16="http://schemas.microsoft.com/office/drawing/2014/main" val="2110131708"/>
                    </a:ext>
                  </a:extLst>
                </a:gridCol>
                <a:gridCol w="658368">
                  <a:extLst>
                    <a:ext uri="{9D8B030D-6E8A-4147-A177-3AD203B41FA5}">
                      <a16:colId xmlns:a16="http://schemas.microsoft.com/office/drawing/2014/main" val="140974386"/>
                    </a:ext>
                  </a:extLst>
                </a:gridCol>
                <a:gridCol w="658368">
                  <a:extLst>
                    <a:ext uri="{9D8B030D-6E8A-4147-A177-3AD203B41FA5}">
                      <a16:colId xmlns:a16="http://schemas.microsoft.com/office/drawing/2014/main" val="12927121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41195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- 2018-07-09 12:56:00 </a:t>
                      </a:r>
                      <a:r>
                        <a:rPr kumimoji="0" lang="en-US" sz="1000" b="0" i="0" u="none" strike="noStrike" kern="1200" cap="none" spc="0" normalizeH="0" baseline="0" noProof="0">
                          <a:ln>
                            <a:noFill/>
                          </a:ln>
                          <a:solidFill>
                            <a:prstClr val="black"/>
                          </a:solidFill>
                          <a:effectLst/>
                          <a:uLnTx/>
                          <a:uFillTx/>
                          <a:latin typeface="+mn-lt"/>
                          <a:ea typeface="+mn-ea"/>
                          <a:cs typeface="+mn-cs"/>
                        </a:rPr>
                        <a:t> 
 Love sandwiches? Then you will really enjoy these mouth-watering butter and steak sandwiches!
Cowboy Butter Skirt Steak Sandwiches
Ingredients:
113g SCS salted butter, room temperature
680g skirt steak
Kosher salt
Freshly ground black pepper
1 clove garlic, grated
1 tsp. lemon zest
1 tbsp. chopped fresh parsley
1/2 tsp. crushed red pepper flakes
1/2 tsp. steak seasoning
1 loaf bread, cut into 1/2" slices
Arugula
Instructions:
Preheat grill. Pat dry steak and generously season with salt and pepper. Make cowboy butter: In a small bowl mix together garlic, lemon zest, parsley, red pepper flakes, and steak seasoning. Fold in butter and mix well, then set aside.
Grill steak; cook 4 to 5 minutes on each side. Transfer to a clean plate and spread 2 to 3 tablespoons cowboy butter over steak; cover loosely with foil and let it rest for 5 minutes. Cut into thin slices, cutting against the grain.
Assemble sandwiches: Spread a thin layer of cowboy butter on one side of all bread slices. With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90298580"/>
                  </a:ext>
                </a:extLst>
              </a:tr>
            </a:tbl>
          </a:graphicData>
        </a:graphic>
      </p:graphicFrame>
      <p:sp>
        <p:nvSpPr>
          <p:cNvPr id="4" name="Text Placeholder 3">
            <a:extLst>
              <a:ext uri="{FF2B5EF4-FFF2-40B4-BE49-F238E27FC236}">
                <a16:creationId xmlns:a16="http://schemas.microsoft.com/office/drawing/2014/main" id="{4ED8B8A7-876E-4AB4-9FC4-78C6B9171D96}"/>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0986078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5D6D3-5D24-4674-A092-A15F327216D3}"/>
              </a:ext>
            </a:extLst>
          </p:cNvPr>
          <p:cNvSpPr>
            <a:spLocks noGrp="1"/>
          </p:cNvSpPr>
          <p:nvPr>
            <p:ph type="title"/>
          </p:nvPr>
        </p:nvSpPr>
        <p:spPr/>
        <p:txBody>
          <a:bodyPr/>
          <a:lstStyle/>
          <a:p>
            <a:r>
              <a:rPr lang="en-US"/>
              <a:t>Facebook Own Posts Table | SCS Dairy MY - 7 of 8</a:t>
            </a:r>
          </a:p>
        </p:txBody>
      </p:sp>
      <p:graphicFrame>
        <p:nvGraphicFramePr>
          <p:cNvPr id="5" name="Table Placeholder 4">
            <a:extLst>
              <a:ext uri="{FF2B5EF4-FFF2-40B4-BE49-F238E27FC236}">
                <a16:creationId xmlns:a16="http://schemas.microsoft.com/office/drawing/2014/main" id="{96D6DB39-3D7F-4131-88E4-7C21C1F35D27}"/>
              </a:ext>
            </a:extLst>
          </p:cNvPr>
          <p:cNvGraphicFramePr>
            <a:graphicFrameLocks noGrp="1"/>
          </p:cNvGraphicFramePr>
          <p:nvPr>
            <p:ph type="tbl" sz="quarter" idx="13"/>
            <p:extLst>
              <p:ext uri="{D42A27DB-BD31-4B8C-83A1-F6EECF244321}">
                <p14:modId xmlns:p14="http://schemas.microsoft.com/office/powerpoint/2010/main" val="810874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81154350"/>
                    </a:ext>
                  </a:extLst>
                </a:gridCol>
                <a:gridCol w="658368">
                  <a:extLst>
                    <a:ext uri="{9D8B030D-6E8A-4147-A177-3AD203B41FA5}">
                      <a16:colId xmlns:a16="http://schemas.microsoft.com/office/drawing/2014/main" val="3420421911"/>
                    </a:ext>
                  </a:extLst>
                </a:gridCol>
                <a:gridCol w="658368">
                  <a:extLst>
                    <a:ext uri="{9D8B030D-6E8A-4147-A177-3AD203B41FA5}">
                      <a16:colId xmlns:a16="http://schemas.microsoft.com/office/drawing/2014/main" val="3538032227"/>
                    </a:ext>
                  </a:extLst>
                </a:gridCol>
                <a:gridCol w="658368">
                  <a:extLst>
                    <a:ext uri="{9D8B030D-6E8A-4147-A177-3AD203B41FA5}">
                      <a16:colId xmlns:a16="http://schemas.microsoft.com/office/drawing/2014/main" val="242618045"/>
                    </a:ext>
                  </a:extLst>
                </a:gridCol>
                <a:gridCol w="658368">
                  <a:extLst>
                    <a:ext uri="{9D8B030D-6E8A-4147-A177-3AD203B41FA5}">
                      <a16:colId xmlns:a16="http://schemas.microsoft.com/office/drawing/2014/main" val="1466836944"/>
                    </a:ext>
                  </a:extLst>
                </a:gridCol>
                <a:gridCol w="658368">
                  <a:extLst>
                    <a:ext uri="{9D8B030D-6E8A-4147-A177-3AD203B41FA5}">
                      <a16:colId xmlns:a16="http://schemas.microsoft.com/office/drawing/2014/main" val="728477163"/>
                    </a:ext>
                  </a:extLst>
                </a:gridCol>
                <a:gridCol w="658368">
                  <a:extLst>
                    <a:ext uri="{9D8B030D-6E8A-4147-A177-3AD203B41FA5}">
                      <a16:colId xmlns:a16="http://schemas.microsoft.com/office/drawing/2014/main" val="3104949330"/>
                    </a:ext>
                  </a:extLst>
                </a:gridCol>
                <a:gridCol w="658368">
                  <a:extLst>
                    <a:ext uri="{9D8B030D-6E8A-4147-A177-3AD203B41FA5}">
                      <a16:colId xmlns:a16="http://schemas.microsoft.com/office/drawing/2014/main" val="4158798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73928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- 2018-07-08 20:39:51 </a:t>
                      </a:r>
                      <a:r>
                        <a:rPr kumimoji="0" lang="en-US" sz="1000" b="0" i="0" u="none" strike="noStrike" kern="1200" cap="none" spc="0" normalizeH="0" baseline="0" noProof="0">
                          <a:ln>
                            <a:noFill/>
                          </a:ln>
                          <a:solidFill>
                            <a:prstClr val="black"/>
                          </a:solidFill>
                          <a:effectLst/>
                          <a:uLnTx/>
                          <a:uFillTx/>
                          <a:latin typeface="+mn-lt"/>
                          <a:ea typeface="+mn-ea"/>
                          <a:cs typeface="+mn-cs"/>
                        </a:rPr>
                        <a:t> 
 When baking a cake from a box mix, use unsalted butter instead of oil, milk instead of water, and add a few drops of vanilla. Your cake will taste like it was made from scratch.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9695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- 2018-07-08 20:26:17 </a:t>
                      </a:r>
                      <a:r>
                        <a:rPr kumimoji="0" lang="en-US" sz="1000" b="0" i="0" u="none" strike="noStrike" kern="1200" cap="none" spc="0" normalizeH="0" baseline="0" noProof="0">
                          <a:ln>
                            <a:noFill/>
                          </a:ln>
                          <a:solidFill>
                            <a:prstClr val="black"/>
                          </a:solidFill>
                          <a:effectLst/>
                          <a:uLnTx/>
                          <a:uFillTx/>
                          <a:latin typeface="+mn-lt"/>
                          <a:ea typeface="+mn-ea"/>
                          <a:cs typeface="+mn-cs"/>
                        </a:rPr>
                        <a:t> 
 Kick start your day with a dose of calcium! Enjoy a sandwich with SCS Cheese Slice for breakfast! #cheesilicious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32606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- 2018-07-05 15:16:20 </a:t>
                      </a:r>
                      <a:r>
                        <a:rPr kumimoji="0" lang="en-US" sz="1000" b="0" i="0" u="none" strike="noStrike" kern="1200" cap="none" spc="0" normalizeH="0" baseline="0" noProof="0">
                          <a:ln>
                            <a:noFill/>
                          </a:ln>
                          <a:solidFill>
                            <a:prstClr val="black"/>
                          </a:solidFill>
                          <a:effectLst/>
                          <a:uLnTx/>
                          <a:uFillTx/>
                          <a:latin typeface="+mn-lt"/>
                          <a:ea typeface="+mn-ea"/>
                          <a:cs typeface="+mn-cs"/>
                        </a:rPr>
                        <a:t> 
 Did you know? Cheese is a great source of calcium and protein. It also contains high amounts of vitamins A and B12, along with 
zinc, phosphorus, and riboflavin.
Source: https://www.healthline.com/health/is-
cheese-bad-for-you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31426342"/>
                  </a:ext>
                </a:extLst>
              </a:tr>
            </a:tbl>
          </a:graphicData>
        </a:graphic>
      </p:graphicFrame>
      <p:sp>
        <p:nvSpPr>
          <p:cNvPr id="4" name="Text Placeholder 3">
            <a:extLst>
              <a:ext uri="{FF2B5EF4-FFF2-40B4-BE49-F238E27FC236}">
                <a16:creationId xmlns:a16="http://schemas.microsoft.com/office/drawing/2014/main" id="{3C983C4E-3C52-401D-9AA5-ECFA24FDD941}"/>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5770865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8ED8C-A64C-4577-B567-43A3F31B0485}"/>
              </a:ext>
            </a:extLst>
          </p:cNvPr>
          <p:cNvSpPr>
            <a:spLocks noGrp="1"/>
          </p:cNvSpPr>
          <p:nvPr>
            <p:ph type="title"/>
          </p:nvPr>
        </p:nvSpPr>
        <p:spPr/>
        <p:txBody>
          <a:bodyPr/>
          <a:lstStyle/>
          <a:p>
            <a:r>
              <a:rPr lang="en-US"/>
              <a:t>Facebook Own Posts Table | SCS Dairy MY - 8 of 8</a:t>
            </a:r>
          </a:p>
        </p:txBody>
      </p:sp>
      <p:graphicFrame>
        <p:nvGraphicFramePr>
          <p:cNvPr id="5" name="Table Placeholder 4">
            <a:extLst>
              <a:ext uri="{FF2B5EF4-FFF2-40B4-BE49-F238E27FC236}">
                <a16:creationId xmlns:a16="http://schemas.microsoft.com/office/drawing/2014/main" id="{40AFC068-29E3-4420-91CC-9261A903B04F}"/>
              </a:ext>
            </a:extLst>
          </p:cNvPr>
          <p:cNvGraphicFramePr>
            <a:graphicFrameLocks noGrp="1"/>
          </p:cNvGraphicFramePr>
          <p:nvPr>
            <p:ph type="tbl" sz="quarter" idx="13"/>
            <p:extLst>
              <p:ext uri="{D42A27DB-BD31-4B8C-83A1-F6EECF244321}">
                <p14:modId xmlns:p14="http://schemas.microsoft.com/office/powerpoint/2010/main" val="965691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69717041"/>
                    </a:ext>
                  </a:extLst>
                </a:gridCol>
                <a:gridCol w="658368">
                  <a:extLst>
                    <a:ext uri="{9D8B030D-6E8A-4147-A177-3AD203B41FA5}">
                      <a16:colId xmlns:a16="http://schemas.microsoft.com/office/drawing/2014/main" val="200753881"/>
                    </a:ext>
                  </a:extLst>
                </a:gridCol>
                <a:gridCol w="658368">
                  <a:extLst>
                    <a:ext uri="{9D8B030D-6E8A-4147-A177-3AD203B41FA5}">
                      <a16:colId xmlns:a16="http://schemas.microsoft.com/office/drawing/2014/main" val="2316105528"/>
                    </a:ext>
                  </a:extLst>
                </a:gridCol>
                <a:gridCol w="658368">
                  <a:extLst>
                    <a:ext uri="{9D8B030D-6E8A-4147-A177-3AD203B41FA5}">
                      <a16:colId xmlns:a16="http://schemas.microsoft.com/office/drawing/2014/main" val="3634957569"/>
                    </a:ext>
                  </a:extLst>
                </a:gridCol>
                <a:gridCol w="658368">
                  <a:extLst>
                    <a:ext uri="{9D8B030D-6E8A-4147-A177-3AD203B41FA5}">
                      <a16:colId xmlns:a16="http://schemas.microsoft.com/office/drawing/2014/main" val="3721999716"/>
                    </a:ext>
                  </a:extLst>
                </a:gridCol>
                <a:gridCol w="658368">
                  <a:extLst>
                    <a:ext uri="{9D8B030D-6E8A-4147-A177-3AD203B41FA5}">
                      <a16:colId xmlns:a16="http://schemas.microsoft.com/office/drawing/2014/main" val="3386066680"/>
                    </a:ext>
                  </a:extLst>
                </a:gridCol>
                <a:gridCol w="658368">
                  <a:extLst>
                    <a:ext uri="{9D8B030D-6E8A-4147-A177-3AD203B41FA5}">
                      <a16:colId xmlns:a16="http://schemas.microsoft.com/office/drawing/2014/main" val="3598677016"/>
                    </a:ext>
                  </a:extLst>
                </a:gridCol>
                <a:gridCol w="658368">
                  <a:extLst>
                    <a:ext uri="{9D8B030D-6E8A-4147-A177-3AD203B41FA5}">
                      <a16:colId xmlns:a16="http://schemas.microsoft.com/office/drawing/2014/main" val="1204377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74190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- 2018-07-02 05:23:19 </a:t>
                      </a:r>
                      <a:r>
                        <a:rPr kumimoji="0" lang="en-US" sz="1000" b="0" i="0" u="none" strike="noStrike" kern="1200" cap="none" spc="0" normalizeH="0" baseline="0" noProof="0">
                          <a:ln>
                            <a:noFill/>
                          </a:ln>
                          <a:solidFill>
                            <a:prstClr val="black"/>
                          </a:solidFill>
                          <a:effectLst/>
                          <a:uLnTx/>
                          <a:uFillTx/>
                          <a:latin typeface="+mn-lt"/>
                          <a:ea typeface="+mn-ea"/>
                          <a:cs typeface="+mn-cs"/>
                        </a:rPr>
                        <a:t> 
 This cucumber cream cheese sandwich is super simple but so ridiculously tasty!
Cucumber Cream Cheese Sandwiches
Ingredients:
115g SCS Cream Cheese softened slightly
2 tablespoons fresh dill, chopped
1 tablespoon fresh lemon juice
Salt and pepper, to taste
4 slices wheat bread
1/2 of a medium cucumber, peeled and sliced
Seasoning salt
Instructions:
In a small bowl, combine the cream cheese, dill, lemon juice, salt, and pepper. Mix well. Place the bread on a flat surface. Divide the cream cheese mixture evenly between them, spreading evenly.
Divide cucumbers between two slices and sprinkle seasoning salt over the tops. Top with the remaining bread slices, cream cheese face down. Cut sandwiches in half and serve!
Source: https://www.pipandebby.com/pipebby/2016/3/31/cucumber-cream-cheese-sandwiches#_a5y_p=5214973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47418808"/>
                  </a:ext>
                </a:extLst>
              </a:tr>
            </a:tbl>
          </a:graphicData>
        </a:graphic>
      </p:graphicFrame>
      <p:sp>
        <p:nvSpPr>
          <p:cNvPr id="4" name="Text Placeholder 3">
            <a:extLst>
              <a:ext uri="{FF2B5EF4-FFF2-40B4-BE49-F238E27FC236}">
                <a16:creationId xmlns:a16="http://schemas.microsoft.com/office/drawing/2014/main" id="{86F45D7D-0741-4AC6-8A19-1A026C4F5D86}"/>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9460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1008</Words>
  <Application>Microsoft Office PowerPoint</Application>
  <PresentationFormat>On-screen Show (4:3)</PresentationFormat>
  <Paragraphs>428</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Calibri</vt:lpstr>
      <vt:lpstr>Arial</vt:lpstr>
      <vt:lpstr>quintly_template</vt:lpstr>
      <vt:lpstr>MASTER TEMPLATE</vt:lpstr>
      <vt:lpstr>Facebook Key Metrics Table | SCS Dairy MY</vt:lpstr>
      <vt:lpstr>Facebook Reach | SCS Dairy MY</vt:lpstr>
      <vt:lpstr>Facebook Engaged Users | SCS Dairy MY</vt:lpstr>
      <vt:lpstr>Facebook Average Reactions Per Post | SCS Dairy MY</vt:lpstr>
      <vt:lpstr>Facebook Interactions Distribution | SCS Dairy MY</vt:lpstr>
      <vt:lpstr>Facebook Interaction Rate By Weekday | SCS Dairy MY</vt:lpstr>
      <vt:lpstr>(FB) Custom Own Posts Table (new) | SCS Dairy MY - 1 of 5</vt:lpstr>
      <vt:lpstr>(FB) Custom Own Posts Table (new) | SCS Dairy MY - 2 of 5</vt:lpstr>
      <vt:lpstr>(FB) Custom Own Posts Table (new) | SCS Dairy MY - 3 of 5</vt:lpstr>
      <vt:lpstr>(FB) Custom Own Posts Table (new) | SCS Dairy MY - 4 of 5</vt:lpstr>
      <vt:lpstr>(FB) Custom Own Posts Table (new) | SCS Dairy MY - 5 of 5</vt:lpstr>
      <vt:lpstr>Facebook Fan Demographics | SCS Dairy MY</vt:lpstr>
      <vt:lpstr>Facebook Interaction Rate | SCS Dairy MY</vt:lpstr>
      <vt:lpstr>Facebook Fans Total | SCS Dairy MY</vt:lpstr>
      <vt:lpstr>Facebook Page Views | SCS Dairy MY</vt:lpstr>
      <vt:lpstr>Facebook Fans By City Table | SCS Dairy MY - 1 of 3</vt:lpstr>
      <vt:lpstr>Facebook Fans By City Table | SCS Dairy MY - 2 of 3</vt:lpstr>
      <vt:lpstr>Facebook Fans By City Table | SCS Dairy MY - 3 of 3</vt:lpstr>
      <vt:lpstr>Facebook Own Posts Table | SCS Dairy MY - 1 of 8</vt:lpstr>
      <vt:lpstr>Facebook Own Posts Table | SCS Dairy MY - 2 of 8</vt:lpstr>
      <vt:lpstr>Facebook Own Posts Table | SCS Dairy MY - 3 of 8</vt:lpstr>
      <vt:lpstr>Facebook Own Posts Table | SCS Dairy MY - 4 of 8</vt:lpstr>
      <vt:lpstr>Facebook Own Posts Table | SCS Dairy MY - 5 of 8</vt:lpstr>
      <vt:lpstr>Facebook Own Posts Table | SCS Dairy MY - 6 of 8</vt:lpstr>
      <vt:lpstr>Facebook Own Posts Table | SCS Dairy MY - 7 of 8</vt:lpstr>
      <vt:lpstr>Facebook Own Posts Table | SCS Dairy MY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2018-08-03T06:27:21Z</dcterms:created>
  <dcterms:modified xsi:type="dcterms:W3CDTF">2018-08-03T06:28:02Z</dcterms:modified>
</cp:coreProperties>
</file>