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858000" cy="9144000"/>
  <p:embeddedFontLst>
    <p:embeddedFont>
      <p:font typeface="ＭＳ Ｐゴシック" panose="020B0600070205080204" pitchFamily="34" charset="-128"/>
      <p:regular r:id="rId35"/>
    </p:embeddedFon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4135</c:v>
                </c:pt>
                <c:pt idx="1">
                  <c:v>527</c:v>
                </c:pt>
                <c:pt idx="2">
                  <c:v>494</c:v>
                </c:pt>
                <c:pt idx="3">
                  <c:v>674</c:v>
                </c:pt>
                <c:pt idx="4">
                  <c:v>803</c:v>
                </c:pt>
                <c:pt idx="5">
                  <c:v>1053</c:v>
                </c:pt>
                <c:pt idx="6">
                  <c:v>1010</c:v>
                </c:pt>
                <c:pt idx="7">
                  <c:v>556</c:v>
                </c:pt>
                <c:pt idx="8">
                  <c:v>969</c:v>
                </c:pt>
                <c:pt idx="9">
                  <c:v>1721</c:v>
                </c:pt>
                <c:pt idx="10">
                  <c:v>1571</c:v>
                </c:pt>
                <c:pt idx="11">
                  <c:v>1483</c:v>
                </c:pt>
                <c:pt idx="12">
                  <c:v>917</c:v>
                </c:pt>
                <c:pt idx="13">
                  <c:v>658</c:v>
                </c:pt>
                <c:pt idx="14">
                  <c:v>425</c:v>
                </c:pt>
                <c:pt idx="15">
                  <c:v>1258</c:v>
                </c:pt>
                <c:pt idx="16">
                  <c:v>728</c:v>
                </c:pt>
                <c:pt idx="17">
                  <c:v>724</c:v>
                </c:pt>
                <c:pt idx="18">
                  <c:v>651</c:v>
                </c:pt>
                <c:pt idx="19">
                  <c:v>521</c:v>
                </c:pt>
                <c:pt idx="20">
                  <c:v>361</c:v>
                </c:pt>
                <c:pt idx="21">
                  <c:v>348</c:v>
                </c:pt>
                <c:pt idx="22">
                  <c:v>600</c:v>
                </c:pt>
                <c:pt idx="23">
                  <c:v>441</c:v>
                </c:pt>
                <c:pt idx="24">
                  <c:v>2038</c:v>
                </c:pt>
                <c:pt idx="25">
                  <c:v>11225</c:v>
                </c:pt>
                <c:pt idx="26">
                  <c:v>15532</c:v>
                </c:pt>
                <c:pt idx="27">
                  <c:v>39671</c:v>
                </c:pt>
                <c:pt idx="28">
                  <c:v>49980</c:v>
                </c:pt>
                <c:pt idx="29">
                  <c:v>34711</c:v>
                </c:pt>
                <c:pt idx="30">
                  <c:v>13257</c:v>
                </c:pt>
              </c:numCache>
            </c:numRef>
          </c:val>
          <c:smooth val="0"/>
          <c:extLst>
            <c:ext xmlns:c16="http://schemas.microsoft.com/office/drawing/2014/chart" uri="{C3380CC4-5D6E-409C-BE32-E72D297353CC}">
              <c16:uniqueId val="{00000000-BEB2-4B20-9E82-345901428B28}"/>
            </c:ext>
          </c:extLst>
        </c:ser>
        <c:dLbls>
          <c:showLegendKey val="0"/>
          <c:showVal val="0"/>
          <c:showCatName val="0"/>
          <c:showSerName val="0"/>
          <c:showPercent val="0"/>
          <c:showBubbleSize val="0"/>
        </c:dLbls>
        <c:smooth val="0"/>
        <c:axId val="352469632"/>
        <c:axId val="352470288"/>
      </c:lineChart>
      <c:dateAx>
        <c:axId val="35246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70288"/>
        <c:crosses val="autoZero"/>
        <c:auto val="1"/>
        <c:lblOffset val="100"/>
        <c:baseTimeUnit val="days"/>
      </c:dateAx>
      <c:valAx>
        <c:axId val="35247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6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94</c:v>
                </c:pt>
                <c:pt idx="1">
                  <c:v>62</c:v>
                </c:pt>
                <c:pt idx="2">
                  <c:v>41</c:v>
                </c:pt>
                <c:pt idx="3">
                  <c:v>85</c:v>
                </c:pt>
                <c:pt idx="4">
                  <c:v>68</c:v>
                </c:pt>
                <c:pt idx="5">
                  <c:v>144</c:v>
                </c:pt>
                <c:pt idx="6">
                  <c:v>60</c:v>
                </c:pt>
                <c:pt idx="7">
                  <c:v>39</c:v>
                </c:pt>
                <c:pt idx="8">
                  <c:v>167</c:v>
                </c:pt>
                <c:pt idx="9">
                  <c:v>147</c:v>
                </c:pt>
                <c:pt idx="10">
                  <c:v>105</c:v>
                </c:pt>
                <c:pt idx="11">
                  <c:v>114</c:v>
                </c:pt>
                <c:pt idx="12">
                  <c:v>76</c:v>
                </c:pt>
                <c:pt idx="13">
                  <c:v>61</c:v>
                </c:pt>
                <c:pt idx="14">
                  <c:v>39</c:v>
                </c:pt>
                <c:pt idx="15">
                  <c:v>250</c:v>
                </c:pt>
                <c:pt idx="16">
                  <c:v>81</c:v>
                </c:pt>
                <c:pt idx="17">
                  <c:v>138</c:v>
                </c:pt>
                <c:pt idx="18">
                  <c:v>69</c:v>
                </c:pt>
                <c:pt idx="19">
                  <c:v>50</c:v>
                </c:pt>
                <c:pt idx="20">
                  <c:v>39</c:v>
                </c:pt>
                <c:pt idx="21">
                  <c:v>48</c:v>
                </c:pt>
                <c:pt idx="22">
                  <c:v>53</c:v>
                </c:pt>
                <c:pt idx="23">
                  <c:v>38</c:v>
                </c:pt>
                <c:pt idx="24">
                  <c:v>286</c:v>
                </c:pt>
                <c:pt idx="25">
                  <c:v>295</c:v>
                </c:pt>
                <c:pt idx="26">
                  <c:v>314</c:v>
                </c:pt>
                <c:pt idx="27">
                  <c:v>567</c:v>
                </c:pt>
                <c:pt idx="28">
                  <c:v>583</c:v>
                </c:pt>
                <c:pt idx="29">
                  <c:v>360</c:v>
                </c:pt>
                <c:pt idx="30">
                  <c:v>460</c:v>
                </c:pt>
              </c:numCache>
            </c:numRef>
          </c:val>
          <c:smooth val="0"/>
          <c:extLst>
            <c:ext xmlns:c16="http://schemas.microsoft.com/office/drawing/2014/chart" uri="{C3380CC4-5D6E-409C-BE32-E72D297353CC}">
              <c16:uniqueId val="{00000000-6BBF-432C-B8D7-7EC49639DB26}"/>
            </c:ext>
          </c:extLst>
        </c:ser>
        <c:dLbls>
          <c:showLegendKey val="0"/>
          <c:showVal val="0"/>
          <c:showCatName val="0"/>
          <c:showSerName val="0"/>
          <c:showPercent val="0"/>
          <c:showBubbleSize val="0"/>
        </c:dLbls>
        <c:smooth val="0"/>
        <c:axId val="351996232"/>
        <c:axId val="351997544"/>
      </c:lineChart>
      <c:dateAx>
        <c:axId val="35199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97544"/>
        <c:crosses val="autoZero"/>
        <c:auto val="1"/>
        <c:lblOffset val="100"/>
        <c:baseTimeUnit val="days"/>
      </c:dateAx>
      <c:valAx>
        <c:axId val="35199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9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13</c:v>
                </c:pt>
                <c:pt idx="3">
                  <c:v>0</c:v>
                </c:pt>
                <c:pt idx="4">
                  <c:v>8</c:v>
                </c:pt>
                <c:pt idx="5">
                  <c:v>11</c:v>
                </c:pt>
                <c:pt idx="6">
                  <c:v>0</c:v>
                </c:pt>
                <c:pt idx="7">
                  <c:v>0</c:v>
                </c:pt>
                <c:pt idx="8">
                  <c:v>12</c:v>
                </c:pt>
                <c:pt idx="9">
                  <c:v>8</c:v>
                </c:pt>
                <c:pt idx="10">
                  <c:v>4</c:v>
                </c:pt>
                <c:pt idx="11">
                  <c:v>13</c:v>
                </c:pt>
                <c:pt idx="12">
                  <c:v>29</c:v>
                </c:pt>
                <c:pt idx="13">
                  <c:v>0</c:v>
                </c:pt>
                <c:pt idx="14">
                  <c:v>0</c:v>
                </c:pt>
                <c:pt idx="15">
                  <c:v>6</c:v>
                </c:pt>
                <c:pt idx="16">
                  <c:v>0</c:v>
                </c:pt>
                <c:pt idx="17">
                  <c:v>0</c:v>
                </c:pt>
                <c:pt idx="18">
                  <c:v>15</c:v>
                </c:pt>
                <c:pt idx="19">
                  <c:v>0</c:v>
                </c:pt>
                <c:pt idx="20">
                  <c:v>0</c:v>
                </c:pt>
                <c:pt idx="21">
                  <c:v>0</c:v>
                </c:pt>
                <c:pt idx="22">
                  <c:v>10</c:v>
                </c:pt>
                <c:pt idx="23">
                  <c:v>0</c:v>
                </c:pt>
                <c:pt idx="24">
                  <c:v>81</c:v>
                </c:pt>
                <c:pt idx="25">
                  <c:v>12</c:v>
                </c:pt>
                <c:pt idx="26">
                  <c:v>0</c:v>
                </c:pt>
                <c:pt idx="27">
                  <c:v>0</c:v>
                </c:pt>
                <c:pt idx="28">
                  <c:v>0</c:v>
                </c:pt>
                <c:pt idx="29">
                  <c:v>0</c:v>
                </c:pt>
                <c:pt idx="30">
                  <c:v>8</c:v>
                </c:pt>
              </c:numCache>
            </c:numRef>
          </c:val>
          <c:smooth val="0"/>
          <c:extLst>
            <c:ext xmlns:c16="http://schemas.microsoft.com/office/drawing/2014/chart" uri="{C3380CC4-5D6E-409C-BE32-E72D297353CC}">
              <c16:uniqueId val="{00000000-C3E5-492C-856B-8031A04A7E39}"/>
            </c:ext>
          </c:extLst>
        </c:ser>
        <c:dLbls>
          <c:showLegendKey val="0"/>
          <c:showVal val="0"/>
          <c:showCatName val="0"/>
          <c:showSerName val="0"/>
          <c:showPercent val="0"/>
          <c:showBubbleSize val="0"/>
        </c:dLbls>
        <c:smooth val="0"/>
        <c:axId val="351998200"/>
        <c:axId val="352000824"/>
      </c:lineChart>
      <c:dateAx>
        <c:axId val="351998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00824"/>
        <c:crosses val="autoZero"/>
        <c:auto val="1"/>
        <c:lblOffset val="100"/>
        <c:baseTimeUnit val="days"/>
      </c:dateAx>
      <c:valAx>
        <c:axId val="35200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9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260</c:v>
                </c:pt>
              </c:numCache>
            </c:numRef>
          </c:val>
          <c:extLst>
            <c:ext xmlns:c16="http://schemas.microsoft.com/office/drawing/2014/chart" uri="{C3380CC4-5D6E-409C-BE32-E72D297353CC}">
              <c16:uniqueId val="{00000000-030A-4C91-9340-0788D60EA35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4</c:v>
                </c:pt>
              </c:numCache>
            </c:numRef>
          </c:val>
          <c:extLst>
            <c:ext xmlns:c16="http://schemas.microsoft.com/office/drawing/2014/chart" uri="{C3380CC4-5D6E-409C-BE32-E72D297353CC}">
              <c16:uniqueId val="{00000001-030A-4C91-9340-0788D60EA35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030A-4C91-9340-0788D60EA35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030A-4C91-9340-0788D60EA35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030A-4C91-9340-0788D60EA35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030A-4C91-9340-0788D60EA35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1</c:v>
                </c:pt>
              </c:numCache>
            </c:numRef>
          </c:val>
          <c:extLst>
            <c:ext xmlns:c16="http://schemas.microsoft.com/office/drawing/2014/chart" uri="{C3380CC4-5D6E-409C-BE32-E72D297353CC}">
              <c16:uniqueId val="{00000006-030A-4C91-9340-0788D60EA35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30</c:v>
                </c:pt>
              </c:numCache>
            </c:numRef>
          </c:val>
          <c:extLst>
            <c:ext xmlns:c16="http://schemas.microsoft.com/office/drawing/2014/chart" uri="{C3380CC4-5D6E-409C-BE32-E72D297353CC}">
              <c16:uniqueId val="{00000007-030A-4C91-9340-0788D60EA35D}"/>
            </c:ext>
          </c:extLst>
        </c:ser>
        <c:dLbls>
          <c:showLegendKey val="0"/>
          <c:showVal val="0"/>
          <c:showCatName val="0"/>
          <c:showSerName val="0"/>
          <c:showPercent val="0"/>
          <c:showBubbleSize val="0"/>
        </c:dLbls>
        <c:gapWidth val="150"/>
        <c:overlap val="100"/>
        <c:axId val="355611832"/>
        <c:axId val="355605600"/>
      </c:barChart>
      <c:catAx>
        <c:axId val="35561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5600"/>
        <c:crosses val="autoZero"/>
        <c:auto val="1"/>
        <c:lblAlgn val="ctr"/>
        <c:lblOffset val="100"/>
        <c:noMultiLvlLbl val="0"/>
      </c:catAx>
      <c:valAx>
        <c:axId val="355605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1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0.49172999552973001</c:v>
                </c:pt>
                <c:pt idx="1">
                  <c:v>0.54537326776933004</c:v>
                </c:pt>
                <c:pt idx="2">
                  <c:v>2.1010281627178999</c:v>
                </c:pt>
                <c:pt idx="3">
                  <c:v>0.58113544926241001</c:v>
                </c:pt>
                <c:pt idx="4">
                  <c:v>0.98345999105945003</c:v>
                </c:pt>
              </c:numCache>
            </c:numRef>
          </c:val>
          <c:extLst>
            <c:ext xmlns:c16="http://schemas.microsoft.com/office/drawing/2014/chart" uri="{C3380CC4-5D6E-409C-BE32-E72D297353CC}">
              <c16:uniqueId val="{00000000-BD2F-40C4-9EE9-575EF43AC7D7}"/>
            </c:ext>
          </c:extLst>
        </c:ser>
        <c:dLbls>
          <c:showLegendKey val="0"/>
          <c:showVal val="0"/>
          <c:showCatName val="0"/>
          <c:showSerName val="0"/>
          <c:showPercent val="0"/>
          <c:showBubbleSize val="0"/>
        </c:dLbls>
        <c:gapWidth val="219"/>
        <c:overlap val="-27"/>
        <c:axId val="355609208"/>
        <c:axId val="355609536"/>
      </c:barChart>
      <c:catAx>
        <c:axId val="35560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9536"/>
        <c:crosses val="autoZero"/>
        <c:auto val="1"/>
        <c:lblAlgn val="ctr"/>
        <c:lblOffset val="100"/>
        <c:noMultiLvlLbl val="0"/>
      </c:catAx>
      <c:valAx>
        <c:axId val="35560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c:v>
                </c:pt>
                <c:pt idx="1">
                  <c:v>183</c:v>
                </c:pt>
                <c:pt idx="2">
                  <c:v>1369</c:v>
                </c:pt>
                <c:pt idx="3">
                  <c:v>202</c:v>
                </c:pt>
                <c:pt idx="4">
                  <c:v>32</c:v>
                </c:pt>
                <c:pt idx="5">
                  <c:v>18</c:v>
                </c:pt>
                <c:pt idx="6">
                  <c:v>6</c:v>
                </c:pt>
              </c:numCache>
            </c:numRef>
          </c:val>
          <c:extLst>
            <c:ext xmlns:c16="http://schemas.microsoft.com/office/drawing/2014/chart" uri="{C3380CC4-5D6E-409C-BE32-E72D297353CC}">
              <c16:uniqueId val="{00000000-B88A-4202-87FA-9FDBADFFC67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0</c:v>
                </c:pt>
                <c:pt idx="1">
                  <c:v>90</c:v>
                </c:pt>
                <c:pt idx="2">
                  <c:v>550</c:v>
                </c:pt>
                <c:pt idx="3">
                  <c:v>60</c:v>
                </c:pt>
                <c:pt idx="4">
                  <c:v>14</c:v>
                </c:pt>
                <c:pt idx="5">
                  <c:v>5</c:v>
                </c:pt>
                <c:pt idx="6">
                  <c:v>3</c:v>
                </c:pt>
              </c:numCache>
            </c:numRef>
          </c:val>
          <c:extLst>
            <c:ext xmlns:c16="http://schemas.microsoft.com/office/drawing/2014/chart" uri="{C3380CC4-5D6E-409C-BE32-E72D297353CC}">
              <c16:uniqueId val="{00000001-B88A-4202-87FA-9FDBADFFC672}"/>
            </c:ext>
          </c:extLst>
        </c:ser>
        <c:dLbls>
          <c:showLegendKey val="0"/>
          <c:showVal val="0"/>
          <c:showCatName val="0"/>
          <c:showSerName val="0"/>
          <c:showPercent val="0"/>
          <c:showBubbleSize val="0"/>
        </c:dLbls>
        <c:gapWidth val="219"/>
        <c:overlap val="-27"/>
        <c:axId val="288529384"/>
        <c:axId val="360248312"/>
      </c:barChart>
      <c:catAx>
        <c:axId val="28852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48312"/>
        <c:crosses val="autoZero"/>
        <c:auto val="1"/>
        <c:lblAlgn val="ctr"/>
        <c:lblOffset val="100"/>
        <c:noMultiLvlLbl val="0"/>
      </c:catAx>
      <c:valAx>
        <c:axId val="36024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2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0.68947906026558003</c:v>
                </c:pt>
                <c:pt idx="3">
                  <c:v>0</c:v>
                </c:pt>
                <c:pt idx="4">
                  <c:v>0.40160642570281002</c:v>
                </c:pt>
                <c:pt idx="5">
                  <c:v>0.59671805072103001</c:v>
                </c:pt>
                <c:pt idx="6">
                  <c:v>0</c:v>
                </c:pt>
                <c:pt idx="7">
                  <c:v>0</c:v>
                </c:pt>
                <c:pt idx="8">
                  <c:v>0.67665538907684997</c:v>
                </c:pt>
                <c:pt idx="9">
                  <c:v>0.50143266475644999</c:v>
                </c:pt>
                <c:pt idx="10">
                  <c:v>0.23596035865975001</c:v>
                </c:pt>
                <c:pt idx="11">
                  <c:v>0.70060719290050999</c:v>
                </c:pt>
                <c:pt idx="12">
                  <c:v>1.4814814814815001</c:v>
                </c:pt>
                <c:pt idx="13">
                  <c:v>0</c:v>
                </c:pt>
                <c:pt idx="14">
                  <c:v>0</c:v>
                </c:pt>
                <c:pt idx="15">
                  <c:v>0.26990553306343001</c:v>
                </c:pt>
                <c:pt idx="16">
                  <c:v>0</c:v>
                </c:pt>
                <c:pt idx="17">
                  <c:v>0</c:v>
                </c:pt>
                <c:pt idx="18">
                  <c:v>0.70175438596491002</c:v>
                </c:pt>
                <c:pt idx="19">
                  <c:v>0</c:v>
                </c:pt>
                <c:pt idx="20">
                  <c:v>0</c:v>
                </c:pt>
                <c:pt idx="21">
                  <c:v>0</c:v>
                </c:pt>
                <c:pt idx="22">
                  <c:v>0.42643923240937998</c:v>
                </c:pt>
                <c:pt idx="23">
                  <c:v>0</c:v>
                </c:pt>
                <c:pt idx="24">
                  <c:v>3.7269681742044001</c:v>
                </c:pt>
                <c:pt idx="25">
                  <c:v>0.53941908713692999</c:v>
                </c:pt>
                <c:pt idx="26">
                  <c:v>0</c:v>
                </c:pt>
                <c:pt idx="27">
                  <c:v>0</c:v>
                </c:pt>
                <c:pt idx="28">
                  <c:v>0</c:v>
                </c:pt>
                <c:pt idx="29">
                  <c:v>0</c:v>
                </c:pt>
                <c:pt idx="30">
                  <c:v>0.51181102362205</c:v>
                </c:pt>
              </c:numCache>
            </c:numRef>
          </c:val>
          <c:smooth val="0"/>
          <c:extLst>
            <c:ext xmlns:c16="http://schemas.microsoft.com/office/drawing/2014/chart" uri="{C3380CC4-5D6E-409C-BE32-E72D297353CC}">
              <c16:uniqueId val="{00000000-44D1-48BC-B1EF-D7E630301A9D}"/>
            </c:ext>
          </c:extLst>
        </c:ser>
        <c:dLbls>
          <c:showLegendKey val="0"/>
          <c:showVal val="0"/>
          <c:showCatName val="0"/>
          <c:showSerName val="0"/>
          <c:showPercent val="0"/>
          <c:showBubbleSize val="0"/>
        </c:dLbls>
        <c:smooth val="0"/>
        <c:axId val="362955456"/>
        <c:axId val="362960376"/>
      </c:lineChart>
      <c:dateAx>
        <c:axId val="36295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60376"/>
        <c:crosses val="autoZero"/>
        <c:auto val="1"/>
        <c:lblOffset val="100"/>
        <c:baseTimeUnit val="days"/>
      </c:dateAx>
      <c:valAx>
        <c:axId val="36296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5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1926</c:v>
                </c:pt>
                <c:pt idx="1">
                  <c:v>1947</c:v>
                </c:pt>
                <c:pt idx="2">
                  <c:v>1970</c:v>
                </c:pt>
                <c:pt idx="3">
                  <c:v>1983</c:v>
                </c:pt>
                <c:pt idx="4">
                  <c:v>2002</c:v>
                </c:pt>
                <c:pt idx="5">
                  <c:v>2021</c:v>
                </c:pt>
                <c:pt idx="6">
                  <c:v>2040</c:v>
                </c:pt>
                <c:pt idx="7">
                  <c:v>2057</c:v>
                </c:pt>
                <c:pt idx="8">
                  <c:v>2081</c:v>
                </c:pt>
                <c:pt idx="9">
                  <c:v>2108</c:v>
                </c:pt>
                <c:pt idx="10">
                  <c:v>2130</c:v>
                </c:pt>
                <c:pt idx="11">
                  <c:v>2152</c:v>
                </c:pt>
                <c:pt idx="12">
                  <c:v>2169</c:v>
                </c:pt>
                <c:pt idx="13">
                  <c:v>2184</c:v>
                </c:pt>
                <c:pt idx="14">
                  <c:v>2211</c:v>
                </c:pt>
                <c:pt idx="15">
                  <c:v>2235</c:v>
                </c:pt>
                <c:pt idx="16">
                  <c:v>2254</c:v>
                </c:pt>
                <c:pt idx="17">
                  <c:v>2273</c:v>
                </c:pt>
                <c:pt idx="18">
                  <c:v>2288</c:v>
                </c:pt>
                <c:pt idx="19">
                  <c:v>2302</c:v>
                </c:pt>
                <c:pt idx="20">
                  <c:v>2321</c:v>
                </c:pt>
                <c:pt idx="21">
                  <c:v>2334</c:v>
                </c:pt>
                <c:pt idx="22">
                  <c:v>2356</c:v>
                </c:pt>
                <c:pt idx="23">
                  <c:v>2377</c:v>
                </c:pt>
                <c:pt idx="24">
                  <c:v>2399</c:v>
                </c:pt>
                <c:pt idx="25">
                  <c:v>2422</c:v>
                </c:pt>
                <c:pt idx="26">
                  <c:v>2449</c:v>
                </c:pt>
                <c:pt idx="27">
                  <c:v>2468</c:v>
                </c:pt>
                <c:pt idx="28">
                  <c:v>2499</c:v>
                </c:pt>
                <c:pt idx="29">
                  <c:v>2532</c:v>
                </c:pt>
                <c:pt idx="30">
                  <c:v>2549</c:v>
                </c:pt>
              </c:numCache>
            </c:numRef>
          </c:val>
          <c:smooth val="0"/>
          <c:extLst>
            <c:ext xmlns:c16="http://schemas.microsoft.com/office/drawing/2014/chart" uri="{C3380CC4-5D6E-409C-BE32-E72D297353CC}">
              <c16:uniqueId val="{00000000-DB77-403D-8ACE-4910C103E0B0}"/>
            </c:ext>
          </c:extLst>
        </c:ser>
        <c:dLbls>
          <c:showLegendKey val="0"/>
          <c:showVal val="0"/>
          <c:showCatName val="0"/>
          <c:showSerName val="0"/>
          <c:showPercent val="0"/>
          <c:showBubbleSize val="0"/>
        </c:dLbls>
        <c:smooth val="0"/>
        <c:axId val="285330328"/>
        <c:axId val="282320472"/>
      </c:lineChart>
      <c:dateAx>
        <c:axId val="28533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320472"/>
        <c:crosses val="autoZero"/>
        <c:auto val="1"/>
        <c:lblOffset val="100"/>
        <c:baseTimeUnit val="days"/>
      </c:dateAx>
      <c:valAx>
        <c:axId val="28232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3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99</c:v>
                </c:pt>
                <c:pt idx="1">
                  <c:v>94</c:v>
                </c:pt>
                <c:pt idx="2">
                  <c:v>34</c:v>
                </c:pt>
                <c:pt idx="3">
                  <c:v>58</c:v>
                </c:pt>
                <c:pt idx="4">
                  <c:v>42</c:v>
                </c:pt>
                <c:pt idx="5">
                  <c:v>54</c:v>
                </c:pt>
                <c:pt idx="6">
                  <c:v>23</c:v>
                </c:pt>
                <c:pt idx="7">
                  <c:v>40</c:v>
                </c:pt>
                <c:pt idx="8">
                  <c:v>44</c:v>
                </c:pt>
                <c:pt idx="9">
                  <c:v>63</c:v>
                </c:pt>
                <c:pt idx="10">
                  <c:v>134</c:v>
                </c:pt>
                <c:pt idx="11">
                  <c:v>69</c:v>
                </c:pt>
                <c:pt idx="12">
                  <c:v>49</c:v>
                </c:pt>
                <c:pt idx="13">
                  <c:v>69</c:v>
                </c:pt>
                <c:pt idx="14">
                  <c:v>34</c:v>
                </c:pt>
                <c:pt idx="15">
                  <c:v>87</c:v>
                </c:pt>
                <c:pt idx="16">
                  <c:v>106</c:v>
                </c:pt>
                <c:pt idx="17">
                  <c:v>95</c:v>
                </c:pt>
                <c:pt idx="18">
                  <c:v>48</c:v>
                </c:pt>
                <c:pt idx="19">
                  <c:v>72</c:v>
                </c:pt>
                <c:pt idx="20">
                  <c:v>44</c:v>
                </c:pt>
                <c:pt idx="21">
                  <c:v>23</c:v>
                </c:pt>
                <c:pt idx="22">
                  <c:v>99</c:v>
                </c:pt>
                <c:pt idx="23">
                  <c:v>118</c:v>
                </c:pt>
                <c:pt idx="24">
                  <c:v>57</c:v>
                </c:pt>
                <c:pt idx="25">
                  <c:v>73</c:v>
                </c:pt>
                <c:pt idx="26">
                  <c:v>34</c:v>
                </c:pt>
                <c:pt idx="27">
                  <c:v>97</c:v>
                </c:pt>
                <c:pt idx="28">
                  <c:v>70</c:v>
                </c:pt>
                <c:pt idx="29">
                  <c:v>42</c:v>
                </c:pt>
                <c:pt idx="30">
                  <c:v>62</c:v>
                </c:pt>
              </c:numCache>
            </c:numRef>
          </c:val>
          <c:smooth val="0"/>
          <c:extLst>
            <c:ext xmlns:c16="http://schemas.microsoft.com/office/drawing/2014/chart" uri="{C3380CC4-5D6E-409C-BE32-E72D297353CC}">
              <c16:uniqueId val="{00000000-3C40-474F-A7E9-F0FAD40AE7A1}"/>
            </c:ext>
          </c:extLst>
        </c:ser>
        <c:dLbls>
          <c:showLegendKey val="0"/>
          <c:showVal val="0"/>
          <c:showCatName val="0"/>
          <c:showSerName val="0"/>
          <c:showPercent val="0"/>
          <c:showBubbleSize val="0"/>
        </c:dLbls>
        <c:smooth val="0"/>
        <c:axId val="364952256"/>
        <c:axId val="364948320"/>
      </c:lineChart>
      <c:dateAx>
        <c:axId val="36495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48320"/>
        <c:crosses val="autoZero"/>
        <c:auto val="1"/>
        <c:lblOffset val="100"/>
        <c:baseTimeUnit val="days"/>
      </c:dateAx>
      <c:valAx>
        <c:axId val="36494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5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FCAA7-45EB-434C-A659-10D32227A5A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DA1E642-6AEB-4E14-B78D-53544E6954B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8461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8C472-2B09-409D-8BF4-1AE0A1336905}"/>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9A515FEF-627C-46FA-88EC-AE80052E5B5F}"/>
              </a:ext>
            </a:extLst>
          </p:cNvPr>
          <p:cNvGraphicFramePr>
            <a:graphicFrameLocks noGrp="1"/>
          </p:cNvGraphicFramePr>
          <p:nvPr>
            <p:ph type="tbl" sz="quarter" idx="13"/>
            <p:extLst>
              <p:ext uri="{D42A27DB-BD31-4B8C-83A1-F6EECF244321}">
                <p14:modId xmlns:p14="http://schemas.microsoft.com/office/powerpoint/2010/main" val="3134729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3751118"/>
                    </a:ext>
                  </a:extLst>
                </a:gridCol>
                <a:gridCol w="740664">
                  <a:extLst>
                    <a:ext uri="{9D8B030D-6E8A-4147-A177-3AD203B41FA5}">
                      <a16:colId xmlns:a16="http://schemas.microsoft.com/office/drawing/2014/main" val="3338371054"/>
                    </a:ext>
                  </a:extLst>
                </a:gridCol>
                <a:gridCol w="740664">
                  <a:extLst>
                    <a:ext uri="{9D8B030D-6E8A-4147-A177-3AD203B41FA5}">
                      <a16:colId xmlns:a16="http://schemas.microsoft.com/office/drawing/2014/main" val="2091182446"/>
                    </a:ext>
                  </a:extLst>
                </a:gridCol>
                <a:gridCol w="740664">
                  <a:extLst>
                    <a:ext uri="{9D8B030D-6E8A-4147-A177-3AD203B41FA5}">
                      <a16:colId xmlns:a16="http://schemas.microsoft.com/office/drawing/2014/main" val="2398579078"/>
                    </a:ext>
                  </a:extLst>
                </a:gridCol>
                <a:gridCol w="740664">
                  <a:extLst>
                    <a:ext uri="{9D8B030D-6E8A-4147-A177-3AD203B41FA5}">
                      <a16:colId xmlns:a16="http://schemas.microsoft.com/office/drawing/2014/main" val="2445019286"/>
                    </a:ext>
                  </a:extLst>
                </a:gridCol>
                <a:gridCol w="740664">
                  <a:extLst>
                    <a:ext uri="{9D8B030D-6E8A-4147-A177-3AD203B41FA5}">
                      <a16:colId xmlns:a16="http://schemas.microsoft.com/office/drawing/2014/main" val="2870720828"/>
                    </a:ext>
                  </a:extLst>
                </a:gridCol>
                <a:gridCol w="740664">
                  <a:extLst>
                    <a:ext uri="{9D8B030D-6E8A-4147-A177-3AD203B41FA5}">
                      <a16:colId xmlns:a16="http://schemas.microsoft.com/office/drawing/2014/main" val="999154337"/>
                    </a:ext>
                  </a:extLst>
                </a:gridCol>
                <a:gridCol w="740664">
                  <a:extLst>
                    <a:ext uri="{9D8B030D-6E8A-4147-A177-3AD203B41FA5}">
                      <a16:colId xmlns:a16="http://schemas.microsoft.com/office/drawing/2014/main" val="1106167058"/>
                    </a:ext>
                  </a:extLst>
                </a:gridCol>
                <a:gridCol w="740664">
                  <a:extLst>
                    <a:ext uri="{9D8B030D-6E8A-4147-A177-3AD203B41FA5}">
                      <a16:colId xmlns:a16="http://schemas.microsoft.com/office/drawing/2014/main" val="2515544070"/>
                    </a:ext>
                  </a:extLst>
                </a:gridCol>
                <a:gridCol w="740664">
                  <a:extLst>
                    <a:ext uri="{9D8B030D-6E8A-4147-A177-3AD203B41FA5}">
                      <a16:colId xmlns:a16="http://schemas.microsoft.com/office/drawing/2014/main" val="5986366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4348727"/>
                  </a:ext>
                </a:extLst>
              </a:tr>
              <a:tr h="370840">
                <a:tc>
                  <a:txBody>
                    <a:bodyPr/>
                    <a:lstStyle/>
                    <a:p>
                      <a:r>
                        <a:rPr lang="en-US" sz="1000"/>
                        <a:t>LYC Mother &amp; Child Centre</a:t>
                      </a:r>
                    </a:p>
                  </a:txBody>
                  <a:tcPr/>
                </a:tc>
                <a:tc>
                  <a:txBody>
                    <a:bodyPr/>
                    <a:lstStyle/>
                    <a:p>
                      <a:r>
                        <a:rPr lang="en-US" sz="1000"/>
                        <a:t>2549</a:t>
                      </a:r>
                    </a:p>
                  </a:txBody>
                  <a:tcPr/>
                </a:tc>
                <a:tc>
                  <a:txBody>
                    <a:bodyPr/>
                    <a:lstStyle/>
                    <a:p>
                      <a:r>
                        <a:rPr lang="en-US" sz="1000"/>
                        <a:t>647</a:t>
                      </a:r>
                    </a:p>
                  </a:txBody>
                  <a:tcPr/>
                </a:tc>
                <a:tc>
                  <a:txBody>
                    <a:bodyPr/>
                    <a:lstStyle/>
                    <a:p>
                      <a:r>
                        <a:rPr lang="en-US" sz="1000"/>
                        <a:t>17</a:t>
                      </a:r>
                    </a:p>
                  </a:txBody>
                  <a:tcPr/>
                </a:tc>
                <a:tc>
                  <a:txBody>
                    <a:bodyPr/>
                    <a:lstStyle/>
                    <a:p>
                      <a:r>
                        <a:rPr lang="en-US" sz="1000"/>
                        <a:t>264</a:t>
                      </a:r>
                    </a:p>
                  </a:txBody>
                  <a:tcPr/>
                </a:tc>
                <a:tc>
                  <a:txBody>
                    <a:bodyPr/>
                    <a:lstStyle/>
                    <a:p>
                      <a:r>
                        <a:rPr lang="en-US" sz="1000"/>
                        <a:t>1</a:t>
                      </a:r>
                    </a:p>
                  </a:txBody>
                  <a:tcPr/>
                </a:tc>
                <a:tc>
                  <a:txBody>
                    <a:bodyPr/>
                    <a:lstStyle/>
                    <a:p>
                      <a:r>
                        <a:rPr lang="en-US" sz="1000"/>
                        <a:t>30</a:t>
                      </a:r>
                    </a:p>
                  </a:txBody>
                  <a:tcPr/>
                </a:tc>
                <a:tc>
                  <a:txBody>
                    <a:bodyPr/>
                    <a:lstStyle/>
                    <a:p>
                      <a:r>
                        <a:rPr lang="en-US" sz="1000"/>
                        <a:t>0</a:t>
                      </a:r>
                    </a:p>
                  </a:txBody>
                  <a:tcPr/>
                </a:tc>
                <a:tc>
                  <a:txBody>
                    <a:bodyPr/>
                    <a:lstStyle/>
                    <a:p>
                      <a:r>
                        <a:rPr lang="en-US" sz="1000"/>
                        <a:t>0.7799 %</a:t>
                      </a:r>
                    </a:p>
                  </a:txBody>
                  <a:tcPr/>
                </a:tc>
                <a:tc>
                  <a:txBody>
                    <a:bodyPr/>
                    <a:lstStyle/>
                    <a:p>
                      <a:r>
                        <a:rPr lang="en-US" sz="1000"/>
                        <a:t>0.0 %</a:t>
                      </a:r>
                    </a:p>
                  </a:txBody>
                  <a:tcPr/>
                </a:tc>
                <a:extLst>
                  <a:ext uri="{0D108BD9-81ED-4DB2-BD59-A6C34878D82A}">
                    <a16:rowId xmlns:a16="http://schemas.microsoft.com/office/drawing/2014/main" val="1886972220"/>
                  </a:ext>
                </a:extLst>
              </a:tr>
            </a:tbl>
          </a:graphicData>
        </a:graphic>
      </p:graphicFrame>
      <p:sp>
        <p:nvSpPr>
          <p:cNvPr id="4" name="Text Placeholder 3">
            <a:extLst>
              <a:ext uri="{FF2B5EF4-FFF2-40B4-BE49-F238E27FC236}">
                <a16:creationId xmlns:a16="http://schemas.microsoft.com/office/drawing/2014/main" id="{33614FA6-F1C1-4E4C-A961-57B4A7FC5C6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93939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CFC1E-BF4C-4D10-AA3F-6A16DEB8A096}"/>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4E642207-2A5D-437F-AD54-093E8D5B2E07}"/>
              </a:ext>
            </a:extLst>
          </p:cNvPr>
          <p:cNvGraphicFramePr>
            <a:graphicFrameLocks noGrp="1"/>
          </p:cNvGraphicFramePr>
          <p:nvPr>
            <p:ph type="chart" sz="quarter" idx="13"/>
            <p:extLst>
              <p:ext uri="{D42A27DB-BD31-4B8C-83A1-F6EECF244321}">
                <p14:modId xmlns:p14="http://schemas.microsoft.com/office/powerpoint/2010/main" val="4201907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16B44-FD7C-44C1-B325-A70C8AB417E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B0B9308-AF15-4579-B6A0-078D864B3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2615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803ED-EB14-4E68-8B8E-2348AC1210EB}"/>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756C7113-2E31-450C-B1B2-D7CF521F7E9F}"/>
              </a:ext>
            </a:extLst>
          </p:cNvPr>
          <p:cNvGraphicFramePr>
            <a:graphicFrameLocks noGrp="1"/>
          </p:cNvGraphicFramePr>
          <p:nvPr>
            <p:ph type="chart" sz="quarter" idx="13"/>
            <p:extLst>
              <p:ext uri="{D42A27DB-BD31-4B8C-83A1-F6EECF244321}">
                <p14:modId xmlns:p14="http://schemas.microsoft.com/office/powerpoint/2010/main" val="4254160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EFE9EA-A6A6-4655-B60F-B61A2729545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75B1D52-B114-4021-946A-C877E1A915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0158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195F-F855-4E4C-8300-8EF6166C2C75}"/>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5B355F97-D680-4E4A-996E-DBC46A71E7A7}"/>
              </a:ext>
            </a:extLst>
          </p:cNvPr>
          <p:cNvGraphicFramePr>
            <a:graphicFrameLocks noGrp="1"/>
          </p:cNvGraphicFramePr>
          <p:nvPr>
            <p:ph type="chart" sz="quarter" idx="13"/>
            <p:extLst>
              <p:ext uri="{D42A27DB-BD31-4B8C-83A1-F6EECF244321}">
                <p14:modId xmlns:p14="http://schemas.microsoft.com/office/powerpoint/2010/main" val="2324462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EE14F1-29DA-41FA-9E16-DF76DD9F4C8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14B3E03-769A-4660-A286-E1982C2E4B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0995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9985C-6BAD-4627-8331-CB66CE0AFA91}"/>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30E73A03-985C-4758-A60E-C32D85D7DB98}"/>
              </a:ext>
            </a:extLst>
          </p:cNvPr>
          <p:cNvGraphicFramePr>
            <a:graphicFrameLocks noGrp="1"/>
          </p:cNvGraphicFramePr>
          <p:nvPr>
            <p:ph type="chart" sz="quarter" idx="13"/>
            <p:extLst>
              <p:ext uri="{D42A27DB-BD31-4B8C-83A1-F6EECF244321}">
                <p14:modId xmlns:p14="http://schemas.microsoft.com/office/powerpoint/2010/main" val="3272391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97A83-DF78-45AF-9773-6022C8AEAF3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33B4EE8-9CE2-4A0C-9445-71D2F66115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305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49FD4-3C25-4848-BB62-E3B0DC1427C6}"/>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6A956E89-9548-4C50-92E8-2346EC724EA0}"/>
              </a:ext>
            </a:extLst>
          </p:cNvPr>
          <p:cNvGraphicFramePr>
            <a:graphicFrameLocks noGrp="1"/>
          </p:cNvGraphicFramePr>
          <p:nvPr>
            <p:ph type="chart" sz="quarter" idx="13"/>
            <p:extLst>
              <p:ext uri="{D42A27DB-BD31-4B8C-83A1-F6EECF244321}">
                <p14:modId xmlns:p14="http://schemas.microsoft.com/office/powerpoint/2010/main" val="1461438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DE49C8-6221-4A61-85AB-B7C8A47C6AC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5BF0F10-22F5-4C20-90CA-315AF6E08D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2740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F97F3-3389-4E83-9EE4-B50FE4B697D8}"/>
              </a:ext>
            </a:extLst>
          </p:cNvPr>
          <p:cNvSpPr>
            <a:spLocks noGrp="1"/>
          </p:cNvSpPr>
          <p:nvPr>
            <p:ph type="title"/>
          </p:nvPr>
        </p:nvSpPr>
        <p:spPr/>
        <p:txBody>
          <a:bodyPr/>
          <a:lstStyle/>
          <a:p>
            <a:r>
              <a:rPr lang="en-US"/>
              <a:t>(FB) Custom Own Posts Table (new) | LYC Mother &amp; Child Centre - 1 of 5</a:t>
            </a:r>
          </a:p>
        </p:txBody>
      </p:sp>
      <p:graphicFrame>
        <p:nvGraphicFramePr>
          <p:cNvPr id="5" name="Table Placeholder 4">
            <a:extLst>
              <a:ext uri="{FF2B5EF4-FFF2-40B4-BE49-F238E27FC236}">
                <a16:creationId xmlns:a16="http://schemas.microsoft.com/office/drawing/2014/main" id="{252840DF-9772-4EB5-B68E-B77916BB666C}"/>
              </a:ext>
            </a:extLst>
          </p:cNvPr>
          <p:cNvGraphicFramePr>
            <a:graphicFrameLocks noGrp="1"/>
          </p:cNvGraphicFramePr>
          <p:nvPr>
            <p:ph type="tbl" sz="quarter" idx="13"/>
            <p:extLst>
              <p:ext uri="{D42A27DB-BD31-4B8C-83A1-F6EECF244321}">
                <p14:modId xmlns:p14="http://schemas.microsoft.com/office/powerpoint/2010/main" val="1361548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4603577"/>
                    </a:ext>
                  </a:extLst>
                </a:gridCol>
                <a:gridCol w="822960">
                  <a:extLst>
                    <a:ext uri="{9D8B030D-6E8A-4147-A177-3AD203B41FA5}">
                      <a16:colId xmlns:a16="http://schemas.microsoft.com/office/drawing/2014/main" val="3614094962"/>
                    </a:ext>
                  </a:extLst>
                </a:gridCol>
                <a:gridCol w="822960">
                  <a:extLst>
                    <a:ext uri="{9D8B030D-6E8A-4147-A177-3AD203B41FA5}">
                      <a16:colId xmlns:a16="http://schemas.microsoft.com/office/drawing/2014/main" val="3186946941"/>
                    </a:ext>
                  </a:extLst>
                </a:gridCol>
                <a:gridCol w="822960">
                  <a:extLst>
                    <a:ext uri="{9D8B030D-6E8A-4147-A177-3AD203B41FA5}">
                      <a16:colId xmlns:a16="http://schemas.microsoft.com/office/drawing/2014/main" val="205677651"/>
                    </a:ext>
                  </a:extLst>
                </a:gridCol>
                <a:gridCol w="822960">
                  <a:extLst>
                    <a:ext uri="{9D8B030D-6E8A-4147-A177-3AD203B41FA5}">
                      <a16:colId xmlns:a16="http://schemas.microsoft.com/office/drawing/2014/main" val="2990992"/>
                    </a:ext>
                  </a:extLst>
                </a:gridCol>
                <a:gridCol w="822960">
                  <a:extLst>
                    <a:ext uri="{9D8B030D-6E8A-4147-A177-3AD203B41FA5}">
                      <a16:colId xmlns:a16="http://schemas.microsoft.com/office/drawing/2014/main" val="4294603556"/>
                    </a:ext>
                  </a:extLst>
                </a:gridCol>
                <a:gridCol w="822960">
                  <a:extLst>
                    <a:ext uri="{9D8B030D-6E8A-4147-A177-3AD203B41FA5}">
                      <a16:colId xmlns:a16="http://schemas.microsoft.com/office/drawing/2014/main" val="1509410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1485346"/>
                  </a:ext>
                </a:extLst>
              </a:tr>
            </a:tbl>
          </a:graphicData>
        </a:graphic>
      </p:graphicFrame>
      <p:sp>
        <p:nvSpPr>
          <p:cNvPr id="4" name="Text Placeholder 3">
            <a:extLst>
              <a:ext uri="{FF2B5EF4-FFF2-40B4-BE49-F238E27FC236}">
                <a16:creationId xmlns:a16="http://schemas.microsoft.com/office/drawing/2014/main" id="{1C59198A-F67B-4B05-AE65-ADFADFCDBC9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27701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869F-A661-4519-8E04-B93DF428A66D}"/>
              </a:ext>
            </a:extLst>
          </p:cNvPr>
          <p:cNvSpPr>
            <a:spLocks noGrp="1"/>
          </p:cNvSpPr>
          <p:nvPr>
            <p:ph type="title"/>
          </p:nvPr>
        </p:nvSpPr>
        <p:spPr/>
        <p:txBody>
          <a:bodyPr/>
          <a:lstStyle/>
          <a:p>
            <a:r>
              <a:rPr lang="en-US"/>
              <a:t>(FB) Custom Own Posts Table (new) | LYC Mother &amp; Child Centre - 2 of 5</a:t>
            </a:r>
          </a:p>
        </p:txBody>
      </p:sp>
      <p:graphicFrame>
        <p:nvGraphicFramePr>
          <p:cNvPr id="5" name="Table Placeholder 4">
            <a:extLst>
              <a:ext uri="{FF2B5EF4-FFF2-40B4-BE49-F238E27FC236}">
                <a16:creationId xmlns:a16="http://schemas.microsoft.com/office/drawing/2014/main" id="{8F7CD61F-0752-4A03-9921-2A0F3A22353D}"/>
              </a:ext>
            </a:extLst>
          </p:cNvPr>
          <p:cNvGraphicFramePr>
            <a:graphicFrameLocks noGrp="1"/>
          </p:cNvGraphicFramePr>
          <p:nvPr>
            <p:ph type="tbl" sz="quarter" idx="13"/>
            <p:extLst>
              <p:ext uri="{D42A27DB-BD31-4B8C-83A1-F6EECF244321}">
                <p14:modId xmlns:p14="http://schemas.microsoft.com/office/powerpoint/2010/main" val="114303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1580064"/>
                    </a:ext>
                  </a:extLst>
                </a:gridCol>
                <a:gridCol w="822960">
                  <a:extLst>
                    <a:ext uri="{9D8B030D-6E8A-4147-A177-3AD203B41FA5}">
                      <a16:colId xmlns:a16="http://schemas.microsoft.com/office/drawing/2014/main" val="2253629269"/>
                    </a:ext>
                  </a:extLst>
                </a:gridCol>
                <a:gridCol w="822960">
                  <a:extLst>
                    <a:ext uri="{9D8B030D-6E8A-4147-A177-3AD203B41FA5}">
                      <a16:colId xmlns:a16="http://schemas.microsoft.com/office/drawing/2014/main" val="1710009811"/>
                    </a:ext>
                  </a:extLst>
                </a:gridCol>
                <a:gridCol w="822960">
                  <a:extLst>
                    <a:ext uri="{9D8B030D-6E8A-4147-A177-3AD203B41FA5}">
                      <a16:colId xmlns:a16="http://schemas.microsoft.com/office/drawing/2014/main" val="286243674"/>
                    </a:ext>
                  </a:extLst>
                </a:gridCol>
                <a:gridCol w="822960">
                  <a:extLst>
                    <a:ext uri="{9D8B030D-6E8A-4147-A177-3AD203B41FA5}">
                      <a16:colId xmlns:a16="http://schemas.microsoft.com/office/drawing/2014/main" val="3260236870"/>
                    </a:ext>
                  </a:extLst>
                </a:gridCol>
                <a:gridCol w="822960">
                  <a:extLst>
                    <a:ext uri="{9D8B030D-6E8A-4147-A177-3AD203B41FA5}">
                      <a16:colId xmlns:a16="http://schemas.microsoft.com/office/drawing/2014/main" val="2890732245"/>
                    </a:ext>
                  </a:extLst>
                </a:gridCol>
                <a:gridCol w="822960">
                  <a:extLst>
                    <a:ext uri="{9D8B030D-6E8A-4147-A177-3AD203B41FA5}">
                      <a16:colId xmlns:a16="http://schemas.microsoft.com/office/drawing/2014/main" val="2977028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941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- 2018-07-25 16:40:25 </a:t>
                      </a:r>
                      <a:r>
                        <a:rPr kumimoji="0" lang="en-US" sz="1000" b="0" i="0" u="none" strike="noStrike" kern="1200" cap="none" spc="0" normalizeH="0" baseline="0" noProof="0">
                          <a:ln>
                            <a:noFill/>
                          </a:ln>
                          <a:solidFill>
                            <a:prstClr val="black"/>
                          </a:solidFill>
                          <a:effectLst/>
                          <a:uLnTx/>
                          <a:uFillTx/>
                          <a:latin typeface="+mn-lt"/>
                          <a:ea typeface="+mn-ea"/>
                          <a:cs typeface="+mn-cs"/>
                        </a:rPr>
                        <a:t> 
 Our spacious, hotel-like, and functional Premier Rooms are ranging from 340-360 sqft. Our facilities include 50" 4K SMART LED TV, comfortable couple dining table, in-room safe, and a microwave. 
The elegant bathroom is furnished with complete amenities, automatic washlet, separate shower and a very important Emergency Button for the safety of all mummies. 
With natural sunlight shining through, the premier rooms offer mummies with a relaxing feeling while staying in LYC Mother &amp; Child Centre.
View our rooms in person! Make an appointment or send us a Facebook message now!
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这是豪华酒店还是月子中心呢？
我们宽敞的</a:t>
                      </a:r>
                      <a:r>
                        <a:rPr kumimoji="0" lang="en-US" sz="1000" b="0" i="0" u="none" strike="noStrike" kern="1200" cap="none" spc="0" normalizeH="0" baseline="0" noProof="0">
                          <a:ln>
                            <a:noFill/>
                          </a:ln>
                          <a:solidFill>
                            <a:prstClr val="black"/>
                          </a:solidFill>
                          <a:effectLst/>
                          <a:uLnTx/>
                          <a:uFillTx/>
                          <a:latin typeface="+mn-lt"/>
                          <a:ea typeface="+mn-ea"/>
                          <a:cs typeface="+mn-cs"/>
                        </a:rPr>
                        <a:t>Premier </a:t>
                      </a:r>
                      <a:r>
                        <a:rPr kumimoji="0" lang="ja-JP" altLang="en-US" sz="1000" b="0" i="0" u="none" strike="noStrike" kern="1200" cap="none" spc="0" normalizeH="0" baseline="0" noProof="0">
                          <a:ln>
                            <a:noFill/>
                          </a:ln>
                          <a:solidFill>
                            <a:prstClr val="black"/>
                          </a:solidFill>
                          <a:effectLst/>
                          <a:uLnTx/>
                          <a:uFillTx/>
                          <a:latin typeface="+mn-lt"/>
                          <a:ea typeface="+mn-ea"/>
                          <a:cs typeface="+mn-cs"/>
                        </a:rPr>
                        <a:t>房型面积大约是 </a:t>
                      </a:r>
                      <a:r>
                        <a:rPr kumimoji="0" lang="en-US" altLang="ja-JP" sz="1000" b="0" i="0" u="none" strike="noStrike" kern="1200" cap="none" spc="0" normalizeH="0" baseline="0" noProof="0">
                          <a:ln>
                            <a:noFill/>
                          </a:ln>
                          <a:solidFill>
                            <a:prstClr val="black"/>
                          </a:solidFill>
                          <a:effectLst/>
                          <a:uLnTx/>
                          <a:uFillTx/>
                          <a:latin typeface="+mn-lt"/>
                          <a:ea typeface="+mn-ea"/>
                          <a:cs typeface="+mn-cs"/>
                        </a:rPr>
                        <a:t>340-360 </a:t>
                      </a:r>
                      <a:r>
                        <a:rPr kumimoji="0" lang="ja-JP" altLang="en-US" sz="1000" b="0" i="0" u="none" strike="noStrike" kern="1200" cap="none" spc="0" normalizeH="0" baseline="0" noProof="0">
                          <a:ln>
                            <a:noFill/>
                          </a:ln>
                          <a:solidFill>
                            <a:prstClr val="black"/>
                          </a:solidFill>
                          <a:effectLst/>
                          <a:uLnTx/>
                          <a:uFillTx/>
                          <a:latin typeface="+mn-lt"/>
                          <a:ea typeface="+mn-ea"/>
                          <a:cs typeface="+mn-cs"/>
                        </a:rPr>
                        <a:t>平方尺，里面有</a:t>
                      </a:r>
                      <a:r>
                        <a:rPr kumimoji="0" lang="en-US" altLang="ja-JP" sz="1000" b="0" i="0" u="none" strike="noStrike" kern="1200" cap="none" spc="0" normalizeH="0" baseline="0" noProof="0">
                          <a:ln>
                            <a:noFill/>
                          </a:ln>
                          <a:solidFill>
                            <a:prstClr val="black"/>
                          </a:solidFill>
                          <a:effectLst/>
                          <a:uLnTx/>
                          <a:uFillTx/>
                          <a:latin typeface="+mn-lt"/>
                          <a:ea typeface="+mn-ea"/>
                          <a:cs typeface="+mn-cs"/>
                        </a:rPr>
                        <a:t>50</a:t>
                      </a:r>
                      <a:r>
                        <a:rPr kumimoji="0" lang="ja-JP" altLang="en-US" sz="1000" b="0" i="0" u="none" strike="noStrike" kern="1200" cap="none" spc="0" normalizeH="0" baseline="0" noProof="0">
                          <a:ln>
                            <a:noFill/>
                          </a:ln>
                          <a:solidFill>
                            <a:prstClr val="black"/>
                          </a:solidFill>
                          <a:effectLst/>
                          <a:uLnTx/>
                          <a:uFillTx/>
                          <a:latin typeface="+mn-lt"/>
                          <a:ea typeface="+mn-ea"/>
                          <a:cs typeface="+mn-cs"/>
                        </a:rPr>
                        <a:t>寸</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en-US" sz="1000" b="0" i="0" u="none" strike="noStrike" kern="1200" cap="none" spc="0" normalizeH="0" baseline="0" noProof="0">
                          <a:ln>
                            <a:noFill/>
                          </a:ln>
                          <a:solidFill>
                            <a:prstClr val="black"/>
                          </a:solidFill>
                          <a:effectLst/>
                          <a:uLnTx/>
                          <a:uFillTx/>
                          <a:latin typeface="+mn-lt"/>
                          <a:ea typeface="+mn-ea"/>
                          <a:cs typeface="+mn-cs"/>
                        </a:rPr>
                        <a:t>K LED</a:t>
                      </a:r>
                      <a:r>
                        <a:rPr kumimoji="0" lang="ja-JP" altLang="en-US" sz="1000" b="0" i="0" u="none" strike="noStrike" kern="1200" cap="none" spc="0" normalizeH="0" baseline="0" noProof="0">
                          <a:ln>
                            <a:noFill/>
                          </a:ln>
                          <a:solidFill>
                            <a:prstClr val="black"/>
                          </a:solidFill>
                          <a:effectLst/>
                          <a:uLnTx/>
                          <a:uFillTx/>
                          <a:latin typeface="+mn-lt"/>
                          <a:ea typeface="+mn-ea"/>
                          <a:cs typeface="+mn-cs"/>
                        </a:rPr>
                        <a:t>电视机、双人餐桌、电子保险箱和微波炉。 
设备齐全的浴室里还设有隔间、智能马桶以及可确保妈妈们的安全的紧急按钮！
</a:t>
                      </a:r>
                      <a:r>
                        <a:rPr kumimoji="0" lang="en-US" sz="1000" b="0" i="0" u="none" strike="noStrike" kern="1200" cap="none" spc="0" normalizeH="0" baseline="0" noProof="0">
                          <a:ln>
                            <a:noFill/>
                          </a:ln>
                          <a:solidFill>
                            <a:prstClr val="black"/>
                          </a:solidFill>
                          <a:effectLst/>
                          <a:uLnTx/>
                          <a:uFillTx/>
                          <a:latin typeface="+mn-lt"/>
                          <a:ea typeface="+mn-ea"/>
                          <a:cs typeface="+mn-cs"/>
                        </a:rPr>
                        <a:t>Premier</a:t>
                      </a:r>
                      <a:r>
                        <a:rPr kumimoji="0" lang="ja-JP" altLang="en-US" sz="1000" b="0" i="0" u="none" strike="noStrike" kern="1200" cap="none" spc="0" normalizeH="0" baseline="0" noProof="0">
                          <a:ln>
                            <a:noFill/>
                          </a:ln>
                          <a:solidFill>
                            <a:prstClr val="black"/>
                          </a:solidFill>
                          <a:effectLst/>
                          <a:uLnTx/>
                          <a:uFillTx/>
                          <a:latin typeface="+mn-lt"/>
                          <a:ea typeface="+mn-ea"/>
                          <a:cs typeface="+mn-cs"/>
                        </a:rPr>
                        <a:t>房型室内利用自然采光，妈妈们可以在光线充足的房间内安心修养，舒舒服服的坐月子 。
欢迎您亲临参观</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现在就跟我们预约吧！
</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1607407"/>
                  </a:ext>
                </a:extLst>
              </a:tr>
            </a:tbl>
          </a:graphicData>
        </a:graphic>
      </p:graphicFrame>
      <p:sp>
        <p:nvSpPr>
          <p:cNvPr id="4" name="Text Placeholder 3">
            <a:extLst>
              <a:ext uri="{FF2B5EF4-FFF2-40B4-BE49-F238E27FC236}">
                <a16:creationId xmlns:a16="http://schemas.microsoft.com/office/drawing/2014/main" id="{F693205B-543B-4505-801D-5E1F336BC13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05554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F64EE-DB5C-4C3C-AF62-ECF7D2EA1A30}"/>
              </a:ext>
            </a:extLst>
          </p:cNvPr>
          <p:cNvSpPr>
            <a:spLocks noGrp="1"/>
          </p:cNvSpPr>
          <p:nvPr>
            <p:ph type="title"/>
          </p:nvPr>
        </p:nvSpPr>
        <p:spPr/>
        <p:txBody>
          <a:bodyPr/>
          <a:lstStyle/>
          <a:p>
            <a:r>
              <a:rPr lang="en-US"/>
              <a:t>(FB) Custom Own Posts Table (new) | LYC Mother &amp; Child Centre - 3 of 5</a:t>
            </a:r>
          </a:p>
        </p:txBody>
      </p:sp>
      <p:graphicFrame>
        <p:nvGraphicFramePr>
          <p:cNvPr id="5" name="Table Placeholder 4">
            <a:extLst>
              <a:ext uri="{FF2B5EF4-FFF2-40B4-BE49-F238E27FC236}">
                <a16:creationId xmlns:a16="http://schemas.microsoft.com/office/drawing/2014/main" id="{42776151-4D1F-4DD0-AF9C-589EB4060D96}"/>
              </a:ext>
            </a:extLst>
          </p:cNvPr>
          <p:cNvGraphicFramePr>
            <a:graphicFrameLocks noGrp="1"/>
          </p:cNvGraphicFramePr>
          <p:nvPr>
            <p:ph type="tbl" sz="quarter" idx="13"/>
            <p:extLst>
              <p:ext uri="{D42A27DB-BD31-4B8C-83A1-F6EECF244321}">
                <p14:modId xmlns:p14="http://schemas.microsoft.com/office/powerpoint/2010/main" val="236515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4037877"/>
                    </a:ext>
                  </a:extLst>
                </a:gridCol>
                <a:gridCol w="822960">
                  <a:extLst>
                    <a:ext uri="{9D8B030D-6E8A-4147-A177-3AD203B41FA5}">
                      <a16:colId xmlns:a16="http://schemas.microsoft.com/office/drawing/2014/main" val="299356310"/>
                    </a:ext>
                  </a:extLst>
                </a:gridCol>
                <a:gridCol w="822960">
                  <a:extLst>
                    <a:ext uri="{9D8B030D-6E8A-4147-A177-3AD203B41FA5}">
                      <a16:colId xmlns:a16="http://schemas.microsoft.com/office/drawing/2014/main" val="2063706511"/>
                    </a:ext>
                  </a:extLst>
                </a:gridCol>
                <a:gridCol w="822960">
                  <a:extLst>
                    <a:ext uri="{9D8B030D-6E8A-4147-A177-3AD203B41FA5}">
                      <a16:colId xmlns:a16="http://schemas.microsoft.com/office/drawing/2014/main" val="1256582340"/>
                    </a:ext>
                  </a:extLst>
                </a:gridCol>
                <a:gridCol w="822960">
                  <a:extLst>
                    <a:ext uri="{9D8B030D-6E8A-4147-A177-3AD203B41FA5}">
                      <a16:colId xmlns:a16="http://schemas.microsoft.com/office/drawing/2014/main" val="2652952968"/>
                    </a:ext>
                  </a:extLst>
                </a:gridCol>
                <a:gridCol w="822960">
                  <a:extLst>
                    <a:ext uri="{9D8B030D-6E8A-4147-A177-3AD203B41FA5}">
                      <a16:colId xmlns:a16="http://schemas.microsoft.com/office/drawing/2014/main" val="2524829393"/>
                    </a:ext>
                  </a:extLst>
                </a:gridCol>
                <a:gridCol w="822960">
                  <a:extLst>
                    <a:ext uri="{9D8B030D-6E8A-4147-A177-3AD203B41FA5}">
                      <a16:colId xmlns:a16="http://schemas.microsoft.com/office/drawing/2014/main" val="350313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007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- 2018-07-13 12:46:00 </a:t>
                      </a:r>
                      <a:r>
                        <a:rPr kumimoji="0" lang="en-US" sz="1000" b="0" i="0" u="none" strike="noStrike" kern="1200" cap="none" spc="0" normalizeH="0" baseline="0" noProof="0">
                          <a:ln>
                            <a:noFill/>
                          </a:ln>
                          <a:solidFill>
                            <a:prstClr val="black"/>
                          </a:solidFill>
                          <a:effectLst/>
                          <a:uLnTx/>
                          <a:uFillTx/>
                          <a:latin typeface="+mn-lt"/>
                          <a:ea typeface="+mn-ea"/>
                          <a:cs typeface="+mn-cs"/>
                        </a:rPr>
                        <a:t> 
 Mummies and daddies, your family bonding starts here, right in LYC Mother &amp; Child Centre. 
</a:t>
                      </a:r>
                      <a:r>
                        <a:rPr kumimoji="0" lang="ja-JP" altLang="en-US" sz="1000" b="0" i="0" u="none" strike="noStrike" kern="1200" cap="none" spc="0" normalizeH="0" baseline="0" noProof="0">
                          <a:ln>
                            <a:noFill/>
                          </a:ln>
                          <a:solidFill>
                            <a:prstClr val="black"/>
                          </a:solidFill>
                          <a:effectLst/>
                          <a:uLnTx/>
                          <a:uFillTx/>
                          <a:latin typeface="+mn-lt"/>
                          <a:ea typeface="+mn-ea"/>
                          <a:cs typeface="+mn-cs"/>
                        </a:rPr>
                        <a:t>亲爱的父母们</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产后护理中心可让您和您的家人培养更亲密的关系，共享天伦乐。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1320189"/>
                  </a:ext>
                </a:extLst>
              </a:tr>
            </a:tbl>
          </a:graphicData>
        </a:graphic>
      </p:graphicFrame>
      <p:sp>
        <p:nvSpPr>
          <p:cNvPr id="4" name="Text Placeholder 3">
            <a:extLst>
              <a:ext uri="{FF2B5EF4-FFF2-40B4-BE49-F238E27FC236}">
                <a16:creationId xmlns:a16="http://schemas.microsoft.com/office/drawing/2014/main" id="{C06C809B-E82F-49AF-AB49-DE0C31486E1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97161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E825D-2B24-4C49-AF82-849AA3429302}"/>
              </a:ext>
            </a:extLst>
          </p:cNvPr>
          <p:cNvSpPr>
            <a:spLocks noGrp="1"/>
          </p:cNvSpPr>
          <p:nvPr>
            <p:ph type="title"/>
          </p:nvPr>
        </p:nvSpPr>
        <p:spPr/>
        <p:txBody>
          <a:bodyPr/>
          <a:lstStyle/>
          <a:p>
            <a:r>
              <a:rPr lang="en-US"/>
              <a:t>(FB) Custom Own Posts Table (new) | LYC Mother &amp; Child Centre - 4 of 5</a:t>
            </a:r>
          </a:p>
        </p:txBody>
      </p:sp>
      <p:graphicFrame>
        <p:nvGraphicFramePr>
          <p:cNvPr id="5" name="Table Placeholder 4">
            <a:extLst>
              <a:ext uri="{FF2B5EF4-FFF2-40B4-BE49-F238E27FC236}">
                <a16:creationId xmlns:a16="http://schemas.microsoft.com/office/drawing/2014/main" id="{22A0A39C-14F8-472D-9293-830A97B3F7E9}"/>
              </a:ext>
            </a:extLst>
          </p:cNvPr>
          <p:cNvGraphicFramePr>
            <a:graphicFrameLocks noGrp="1"/>
          </p:cNvGraphicFramePr>
          <p:nvPr>
            <p:ph type="tbl" sz="quarter" idx="13"/>
            <p:extLst>
              <p:ext uri="{D42A27DB-BD31-4B8C-83A1-F6EECF244321}">
                <p14:modId xmlns:p14="http://schemas.microsoft.com/office/powerpoint/2010/main" val="3000826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0216745"/>
                    </a:ext>
                  </a:extLst>
                </a:gridCol>
                <a:gridCol w="822960">
                  <a:extLst>
                    <a:ext uri="{9D8B030D-6E8A-4147-A177-3AD203B41FA5}">
                      <a16:colId xmlns:a16="http://schemas.microsoft.com/office/drawing/2014/main" val="1078303741"/>
                    </a:ext>
                  </a:extLst>
                </a:gridCol>
                <a:gridCol w="822960">
                  <a:extLst>
                    <a:ext uri="{9D8B030D-6E8A-4147-A177-3AD203B41FA5}">
                      <a16:colId xmlns:a16="http://schemas.microsoft.com/office/drawing/2014/main" val="3166316089"/>
                    </a:ext>
                  </a:extLst>
                </a:gridCol>
                <a:gridCol w="822960">
                  <a:extLst>
                    <a:ext uri="{9D8B030D-6E8A-4147-A177-3AD203B41FA5}">
                      <a16:colId xmlns:a16="http://schemas.microsoft.com/office/drawing/2014/main" val="1695681572"/>
                    </a:ext>
                  </a:extLst>
                </a:gridCol>
                <a:gridCol w="822960">
                  <a:extLst>
                    <a:ext uri="{9D8B030D-6E8A-4147-A177-3AD203B41FA5}">
                      <a16:colId xmlns:a16="http://schemas.microsoft.com/office/drawing/2014/main" val="3538339859"/>
                    </a:ext>
                  </a:extLst>
                </a:gridCol>
                <a:gridCol w="822960">
                  <a:extLst>
                    <a:ext uri="{9D8B030D-6E8A-4147-A177-3AD203B41FA5}">
                      <a16:colId xmlns:a16="http://schemas.microsoft.com/office/drawing/2014/main" val="3601631468"/>
                    </a:ext>
                  </a:extLst>
                </a:gridCol>
                <a:gridCol w="822960">
                  <a:extLst>
                    <a:ext uri="{9D8B030D-6E8A-4147-A177-3AD203B41FA5}">
                      <a16:colId xmlns:a16="http://schemas.microsoft.com/office/drawing/2014/main" val="273886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9007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- 2018-07-09 16:13:04 </a:t>
                      </a:r>
                      <a:r>
                        <a:rPr kumimoji="0" lang="en-US" sz="1000" b="0" i="0" u="none" strike="noStrike" kern="1200" cap="none" spc="0" normalizeH="0" baseline="0" noProof="0">
                          <a:ln>
                            <a:noFill/>
                          </a:ln>
                          <a:solidFill>
                            <a:prstClr val="black"/>
                          </a:solidFill>
                          <a:effectLst/>
                          <a:uLnTx/>
                          <a:uFillTx/>
                          <a:latin typeface="+mn-lt"/>
                          <a:ea typeface="+mn-ea"/>
                          <a:cs typeface="+mn-cs"/>
                        </a:rPr>
                        <a:t> 
 Mums who want a better birth experience and dads who want to know how to support your wife,
LYC Mother &amp; Child Centre is joining Baby with Bee to let you learn more about HypnoBirthing, breastfeeding, childbirth pain, avoiding traumatic births, labor and birth position and more!
There are also FREE Health Check, FREE Goody Bag and Lucky Draw Gifts to be given to you.
Mark your calendar and make sure you attend Gentle Birth Boot Camp.
Date: 15th July 2018 (Sunday)
Time: 9am-5.30pm
Venue: Bukit Kiara Equestrian &amp; Country Resort, Kuala Lumpur.
Click here to register now, http://www.babywithbee.com/bootcamp.html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8426704"/>
                  </a:ext>
                </a:extLst>
              </a:tr>
            </a:tbl>
          </a:graphicData>
        </a:graphic>
      </p:graphicFrame>
      <p:sp>
        <p:nvSpPr>
          <p:cNvPr id="4" name="Text Placeholder 3">
            <a:extLst>
              <a:ext uri="{FF2B5EF4-FFF2-40B4-BE49-F238E27FC236}">
                <a16:creationId xmlns:a16="http://schemas.microsoft.com/office/drawing/2014/main" id="{AED7BFC7-3459-4D50-9A28-3EE8F757DFD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24940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04252-6FE3-4890-B406-1BAFB4BB98D7}"/>
              </a:ext>
            </a:extLst>
          </p:cNvPr>
          <p:cNvSpPr>
            <a:spLocks noGrp="1"/>
          </p:cNvSpPr>
          <p:nvPr>
            <p:ph type="title"/>
          </p:nvPr>
        </p:nvSpPr>
        <p:spPr/>
        <p:txBody>
          <a:bodyPr/>
          <a:lstStyle/>
          <a:p>
            <a:r>
              <a:rPr lang="en-US"/>
              <a:t>(FB) Custom Own Posts Table (new) | LYC Mother &amp; Child Centre - 5 of 5</a:t>
            </a:r>
          </a:p>
        </p:txBody>
      </p:sp>
      <p:graphicFrame>
        <p:nvGraphicFramePr>
          <p:cNvPr id="5" name="Table Placeholder 4">
            <a:extLst>
              <a:ext uri="{FF2B5EF4-FFF2-40B4-BE49-F238E27FC236}">
                <a16:creationId xmlns:a16="http://schemas.microsoft.com/office/drawing/2014/main" id="{DE1F6F79-AB28-401E-BB17-C8F5844E7C78}"/>
              </a:ext>
            </a:extLst>
          </p:cNvPr>
          <p:cNvGraphicFramePr>
            <a:graphicFrameLocks noGrp="1"/>
          </p:cNvGraphicFramePr>
          <p:nvPr>
            <p:ph type="tbl" sz="quarter" idx="13"/>
            <p:extLst>
              <p:ext uri="{D42A27DB-BD31-4B8C-83A1-F6EECF244321}">
                <p14:modId xmlns:p14="http://schemas.microsoft.com/office/powerpoint/2010/main" val="3430705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1088371"/>
                    </a:ext>
                  </a:extLst>
                </a:gridCol>
                <a:gridCol w="822960">
                  <a:extLst>
                    <a:ext uri="{9D8B030D-6E8A-4147-A177-3AD203B41FA5}">
                      <a16:colId xmlns:a16="http://schemas.microsoft.com/office/drawing/2014/main" val="1919795207"/>
                    </a:ext>
                  </a:extLst>
                </a:gridCol>
                <a:gridCol w="822960">
                  <a:extLst>
                    <a:ext uri="{9D8B030D-6E8A-4147-A177-3AD203B41FA5}">
                      <a16:colId xmlns:a16="http://schemas.microsoft.com/office/drawing/2014/main" val="2078420194"/>
                    </a:ext>
                  </a:extLst>
                </a:gridCol>
                <a:gridCol w="822960">
                  <a:extLst>
                    <a:ext uri="{9D8B030D-6E8A-4147-A177-3AD203B41FA5}">
                      <a16:colId xmlns:a16="http://schemas.microsoft.com/office/drawing/2014/main" val="1941179142"/>
                    </a:ext>
                  </a:extLst>
                </a:gridCol>
                <a:gridCol w="822960">
                  <a:extLst>
                    <a:ext uri="{9D8B030D-6E8A-4147-A177-3AD203B41FA5}">
                      <a16:colId xmlns:a16="http://schemas.microsoft.com/office/drawing/2014/main" val="2405874521"/>
                    </a:ext>
                  </a:extLst>
                </a:gridCol>
                <a:gridCol w="822960">
                  <a:extLst>
                    <a:ext uri="{9D8B030D-6E8A-4147-A177-3AD203B41FA5}">
                      <a16:colId xmlns:a16="http://schemas.microsoft.com/office/drawing/2014/main" val="2899027901"/>
                    </a:ext>
                  </a:extLst>
                </a:gridCol>
                <a:gridCol w="822960">
                  <a:extLst>
                    <a:ext uri="{9D8B030D-6E8A-4147-A177-3AD203B41FA5}">
                      <a16:colId xmlns:a16="http://schemas.microsoft.com/office/drawing/2014/main" val="1173383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64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- 2018-07-03 21:44:07 </a:t>
                      </a:r>
                      <a:r>
                        <a:rPr kumimoji="0" lang="en-US" sz="1000" b="0" i="0" u="none" strike="noStrike" kern="1200" cap="none" spc="0" normalizeH="0" baseline="0" noProof="0">
                          <a:ln>
                            <a:noFill/>
                          </a:ln>
                          <a:solidFill>
                            <a:prstClr val="black"/>
                          </a:solidFill>
                          <a:effectLst/>
                          <a:uLnTx/>
                          <a:uFillTx/>
                          <a:latin typeface="+mn-lt"/>
                          <a:ea typeface="+mn-ea"/>
                          <a:cs typeface="+mn-cs"/>
                        </a:rPr>
                        <a:t> 
 LYC Mother &amp; Child Centre is where confinement traditions meet hospital standards. We provide traditional care to mummies and go the extra mile to install stretcher sized lifts and a separate air duct system for the nursery. We are proud of our nursing team led by experienced nurses.
Visit us today to experience the difference!
</a:t>
                      </a:r>
                      <a:r>
                        <a:rPr kumimoji="0" lang="ja-JP" altLang="en-US" sz="1000" b="0" i="0" u="none" strike="noStrike" kern="1200" cap="none" spc="0" normalizeH="0" baseline="0" noProof="0">
                          <a:ln>
                            <a:noFill/>
                          </a:ln>
                          <a:solidFill>
                            <a:prstClr val="black"/>
                          </a:solidFill>
                          <a:effectLst/>
                          <a:uLnTx/>
                          <a:uFillTx/>
                          <a:latin typeface="+mn-lt"/>
                          <a:ea typeface="+mn-ea"/>
                          <a:cs typeface="+mn-cs"/>
                        </a:rPr>
                        <a:t>当东方的坐月习俗结合西方的专业医疗规格。
除了提供您传统的照护，</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月子中心内还备有可容纳担架的电梯和最好的空气管道系统。而且我们还有一班资深的护士团队来照顾您和您的宝宝。
今天就来拜访我们，体验</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月子中心的不同之处吧！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852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- 2018-07-10 10:38:23 </a:t>
                      </a:r>
                      <a:r>
                        <a:rPr kumimoji="0" lang="en-US" sz="1000" b="0" i="0" u="none" strike="noStrike" kern="1200" cap="none" spc="0" normalizeH="0" baseline="0" noProof="0">
                          <a:ln>
                            <a:noFill/>
                          </a:ln>
                          <a:solidFill>
                            <a:prstClr val="black"/>
                          </a:solidFill>
                          <a:effectLst/>
                          <a:uLnTx/>
                          <a:uFillTx/>
                          <a:latin typeface="+mn-lt"/>
                          <a:ea typeface="+mn-ea"/>
                          <a:cs typeface="+mn-cs"/>
                        </a:rPr>
                        <a:t> 
 Which is better for me: Confinement at Home or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28984318"/>
                  </a:ext>
                </a:extLst>
              </a:tr>
            </a:tbl>
          </a:graphicData>
        </a:graphic>
      </p:graphicFrame>
      <p:sp>
        <p:nvSpPr>
          <p:cNvPr id="4" name="Text Placeholder 3">
            <a:extLst>
              <a:ext uri="{FF2B5EF4-FFF2-40B4-BE49-F238E27FC236}">
                <a16:creationId xmlns:a16="http://schemas.microsoft.com/office/drawing/2014/main" id="{546DB334-193F-4E45-AF86-A1B1517146E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52639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2DB56-FCBC-4D26-BBC3-33D9783611AF}"/>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1F1C888A-A01A-4DB5-AD78-D6CA0BF38DCB}"/>
              </a:ext>
            </a:extLst>
          </p:cNvPr>
          <p:cNvGraphicFramePr>
            <a:graphicFrameLocks noGrp="1"/>
          </p:cNvGraphicFramePr>
          <p:nvPr>
            <p:ph type="chart" sz="quarter" idx="13"/>
            <p:extLst>
              <p:ext uri="{D42A27DB-BD31-4B8C-83A1-F6EECF244321}">
                <p14:modId xmlns:p14="http://schemas.microsoft.com/office/powerpoint/2010/main" val="631653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9088D6-15D2-47C9-A644-B72C9DCE74C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7481B18-BAEB-4529-B8F6-5B278602B6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2176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E9F59-6CE3-4580-A589-67103F6614CF}"/>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9D35B4A4-C83E-4522-951A-9DF8937E56D0}"/>
              </a:ext>
            </a:extLst>
          </p:cNvPr>
          <p:cNvGraphicFramePr>
            <a:graphicFrameLocks noGrp="1"/>
          </p:cNvGraphicFramePr>
          <p:nvPr>
            <p:ph type="chart" sz="quarter" idx="13"/>
            <p:extLst>
              <p:ext uri="{D42A27DB-BD31-4B8C-83A1-F6EECF244321}">
                <p14:modId xmlns:p14="http://schemas.microsoft.com/office/powerpoint/2010/main" val="479248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99B41-7E8D-410E-BC3D-E331B7B1059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E1B36F2-36BA-45C6-801C-FEE628F4A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2885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BB58D-5A2F-42E5-BC5C-737732D1E32A}"/>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2BAB5D6A-9F0D-4B5C-B718-62EEFC09D04A}"/>
              </a:ext>
            </a:extLst>
          </p:cNvPr>
          <p:cNvGraphicFramePr>
            <a:graphicFrameLocks noGrp="1"/>
          </p:cNvGraphicFramePr>
          <p:nvPr>
            <p:ph type="chart" sz="quarter" idx="13"/>
            <p:extLst>
              <p:ext uri="{D42A27DB-BD31-4B8C-83A1-F6EECF244321}">
                <p14:modId xmlns:p14="http://schemas.microsoft.com/office/powerpoint/2010/main" val="2618973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6311B1-1F8C-41E9-82D3-3CBFD032E0E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E17D740-FF8C-490B-8986-12218E73F5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2850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ED246-350A-4C71-9831-09C42A3F0A2A}"/>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43DD52D9-9BF9-442D-B2A8-E65A1465C762}"/>
              </a:ext>
            </a:extLst>
          </p:cNvPr>
          <p:cNvGraphicFramePr>
            <a:graphicFrameLocks noGrp="1"/>
          </p:cNvGraphicFramePr>
          <p:nvPr>
            <p:ph type="chart" sz="quarter" idx="13"/>
            <p:extLst>
              <p:ext uri="{D42A27DB-BD31-4B8C-83A1-F6EECF244321}">
                <p14:modId xmlns:p14="http://schemas.microsoft.com/office/powerpoint/2010/main" val="3355930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761B83-884A-48C6-B37F-196F299CCAB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2E449A4-45C0-4773-96CD-CC570065CB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83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30607-6190-4FF6-94B0-C475BB979066}"/>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6177F6C4-74D2-4D23-8A1A-9897AC98C40A}"/>
              </a:ext>
            </a:extLst>
          </p:cNvPr>
          <p:cNvGraphicFramePr>
            <a:graphicFrameLocks noGrp="1"/>
          </p:cNvGraphicFramePr>
          <p:nvPr>
            <p:ph type="tbl" sz="quarter" idx="13"/>
            <p:extLst>
              <p:ext uri="{D42A27DB-BD31-4B8C-83A1-F6EECF244321}">
                <p14:modId xmlns:p14="http://schemas.microsoft.com/office/powerpoint/2010/main" val="1236197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46623910"/>
                    </a:ext>
                  </a:extLst>
                </a:gridCol>
                <a:gridCol w="1645920">
                  <a:extLst>
                    <a:ext uri="{9D8B030D-6E8A-4147-A177-3AD203B41FA5}">
                      <a16:colId xmlns:a16="http://schemas.microsoft.com/office/drawing/2014/main" val="2488300849"/>
                    </a:ext>
                  </a:extLst>
                </a:gridCol>
                <a:gridCol w="1645920">
                  <a:extLst>
                    <a:ext uri="{9D8B030D-6E8A-4147-A177-3AD203B41FA5}">
                      <a16:colId xmlns:a16="http://schemas.microsoft.com/office/drawing/2014/main" val="3372846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0897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extLst>
                  <a:ext uri="{0D108BD9-81ED-4DB2-BD59-A6C34878D82A}">
                    <a16:rowId xmlns:a16="http://schemas.microsoft.com/office/drawing/2014/main" val="226984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3863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208049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66842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82194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32952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95535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67690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5143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647317841"/>
                  </a:ext>
                </a:extLst>
              </a:tr>
            </a:tbl>
          </a:graphicData>
        </a:graphic>
      </p:graphicFrame>
      <p:sp>
        <p:nvSpPr>
          <p:cNvPr id="4" name="Text Placeholder 3">
            <a:extLst>
              <a:ext uri="{FF2B5EF4-FFF2-40B4-BE49-F238E27FC236}">
                <a16:creationId xmlns:a16="http://schemas.microsoft.com/office/drawing/2014/main" id="{AA6D4C98-2ED9-4C70-A548-7186CC384CA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00367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D99D3-5454-4CA9-BBEC-47E93217C272}"/>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7F01BC1E-BD5D-4EDE-B057-EC1425608C3B}"/>
              </a:ext>
            </a:extLst>
          </p:cNvPr>
          <p:cNvGraphicFramePr>
            <a:graphicFrameLocks noGrp="1"/>
          </p:cNvGraphicFramePr>
          <p:nvPr>
            <p:ph type="tbl" sz="quarter" idx="13"/>
            <p:extLst>
              <p:ext uri="{D42A27DB-BD31-4B8C-83A1-F6EECF244321}">
                <p14:modId xmlns:p14="http://schemas.microsoft.com/office/powerpoint/2010/main" val="163666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34764071"/>
                    </a:ext>
                  </a:extLst>
                </a:gridCol>
                <a:gridCol w="1645920">
                  <a:extLst>
                    <a:ext uri="{9D8B030D-6E8A-4147-A177-3AD203B41FA5}">
                      <a16:colId xmlns:a16="http://schemas.microsoft.com/office/drawing/2014/main" val="2752382788"/>
                    </a:ext>
                  </a:extLst>
                </a:gridCol>
                <a:gridCol w="1645920">
                  <a:extLst>
                    <a:ext uri="{9D8B030D-6E8A-4147-A177-3AD203B41FA5}">
                      <a16:colId xmlns:a16="http://schemas.microsoft.com/office/drawing/2014/main" val="249074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8880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9175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45368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32136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48008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7165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7798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4246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69802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63014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06760083"/>
                  </a:ext>
                </a:extLst>
              </a:tr>
            </a:tbl>
          </a:graphicData>
        </a:graphic>
      </p:graphicFrame>
      <p:sp>
        <p:nvSpPr>
          <p:cNvPr id="4" name="Text Placeholder 3">
            <a:extLst>
              <a:ext uri="{FF2B5EF4-FFF2-40B4-BE49-F238E27FC236}">
                <a16:creationId xmlns:a16="http://schemas.microsoft.com/office/drawing/2014/main" id="{0FF34478-20AB-4D9B-84E5-2EBCA08E277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33330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DDD1A-B81F-4BBB-A325-134F6567CD25}"/>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B0269D16-F812-4D0D-BD8E-50F9AF843586}"/>
              </a:ext>
            </a:extLst>
          </p:cNvPr>
          <p:cNvGraphicFramePr>
            <a:graphicFrameLocks noGrp="1"/>
          </p:cNvGraphicFramePr>
          <p:nvPr>
            <p:ph type="tbl" sz="quarter" idx="13"/>
            <p:extLst>
              <p:ext uri="{D42A27DB-BD31-4B8C-83A1-F6EECF244321}">
                <p14:modId xmlns:p14="http://schemas.microsoft.com/office/powerpoint/2010/main" val="51914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35331870"/>
                    </a:ext>
                  </a:extLst>
                </a:gridCol>
                <a:gridCol w="1645920">
                  <a:extLst>
                    <a:ext uri="{9D8B030D-6E8A-4147-A177-3AD203B41FA5}">
                      <a16:colId xmlns:a16="http://schemas.microsoft.com/office/drawing/2014/main" val="2772300429"/>
                    </a:ext>
                  </a:extLst>
                </a:gridCol>
                <a:gridCol w="1645920">
                  <a:extLst>
                    <a:ext uri="{9D8B030D-6E8A-4147-A177-3AD203B41FA5}">
                      <a16:colId xmlns:a16="http://schemas.microsoft.com/office/drawing/2014/main" val="3738626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3212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30765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9206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62404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7079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943096274"/>
                  </a:ext>
                </a:extLst>
              </a:tr>
            </a:tbl>
          </a:graphicData>
        </a:graphic>
      </p:graphicFrame>
      <p:sp>
        <p:nvSpPr>
          <p:cNvPr id="4" name="Text Placeholder 3">
            <a:extLst>
              <a:ext uri="{FF2B5EF4-FFF2-40B4-BE49-F238E27FC236}">
                <a16:creationId xmlns:a16="http://schemas.microsoft.com/office/drawing/2014/main" id="{C6DF239E-3737-4D92-9ED0-94091B1F9E7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95076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EAB17-BE0C-4189-864B-CC51F9C3B0B2}"/>
              </a:ext>
            </a:extLst>
          </p:cNvPr>
          <p:cNvSpPr>
            <a:spLocks noGrp="1"/>
          </p:cNvSpPr>
          <p:nvPr>
            <p:ph type="title"/>
          </p:nvPr>
        </p:nvSpPr>
        <p:spPr/>
        <p:txBody>
          <a:bodyPr/>
          <a:lstStyle/>
          <a:p>
            <a:r>
              <a:rPr lang="en-US"/>
              <a:t>Facebook Own Posts Table | LYC Mother &amp; Child Centre - 1 of 14</a:t>
            </a:r>
          </a:p>
        </p:txBody>
      </p:sp>
      <p:graphicFrame>
        <p:nvGraphicFramePr>
          <p:cNvPr id="5" name="Table Placeholder 4">
            <a:extLst>
              <a:ext uri="{FF2B5EF4-FFF2-40B4-BE49-F238E27FC236}">
                <a16:creationId xmlns:a16="http://schemas.microsoft.com/office/drawing/2014/main" id="{0EC9AAB3-D29D-4C18-A083-D10CD205EEAB}"/>
              </a:ext>
            </a:extLst>
          </p:cNvPr>
          <p:cNvGraphicFramePr>
            <a:graphicFrameLocks noGrp="1"/>
          </p:cNvGraphicFramePr>
          <p:nvPr>
            <p:ph type="tbl" sz="quarter" idx="13"/>
            <p:extLst>
              <p:ext uri="{D42A27DB-BD31-4B8C-83A1-F6EECF244321}">
                <p14:modId xmlns:p14="http://schemas.microsoft.com/office/powerpoint/2010/main" val="337043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0568260"/>
                    </a:ext>
                  </a:extLst>
                </a:gridCol>
                <a:gridCol w="658368">
                  <a:extLst>
                    <a:ext uri="{9D8B030D-6E8A-4147-A177-3AD203B41FA5}">
                      <a16:colId xmlns:a16="http://schemas.microsoft.com/office/drawing/2014/main" val="4026838644"/>
                    </a:ext>
                  </a:extLst>
                </a:gridCol>
                <a:gridCol w="658368">
                  <a:extLst>
                    <a:ext uri="{9D8B030D-6E8A-4147-A177-3AD203B41FA5}">
                      <a16:colId xmlns:a16="http://schemas.microsoft.com/office/drawing/2014/main" val="460616065"/>
                    </a:ext>
                  </a:extLst>
                </a:gridCol>
                <a:gridCol w="658368">
                  <a:extLst>
                    <a:ext uri="{9D8B030D-6E8A-4147-A177-3AD203B41FA5}">
                      <a16:colId xmlns:a16="http://schemas.microsoft.com/office/drawing/2014/main" val="38916511"/>
                    </a:ext>
                  </a:extLst>
                </a:gridCol>
                <a:gridCol w="658368">
                  <a:extLst>
                    <a:ext uri="{9D8B030D-6E8A-4147-A177-3AD203B41FA5}">
                      <a16:colId xmlns:a16="http://schemas.microsoft.com/office/drawing/2014/main" val="1479209655"/>
                    </a:ext>
                  </a:extLst>
                </a:gridCol>
                <a:gridCol w="658368">
                  <a:extLst>
                    <a:ext uri="{9D8B030D-6E8A-4147-A177-3AD203B41FA5}">
                      <a16:colId xmlns:a16="http://schemas.microsoft.com/office/drawing/2014/main" val="2549180396"/>
                    </a:ext>
                  </a:extLst>
                </a:gridCol>
                <a:gridCol w="658368">
                  <a:extLst>
                    <a:ext uri="{9D8B030D-6E8A-4147-A177-3AD203B41FA5}">
                      <a16:colId xmlns:a16="http://schemas.microsoft.com/office/drawing/2014/main" val="76692329"/>
                    </a:ext>
                  </a:extLst>
                </a:gridCol>
                <a:gridCol w="658368">
                  <a:extLst>
                    <a:ext uri="{9D8B030D-6E8A-4147-A177-3AD203B41FA5}">
                      <a16:colId xmlns:a16="http://schemas.microsoft.com/office/drawing/2014/main" val="2014932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1294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- 2018-07-31 11:01:00 </a:t>
                      </a:r>
                      <a:r>
                        <a:rPr kumimoji="0" lang="en-US" sz="1000" b="0" i="0" u="none" strike="noStrike" kern="1200" cap="none" spc="0" normalizeH="0" baseline="0" noProof="0">
                          <a:ln>
                            <a:noFill/>
                          </a:ln>
                          <a:solidFill>
                            <a:prstClr val="black"/>
                          </a:solidFill>
                          <a:effectLst/>
                          <a:uLnTx/>
                          <a:uFillTx/>
                          <a:latin typeface="+mn-lt"/>
                          <a:ea typeface="+mn-ea"/>
                          <a:cs typeface="+mn-cs"/>
                        </a:rPr>
                        <a:t> 
 We have experienced nurses on-call to assist you during your first postpartum month! Relax and enjoy your stay here at LYC Mother &amp; Child Centre.
Make an appointment now to visit us at http://lychealth.com/appointment or drop us a Facebook message for more information.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在您做月的这段期间，我们经验丰富的护士们将适时从旁协助您</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产后护理中心想让您轻松度过您的坐月时光。
欲知详情，立刻私讯我们或通过</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来跟我们预约吧！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9825276"/>
                  </a:ext>
                </a:extLst>
              </a:tr>
            </a:tbl>
          </a:graphicData>
        </a:graphic>
      </p:graphicFrame>
      <p:sp>
        <p:nvSpPr>
          <p:cNvPr id="4" name="Text Placeholder 3">
            <a:extLst>
              <a:ext uri="{FF2B5EF4-FFF2-40B4-BE49-F238E27FC236}">
                <a16:creationId xmlns:a16="http://schemas.microsoft.com/office/drawing/2014/main" id="{D73896A1-7E7D-40E6-AB92-6209FB5C2E0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14736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D1E6F-D957-4431-8DA9-9583677B86AA}"/>
              </a:ext>
            </a:extLst>
          </p:cNvPr>
          <p:cNvSpPr>
            <a:spLocks noGrp="1"/>
          </p:cNvSpPr>
          <p:nvPr>
            <p:ph type="title"/>
          </p:nvPr>
        </p:nvSpPr>
        <p:spPr/>
        <p:txBody>
          <a:bodyPr/>
          <a:lstStyle/>
          <a:p>
            <a:r>
              <a:rPr lang="en-US"/>
              <a:t>Facebook Own Posts Table | LYC Mother &amp; Child Centre - 2 of 14</a:t>
            </a:r>
          </a:p>
        </p:txBody>
      </p:sp>
      <p:graphicFrame>
        <p:nvGraphicFramePr>
          <p:cNvPr id="5" name="Table Placeholder 4">
            <a:extLst>
              <a:ext uri="{FF2B5EF4-FFF2-40B4-BE49-F238E27FC236}">
                <a16:creationId xmlns:a16="http://schemas.microsoft.com/office/drawing/2014/main" id="{F25623D6-B9F7-4427-A52C-B1B048D9E0B7}"/>
              </a:ext>
            </a:extLst>
          </p:cNvPr>
          <p:cNvGraphicFramePr>
            <a:graphicFrameLocks noGrp="1"/>
          </p:cNvGraphicFramePr>
          <p:nvPr>
            <p:ph type="tbl" sz="quarter" idx="13"/>
            <p:extLst>
              <p:ext uri="{D42A27DB-BD31-4B8C-83A1-F6EECF244321}">
                <p14:modId xmlns:p14="http://schemas.microsoft.com/office/powerpoint/2010/main" val="361909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0871432"/>
                    </a:ext>
                  </a:extLst>
                </a:gridCol>
                <a:gridCol w="658368">
                  <a:extLst>
                    <a:ext uri="{9D8B030D-6E8A-4147-A177-3AD203B41FA5}">
                      <a16:colId xmlns:a16="http://schemas.microsoft.com/office/drawing/2014/main" val="2081119177"/>
                    </a:ext>
                  </a:extLst>
                </a:gridCol>
                <a:gridCol w="658368">
                  <a:extLst>
                    <a:ext uri="{9D8B030D-6E8A-4147-A177-3AD203B41FA5}">
                      <a16:colId xmlns:a16="http://schemas.microsoft.com/office/drawing/2014/main" val="1544391912"/>
                    </a:ext>
                  </a:extLst>
                </a:gridCol>
                <a:gridCol w="658368">
                  <a:extLst>
                    <a:ext uri="{9D8B030D-6E8A-4147-A177-3AD203B41FA5}">
                      <a16:colId xmlns:a16="http://schemas.microsoft.com/office/drawing/2014/main" val="1232688037"/>
                    </a:ext>
                  </a:extLst>
                </a:gridCol>
                <a:gridCol w="658368">
                  <a:extLst>
                    <a:ext uri="{9D8B030D-6E8A-4147-A177-3AD203B41FA5}">
                      <a16:colId xmlns:a16="http://schemas.microsoft.com/office/drawing/2014/main" val="3393112881"/>
                    </a:ext>
                  </a:extLst>
                </a:gridCol>
                <a:gridCol w="658368">
                  <a:extLst>
                    <a:ext uri="{9D8B030D-6E8A-4147-A177-3AD203B41FA5}">
                      <a16:colId xmlns:a16="http://schemas.microsoft.com/office/drawing/2014/main" val="2396756149"/>
                    </a:ext>
                  </a:extLst>
                </a:gridCol>
                <a:gridCol w="658368">
                  <a:extLst>
                    <a:ext uri="{9D8B030D-6E8A-4147-A177-3AD203B41FA5}">
                      <a16:colId xmlns:a16="http://schemas.microsoft.com/office/drawing/2014/main" val="2997541136"/>
                    </a:ext>
                  </a:extLst>
                </a:gridCol>
                <a:gridCol w="658368">
                  <a:extLst>
                    <a:ext uri="{9D8B030D-6E8A-4147-A177-3AD203B41FA5}">
                      <a16:colId xmlns:a16="http://schemas.microsoft.com/office/drawing/2014/main" val="1455104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903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- 2018-07-26 13:45:00 </a:t>
                      </a:r>
                      <a:r>
                        <a:rPr kumimoji="0" lang="en-US" sz="1000" b="0" i="0" u="none" strike="noStrike" kern="1200" cap="none" spc="0" normalizeH="0" baseline="0" noProof="0">
                          <a:ln>
                            <a:noFill/>
                          </a:ln>
                          <a:solidFill>
                            <a:prstClr val="black"/>
                          </a:solidFill>
                          <a:effectLst/>
                          <a:uLnTx/>
                          <a:uFillTx/>
                          <a:latin typeface="+mn-lt"/>
                          <a:ea typeface="+mn-ea"/>
                          <a:cs typeface="+mn-cs"/>
                        </a:rPr>
                        <a:t> 
 When a baby experiences negative emotions in their sleep, it disturbs his/her brain and this leads to a certain amount of stress which is unhealthy.
Mummies (and daddies), do hold your little ones when they are crying in their sleep. This will provide them the comfort they need and reduce the stress they experience. :)
负面情绪将影响宝宝的脑袋而让他们感到焦躁，这种情况并不健康。
如果宝宝在睡梦中出现负面情绪或哭闹，爸妈们可尝试将他们抱在怀中。
这样可以减低宝宝的焦虑并且让他们感到安心。:)
Source:
https://www.boldsky.com/pregnancy-parenting/postnatal/2015/sleeping-habits-of-newborn-babies-093261.html?h=related-right-articles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3978831"/>
                  </a:ext>
                </a:extLst>
              </a:tr>
            </a:tbl>
          </a:graphicData>
        </a:graphic>
      </p:graphicFrame>
      <p:sp>
        <p:nvSpPr>
          <p:cNvPr id="4" name="Text Placeholder 3">
            <a:extLst>
              <a:ext uri="{FF2B5EF4-FFF2-40B4-BE49-F238E27FC236}">
                <a16:creationId xmlns:a16="http://schemas.microsoft.com/office/drawing/2014/main" id="{07C40628-EB43-4578-82D9-0AF5B89790A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57452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FB92A-092F-4171-BE82-10EEBF278BD9}"/>
              </a:ext>
            </a:extLst>
          </p:cNvPr>
          <p:cNvSpPr>
            <a:spLocks noGrp="1"/>
          </p:cNvSpPr>
          <p:nvPr>
            <p:ph type="title"/>
          </p:nvPr>
        </p:nvSpPr>
        <p:spPr/>
        <p:txBody>
          <a:bodyPr/>
          <a:lstStyle/>
          <a:p>
            <a:r>
              <a:rPr lang="en-US"/>
              <a:t>Facebook Own Posts Table | LYC Mother &amp; Child Centre - 3 of 14</a:t>
            </a:r>
          </a:p>
        </p:txBody>
      </p:sp>
      <p:graphicFrame>
        <p:nvGraphicFramePr>
          <p:cNvPr id="5" name="Table Placeholder 4">
            <a:extLst>
              <a:ext uri="{FF2B5EF4-FFF2-40B4-BE49-F238E27FC236}">
                <a16:creationId xmlns:a16="http://schemas.microsoft.com/office/drawing/2014/main" id="{2C9BB42E-470A-4811-9D12-E021786CB69C}"/>
              </a:ext>
            </a:extLst>
          </p:cNvPr>
          <p:cNvGraphicFramePr>
            <a:graphicFrameLocks noGrp="1"/>
          </p:cNvGraphicFramePr>
          <p:nvPr>
            <p:ph type="tbl" sz="quarter" idx="13"/>
            <p:extLst>
              <p:ext uri="{D42A27DB-BD31-4B8C-83A1-F6EECF244321}">
                <p14:modId xmlns:p14="http://schemas.microsoft.com/office/powerpoint/2010/main" val="109211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4526860"/>
                    </a:ext>
                  </a:extLst>
                </a:gridCol>
                <a:gridCol w="658368">
                  <a:extLst>
                    <a:ext uri="{9D8B030D-6E8A-4147-A177-3AD203B41FA5}">
                      <a16:colId xmlns:a16="http://schemas.microsoft.com/office/drawing/2014/main" val="3790604295"/>
                    </a:ext>
                  </a:extLst>
                </a:gridCol>
                <a:gridCol w="658368">
                  <a:extLst>
                    <a:ext uri="{9D8B030D-6E8A-4147-A177-3AD203B41FA5}">
                      <a16:colId xmlns:a16="http://schemas.microsoft.com/office/drawing/2014/main" val="2035934556"/>
                    </a:ext>
                  </a:extLst>
                </a:gridCol>
                <a:gridCol w="658368">
                  <a:extLst>
                    <a:ext uri="{9D8B030D-6E8A-4147-A177-3AD203B41FA5}">
                      <a16:colId xmlns:a16="http://schemas.microsoft.com/office/drawing/2014/main" val="2779846105"/>
                    </a:ext>
                  </a:extLst>
                </a:gridCol>
                <a:gridCol w="658368">
                  <a:extLst>
                    <a:ext uri="{9D8B030D-6E8A-4147-A177-3AD203B41FA5}">
                      <a16:colId xmlns:a16="http://schemas.microsoft.com/office/drawing/2014/main" val="19537111"/>
                    </a:ext>
                  </a:extLst>
                </a:gridCol>
                <a:gridCol w="658368">
                  <a:extLst>
                    <a:ext uri="{9D8B030D-6E8A-4147-A177-3AD203B41FA5}">
                      <a16:colId xmlns:a16="http://schemas.microsoft.com/office/drawing/2014/main" val="4006217329"/>
                    </a:ext>
                  </a:extLst>
                </a:gridCol>
                <a:gridCol w="658368">
                  <a:extLst>
                    <a:ext uri="{9D8B030D-6E8A-4147-A177-3AD203B41FA5}">
                      <a16:colId xmlns:a16="http://schemas.microsoft.com/office/drawing/2014/main" val="1054453562"/>
                    </a:ext>
                  </a:extLst>
                </a:gridCol>
                <a:gridCol w="658368">
                  <a:extLst>
                    <a:ext uri="{9D8B030D-6E8A-4147-A177-3AD203B41FA5}">
                      <a16:colId xmlns:a16="http://schemas.microsoft.com/office/drawing/2014/main" val="1336279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682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- 2018-07-25 16:40:25 </a:t>
                      </a:r>
                      <a:r>
                        <a:rPr kumimoji="0" lang="en-US" sz="1000" b="0" i="0" u="none" strike="noStrike" kern="1200" cap="none" spc="0" normalizeH="0" baseline="0" noProof="0">
                          <a:ln>
                            <a:noFill/>
                          </a:ln>
                          <a:solidFill>
                            <a:prstClr val="black"/>
                          </a:solidFill>
                          <a:effectLst/>
                          <a:uLnTx/>
                          <a:uFillTx/>
                          <a:latin typeface="+mn-lt"/>
                          <a:ea typeface="+mn-ea"/>
                          <a:cs typeface="+mn-cs"/>
                        </a:rPr>
                        <a:t> 
 Our spacious, hotel-like, and functional Premier Rooms are ranging from 340-360 sqft. Our facilities include 50" 4K SMART LED TV, comfortable couple dining table, in-room safe, and a microwave. 
The elegant bathroom is furnished with complete amenities, automatic washlet, separate shower and a very important Emergency Button for the safety of all mummies. 
With natural sunlight shining through, the premier rooms offer mummies with a relaxing feeling while staying in LYC Mother &amp; Child Centre.
View our rooms in person! Make an appointment or send us a Facebook message now!
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这是豪华酒店还是月子中心呢？
我们宽敞的</a:t>
                      </a:r>
                      <a:r>
                        <a:rPr kumimoji="0" lang="en-US" sz="1000" b="0" i="0" u="none" strike="noStrike" kern="1200" cap="none" spc="0" normalizeH="0" baseline="0" noProof="0">
                          <a:ln>
                            <a:noFill/>
                          </a:ln>
                          <a:solidFill>
                            <a:prstClr val="black"/>
                          </a:solidFill>
                          <a:effectLst/>
                          <a:uLnTx/>
                          <a:uFillTx/>
                          <a:latin typeface="+mn-lt"/>
                          <a:ea typeface="+mn-ea"/>
                          <a:cs typeface="+mn-cs"/>
                        </a:rPr>
                        <a:t>Premier </a:t>
                      </a:r>
                      <a:r>
                        <a:rPr kumimoji="0" lang="ja-JP" altLang="en-US" sz="1000" b="0" i="0" u="none" strike="noStrike" kern="1200" cap="none" spc="0" normalizeH="0" baseline="0" noProof="0">
                          <a:ln>
                            <a:noFill/>
                          </a:ln>
                          <a:solidFill>
                            <a:prstClr val="black"/>
                          </a:solidFill>
                          <a:effectLst/>
                          <a:uLnTx/>
                          <a:uFillTx/>
                          <a:latin typeface="+mn-lt"/>
                          <a:ea typeface="+mn-ea"/>
                          <a:cs typeface="+mn-cs"/>
                        </a:rPr>
                        <a:t>房型面积大约是 </a:t>
                      </a:r>
                      <a:r>
                        <a:rPr kumimoji="0" lang="en-US" altLang="ja-JP" sz="1000" b="0" i="0" u="none" strike="noStrike" kern="1200" cap="none" spc="0" normalizeH="0" baseline="0" noProof="0">
                          <a:ln>
                            <a:noFill/>
                          </a:ln>
                          <a:solidFill>
                            <a:prstClr val="black"/>
                          </a:solidFill>
                          <a:effectLst/>
                          <a:uLnTx/>
                          <a:uFillTx/>
                          <a:latin typeface="+mn-lt"/>
                          <a:ea typeface="+mn-ea"/>
                          <a:cs typeface="+mn-cs"/>
                        </a:rPr>
                        <a:t>340-360 </a:t>
                      </a:r>
                      <a:r>
                        <a:rPr kumimoji="0" lang="ja-JP" altLang="en-US" sz="1000" b="0" i="0" u="none" strike="noStrike" kern="1200" cap="none" spc="0" normalizeH="0" baseline="0" noProof="0">
                          <a:ln>
                            <a:noFill/>
                          </a:ln>
                          <a:solidFill>
                            <a:prstClr val="black"/>
                          </a:solidFill>
                          <a:effectLst/>
                          <a:uLnTx/>
                          <a:uFillTx/>
                          <a:latin typeface="+mn-lt"/>
                          <a:ea typeface="+mn-ea"/>
                          <a:cs typeface="+mn-cs"/>
                        </a:rPr>
                        <a:t>平方尺，里面有</a:t>
                      </a:r>
                      <a:r>
                        <a:rPr kumimoji="0" lang="en-US" altLang="ja-JP" sz="1000" b="0" i="0" u="none" strike="noStrike" kern="1200" cap="none" spc="0" normalizeH="0" baseline="0" noProof="0">
                          <a:ln>
                            <a:noFill/>
                          </a:ln>
                          <a:solidFill>
                            <a:prstClr val="black"/>
                          </a:solidFill>
                          <a:effectLst/>
                          <a:uLnTx/>
                          <a:uFillTx/>
                          <a:latin typeface="+mn-lt"/>
                          <a:ea typeface="+mn-ea"/>
                          <a:cs typeface="+mn-cs"/>
                        </a:rPr>
                        <a:t>50</a:t>
                      </a:r>
                      <a:r>
                        <a:rPr kumimoji="0" lang="ja-JP" altLang="en-US" sz="1000" b="0" i="0" u="none" strike="noStrike" kern="1200" cap="none" spc="0" normalizeH="0" baseline="0" noProof="0">
                          <a:ln>
                            <a:noFill/>
                          </a:ln>
                          <a:solidFill>
                            <a:prstClr val="black"/>
                          </a:solidFill>
                          <a:effectLst/>
                          <a:uLnTx/>
                          <a:uFillTx/>
                          <a:latin typeface="+mn-lt"/>
                          <a:ea typeface="+mn-ea"/>
                          <a:cs typeface="+mn-cs"/>
                        </a:rPr>
                        <a:t>寸</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en-US" sz="1000" b="0" i="0" u="none" strike="noStrike" kern="1200" cap="none" spc="0" normalizeH="0" baseline="0" noProof="0">
                          <a:ln>
                            <a:noFill/>
                          </a:ln>
                          <a:solidFill>
                            <a:prstClr val="black"/>
                          </a:solidFill>
                          <a:effectLst/>
                          <a:uLnTx/>
                          <a:uFillTx/>
                          <a:latin typeface="+mn-lt"/>
                          <a:ea typeface="+mn-ea"/>
                          <a:cs typeface="+mn-cs"/>
                        </a:rPr>
                        <a:t>K LED</a:t>
                      </a:r>
                      <a:r>
                        <a:rPr kumimoji="0" lang="ja-JP" altLang="en-US" sz="1000" b="0" i="0" u="none" strike="noStrike" kern="1200" cap="none" spc="0" normalizeH="0" baseline="0" noProof="0">
                          <a:ln>
                            <a:noFill/>
                          </a:ln>
                          <a:solidFill>
                            <a:prstClr val="black"/>
                          </a:solidFill>
                          <a:effectLst/>
                          <a:uLnTx/>
                          <a:uFillTx/>
                          <a:latin typeface="+mn-lt"/>
                          <a:ea typeface="+mn-ea"/>
                          <a:cs typeface="+mn-cs"/>
                        </a:rPr>
                        <a:t>电视机、双人餐桌、电子保险箱和微波炉。 
设备齐全的浴室里还设有隔间、智能马桶以及可确保妈妈们的安全的紧急按钮！
</a:t>
                      </a:r>
                      <a:r>
                        <a:rPr kumimoji="0" lang="en-US" sz="1000" b="0" i="0" u="none" strike="noStrike" kern="1200" cap="none" spc="0" normalizeH="0" baseline="0" noProof="0">
                          <a:ln>
                            <a:noFill/>
                          </a:ln>
                          <a:solidFill>
                            <a:prstClr val="black"/>
                          </a:solidFill>
                          <a:effectLst/>
                          <a:uLnTx/>
                          <a:uFillTx/>
                          <a:latin typeface="+mn-lt"/>
                          <a:ea typeface="+mn-ea"/>
                          <a:cs typeface="+mn-cs"/>
                        </a:rPr>
                        <a:t>Premier</a:t>
                      </a:r>
                      <a:r>
                        <a:rPr kumimoji="0" lang="ja-JP" altLang="en-US" sz="1000" b="0" i="0" u="none" strike="noStrike" kern="1200" cap="none" spc="0" normalizeH="0" baseline="0" noProof="0">
                          <a:ln>
                            <a:noFill/>
                          </a:ln>
                          <a:solidFill>
                            <a:prstClr val="black"/>
                          </a:solidFill>
                          <a:effectLst/>
                          <a:uLnTx/>
                          <a:uFillTx/>
                          <a:latin typeface="+mn-lt"/>
                          <a:ea typeface="+mn-ea"/>
                          <a:cs typeface="+mn-cs"/>
                        </a:rPr>
                        <a:t>房型室内利用自然采光，妈妈们可以在光线充足的房间内安心修养，舒舒服服的坐月子 。
欢迎您亲临参观</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现在就跟我们预约吧！
</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75066361"/>
                  </a:ext>
                </a:extLst>
              </a:tr>
            </a:tbl>
          </a:graphicData>
        </a:graphic>
      </p:graphicFrame>
      <p:sp>
        <p:nvSpPr>
          <p:cNvPr id="4" name="Text Placeholder 3">
            <a:extLst>
              <a:ext uri="{FF2B5EF4-FFF2-40B4-BE49-F238E27FC236}">
                <a16:creationId xmlns:a16="http://schemas.microsoft.com/office/drawing/2014/main" id="{446C95F9-1E22-4F8F-B3D3-B5121566F99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35665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0491-DB14-4FA8-9022-0910F939DB06}"/>
              </a:ext>
            </a:extLst>
          </p:cNvPr>
          <p:cNvSpPr>
            <a:spLocks noGrp="1"/>
          </p:cNvSpPr>
          <p:nvPr>
            <p:ph type="title"/>
          </p:nvPr>
        </p:nvSpPr>
        <p:spPr/>
        <p:txBody>
          <a:bodyPr/>
          <a:lstStyle/>
          <a:p>
            <a:r>
              <a:rPr lang="en-US"/>
              <a:t>Facebook Own Posts Table | LYC Mother &amp; Child Centre - 4 of 14</a:t>
            </a:r>
          </a:p>
        </p:txBody>
      </p:sp>
      <p:graphicFrame>
        <p:nvGraphicFramePr>
          <p:cNvPr id="5" name="Table Placeholder 4">
            <a:extLst>
              <a:ext uri="{FF2B5EF4-FFF2-40B4-BE49-F238E27FC236}">
                <a16:creationId xmlns:a16="http://schemas.microsoft.com/office/drawing/2014/main" id="{3BC6E8A9-5E73-4985-A9CD-B6F7509D2AB9}"/>
              </a:ext>
            </a:extLst>
          </p:cNvPr>
          <p:cNvGraphicFramePr>
            <a:graphicFrameLocks noGrp="1"/>
          </p:cNvGraphicFramePr>
          <p:nvPr>
            <p:ph type="tbl" sz="quarter" idx="13"/>
            <p:extLst>
              <p:ext uri="{D42A27DB-BD31-4B8C-83A1-F6EECF244321}">
                <p14:modId xmlns:p14="http://schemas.microsoft.com/office/powerpoint/2010/main" val="25248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1807219"/>
                    </a:ext>
                  </a:extLst>
                </a:gridCol>
                <a:gridCol w="658368">
                  <a:extLst>
                    <a:ext uri="{9D8B030D-6E8A-4147-A177-3AD203B41FA5}">
                      <a16:colId xmlns:a16="http://schemas.microsoft.com/office/drawing/2014/main" val="1548646261"/>
                    </a:ext>
                  </a:extLst>
                </a:gridCol>
                <a:gridCol w="658368">
                  <a:extLst>
                    <a:ext uri="{9D8B030D-6E8A-4147-A177-3AD203B41FA5}">
                      <a16:colId xmlns:a16="http://schemas.microsoft.com/office/drawing/2014/main" val="198465617"/>
                    </a:ext>
                  </a:extLst>
                </a:gridCol>
                <a:gridCol w="658368">
                  <a:extLst>
                    <a:ext uri="{9D8B030D-6E8A-4147-A177-3AD203B41FA5}">
                      <a16:colId xmlns:a16="http://schemas.microsoft.com/office/drawing/2014/main" val="2707919923"/>
                    </a:ext>
                  </a:extLst>
                </a:gridCol>
                <a:gridCol w="658368">
                  <a:extLst>
                    <a:ext uri="{9D8B030D-6E8A-4147-A177-3AD203B41FA5}">
                      <a16:colId xmlns:a16="http://schemas.microsoft.com/office/drawing/2014/main" val="654593089"/>
                    </a:ext>
                  </a:extLst>
                </a:gridCol>
                <a:gridCol w="658368">
                  <a:extLst>
                    <a:ext uri="{9D8B030D-6E8A-4147-A177-3AD203B41FA5}">
                      <a16:colId xmlns:a16="http://schemas.microsoft.com/office/drawing/2014/main" val="95342705"/>
                    </a:ext>
                  </a:extLst>
                </a:gridCol>
                <a:gridCol w="658368">
                  <a:extLst>
                    <a:ext uri="{9D8B030D-6E8A-4147-A177-3AD203B41FA5}">
                      <a16:colId xmlns:a16="http://schemas.microsoft.com/office/drawing/2014/main" val="3596216862"/>
                    </a:ext>
                  </a:extLst>
                </a:gridCol>
                <a:gridCol w="658368">
                  <a:extLst>
                    <a:ext uri="{9D8B030D-6E8A-4147-A177-3AD203B41FA5}">
                      <a16:colId xmlns:a16="http://schemas.microsoft.com/office/drawing/2014/main" val="9615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817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- 2018-07-23 11:55:00 </a:t>
                      </a:r>
                      <a:r>
                        <a:rPr kumimoji="0" lang="en-US" sz="1000" b="0" i="0" u="none" strike="noStrike" kern="1200" cap="none" spc="0" normalizeH="0" baseline="0" noProof="0">
                          <a:ln>
                            <a:noFill/>
                          </a:ln>
                          <a:solidFill>
                            <a:prstClr val="black"/>
                          </a:solidFill>
                          <a:effectLst/>
                          <a:uLnTx/>
                          <a:uFillTx/>
                          <a:latin typeface="+mn-lt"/>
                          <a:ea typeface="+mn-ea"/>
                          <a:cs typeface="+mn-cs"/>
                        </a:rPr>
                        <a:t> 
 We encourage building that valuable bond between parent and child from Day 1. 😁
Start your motherhood journey in  LYC Mother &amp; Child Centre. To make an appointment, visit
http://lychealth.com/appointment or drop us a Facebook message.
</a:t>
                      </a:r>
                      <a:r>
                        <a:rPr kumimoji="0" lang="ja-JP" altLang="en-US" sz="1000" b="0" i="0" u="none" strike="noStrike" kern="1200" cap="none" spc="0" normalizeH="0" baseline="0" noProof="0">
                          <a:ln>
                            <a:noFill/>
                          </a:ln>
                          <a:solidFill>
                            <a:prstClr val="black"/>
                          </a:solidFill>
                          <a:effectLst/>
                          <a:uLnTx/>
                          <a:uFillTx/>
                          <a:latin typeface="+mn-lt"/>
                          <a:ea typeface="+mn-ea"/>
                          <a:cs typeface="+mn-cs"/>
                        </a:rPr>
                        <a:t>跟宝宝建立密切的关系就从第一天起！</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产后护理中心打开您的育儿之旅。 
现在就私讯我们或浏览</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来跟我们预约</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0481478"/>
                  </a:ext>
                </a:extLst>
              </a:tr>
            </a:tbl>
          </a:graphicData>
        </a:graphic>
      </p:graphicFrame>
      <p:sp>
        <p:nvSpPr>
          <p:cNvPr id="4" name="Text Placeholder 3">
            <a:extLst>
              <a:ext uri="{FF2B5EF4-FFF2-40B4-BE49-F238E27FC236}">
                <a16:creationId xmlns:a16="http://schemas.microsoft.com/office/drawing/2014/main" id="{19F4A1AD-12D7-4996-AA0A-0537352FC7D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82357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8848-DC53-4933-9031-EE80C6D44603}"/>
              </a:ext>
            </a:extLst>
          </p:cNvPr>
          <p:cNvSpPr>
            <a:spLocks noGrp="1"/>
          </p:cNvSpPr>
          <p:nvPr>
            <p:ph type="title"/>
          </p:nvPr>
        </p:nvSpPr>
        <p:spPr/>
        <p:txBody>
          <a:bodyPr/>
          <a:lstStyle/>
          <a:p>
            <a:r>
              <a:rPr lang="en-US"/>
              <a:t>Facebook Own Posts Table | LYC Mother &amp; Child Centre - 5 of 14</a:t>
            </a:r>
          </a:p>
        </p:txBody>
      </p:sp>
      <p:graphicFrame>
        <p:nvGraphicFramePr>
          <p:cNvPr id="5" name="Table Placeholder 4">
            <a:extLst>
              <a:ext uri="{FF2B5EF4-FFF2-40B4-BE49-F238E27FC236}">
                <a16:creationId xmlns:a16="http://schemas.microsoft.com/office/drawing/2014/main" id="{5494E49E-9E6F-439F-8446-45F4BA50AFB1}"/>
              </a:ext>
            </a:extLst>
          </p:cNvPr>
          <p:cNvGraphicFramePr>
            <a:graphicFrameLocks noGrp="1"/>
          </p:cNvGraphicFramePr>
          <p:nvPr>
            <p:ph type="tbl" sz="quarter" idx="13"/>
            <p:extLst>
              <p:ext uri="{D42A27DB-BD31-4B8C-83A1-F6EECF244321}">
                <p14:modId xmlns:p14="http://schemas.microsoft.com/office/powerpoint/2010/main" val="3894574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9263477"/>
                    </a:ext>
                  </a:extLst>
                </a:gridCol>
                <a:gridCol w="658368">
                  <a:extLst>
                    <a:ext uri="{9D8B030D-6E8A-4147-A177-3AD203B41FA5}">
                      <a16:colId xmlns:a16="http://schemas.microsoft.com/office/drawing/2014/main" val="1648618485"/>
                    </a:ext>
                  </a:extLst>
                </a:gridCol>
                <a:gridCol w="658368">
                  <a:extLst>
                    <a:ext uri="{9D8B030D-6E8A-4147-A177-3AD203B41FA5}">
                      <a16:colId xmlns:a16="http://schemas.microsoft.com/office/drawing/2014/main" val="3176495369"/>
                    </a:ext>
                  </a:extLst>
                </a:gridCol>
                <a:gridCol w="658368">
                  <a:extLst>
                    <a:ext uri="{9D8B030D-6E8A-4147-A177-3AD203B41FA5}">
                      <a16:colId xmlns:a16="http://schemas.microsoft.com/office/drawing/2014/main" val="528356982"/>
                    </a:ext>
                  </a:extLst>
                </a:gridCol>
                <a:gridCol w="658368">
                  <a:extLst>
                    <a:ext uri="{9D8B030D-6E8A-4147-A177-3AD203B41FA5}">
                      <a16:colId xmlns:a16="http://schemas.microsoft.com/office/drawing/2014/main" val="3463502049"/>
                    </a:ext>
                  </a:extLst>
                </a:gridCol>
                <a:gridCol w="658368">
                  <a:extLst>
                    <a:ext uri="{9D8B030D-6E8A-4147-A177-3AD203B41FA5}">
                      <a16:colId xmlns:a16="http://schemas.microsoft.com/office/drawing/2014/main" val="4156872428"/>
                    </a:ext>
                  </a:extLst>
                </a:gridCol>
                <a:gridCol w="658368">
                  <a:extLst>
                    <a:ext uri="{9D8B030D-6E8A-4147-A177-3AD203B41FA5}">
                      <a16:colId xmlns:a16="http://schemas.microsoft.com/office/drawing/2014/main" val="594171968"/>
                    </a:ext>
                  </a:extLst>
                </a:gridCol>
                <a:gridCol w="658368">
                  <a:extLst>
                    <a:ext uri="{9D8B030D-6E8A-4147-A177-3AD203B41FA5}">
                      <a16:colId xmlns:a16="http://schemas.microsoft.com/office/drawing/2014/main" val="432668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052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- 2018-07-19 12:53:00 </a:t>
                      </a:r>
                      <a:r>
                        <a:rPr kumimoji="0" lang="en-US" sz="1000" b="0" i="0" u="none" strike="noStrike" kern="1200" cap="none" spc="0" normalizeH="0" baseline="0" noProof="0">
                          <a:ln>
                            <a:noFill/>
                          </a:ln>
                          <a:solidFill>
                            <a:prstClr val="black"/>
                          </a:solidFill>
                          <a:effectLst/>
                          <a:uLnTx/>
                          <a:uFillTx/>
                          <a:latin typeface="+mn-lt"/>
                          <a:ea typeface="+mn-ea"/>
                          <a:cs typeface="+mn-cs"/>
                        </a:rPr>
                        <a:t> 
 Mummies, you can look forward to easing your muscle tension, sore spots and water retention during your postpartum stay at LYC Mother &amp; Child Centre.
Enjoy a traditional post natal massage by Tanamera Wellness Spa for a quicker recovery and better health.
</a:t>
                      </a:r>
                      <a:r>
                        <a:rPr kumimoji="0" lang="ja-JP" altLang="en-US" sz="1000" b="0" i="0" u="none" strike="noStrike" kern="1200" cap="none" spc="0" normalizeH="0" baseline="0" noProof="0">
                          <a:ln>
                            <a:noFill/>
                          </a:ln>
                          <a:solidFill>
                            <a:prstClr val="black"/>
                          </a:solidFill>
                          <a:effectLst/>
                          <a:uLnTx/>
                          <a:uFillTx/>
                          <a:latin typeface="+mn-lt"/>
                          <a:ea typeface="+mn-ea"/>
                          <a:cs typeface="+mn-cs"/>
                        </a:rPr>
                        <a:t>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产后护理中心做月期间，妈咪们也可以放松您的肌肉</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纾解产后带来的酸痛和消除水肿。
</a:t>
                      </a:r>
                      <a:r>
                        <a:rPr kumimoji="0" lang="en-US" sz="1000" b="0" i="0" u="none" strike="noStrike" kern="1200" cap="none" spc="0" normalizeH="0" baseline="0" noProof="0">
                          <a:ln>
                            <a:noFill/>
                          </a:ln>
                          <a:solidFill>
                            <a:prstClr val="black"/>
                          </a:solidFill>
                          <a:effectLst/>
                          <a:uLnTx/>
                          <a:uFillTx/>
                          <a:latin typeface="+mn-lt"/>
                          <a:ea typeface="+mn-ea"/>
                          <a:cs typeface="+mn-cs"/>
                        </a:rPr>
                        <a:t>Tanamera Wellness Spa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将提供您传统的产后按摩服务，让您快速恢复您的健康和体力。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5276906"/>
                  </a:ext>
                </a:extLst>
              </a:tr>
            </a:tbl>
          </a:graphicData>
        </a:graphic>
      </p:graphicFrame>
      <p:sp>
        <p:nvSpPr>
          <p:cNvPr id="4" name="Text Placeholder 3">
            <a:extLst>
              <a:ext uri="{FF2B5EF4-FFF2-40B4-BE49-F238E27FC236}">
                <a16:creationId xmlns:a16="http://schemas.microsoft.com/office/drawing/2014/main" id="{D475777D-10A4-4E60-8B4C-A1AF11C382C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17543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C626A-B1CF-4C41-830D-A558B7F3A505}"/>
              </a:ext>
            </a:extLst>
          </p:cNvPr>
          <p:cNvSpPr>
            <a:spLocks noGrp="1"/>
          </p:cNvSpPr>
          <p:nvPr>
            <p:ph type="title"/>
          </p:nvPr>
        </p:nvSpPr>
        <p:spPr/>
        <p:txBody>
          <a:bodyPr/>
          <a:lstStyle/>
          <a:p>
            <a:r>
              <a:rPr lang="en-US"/>
              <a:t>Facebook Own Posts Table | LYC Mother &amp; Child Centre - 6 of 14</a:t>
            </a:r>
          </a:p>
        </p:txBody>
      </p:sp>
      <p:graphicFrame>
        <p:nvGraphicFramePr>
          <p:cNvPr id="5" name="Table Placeholder 4">
            <a:extLst>
              <a:ext uri="{FF2B5EF4-FFF2-40B4-BE49-F238E27FC236}">
                <a16:creationId xmlns:a16="http://schemas.microsoft.com/office/drawing/2014/main" id="{8284CBAE-5C2A-4D49-8ECE-8CFE39B679AE}"/>
              </a:ext>
            </a:extLst>
          </p:cNvPr>
          <p:cNvGraphicFramePr>
            <a:graphicFrameLocks noGrp="1"/>
          </p:cNvGraphicFramePr>
          <p:nvPr>
            <p:ph type="tbl" sz="quarter" idx="13"/>
            <p:extLst>
              <p:ext uri="{D42A27DB-BD31-4B8C-83A1-F6EECF244321}">
                <p14:modId xmlns:p14="http://schemas.microsoft.com/office/powerpoint/2010/main" val="186477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5585546"/>
                    </a:ext>
                  </a:extLst>
                </a:gridCol>
                <a:gridCol w="658368">
                  <a:extLst>
                    <a:ext uri="{9D8B030D-6E8A-4147-A177-3AD203B41FA5}">
                      <a16:colId xmlns:a16="http://schemas.microsoft.com/office/drawing/2014/main" val="4264600105"/>
                    </a:ext>
                  </a:extLst>
                </a:gridCol>
                <a:gridCol w="658368">
                  <a:extLst>
                    <a:ext uri="{9D8B030D-6E8A-4147-A177-3AD203B41FA5}">
                      <a16:colId xmlns:a16="http://schemas.microsoft.com/office/drawing/2014/main" val="2877087501"/>
                    </a:ext>
                  </a:extLst>
                </a:gridCol>
                <a:gridCol w="658368">
                  <a:extLst>
                    <a:ext uri="{9D8B030D-6E8A-4147-A177-3AD203B41FA5}">
                      <a16:colId xmlns:a16="http://schemas.microsoft.com/office/drawing/2014/main" val="3657590922"/>
                    </a:ext>
                  </a:extLst>
                </a:gridCol>
                <a:gridCol w="658368">
                  <a:extLst>
                    <a:ext uri="{9D8B030D-6E8A-4147-A177-3AD203B41FA5}">
                      <a16:colId xmlns:a16="http://schemas.microsoft.com/office/drawing/2014/main" val="3481117538"/>
                    </a:ext>
                  </a:extLst>
                </a:gridCol>
                <a:gridCol w="658368">
                  <a:extLst>
                    <a:ext uri="{9D8B030D-6E8A-4147-A177-3AD203B41FA5}">
                      <a16:colId xmlns:a16="http://schemas.microsoft.com/office/drawing/2014/main" val="875032531"/>
                    </a:ext>
                  </a:extLst>
                </a:gridCol>
                <a:gridCol w="658368">
                  <a:extLst>
                    <a:ext uri="{9D8B030D-6E8A-4147-A177-3AD203B41FA5}">
                      <a16:colId xmlns:a16="http://schemas.microsoft.com/office/drawing/2014/main" val="501070294"/>
                    </a:ext>
                  </a:extLst>
                </a:gridCol>
                <a:gridCol w="658368">
                  <a:extLst>
                    <a:ext uri="{9D8B030D-6E8A-4147-A177-3AD203B41FA5}">
                      <a16:colId xmlns:a16="http://schemas.microsoft.com/office/drawing/2014/main" val="597161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014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- 2018-07-16 12:48:00 </a:t>
                      </a:r>
                      <a:r>
                        <a:rPr kumimoji="0" lang="en-US" sz="1000" b="0" i="0" u="none" strike="noStrike" kern="1200" cap="none" spc="0" normalizeH="0" baseline="0" noProof="0">
                          <a:ln>
                            <a:noFill/>
                          </a:ln>
                          <a:solidFill>
                            <a:prstClr val="black"/>
                          </a:solidFill>
                          <a:effectLst/>
                          <a:uLnTx/>
                          <a:uFillTx/>
                          <a:latin typeface="+mn-lt"/>
                          <a:ea typeface="+mn-ea"/>
                          <a:cs typeface="+mn-cs"/>
                        </a:rPr>
                        <a:t> 
 Celebrate your motherhood at LYC Mother &amp; Child Centre while gaining hands-on practice in taking care of your precious one. Continue your motherhood journey when you return home with confidence!
Visit http://lychealth.com/appointment to make an appointment or drop us a Facebook message for more information. 
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产后护理中心会帮助您装备照护婴儿的知识，亲自示范并给予您实际的育婴指导，让您在家中也可以更自信和熟练的照顾您的宝宝。
更多详情，立刻私讯我们或通过</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来跟我们预约！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2264050"/>
                  </a:ext>
                </a:extLst>
              </a:tr>
            </a:tbl>
          </a:graphicData>
        </a:graphic>
      </p:graphicFrame>
      <p:sp>
        <p:nvSpPr>
          <p:cNvPr id="4" name="Text Placeholder 3">
            <a:extLst>
              <a:ext uri="{FF2B5EF4-FFF2-40B4-BE49-F238E27FC236}">
                <a16:creationId xmlns:a16="http://schemas.microsoft.com/office/drawing/2014/main" id="{0E6047A7-6F9E-438C-B7F5-6BF8DB344F1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08578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BBAFD-C57C-4D12-84A3-8696023A9495}"/>
              </a:ext>
            </a:extLst>
          </p:cNvPr>
          <p:cNvSpPr>
            <a:spLocks noGrp="1"/>
          </p:cNvSpPr>
          <p:nvPr>
            <p:ph type="title"/>
          </p:nvPr>
        </p:nvSpPr>
        <p:spPr/>
        <p:txBody>
          <a:bodyPr/>
          <a:lstStyle/>
          <a:p>
            <a:r>
              <a:rPr lang="en-US"/>
              <a:t>Facebook Own Posts Table | LYC Mother &amp; Child Centre - 7 of 14</a:t>
            </a:r>
          </a:p>
        </p:txBody>
      </p:sp>
      <p:graphicFrame>
        <p:nvGraphicFramePr>
          <p:cNvPr id="5" name="Table Placeholder 4">
            <a:extLst>
              <a:ext uri="{FF2B5EF4-FFF2-40B4-BE49-F238E27FC236}">
                <a16:creationId xmlns:a16="http://schemas.microsoft.com/office/drawing/2014/main" id="{5DBBA11E-5F9A-4974-9DD1-CF77B9C1D457}"/>
              </a:ext>
            </a:extLst>
          </p:cNvPr>
          <p:cNvGraphicFramePr>
            <a:graphicFrameLocks noGrp="1"/>
          </p:cNvGraphicFramePr>
          <p:nvPr>
            <p:ph type="tbl" sz="quarter" idx="13"/>
            <p:extLst>
              <p:ext uri="{D42A27DB-BD31-4B8C-83A1-F6EECF244321}">
                <p14:modId xmlns:p14="http://schemas.microsoft.com/office/powerpoint/2010/main" val="1969234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0270488"/>
                    </a:ext>
                  </a:extLst>
                </a:gridCol>
                <a:gridCol w="658368">
                  <a:extLst>
                    <a:ext uri="{9D8B030D-6E8A-4147-A177-3AD203B41FA5}">
                      <a16:colId xmlns:a16="http://schemas.microsoft.com/office/drawing/2014/main" val="2001143487"/>
                    </a:ext>
                  </a:extLst>
                </a:gridCol>
                <a:gridCol w="658368">
                  <a:extLst>
                    <a:ext uri="{9D8B030D-6E8A-4147-A177-3AD203B41FA5}">
                      <a16:colId xmlns:a16="http://schemas.microsoft.com/office/drawing/2014/main" val="4144760374"/>
                    </a:ext>
                  </a:extLst>
                </a:gridCol>
                <a:gridCol w="658368">
                  <a:extLst>
                    <a:ext uri="{9D8B030D-6E8A-4147-A177-3AD203B41FA5}">
                      <a16:colId xmlns:a16="http://schemas.microsoft.com/office/drawing/2014/main" val="3715245892"/>
                    </a:ext>
                  </a:extLst>
                </a:gridCol>
                <a:gridCol w="658368">
                  <a:extLst>
                    <a:ext uri="{9D8B030D-6E8A-4147-A177-3AD203B41FA5}">
                      <a16:colId xmlns:a16="http://schemas.microsoft.com/office/drawing/2014/main" val="3897312108"/>
                    </a:ext>
                  </a:extLst>
                </a:gridCol>
                <a:gridCol w="658368">
                  <a:extLst>
                    <a:ext uri="{9D8B030D-6E8A-4147-A177-3AD203B41FA5}">
                      <a16:colId xmlns:a16="http://schemas.microsoft.com/office/drawing/2014/main" val="3331362446"/>
                    </a:ext>
                  </a:extLst>
                </a:gridCol>
                <a:gridCol w="658368">
                  <a:extLst>
                    <a:ext uri="{9D8B030D-6E8A-4147-A177-3AD203B41FA5}">
                      <a16:colId xmlns:a16="http://schemas.microsoft.com/office/drawing/2014/main" val="3470467920"/>
                    </a:ext>
                  </a:extLst>
                </a:gridCol>
                <a:gridCol w="658368">
                  <a:extLst>
                    <a:ext uri="{9D8B030D-6E8A-4147-A177-3AD203B41FA5}">
                      <a16:colId xmlns:a16="http://schemas.microsoft.com/office/drawing/2014/main" val="329268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673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- 2018-07-13 12:46:00 </a:t>
                      </a:r>
                      <a:r>
                        <a:rPr kumimoji="0" lang="en-US" sz="1000" b="0" i="0" u="none" strike="noStrike" kern="1200" cap="none" spc="0" normalizeH="0" baseline="0" noProof="0">
                          <a:ln>
                            <a:noFill/>
                          </a:ln>
                          <a:solidFill>
                            <a:prstClr val="black"/>
                          </a:solidFill>
                          <a:effectLst/>
                          <a:uLnTx/>
                          <a:uFillTx/>
                          <a:latin typeface="+mn-lt"/>
                          <a:ea typeface="+mn-ea"/>
                          <a:cs typeface="+mn-cs"/>
                        </a:rPr>
                        <a:t> 
 Mummies and daddies, your family bonding starts here, right in LYC Mother &amp; Child Centre. 
</a:t>
                      </a:r>
                      <a:r>
                        <a:rPr kumimoji="0" lang="ja-JP" altLang="en-US" sz="1000" b="0" i="0" u="none" strike="noStrike" kern="1200" cap="none" spc="0" normalizeH="0" baseline="0" noProof="0">
                          <a:ln>
                            <a:noFill/>
                          </a:ln>
                          <a:solidFill>
                            <a:prstClr val="black"/>
                          </a:solidFill>
                          <a:effectLst/>
                          <a:uLnTx/>
                          <a:uFillTx/>
                          <a:latin typeface="+mn-lt"/>
                          <a:ea typeface="+mn-ea"/>
                          <a:cs typeface="+mn-cs"/>
                        </a:rPr>
                        <a:t>亲爱的父母们</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产后护理中心可让您和您的家人培养更亲密的关系，共享天伦乐。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06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- 2018-07-12 09:45:00 </a:t>
                      </a:r>
                      <a:r>
                        <a:rPr kumimoji="0" lang="en-US" sz="1000" b="0" i="0" u="none" strike="noStrike" kern="1200" cap="none" spc="0" normalizeH="0" baseline="0" noProof="0">
                          <a:ln>
                            <a:noFill/>
                          </a:ln>
                          <a:solidFill>
                            <a:prstClr val="black"/>
                          </a:solidFill>
                          <a:effectLst/>
                          <a:uLnTx/>
                          <a:uFillTx/>
                          <a:latin typeface="+mn-lt"/>
                          <a:ea typeface="+mn-ea"/>
                          <a:cs typeface="+mn-cs"/>
                        </a:rPr>
                        <a:t> 
 LYC Mother &amp; Child Centre is your trusted place for mummies and daddies to start your parenthood journey. :)
Contact us for a free centre tour at enquiry@lychealth.com or call +603 7733 9222 / +6012 6277 335
</a:t>
                      </a:r>
                      <a:r>
                        <a:rPr kumimoji="0" lang="ja-JP" altLang="en-US" sz="1000" b="0" i="0" u="none" strike="noStrike" kern="1200" cap="none" spc="0" normalizeH="0" baseline="0" noProof="0">
                          <a:ln>
                            <a:noFill/>
                          </a:ln>
                          <a:solidFill>
                            <a:prstClr val="black"/>
                          </a:solidFill>
                          <a:effectLst/>
                          <a:uLnTx/>
                          <a:uFillTx/>
                          <a:latin typeface="+mn-lt"/>
                          <a:ea typeface="+mn-ea"/>
                          <a:cs typeface="+mn-cs"/>
                        </a:rPr>
                        <a:t>爸爸妈妈，您们的育儿旅程从这里开始！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月子中心是所有父母值得信赖的地方。</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马上通过电邮</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或联络</a:t>
                      </a:r>
                      <a:r>
                        <a:rPr kumimoji="0" lang="en-US" altLang="ja-JP" sz="1000" b="0" i="0" u="none" strike="noStrike" kern="1200" cap="none" spc="0" normalizeH="0" baseline="0" noProof="0">
                          <a:ln>
                            <a:noFill/>
                          </a:ln>
                          <a:solidFill>
                            <a:prstClr val="black"/>
                          </a:solidFill>
                          <a:effectLst/>
                          <a:uLnTx/>
                          <a:uFillTx/>
                          <a:latin typeface="+mn-lt"/>
                          <a:ea typeface="+mn-ea"/>
                          <a:cs typeface="+mn-cs"/>
                        </a:rPr>
                        <a:t>+603 7733 9222 / +6012 6277 335</a:t>
                      </a:r>
                      <a:r>
                        <a:rPr kumimoji="0" lang="ja-JP" altLang="en-US" sz="1000" b="0" i="0" u="none" strike="noStrike" kern="1200" cap="none" spc="0" normalizeH="0" baseline="0" noProof="0">
                          <a:ln>
                            <a:noFill/>
                          </a:ln>
                          <a:solidFill>
                            <a:prstClr val="black"/>
                          </a:solidFill>
                          <a:effectLst/>
                          <a:uLnTx/>
                          <a:uFillTx/>
                          <a:latin typeface="+mn-lt"/>
                          <a:ea typeface="+mn-ea"/>
                          <a:cs typeface="+mn-cs"/>
                        </a:rPr>
                        <a:t>来预约参观</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7290993"/>
                  </a:ext>
                </a:extLst>
              </a:tr>
            </a:tbl>
          </a:graphicData>
        </a:graphic>
      </p:graphicFrame>
      <p:sp>
        <p:nvSpPr>
          <p:cNvPr id="4" name="Text Placeholder 3">
            <a:extLst>
              <a:ext uri="{FF2B5EF4-FFF2-40B4-BE49-F238E27FC236}">
                <a16:creationId xmlns:a16="http://schemas.microsoft.com/office/drawing/2014/main" id="{5396E637-2A60-4712-8556-C08822329C1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50721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7484B-26C5-479B-915F-0F498B7E1687}"/>
              </a:ext>
            </a:extLst>
          </p:cNvPr>
          <p:cNvSpPr>
            <a:spLocks noGrp="1"/>
          </p:cNvSpPr>
          <p:nvPr>
            <p:ph type="title"/>
          </p:nvPr>
        </p:nvSpPr>
        <p:spPr/>
        <p:txBody>
          <a:bodyPr/>
          <a:lstStyle/>
          <a:p>
            <a:r>
              <a:rPr lang="en-US"/>
              <a:t>Facebook Own Posts Table | LYC Mother &amp; Child Centre - 8 of 14</a:t>
            </a:r>
          </a:p>
        </p:txBody>
      </p:sp>
      <p:graphicFrame>
        <p:nvGraphicFramePr>
          <p:cNvPr id="5" name="Table Placeholder 4">
            <a:extLst>
              <a:ext uri="{FF2B5EF4-FFF2-40B4-BE49-F238E27FC236}">
                <a16:creationId xmlns:a16="http://schemas.microsoft.com/office/drawing/2014/main" id="{874A0629-61A5-41FF-AB2D-532928237D29}"/>
              </a:ext>
            </a:extLst>
          </p:cNvPr>
          <p:cNvGraphicFramePr>
            <a:graphicFrameLocks noGrp="1"/>
          </p:cNvGraphicFramePr>
          <p:nvPr>
            <p:ph type="tbl" sz="quarter" idx="13"/>
            <p:extLst>
              <p:ext uri="{D42A27DB-BD31-4B8C-83A1-F6EECF244321}">
                <p14:modId xmlns:p14="http://schemas.microsoft.com/office/powerpoint/2010/main" val="329831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0368469"/>
                    </a:ext>
                  </a:extLst>
                </a:gridCol>
                <a:gridCol w="658368">
                  <a:extLst>
                    <a:ext uri="{9D8B030D-6E8A-4147-A177-3AD203B41FA5}">
                      <a16:colId xmlns:a16="http://schemas.microsoft.com/office/drawing/2014/main" val="2010096257"/>
                    </a:ext>
                  </a:extLst>
                </a:gridCol>
                <a:gridCol w="658368">
                  <a:extLst>
                    <a:ext uri="{9D8B030D-6E8A-4147-A177-3AD203B41FA5}">
                      <a16:colId xmlns:a16="http://schemas.microsoft.com/office/drawing/2014/main" val="2383907175"/>
                    </a:ext>
                  </a:extLst>
                </a:gridCol>
                <a:gridCol w="658368">
                  <a:extLst>
                    <a:ext uri="{9D8B030D-6E8A-4147-A177-3AD203B41FA5}">
                      <a16:colId xmlns:a16="http://schemas.microsoft.com/office/drawing/2014/main" val="599305905"/>
                    </a:ext>
                  </a:extLst>
                </a:gridCol>
                <a:gridCol w="658368">
                  <a:extLst>
                    <a:ext uri="{9D8B030D-6E8A-4147-A177-3AD203B41FA5}">
                      <a16:colId xmlns:a16="http://schemas.microsoft.com/office/drawing/2014/main" val="105094197"/>
                    </a:ext>
                  </a:extLst>
                </a:gridCol>
                <a:gridCol w="658368">
                  <a:extLst>
                    <a:ext uri="{9D8B030D-6E8A-4147-A177-3AD203B41FA5}">
                      <a16:colId xmlns:a16="http://schemas.microsoft.com/office/drawing/2014/main" val="157863237"/>
                    </a:ext>
                  </a:extLst>
                </a:gridCol>
                <a:gridCol w="658368">
                  <a:extLst>
                    <a:ext uri="{9D8B030D-6E8A-4147-A177-3AD203B41FA5}">
                      <a16:colId xmlns:a16="http://schemas.microsoft.com/office/drawing/2014/main" val="1789304662"/>
                    </a:ext>
                  </a:extLst>
                </a:gridCol>
                <a:gridCol w="658368">
                  <a:extLst>
                    <a:ext uri="{9D8B030D-6E8A-4147-A177-3AD203B41FA5}">
                      <a16:colId xmlns:a16="http://schemas.microsoft.com/office/drawing/2014/main" val="2397441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700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- 2018-07-11 12:36:00 </a:t>
                      </a:r>
                      <a:r>
                        <a:rPr kumimoji="0" lang="en-US" sz="1000" b="0" i="0" u="none" strike="noStrike" kern="1200" cap="none" spc="0" normalizeH="0" baseline="0" noProof="0">
                          <a:ln>
                            <a:noFill/>
                          </a:ln>
                          <a:solidFill>
                            <a:prstClr val="black"/>
                          </a:solidFill>
                          <a:effectLst/>
                          <a:uLnTx/>
                          <a:uFillTx/>
                          <a:latin typeface="+mn-lt"/>
                          <a:ea typeface="+mn-ea"/>
                          <a:cs typeface="+mn-cs"/>
                        </a:rPr>
                        <a:t> 
 Daddies, we won't forget about you when your wife is having her postpartum confinement stay at LYC Mother &amp; Child Centre!
Don't miss this special deal as daddies can enjoy a 1-week free trial at Anytime Fitness TTDI if you and your wife sign up for a confinement package with us starting today until January 2019!
You can now continue enjoying your workouts near your little family :)
For a free centre tour or for more information, contact us at enquiry@lychealth.com or call +603 7733 9222 / +6012 6277 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860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- 2018-07-10 10:38:23 </a:t>
                      </a:r>
                      <a:r>
                        <a:rPr kumimoji="0" lang="en-US" sz="1000" b="0" i="0" u="none" strike="noStrike" kern="1200" cap="none" spc="0" normalizeH="0" baseline="0" noProof="0">
                          <a:ln>
                            <a:noFill/>
                          </a:ln>
                          <a:solidFill>
                            <a:prstClr val="black"/>
                          </a:solidFill>
                          <a:effectLst/>
                          <a:uLnTx/>
                          <a:uFillTx/>
                          <a:latin typeface="+mn-lt"/>
                          <a:ea typeface="+mn-ea"/>
                          <a:cs typeface="+mn-cs"/>
                        </a:rPr>
                        <a:t> 
 Which is better for me: Confinement at Home or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938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- 2018-07-10 00:26:41 </a:t>
                      </a:r>
                      <a:r>
                        <a:rPr kumimoji="0" lang="en-US" sz="1000" b="0" i="0" u="none" strike="noStrike" kern="1200" cap="none" spc="0" normalizeH="0" baseline="0" noProof="0">
                          <a:ln>
                            <a:noFill/>
                          </a:ln>
                          <a:solidFill>
                            <a:prstClr val="black"/>
                          </a:solidFill>
                          <a:effectLst/>
                          <a:uLnTx/>
                          <a:uFillTx/>
                          <a:latin typeface="+mn-lt"/>
                          <a:ea typeface="+mn-ea"/>
                          <a:cs typeface="+mn-cs"/>
                        </a:rPr>
                        <a:t> 
 Our lounge, 3rd floor, offers the space you and your beloved visitors can roam around and coo over your new baby!  😍 It’s also the perfect spot to have deep talks with the other mummies on board! 😉
#confinementcenter #confinementcentrekl #lycmotherchild  #lounge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4020555"/>
                  </a:ext>
                </a:extLst>
              </a:tr>
            </a:tbl>
          </a:graphicData>
        </a:graphic>
      </p:graphicFrame>
      <p:sp>
        <p:nvSpPr>
          <p:cNvPr id="4" name="Text Placeholder 3">
            <a:extLst>
              <a:ext uri="{FF2B5EF4-FFF2-40B4-BE49-F238E27FC236}">
                <a16:creationId xmlns:a16="http://schemas.microsoft.com/office/drawing/2014/main" id="{0EF143A4-80EC-4F2A-B760-C22085F11CE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48461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D3F4-C455-456A-A65C-3F8F7E28BD7C}"/>
              </a:ext>
            </a:extLst>
          </p:cNvPr>
          <p:cNvSpPr>
            <a:spLocks noGrp="1"/>
          </p:cNvSpPr>
          <p:nvPr>
            <p:ph type="title"/>
          </p:nvPr>
        </p:nvSpPr>
        <p:spPr/>
        <p:txBody>
          <a:bodyPr/>
          <a:lstStyle/>
          <a:p>
            <a:r>
              <a:rPr lang="en-US"/>
              <a:t>Facebook Own Posts Table | LYC Mother &amp; Child Centre - 9 of 14</a:t>
            </a:r>
          </a:p>
        </p:txBody>
      </p:sp>
      <p:graphicFrame>
        <p:nvGraphicFramePr>
          <p:cNvPr id="5" name="Table Placeholder 4">
            <a:extLst>
              <a:ext uri="{FF2B5EF4-FFF2-40B4-BE49-F238E27FC236}">
                <a16:creationId xmlns:a16="http://schemas.microsoft.com/office/drawing/2014/main" id="{809B3F75-EEE5-43E4-A239-B9EAAE339CC2}"/>
              </a:ext>
            </a:extLst>
          </p:cNvPr>
          <p:cNvGraphicFramePr>
            <a:graphicFrameLocks noGrp="1"/>
          </p:cNvGraphicFramePr>
          <p:nvPr>
            <p:ph type="tbl" sz="quarter" idx="13"/>
            <p:extLst>
              <p:ext uri="{D42A27DB-BD31-4B8C-83A1-F6EECF244321}">
                <p14:modId xmlns:p14="http://schemas.microsoft.com/office/powerpoint/2010/main" val="394359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669553"/>
                    </a:ext>
                  </a:extLst>
                </a:gridCol>
                <a:gridCol w="658368">
                  <a:extLst>
                    <a:ext uri="{9D8B030D-6E8A-4147-A177-3AD203B41FA5}">
                      <a16:colId xmlns:a16="http://schemas.microsoft.com/office/drawing/2014/main" val="3289403087"/>
                    </a:ext>
                  </a:extLst>
                </a:gridCol>
                <a:gridCol w="658368">
                  <a:extLst>
                    <a:ext uri="{9D8B030D-6E8A-4147-A177-3AD203B41FA5}">
                      <a16:colId xmlns:a16="http://schemas.microsoft.com/office/drawing/2014/main" val="1393609659"/>
                    </a:ext>
                  </a:extLst>
                </a:gridCol>
                <a:gridCol w="658368">
                  <a:extLst>
                    <a:ext uri="{9D8B030D-6E8A-4147-A177-3AD203B41FA5}">
                      <a16:colId xmlns:a16="http://schemas.microsoft.com/office/drawing/2014/main" val="818642860"/>
                    </a:ext>
                  </a:extLst>
                </a:gridCol>
                <a:gridCol w="658368">
                  <a:extLst>
                    <a:ext uri="{9D8B030D-6E8A-4147-A177-3AD203B41FA5}">
                      <a16:colId xmlns:a16="http://schemas.microsoft.com/office/drawing/2014/main" val="2518902424"/>
                    </a:ext>
                  </a:extLst>
                </a:gridCol>
                <a:gridCol w="658368">
                  <a:extLst>
                    <a:ext uri="{9D8B030D-6E8A-4147-A177-3AD203B41FA5}">
                      <a16:colId xmlns:a16="http://schemas.microsoft.com/office/drawing/2014/main" val="507191074"/>
                    </a:ext>
                  </a:extLst>
                </a:gridCol>
                <a:gridCol w="658368">
                  <a:extLst>
                    <a:ext uri="{9D8B030D-6E8A-4147-A177-3AD203B41FA5}">
                      <a16:colId xmlns:a16="http://schemas.microsoft.com/office/drawing/2014/main" val="639604643"/>
                    </a:ext>
                  </a:extLst>
                </a:gridCol>
                <a:gridCol w="658368">
                  <a:extLst>
                    <a:ext uri="{9D8B030D-6E8A-4147-A177-3AD203B41FA5}">
                      <a16:colId xmlns:a16="http://schemas.microsoft.com/office/drawing/2014/main" val="3234911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115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- 2018-07-09 17:50:48 </a:t>
                      </a:r>
                      <a:r>
                        <a:rPr kumimoji="0" lang="en-US" sz="1000" b="0" i="0" u="none" strike="noStrike" kern="1200" cap="none" spc="0" normalizeH="0" baseline="0" noProof="0">
                          <a:ln>
                            <a:noFill/>
                          </a:ln>
                          <a:solidFill>
                            <a:prstClr val="black"/>
                          </a:solidFill>
                          <a:effectLst/>
                          <a:uLnTx/>
                          <a:uFillTx/>
                          <a:latin typeface="+mn-lt"/>
                          <a:ea typeface="+mn-ea"/>
                          <a:cs typeface="+mn-cs"/>
                        </a:rPr>
                        <a:t> 
 Thank you so much for your participation and Congratulations to the winners who have won a Pampering Tour and a Free Night Stay at LYC Mother &amp; Child Centre! 😉
Contact us via enquiry@lychealth.com or 012-627 7335 to find out more about our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9337410"/>
                  </a:ext>
                </a:extLst>
              </a:tr>
            </a:tbl>
          </a:graphicData>
        </a:graphic>
      </p:graphicFrame>
      <p:sp>
        <p:nvSpPr>
          <p:cNvPr id="4" name="Text Placeholder 3">
            <a:extLst>
              <a:ext uri="{FF2B5EF4-FFF2-40B4-BE49-F238E27FC236}">
                <a16:creationId xmlns:a16="http://schemas.microsoft.com/office/drawing/2014/main" id="{2DDBD292-78B5-4225-A954-A5D705C5340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64353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FA24B-7113-4C55-94CC-69B4BAF38821}"/>
              </a:ext>
            </a:extLst>
          </p:cNvPr>
          <p:cNvSpPr>
            <a:spLocks noGrp="1"/>
          </p:cNvSpPr>
          <p:nvPr>
            <p:ph type="title"/>
          </p:nvPr>
        </p:nvSpPr>
        <p:spPr/>
        <p:txBody>
          <a:bodyPr/>
          <a:lstStyle/>
          <a:p>
            <a:r>
              <a:rPr lang="en-US"/>
              <a:t>Facebook Own Posts Table | LYC Mother &amp; Child Centre - 10 of 14</a:t>
            </a:r>
          </a:p>
        </p:txBody>
      </p:sp>
      <p:graphicFrame>
        <p:nvGraphicFramePr>
          <p:cNvPr id="5" name="Table Placeholder 4">
            <a:extLst>
              <a:ext uri="{FF2B5EF4-FFF2-40B4-BE49-F238E27FC236}">
                <a16:creationId xmlns:a16="http://schemas.microsoft.com/office/drawing/2014/main" id="{B66B676B-B1C0-468C-A129-DE22314321AE}"/>
              </a:ext>
            </a:extLst>
          </p:cNvPr>
          <p:cNvGraphicFramePr>
            <a:graphicFrameLocks noGrp="1"/>
          </p:cNvGraphicFramePr>
          <p:nvPr>
            <p:ph type="tbl" sz="quarter" idx="13"/>
            <p:extLst>
              <p:ext uri="{D42A27DB-BD31-4B8C-83A1-F6EECF244321}">
                <p14:modId xmlns:p14="http://schemas.microsoft.com/office/powerpoint/2010/main" val="3166558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9879095"/>
                    </a:ext>
                  </a:extLst>
                </a:gridCol>
                <a:gridCol w="658368">
                  <a:extLst>
                    <a:ext uri="{9D8B030D-6E8A-4147-A177-3AD203B41FA5}">
                      <a16:colId xmlns:a16="http://schemas.microsoft.com/office/drawing/2014/main" val="3051142487"/>
                    </a:ext>
                  </a:extLst>
                </a:gridCol>
                <a:gridCol w="658368">
                  <a:extLst>
                    <a:ext uri="{9D8B030D-6E8A-4147-A177-3AD203B41FA5}">
                      <a16:colId xmlns:a16="http://schemas.microsoft.com/office/drawing/2014/main" val="2670498167"/>
                    </a:ext>
                  </a:extLst>
                </a:gridCol>
                <a:gridCol w="658368">
                  <a:extLst>
                    <a:ext uri="{9D8B030D-6E8A-4147-A177-3AD203B41FA5}">
                      <a16:colId xmlns:a16="http://schemas.microsoft.com/office/drawing/2014/main" val="2145369505"/>
                    </a:ext>
                  </a:extLst>
                </a:gridCol>
                <a:gridCol w="658368">
                  <a:extLst>
                    <a:ext uri="{9D8B030D-6E8A-4147-A177-3AD203B41FA5}">
                      <a16:colId xmlns:a16="http://schemas.microsoft.com/office/drawing/2014/main" val="2403640510"/>
                    </a:ext>
                  </a:extLst>
                </a:gridCol>
                <a:gridCol w="658368">
                  <a:extLst>
                    <a:ext uri="{9D8B030D-6E8A-4147-A177-3AD203B41FA5}">
                      <a16:colId xmlns:a16="http://schemas.microsoft.com/office/drawing/2014/main" val="722290246"/>
                    </a:ext>
                  </a:extLst>
                </a:gridCol>
                <a:gridCol w="658368">
                  <a:extLst>
                    <a:ext uri="{9D8B030D-6E8A-4147-A177-3AD203B41FA5}">
                      <a16:colId xmlns:a16="http://schemas.microsoft.com/office/drawing/2014/main" val="277569794"/>
                    </a:ext>
                  </a:extLst>
                </a:gridCol>
                <a:gridCol w="658368">
                  <a:extLst>
                    <a:ext uri="{9D8B030D-6E8A-4147-A177-3AD203B41FA5}">
                      <a16:colId xmlns:a16="http://schemas.microsoft.com/office/drawing/2014/main" val="1190801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543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- 2018-07-09 16:13:04 </a:t>
                      </a:r>
                      <a:r>
                        <a:rPr kumimoji="0" lang="en-US" sz="1000" b="0" i="0" u="none" strike="noStrike" kern="1200" cap="none" spc="0" normalizeH="0" baseline="0" noProof="0">
                          <a:ln>
                            <a:noFill/>
                          </a:ln>
                          <a:solidFill>
                            <a:prstClr val="black"/>
                          </a:solidFill>
                          <a:effectLst/>
                          <a:uLnTx/>
                          <a:uFillTx/>
                          <a:latin typeface="+mn-lt"/>
                          <a:ea typeface="+mn-ea"/>
                          <a:cs typeface="+mn-cs"/>
                        </a:rPr>
                        <a:t> 
 Mums who want a better birth experience and dads who want to know how to support your wife,
LYC Mother &amp; Child Centre is joining Baby with Bee to let you learn more about HypnoBirthing, breastfeeding, childbirth pain, avoiding traumatic births, labor and birth position and more!
There are also FREE Health Check, FREE Goody Bag and Lucky Draw Gifts to be given to you.
Mark your calendar and make sure you attend Gentle Birth Boot Camp.
Date: 15th July 2018 (Sunday)
Time: 9am-5.30pm
Venue: Bukit Kiara Equestrian &amp; Country Resort, Kuala Lumpur.
Click here to register now, http://www.babywithbee.com/bootcamp.html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8901219"/>
                  </a:ext>
                </a:extLst>
              </a:tr>
            </a:tbl>
          </a:graphicData>
        </a:graphic>
      </p:graphicFrame>
      <p:sp>
        <p:nvSpPr>
          <p:cNvPr id="4" name="Text Placeholder 3">
            <a:extLst>
              <a:ext uri="{FF2B5EF4-FFF2-40B4-BE49-F238E27FC236}">
                <a16:creationId xmlns:a16="http://schemas.microsoft.com/office/drawing/2014/main" id="{AA3BD9B1-C712-45EB-B259-575B1C639BD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91890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BA7F6-D0AB-48C1-BF1D-486BC6413A23}"/>
              </a:ext>
            </a:extLst>
          </p:cNvPr>
          <p:cNvSpPr>
            <a:spLocks noGrp="1"/>
          </p:cNvSpPr>
          <p:nvPr>
            <p:ph type="title"/>
          </p:nvPr>
        </p:nvSpPr>
        <p:spPr/>
        <p:txBody>
          <a:bodyPr/>
          <a:lstStyle/>
          <a:p>
            <a:r>
              <a:rPr lang="en-US"/>
              <a:t>Facebook Own Posts Table | LYC Mother &amp; Child Centre - 11 of 14</a:t>
            </a:r>
          </a:p>
        </p:txBody>
      </p:sp>
      <p:graphicFrame>
        <p:nvGraphicFramePr>
          <p:cNvPr id="5" name="Table Placeholder 4">
            <a:extLst>
              <a:ext uri="{FF2B5EF4-FFF2-40B4-BE49-F238E27FC236}">
                <a16:creationId xmlns:a16="http://schemas.microsoft.com/office/drawing/2014/main" id="{B0D5EE2C-A404-46FB-AC60-20DF66F19954}"/>
              </a:ext>
            </a:extLst>
          </p:cNvPr>
          <p:cNvGraphicFramePr>
            <a:graphicFrameLocks noGrp="1"/>
          </p:cNvGraphicFramePr>
          <p:nvPr>
            <p:ph type="tbl" sz="quarter" idx="13"/>
            <p:extLst>
              <p:ext uri="{D42A27DB-BD31-4B8C-83A1-F6EECF244321}">
                <p14:modId xmlns:p14="http://schemas.microsoft.com/office/powerpoint/2010/main" val="3227417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6226566"/>
                    </a:ext>
                  </a:extLst>
                </a:gridCol>
                <a:gridCol w="658368">
                  <a:extLst>
                    <a:ext uri="{9D8B030D-6E8A-4147-A177-3AD203B41FA5}">
                      <a16:colId xmlns:a16="http://schemas.microsoft.com/office/drawing/2014/main" val="1205528483"/>
                    </a:ext>
                  </a:extLst>
                </a:gridCol>
                <a:gridCol w="658368">
                  <a:extLst>
                    <a:ext uri="{9D8B030D-6E8A-4147-A177-3AD203B41FA5}">
                      <a16:colId xmlns:a16="http://schemas.microsoft.com/office/drawing/2014/main" val="1667143670"/>
                    </a:ext>
                  </a:extLst>
                </a:gridCol>
                <a:gridCol w="658368">
                  <a:extLst>
                    <a:ext uri="{9D8B030D-6E8A-4147-A177-3AD203B41FA5}">
                      <a16:colId xmlns:a16="http://schemas.microsoft.com/office/drawing/2014/main" val="3517149780"/>
                    </a:ext>
                  </a:extLst>
                </a:gridCol>
                <a:gridCol w="658368">
                  <a:extLst>
                    <a:ext uri="{9D8B030D-6E8A-4147-A177-3AD203B41FA5}">
                      <a16:colId xmlns:a16="http://schemas.microsoft.com/office/drawing/2014/main" val="2409507322"/>
                    </a:ext>
                  </a:extLst>
                </a:gridCol>
                <a:gridCol w="658368">
                  <a:extLst>
                    <a:ext uri="{9D8B030D-6E8A-4147-A177-3AD203B41FA5}">
                      <a16:colId xmlns:a16="http://schemas.microsoft.com/office/drawing/2014/main" val="132953279"/>
                    </a:ext>
                  </a:extLst>
                </a:gridCol>
                <a:gridCol w="658368">
                  <a:extLst>
                    <a:ext uri="{9D8B030D-6E8A-4147-A177-3AD203B41FA5}">
                      <a16:colId xmlns:a16="http://schemas.microsoft.com/office/drawing/2014/main" val="1659853279"/>
                    </a:ext>
                  </a:extLst>
                </a:gridCol>
                <a:gridCol w="658368">
                  <a:extLst>
                    <a:ext uri="{9D8B030D-6E8A-4147-A177-3AD203B41FA5}">
                      <a16:colId xmlns:a16="http://schemas.microsoft.com/office/drawing/2014/main" val="3102168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068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- 2018-07-06 18:07:17 </a:t>
                      </a:r>
                      <a:r>
                        <a:rPr kumimoji="0" lang="en-US" sz="1000" b="0" i="0" u="none" strike="noStrike" kern="1200" cap="none" spc="0" normalizeH="0" baseline="0" noProof="0">
                          <a:ln>
                            <a:noFill/>
                          </a:ln>
                          <a:solidFill>
                            <a:prstClr val="black"/>
                          </a:solidFill>
                          <a:effectLst/>
                          <a:uLnTx/>
                          <a:uFillTx/>
                          <a:latin typeface="+mn-lt"/>
                          <a:ea typeface="+mn-ea"/>
                          <a:cs typeface="+mn-cs"/>
                        </a:rPr>
                        <a:t> 
 To ensure our mothers are always in good health, our in-house kitchen prepares 5 nutritious and tasty meals daily with a variety of selection throughout the duration of their stay in our centre!
Here’s one of the nourishing Herbal Soups we serve our mummies.
</a:t>
                      </a:r>
                      <a:r>
                        <a:rPr kumimoji="0" lang="ja-JP" altLang="en-US" sz="1000" b="0" i="0" u="none" strike="noStrike" kern="1200" cap="none" spc="0" normalizeH="0" baseline="0" noProof="0">
                          <a:ln>
                            <a:noFill/>
                          </a:ln>
                          <a:solidFill>
                            <a:prstClr val="black"/>
                          </a:solidFill>
                          <a:effectLst/>
                          <a:uLnTx/>
                          <a:uFillTx/>
                          <a:latin typeface="+mn-lt"/>
                          <a:ea typeface="+mn-ea"/>
                          <a:cs typeface="+mn-cs"/>
                        </a:rPr>
                        <a:t>为了确保妈妈们的健康，我们的内部厨房每日都会为在月子中心修养的她们准备</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餐即营养又美味的月子餐。
为您送上我们今天的菜单，非常补身的药材汤！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9745672"/>
                  </a:ext>
                </a:extLst>
              </a:tr>
            </a:tbl>
          </a:graphicData>
        </a:graphic>
      </p:graphicFrame>
      <p:sp>
        <p:nvSpPr>
          <p:cNvPr id="4" name="Text Placeholder 3">
            <a:extLst>
              <a:ext uri="{FF2B5EF4-FFF2-40B4-BE49-F238E27FC236}">
                <a16:creationId xmlns:a16="http://schemas.microsoft.com/office/drawing/2014/main" id="{9B91659E-FB0A-47B6-928F-23BC88D26B4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20062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546C4-0EC4-43BB-91D3-AEA5AD3EE047}"/>
              </a:ext>
            </a:extLst>
          </p:cNvPr>
          <p:cNvSpPr>
            <a:spLocks noGrp="1"/>
          </p:cNvSpPr>
          <p:nvPr>
            <p:ph type="title"/>
          </p:nvPr>
        </p:nvSpPr>
        <p:spPr/>
        <p:txBody>
          <a:bodyPr/>
          <a:lstStyle/>
          <a:p>
            <a:r>
              <a:rPr lang="en-US"/>
              <a:t>Facebook Own Posts Table | LYC Mother &amp; Child Centre - 12 of 14</a:t>
            </a:r>
          </a:p>
        </p:txBody>
      </p:sp>
      <p:graphicFrame>
        <p:nvGraphicFramePr>
          <p:cNvPr id="5" name="Table Placeholder 4">
            <a:extLst>
              <a:ext uri="{FF2B5EF4-FFF2-40B4-BE49-F238E27FC236}">
                <a16:creationId xmlns:a16="http://schemas.microsoft.com/office/drawing/2014/main" id="{C0BFAD89-7BDB-4B9A-BA6B-9C42A287386D}"/>
              </a:ext>
            </a:extLst>
          </p:cNvPr>
          <p:cNvGraphicFramePr>
            <a:graphicFrameLocks noGrp="1"/>
          </p:cNvGraphicFramePr>
          <p:nvPr>
            <p:ph type="tbl" sz="quarter" idx="13"/>
            <p:extLst>
              <p:ext uri="{D42A27DB-BD31-4B8C-83A1-F6EECF244321}">
                <p14:modId xmlns:p14="http://schemas.microsoft.com/office/powerpoint/2010/main" val="3980449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6279971"/>
                    </a:ext>
                  </a:extLst>
                </a:gridCol>
                <a:gridCol w="658368">
                  <a:extLst>
                    <a:ext uri="{9D8B030D-6E8A-4147-A177-3AD203B41FA5}">
                      <a16:colId xmlns:a16="http://schemas.microsoft.com/office/drawing/2014/main" val="31242233"/>
                    </a:ext>
                  </a:extLst>
                </a:gridCol>
                <a:gridCol w="658368">
                  <a:extLst>
                    <a:ext uri="{9D8B030D-6E8A-4147-A177-3AD203B41FA5}">
                      <a16:colId xmlns:a16="http://schemas.microsoft.com/office/drawing/2014/main" val="3747247774"/>
                    </a:ext>
                  </a:extLst>
                </a:gridCol>
                <a:gridCol w="658368">
                  <a:extLst>
                    <a:ext uri="{9D8B030D-6E8A-4147-A177-3AD203B41FA5}">
                      <a16:colId xmlns:a16="http://schemas.microsoft.com/office/drawing/2014/main" val="1597371802"/>
                    </a:ext>
                  </a:extLst>
                </a:gridCol>
                <a:gridCol w="658368">
                  <a:extLst>
                    <a:ext uri="{9D8B030D-6E8A-4147-A177-3AD203B41FA5}">
                      <a16:colId xmlns:a16="http://schemas.microsoft.com/office/drawing/2014/main" val="1037303765"/>
                    </a:ext>
                  </a:extLst>
                </a:gridCol>
                <a:gridCol w="658368">
                  <a:extLst>
                    <a:ext uri="{9D8B030D-6E8A-4147-A177-3AD203B41FA5}">
                      <a16:colId xmlns:a16="http://schemas.microsoft.com/office/drawing/2014/main" val="3747159462"/>
                    </a:ext>
                  </a:extLst>
                </a:gridCol>
                <a:gridCol w="658368">
                  <a:extLst>
                    <a:ext uri="{9D8B030D-6E8A-4147-A177-3AD203B41FA5}">
                      <a16:colId xmlns:a16="http://schemas.microsoft.com/office/drawing/2014/main" val="1589912087"/>
                    </a:ext>
                  </a:extLst>
                </a:gridCol>
                <a:gridCol w="658368">
                  <a:extLst>
                    <a:ext uri="{9D8B030D-6E8A-4147-A177-3AD203B41FA5}">
                      <a16:colId xmlns:a16="http://schemas.microsoft.com/office/drawing/2014/main" val="3951303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638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- 2018-07-05 14:56:40 </a:t>
                      </a:r>
                      <a:r>
                        <a:rPr kumimoji="0" lang="en-US" sz="1000" b="0" i="0" u="none" strike="noStrike" kern="1200" cap="none" spc="0" normalizeH="0" baseline="0" noProof="0">
                          <a:ln>
                            <a:noFill/>
                          </a:ln>
                          <a:solidFill>
                            <a:prstClr val="black"/>
                          </a:solidFill>
                          <a:effectLst/>
                          <a:uLnTx/>
                          <a:uFillTx/>
                          <a:latin typeface="+mn-lt"/>
                          <a:ea typeface="+mn-ea"/>
                          <a:cs typeface="+mn-cs"/>
                        </a:rPr>
                        <a:t> 
 Our mummies are kept occupied during their confinement period, LYC Mother &amp; Child Centre provides all rooms with access to Netflix and Astro. Enjoy watching your favorite TV series or movies while you recover from the rigours of pregnancy, labour and birth in our spacious and comfy rooms. 
For a free centre tour or for more information, contact us at enquiry@lychealth.com or call +603 7733 9222 / +6012 6277 335 
</a:t>
                      </a:r>
                      <a:r>
                        <a:rPr kumimoji="0" lang="ja-JP" altLang="en-US" sz="1000" b="0" i="0" u="none" strike="noStrike" kern="1200" cap="none" spc="0" normalizeH="0" baseline="0" noProof="0">
                          <a:ln>
                            <a:noFill/>
                          </a:ln>
                          <a:solidFill>
                            <a:prstClr val="black"/>
                          </a:solidFill>
                          <a:effectLst/>
                          <a:uLnTx/>
                          <a:uFillTx/>
                          <a:latin typeface="+mn-lt"/>
                          <a:ea typeface="+mn-ea"/>
                          <a:cs typeface="+mn-cs"/>
                        </a:rPr>
                        <a:t>您的坐月时光可以更充实！
</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产后护理中心里所有的房型都有提供</a:t>
                      </a:r>
                      <a:r>
                        <a:rPr kumimoji="0" lang="en-US" sz="1000" b="0" i="0" u="none" strike="noStrike" kern="1200" cap="none" spc="0" normalizeH="0" baseline="0" noProof="0">
                          <a:ln>
                            <a:noFill/>
                          </a:ln>
                          <a:solidFill>
                            <a:prstClr val="black"/>
                          </a:solidFill>
                          <a:effectLst/>
                          <a:uLnTx/>
                          <a:uFillTx/>
                          <a:latin typeface="+mn-lt"/>
                          <a:ea typeface="+mn-ea"/>
                          <a:cs typeface="+mn-cs"/>
                        </a:rPr>
                        <a:t>Netflix</a:t>
                      </a:r>
                      <a:r>
                        <a:rPr kumimoji="0" lang="ja-JP" altLang="en-US" sz="1000" b="0" i="0" u="none" strike="noStrike" kern="1200" cap="none" spc="0" normalizeH="0" baseline="0" noProof="0">
                          <a:ln>
                            <a:noFill/>
                          </a:ln>
                          <a:solidFill>
                            <a:prstClr val="black"/>
                          </a:solidFill>
                          <a:effectLst/>
                          <a:uLnTx/>
                          <a:uFillTx/>
                          <a:latin typeface="+mn-lt"/>
                          <a:ea typeface="+mn-ea"/>
                          <a:cs typeface="+mn-cs"/>
                        </a:rPr>
                        <a:t>和</a:t>
                      </a:r>
                      <a:r>
                        <a:rPr kumimoji="0" lang="en-US" sz="1000" b="0" i="0" u="none" strike="noStrike" kern="1200" cap="none" spc="0" normalizeH="0" baseline="0" noProof="0">
                          <a:ln>
                            <a:noFill/>
                          </a:ln>
                          <a:solidFill>
                            <a:prstClr val="black"/>
                          </a:solidFill>
                          <a:effectLst/>
                          <a:uLnTx/>
                          <a:uFillTx/>
                          <a:latin typeface="+mn-lt"/>
                          <a:ea typeface="+mn-ea"/>
                          <a:cs typeface="+mn-cs"/>
                        </a:rPr>
                        <a:t>Astro</a:t>
                      </a:r>
                      <a:r>
                        <a:rPr kumimoji="0" lang="ja-JP" altLang="en-US" sz="1000" b="0" i="0" u="none" strike="noStrike" kern="1200" cap="none" spc="0" normalizeH="0" baseline="0" noProof="0">
                          <a:ln>
                            <a:noFill/>
                          </a:ln>
                          <a:solidFill>
                            <a:prstClr val="black"/>
                          </a:solidFill>
                          <a:effectLst/>
                          <a:uLnTx/>
                          <a:uFillTx/>
                          <a:latin typeface="+mn-lt"/>
                          <a:ea typeface="+mn-ea"/>
                          <a:cs typeface="+mn-cs"/>
                        </a:rPr>
                        <a:t>服务。
在月子中心修养的当儿，您也可以在宽敞舒适的房间里尽情地追剧和褒片哦！
想免费参观</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产后护理中心？马上电邮至</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或拨打</a:t>
                      </a:r>
                      <a:r>
                        <a:rPr kumimoji="0" lang="en-US" altLang="ja-JP" sz="1000" b="0" i="0" u="none" strike="noStrike" kern="1200" cap="none" spc="0" normalizeH="0" baseline="0" noProof="0">
                          <a:ln>
                            <a:noFill/>
                          </a:ln>
                          <a:solidFill>
                            <a:prstClr val="black"/>
                          </a:solidFill>
                          <a:effectLst/>
                          <a:uLnTx/>
                          <a:uFillTx/>
                          <a:latin typeface="+mn-lt"/>
                          <a:ea typeface="+mn-ea"/>
                          <a:cs typeface="+mn-cs"/>
                        </a:rPr>
                        <a:t>+603 7733 9222 / +6012 6277 335 
#</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6227046"/>
                  </a:ext>
                </a:extLst>
              </a:tr>
            </a:tbl>
          </a:graphicData>
        </a:graphic>
      </p:graphicFrame>
      <p:sp>
        <p:nvSpPr>
          <p:cNvPr id="4" name="Text Placeholder 3">
            <a:extLst>
              <a:ext uri="{FF2B5EF4-FFF2-40B4-BE49-F238E27FC236}">
                <a16:creationId xmlns:a16="http://schemas.microsoft.com/office/drawing/2014/main" id="{5160EBEA-35D4-4248-9907-22BAD84B843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71138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72ED5-0688-4502-AD9D-A2BF02DB32BE}"/>
              </a:ext>
            </a:extLst>
          </p:cNvPr>
          <p:cNvSpPr>
            <a:spLocks noGrp="1"/>
          </p:cNvSpPr>
          <p:nvPr>
            <p:ph type="title"/>
          </p:nvPr>
        </p:nvSpPr>
        <p:spPr/>
        <p:txBody>
          <a:bodyPr/>
          <a:lstStyle/>
          <a:p>
            <a:r>
              <a:rPr lang="en-US"/>
              <a:t>Facebook Own Posts Table | LYC Mother &amp; Child Centre - 13 of 14</a:t>
            </a:r>
          </a:p>
        </p:txBody>
      </p:sp>
      <p:graphicFrame>
        <p:nvGraphicFramePr>
          <p:cNvPr id="5" name="Table Placeholder 4">
            <a:extLst>
              <a:ext uri="{FF2B5EF4-FFF2-40B4-BE49-F238E27FC236}">
                <a16:creationId xmlns:a16="http://schemas.microsoft.com/office/drawing/2014/main" id="{BAFADC2A-684A-491A-94BC-6A0BBF9C8591}"/>
              </a:ext>
            </a:extLst>
          </p:cNvPr>
          <p:cNvGraphicFramePr>
            <a:graphicFrameLocks noGrp="1"/>
          </p:cNvGraphicFramePr>
          <p:nvPr>
            <p:ph type="tbl" sz="quarter" idx="13"/>
            <p:extLst>
              <p:ext uri="{D42A27DB-BD31-4B8C-83A1-F6EECF244321}">
                <p14:modId xmlns:p14="http://schemas.microsoft.com/office/powerpoint/2010/main" val="4109804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7766675"/>
                    </a:ext>
                  </a:extLst>
                </a:gridCol>
                <a:gridCol w="658368">
                  <a:extLst>
                    <a:ext uri="{9D8B030D-6E8A-4147-A177-3AD203B41FA5}">
                      <a16:colId xmlns:a16="http://schemas.microsoft.com/office/drawing/2014/main" val="1360508644"/>
                    </a:ext>
                  </a:extLst>
                </a:gridCol>
                <a:gridCol w="658368">
                  <a:extLst>
                    <a:ext uri="{9D8B030D-6E8A-4147-A177-3AD203B41FA5}">
                      <a16:colId xmlns:a16="http://schemas.microsoft.com/office/drawing/2014/main" val="915082499"/>
                    </a:ext>
                  </a:extLst>
                </a:gridCol>
                <a:gridCol w="658368">
                  <a:extLst>
                    <a:ext uri="{9D8B030D-6E8A-4147-A177-3AD203B41FA5}">
                      <a16:colId xmlns:a16="http://schemas.microsoft.com/office/drawing/2014/main" val="1884752172"/>
                    </a:ext>
                  </a:extLst>
                </a:gridCol>
                <a:gridCol w="658368">
                  <a:extLst>
                    <a:ext uri="{9D8B030D-6E8A-4147-A177-3AD203B41FA5}">
                      <a16:colId xmlns:a16="http://schemas.microsoft.com/office/drawing/2014/main" val="1846806105"/>
                    </a:ext>
                  </a:extLst>
                </a:gridCol>
                <a:gridCol w="658368">
                  <a:extLst>
                    <a:ext uri="{9D8B030D-6E8A-4147-A177-3AD203B41FA5}">
                      <a16:colId xmlns:a16="http://schemas.microsoft.com/office/drawing/2014/main" val="2313116792"/>
                    </a:ext>
                  </a:extLst>
                </a:gridCol>
                <a:gridCol w="658368">
                  <a:extLst>
                    <a:ext uri="{9D8B030D-6E8A-4147-A177-3AD203B41FA5}">
                      <a16:colId xmlns:a16="http://schemas.microsoft.com/office/drawing/2014/main" val="3799217218"/>
                    </a:ext>
                  </a:extLst>
                </a:gridCol>
                <a:gridCol w="658368">
                  <a:extLst>
                    <a:ext uri="{9D8B030D-6E8A-4147-A177-3AD203B41FA5}">
                      <a16:colId xmlns:a16="http://schemas.microsoft.com/office/drawing/2014/main" val="1178554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969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- 2018-07-03 21:44:07 </a:t>
                      </a:r>
                      <a:r>
                        <a:rPr kumimoji="0" lang="en-US" sz="1000" b="0" i="0" u="none" strike="noStrike" kern="1200" cap="none" spc="0" normalizeH="0" baseline="0" noProof="0">
                          <a:ln>
                            <a:noFill/>
                          </a:ln>
                          <a:solidFill>
                            <a:prstClr val="black"/>
                          </a:solidFill>
                          <a:effectLst/>
                          <a:uLnTx/>
                          <a:uFillTx/>
                          <a:latin typeface="+mn-lt"/>
                          <a:ea typeface="+mn-ea"/>
                          <a:cs typeface="+mn-cs"/>
                        </a:rPr>
                        <a:t> 
 LYC Mother &amp; Child Centre is where confinement traditions meet hospital standards. We provide traditional care to mummies and go the extra mile to install stretcher sized lifts and a separate air duct system for the nursery. We are proud of our nursing team led by experienced nurses.
Visit us today to experience the difference!
</a:t>
                      </a:r>
                      <a:r>
                        <a:rPr kumimoji="0" lang="ja-JP" altLang="en-US" sz="1000" b="0" i="0" u="none" strike="noStrike" kern="1200" cap="none" spc="0" normalizeH="0" baseline="0" noProof="0">
                          <a:ln>
                            <a:noFill/>
                          </a:ln>
                          <a:solidFill>
                            <a:prstClr val="black"/>
                          </a:solidFill>
                          <a:effectLst/>
                          <a:uLnTx/>
                          <a:uFillTx/>
                          <a:latin typeface="+mn-lt"/>
                          <a:ea typeface="+mn-ea"/>
                          <a:cs typeface="+mn-cs"/>
                        </a:rPr>
                        <a:t>当东方的坐月习俗结合西方的专业医疗规格。
除了提供您传统的照护，</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月子中心内还备有可容纳担架的电梯和最好的空气管道系统。而且我们还有一班资深的护士团队来照顾您和您的宝宝。
今天就来拜访我们，体验</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月子中心的不同之处吧！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9248983"/>
                  </a:ext>
                </a:extLst>
              </a:tr>
            </a:tbl>
          </a:graphicData>
        </a:graphic>
      </p:graphicFrame>
      <p:sp>
        <p:nvSpPr>
          <p:cNvPr id="4" name="Text Placeholder 3">
            <a:extLst>
              <a:ext uri="{FF2B5EF4-FFF2-40B4-BE49-F238E27FC236}">
                <a16:creationId xmlns:a16="http://schemas.microsoft.com/office/drawing/2014/main" id="{77A7CD8B-AC05-41CD-B8DF-44B3BEB9853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77990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52A0E-EEBC-4315-B9A4-3EA17470C0AC}"/>
              </a:ext>
            </a:extLst>
          </p:cNvPr>
          <p:cNvSpPr>
            <a:spLocks noGrp="1"/>
          </p:cNvSpPr>
          <p:nvPr>
            <p:ph type="title"/>
          </p:nvPr>
        </p:nvSpPr>
        <p:spPr/>
        <p:txBody>
          <a:bodyPr/>
          <a:lstStyle/>
          <a:p>
            <a:r>
              <a:rPr lang="en-US"/>
              <a:t>Facebook Own Posts Table | LYC Mother &amp; Child Centre - 14 of 14</a:t>
            </a:r>
          </a:p>
        </p:txBody>
      </p:sp>
      <p:graphicFrame>
        <p:nvGraphicFramePr>
          <p:cNvPr id="5" name="Table Placeholder 4">
            <a:extLst>
              <a:ext uri="{FF2B5EF4-FFF2-40B4-BE49-F238E27FC236}">
                <a16:creationId xmlns:a16="http://schemas.microsoft.com/office/drawing/2014/main" id="{007D3B62-BFAC-4F32-838C-2C6CDB773F25}"/>
              </a:ext>
            </a:extLst>
          </p:cNvPr>
          <p:cNvGraphicFramePr>
            <a:graphicFrameLocks noGrp="1"/>
          </p:cNvGraphicFramePr>
          <p:nvPr>
            <p:ph type="tbl" sz="quarter" idx="13"/>
            <p:extLst>
              <p:ext uri="{D42A27DB-BD31-4B8C-83A1-F6EECF244321}">
                <p14:modId xmlns:p14="http://schemas.microsoft.com/office/powerpoint/2010/main" val="2220306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445215"/>
                    </a:ext>
                  </a:extLst>
                </a:gridCol>
                <a:gridCol w="658368">
                  <a:extLst>
                    <a:ext uri="{9D8B030D-6E8A-4147-A177-3AD203B41FA5}">
                      <a16:colId xmlns:a16="http://schemas.microsoft.com/office/drawing/2014/main" val="3815565271"/>
                    </a:ext>
                  </a:extLst>
                </a:gridCol>
                <a:gridCol w="658368">
                  <a:extLst>
                    <a:ext uri="{9D8B030D-6E8A-4147-A177-3AD203B41FA5}">
                      <a16:colId xmlns:a16="http://schemas.microsoft.com/office/drawing/2014/main" val="565835451"/>
                    </a:ext>
                  </a:extLst>
                </a:gridCol>
                <a:gridCol w="658368">
                  <a:extLst>
                    <a:ext uri="{9D8B030D-6E8A-4147-A177-3AD203B41FA5}">
                      <a16:colId xmlns:a16="http://schemas.microsoft.com/office/drawing/2014/main" val="4283513840"/>
                    </a:ext>
                  </a:extLst>
                </a:gridCol>
                <a:gridCol w="658368">
                  <a:extLst>
                    <a:ext uri="{9D8B030D-6E8A-4147-A177-3AD203B41FA5}">
                      <a16:colId xmlns:a16="http://schemas.microsoft.com/office/drawing/2014/main" val="2917581818"/>
                    </a:ext>
                  </a:extLst>
                </a:gridCol>
                <a:gridCol w="658368">
                  <a:extLst>
                    <a:ext uri="{9D8B030D-6E8A-4147-A177-3AD203B41FA5}">
                      <a16:colId xmlns:a16="http://schemas.microsoft.com/office/drawing/2014/main" val="1070092418"/>
                    </a:ext>
                  </a:extLst>
                </a:gridCol>
                <a:gridCol w="658368">
                  <a:extLst>
                    <a:ext uri="{9D8B030D-6E8A-4147-A177-3AD203B41FA5}">
                      <a16:colId xmlns:a16="http://schemas.microsoft.com/office/drawing/2014/main" val="527805879"/>
                    </a:ext>
                  </a:extLst>
                </a:gridCol>
                <a:gridCol w="658368">
                  <a:extLst>
                    <a:ext uri="{9D8B030D-6E8A-4147-A177-3AD203B41FA5}">
                      <a16:colId xmlns:a16="http://schemas.microsoft.com/office/drawing/2014/main" val="170663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64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- 2018-07-03 15:38:58 </a:t>
                      </a:r>
                      <a:r>
                        <a:rPr kumimoji="0" lang="en-US" sz="1000" b="0" i="0" u="none" strike="noStrike" kern="1200" cap="none" spc="0" normalizeH="0" baseline="0" noProof="0">
                          <a:ln>
                            <a:noFill/>
                          </a:ln>
                          <a:solidFill>
                            <a:prstClr val="black"/>
                          </a:solidFill>
                          <a:effectLst/>
                          <a:uLnTx/>
                          <a:uFillTx/>
                          <a:latin typeface="+mn-lt"/>
                          <a:ea typeface="+mn-ea"/>
                          <a:cs typeface="+mn-cs"/>
                        </a:rPr>
                        <a:t> 
 Thank you so much for spending your precious time with us last weekend at TCE Baby Expo. 
If you did not manage to join us last weekend, make a date with us for the next TCE Baby expo! Stay tuned for more details here at LYC Mother &amp; Child Centre.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581338"/>
                  </a:ext>
                </a:extLst>
              </a:tr>
            </a:tbl>
          </a:graphicData>
        </a:graphic>
      </p:graphicFrame>
      <p:sp>
        <p:nvSpPr>
          <p:cNvPr id="4" name="Text Placeholder 3">
            <a:extLst>
              <a:ext uri="{FF2B5EF4-FFF2-40B4-BE49-F238E27FC236}">
                <a16:creationId xmlns:a16="http://schemas.microsoft.com/office/drawing/2014/main" id="{F49FFAA3-99C9-4DDB-87C2-2E01BC69BF4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343265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1284</Words>
  <Application>Microsoft Office PowerPoint</Application>
  <PresentationFormat>On-screen Show (4:3)</PresentationFormat>
  <Paragraphs>496</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Calibri</vt:lpstr>
      <vt:lpstr>Arial</vt:lpstr>
      <vt:lpstr>ＭＳ Ｐゴシック</vt:lpstr>
      <vt:lpstr>quintly_template</vt:lpstr>
      <vt:lpstr>MASTER TEMPLATE</vt:lpstr>
      <vt:lpstr>Facebook Key Metrics Table | LYC Mother &amp; Child Centre</vt:lpstr>
      <vt:lpstr>Facebook Reach | LYC Mother &amp; Child Centre</vt:lpstr>
      <vt:lpstr>Facebook Engaged Users | LYC Mother &amp; Child Centre</vt:lpstr>
      <vt:lpstr>Facebook Average Reactions Per Post | LYC Mother &amp; Child Centre</vt:lpstr>
      <vt:lpstr>Facebook Interactions Distribution | LYC Mother &amp; Child Centre</vt:lpstr>
      <vt:lpstr>Facebook Interaction Rate By Weekday | LYC Mother &amp; Child Centre</vt:lpstr>
      <vt:lpstr>(FB) Custom Own Posts Table (new) | LYC Mother &amp; Child Centre - 1 of 5</vt:lpstr>
      <vt:lpstr>(FB) Custom Own Posts Table (new) | LYC Mother &amp; Child Centre - 2 of 5</vt:lpstr>
      <vt:lpstr>(FB) Custom Own Posts Table (new) | LYC Mother &amp; Child Centre - 3 of 5</vt:lpstr>
      <vt:lpstr>(FB) Custom Own Posts Table (new) | LYC Mother &amp; Child Centre - 4 of 5</vt:lpstr>
      <vt:lpstr>(FB) Custom Own Posts Table (new) | LYC Mother &amp; Child Centre - 5 of 5</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14</vt:lpstr>
      <vt:lpstr>Facebook Own Posts Table | LYC Mother &amp; Child Centre - 2 of 14</vt:lpstr>
      <vt:lpstr>Facebook Own Posts Table | LYC Mother &amp; Child Centre - 3 of 14</vt:lpstr>
      <vt:lpstr>Facebook Own Posts Table | LYC Mother &amp; Child Centre - 4 of 14</vt:lpstr>
      <vt:lpstr>Facebook Own Posts Table | LYC Mother &amp; Child Centre - 5 of 14</vt:lpstr>
      <vt:lpstr>Facebook Own Posts Table | LYC Mother &amp; Child Centre - 6 of 14</vt:lpstr>
      <vt:lpstr>Facebook Own Posts Table | LYC Mother &amp; Child Centre - 7 of 14</vt:lpstr>
      <vt:lpstr>Facebook Own Posts Table | LYC Mother &amp; Child Centre - 8 of 14</vt:lpstr>
      <vt:lpstr>Facebook Own Posts Table | LYC Mother &amp; Child Centre - 9 of 14</vt:lpstr>
      <vt:lpstr>Facebook Own Posts Table | LYC Mother &amp; Child Centre - 10 of 14</vt:lpstr>
      <vt:lpstr>Facebook Own Posts Table | LYC Mother &amp; Child Centre - 11 of 14</vt:lpstr>
      <vt:lpstr>Facebook Own Posts Table | LYC Mother &amp; Child Centre - 12 of 14</vt:lpstr>
      <vt:lpstr>Facebook Own Posts Table | LYC Mother &amp; Child Centre - 13 of 14</vt:lpstr>
      <vt:lpstr>Facebook Own Posts Table | LYC Mother &amp; Child Centre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2018-08-03T06:26:28Z</dcterms:created>
  <dcterms:modified xsi:type="dcterms:W3CDTF">2018-08-03T06:27:18Z</dcterms:modified>
</cp:coreProperties>
</file>