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2659</c:v>
                </c:pt>
                <c:pt idx="1">
                  <c:v>2484</c:v>
                </c:pt>
                <c:pt idx="2">
                  <c:v>4165</c:v>
                </c:pt>
                <c:pt idx="3">
                  <c:v>3860</c:v>
                </c:pt>
                <c:pt idx="4">
                  <c:v>3294</c:v>
                </c:pt>
                <c:pt idx="5">
                  <c:v>4674</c:v>
                </c:pt>
                <c:pt idx="6">
                  <c:v>3230</c:v>
                </c:pt>
                <c:pt idx="7">
                  <c:v>5609</c:v>
                </c:pt>
                <c:pt idx="8">
                  <c:v>4127</c:v>
                </c:pt>
                <c:pt idx="9">
                  <c:v>6175</c:v>
                </c:pt>
                <c:pt idx="10">
                  <c:v>1951</c:v>
                </c:pt>
                <c:pt idx="11">
                  <c:v>5136</c:v>
                </c:pt>
                <c:pt idx="12">
                  <c:v>2360</c:v>
                </c:pt>
                <c:pt idx="13">
                  <c:v>4417</c:v>
                </c:pt>
                <c:pt idx="14">
                  <c:v>2819</c:v>
                </c:pt>
                <c:pt idx="15">
                  <c:v>4694</c:v>
                </c:pt>
                <c:pt idx="16">
                  <c:v>1988</c:v>
                </c:pt>
                <c:pt idx="17">
                  <c:v>3696</c:v>
                </c:pt>
                <c:pt idx="18">
                  <c:v>2871</c:v>
                </c:pt>
                <c:pt idx="19">
                  <c:v>4196</c:v>
                </c:pt>
                <c:pt idx="20">
                  <c:v>2656</c:v>
                </c:pt>
                <c:pt idx="21">
                  <c:v>4734</c:v>
                </c:pt>
                <c:pt idx="22">
                  <c:v>2859</c:v>
                </c:pt>
                <c:pt idx="23">
                  <c:v>5964</c:v>
                </c:pt>
                <c:pt idx="24">
                  <c:v>2104</c:v>
                </c:pt>
                <c:pt idx="25">
                  <c:v>3887</c:v>
                </c:pt>
                <c:pt idx="26">
                  <c:v>2823</c:v>
                </c:pt>
                <c:pt idx="27">
                  <c:v>3206</c:v>
                </c:pt>
                <c:pt idx="28">
                  <c:v>1691</c:v>
                </c:pt>
                <c:pt idx="29">
                  <c:v>4514</c:v>
                </c:pt>
                <c:pt idx="30">
                  <c:v>3309</c:v>
                </c:pt>
              </c:numCache>
            </c:numRef>
          </c:val>
          <c:smooth val="0"/>
          <c:extLst>
            <c:ext xmlns:c16="http://schemas.microsoft.com/office/drawing/2014/chart" uri="{C3380CC4-5D6E-409C-BE32-E72D297353CC}">
              <c16:uniqueId val="{00000000-C55D-4855-970B-C1D908C744E6}"/>
            </c:ext>
          </c:extLst>
        </c:ser>
        <c:dLbls>
          <c:showLegendKey val="0"/>
          <c:showVal val="0"/>
          <c:showCatName val="0"/>
          <c:showSerName val="0"/>
          <c:showPercent val="0"/>
          <c:showBubbleSize val="0"/>
        </c:dLbls>
        <c:smooth val="0"/>
        <c:axId val="354241888"/>
        <c:axId val="354246480"/>
      </c:lineChart>
      <c:dateAx>
        <c:axId val="354241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46480"/>
        <c:crosses val="autoZero"/>
        <c:auto val="1"/>
        <c:lblOffset val="100"/>
        <c:baseTimeUnit val="days"/>
      </c:dateAx>
      <c:valAx>
        <c:axId val="35424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4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273</c:v>
                </c:pt>
                <c:pt idx="1">
                  <c:v>216</c:v>
                </c:pt>
                <c:pt idx="2">
                  <c:v>445</c:v>
                </c:pt>
                <c:pt idx="3">
                  <c:v>308</c:v>
                </c:pt>
                <c:pt idx="4">
                  <c:v>296</c:v>
                </c:pt>
                <c:pt idx="5">
                  <c:v>449</c:v>
                </c:pt>
                <c:pt idx="6">
                  <c:v>251</c:v>
                </c:pt>
                <c:pt idx="7">
                  <c:v>537</c:v>
                </c:pt>
                <c:pt idx="8">
                  <c:v>254</c:v>
                </c:pt>
                <c:pt idx="9">
                  <c:v>450</c:v>
                </c:pt>
                <c:pt idx="10">
                  <c:v>116</c:v>
                </c:pt>
                <c:pt idx="11">
                  <c:v>503</c:v>
                </c:pt>
                <c:pt idx="12">
                  <c:v>144</c:v>
                </c:pt>
                <c:pt idx="13">
                  <c:v>357</c:v>
                </c:pt>
                <c:pt idx="14">
                  <c:v>225</c:v>
                </c:pt>
                <c:pt idx="15">
                  <c:v>495</c:v>
                </c:pt>
                <c:pt idx="16">
                  <c:v>88</c:v>
                </c:pt>
                <c:pt idx="17">
                  <c:v>262</c:v>
                </c:pt>
                <c:pt idx="18">
                  <c:v>256</c:v>
                </c:pt>
                <c:pt idx="19">
                  <c:v>308</c:v>
                </c:pt>
                <c:pt idx="20">
                  <c:v>180</c:v>
                </c:pt>
                <c:pt idx="21">
                  <c:v>463</c:v>
                </c:pt>
                <c:pt idx="22">
                  <c:v>263</c:v>
                </c:pt>
                <c:pt idx="23">
                  <c:v>903</c:v>
                </c:pt>
                <c:pt idx="24">
                  <c:v>153</c:v>
                </c:pt>
                <c:pt idx="25">
                  <c:v>347</c:v>
                </c:pt>
                <c:pt idx="26">
                  <c:v>248</c:v>
                </c:pt>
                <c:pt idx="27">
                  <c:v>315</c:v>
                </c:pt>
                <c:pt idx="28">
                  <c:v>109</c:v>
                </c:pt>
                <c:pt idx="29">
                  <c:v>551</c:v>
                </c:pt>
                <c:pt idx="30">
                  <c:v>219</c:v>
                </c:pt>
              </c:numCache>
            </c:numRef>
          </c:val>
          <c:smooth val="0"/>
          <c:extLst>
            <c:ext xmlns:c16="http://schemas.microsoft.com/office/drawing/2014/chart" uri="{C3380CC4-5D6E-409C-BE32-E72D297353CC}">
              <c16:uniqueId val="{00000000-7561-4D00-859E-C7545A9C8383}"/>
            </c:ext>
          </c:extLst>
        </c:ser>
        <c:dLbls>
          <c:showLegendKey val="0"/>
          <c:showVal val="0"/>
          <c:showCatName val="0"/>
          <c:showSerName val="0"/>
          <c:showPercent val="0"/>
          <c:showBubbleSize val="0"/>
        </c:dLbls>
        <c:smooth val="0"/>
        <c:axId val="354240904"/>
        <c:axId val="354242216"/>
      </c:lineChart>
      <c:dateAx>
        <c:axId val="354240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42216"/>
        <c:crosses val="autoZero"/>
        <c:auto val="1"/>
        <c:lblOffset val="100"/>
        <c:baseTimeUnit val="days"/>
      </c:dateAx>
      <c:valAx>
        <c:axId val="354242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4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304</c:v>
                </c:pt>
                <c:pt idx="2">
                  <c:v>316</c:v>
                </c:pt>
                <c:pt idx="3">
                  <c:v>0</c:v>
                </c:pt>
                <c:pt idx="4">
                  <c:v>397</c:v>
                </c:pt>
                <c:pt idx="5">
                  <c:v>0</c:v>
                </c:pt>
                <c:pt idx="6">
                  <c:v>408</c:v>
                </c:pt>
                <c:pt idx="7">
                  <c:v>0</c:v>
                </c:pt>
                <c:pt idx="8">
                  <c:v>345</c:v>
                </c:pt>
                <c:pt idx="9">
                  <c:v>0</c:v>
                </c:pt>
                <c:pt idx="10">
                  <c:v>364</c:v>
                </c:pt>
                <c:pt idx="11">
                  <c:v>0</c:v>
                </c:pt>
                <c:pt idx="12">
                  <c:v>291</c:v>
                </c:pt>
                <c:pt idx="13">
                  <c:v>0</c:v>
                </c:pt>
                <c:pt idx="14">
                  <c:v>411</c:v>
                </c:pt>
                <c:pt idx="15">
                  <c:v>0</c:v>
                </c:pt>
                <c:pt idx="16">
                  <c:v>194</c:v>
                </c:pt>
                <c:pt idx="17">
                  <c:v>0</c:v>
                </c:pt>
                <c:pt idx="18">
                  <c:v>246</c:v>
                </c:pt>
                <c:pt idx="19">
                  <c:v>0</c:v>
                </c:pt>
                <c:pt idx="20">
                  <c:v>346</c:v>
                </c:pt>
                <c:pt idx="21">
                  <c:v>0</c:v>
                </c:pt>
                <c:pt idx="22">
                  <c:v>55</c:v>
                </c:pt>
                <c:pt idx="23">
                  <c:v>0</c:v>
                </c:pt>
                <c:pt idx="24">
                  <c:v>48</c:v>
                </c:pt>
                <c:pt idx="25">
                  <c:v>0</c:v>
                </c:pt>
                <c:pt idx="26">
                  <c:v>229</c:v>
                </c:pt>
                <c:pt idx="27">
                  <c:v>0</c:v>
                </c:pt>
                <c:pt idx="28">
                  <c:v>354</c:v>
                </c:pt>
                <c:pt idx="29">
                  <c:v>0</c:v>
                </c:pt>
                <c:pt idx="30">
                  <c:v>246</c:v>
                </c:pt>
              </c:numCache>
            </c:numRef>
          </c:val>
          <c:smooth val="0"/>
          <c:extLst>
            <c:ext xmlns:c16="http://schemas.microsoft.com/office/drawing/2014/chart" uri="{C3380CC4-5D6E-409C-BE32-E72D297353CC}">
              <c16:uniqueId val="{00000000-FBD3-4988-AB08-B84FCD9CA5C3}"/>
            </c:ext>
          </c:extLst>
        </c:ser>
        <c:dLbls>
          <c:showLegendKey val="0"/>
          <c:showVal val="0"/>
          <c:showCatName val="0"/>
          <c:showSerName val="0"/>
          <c:showPercent val="0"/>
          <c:showBubbleSize val="0"/>
        </c:dLbls>
        <c:smooth val="0"/>
        <c:axId val="354938680"/>
        <c:axId val="354936712"/>
      </c:lineChart>
      <c:dateAx>
        <c:axId val="354938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36712"/>
        <c:crosses val="autoZero"/>
        <c:auto val="1"/>
        <c:lblOffset val="100"/>
        <c:baseTimeUnit val="days"/>
      </c:dateAx>
      <c:valAx>
        <c:axId val="35493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38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5054</c:v>
                </c:pt>
              </c:numCache>
            </c:numRef>
          </c:val>
          <c:extLst>
            <c:ext xmlns:c16="http://schemas.microsoft.com/office/drawing/2014/chart" uri="{C3380CC4-5D6E-409C-BE32-E72D297353CC}">
              <c16:uniqueId val="{00000000-0759-40C9-9B55-D85F23A4ED3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55</c:v>
                </c:pt>
              </c:numCache>
            </c:numRef>
          </c:val>
          <c:extLst>
            <c:ext xmlns:c16="http://schemas.microsoft.com/office/drawing/2014/chart" uri="{C3380CC4-5D6E-409C-BE32-E72D297353CC}">
              <c16:uniqueId val="{00000001-0759-40C9-9B55-D85F23A4ED3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0759-40C9-9B55-D85F23A4ED3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11</c:v>
                </c:pt>
              </c:numCache>
            </c:numRef>
          </c:val>
          <c:extLst>
            <c:ext xmlns:c16="http://schemas.microsoft.com/office/drawing/2014/chart" uri="{C3380CC4-5D6E-409C-BE32-E72D297353CC}">
              <c16:uniqueId val="{00000003-0759-40C9-9B55-D85F23A4ED3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8</c:v>
                </c:pt>
              </c:numCache>
            </c:numRef>
          </c:val>
          <c:extLst>
            <c:ext xmlns:c16="http://schemas.microsoft.com/office/drawing/2014/chart" uri="{C3380CC4-5D6E-409C-BE32-E72D297353CC}">
              <c16:uniqueId val="{00000004-0759-40C9-9B55-D85F23A4ED3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0759-40C9-9B55-D85F23A4ED3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59</c:v>
                </c:pt>
              </c:numCache>
            </c:numRef>
          </c:val>
          <c:extLst>
            <c:ext xmlns:c16="http://schemas.microsoft.com/office/drawing/2014/chart" uri="{C3380CC4-5D6E-409C-BE32-E72D297353CC}">
              <c16:uniqueId val="{00000006-0759-40C9-9B55-D85F23A4ED3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489</c:v>
                </c:pt>
              </c:numCache>
            </c:numRef>
          </c:val>
          <c:extLst>
            <c:ext xmlns:c16="http://schemas.microsoft.com/office/drawing/2014/chart" uri="{C3380CC4-5D6E-409C-BE32-E72D297353CC}">
              <c16:uniqueId val="{00000007-0759-40C9-9B55-D85F23A4ED38}"/>
            </c:ext>
          </c:extLst>
        </c:ser>
        <c:dLbls>
          <c:showLegendKey val="0"/>
          <c:showVal val="0"/>
          <c:showCatName val="0"/>
          <c:showSerName val="0"/>
          <c:showPercent val="0"/>
          <c:showBubbleSize val="0"/>
        </c:dLbls>
        <c:gapWidth val="150"/>
        <c:overlap val="100"/>
        <c:axId val="355468536"/>
        <c:axId val="355466568"/>
      </c:barChart>
      <c:catAx>
        <c:axId val="35546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66568"/>
        <c:crosses val="autoZero"/>
        <c:auto val="1"/>
        <c:lblAlgn val="ctr"/>
        <c:lblOffset val="100"/>
        <c:noMultiLvlLbl val="0"/>
      </c:catAx>
      <c:valAx>
        <c:axId val="355466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6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0.10229586833554</c:v>
                </c:pt>
                <c:pt idx="1">
                  <c:v>0.20009901272391001</c:v>
                </c:pt>
                <c:pt idx="2">
                  <c:v>8.0646863381324999E-2</c:v>
                </c:pt>
                <c:pt idx="3">
                  <c:v>0.29548299806381001</c:v>
                </c:pt>
                <c:pt idx="4">
                  <c:v>0.21811310778130999</c:v>
                </c:pt>
                <c:pt idx="5">
                  <c:v>0.33241837282177999</c:v>
                </c:pt>
                <c:pt idx="6">
                  <c:v>0.31842180975560003</c:v>
                </c:pt>
              </c:numCache>
            </c:numRef>
          </c:val>
          <c:extLst>
            <c:ext xmlns:c16="http://schemas.microsoft.com/office/drawing/2014/chart" uri="{C3380CC4-5D6E-409C-BE32-E72D297353CC}">
              <c16:uniqueId val="{00000000-1715-4197-B487-82C0249B9B23}"/>
            </c:ext>
          </c:extLst>
        </c:ser>
        <c:dLbls>
          <c:showLegendKey val="0"/>
          <c:showVal val="0"/>
          <c:showCatName val="0"/>
          <c:showSerName val="0"/>
          <c:showPercent val="0"/>
          <c:showBubbleSize val="0"/>
        </c:dLbls>
        <c:gapWidth val="219"/>
        <c:overlap val="-27"/>
        <c:axId val="355464272"/>
        <c:axId val="355464600"/>
      </c:barChart>
      <c:catAx>
        <c:axId val="35546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64600"/>
        <c:crosses val="autoZero"/>
        <c:auto val="1"/>
        <c:lblAlgn val="ctr"/>
        <c:lblOffset val="100"/>
        <c:noMultiLvlLbl val="0"/>
      </c:catAx>
      <c:valAx>
        <c:axId val="35546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6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286</c:v>
                </c:pt>
                <c:pt idx="1">
                  <c:v>16927</c:v>
                </c:pt>
                <c:pt idx="2">
                  <c:v>44156</c:v>
                </c:pt>
                <c:pt idx="3">
                  <c:v>41147</c:v>
                </c:pt>
                <c:pt idx="4">
                  <c:v>11827</c:v>
                </c:pt>
                <c:pt idx="5">
                  <c:v>3950</c:v>
                </c:pt>
                <c:pt idx="6">
                  <c:v>863</c:v>
                </c:pt>
              </c:numCache>
            </c:numRef>
          </c:val>
          <c:extLst>
            <c:ext xmlns:c16="http://schemas.microsoft.com/office/drawing/2014/chart" uri="{C3380CC4-5D6E-409C-BE32-E72D297353CC}">
              <c16:uniqueId val="{00000000-3C99-427A-BC9B-89ACEF6FE55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73</c:v>
                </c:pt>
                <c:pt idx="1">
                  <c:v>2154</c:v>
                </c:pt>
                <c:pt idx="2">
                  <c:v>3925</c:v>
                </c:pt>
                <c:pt idx="3">
                  <c:v>2595</c:v>
                </c:pt>
                <c:pt idx="4">
                  <c:v>722</c:v>
                </c:pt>
                <c:pt idx="5">
                  <c:v>258</c:v>
                </c:pt>
                <c:pt idx="6">
                  <c:v>128</c:v>
                </c:pt>
              </c:numCache>
            </c:numRef>
          </c:val>
          <c:extLst>
            <c:ext xmlns:c16="http://schemas.microsoft.com/office/drawing/2014/chart" uri="{C3380CC4-5D6E-409C-BE32-E72D297353CC}">
              <c16:uniqueId val="{00000001-3C99-427A-BC9B-89ACEF6FE553}"/>
            </c:ext>
          </c:extLst>
        </c:ser>
        <c:dLbls>
          <c:showLegendKey val="0"/>
          <c:showVal val="0"/>
          <c:showCatName val="0"/>
          <c:showSerName val="0"/>
          <c:showPercent val="0"/>
          <c:showBubbleSize val="0"/>
        </c:dLbls>
        <c:gapWidth val="219"/>
        <c:overlap val="-27"/>
        <c:axId val="365815488"/>
        <c:axId val="365818112"/>
      </c:barChart>
      <c:catAx>
        <c:axId val="36581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18112"/>
        <c:crosses val="autoZero"/>
        <c:auto val="1"/>
        <c:lblAlgn val="ctr"/>
        <c:lblOffset val="100"/>
        <c:noMultiLvlLbl val="0"/>
      </c:catAx>
      <c:valAx>
        <c:axId val="36581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1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0.26357571349241998</c:v>
                </c:pt>
                <c:pt idx="2">
                  <c:v>0.25718797392161002</c:v>
                </c:pt>
                <c:pt idx="3">
                  <c:v>0</c:v>
                </c:pt>
                <c:pt idx="4">
                  <c:v>0.36713013591625998</c:v>
                </c:pt>
                <c:pt idx="5">
                  <c:v>0</c:v>
                </c:pt>
                <c:pt idx="6">
                  <c:v>0.36917073170732001</c:v>
                </c:pt>
                <c:pt idx="7">
                  <c:v>0</c:v>
                </c:pt>
                <c:pt idx="8">
                  <c:v>0.33221295942479001</c:v>
                </c:pt>
                <c:pt idx="9">
                  <c:v>0</c:v>
                </c:pt>
                <c:pt idx="10">
                  <c:v>0.32334722817405998</c:v>
                </c:pt>
                <c:pt idx="11">
                  <c:v>0</c:v>
                </c:pt>
                <c:pt idx="12">
                  <c:v>0.23434337143035</c:v>
                </c:pt>
                <c:pt idx="13">
                  <c:v>0</c:v>
                </c:pt>
                <c:pt idx="14">
                  <c:v>0.34228193140358998</c:v>
                </c:pt>
                <c:pt idx="15">
                  <c:v>0</c:v>
                </c:pt>
                <c:pt idx="16">
                  <c:v>0.15157403808784001</c:v>
                </c:pt>
                <c:pt idx="17">
                  <c:v>0</c:v>
                </c:pt>
                <c:pt idx="18">
                  <c:v>0.22523747019487</c:v>
                </c:pt>
                <c:pt idx="19">
                  <c:v>0</c:v>
                </c:pt>
                <c:pt idx="20">
                  <c:v>0.29647106302726001</c:v>
                </c:pt>
                <c:pt idx="21">
                  <c:v>0</c:v>
                </c:pt>
                <c:pt idx="22">
                  <c:v>4.6635022791344002E-2</c:v>
                </c:pt>
                <c:pt idx="23">
                  <c:v>0</c:v>
                </c:pt>
                <c:pt idx="24">
                  <c:v>4.0153175974198999E-2</c:v>
                </c:pt>
                <c:pt idx="25">
                  <c:v>0</c:v>
                </c:pt>
                <c:pt idx="26">
                  <c:v>0.20127577878243999</c:v>
                </c:pt>
                <c:pt idx="27">
                  <c:v>0</c:v>
                </c:pt>
                <c:pt idx="28">
                  <c:v>0.29320068387706</c:v>
                </c:pt>
                <c:pt idx="29">
                  <c:v>0</c:v>
                </c:pt>
                <c:pt idx="30">
                  <c:v>0.19172342350002999</c:v>
                </c:pt>
              </c:numCache>
            </c:numRef>
          </c:val>
          <c:smooth val="0"/>
          <c:extLst>
            <c:ext xmlns:c16="http://schemas.microsoft.com/office/drawing/2014/chart" uri="{C3380CC4-5D6E-409C-BE32-E72D297353CC}">
              <c16:uniqueId val="{00000000-C6A5-471B-BC8C-69083FB6A8EB}"/>
            </c:ext>
          </c:extLst>
        </c:ser>
        <c:dLbls>
          <c:showLegendKey val="0"/>
          <c:showVal val="0"/>
          <c:showCatName val="0"/>
          <c:showSerName val="0"/>
          <c:showPercent val="0"/>
          <c:showBubbleSize val="0"/>
        </c:dLbls>
        <c:smooth val="0"/>
        <c:axId val="422796560"/>
        <c:axId val="422796888"/>
      </c:lineChart>
      <c:dateAx>
        <c:axId val="422796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796888"/>
        <c:crosses val="autoZero"/>
        <c:auto val="1"/>
        <c:lblOffset val="100"/>
        <c:baseTimeUnit val="days"/>
      </c:dateAx>
      <c:valAx>
        <c:axId val="42279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79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127825</c:v>
                </c:pt>
                <c:pt idx="1">
                  <c:v>127890</c:v>
                </c:pt>
                <c:pt idx="2">
                  <c:v>127955</c:v>
                </c:pt>
                <c:pt idx="3">
                  <c:v>128001</c:v>
                </c:pt>
                <c:pt idx="4">
                  <c:v>128039</c:v>
                </c:pt>
                <c:pt idx="5">
                  <c:v>128103</c:v>
                </c:pt>
                <c:pt idx="6">
                  <c:v>128148</c:v>
                </c:pt>
                <c:pt idx="7">
                  <c:v>128201</c:v>
                </c:pt>
                <c:pt idx="8">
                  <c:v>128262</c:v>
                </c:pt>
                <c:pt idx="9">
                  <c:v>128319</c:v>
                </c:pt>
                <c:pt idx="10">
                  <c:v>128372</c:v>
                </c:pt>
                <c:pt idx="11">
                  <c:v>128418</c:v>
                </c:pt>
                <c:pt idx="12">
                  <c:v>128470</c:v>
                </c:pt>
                <c:pt idx="13">
                  <c:v>128521</c:v>
                </c:pt>
                <c:pt idx="14">
                  <c:v>128578</c:v>
                </c:pt>
                <c:pt idx="15">
                  <c:v>128628</c:v>
                </c:pt>
                <c:pt idx="16">
                  <c:v>128673</c:v>
                </c:pt>
                <c:pt idx="17">
                  <c:v>128729</c:v>
                </c:pt>
                <c:pt idx="18">
                  <c:v>128777</c:v>
                </c:pt>
                <c:pt idx="19">
                  <c:v>128821</c:v>
                </c:pt>
                <c:pt idx="20">
                  <c:v>128878</c:v>
                </c:pt>
                <c:pt idx="21">
                  <c:v>128935</c:v>
                </c:pt>
                <c:pt idx="22">
                  <c:v>128996</c:v>
                </c:pt>
                <c:pt idx="23">
                  <c:v>129066</c:v>
                </c:pt>
                <c:pt idx="24">
                  <c:v>129112</c:v>
                </c:pt>
                <c:pt idx="25">
                  <c:v>129148</c:v>
                </c:pt>
                <c:pt idx="26">
                  <c:v>129205</c:v>
                </c:pt>
                <c:pt idx="27">
                  <c:v>129242</c:v>
                </c:pt>
                <c:pt idx="28">
                  <c:v>129284</c:v>
                </c:pt>
                <c:pt idx="29">
                  <c:v>129325</c:v>
                </c:pt>
                <c:pt idx="30">
                  <c:v>129382</c:v>
                </c:pt>
              </c:numCache>
            </c:numRef>
          </c:val>
          <c:smooth val="0"/>
          <c:extLst>
            <c:ext xmlns:c16="http://schemas.microsoft.com/office/drawing/2014/chart" uri="{C3380CC4-5D6E-409C-BE32-E72D297353CC}">
              <c16:uniqueId val="{00000000-700D-42F2-A8CC-634E94563E46}"/>
            </c:ext>
          </c:extLst>
        </c:ser>
        <c:dLbls>
          <c:showLegendKey val="0"/>
          <c:showVal val="0"/>
          <c:showCatName val="0"/>
          <c:showSerName val="0"/>
          <c:showPercent val="0"/>
          <c:showBubbleSize val="0"/>
        </c:dLbls>
        <c:smooth val="0"/>
        <c:axId val="422788032"/>
        <c:axId val="422786392"/>
      </c:lineChart>
      <c:dateAx>
        <c:axId val="422788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786392"/>
        <c:crosses val="autoZero"/>
        <c:auto val="1"/>
        <c:lblOffset val="100"/>
        <c:baseTimeUnit val="days"/>
      </c:dateAx>
      <c:valAx>
        <c:axId val="42278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78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25</c:v>
                </c:pt>
                <c:pt idx="1">
                  <c:v>22</c:v>
                </c:pt>
                <c:pt idx="2">
                  <c:v>38</c:v>
                </c:pt>
                <c:pt idx="3">
                  <c:v>39</c:v>
                </c:pt>
                <c:pt idx="4">
                  <c:v>35</c:v>
                </c:pt>
                <c:pt idx="5">
                  <c:v>39</c:v>
                </c:pt>
                <c:pt idx="6">
                  <c:v>19</c:v>
                </c:pt>
                <c:pt idx="7">
                  <c:v>35</c:v>
                </c:pt>
                <c:pt idx="8">
                  <c:v>31</c:v>
                </c:pt>
                <c:pt idx="9">
                  <c:v>25</c:v>
                </c:pt>
                <c:pt idx="10">
                  <c:v>25</c:v>
                </c:pt>
                <c:pt idx="11">
                  <c:v>47</c:v>
                </c:pt>
                <c:pt idx="12">
                  <c:v>24</c:v>
                </c:pt>
                <c:pt idx="13">
                  <c:v>31</c:v>
                </c:pt>
                <c:pt idx="14">
                  <c:v>15</c:v>
                </c:pt>
                <c:pt idx="15">
                  <c:v>28</c:v>
                </c:pt>
                <c:pt idx="16">
                  <c:v>25</c:v>
                </c:pt>
                <c:pt idx="17">
                  <c:v>23</c:v>
                </c:pt>
                <c:pt idx="18">
                  <c:v>36</c:v>
                </c:pt>
                <c:pt idx="19">
                  <c:v>16</c:v>
                </c:pt>
                <c:pt idx="20">
                  <c:v>18</c:v>
                </c:pt>
                <c:pt idx="21">
                  <c:v>19</c:v>
                </c:pt>
                <c:pt idx="22">
                  <c:v>27</c:v>
                </c:pt>
                <c:pt idx="23">
                  <c:v>146</c:v>
                </c:pt>
                <c:pt idx="24">
                  <c:v>65</c:v>
                </c:pt>
                <c:pt idx="25">
                  <c:v>69</c:v>
                </c:pt>
                <c:pt idx="26">
                  <c:v>24</c:v>
                </c:pt>
                <c:pt idx="27">
                  <c:v>15</c:v>
                </c:pt>
                <c:pt idx="28">
                  <c:v>15</c:v>
                </c:pt>
                <c:pt idx="29">
                  <c:v>26</c:v>
                </c:pt>
                <c:pt idx="30">
                  <c:v>27</c:v>
                </c:pt>
              </c:numCache>
            </c:numRef>
          </c:val>
          <c:smooth val="0"/>
          <c:extLst>
            <c:ext xmlns:c16="http://schemas.microsoft.com/office/drawing/2014/chart" uri="{C3380CC4-5D6E-409C-BE32-E72D297353CC}">
              <c16:uniqueId val="{00000000-6CC7-49BA-BC1F-EFB0E1623CB9}"/>
            </c:ext>
          </c:extLst>
        </c:ser>
        <c:dLbls>
          <c:showLegendKey val="0"/>
          <c:showVal val="0"/>
          <c:showCatName val="0"/>
          <c:showSerName val="0"/>
          <c:showPercent val="0"/>
          <c:showBubbleSize val="0"/>
        </c:dLbls>
        <c:smooth val="0"/>
        <c:axId val="422788688"/>
        <c:axId val="422793936"/>
      </c:lineChart>
      <c:dateAx>
        <c:axId val="422788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793936"/>
        <c:crosses val="autoZero"/>
        <c:auto val="1"/>
        <c:lblOffset val="100"/>
        <c:baseTimeUnit val="days"/>
      </c:dateAx>
      <c:valAx>
        <c:axId val="42279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78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5C707-A73B-433E-AC8F-6243A846FA4F}"/>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6D3EE4E-DC97-47D1-91FF-473DA7B80C7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91650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23F9D-6A35-425F-8DD8-524CA545EA90}"/>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4F9E6E29-C0DE-4A7E-B7C9-8689CCF2DBCA}"/>
              </a:ext>
            </a:extLst>
          </p:cNvPr>
          <p:cNvGraphicFramePr>
            <a:graphicFrameLocks noGrp="1"/>
          </p:cNvGraphicFramePr>
          <p:nvPr>
            <p:ph type="tbl" sz="quarter" idx="13"/>
            <p:extLst>
              <p:ext uri="{D42A27DB-BD31-4B8C-83A1-F6EECF244321}">
                <p14:modId xmlns:p14="http://schemas.microsoft.com/office/powerpoint/2010/main" val="3328101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14872127"/>
                    </a:ext>
                  </a:extLst>
                </a:gridCol>
                <a:gridCol w="740664">
                  <a:extLst>
                    <a:ext uri="{9D8B030D-6E8A-4147-A177-3AD203B41FA5}">
                      <a16:colId xmlns:a16="http://schemas.microsoft.com/office/drawing/2014/main" val="136497132"/>
                    </a:ext>
                  </a:extLst>
                </a:gridCol>
                <a:gridCol w="740664">
                  <a:extLst>
                    <a:ext uri="{9D8B030D-6E8A-4147-A177-3AD203B41FA5}">
                      <a16:colId xmlns:a16="http://schemas.microsoft.com/office/drawing/2014/main" val="2876765239"/>
                    </a:ext>
                  </a:extLst>
                </a:gridCol>
                <a:gridCol w="740664">
                  <a:extLst>
                    <a:ext uri="{9D8B030D-6E8A-4147-A177-3AD203B41FA5}">
                      <a16:colId xmlns:a16="http://schemas.microsoft.com/office/drawing/2014/main" val="3724815587"/>
                    </a:ext>
                  </a:extLst>
                </a:gridCol>
                <a:gridCol w="740664">
                  <a:extLst>
                    <a:ext uri="{9D8B030D-6E8A-4147-A177-3AD203B41FA5}">
                      <a16:colId xmlns:a16="http://schemas.microsoft.com/office/drawing/2014/main" val="3992435329"/>
                    </a:ext>
                  </a:extLst>
                </a:gridCol>
                <a:gridCol w="740664">
                  <a:extLst>
                    <a:ext uri="{9D8B030D-6E8A-4147-A177-3AD203B41FA5}">
                      <a16:colId xmlns:a16="http://schemas.microsoft.com/office/drawing/2014/main" val="3691863966"/>
                    </a:ext>
                  </a:extLst>
                </a:gridCol>
                <a:gridCol w="740664">
                  <a:extLst>
                    <a:ext uri="{9D8B030D-6E8A-4147-A177-3AD203B41FA5}">
                      <a16:colId xmlns:a16="http://schemas.microsoft.com/office/drawing/2014/main" val="3304905787"/>
                    </a:ext>
                  </a:extLst>
                </a:gridCol>
                <a:gridCol w="740664">
                  <a:extLst>
                    <a:ext uri="{9D8B030D-6E8A-4147-A177-3AD203B41FA5}">
                      <a16:colId xmlns:a16="http://schemas.microsoft.com/office/drawing/2014/main" val="1393280350"/>
                    </a:ext>
                  </a:extLst>
                </a:gridCol>
                <a:gridCol w="740664">
                  <a:extLst>
                    <a:ext uri="{9D8B030D-6E8A-4147-A177-3AD203B41FA5}">
                      <a16:colId xmlns:a16="http://schemas.microsoft.com/office/drawing/2014/main" val="1101542040"/>
                    </a:ext>
                  </a:extLst>
                </a:gridCol>
                <a:gridCol w="740664">
                  <a:extLst>
                    <a:ext uri="{9D8B030D-6E8A-4147-A177-3AD203B41FA5}">
                      <a16:colId xmlns:a16="http://schemas.microsoft.com/office/drawing/2014/main" val="349591279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83580056"/>
                  </a:ext>
                </a:extLst>
              </a:tr>
              <a:tr h="370840">
                <a:tc>
                  <a:txBody>
                    <a:bodyPr/>
                    <a:lstStyle/>
                    <a:p>
                      <a:r>
                        <a:rPr lang="en-US" sz="1000"/>
                        <a:t>Buttercup Malaysia</a:t>
                      </a:r>
                    </a:p>
                  </a:txBody>
                  <a:tcPr/>
                </a:tc>
                <a:tc>
                  <a:txBody>
                    <a:bodyPr/>
                    <a:lstStyle/>
                    <a:p>
                      <a:r>
                        <a:rPr lang="en-US" sz="1000"/>
                        <a:t>129382</a:t>
                      </a:r>
                    </a:p>
                  </a:txBody>
                  <a:tcPr/>
                </a:tc>
                <a:tc>
                  <a:txBody>
                    <a:bodyPr/>
                    <a:lstStyle/>
                    <a:p>
                      <a:r>
                        <a:rPr lang="en-US" sz="1000"/>
                        <a:t>1629</a:t>
                      </a:r>
                    </a:p>
                  </a:txBody>
                  <a:tcPr/>
                </a:tc>
                <a:tc>
                  <a:txBody>
                    <a:bodyPr/>
                    <a:lstStyle/>
                    <a:p>
                      <a:r>
                        <a:rPr lang="en-US" sz="1000"/>
                        <a:t>27</a:t>
                      </a:r>
                    </a:p>
                  </a:txBody>
                  <a:tcPr/>
                </a:tc>
                <a:tc>
                  <a:txBody>
                    <a:bodyPr/>
                    <a:lstStyle/>
                    <a:p>
                      <a:r>
                        <a:rPr lang="en-US" sz="1000"/>
                        <a:t>5129</a:t>
                      </a:r>
                    </a:p>
                  </a:txBody>
                  <a:tcPr/>
                </a:tc>
                <a:tc>
                  <a:txBody>
                    <a:bodyPr/>
                    <a:lstStyle/>
                    <a:p>
                      <a:r>
                        <a:rPr lang="en-US" sz="1000"/>
                        <a:t>59</a:t>
                      </a:r>
                    </a:p>
                  </a:txBody>
                  <a:tcPr/>
                </a:tc>
                <a:tc>
                  <a:txBody>
                    <a:bodyPr/>
                    <a:lstStyle/>
                    <a:p>
                      <a:r>
                        <a:rPr lang="en-US" sz="1000"/>
                        <a:t>489</a:t>
                      </a:r>
                    </a:p>
                  </a:txBody>
                  <a:tcPr/>
                </a:tc>
                <a:tc>
                  <a:txBody>
                    <a:bodyPr/>
                    <a:lstStyle/>
                    <a:p>
                      <a:r>
                        <a:rPr lang="en-US" sz="1000"/>
                        <a:t>0</a:t>
                      </a:r>
                    </a:p>
                  </a:txBody>
                  <a:tcPr/>
                </a:tc>
                <a:tc>
                  <a:txBody>
                    <a:bodyPr/>
                    <a:lstStyle/>
                    <a:p>
                      <a:r>
                        <a:rPr lang="en-US" sz="1000"/>
                        <a:t>0.1635 %</a:t>
                      </a:r>
                    </a:p>
                  </a:txBody>
                  <a:tcPr/>
                </a:tc>
                <a:tc>
                  <a:txBody>
                    <a:bodyPr/>
                    <a:lstStyle/>
                    <a:p>
                      <a:r>
                        <a:rPr lang="en-US" sz="1000"/>
                        <a:t>0.0 %</a:t>
                      </a:r>
                    </a:p>
                  </a:txBody>
                  <a:tcPr/>
                </a:tc>
                <a:extLst>
                  <a:ext uri="{0D108BD9-81ED-4DB2-BD59-A6C34878D82A}">
                    <a16:rowId xmlns:a16="http://schemas.microsoft.com/office/drawing/2014/main" val="3567648550"/>
                  </a:ext>
                </a:extLst>
              </a:tr>
            </a:tbl>
          </a:graphicData>
        </a:graphic>
      </p:graphicFrame>
      <p:sp>
        <p:nvSpPr>
          <p:cNvPr id="4" name="Text Placeholder 3">
            <a:extLst>
              <a:ext uri="{FF2B5EF4-FFF2-40B4-BE49-F238E27FC236}">
                <a16:creationId xmlns:a16="http://schemas.microsoft.com/office/drawing/2014/main" id="{8EBF2689-1662-4F3C-8D69-AB2DC9A2758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953922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CCAD-352B-4B4E-A339-DB142A933FEC}"/>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26AB6340-42EB-4E53-A611-9E9202D4B199}"/>
              </a:ext>
            </a:extLst>
          </p:cNvPr>
          <p:cNvGraphicFramePr>
            <a:graphicFrameLocks noGrp="1"/>
          </p:cNvGraphicFramePr>
          <p:nvPr>
            <p:ph type="chart" sz="quarter" idx="13"/>
            <p:extLst>
              <p:ext uri="{D42A27DB-BD31-4B8C-83A1-F6EECF244321}">
                <p14:modId xmlns:p14="http://schemas.microsoft.com/office/powerpoint/2010/main" val="2935522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F411C2-A194-43C2-B5AF-55B3D30B38AF}"/>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A1AAADA-3DED-4841-8023-5E690C751A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1806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9F2AB-CC97-489B-B47E-1704390A1536}"/>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4F85BB91-825F-48F8-B390-C238CDB19F11}"/>
              </a:ext>
            </a:extLst>
          </p:cNvPr>
          <p:cNvGraphicFramePr>
            <a:graphicFrameLocks noGrp="1"/>
          </p:cNvGraphicFramePr>
          <p:nvPr>
            <p:ph type="chart" sz="quarter" idx="13"/>
            <p:extLst>
              <p:ext uri="{D42A27DB-BD31-4B8C-83A1-F6EECF244321}">
                <p14:modId xmlns:p14="http://schemas.microsoft.com/office/powerpoint/2010/main" val="3338665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C1EF73-8B00-4187-B59A-74CB1D7EEEE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62BC96E-B46F-4BD7-8B9A-DD7ABD686B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359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04115-5687-4B37-B80F-EF3A95BC32B1}"/>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B3EC34BA-9237-476B-9517-E75F594D82EB}"/>
              </a:ext>
            </a:extLst>
          </p:cNvPr>
          <p:cNvGraphicFramePr>
            <a:graphicFrameLocks noGrp="1"/>
          </p:cNvGraphicFramePr>
          <p:nvPr>
            <p:ph type="chart" sz="quarter" idx="13"/>
            <p:extLst>
              <p:ext uri="{D42A27DB-BD31-4B8C-83A1-F6EECF244321}">
                <p14:modId xmlns:p14="http://schemas.microsoft.com/office/powerpoint/2010/main" val="2762016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608A46-4F87-4213-A000-52EEDDB21CDE}"/>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FAACB4F-E040-4DAA-84CB-A6FFAABFC5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2639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458AC-7137-44B3-B5F5-02B2C243B2E5}"/>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2B49F191-F571-41E2-A989-7218A1869726}"/>
              </a:ext>
            </a:extLst>
          </p:cNvPr>
          <p:cNvGraphicFramePr>
            <a:graphicFrameLocks noGrp="1"/>
          </p:cNvGraphicFramePr>
          <p:nvPr>
            <p:ph type="chart" sz="quarter" idx="13"/>
            <p:extLst>
              <p:ext uri="{D42A27DB-BD31-4B8C-83A1-F6EECF244321}">
                <p14:modId xmlns:p14="http://schemas.microsoft.com/office/powerpoint/2010/main" val="4107551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53C08E-3843-4EFC-86F3-8E4AFC27216D}"/>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B9C7AC8-AFD2-4BE2-A50B-615DBBEBBD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3034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19CD6-67A7-4A2A-85BF-17695BE2424E}"/>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703912BA-F3B8-4724-A663-90C46CA06912}"/>
              </a:ext>
            </a:extLst>
          </p:cNvPr>
          <p:cNvGraphicFramePr>
            <a:graphicFrameLocks noGrp="1"/>
          </p:cNvGraphicFramePr>
          <p:nvPr>
            <p:ph type="chart" sz="quarter" idx="13"/>
            <p:extLst>
              <p:ext uri="{D42A27DB-BD31-4B8C-83A1-F6EECF244321}">
                <p14:modId xmlns:p14="http://schemas.microsoft.com/office/powerpoint/2010/main" val="4087802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B6B670-7540-48E6-9B56-02B6F7C5E8EA}"/>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FF20E4AE-AAD8-4131-BDF4-C8C0ADB87C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7742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222E1-8791-4FB0-B695-DD0B43ABF69E}"/>
              </a:ext>
            </a:extLst>
          </p:cNvPr>
          <p:cNvSpPr>
            <a:spLocks noGrp="1"/>
          </p:cNvSpPr>
          <p:nvPr>
            <p:ph type="title"/>
          </p:nvPr>
        </p:nvSpPr>
        <p:spPr/>
        <p:txBody>
          <a:bodyPr/>
          <a:lstStyle/>
          <a:p>
            <a:r>
              <a:rPr lang="en-US"/>
              <a:t>(FB) Custom Own Posts Table (new) | Buttercup Malaysia - 1 of 6</a:t>
            </a:r>
          </a:p>
        </p:txBody>
      </p:sp>
      <p:graphicFrame>
        <p:nvGraphicFramePr>
          <p:cNvPr id="5" name="Table Placeholder 4">
            <a:extLst>
              <a:ext uri="{FF2B5EF4-FFF2-40B4-BE49-F238E27FC236}">
                <a16:creationId xmlns:a16="http://schemas.microsoft.com/office/drawing/2014/main" id="{4D2BA051-C1C8-4AEB-AB4D-496DB7E9E7DE}"/>
              </a:ext>
            </a:extLst>
          </p:cNvPr>
          <p:cNvGraphicFramePr>
            <a:graphicFrameLocks noGrp="1"/>
          </p:cNvGraphicFramePr>
          <p:nvPr>
            <p:ph type="tbl" sz="quarter" idx="13"/>
            <p:extLst>
              <p:ext uri="{D42A27DB-BD31-4B8C-83A1-F6EECF244321}">
                <p14:modId xmlns:p14="http://schemas.microsoft.com/office/powerpoint/2010/main" val="1825565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6452234"/>
                    </a:ext>
                  </a:extLst>
                </a:gridCol>
                <a:gridCol w="822960">
                  <a:extLst>
                    <a:ext uri="{9D8B030D-6E8A-4147-A177-3AD203B41FA5}">
                      <a16:colId xmlns:a16="http://schemas.microsoft.com/office/drawing/2014/main" val="3370882795"/>
                    </a:ext>
                  </a:extLst>
                </a:gridCol>
                <a:gridCol w="822960">
                  <a:extLst>
                    <a:ext uri="{9D8B030D-6E8A-4147-A177-3AD203B41FA5}">
                      <a16:colId xmlns:a16="http://schemas.microsoft.com/office/drawing/2014/main" val="878202556"/>
                    </a:ext>
                  </a:extLst>
                </a:gridCol>
                <a:gridCol w="822960">
                  <a:extLst>
                    <a:ext uri="{9D8B030D-6E8A-4147-A177-3AD203B41FA5}">
                      <a16:colId xmlns:a16="http://schemas.microsoft.com/office/drawing/2014/main" val="4072781741"/>
                    </a:ext>
                  </a:extLst>
                </a:gridCol>
                <a:gridCol w="822960">
                  <a:extLst>
                    <a:ext uri="{9D8B030D-6E8A-4147-A177-3AD203B41FA5}">
                      <a16:colId xmlns:a16="http://schemas.microsoft.com/office/drawing/2014/main" val="4022206091"/>
                    </a:ext>
                  </a:extLst>
                </a:gridCol>
                <a:gridCol w="822960">
                  <a:extLst>
                    <a:ext uri="{9D8B030D-6E8A-4147-A177-3AD203B41FA5}">
                      <a16:colId xmlns:a16="http://schemas.microsoft.com/office/drawing/2014/main" val="2259156499"/>
                    </a:ext>
                  </a:extLst>
                </a:gridCol>
                <a:gridCol w="822960">
                  <a:extLst>
                    <a:ext uri="{9D8B030D-6E8A-4147-A177-3AD203B41FA5}">
                      <a16:colId xmlns:a16="http://schemas.microsoft.com/office/drawing/2014/main" val="2457320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1115435"/>
                  </a:ext>
                </a:extLst>
              </a:tr>
            </a:tbl>
          </a:graphicData>
        </a:graphic>
      </p:graphicFrame>
      <p:sp>
        <p:nvSpPr>
          <p:cNvPr id="4" name="Text Placeholder 3">
            <a:extLst>
              <a:ext uri="{FF2B5EF4-FFF2-40B4-BE49-F238E27FC236}">
                <a16:creationId xmlns:a16="http://schemas.microsoft.com/office/drawing/2014/main" id="{C50D122C-F909-46EC-9470-C818B90A076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50762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68541-F048-4579-A7E9-BB8504655F7E}"/>
              </a:ext>
            </a:extLst>
          </p:cNvPr>
          <p:cNvSpPr>
            <a:spLocks noGrp="1"/>
          </p:cNvSpPr>
          <p:nvPr>
            <p:ph type="title"/>
          </p:nvPr>
        </p:nvSpPr>
        <p:spPr/>
        <p:txBody>
          <a:bodyPr/>
          <a:lstStyle/>
          <a:p>
            <a:r>
              <a:rPr lang="en-US"/>
              <a:t>(FB) Custom Own Posts Table (new) | Buttercup Malaysia - 2 of 6</a:t>
            </a:r>
          </a:p>
        </p:txBody>
      </p:sp>
      <p:graphicFrame>
        <p:nvGraphicFramePr>
          <p:cNvPr id="5" name="Table Placeholder 4">
            <a:extLst>
              <a:ext uri="{FF2B5EF4-FFF2-40B4-BE49-F238E27FC236}">
                <a16:creationId xmlns:a16="http://schemas.microsoft.com/office/drawing/2014/main" id="{735A13CB-26AF-40BA-B8DF-D177BE3977E1}"/>
              </a:ext>
            </a:extLst>
          </p:cNvPr>
          <p:cNvGraphicFramePr>
            <a:graphicFrameLocks noGrp="1"/>
          </p:cNvGraphicFramePr>
          <p:nvPr>
            <p:ph type="tbl" sz="quarter" idx="13"/>
            <p:extLst>
              <p:ext uri="{D42A27DB-BD31-4B8C-83A1-F6EECF244321}">
                <p14:modId xmlns:p14="http://schemas.microsoft.com/office/powerpoint/2010/main" val="460481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57898475"/>
                    </a:ext>
                  </a:extLst>
                </a:gridCol>
                <a:gridCol w="822960">
                  <a:extLst>
                    <a:ext uri="{9D8B030D-6E8A-4147-A177-3AD203B41FA5}">
                      <a16:colId xmlns:a16="http://schemas.microsoft.com/office/drawing/2014/main" val="4144944612"/>
                    </a:ext>
                  </a:extLst>
                </a:gridCol>
                <a:gridCol w="822960">
                  <a:extLst>
                    <a:ext uri="{9D8B030D-6E8A-4147-A177-3AD203B41FA5}">
                      <a16:colId xmlns:a16="http://schemas.microsoft.com/office/drawing/2014/main" val="1200037110"/>
                    </a:ext>
                  </a:extLst>
                </a:gridCol>
                <a:gridCol w="822960">
                  <a:extLst>
                    <a:ext uri="{9D8B030D-6E8A-4147-A177-3AD203B41FA5}">
                      <a16:colId xmlns:a16="http://schemas.microsoft.com/office/drawing/2014/main" val="1949086515"/>
                    </a:ext>
                  </a:extLst>
                </a:gridCol>
                <a:gridCol w="822960">
                  <a:extLst>
                    <a:ext uri="{9D8B030D-6E8A-4147-A177-3AD203B41FA5}">
                      <a16:colId xmlns:a16="http://schemas.microsoft.com/office/drawing/2014/main" val="139106478"/>
                    </a:ext>
                  </a:extLst>
                </a:gridCol>
                <a:gridCol w="822960">
                  <a:extLst>
                    <a:ext uri="{9D8B030D-6E8A-4147-A177-3AD203B41FA5}">
                      <a16:colId xmlns:a16="http://schemas.microsoft.com/office/drawing/2014/main" val="2285956437"/>
                    </a:ext>
                  </a:extLst>
                </a:gridCol>
                <a:gridCol w="822960">
                  <a:extLst>
                    <a:ext uri="{9D8B030D-6E8A-4147-A177-3AD203B41FA5}">
                      <a16:colId xmlns:a16="http://schemas.microsoft.com/office/drawing/2014/main" val="4084843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9399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- 2018-07-07 12:06:00 </a:t>
                      </a:r>
                      <a:r>
                        <a:rPr kumimoji="0" lang="en-US" sz="1000" b="0" i="0" u="none" strike="noStrike" kern="1200" cap="none" spc="0" normalizeH="0" baseline="0" noProof="0">
                          <a:ln>
                            <a:noFill/>
                          </a:ln>
                          <a:solidFill>
                            <a:prstClr val="black"/>
                          </a:solidFill>
                          <a:effectLst/>
                          <a:uLnTx/>
                          <a:uFillTx/>
                          <a:latin typeface="+mn-lt"/>
                          <a:ea typeface="+mn-ea"/>
                          <a:cs typeface="+mn-cs"/>
                        </a:rPr>
                        <a:t> 
 Kadang kala terasa macam hendak makan makanan yanag masam sedikit. Apa kata Famili Buttercup tambahkan lemon dalam pasta?​
#ResipiButtercup​
Pasta Buttercup Lemon Parsley​
​Bahan-bahan:​
4 sudu besar Buttercup​
453g pasta yang anda gemari​
1/4 cawan parsley, dicincang​
1 biji lemon penuh​
Garam dan lada, secukup rasa
Arahan:​
1. Masak pasta mengikut arahan pada bungkusan. Ketepikan. ​
2. Cairkan Buttercup dalam kuali besar di atas api yang sederhana tinggi. Masukkan pasta selama beberapa minit sehingga mendapat tesktur yang diingini. ​
3. Perahkan jus lemon.​
4. Masukkan garam dan lada secukup rasa, gaul dan sedia untuk dihidang. ​
​Sumber: http://thepioneerwoman.com/cooking/buttery-lemon-parsley-noodles/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1816274"/>
                  </a:ext>
                </a:extLst>
              </a:tr>
            </a:tbl>
          </a:graphicData>
        </a:graphic>
      </p:graphicFrame>
      <p:sp>
        <p:nvSpPr>
          <p:cNvPr id="4" name="Text Placeholder 3">
            <a:extLst>
              <a:ext uri="{FF2B5EF4-FFF2-40B4-BE49-F238E27FC236}">
                <a16:creationId xmlns:a16="http://schemas.microsoft.com/office/drawing/2014/main" id="{8FC2A68D-188A-42F6-A77B-5DFE564903E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99620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2A50B-716D-4507-ABE6-55CFAB5B3AD9}"/>
              </a:ext>
            </a:extLst>
          </p:cNvPr>
          <p:cNvSpPr>
            <a:spLocks noGrp="1"/>
          </p:cNvSpPr>
          <p:nvPr>
            <p:ph type="title"/>
          </p:nvPr>
        </p:nvSpPr>
        <p:spPr/>
        <p:txBody>
          <a:bodyPr/>
          <a:lstStyle/>
          <a:p>
            <a:r>
              <a:rPr lang="en-US"/>
              <a:t>(FB) Custom Own Posts Table (new) | Buttercup Malaysia - 3 of 6</a:t>
            </a:r>
          </a:p>
        </p:txBody>
      </p:sp>
      <p:graphicFrame>
        <p:nvGraphicFramePr>
          <p:cNvPr id="5" name="Table Placeholder 4">
            <a:extLst>
              <a:ext uri="{FF2B5EF4-FFF2-40B4-BE49-F238E27FC236}">
                <a16:creationId xmlns:a16="http://schemas.microsoft.com/office/drawing/2014/main" id="{BC39EBF0-649D-4CDB-BC71-B7DD0F7BE9D4}"/>
              </a:ext>
            </a:extLst>
          </p:cNvPr>
          <p:cNvGraphicFramePr>
            <a:graphicFrameLocks noGrp="1"/>
          </p:cNvGraphicFramePr>
          <p:nvPr>
            <p:ph type="tbl" sz="quarter" idx="13"/>
            <p:extLst>
              <p:ext uri="{D42A27DB-BD31-4B8C-83A1-F6EECF244321}">
                <p14:modId xmlns:p14="http://schemas.microsoft.com/office/powerpoint/2010/main" val="3434763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68106025"/>
                    </a:ext>
                  </a:extLst>
                </a:gridCol>
                <a:gridCol w="822960">
                  <a:extLst>
                    <a:ext uri="{9D8B030D-6E8A-4147-A177-3AD203B41FA5}">
                      <a16:colId xmlns:a16="http://schemas.microsoft.com/office/drawing/2014/main" val="1703794269"/>
                    </a:ext>
                  </a:extLst>
                </a:gridCol>
                <a:gridCol w="822960">
                  <a:extLst>
                    <a:ext uri="{9D8B030D-6E8A-4147-A177-3AD203B41FA5}">
                      <a16:colId xmlns:a16="http://schemas.microsoft.com/office/drawing/2014/main" val="2184696374"/>
                    </a:ext>
                  </a:extLst>
                </a:gridCol>
                <a:gridCol w="822960">
                  <a:extLst>
                    <a:ext uri="{9D8B030D-6E8A-4147-A177-3AD203B41FA5}">
                      <a16:colId xmlns:a16="http://schemas.microsoft.com/office/drawing/2014/main" val="1400253222"/>
                    </a:ext>
                  </a:extLst>
                </a:gridCol>
                <a:gridCol w="822960">
                  <a:extLst>
                    <a:ext uri="{9D8B030D-6E8A-4147-A177-3AD203B41FA5}">
                      <a16:colId xmlns:a16="http://schemas.microsoft.com/office/drawing/2014/main" val="2580487505"/>
                    </a:ext>
                  </a:extLst>
                </a:gridCol>
                <a:gridCol w="822960">
                  <a:extLst>
                    <a:ext uri="{9D8B030D-6E8A-4147-A177-3AD203B41FA5}">
                      <a16:colId xmlns:a16="http://schemas.microsoft.com/office/drawing/2014/main" val="3200977787"/>
                    </a:ext>
                  </a:extLst>
                </a:gridCol>
                <a:gridCol w="822960">
                  <a:extLst>
                    <a:ext uri="{9D8B030D-6E8A-4147-A177-3AD203B41FA5}">
                      <a16:colId xmlns:a16="http://schemas.microsoft.com/office/drawing/2014/main" val="257623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0384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- 2018-07-05 10:04:00 </a:t>
                      </a:r>
                      <a:r>
                        <a:rPr kumimoji="0" lang="en-US" sz="1000" b="0" i="0" u="none" strike="noStrike" kern="1200" cap="none" spc="0" normalizeH="0" baseline="0" noProof="0">
                          <a:ln>
                            <a:noFill/>
                          </a:ln>
                          <a:solidFill>
                            <a:prstClr val="black"/>
                          </a:solidFill>
                          <a:effectLst/>
                          <a:uLnTx/>
                          <a:uFillTx/>
                          <a:latin typeface="+mn-lt"/>
                          <a:ea typeface="+mn-ea"/>
                          <a:cs typeface="+mn-cs"/>
                        </a:rPr>
                        <a:t> 
 Kubis segar digoreng bersama pasta, inilah dia resipi haluski! Haluski merupakan masakan negara Poland.​
#ResipiButtercup​
Haluski​
Bahan-bahan:​
6 sudu Besar Buttercup, dibahagikan​
170g pasta​
56g daging, didadu kecil ​
2 cawan bawang holland, didadu​
680g kubis, dipotong menjadi kepingan bersaiz besar ​
1 ½ sudu kecil garam ​
½ sudu kecil serbuk lada hitam ​
Arahan:​
1. Cairkan 2 sudu besar Buttercup dalam kuali sederhana besar dan masukkan daging. Masukkan bawang dan tumis selama 2 minit. Tambah 2 lagi sudu besar Buttercup, kubis, garam dan lada, kemudian tutup kuali. Setelah panas, kecilkan api dan masak selama sepuluh minit. ​
2. Sementara itu, sediakan pasta mengikut arahan pada bungkusan dan toskan. ​
3. Setelah kubis lembut, buka penutup dan masukkan pasta. ​
4. Masukkan baki Buttercup dan masak sehingga sedia dihidang.​
5. Perasakan dengan garam dan lada tambahan seperti yang dikehendaki. ​
Sumber: https://www.afamilyfeast.com/haluski-fried-cabbage-noodles/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1965203"/>
                  </a:ext>
                </a:extLst>
              </a:tr>
            </a:tbl>
          </a:graphicData>
        </a:graphic>
      </p:graphicFrame>
      <p:sp>
        <p:nvSpPr>
          <p:cNvPr id="4" name="Text Placeholder 3">
            <a:extLst>
              <a:ext uri="{FF2B5EF4-FFF2-40B4-BE49-F238E27FC236}">
                <a16:creationId xmlns:a16="http://schemas.microsoft.com/office/drawing/2014/main" id="{5E717A46-37BC-4FFF-9969-39242372FE4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37476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2DD3D-FD77-4E36-B7C5-EADA58E69A1B}"/>
              </a:ext>
            </a:extLst>
          </p:cNvPr>
          <p:cNvSpPr>
            <a:spLocks noGrp="1"/>
          </p:cNvSpPr>
          <p:nvPr>
            <p:ph type="title"/>
          </p:nvPr>
        </p:nvSpPr>
        <p:spPr/>
        <p:txBody>
          <a:bodyPr/>
          <a:lstStyle/>
          <a:p>
            <a:r>
              <a:rPr lang="en-US"/>
              <a:t>(FB) Custom Own Posts Table (new) | Buttercup Malaysia - 4 of 6</a:t>
            </a:r>
          </a:p>
        </p:txBody>
      </p:sp>
      <p:graphicFrame>
        <p:nvGraphicFramePr>
          <p:cNvPr id="5" name="Table Placeholder 4">
            <a:extLst>
              <a:ext uri="{FF2B5EF4-FFF2-40B4-BE49-F238E27FC236}">
                <a16:creationId xmlns:a16="http://schemas.microsoft.com/office/drawing/2014/main" id="{DAF6141A-2F7B-4B73-B1BF-5C4A7660BEF4}"/>
              </a:ext>
            </a:extLst>
          </p:cNvPr>
          <p:cNvGraphicFramePr>
            <a:graphicFrameLocks noGrp="1"/>
          </p:cNvGraphicFramePr>
          <p:nvPr>
            <p:ph type="tbl" sz="quarter" idx="13"/>
            <p:extLst>
              <p:ext uri="{D42A27DB-BD31-4B8C-83A1-F6EECF244321}">
                <p14:modId xmlns:p14="http://schemas.microsoft.com/office/powerpoint/2010/main" val="247256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90773242"/>
                    </a:ext>
                  </a:extLst>
                </a:gridCol>
                <a:gridCol w="822960">
                  <a:extLst>
                    <a:ext uri="{9D8B030D-6E8A-4147-A177-3AD203B41FA5}">
                      <a16:colId xmlns:a16="http://schemas.microsoft.com/office/drawing/2014/main" val="1579109419"/>
                    </a:ext>
                  </a:extLst>
                </a:gridCol>
                <a:gridCol w="822960">
                  <a:extLst>
                    <a:ext uri="{9D8B030D-6E8A-4147-A177-3AD203B41FA5}">
                      <a16:colId xmlns:a16="http://schemas.microsoft.com/office/drawing/2014/main" val="3860839265"/>
                    </a:ext>
                  </a:extLst>
                </a:gridCol>
                <a:gridCol w="822960">
                  <a:extLst>
                    <a:ext uri="{9D8B030D-6E8A-4147-A177-3AD203B41FA5}">
                      <a16:colId xmlns:a16="http://schemas.microsoft.com/office/drawing/2014/main" val="1832886317"/>
                    </a:ext>
                  </a:extLst>
                </a:gridCol>
                <a:gridCol w="822960">
                  <a:extLst>
                    <a:ext uri="{9D8B030D-6E8A-4147-A177-3AD203B41FA5}">
                      <a16:colId xmlns:a16="http://schemas.microsoft.com/office/drawing/2014/main" val="3760037256"/>
                    </a:ext>
                  </a:extLst>
                </a:gridCol>
                <a:gridCol w="822960">
                  <a:extLst>
                    <a:ext uri="{9D8B030D-6E8A-4147-A177-3AD203B41FA5}">
                      <a16:colId xmlns:a16="http://schemas.microsoft.com/office/drawing/2014/main" val="1222812249"/>
                    </a:ext>
                  </a:extLst>
                </a:gridCol>
                <a:gridCol w="822960">
                  <a:extLst>
                    <a:ext uri="{9D8B030D-6E8A-4147-A177-3AD203B41FA5}">
                      <a16:colId xmlns:a16="http://schemas.microsoft.com/office/drawing/2014/main" val="3361557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4352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- 2018-07-15 12:09:00 </a:t>
                      </a:r>
                      <a:r>
                        <a:rPr kumimoji="0" lang="en-US" sz="1000" b="0" i="0" u="none" strike="noStrike" kern="1200" cap="none" spc="0" normalizeH="0" baseline="0" noProof="0">
                          <a:ln>
                            <a:noFill/>
                          </a:ln>
                          <a:solidFill>
                            <a:prstClr val="black"/>
                          </a:solidFill>
                          <a:effectLst/>
                          <a:uLnTx/>
                          <a:uFillTx/>
                          <a:latin typeface="+mn-lt"/>
                          <a:ea typeface="+mn-ea"/>
                          <a:cs typeface="+mn-cs"/>
                        </a:rPr>
                        <a:t> 
 Protein akan membuat Famili Buttercup rasa kenyang lebih lama. Tambahkan ayam bersama mi goreng anda.​
#ResipiButtercup​
Mi Buttercup Ayam Parmesan​
Bahan-bahan:​
Ayam Parmesan ​
1/4 cawan Buttercup, cair ​
3 keping dada ayam yang telah dimasak dahulu​
1/4 cawan serbuk roti ​
1/2 cawan keju parmesan, diparut ​
1 sudu besar perasa Itali ​
1/2 sudu kecil serbuk bawang putih 
2 sudu minyak zaitun ​
Mi Buttercup​
3 sudu besar Buttercup, cair ​
3 cawan mi telur yang telah dicelur​
3 sudu besar keju parmesan dicincang ​
Secubit garam, lada, dan perasa Itali
Arahan:​
1. Campurkan seruk roti, keju parmesan, perasa Itali, dan serbuk bawang putih di dalam mangkuk. Panaskan minyak zaitun dalam kuali dengan api sederhana. ​
2. Sapukan ayam dengan Buttercup dan salutkan dengan campuran serbuk roti. Goreng dada ayam yang disalut di dalam minyak selama beberapa minit di setiap sisi, sehingga berwarna coklat keemasan. ​
3. Letakkan satu cawan mi telur yang dimasak dalam tiga mangkuk. Gaulkan setia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5869131"/>
                  </a:ext>
                </a:extLst>
              </a:tr>
            </a:tbl>
          </a:graphicData>
        </a:graphic>
      </p:graphicFrame>
      <p:sp>
        <p:nvSpPr>
          <p:cNvPr id="4" name="Text Placeholder 3">
            <a:extLst>
              <a:ext uri="{FF2B5EF4-FFF2-40B4-BE49-F238E27FC236}">
                <a16:creationId xmlns:a16="http://schemas.microsoft.com/office/drawing/2014/main" id="{1216C202-1F3C-4391-B524-39088519DEA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53263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6BD2-BF1B-4A03-AF93-FC02E1ABD1F6}"/>
              </a:ext>
            </a:extLst>
          </p:cNvPr>
          <p:cNvSpPr>
            <a:spLocks noGrp="1"/>
          </p:cNvSpPr>
          <p:nvPr>
            <p:ph type="title"/>
          </p:nvPr>
        </p:nvSpPr>
        <p:spPr/>
        <p:txBody>
          <a:bodyPr/>
          <a:lstStyle/>
          <a:p>
            <a:r>
              <a:rPr lang="en-US"/>
              <a:t>(FB) Custom Own Posts Table (new) | Buttercup Malaysia - 5 of 6</a:t>
            </a:r>
          </a:p>
        </p:txBody>
      </p:sp>
      <p:graphicFrame>
        <p:nvGraphicFramePr>
          <p:cNvPr id="5" name="Table Placeholder 4">
            <a:extLst>
              <a:ext uri="{FF2B5EF4-FFF2-40B4-BE49-F238E27FC236}">
                <a16:creationId xmlns:a16="http://schemas.microsoft.com/office/drawing/2014/main" id="{BD3FA07D-9FDA-4B44-A10D-F1CEB57983AB}"/>
              </a:ext>
            </a:extLst>
          </p:cNvPr>
          <p:cNvGraphicFramePr>
            <a:graphicFrameLocks noGrp="1"/>
          </p:cNvGraphicFramePr>
          <p:nvPr>
            <p:ph type="tbl" sz="quarter" idx="13"/>
            <p:extLst>
              <p:ext uri="{D42A27DB-BD31-4B8C-83A1-F6EECF244321}">
                <p14:modId xmlns:p14="http://schemas.microsoft.com/office/powerpoint/2010/main" val="1752708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00851820"/>
                    </a:ext>
                  </a:extLst>
                </a:gridCol>
                <a:gridCol w="822960">
                  <a:extLst>
                    <a:ext uri="{9D8B030D-6E8A-4147-A177-3AD203B41FA5}">
                      <a16:colId xmlns:a16="http://schemas.microsoft.com/office/drawing/2014/main" val="449044997"/>
                    </a:ext>
                  </a:extLst>
                </a:gridCol>
                <a:gridCol w="822960">
                  <a:extLst>
                    <a:ext uri="{9D8B030D-6E8A-4147-A177-3AD203B41FA5}">
                      <a16:colId xmlns:a16="http://schemas.microsoft.com/office/drawing/2014/main" val="829826572"/>
                    </a:ext>
                  </a:extLst>
                </a:gridCol>
                <a:gridCol w="822960">
                  <a:extLst>
                    <a:ext uri="{9D8B030D-6E8A-4147-A177-3AD203B41FA5}">
                      <a16:colId xmlns:a16="http://schemas.microsoft.com/office/drawing/2014/main" val="3767576180"/>
                    </a:ext>
                  </a:extLst>
                </a:gridCol>
                <a:gridCol w="822960">
                  <a:extLst>
                    <a:ext uri="{9D8B030D-6E8A-4147-A177-3AD203B41FA5}">
                      <a16:colId xmlns:a16="http://schemas.microsoft.com/office/drawing/2014/main" val="829201741"/>
                    </a:ext>
                  </a:extLst>
                </a:gridCol>
                <a:gridCol w="822960">
                  <a:extLst>
                    <a:ext uri="{9D8B030D-6E8A-4147-A177-3AD203B41FA5}">
                      <a16:colId xmlns:a16="http://schemas.microsoft.com/office/drawing/2014/main" val="2287460929"/>
                    </a:ext>
                  </a:extLst>
                </a:gridCol>
                <a:gridCol w="822960">
                  <a:extLst>
                    <a:ext uri="{9D8B030D-6E8A-4147-A177-3AD203B41FA5}">
                      <a16:colId xmlns:a16="http://schemas.microsoft.com/office/drawing/2014/main" val="634952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00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- 2018-07-09 10:55:00 </a:t>
                      </a:r>
                      <a:r>
                        <a:rPr kumimoji="0" lang="en-US" sz="1000" b="0" i="0" u="none" strike="noStrike" kern="1200" cap="none" spc="0" normalizeH="0" baseline="0" noProof="0">
                          <a:ln>
                            <a:noFill/>
                          </a:ln>
                          <a:solidFill>
                            <a:prstClr val="black"/>
                          </a:solidFill>
                          <a:effectLst/>
                          <a:uLnTx/>
                          <a:uFillTx/>
                          <a:latin typeface="+mn-lt"/>
                          <a:ea typeface="+mn-ea"/>
                          <a:cs typeface="+mn-cs"/>
                        </a:rPr>
                        <a:t> 
 Tidak suka betul bau kapur pada mi kuning, kan? Untuk menghilangkannya, ikuti tip ini:​
1. Relaikan mi dan masukkan ke dalam bekas yang bersesuaian.​
2. Kemudian masukkan 2 sudu besar gula dan kacau rata.​
3. Biarkan seketika kira-kira 15 minit dan bilas. Toskan airnya barulah masak seperti biasa.​
​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5537407"/>
                  </a:ext>
                </a:extLst>
              </a:tr>
            </a:tbl>
          </a:graphicData>
        </a:graphic>
      </p:graphicFrame>
      <p:sp>
        <p:nvSpPr>
          <p:cNvPr id="4" name="Text Placeholder 3">
            <a:extLst>
              <a:ext uri="{FF2B5EF4-FFF2-40B4-BE49-F238E27FC236}">
                <a16:creationId xmlns:a16="http://schemas.microsoft.com/office/drawing/2014/main" id="{392DE18D-2E94-4A99-B3B6-AFD6D599409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74936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98704-4529-4949-AF39-0E5BFD2A6FC8}"/>
              </a:ext>
            </a:extLst>
          </p:cNvPr>
          <p:cNvSpPr>
            <a:spLocks noGrp="1"/>
          </p:cNvSpPr>
          <p:nvPr>
            <p:ph type="title"/>
          </p:nvPr>
        </p:nvSpPr>
        <p:spPr/>
        <p:txBody>
          <a:bodyPr/>
          <a:lstStyle/>
          <a:p>
            <a:r>
              <a:rPr lang="en-US"/>
              <a:t>(FB) Custom Own Posts Table (new) | Buttercup Malaysia - 6 of 6</a:t>
            </a:r>
          </a:p>
        </p:txBody>
      </p:sp>
      <p:graphicFrame>
        <p:nvGraphicFramePr>
          <p:cNvPr id="5" name="Table Placeholder 4">
            <a:extLst>
              <a:ext uri="{FF2B5EF4-FFF2-40B4-BE49-F238E27FC236}">
                <a16:creationId xmlns:a16="http://schemas.microsoft.com/office/drawing/2014/main" id="{0DEAA599-EC8B-4388-B2BF-7A546093F881}"/>
              </a:ext>
            </a:extLst>
          </p:cNvPr>
          <p:cNvGraphicFramePr>
            <a:graphicFrameLocks noGrp="1"/>
          </p:cNvGraphicFramePr>
          <p:nvPr>
            <p:ph type="tbl" sz="quarter" idx="13"/>
            <p:extLst>
              <p:ext uri="{D42A27DB-BD31-4B8C-83A1-F6EECF244321}">
                <p14:modId xmlns:p14="http://schemas.microsoft.com/office/powerpoint/2010/main" val="3571570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45327138"/>
                    </a:ext>
                  </a:extLst>
                </a:gridCol>
                <a:gridCol w="822960">
                  <a:extLst>
                    <a:ext uri="{9D8B030D-6E8A-4147-A177-3AD203B41FA5}">
                      <a16:colId xmlns:a16="http://schemas.microsoft.com/office/drawing/2014/main" val="10067615"/>
                    </a:ext>
                  </a:extLst>
                </a:gridCol>
                <a:gridCol w="822960">
                  <a:extLst>
                    <a:ext uri="{9D8B030D-6E8A-4147-A177-3AD203B41FA5}">
                      <a16:colId xmlns:a16="http://schemas.microsoft.com/office/drawing/2014/main" val="387223340"/>
                    </a:ext>
                  </a:extLst>
                </a:gridCol>
                <a:gridCol w="822960">
                  <a:extLst>
                    <a:ext uri="{9D8B030D-6E8A-4147-A177-3AD203B41FA5}">
                      <a16:colId xmlns:a16="http://schemas.microsoft.com/office/drawing/2014/main" val="2598486620"/>
                    </a:ext>
                  </a:extLst>
                </a:gridCol>
                <a:gridCol w="822960">
                  <a:extLst>
                    <a:ext uri="{9D8B030D-6E8A-4147-A177-3AD203B41FA5}">
                      <a16:colId xmlns:a16="http://schemas.microsoft.com/office/drawing/2014/main" val="4065044158"/>
                    </a:ext>
                  </a:extLst>
                </a:gridCol>
                <a:gridCol w="822960">
                  <a:extLst>
                    <a:ext uri="{9D8B030D-6E8A-4147-A177-3AD203B41FA5}">
                      <a16:colId xmlns:a16="http://schemas.microsoft.com/office/drawing/2014/main" val="810093082"/>
                    </a:ext>
                  </a:extLst>
                </a:gridCol>
                <a:gridCol w="822960">
                  <a:extLst>
                    <a:ext uri="{9D8B030D-6E8A-4147-A177-3AD203B41FA5}">
                      <a16:colId xmlns:a16="http://schemas.microsoft.com/office/drawing/2014/main" val="1577844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6319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- 2018-07-11 18:07:00 </a:t>
                      </a:r>
                      <a:r>
                        <a:rPr kumimoji="0" lang="en-US" sz="1000" b="0" i="0" u="none" strike="noStrike" kern="1200" cap="none" spc="0" normalizeH="0" baseline="0" noProof="0">
                          <a:ln>
                            <a:noFill/>
                          </a:ln>
                          <a:solidFill>
                            <a:prstClr val="black"/>
                          </a:solidFill>
                          <a:effectLst/>
                          <a:uLnTx/>
                          <a:uFillTx/>
                          <a:latin typeface="+mn-lt"/>
                          <a:ea typeface="+mn-ea"/>
                          <a:cs typeface="+mn-cs"/>
                        </a:rPr>
                        <a:t> 
 Siapa suka makan cendawan? Ini resipi mi goreng cendawan yang menyelerakan!​
#ResipiButtercup​
Mi Goreng Cendawan​
Bahan-bahan:​
2 sudu besar Buttercup​
226g mi ​
1/4 cawan minyak kanola ​
2 cawan cendawan chanterelles, dipotong​
Secubit garam dan lada segar ​
4 biji telur saiz besar, dipukul ​
1 biji bawang merah, dipotong separuh memanjang dan serong 3 inci lebar​
1 sudu besar kicap ​
1 sudu besar sos tiram ​
1/2 sudu besar sos cili
Arahan:​
1. Masak mi dalam air bergaram yang mendidih. Toskan dan keluarkan air yang berlebihan.​
2. Panaskan kuali sehingga sangat panas. Masukkan minyak kanola dan panaskan sehingga berkilauan. ​
3. Masukkan cendawan, tambahkan garam dan lada dan kacau sehingga lembut selama 5 minit. ​
4. Masukkan telur dan kacau selama 10 saat. Segera tambahkan mi, Buttercup, bawang merah, kicap, sos tiram dan sos cili dan kacau sehingga telur dimasak tetapi masih sedikit berkrim sealama 2 hingga 3 minit. ​
5. Hidang.​
​
Sumber: https://www.foodandwine.com/recipes/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011913"/>
                  </a:ext>
                </a:extLst>
              </a:tr>
            </a:tbl>
          </a:graphicData>
        </a:graphic>
      </p:graphicFrame>
      <p:sp>
        <p:nvSpPr>
          <p:cNvPr id="4" name="Text Placeholder 3">
            <a:extLst>
              <a:ext uri="{FF2B5EF4-FFF2-40B4-BE49-F238E27FC236}">
                <a16:creationId xmlns:a16="http://schemas.microsoft.com/office/drawing/2014/main" id="{6D8D1133-8405-4F40-87C3-FD8C95B8700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671688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F672A-8A3F-40E4-840B-9F3534AF21C2}"/>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55374E6F-BD96-49CF-B38B-CC7D1487AEB2}"/>
              </a:ext>
            </a:extLst>
          </p:cNvPr>
          <p:cNvGraphicFramePr>
            <a:graphicFrameLocks noGrp="1"/>
          </p:cNvGraphicFramePr>
          <p:nvPr>
            <p:ph type="chart" sz="quarter" idx="13"/>
            <p:extLst>
              <p:ext uri="{D42A27DB-BD31-4B8C-83A1-F6EECF244321}">
                <p14:modId xmlns:p14="http://schemas.microsoft.com/office/powerpoint/2010/main" val="25931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B1005F-DE4E-4B23-8D0F-AB551BADA6A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5AA6944-9B85-4E0D-8E02-A5F9389A07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6401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6DE6B-FF59-47CB-B6B4-40BCA718F067}"/>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7663E3CC-3083-4E4F-87E2-D8709AC54DCE}"/>
              </a:ext>
            </a:extLst>
          </p:cNvPr>
          <p:cNvGraphicFramePr>
            <a:graphicFrameLocks noGrp="1"/>
          </p:cNvGraphicFramePr>
          <p:nvPr>
            <p:ph type="chart" sz="quarter" idx="13"/>
            <p:extLst>
              <p:ext uri="{D42A27DB-BD31-4B8C-83A1-F6EECF244321}">
                <p14:modId xmlns:p14="http://schemas.microsoft.com/office/powerpoint/2010/main" val="463111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4FF833-402F-4552-A8D1-4FA3102A078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06715DD-73A7-4322-8DAA-D473290EE3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9435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FC827-DC8F-46B8-A87C-78656A8F3B8E}"/>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2194C0C1-A5AE-4BA1-B058-947D6DAF325A}"/>
              </a:ext>
            </a:extLst>
          </p:cNvPr>
          <p:cNvGraphicFramePr>
            <a:graphicFrameLocks noGrp="1"/>
          </p:cNvGraphicFramePr>
          <p:nvPr>
            <p:ph type="chart" sz="quarter" idx="13"/>
            <p:extLst>
              <p:ext uri="{D42A27DB-BD31-4B8C-83A1-F6EECF244321}">
                <p14:modId xmlns:p14="http://schemas.microsoft.com/office/powerpoint/2010/main" val="3496965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41FAEA-E386-418B-8AA0-216FC0778B6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DF2EFA6-F46E-40E0-AE33-D83FDCAE17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9637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4E721-34DD-4311-984D-40D118CAEDCB}"/>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F13E3D0C-EA7F-401B-8EC7-6150D1D5F363}"/>
              </a:ext>
            </a:extLst>
          </p:cNvPr>
          <p:cNvGraphicFramePr>
            <a:graphicFrameLocks noGrp="1"/>
          </p:cNvGraphicFramePr>
          <p:nvPr>
            <p:ph type="chart" sz="quarter" idx="13"/>
            <p:extLst>
              <p:ext uri="{D42A27DB-BD31-4B8C-83A1-F6EECF244321}">
                <p14:modId xmlns:p14="http://schemas.microsoft.com/office/powerpoint/2010/main" val="247319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E3B6CE-596A-4EAC-916E-75EC212D791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43DF8F86-862D-4943-91E5-7D777FC5CA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2910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1CAC2-78BB-4A82-94D1-1FB5BEF63A92}"/>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C332DEA5-48FB-4437-B8C0-7AAA53AF7494}"/>
              </a:ext>
            </a:extLst>
          </p:cNvPr>
          <p:cNvGraphicFramePr>
            <a:graphicFrameLocks noGrp="1"/>
          </p:cNvGraphicFramePr>
          <p:nvPr>
            <p:ph type="tbl" sz="quarter" idx="13"/>
            <p:extLst>
              <p:ext uri="{D42A27DB-BD31-4B8C-83A1-F6EECF244321}">
                <p14:modId xmlns:p14="http://schemas.microsoft.com/office/powerpoint/2010/main" val="3419470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97107796"/>
                    </a:ext>
                  </a:extLst>
                </a:gridCol>
                <a:gridCol w="1645920">
                  <a:extLst>
                    <a:ext uri="{9D8B030D-6E8A-4147-A177-3AD203B41FA5}">
                      <a16:colId xmlns:a16="http://schemas.microsoft.com/office/drawing/2014/main" val="141792237"/>
                    </a:ext>
                  </a:extLst>
                </a:gridCol>
                <a:gridCol w="1645920">
                  <a:extLst>
                    <a:ext uri="{9D8B030D-6E8A-4147-A177-3AD203B41FA5}">
                      <a16:colId xmlns:a16="http://schemas.microsoft.com/office/drawing/2014/main" val="2275438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21471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14.1 %</a:t>
                      </a:r>
                    </a:p>
                  </a:txBody>
                  <a:tcPr/>
                </a:tc>
                <a:extLst>
                  <a:ext uri="{0D108BD9-81ED-4DB2-BD59-A6C34878D82A}">
                    <a16:rowId xmlns:a16="http://schemas.microsoft.com/office/drawing/2014/main" val="322968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3722586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1554674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31974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733339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4284585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427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4238689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567436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982774214"/>
                  </a:ext>
                </a:extLst>
              </a:tr>
            </a:tbl>
          </a:graphicData>
        </a:graphic>
      </p:graphicFrame>
      <p:sp>
        <p:nvSpPr>
          <p:cNvPr id="4" name="Text Placeholder 3">
            <a:extLst>
              <a:ext uri="{FF2B5EF4-FFF2-40B4-BE49-F238E27FC236}">
                <a16:creationId xmlns:a16="http://schemas.microsoft.com/office/drawing/2014/main" id="{BBDA2DF3-D370-4E26-A7F9-B2DBCEB2E47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091080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4FFDB-43F7-432D-AF35-846E48ADC7AE}"/>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C936F1D7-9BAC-4643-8CC2-43A5A1FCDDEA}"/>
              </a:ext>
            </a:extLst>
          </p:cNvPr>
          <p:cNvGraphicFramePr>
            <a:graphicFrameLocks noGrp="1"/>
          </p:cNvGraphicFramePr>
          <p:nvPr>
            <p:ph type="tbl" sz="quarter" idx="13"/>
            <p:extLst>
              <p:ext uri="{D42A27DB-BD31-4B8C-83A1-F6EECF244321}">
                <p14:modId xmlns:p14="http://schemas.microsoft.com/office/powerpoint/2010/main" val="3232767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90772081"/>
                    </a:ext>
                  </a:extLst>
                </a:gridCol>
                <a:gridCol w="1645920">
                  <a:extLst>
                    <a:ext uri="{9D8B030D-6E8A-4147-A177-3AD203B41FA5}">
                      <a16:colId xmlns:a16="http://schemas.microsoft.com/office/drawing/2014/main" val="2479752369"/>
                    </a:ext>
                  </a:extLst>
                </a:gridCol>
                <a:gridCol w="1645920">
                  <a:extLst>
                    <a:ext uri="{9D8B030D-6E8A-4147-A177-3AD203B41FA5}">
                      <a16:colId xmlns:a16="http://schemas.microsoft.com/office/drawing/2014/main" val="4165401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545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288011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644531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51644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10363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707347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93095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67490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608020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76462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557521815"/>
                  </a:ext>
                </a:extLst>
              </a:tr>
            </a:tbl>
          </a:graphicData>
        </a:graphic>
      </p:graphicFrame>
      <p:sp>
        <p:nvSpPr>
          <p:cNvPr id="4" name="Text Placeholder 3">
            <a:extLst>
              <a:ext uri="{FF2B5EF4-FFF2-40B4-BE49-F238E27FC236}">
                <a16:creationId xmlns:a16="http://schemas.microsoft.com/office/drawing/2014/main" id="{CF18CDA8-041D-4765-9A62-19CC7A668E3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80238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2CD3B-853D-431C-8985-42D4EC254AB1}"/>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42C3B320-A0D5-48C8-87D1-AF4D9EB08232}"/>
              </a:ext>
            </a:extLst>
          </p:cNvPr>
          <p:cNvGraphicFramePr>
            <a:graphicFrameLocks noGrp="1"/>
          </p:cNvGraphicFramePr>
          <p:nvPr>
            <p:ph type="tbl" sz="quarter" idx="13"/>
            <p:extLst>
              <p:ext uri="{D42A27DB-BD31-4B8C-83A1-F6EECF244321}">
                <p14:modId xmlns:p14="http://schemas.microsoft.com/office/powerpoint/2010/main" val="3243234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36832650"/>
                    </a:ext>
                  </a:extLst>
                </a:gridCol>
                <a:gridCol w="1645920">
                  <a:extLst>
                    <a:ext uri="{9D8B030D-6E8A-4147-A177-3AD203B41FA5}">
                      <a16:colId xmlns:a16="http://schemas.microsoft.com/office/drawing/2014/main" val="2249766156"/>
                    </a:ext>
                  </a:extLst>
                </a:gridCol>
                <a:gridCol w="1645920">
                  <a:extLst>
                    <a:ext uri="{9D8B030D-6E8A-4147-A177-3AD203B41FA5}">
                      <a16:colId xmlns:a16="http://schemas.microsoft.com/office/drawing/2014/main" val="2815105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5011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355100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023319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654931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922346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382585124"/>
                  </a:ext>
                </a:extLst>
              </a:tr>
            </a:tbl>
          </a:graphicData>
        </a:graphic>
      </p:graphicFrame>
      <p:sp>
        <p:nvSpPr>
          <p:cNvPr id="4" name="Text Placeholder 3">
            <a:extLst>
              <a:ext uri="{FF2B5EF4-FFF2-40B4-BE49-F238E27FC236}">
                <a16:creationId xmlns:a16="http://schemas.microsoft.com/office/drawing/2014/main" id="{058E3317-2AA0-4E8E-BE6D-2646C9AD369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084910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70908-3A49-40A5-BC90-79EADD70694E}"/>
              </a:ext>
            </a:extLst>
          </p:cNvPr>
          <p:cNvSpPr>
            <a:spLocks noGrp="1"/>
          </p:cNvSpPr>
          <p:nvPr>
            <p:ph type="title"/>
          </p:nvPr>
        </p:nvSpPr>
        <p:spPr/>
        <p:txBody>
          <a:bodyPr/>
          <a:lstStyle/>
          <a:p>
            <a:r>
              <a:rPr lang="en-US"/>
              <a:t>Facebook Own Posts Table | Buttercup Malaysia - 1 of 15</a:t>
            </a:r>
          </a:p>
        </p:txBody>
      </p:sp>
      <p:graphicFrame>
        <p:nvGraphicFramePr>
          <p:cNvPr id="5" name="Table Placeholder 4">
            <a:extLst>
              <a:ext uri="{FF2B5EF4-FFF2-40B4-BE49-F238E27FC236}">
                <a16:creationId xmlns:a16="http://schemas.microsoft.com/office/drawing/2014/main" id="{B3BAEADE-93A5-4479-9CC3-35A121A8DFAE}"/>
              </a:ext>
            </a:extLst>
          </p:cNvPr>
          <p:cNvGraphicFramePr>
            <a:graphicFrameLocks noGrp="1"/>
          </p:cNvGraphicFramePr>
          <p:nvPr>
            <p:ph type="tbl" sz="quarter" idx="13"/>
            <p:extLst>
              <p:ext uri="{D42A27DB-BD31-4B8C-83A1-F6EECF244321}">
                <p14:modId xmlns:p14="http://schemas.microsoft.com/office/powerpoint/2010/main" val="2096230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57500435"/>
                    </a:ext>
                  </a:extLst>
                </a:gridCol>
                <a:gridCol w="658368">
                  <a:extLst>
                    <a:ext uri="{9D8B030D-6E8A-4147-A177-3AD203B41FA5}">
                      <a16:colId xmlns:a16="http://schemas.microsoft.com/office/drawing/2014/main" val="192033639"/>
                    </a:ext>
                  </a:extLst>
                </a:gridCol>
                <a:gridCol w="658368">
                  <a:extLst>
                    <a:ext uri="{9D8B030D-6E8A-4147-A177-3AD203B41FA5}">
                      <a16:colId xmlns:a16="http://schemas.microsoft.com/office/drawing/2014/main" val="3847539495"/>
                    </a:ext>
                  </a:extLst>
                </a:gridCol>
                <a:gridCol w="658368">
                  <a:extLst>
                    <a:ext uri="{9D8B030D-6E8A-4147-A177-3AD203B41FA5}">
                      <a16:colId xmlns:a16="http://schemas.microsoft.com/office/drawing/2014/main" val="3917520189"/>
                    </a:ext>
                  </a:extLst>
                </a:gridCol>
                <a:gridCol w="658368">
                  <a:extLst>
                    <a:ext uri="{9D8B030D-6E8A-4147-A177-3AD203B41FA5}">
                      <a16:colId xmlns:a16="http://schemas.microsoft.com/office/drawing/2014/main" val="1166007877"/>
                    </a:ext>
                  </a:extLst>
                </a:gridCol>
                <a:gridCol w="658368">
                  <a:extLst>
                    <a:ext uri="{9D8B030D-6E8A-4147-A177-3AD203B41FA5}">
                      <a16:colId xmlns:a16="http://schemas.microsoft.com/office/drawing/2014/main" val="195731733"/>
                    </a:ext>
                  </a:extLst>
                </a:gridCol>
                <a:gridCol w="658368">
                  <a:extLst>
                    <a:ext uri="{9D8B030D-6E8A-4147-A177-3AD203B41FA5}">
                      <a16:colId xmlns:a16="http://schemas.microsoft.com/office/drawing/2014/main" val="892630334"/>
                    </a:ext>
                  </a:extLst>
                </a:gridCol>
                <a:gridCol w="658368">
                  <a:extLst>
                    <a:ext uri="{9D8B030D-6E8A-4147-A177-3AD203B41FA5}">
                      <a16:colId xmlns:a16="http://schemas.microsoft.com/office/drawing/2014/main" val="1167874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4170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- 2018-07-31 10:11:00 </a:t>
                      </a:r>
                      <a:r>
                        <a:rPr kumimoji="0" lang="en-US" sz="1000" b="0" i="0" u="none" strike="noStrike" kern="1200" cap="none" spc="0" normalizeH="0" baseline="0" noProof="0">
                          <a:ln>
                            <a:noFill/>
                          </a:ln>
                          <a:solidFill>
                            <a:prstClr val="black"/>
                          </a:solidFill>
                          <a:effectLst/>
                          <a:uLnTx/>
                          <a:uFillTx/>
                          <a:latin typeface="+mn-lt"/>
                          <a:ea typeface="+mn-ea"/>
                          <a:cs typeface="+mn-cs"/>
                        </a:rPr>
                        <a:t> 
 Pepatah ada mengatakan "sudah biasa makan emping" yang bermaksud sudah banyak berpengalaman.​
Famili Buttercup di sini sudah biasa makan emping atau baru berjinak dalam dunia masakan?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34484716"/>
                  </a:ext>
                </a:extLst>
              </a:tr>
            </a:tbl>
          </a:graphicData>
        </a:graphic>
      </p:graphicFrame>
      <p:sp>
        <p:nvSpPr>
          <p:cNvPr id="4" name="Text Placeholder 3">
            <a:extLst>
              <a:ext uri="{FF2B5EF4-FFF2-40B4-BE49-F238E27FC236}">
                <a16:creationId xmlns:a16="http://schemas.microsoft.com/office/drawing/2014/main" id="{4AA79BB0-CD2C-4C0E-9D12-DBB72D43C7C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08212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7CBDA-5933-4B9D-909B-0F62335D720A}"/>
              </a:ext>
            </a:extLst>
          </p:cNvPr>
          <p:cNvSpPr>
            <a:spLocks noGrp="1"/>
          </p:cNvSpPr>
          <p:nvPr>
            <p:ph type="title"/>
          </p:nvPr>
        </p:nvSpPr>
        <p:spPr/>
        <p:txBody>
          <a:bodyPr/>
          <a:lstStyle/>
          <a:p>
            <a:r>
              <a:rPr lang="en-US"/>
              <a:t>Facebook Own Posts Table | Buttercup Malaysia - 2 of 15</a:t>
            </a:r>
          </a:p>
        </p:txBody>
      </p:sp>
      <p:graphicFrame>
        <p:nvGraphicFramePr>
          <p:cNvPr id="5" name="Table Placeholder 4">
            <a:extLst>
              <a:ext uri="{FF2B5EF4-FFF2-40B4-BE49-F238E27FC236}">
                <a16:creationId xmlns:a16="http://schemas.microsoft.com/office/drawing/2014/main" id="{E14B9474-5D74-490D-BE13-F0A19904E31B}"/>
              </a:ext>
            </a:extLst>
          </p:cNvPr>
          <p:cNvGraphicFramePr>
            <a:graphicFrameLocks noGrp="1"/>
          </p:cNvGraphicFramePr>
          <p:nvPr>
            <p:ph type="tbl" sz="quarter" idx="13"/>
            <p:extLst>
              <p:ext uri="{D42A27DB-BD31-4B8C-83A1-F6EECF244321}">
                <p14:modId xmlns:p14="http://schemas.microsoft.com/office/powerpoint/2010/main" val="2187882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39804399"/>
                    </a:ext>
                  </a:extLst>
                </a:gridCol>
                <a:gridCol w="658368">
                  <a:extLst>
                    <a:ext uri="{9D8B030D-6E8A-4147-A177-3AD203B41FA5}">
                      <a16:colId xmlns:a16="http://schemas.microsoft.com/office/drawing/2014/main" val="504028220"/>
                    </a:ext>
                  </a:extLst>
                </a:gridCol>
                <a:gridCol w="658368">
                  <a:extLst>
                    <a:ext uri="{9D8B030D-6E8A-4147-A177-3AD203B41FA5}">
                      <a16:colId xmlns:a16="http://schemas.microsoft.com/office/drawing/2014/main" val="1339171872"/>
                    </a:ext>
                  </a:extLst>
                </a:gridCol>
                <a:gridCol w="658368">
                  <a:extLst>
                    <a:ext uri="{9D8B030D-6E8A-4147-A177-3AD203B41FA5}">
                      <a16:colId xmlns:a16="http://schemas.microsoft.com/office/drawing/2014/main" val="3636056583"/>
                    </a:ext>
                  </a:extLst>
                </a:gridCol>
                <a:gridCol w="658368">
                  <a:extLst>
                    <a:ext uri="{9D8B030D-6E8A-4147-A177-3AD203B41FA5}">
                      <a16:colId xmlns:a16="http://schemas.microsoft.com/office/drawing/2014/main" val="2987293056"/>
                    </a:ext>
                  </a:extLst>
                </a:gridCol>
                <a:gridCol w="658368">
                  <a:extLst>
                    <a:ext uri="{9D8B030D-6E8A-4147-A177-3AD203B41FA5}">
                      <a16:colId xmlns:a16="http://schemas.microsoft.com/office/drawing/2014/main" val="1078564921"/>
                    </a:ext>
                  </a:extLst>
                </a:gridCol>
                <a:gridCol w="658368">
                  <a:extLst>
                    <a:ext uri="{9D8B030D-6E8A-4147-A177-3AD203B41FA5}">
                      <a16:colId xmlns:a16="http://schemas.microsoft.com/office/drawing/2014/main" val="643923238"/>
                    </a:ext>
                  </a:extLst>
                </a:gridCol>
                <a:gridCol w="658368">
                  <a:extLst>
                    <a:ext uri="{9D8B030D-6E8A-4147-A177-3AD203B41FA5}">
                      <a16:colId xmlns:a16="http://schemas.microsoft.com/office/drawing/2014/main" val="3972518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0149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- 2018-07-29 18:16:00 </a:t>
                      </a:r>
                      <a:r>
                        <a:rPr kumimoji="0" lang="en-US" sz="1000" b="0" i="0" u="none" strike="noStrike" kern="1200" cap="none" spc="0" normalizeH="0" baseline="0" noProof="0">
                          <a:ln>
                            <a:noFill/>
                          </a:ln>
                          <a:solidFill>
                            <a:prstClr val="black"/>
                          </a:solidFill>
                          <a:effectLst/>
                          <a:uLnTx/>
                          <a:uFillTx/>
                          <a:latin typeface="+mn-lt"/>
                          <a:ea typeface="+mn-ea"/>
                          <a:cs typeface="+mn-cs"/>
                        </a:rPr>
                        <a:t> 
 Resipi ini menggunakan serbuk roti untuk menambahkan tesktur pada hidangan. Cuba Famili Buttercup buat!​
#ResipiButtercup​
Mi Goreng Roti​
Bahan-bahan: ​
½ cawan Buttercup​
680g mi telur​
2 liter sup ayam  ​
2 liter air    ​
1/2 cawan serbuk roti Itali  ​
3 ulas bawang putih, dicincang  ​
1 sudu besar daun parsley ​
1 sudu kecil serbuk lada hitam
Arahan:​
1. Masukkan sup ayam dan air ke dalam kuali besar dan biarkan mendidih. Masukkan mi telur dan masak selama 17 minit. Tapiskan.​
2. Cairkan Buttercup dalam kuali yang besar di atas api sederhana.​
3. Masukkan serbuk roti dan bawang putih dan kacau selama 1 minit.​
4. Masukkan mi telur yang telah ditapis ke kuali dan kacau hingga sebati. Teruskan masak dengan api sederhana, kacau sekali-sekala, selama 5 minit.​
5. Taburkan dengan lada hitam dan parsley sebelum disajikan.​
Sumber: https://www.bunsinmyoven.com/fried-garlic-noodles/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90604453"/>
                  </a:ext>
                </a:extLst>
              </a:tr>
            </a:tbl>
          </a:graphicData>
        </a:graphic>
      </p:graphicFrame>
      <p:sp>
        <p:nvSpPr>
          <p:cNvPr id="4" name="Text Placeholder 3">
            <a:extLst>
              <a:ext uri="{FF2B5EF4-FFF2-40B4-BE49-F238E27FC236}">
                <a16:creationId xmlns:a16="http://schemas.microsoft.com/office/drawing/2014/main" id="{F07A4C45-9017-4964-B0FF-71F439B1187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86767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E9456-8D91-4874-A42A-29D557CF8B82}"/>
              </a:ext>
            </a:extLst>
          </p:cNvPr>
          <p:cNvSpPr>
            <a:spLocks noGrp="1"/>
          </p:cNvSpPr>
          <p:nvPr>
            <p:ph type="title"/>
          </p:nvPr>
        </p:nvSpPr>
        <p:spPr/>
        <p:txBody>
          <a:bodyPr/>
          <a:lstStyle/>
          <a:p>
            <a:r>
              <a:rPr lang="en-US"/>
              <a:t>Facebook Own Posts Table | Buttercup Malaysia - 3 of 15</a:t>
            </a:r>
          </a:p>
        </p:txBody>
      </p:sp>
      <p:graphicFrame>
        <p:nvGraphicFramePr>
          <p:cNvPr id="5" name="Table Placeholder 4">
            <a:extLst>
              <a:ext uri="{FF2B5EF4-FFF2-40B4-BE49-F238E27FC236}">
                <a16:creationId xmlns:a16="http://schemas.microsoft.com/office/drawing/2014/main" id="{9454457E-313B-431B-B71A-FDA022E326D9}"/>
              </a:ext>
            </a:extLst>
          </p:cNvPr>
          <p:cNvGraphicFramePr>
            <a:graphicFrameLocks noGrp="1"/>
          </p:cNvGraphicFramePr>
          <p:nvPr>
            <p:ph type="tbl" sz="quarter" idx="13"/>
            <p:extLst>
              <p:ext uri="{D42A27DB-BD31-4B8C-83A1-F6EECF244321}">
                <p14:modId xmlns:p14="http://schemas.microsoft.com/office/powerpoint/2010/main" val="1332778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67872340"/>
                    </a:ext>
                  </a:extLst>
                </a:gridCol>
                <a:gridCol w="658368">
                  <a:extLst>
                    <a:ext uri="{9D8B030D-6E8A-4147-A177-3AD203B41FA5}">
                      <a16:colId xmlns:a16="http://schemas.microsoft.com/office/drawing/2014/main" val="2962062436"/>
                    </a:ext>
                  </a:extLst>
                </a:gridCol>
                <a:gridCol w="658368">
                  <a:extLst>
                    <a:ext uri="{9D8B030D-6E8A-4147-A177-3AD203B41FA5}">
                      <a16:colId xmlns:a16="http://schemas.microsoft.com/office/drawing/2014/main" val="2276924398"/>
                    </a:ext>
                  </a:extLst>
                </a:gridCol>
                <a:gridCol w="658368">
                  <a:extLst>
                    <a:ext uri="{9D8B030D-6E8A-4147-A177-3AD203B41FA5}">
                      <a16:colId xmlns:a16="http://schemas.microsoft.com/office/drawing/2014/main" val="1161614359"/>
                    </a:ext>
                  </a:extLst>
                </a:gridCol>
                <a:gridCol w="658368">
                  <a:extLst>
                    <a:ext uri="{9D8B030D-6E8A-4147-A177-3AD203B41FA5}">
                      <a16:colId xmlns:a16="http://schemas.microsoft.com/office/drawing/2014/main" val="96801985"/>
                    </a:ext>
                  </a:extLst>
                </a:gridCol>
                <a:gridCol w="658368">
                  <a:extLst>
                    <a:ext uri="{9D8B030D-6E8A-4147-A177-3AD203B41FA5}">
                      <a16:colId xmlns:a16="http://schemas.microsoft.com/office/drawing/2014/main" val="1705040792"/>
                    </a:ext>
                  </a:extLst>
                </a:gridCol>
                <a:gridCol w="658368">
                  <a:extLst>
                    <a:ext uri="{9D8B030D-6E8A-4147-A177-3AD203B41FA5}">
                      <a16:colId xmlns:a16="http://schemas.microsoft.com/office/drawing/2014/main" val="435950385"/>
                    </a:ext>
                  </a:extLst>
                </a:gridCol>
                <a:gridCol w="658368">
                  <a:extLst>
                    <a:ext uri="{9D8B030D-6E8A-4147-A177-3AD203B41FA5}">
                      <a16:colId xmlns:a16="http://schemas.microsoft.com/office/drawing/2014/main" val="2501735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714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- 2018-07-27 10:15:00 </a:t>
                      </a:r>
                      <a:r>
                        <a:rPr kumimoji="0" lang="en-US" sz="1000" b="0" i="0" u="none" strike="noStrike" kern="1200" cap="none" spc="0" normalizeH="0" baseline="0" noProof="0">
                          <a:ln>
                            <a:noFill/>
                          </a:ln>
                          <a:solidFill>
                            <a:prstClr val="black"/>
                          </a:solidFill>
                          <a:effectLst/>
                          <a:uLnTx/>
                          <a:uFillTx/>
                          <a:latin typeface="+mn-lt"/>
                          <a:ea typeface="+mn-ea"/>
                          <a:cs typeface="+mn-cs"/>
                        </a:rPr>
                        <a:t> 
 Selain mi telur dan mi kuning, ada juga mi beras yang menjadi kegemaran Admin. Ditambah pula dengan daun bawang, tidak terkata sedapnya!
#ResipiButtercup
Mi Beras Goreng 15 Minit
Bahan-bahan: 
3 sudu besar Buttercup
226g mi beras
3/4 cawan daun bawang dicincang
2 cawan daun bawang untuk menghias 
6 ulas bawang putih cincang
2 sudu besar gula kelapa 
3 sudu besar kicap atau tamari
Arahan:
1. Rendam mi beras dalam air mendidih selama 4 minit sehingga lembut. Tos kemudian bilas dengan air sejuk dan ketepikan. 
2. Sementara itu, cairkan Buttercup dalam kuali besar pada api sederhana hingga tinggi. Masukkan bawang merah dan bawang putih dan tumis selama 1-2 minit sehingga bawang putih harum. 
3. Masukkan gula kelapa dan gaul sehingga sebati. Masukkan kicap dan biarkan masak bersama selama 1 minit. 
4. Masukkan mi dan terus masak selama 5-7 minit sehingga mi telah digoreng dan menyerap sos. 
5. Tuangkan ke dalam pinggan, hiaskan dengan daun bawang tambahan, dan hidang!
Sumber: https://ww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67280882"/>
                  </a:ext>
                </a:extLst>
              </a:tr>
            </a:tbl>
          </a:graphicData>
        </a:graphic>
      </p:graphicFrame>
      <p:sp>
        <p:nvSpPr>
          <p:cNvPr id="4" name="Text Placeholder 3">
            <a:extLst>
              <a:ext uri="{FF2B5EF4-FFF2-40B4-BE49-F238E27FC236}">
                <a16:creationId xmlns:a16="http://schemas.microsoft.com/office/drawing/2014/main" id="{FF2CDA3D-AB9E-40ED-9BFC-55EF0BDFDFD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72698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C530A-771D-4B99-A2D8-0D818513CB5F}"/>
              </a:ext>
            </a:extLst>
          </p:cNvPr>
          <p:cNvSpPr>
            <a:spLocks noGrp="1"/>
          </p:cNvSpPr>
          <p:nvPr>
            <p:ph type="title"/>
          </p:nvPr>
        </p:nvSpPr>
        <p:spPr/>
        <p:txBody>
          <a:bodyPr/>
          <a:lstStyle/>
          <a:p>
            <a:r>
              <a:rPr lang="en-US"/>
              <a:t>Facebook Own Posts Table | Buttercup Malaysia - 4 of 15</a:t>
            </a:r>
          </a:p>
        </p:txBody>
      </p:sp>
      <p:graphicFrame>
        <p:nvGraphicFramePr>
          <p:cNvPr id="5" name="Table Placeholder 4">
            <a:extLst>
              <a:ext uri="{FF2B5EF4-FFF2-40B4-BE49-F238E27FC236}">
                <a16:creationId xmlns:a16="http://schemas.microsoft.com/office/drawing/2014/main" id="{3985D79F-C988-4D85-92D0-E0A6B549FE23}"/>
              </a:ext>
            </a:extLst>
          </p:cNvPr>
          <p:cNvGraphicFramePr>
            <a:graphicFrameLocks noGrp="1"/>
          </p:cNvGraphicFramePr>
          <p:nvPr>
            <p:ph type="tbl" sz="quarter" idx="13"/>
            <p:extLst>
              <p:ext uri="{D42A27DB-BD31-4B8C-83A1-F6EECF244321}">
                <p14:modId xmlns:p14="http://schemas.microsoft.com/office/powerpoint/2010/main" val="720685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58828949"/>
                    </a:ext>
                  </a:extLst>
                </a:gridCol>
                <a:gridCol w="658368">
                  <a:extLst>
                    <a:ext uri="{9D8B030D-6E8A-4147-A177-3AD203B41FA5}">
                      <a16:colId xmlns:a16="http://schemas.microsoft.com/office/drawing/2014/main" val="937576695"/>
                    </a:ext>
                  </a:extLst>
                </a:gridCol>
                <a:gridCol w="658368">
                  <a:extLst>
                    <a:ext uri="{9D8B030D-6E8A-4147-A177-3AD203B41FA5}">
                      <a16:colId xmlns:a16="http://schemas.microsoft.com/office/drawing/2014/main" val="3462233687"/>
                    </a:ext>
                  </a:extLst>
                </a:gridCol>
                <a:gridCol w="658368">
                  <a:extLst>
                    <a:ext uri="{9D8B030D-6E8A-4147-A177-3AD203B41FA5}">
                      <a16:colId xmlns:a16="http://schemas.microsoft.com/office/drawing/2014/main" val="335226708"/>
                    </a:ext>
                  </a:extLst>
                </a:gridCol>
                <a:gridCol w="658368">
                  <a:extLst>
                    <a:ext uri="{9D8B030D-6E8A-4147-A177-3AD203B41FA5}">
                      <a16:colId xmlns:a16="http://schemas.microsoft.com/office/drawing/2014/main" val="3350534058"/>
                    </a:ext>
                  </a:extLst>
                </a:gridCol>
                <a:gridCol w="658368">
                  <a:extLst>
                    <a:ext uri="{9D8B030D-6E8A-4147-A177-3AD203B41FA5}">
                      <a16:colId xmlns:a16="http://schemas.microsoft.com/office/drawing/2014/main" val="682599572"/>
                    </a:ext>
                  </a:extLst>
                </a:gridCol>
                <a:gridCol w="658368">
                  <a:extLst>
                    <a:ext uri="{9D8B030D-6E8A-4147-A177-3AD203B41FA5}">
                      <a16:colId xmlns:a16="http://schemas.microsoft.com/office/drawing/2014/main" val="1820678844"/>
                    </a:ext>
                  </a:extLst>
                </a:gridCol>
                <a:gridCol w="658368">
                  <a:extLst>
                    <a:ext uri="{9D8B030D-6E8A-4147-A177-3AD203B41FA5}">
                      <a16:colId xmlns:a16="http://schemas.microsoft.com/office/drawing/2014/main" val="2917077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7767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- 2018-07-25 18:58:25 </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kepada semua pengguna setia Buttercup yang menyertai peraduan dan tahniah kepada para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7020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- 2018-07-25 18:57:10 </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kepada semua pengguna setia Buttercup yang menyertai peraduan dan tahniah kepada para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5467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- 2018-07-25 18:55:19 </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kepada semua pengguna setia Buttercup yang menyertai peraduan dan tahniah kepada para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5012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- 2018-07-25 18:53:29 </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kepada semua pengguna setia Buttercup yang menyertai peraduan dan tahniah kepada para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9736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- 2018-07-25 18:52:04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3336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- 2018-07-25 18:10:00 </a:t>
                      </a:r>
                      <a:r>
                        <a:rPr kumimoji="0" lang="en-US" sz="1000" b="0" i="0" u="none" strike="noStrike" kern="1200" cap="none" spc="0" normalizeH="0" baseline="0" noProof="0">
                          <a:ln>
                            <a:noFill/>
                          </a:ln>
                          <a:solidFill>
                            <a:prstClr val="black"/>
                          </a:solidFill>
                          <a:effectLst/>
                          <a:uLnTx/>
                          <a:uFillTx/>
                          <a:latin typeface="+mn-lt"/>
                          <a:ea typeface="+mn-ea"/>
                          <a:cs typeface="+mn-cs"/>
                        </a:rPr>
                        <a:t> 
 Hai Famili Buttercup! Siapa yang tahu menggunakan penyepit (chopstick) untuk makan mi? Kita geng!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8149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- 2018-07-23 16:59:50 </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kepada semua pengguna setia Buttercup yang menyertai peraduan dan tahniah kepada para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4707060"/>
                  </a:ext>
                </a:extLst>
              </a:tr>
            </a:tbl>
          </a:graphicData>
        </a:graphic>
      </p:graphicFrame>
      <p:sp>
        <p:nvSpPr>
          <p:cNvPr id="4" name="Text Placeholder 3">
            <a:extLst>
              <a:ext uri="{FF2B5EF4-FFF2-40B4-BE49-F238E27FC236}">
                <a16:creationId xmlns:a16="http://schemas.microsoft.com/office/drawing/2014/main" id="{9E0F1C42-0320-42ED-8D79-B171BF1BFFF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32991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73EB0-C253-4009-9211-6CC9340C8BB3}"/>
              </a:ext>
            </a:extLst>
          </p:cNvPr>
          <p:cNvSpPr>
            <a:spLocks noGrp="1"/>
          </p:cNvSpPr>
          <p:nvPr>
            <p:ph type="title"/>
          </p:nvPr>
        </p:nvSpPr>
        <p:spPr/>
        <p:txBody>
          <a:bodyPr/>
          <a:lstStyle/>
          <a:p>
            <a:r>
              <a:rPr lang="en-US"/>
              <a:t>Facebook Own Posts Table | Buttercup Malaysia - 5 of 15</a:t>
            </a:r>
          </a:p>
        </p:txBody>
      </p:sp>
      <p:graphicFrame>
        <p:nvGraphicFramePr>
          <p:cNvPr id="5" name="Table Placeholder 4">
            <a:extLst>
              <a:ext uri="{FF2B5EF4-FFF2-40B4-BE49-F238E27FC236}">
                <a16:creationId xmlns:a16="http://schemas.microsoft.com/office/drawing/2014/main" id="{54273517-D2E9-4A98-B1A1-2430D79CB6A7}"/>
              </a:ext>
            </a:extLst>
          </p:cNvPr>
          <p:cNvGraphicFramePr>
            <a:graphicFrameLocks noGrp="1"/>
          </p:cNvGraphicFramePr>
          <p:nvPr>
            <p:ph type="tbl" sz="quarter" idx="13"/>
            <p:extLst>
              <p:ext uri="{D42A27DB-BD31-4B8C-83A1-F6EECF244321}">
                <p14:modId xmlns:p14="http://schemas.microsoft.com/office/powerpoint/2010/main" val="1462372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15088721"/>
                    </a:ext>
                  </a:extLst>
                </a:gridCol>
                <a:gridCol w="658368">
                  <a:extLst>
                    <a:ext uri="{9D8B030D-6E8A-4147-A177-3AD203B41FA5}">
                      <a16:colId xmlns:a16="http://schemas.microsoft.com/office/drawing/2014/main" val="1601177618"/>
                    </a:ext>
                  </a:extLst>
                </a:gridCol>
                <a:gridCol w="658368">
                  <a:extLst>
                    <a:ext uri="{9D8B030D-6E8A-4147-A177-3AD203B41FA5}">
                      <a16:colId xmlns:a16="http://schemas.microsoft.com/office/drawing/2014/main" val="3871600485"/>
                    </a:ext>
                  </a:extLst>
                </a:gridCol>
                <a:gridCol w="658368">
                  <a:extLst>
                    <a:ext uri="{9D8B030D-6E8A-4147-A177-3AD203B41FA5}">
                      <a16:colId xmlns:a16="http://schemas.microsoft.com/office/drawing/2014/main" val="2800771454"/>
                    </a:ext>
                  </a:extLst>
                </a:gridCol>
                <a:gridCol w="658368">
                  <a:extLst>
                    <a:ext uri="{9D8B030D-6E8A-4147-A177-3AD203B41FA5}">
                      <a16:colId xmlns:a16="http://schemas.microsoft.com/office/drawing/2014/main" val="3126491540"/>
                    </a:ext>
                  </a:extLst>
                </a:gridCol>
                <a:gridCol w="658368">
                  <a:extLst>
                    <a:ext uri="{9D8B030D-6E8A-4147-A177-3AD203B41FA5}">
                      <a16:colId xmlns:a16="http://schemas.microsoft.com/office/drawing/2014/main" val="3904858563"/>
                    </a:ext>
                  </a:extLst>
                </a:gridCol>
                <a:gridCol w="658368">
                  <a:extLst>
                    <a:ext uri="{9D8B030D-6E8A-4147-A177-3AD203B41FA5}">
                      <a16:colId xmlns:a16="http://schemas.microsoft.com/office/drawing/2014/main" val="241921464"/>
                    </a:ext>
                  </a:extLst>
                </a:gridCol>
                <a:gridCol w="658368">
                  <a:extLst>
                    <a:ext uri="{9D8B030D-6E8A-4147-A177-3AD203B41FA5}">
                      <a16:colId xmlns:a16="http://schemas.microsoft.com/office/drawing/2014/main" val="676727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9179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- 2018-07-23 16:52:49 </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kepada semua pengguna setia Buttercup yang menyertai peraduan dan tahniah kepada para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6388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- 2018-07-23 16:49:45 </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kepada semua pengguna setia Buttercup yang menyertai peraduan dan tahniah kepada para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896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- 2018-07-23 16:48:48 </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kepada semua pengguna setia Buttercup yang menyertai peraduan dan tahniah kepada para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6285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- 2018-07-23 16:47:47 </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kepada semua pengguna setia Buttercup yang menyertai peraduan dan tahniah kepada para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4616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- 2018-07-23 16:46:31 </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kepada semua pengguna setia Buttercup yang menyertai peraduan dan tahniah kepada para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6991019"/>
                  </a:ext>
                </a:extLst>
              </a:tr>
            </a:tbl>
          </a:graphicData>
        </a:graphic>
      </p:graphicFrame>
      <p:sp>
        <p:nvSpPr>
          <p:cNvPr id="4" name="Text Placeholder 3">
            <a:extLst>
              <a:ext uri="{FF2B5EF4-FFF2-40B4-BE49-F238E27FC236}">
                <a16:creationId xmlns:a16="http://schemas.microsoft.com/office/drawing/2014/main" id="{19D99779-585E-4F5C-A5CF-2AF19168411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639527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FE092-364D-48BB-9361-BA3E3DB9129C}"/>
              </a:ext>
            </a:extLst>
          </p:cNvPr>
          <p:cNvSpPr>
            <a:spLocks noGrp="1"/>
          </p:cNvSpPr>
          <p:nvPr>
            <p:ph type="title"/>
          </p:nvPr>
        </p:nvSpPr>
        <p:spPr/>
        <p:txBody>
          <a:bodyPr/>
          <a:lstStyle/>
          <a:p>
            <a:r>
              <a:rPr lang="en-US"/>
              <a:t>Facebook Own Posts Table | Buttercup Malaysia - 6 of 15</a:t>
            </a:r>
          </a:p>
        </p:txBody>
      </p:sp>
      <p:graphicFrame>
        <p:nvGraphicFramePr>
          <p:cNvPr id="5" name="Table Placeholder 4">
            <a:extLst>
              <a:ext uri="{FF2B5EF4-FFF2-40B4-BE49-F238E27FC236}">
                <a16:creationId xmlns:a16="http://schemas.microsoft.com/office/drawing/2014/main" id="{D1CF0FB6-1A3E-469D-8ADF-9E503082A803}"/>
              </a:ext>
            </a:extLst>
          </p:cNvPr>
          <p:cNvGraphicFramePr>
            <a:graphicFrameLocks noGrp="1"/>
          </p:cNvGraphicFramePr>
          <p:nvPr>
            <p:ph type="tbl" sz="quarter" idx="13"/>
            <p:extLst>
              <p:ext uri="{D42A27DB-BD31-4B8C-83A1-F6EECF244321}">
                <p14:modId xmlns:p14="http://schemas.microsoft.com/office/powerpoint/2010/main" val="1061058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93343628"/>
                    </a:ext>
                  </a:extLst>
                </a:gridCol>
                <a:gridCol w="658368">
                  <a:extLst>
                    <a:ext uri="{9D8B030D-6E8A-4147-A177-3AD203B41FA5}">
                      <a16:colId xmlns:a16="http://schemas.microsoft.com/office/drawing/2014/main" val="2151712030"/>
                    </a:ext>
                  </a:extLst>
                </a:gridCol>
                <a:gridCol w="658368">
                  <a:extLst>
                    <a:ext uri="{9D8B030D-6E8A-4147-A177-3AD203B41FA5}">
                      <a16:colId xmlns:a16="http://schemas.microsoft.com/office/drawing/2014/main" val="4278270045"/>
                    </a:ext>
                  </a:extLst>
                </a:gridCol>
                <a:gridCol w="658368">
                  <a:extLst>
                    <a:ext uri="{9D8B030D-6E8A-4147-A177-3AD203B41FA5}">
                      <a16:colId xmlns:a16="http://schemas.microsoft.com/office/drawing/2014/main" val="3577361210"/>
                    </a:ext>
                  </a:extLst>
                </a:gridCol>
                <a:gridCol w="658368">
                  <a:extLst>
                    <a:ext uri="{9D8B030D-6E8A-4147-A177-3AD203B41FA5}">
                      <a16:colId xmlns:a16="http://schemas.microsoft.com/office/drawing/2014/main" val="243983344"/>
                    </a:ext>
                  </a:extLst>
                </a:gridCol>
                <a:gridCol w="658368">
                  <a:extLst>
                    <a:ext uri="{9D8B030D-6E8A-4147-A177-3AD203B41FA5}">
                      <a16:colId xmlns:a16="http://schemas.microsoft.com/office/drawing/2014/main" val="4053154660"/>
                    </a:ext>
                  </a:extLst>
                </a:gridCol>
                <a:gridCol w="658368">
                  <a:extLst>
                    <a:ext uri="{9D8B030D-6E8A-4147-A177-3AD203B41FA5}">
                      <a16:colId xmlns:a16="http://schemas.microsoft.com/office/drawing/2014/main" val="1048631374"/>
                    </a:ext>
                  </a:extLst>
                </a:gridCol>
                <a:gridCol w="658368">
                  <a:extLst>
                    <a:ext uri="{9D8B030D-6E8A-4147-A177-3AD203B41FA5}">
                      <a16:colId xmlns:a16="http://schemas.microsoft.com/office/drawing/2014/main" val="322682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329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- 2018-07-23 10:14:00 </a:t>
                      </a:r>
                      <a:r>
                        <a:rPr kumimoji="0" lang="en-US" sz="1000" b="0" i="0" u="none" strike="noStrike" kern="1200" cap="none" spc="0" normalizeH="0" baseline="0" noProof="0">
                          <a:ln>
                            <a:noFill/>
                          </a:ln>
                          <a:solidFill>
                            <a:prstClr val="black"/>
                          </a:solidFill>
                          <a:effectLst/>
                          <a:uLnTx/>
                          <a:uFillTx/>
                          <a:latin typeface="+mn-lt"/>
                          <a:ea typeface="+mn-ea"/>
                          <a:cs typeface="+mn-cs"/>
                        </a:rPr>
                        <a:t> 
 Jika ada antara Famili Buttercup yang membesar di luar negara, tentu anda ingat akan menu ini yang menjadi kegemaran kanak-kanak di sana.​
#ResipiButtercup​
Mi Goreng Nostalgia
Bahan-bahan:​
1 sudu besar Buttercup​
1/2 beg mi telur, dimasak mengikut arahan pada bungkusan​
1 sudu besar minyak kanola atau minyak zaitun 1/4 sudu kecil serbuk bawang putih​
Garam dan lada ssecukup rasa​
1/4 cawan keju parmesan
Arahan:​
1. Masukkan minyak dan Buttercup ke dalam kuali dan panaskan dengan api yang tinggi sehingga buih hilang. ​
2. Masukkan mi dan taburkan serbuk bawang putih dan garam dan lada secukup rasa. Biarkan mi masak selama satu atau dua minit. Jangan gaulkan kerana ia akan menjadi lembik dan tidak rangup. ​
3. Sebaik sahaja mi bertukar warna, gaul sedikit sehingga rangup, bukan terbakar. Tutup api. ​
4. Hidangkan dengan keju parmesan.​
Sumber: http://brittanyspantry.com/2010/10/fried-noodles-a-childhood-favorite/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48971077"/>
                  </a:ext>
                </a:extLst>
              </a:tr>
            </a:tbl>
          </a:graphicData>
        </a:graphic>
      </p:graphicFrame>
      <p:sp>
        <p:nvSpPr>
          <p:cNvPr id="4" name="Text Placeholder 3">
            <a:extLst>
              <a:ext uri="{FF2B5EF4-FFF2-40B4-BE49-F238E27FC236}">
                <a16:creationId xmlns:a16="http://schemas.microsoft.com/office/drawing/2014/main" id="{68C4C792-6E20-478A-AF1B-A7652323D79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3433831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53615-5E07-4E51-9049-ED9B2BEA0C17}"/>
              </a:ext>
            </a:extLst>
          </p:cNvPr>
          <p:cNvSpPr>
            <a:spLocks noGrp="1"/>
          </p:cNvSpPr>
          <p:nvPr>
            <p:ph type="title"/>
          </p:nvPr>
        </p:nvSpPr>
        <p:spPr/>
        <p:txBody>
          <a:bodyPr/>
          <a:lstStyle/>
          <a:p>
            <a:r>
              <a:rPr lang="en-US"/>
              <a:t>Facebook Own Posts Table | Buttercup Malaysia - 7 of 15</a:t>
            </a:r>
          </a:p>
        </p:txBody>
      </p:sp>
      <p:graphicFrame>
        <p:nvGraphicFramePr>
          <p:cNvPr id="5" name="Table Placeholder 4">
            <a:extLst>
              <a:ext uri="{FF2B5EF4-FFF2-40B4-BE49-F238E27FC236}">
                <a16:creationId xmlns:a16="http://schemas.microsoft.com/office/drawing/2014/main" id="{44BBD3C7-C11E-4CDC-8C9C-BC06F2759C81}"/>
              </a:ext>
            </a:extLst>
          </p:cNvPr>
          <p:cNvGraphicFramePr>
            <a:graphicFrameLocks noGrp="1"/>
          </p:cNvGraphicFramePr>
          <p:nvPr>
            <p:ph type="tbl" sz="quarter" idx="13"/>
            <p:extLst>
              <p:ext uri="{D42A27DB-BD31-4B8C-83A1-F6EECF244321}">
                <p14:modId xmlns:p14="http://schemas.microsoft.com/office/powerpoint/2010/main" val="4151989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97580808"/>
                    </a:ext>
                  </a:extLst>
                </a:gridCol>
                <a:gridCol w="658368">
                  <a:extLst>
                    <a:ext uri="{9D8B030D-6E8A-4147-A177-3AD203B41FA5}">
                      <a16:colId xmlns:a16="http://schemas.microsoft.com/office/drawing/2014/main" val="900897131"/>
                    </a:ext>
                  </a:extLst>
                </a:gridCol>
                <a:gridCol w="658368">
                  <a:extLst>
                    <a:ext uri="{9D8B030D-6E8A-4147-A177-3AD203B41FA5}">
                      <a16:colId xmlns:a16="http://schemas.microsoft.com/office/drawing/2014/main" val="1394668666"/>
                    </a:ext>
                  </a:extLst>
                </a:gridCol>
                <a:gridCol w="658368">
                  <a:extLst>
                    <a:ext uri="{9D8B030D-6E8A-4147-A177-3AD203B41FA5}">
                      <a16:colId xmlns:a16="http://schemas.microsoft.com/office/drawing/2014/main" val="3412854810"/>
                    </a:ext>
                  </a:extLst>
                </a:gridCol>
                <a:gridCol w="658368">
                  <a:extLst>
                    <a:ext uri="{9D8B030D-6E8A-4147-A177-3AD203B41FA5}">
                      <a16:colId xmlns:a16="http://schemas.microsoft.com/office/drawing/2014/main" val="3680390113"/>
                    </a:ext>
                  </a:extLst>
                </a:gridCol>
                <a:gridCol w="658368">
                  <a:extLst>
                    <a:ext uri="{9D8B030D-6E8A-4147-A177-3AD203B41FA5}">
                      <a16:colId xmlns:a16="http://schemas.microsoft.com/office/drawing/2014/main" val="1549309311"/>
                    </a:ext>
                  </a:extLst>
                </a:gridCol>
                <a:gridCol w="658368">
                  <a:extLst>
                    <a:ext uri="{9D8B030D-6E8A-4147-A177-3AD203B41FA5}">
                      <a16:colId xmlns:a16="http://schemas.microsoft.com/office/drawing/2014/main" val="1118440868"/>
                    </a:ext>
                  </a:extLst>
                </a:gridCol>
                <a:gridCol w="658368">
                  <a:extLst>
                    <a:ext uri="{9D8B030D-6E8A-4147-A177-3AD203B41FA5}">
                      <a16:colId xmlns:a16="http://schemas.microsoft.com/office/drawing/2014/main" val="3442393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9856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- 2018-07-21 12:12:00 </a:t>
                      </a:r>
                      <a:r>
                        <a:rPr kumimoji="0" lang="en-US" sz="1000" b="0" i="0" u="none" strike="noStrike" kern="1200" cap="none" spc="0" normalizeH="0" baseline="0" noProof="0">
                          <a:ln>
                            <a:noFill/>
                          </a:ln>
                          <a:solidFill>
                            <a:prstClr val="black"/>
                          </a:solidFill>
                          <a:effectLst/>
                          <a:uLnTx/>
                          <a:uFillTx/>
                          <a:latin typeface="+mn-lt"/>
                          <a:ea typeface="+mn-ea"/>
                          <a:cs typeface="+mn-cs"/>
                        </a:rPr>
                        <a:t> 
 Cukup mudah untuk disediakan, resipi ini dapat menyelamatkan Famili Buttercup daripada kelaparan 😂​
#ResipiButtercup​
Mi Buttercup Bawang Putih​
Bahan-bahan:​
125g Buttercup ​
Garam dan lada secukup rasa​
226g mi telur, dicelur​
3 ulas bawang putih, dihancurkan​
2 sudu besar minyak zaitun​
Arahan:​
1. Panaskan minyak zaitun dalam kuali di atas api sederhana.​
2. Masukkan bawang putih, masak 2-3 minit.​
3. Masukkan 1/2 blok Buttercup, cair sepenuhnya.​
4. Tambahkan mi dan masukkan garam dan lada secukup rasa.​
Sumber: http://www.geniuskitchen.com/recipe/hot-buttered-garlic-noodles-129971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63059819"/>
                  </a:ext>
                </a:extLst>
              </a:tr>
            </a:tbl>
          </a:graphicData>
        </a:graphic>
      </p:graphicFrame>
      <p:sp>
        <p:nvSpPr>
          <p:cNvPr id="4" name="Text Placeholder 3">
            <a:extLst>
              <a:ext uri="{FF2B5EF4-FFF2-40B4-BE49-F238E27FC236}">
                <a16:creationId xmlns:a16="http://schemas.microsoft.com/office/drawing/2014/main" id="{990F7D09-B654-44F9-94AC-3AD23C05E31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4879653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446D0-5AEB-4927-B5D4-E7CF48CFAA07}"/>
              </a:ext>
            </a:extLst>
          </p:cNvPr>
          <p:cNvSpPr>
            <a:spLocks noGrp="1"/>
          </p:cNvSpPr>
          <p:nvPr>
            <p:ph type="title"/>
          </p:nvPr>
        </p:nvSpPr>
        <p:spPr/>
        <p:txBody>
          <a:bodyPr/>
          <a:lstStyle/>
          <a:p>
            <a:r>
              <a:rPr lang="en-US"/>
              <a:t>Facebook Own Posts Table | Buttercup Malaysia - 8 of 15</a:t>
            </a:r>
          </a:p>
        </p:txBody>
      </p:sp>
      <p:graphicFrame>
        <p:nvGraphicFramePr>
          <p:cNvPr id="5" name="Table Placeholder 4">
            <a:extLst>
              <a:ext uri="{FF2B5EF4-FFF2-40B4-BE49-F238E27FC236}">
                <a16:creationId xmlns:a16="http://schemas.microsoft.com/office/drawing/2014/main" id="{2E8CB033-B2EC-4EDA-81B5-5A44551C373D}"/>
              </a:ext>
            </a:extLst>
          </p:cNvPr>
          <p:cNvGraphicFramePr>
            <a:graphicFrameLocks noGrp="1"/>
          </p:cNvGraphicFramePr>
          <p:nvPr>
            <p:ph type="tbl" sz="quarter" idx="13"/>
            <p:extLst>
              <p:ext uri="{D42A27DB-BD31-4B8C-83A1-F6EECF244321}">
                <p14:modId xmlns:p14="http://schemas.microsoft.com/office/powerpoint/2010/main" val="1829800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96956971"/>
                    </a:ext>
                  </a:extLst>
                </a:gridCol>
                <a:gridCol w="658368">
                  <a:extLst>
                    <a:ext uri="{9D8B030D-6E8A-4147-A177-3AD203B41FA5}">
                      <a16:colId xmlns:a16="http://schemas.microsoft.com/office/drawing/2014/main" val="1937532347"/>
                    </a:ext>
                  </a:extLst>
                </a:gridCol>
                <a:gridCol w="658368">
                  <a:extLst>
                    <a:ext uri="{9D8B030D-6E8A-4147-A177-3AD203B41FA5}">
                      <a16:colId xmlns:a16="http://schemas.microsoft.com/office/drawing/2014/main" val="3453725657"/>
                    </a:ext>
                  </a:extLst>
                </a:gridCol>
                <a:gridCol w="658368">
                  <a:extLst>
                    <a:ext uri="{9D8B030D-6E8A-4147-A177-3AD203B41FA5}">
                      <a16:colId xmlns:a16="http://schemas.microsoft.com/office/drawing/2014/main" val="2386433862"/>
                    </a:ext>
                  </a:extLst>
                </a:gridCol>
                <a:gridCol w="658368">
                  <a:extLst>
                    <a:ext uri="{9D8B030D-6E8A-4147-A177-3AD203B41FA5}">
                      <a16:colId xmlns:a16="http://schemas.microsoft.com/office/drawing/2014/main" val="2789392798"/>
                    </a:ext>
                  </a:extLst>
                </a:gridCol>
                <a:gridCol w="658368">
                  <a:extLst>
                    <a:ext uri="{9D8B030D-6E8A-4147-A177-3AD203B41FA5}">
                      <a16:colId xmlns:a16="http://schemas.microsoft.com/office/drawing/2014/main" val="1375816309"/>
                    </a:ext>
                  </a:extLst>
                </a:gridCol>
                <a:gridCol w="658368">
                  <a:extLst>
                    <a:ext uri="{9D8B030D-6E8A-4147-A177-3AD203B41FA5}">
                      <a16:colId xmlns:a16="http://schemas.microsoft.com/office/drawing/2014/main" val="1649637438"/>
                    </a:ext>
                  </a:extLst>
                </a:gridCol>
                <a:gridCol w="658368">
                  <a:extLst>
                    <a:ext uri="{9D8B030D-6E8A-4147-A177-3AD203B41FA5}">
                      <a16:colId xmlns:a16="http://schemas.microsoft.com/office/drawing/2014/main" val="3577759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0916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- 2018-07-19 10:11:00 </a:t>
                      </a:r>
                      <a:r>
                        <a:rPr kumimoji="0" lang="en-US" sz="1000" b="0" i="0" u="none" strike="noStrike" kern="1200" cap="none" spc="0" normalizeH="0" baseline="0" noProof="0">
                          <a:ln>
                            <a:noFill/>
                          </a:ln>
                          <a:solidFill>
                            <a:prstClr val="black"/>
                          </a:solidFill>
                          <a:effectLst/>
                          <a:uLnTx/>
                          <a:uFillTx/>
                          <a:latin typeface="+mn-lt"/>
                          <a:ea typeface="+mn-ea"/>
                          <a:cs typeface="+mn-cs"/>
                        </a:rPr>
                        <a:t> 
 Hibachi adalah cara masakan Jepun di atas permukaan besi leper menggunakan api besar, seperti di restoran teriyaki yang mungkin Famili Buttercup pernah berkunjung. Ini resipi untuk membuat mi hibachi mengguanakan peralatan dapur biasa di rumah.​
#ResipiButtercup​
Mi Hibachi​
Bahan-bahan:​
3 sudu besar Buttercup​
453g mi pilihan anda, dicelur​
1 sudu besar bawang putih, cincang ​
3 sudu besar gula ​
4 sudu besar kicap ​
1 sudu besar teriyaki sos ​
Garam dan lada secukup rasa ​
1 sudu besar minyak bijan ​
1 sudu besar biji bijan
Arahan:​
1. Cairkan Buttercup di dalam kuali dengan api sederhana besar.​
2. Tumis bawang putih sehingga harum. ​
3. Masukkan mi dan gaul. ​
4. Masukkan gula, kicap, sos teriyaki dan gaul.​
5. Perasakan dengan lada garam ​
6. Keluarkan dari kuali dan tambahkan minyak bijan, gaul sebati.​
7. Taburkan biji bijan dan hidang.​
Sumber: http://www.thecookingjar.com/hibachi-noodles/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58764892"/>
                  </a:ext>
                </a:extLst>
              </a:tr>
            </a:tbl>
          </a:graphicData>
        </a:graphic>
      </p:graphicFrame>
      <p:sp>
        <p:nvSpPr>
          <p:cNvPr id="4" name="Text Placeholder 3">
            <a:extLst>
              <a:ext uri="{FF2B5EF4-FFF2-40B4-BE49-F238E27FC236}">
                <a16:creationId xmlns:a16="http://schemas.microsoft.com/office/drawing/2014/main" id="{0D76C459-BE9E-4D6A-8E30-83E361F6CEA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070962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BDA3A-44AC-43C6-803A-1FAA1DF41205}"/>
              </a:ext>
            </a:extLst>
          </p:cNvPr>
          <p:cNvSpPr>
            <a:spLocks noGrp="1"/>
          </p:cNvSpPr>
          <p:nvPr>
            <p:ph type="title"/>
          </p:nvPr>
        </p:nvSpPr>
        <p:spPr/>
        <p:txBody>
          <a:bodyPr/>
          <a:lstStyle/>
          <a:p>
            <a:r>
              <a:rPr lang="en-US"/>
              <a:t>Facebook Own Posts Table | Buttercup Malaysia - 9 of 15</a:t>
            </a:r>
          </a:p>
        </p:txBody>
      </p:sp>
      <p:graphicFrame>
        <p:nvGraphicFramePr>
          <p:cNvPr id="5" name="Table Placeholder 4">
            <a:extLst>
              <a:ext uri="{FF2B5EF4-FFF2-40B4-BE49-F238E27FC236}">
                <a16:creationId xmlns:a16="http://schemas.microsoft.com/office/drawing/2014/main" id="{C2916F41-B5EA-40E3-89A6-0D3CE25E9C26}"/>
              </a:ext>
            </a:extLst>
          </p:cNvPr>
          <p:cNvGraphicFramePr>
            <a:graphicFrameLocks noGrp="1"/>
          </p:cNvGraphicFramePr>
          <p:nvPr>
            <p:ph type="tbl" sz="quarter" idx="13"/>
            <p:extLst>
              <p:ext uri="{D42A27DB-BD31-4B8C-83A1-F6EECF244321}">
                <p14:modId xmlns:p14="http://schemas.microsoft.com/office/powerpoint/2010/main" val="588678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9481118"/>
                    </a:ext>
                  </a:extLst>
                </a:gridCol>
                <a:gridCol w="658368">
                  <a:extLst>
                    <a:ext uri="{9D8B030D-6E8A-4147-A177-3AD203B41FA5}">
                      <a16:colId xmlns:a16="http://schemas.microsoft.com/office/drawing/2014/main" val="173193125"/>
                    </a:ext>
                  </a:extLst>
                </a:gridCol>
                <a:gridCol w="658368">
                  <a:extLst>
                    <a:ext uri="{9D8B030D-6E8A-4147-A177-3AD203B41FA5}">
                      <a16:colId xmlns:a16="http://schemas.microsoft.com/office/drawing/2014/main" val="4206096797"/>
                    </a:ext>
                  </a:extLst>
                </a:gridCol>
                <a:gridCol w="658368">
                  <a:extLst>
                    <a:ext uri="{9D8B030D-6E8A-4147-A177-3AD203B41FA5}">
                      <a16:colId xmlns:a16="http://schemas.microsoft.com/office/drawing/2014/main" val="2961143255"/>
                    </a:ext>
                  </a:extLst>
                </a:gridCol>
                <a:gridCol w="658368">
                  <a:extLst>
                    <a:ext uri="{9D8B030D-6E8A-4147-A177-3AD203B41FA5}">
                      <a16:colId xmlns:a16="http://schemas.microsoft.com/office/drawing/2014/main" val="3945303374"/>
                    </a:ext>
                  </a:extLst>
                </a:gridCol>
                <a:gridCol w="658368">
                  <a:extLst>
                    <a:ext uri="{9D8B030D-6E8A-4147-A177-3AD203B41FA5}">
                      <a16:colId xmlns:a16="http://schemas.microsoft.com/office/drawing/2014/main" val="441549892"/>
                    </a:ext>
                  </a:extLst>
                </a:gridCol>
                <a:gridCol w="658368">
                  <a:extLst>
                    <a:ext uri="{9D8B030D-6E8A-4147-A177-3AD203B41FA5}">
                      <a16:colId xmlns:a16="http://schemas.microsoft.com/office/drawing/2014/main" val="1289435874"/>
                    </a:ext>
                  </a:extLst>
                </a:gridCol>
                <a:gridCol w="658368">
                  <a:extLst>
                    <a:ext uri="{9D8B030D-6E8A-4147-A177-3AD203B41FA5}">
                      <a16:colId xmlns:a16="http://schemas.microsoft.com/office/drawing/2014/main" val="2432376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784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- 2018-07-17 18:19:00 </a:t>
                      </a:r>
                      <a:r>
                        <a:rPr kumimoji="0" lang="en-US" sz="1000" b="0" i="0" u="none" strike="noStrike" kern="1200" cap="none" spc="0" normalizeH="0" baseline="0" noProof="0">
                          <a:ln>
                            <a:noFill/>
                          </a:ln>
                          <a:solidFill>
                            <a:prstClr val="black"/>
                          </a:solidFill>
                          <a:effectLst/>
                          <a:uLnTx/>
                          <a:uFillTx/>
                          <a:latin typeface="+mn-lt"/>
                          <a:ea typeface="+mn-ea"/>
                          <a:cs typeface="+mn-cs"/>
                        </a:rPr>
                        <a:t> 
 Bagaimana sibuk pun kita, Buttercup ingin mengajak anda untuk berhenti melakukan ​semua perkara seketika bagi menikmati hidangan enak di depan mata. Barulah hidup akan lebih bermakna!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46390382"/>
                  </a:ext>
                </a:extLst>
              </a:tr>
            </a:tbl>
          </a:graphicData>
        </a:graphic>
      </p:graphicFrame>
      <p:sp>
        <p:nvSpPr>
          <p:cNvPr id="4" name="Text Placeholder 3">
            <a:extLst>
              <a:ext uri="{FF2B5EF4-FFF2-40B4-BE49-F238E27FC236}">
                <a16:creationId xmlns:a16="http://schemas.microsoft.com/office/drawing/2014/main" id="{DEFBF59E-323D-4BC3-AA8C-B44022AE80B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13074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29776-9285-414D-B22E-4BE7C78166CD}"/>
              </a:ext>
            </a:extLst>
          </p:cNvPr>
          <p:cNvSpPr>
            <a:spLocks noGrp="1"/>
          </p:cNvSpPr>
          <p:nvPr>
            <p:ph type="title"/>
          </p:nvPr>
        </p:nvSpPr>
        <p:spPr/>
        <p:txBody>
          <a:bodyPr/>
          <a:lstStyle/>
          <a:p>
            <a:r>
              <a:rPr lang="en-US"/>
              <a:t>Facebook Own Posts Table | Buttercup Malaysia - 10 of 15</a:t>
            </a:r>
          </a:p>
        </p:txBody>
      </p:sp>
      <p:graphicFrame>
        <p:nvGraphicFramePr>
          <p:cNvPr id="5" name="Table Placeholder 4">
            <a:extLst>
              <a:ext uri="{FF2B5EF4-FFF2-40B4-BE49-F238E27FC236}">
                <a16:creationId xmlns:a16="http://schemas.microsoft.com/office/drawing/2014/main" id="{60F6343E-8525-4954-9AEF-588E09CA37D8}"/>
              </a:ext>
            </a:extLst>
          </p:cNvPr>
          <p:cNvGraphicFramePr>
            <a:graphicFrameLocks noGrp="1"/>
          </p:cNvGraphicFramePr>
          <p:nvPr>
            <p:ph type="tbl" sz="quarter" idx="13"/>
            <p:extLst>
              <p:ext uri="{D42A27DB-BD31-4B8C-83A1-F6EECF244321}">
                <p14:modId xmlns:p14="http://schemas.microsoft.com/office/powerpoint/2010/main" val="2584382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61367666"/>
                    </a:ext>
                  </a:extLst>
                </a:gridCol>
                <a:gridCol w="658368">
                  <a:extLst>
                    <a:ext uri="{9D8B030D-6E8A-4147-A177-3AD203B41FA5}">
                      <a16:colId xmlns:a16="http://schemas.microsoft.com/office/drawing/2014/main" val="3896086800"/>
                    </a:ext>
                  </a:extLst>
                </a:gridCol>
                <a:gridCol w="658368">
                  <a:extLst>
                    <a:ext uri="{9D8B030D-6E8A-4147-A177-3AD203B41FA5}">
                      <a16:colId xmlns:a16="http://schemas.microsoft.com/office/drawing/2014/main" val="2299607497"/>
                    </a:ext>
                  </a:extLst>
                </a:gridCol>
                <a:gridCol w="658368">
                  <a:extLst>
                    <a:ext uri="{9D8B030D-6E8A-4147-A177-3AD203B41FA5}">
                      <a16:colId xmlns:a16="http://schemas.microsoft.com/office/drawing/2014/main" val="2685540912"/>
                    </a:ext>
                  </a:extLst>
                </a:gridCol>
                <a:gridCol w="658368">
                  <a:extLst>
                    <a:ext uri="{9D8B030D-6E8A-4147-A177-3AD203B41FA5}">
                      <a16:colId xmlns:a16="http://schemas.microsoft.com/office/drawing/2014/main" val="1493135829"/>
                    </a:ext>
                  </a:extLst>
                </a:gridCol>
                <a:gridCol w="658368">
                  <a:extLst>
                    <a:ext uri="{9D8B030D-6E8A-4147-A177-3AD203B41FA5}">
                      <a16:colId xmlns:a16="http://schemas.microsoft.com/office/drawing/2014/main" val="617323206"/>
                    </a:ext>
                  </a:extLst>
                </a:gridCol>
                <a:gridCol w="658368">
                  <a:extLst>
                    <a:ext uri="{9D8B030D-6E8A-4147-A177-3AD203B41FA5}">
                      <a16:colId xmlns:a16="http://schemas.microsoft.com/office/drawing/2014/main" val="2922857645"/>
                    </a:ext>
                  </a:extLst>
                </a:gridCol>
                <a:gridCol w="658368">
                  <a:extLst>
                    <a:ext uri="{9D8B030D-6E8A-4147-A177-3AD203B41FA5}">
                      <a16:colId xmlns:a16="http://schemas.microsoft.com/office/drawing/2014/main" val="3298239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0733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- 2018-07-15 12:09:00 </a:t>
                      </a:r>
                      <a:r>
                        <a:rPr kumimoji="0" lang="en-US" sz="1000" b="0" i="0" u="none" strike="noStrike" kern="1200" cap="none" spc="0" normalizeH="0" baseline="0" noProof="0">
                          <a:ln>
                            <a:noFill/>
                          </a:ln>
                          <a:solidFill>
                            <a:prstClr val="black"/>
                          </a:solidFill>
                          <a:effectLst/>
                          <a:uLnTx/>
                          <a:uFillTx/>
                          <a:latin typeface="+mn-lt"/>
                          <a:ea typeface="+mn-ea"/>
                          <a:cs typeface="+mn-cs"/>
                        </a:rPr>
                        <a:t> 
 Protein akan membuat Famili Buttercup rasa kenyang lebih lama. Tambahkan ayam bersama mi goreng anda.​
#ResipiButtercup​
Mi Buttercup Ayam Parmesan​
Bahan-bahan:​
Ayam Parmesan ​
1/4 cawan Buttercup, cair ​
3 keping dada ayam yang telah dimasak dahulu​
1/4 cawan serbuk roti ​
1/2 cawan keju parmesan, diparut ​
1 sudu besar perasa Itali ​
1/2 sudu kecil serbuk bawang putih 
2 sudu minyak zaitun ​
Mi Buttercup​
3 sudu besar Buttercup, cair ​
3 cawan mi telur yang telah dicelur​
3 sudu besar keju parmesan dicincang ​
Secubit garam, lada, dan perasa Itali
Arahan:​
1. Campurkan seruk roti, keju parmesan, perasa Itali, dan serbuk bawang putih di dalam mangkuk. Panaskan minyak zaitun dalam kuali dengan api sederhana. ​
2. Sapukan ayam dengan Buttercup dan salutkan dengan campuran serbuk roti. Goreng dada ayam yang disalut di dalam minyak selama beberapa minit di setiap sisi, sehingga berwarna coklat keemasan. ​
3. Letakkan satu cawan mi telur yang dimasak dalam tiga mangkuk. Gaulkan setia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03815129"/>
                  </a:ext>
                </a:extLst>
              </a:tr>
            </a:tbl>
          </a:graphicData>
        </a:graphic>
      </p:graphicFrame>
      <p:sp>
        <p:nvSpPr>
          <p:cNvPr id="4" name="Text Placeholder 3">
            <a:extLst>
              <a:ext uri="{FF2B5EF4-FFF2-40B4-BE49-F238E27FC236}">
                <a16:creationId xmlns:a16="http://schemas.microsoft.com/office/drawing/2014/main" id="{164CC632-55EC-4E4A-B820-0EC2BE7B95E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316145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586E-AD5B-458B-8FD3-7B642167BBEA}"/>
              </a:ext>
            </a:extLst>
          </p:cNvPr>
          <p:cNvSpPr>
            <a:spLocks noGrp="1"/>
          </p:cNvSpPr>
          <p:nvPr>
            <p:ph type="title"/>
          </p:nvPr>
        </p:nvSpPr>
        <p:spPr/>
        <p:txBody>
          <a:bodyPr/>
          <a:lstStyle/>
          <a:p>
            <a:r>
              <a:rPr lang="en-US"/>
              <a:t>Facebook Own Posts Table | Buttercup Malaysia - 11 of 15</a:t>
            </a:r>
          </a:p>
        </p:txBody>
      </p:sp>
      <p:graphicFrame>
        <p:nvGraphicFramePr>
          <p:cNvPr id="5" name="Table Placeholder 4">
            <a:extLst>
              <a:ext uri="{FF2B5EF4-FFF2-40B4-BE49-F238E27FC236}">
                <a16:creationId xmlns:a16="http://schemas.microsoft.com/office/drawing/2014/main" id="{CB940759-640B-4F50-8AC3-469C2EFF185B}"/>
              </a:ext>
            </a:extLst>
          </p:cNvPr>
          <p:cNvGraphicFramePr>
            <a:graphicFrameLocks noGrp="1"/>
          </p:cNvGraphicFramePr>
          <p:nvPr>
            <p:ph type="tbl" sz="quarter" idx="13"/>
            <p:extLst>
              <p:ext uri="{D42A27DB-BD31-4B8C-83A1-F6EECF244321}">
                <p14:modId xmlns:p14="http://schemas.microsoft.com/office/powerpoint/2010/main" val="473466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27205"/>
                    </a:ext>
                  </a:extLst>
                </a:gridCol>
                <a:gridCol w="658368">
                  <a:extLst>
                    <a:ext uri="{9D8B030D-6E8A-4147-A177-3AD203B41FA5}">
                      <a16:colId xmlns:a16="http://schemas.microsoft.com/office/drawing/2014/main" val="47093429"/>
                    </a:ext>
                  </a:extLst>
                </a:gridCol>
                <a:gridCol w="658368">
                  <a:extLst>
                    <a:ext uri="{9D8B030D-6E8A-4147-A177-3AD203B41FA5}">
                      <a16:colId xmlns:a16="http://schemas.microsoft.com/office/drawing/2014/main" val="1806492145"/>
                    </a:ext>
                  </a:extLst>
                </a:gridCol>
                <a:gridCol w="658368">
                  <a:extLst>
                    <a:ext uri="{9D8B030D-6E8A-4147-A177-3AD203B41FA5}">
                      <a16:colId xmlns:a16="http://schemas.microsoft.com/office/drawing/2014/main" val="3094630813"/>
                    </a:ext>
                  </a:extLst>
                </a:gridCol>
                <a:gridCol w="658368">
                  <a:extLst>
                    <a:ext uri="{9D8B030D-6E8A-4147-A177-3AD203B41FA5}">
                      <a16:colId xmlns:a16="http://schemas.microsoft.com/office/drawing/2014/main" val="928150878"/>
                    </a:ext>
                  </a:extLst>
                </a:gridCol>
                <a:gridCol w="658368">
                  <a:extLst>
                    <a:ext uri="{9D8B030D-6E8A-4147-A177-3AD203B41FA5}">
                      <a16:colId xmlns:a16="http://schemas.microsoft.com/office/drawing/2014/main" val="269998186"/>
                    </a:ext>
                  </a:extLst>
                </a:gridCol>
                <a:gridCol w="658368">
                  <a:extLst>
                    <a:ext uri="{9D8B030D-6E8A-4147-A177-3AD203B41FA5}">
                      <a16:colId xmlns:a16="http://schemas.microsoft.com/office/drawing/2014/main" val="3196406005"/>
                    </a:ext>
                  </a:extLst>
                </a:gridCol>
                <a:gridCol w="658368">
                  <a:extLst>
                    <a:ext uri="{9D8B030D-6E8A-4147-A177-3AD203B41FA5}">
                      <a16:colId xmlns:a16="http://schemas.microsoft.com/office/drawing/2014/main" val="3908576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9251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- 2018-07-13 18:07:00 </a:t>
                      </a:r>
                      <a:r>
                        <a:rPr kumimoji="0" lang="en-US" sz="1000" b="0" i="0" u="none" strike="noStrike" kern="1200" cap="none" spc="0" normalizeH="0" baseline="0" noProof="0">
                          <a:ln>
                            <a:noFill/>
                          </a:ln>
                          <a:solidFill>
                            <a:prstClr val="black"/>
                          </a:solidFill>
                          <a:effectLst/>
                          <a:uLnTx/>
                          <a:uFillTx/>
                          <a:latin typeface="+mn-lt"/>
                          <a:ea typeface="+mn-ea"/>
                          <a:cs typeface="+mn-cs"/>
                        </a:rPr>
                        <a:t> 
 Famili Buttercup tahu atau tidak cara memilih telur? Telur yang bagus adalah segar dan tidak retak. Kulitnya kesat dan isinya padat apabila anda menggoncangnya.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52248782"/>
                  </a:ext>
                </a:extLst>
              </a:tr>
            </a:tbl>
          </a:graphicData>
        </a:graphic>
      </p:graphicFrame>
      <p:sp>
        <p:nvSpPr>
          <p:cNvPr id="4" name="Text Placeholder 3">
            <a:extLst>
              <a:ext uri="{FF2B5EF4-FFF2-40B4-BE49-F238E27FC236}">
                <a16:creationId xmlns:a16="http://schemas.microsoft.com/office/drawing/2014/main" id="{9253123F-DA6F-4384-801B-F637BA36264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596530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4F32C-39D4-4966-BDEC-81AD7022DBC2}"/>
              </a:ext>
            </a:extLst>
          </p:cNvPr>
          <p:cNvSpPr>
            <a:spLocks noGrp="1"/>
          </p:cNvSpPr>
          <p:nvPr>
            <p:ph type="title"/>
          </p:nvPr>
        </p:nvSpPr>
        <p:spPr/>
        <p:txBody>
          <a:bodyPr/>
          <a:lstStyle/>
          <a:p>
            <a:r>
              <a:rPr lang="en-US"/>
              <a:t>Facebook Own Posts Table | Buttercup Malaysia - 12 of 15</a:t>
            </a:r>
          </a:p>
        </p:txBody>
      </p:sp>
      <p:graphicFrame>
        <p:nvGraphicFramePr>
          <p:cNvPr id="5" name="Table Placeholder 4">
            <a:extLst>
              <a:ext uri="{FF2B5EF4-FFF2-40B4-BE49-F238E27FC236}">
                <a16:creationId xmlns:a16="http://schemas.microsoft.com/office/drawing/2014/main" id="{C349BD27-5074-47EE-8F66-A15524FABD06}"/>
              </a:ext>
            </a:extLst>
          </p:cNvPr>
          <p:cNvGraphicFramePr>
            <a:graphicFrameLocks noGrp="1"/>
          </p:cNvGraphicFramePr>
          <p:nvPr>
            <p:ph type="tbl" sz="quarter" idx="13"/>
            <p:extLst>
              <p:ext uri="{D42A27DB-BD31-4B8C-83A1-F6EECF244321}">
                <p14:modId xmlns:p14="http://schemas.microsoft.com/office/powerpoint/2010/main" val="1989022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97656227"/>
                    </a:ext>
                  </a:extLst>
                </a:gridCol>
                <a:gridCol w="658368">
                  <a:extLst>
                    <a:ext uri="{9D8B030D-6E8A-4147-A177-3AD203B41FA5}">
                      <a16:colId xmlns:a16="http://schemas.microsoft.com/office/drawing/2014/main" val="1268061422"/>
                    </a:ext>
                  </a:extLst>
                </a:gridCol>
                <a:gridCol w="658368">
                  <a:extLst>
                    <a:ext uri="{9D8B030D-6E8A-4147-A177-3AD203B41FA5}">
                      <a16:colId xmlns:a16="http://schemas.microsoft.com/office/drawing/2014/main" val="1456189053"/>
                    </a:ext>
                  </a:extLst>
                </a:gridCol>
                <a:gridCol w="658368">
                  <a:extLst>
                    <a:ext uri="{9D8B030D-6E8A-4147-A177-3AD203B41FA5}">
                      <a16:colId xmlns:a16="http://schemas.microsoft.com/office/drawing/2014/main" val="1822727731"/>
                    </a:ext>
                  </a:extLst>
                </a:gridCol>
                <a:gridCol w="658368">
                  <a:extLst>
                    <a:ext uri="{9D8B030D-6E8A-4147-A177-3AD203B41FA5}">
                      <a16:colId xmlns:a16="http://schemas.microsoft.com/office/drawing/2014/main" val="1263278556"/>
                    </a:ext>
                  </a:extLst>
                </a:gridCol>
                <a:gridCol w="658368">
                  <a:extLst>
                    <a:ext uri="{9D8B030D-6E8A-4147-A177-3AD203B41FA5}">
                      <a16:colId xmlns:a16="http://schemas.microsoft.com/office/drawing/2014/main" val="3550784446"/>
                    </a:ext>
                  </a:extLst>
                </a:gridCol>
                <a:gridCol w="658368">
                  <a:extLst>
                    <a:ext uri="{9D8B030D-6E8A-4147-A177-3AD203B41FA5}">
                      <a16:colId xmlns:a16="http://schemas.microsoft.com/office/drawing/2014/main" val="2153446758"/>
                    </a:ext>
                  </a:extLst>
                </a:gridCol>
                <a:gridCol w="658368">
                  <a:extLst>
                    <a:ext uri="{9D8B030D-6E8A-4147-A177-3AD203B41FA5}">
                      <a16:colId xmlns:a16="http://schemas.microsoft.com/office/drawing/2014/main" val="4150938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0188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- 2018-07-11 18:07:00 </a:t>
                      </a:r>
                      <a:r>
                        <a:rPr kumimoji="0" lang="en-US" sz="1000" b="0" i="0" u="none" strike="noStrike" kern="1200" cap="none" spc="0" normalizeH="0" baseline="0" noProof="0">
                          <a:ln>
                            <a:noFill/>
                          </a:ln>
                          <a:solidFill>
                            <a:prstClr val="black"/>
                          </a:solidFill>
                          <a:effectLst/>
                          <a:uLnTx/>
                          <a:uFillTx/>
                          <a:latin typeface="+mn-lt"/>
                          <a:ea typeface="+mn-ea"/>
                          <a:cs typeface="+mn-cs"/>
                        </a:rPr>
                        <a:t> 
 Siapa suka makan cendawan? Ini resipi mi goreng cendawan yang menyelerakan!​
#ResipiButtercup​
Mi Goreng Cendawan​
Bahan-bahan:​
2 sudu besar Buttercup​
226g mi ​
1/4 cawan minyak kanola ​
2 cawan cendawan chanterelles, dipotong​
Secubit garam dan lada segar ​
4 biji telur saiz besar, dipukul ​
1 biji bawang merah, dipotong separuh memanjang dan serong 3 inci lebar​
1 sudu besar kicap ​
1 sudu besar sos tiram ​
1/2 sudu besar sos cili
Arahan:​
1. Masak mi dalam air bergaram yang mendidih. Toskan dan keluarkan air yang berlebihan.​
2. Panaskan kuali sehingga sangat panas. Masukkan minyak kanola dan panaskan sehingga berkilauan. ​
3. Masukkan cendawan, tambahkan garam dan lada dan kacau sehingga lembut selama 5 minit. ​
4. Masukkan telur dan kacau selama 10 saat. Segera tambahkan mi, Buttercup, bawang merah, kicap, sos tiram dan sos cili dan kacau sehingga telur dimasak tetapi masih sedikit berkrim sealama 2 hingga 3 minit. ​
5. Hidang.​
​
Sumber: https://www.foodandwine.com/recipes/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74045406"/>
                  </a:ext>
                </a:extLst>
              </a:tr>
            </a:tbl>
          </a:graphicData>
        </a:graphic>
      </p:graphicFrame>
      <p:sp>
        <p:nvSpPr>
          <p:cNvPr id="4" name="Text Placeholder 3">
            <a:extLst>
              <a:ext uri="{FF2B5EF4-FFF2-40B4-BE49-F238E27FC236}">
                <a16:creationId xmlns:a16="http://schemas.microsoft.com/office/drawing/2014/main" id="{CB130C93-AE69-4B41-BBBA-5122CE6D8C7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765574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6C785-E32C-4A61-8BC3-9BE414C9CA55}"/>
              </a:ext>
            </a:extLst>
          </p:cNvPr>
          <p:cNvSpPr>
            <a:spLocks noGrp="1"/>
          </p:cNvSpPr>
          <p:nvPr>
            <p:ph type="title"/>
          </p:nvPr>
        </p:nvSpPr>
        <p:spPr/>
        <p:txBody>
          <a:bodyPr/>
          <a:lstStyle/>
          <a:p>
            <a:r>
              <a:rPr lang="en-US"/>
              <a:t>Facebook Own Posts Table | Buttercup Malaysia - 13 of 15</a:t>
            </a:r>
          </a:p>
        </p:txBody>
      </p:sp>
      <p:graphicFrame>
        <p:nvGraphicFramePr>
          <p:cNvPr id="5" name="Table Placeholder 4">
            <a:extLst>
              <a:ext uri="{FF2B5EF4-FFF2-40B4-BE49-F238E27FC236}">
                <a16:creationId xmlns:a16="http://schemas.microsoft.com/office/drawing/2014/main" id="{C20AC3E8-9E50-4DA9-A62E-2BD50D46327E}"/>
              </a:ext>
            </a:extLst>
          </p:cNvPr>
          <p:cNvGraphicFramePr>
            <a:graphicFrameLocks noGrp="1"/>
          </p:cNvGraphicFramePr>
          <p:nvPr>
            <p:ph type="tbl" sz="quarter" idx="13"/>
            <p:extLst>
              <p:ext uri="{D42A27DB-BD31-4B8C-83A1-F6EECF244321}">
                <p14:modId xmlns:p14="http://schemas.microsoft.com/office/powerpoint/2010/main" val="1825787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962853"/>
                    </a:ext>
                  </a:extLst>
                </a:gridCol>
                <a:gridCol w="658368">
                  <a:extLst>
                    <a:ext uri="{9D8B030D-6E8A-4147-A177-3AD203B41FA5}">
                      <a16:colId xmlns:a16="http://schemas.microsoft.com/office/drawing/2014/main" val="4210381189"/>
                    </a:ext>
                  </a:extLst>
                </a:gridCol>
                <a:gridCol w="658368">
                  <a:extLst>
                    <a:ext uri="{9D8B030D-6E8A-4147-A177-3AD203B41FA5}">
                      <a16:colId xmlns:a16="http://schemas.microsoft.com/office/drawing/2014/main" val="2200750614"/>
                    </a:ext>
                  </a:extLst>
                </a:gridCol>
                <a:gridCol w="658368">
                  <a:extLst>
                    <a:ext uri="{9D8B030D-6E8A-4147-A177-3AD203B41FA5}">
                      <a16:colId xmlns:a16="http://schemas.microsoft.com/office/drawing/2014/main" val="285492690"/>
                    </a:ext>
                  </a:extLst>
                </a:gridCol>
                <a:gridCol w="658368">
                  <a:extLst>
                    <a:ext uri="{9D8B030D-6E8A-4147-A177-3AD203B41FA5}">
                      <a16:colId xmlns:a16="http://schemas.microsoft.com/office/drawing/2014/main" val="1287018853"/>
                    </a:ext>
                  </a:extLst>
                </a:gridCol>
                <a:gridCol w="658368">
                  <a:extLst>
                    <a:ext uri="{9D8B030D-6E8A-4147-A177-3AD203B41FA5}">
                      <a16:colId xmlns:a16="http://schemas.microsoft.com/office/drawing/2014/main" val="4252191183"/>
                    </a:ext>
                  </a:extLst>
                </a:gridCol>
                <a:gridCol w="658368">
                  <a:extLst>
                    <a:ext uri="{9D8B030D-6E8A-4147-A177-3AD203B41FA5}">
                      <a16:colId xmlns:a16="http://schemas.microsoft.com/office/drawing/2014/main" val="2374754417"/>
                    </a:ext>
                  </a:extLst>
                </a:gridCol>
                <a:gridCol w="658368">
                  <a:extLst>
                    <a:ext uri="{9D8B030D-6E8A-4147-A177-3AD203B41FA5}">
                      <a16:colId xmlns:a16="http://schemas.microsoft.com/office/drawing/2014/main" val="1036782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9426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- 2018-07-09 10:55:00 </a:t>
                      </a:r>
                      <a:r>
                        <a:rPr kumimoji="0" lang="en-US" sz="1000" b="0" i="0" u="none" strike="noStrike" kern="1200" cap="none" spc="0" normalizeH="0" baseline="0" noProof="0">
                          <a:ln>
                            <a:noFill/>
                          </a:ln>
                          <a:solidFill>
                            <a:prstClr val="black"/>
                          </a:solidFill>
                          <a:effectLst/>
                          <a:uLnTx/>
                          <a:uFillTx/>
                          <a:latin typeface="+mn-lt"/>
                          <a:ea typeface="+mn-ea"/>
                          <a:cs typeface="+mn-cs"/>
                        </a:rPr>
                        <a:t> 
 Tidak suka betul bau kapur pada mi kuning, kan? Untuk menghilangkannya, ikuti tip ini:​
1. Relaikan mi dan masukkan ke dalam bekas yang bersesuaian.​
2. Kemudian masukkan 2 sudu besar gula dan kacau rata.​
3. Biarkan seketika kira-kira 15 minit dan bilas. Toskan airnya barulah masak seperti biasa.​
​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95712563"/>
                  </a:ext>
                </a:extLst>
              </a:tr>
            </a:tbl>
          </a:graphicData>
        </a:graphic>
      </p:graphicFrame>
      <p:sp>
        <p:nvSpPr>
          <p:cNvPr id="4" name="Text Placeholder 3">
            <a:extLst>
              <a:ext uri="{FF2B5EF4-FFF2-40B4-BE49-F238E27FC236}">
                <a16:creationId xmlns:a16="http://schemas.microsoft.com/office/drawing/2014/main" id="{0FF188E4-C804-4847-8875-2D7B0FC854C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8476101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3901-73BC-40AC-9594-9DDEDADBEE63}"/>
              </a:ext>
            </a:extLst>
          </p:cNvPr>
          <p:cNvSpPr>
            <a:spLocks noGrp="1"/>
          </p:cNvSpPr>
          <p:nvPr>
            <p:ph type="title"/>
          </p:nvPr>
        </p:nvSpPr>
        <p:spPr/>
        <p:txBody>
          <a:bodyPr/>
          <a:lstStyle/>
          <a:p>
            <a:r>
              <a:rPr lang="en-US"/>
              <a:t>Facebook Own Posts Table | Buttercup Malaysia - 14 of 15</a:t>
            </a:r>
          </a:p>
        </p:txBody>
      </p:sp>
      <p:graphicFrame>
        <p:nvGraphicFramePr>
          <p:cNvPr id="5" name="Table Placeholder 4">
            <a:extLst>
              <a:ext uri="{FF2B5EF4-FFF2-40B4-BE49-F238E27FC236}">
                <a16:creationId xmlns:a16="http://schemas.microsoft.com/office/drawing/2014/main" id="{04877598-0602-4A82-BD17-C475E30A06AD}"/>
              </a:ext>
            </a:extLst>
          </p:cNvPr>
          <p:cNvGraphicFramePr>
            <a:graphicFrameLocks noGrp="1"/>
          </p:cNvGraphicFramePr>
          <p:nvPr>
            <p:ph type="tbl" sz="quarter" idx="13"/>
            <p:extLst>
              <p:ext uri="{D42A27DB-BD31-4B8C-83A1-F6EECF244321}">
                <p14:modId xmlns:p14="http://schemas.microsoft.com/office/powerpoint/2010/main" val="541402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79383241"/>
                    </a:ext>
                  </a:extLst>
                </a:gridCol>
                <a:gridCol w="658368">
                  <a:extLst>
                    <a:ext uri="{9D8B030D-6E8A-4147-A177-3AD203B41FA5}">
                      <a16:colId xmlns:a16="http://schemas.microsoft.com/office/drawing/2014/main" val="1632072895"/>
                    </a:ext>
                  </a:extLst>
                </a:gridCol>
                <a:gridCol w="658368">
                  <a:extLst>
                    <a:ext uri="{9D8B030D-6E8A-4147-A177-3AD203B41FA5}">
                      <a16:colId xmlns:a16="http://schemas.microsoft.com/office/drawing/2014/main" val="1388417103"/>
                    </a:ext>
                  </a:extLst>
                </a:gridCol>
                <a:gridCol w="658368">
                  <a:extLst>
                    <a:ext uri="{9D8B030D-6E8A-4147-A177-3AD203B41FA5}">
                      <a16:colId xmlns:a16="http://schemas.microsoft.com/office/drawing/2014/main" val="1429195093"/>
                    </a:ext>
                  </a:extLst>
                </a:gridCol>
                <a:gridCol w="658368">
                  <a:extLst>
                    <a:ext uri="{9D8B030D-6E8A-4147-A177-3AD203B41FA5}">
                      <a16:colId xmlns:a16="http://schemas.microsoft.com/office/drawing/2014/main" val="4088453515"/>
                    </a:ext>
                  </a:extLst>
                </a:gridCol>
                <a:gridCol w="658368">
                  <a:extLst>
                    <a:ext uri="{9D8B030D-6E8A-4147-A177-3AD203B41FA5}">
                      <a16:colId xmlns:a16="http://schemas.microsoft.com/office/drawing/2014/main" val="2236638441"/>
                    </a:ext>
                  </a:extLst>
                </a:gridCol>
                <a:gridCol w="658368">
                  <a:extLst>
                    <a:ext uri="{9D8B030D-6E8A-4147-A177-3AD203B41FA5}">
                      <a16:colId xmlns:a16="http://schemas.microsoft.com/office/drawing/2014/main" val="40394223"/>
                    </a:ext>
                  </a:extLst>
                </a:gridCol>
                <a:gridCol w="658368">
                  <a:extLst>
                    <a:ext uri="{9D8B030D-6E8A-4147-A177-3AD203B41FA5}">
                      <a16:colId xmlns:a16="http://schemas.microsoft.com/office/drawing/2014/main" val="1123993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721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- 2018-07-07 12:06:00 </a:t>
                      </a:r>
                      <a:r>
                        <a:rPr kumimoji="0" lang="en-US" sz="1000" b="0" i="0" u="none" strike="noStrike" kern="1200" cap="none" spc="0" normalizeH="0" baseline="0" noProof="0">
                          <a:ln>
                            <a:noFill/>
                          </a:ln>
                          <a:solidFill>
                            <a:prstClr val="black"/>
                          </a:solidFill>
                          <a:effectLst/>
                          <a:uLnTx/>
                          <a:uFillTx/>
                          <a:latin typeface="+mn-lt"/>
                          <a:ea typeface="+mn-ea"/>
                          <a:cs typeface="+mn-cs"/>
                        </a:rPr>
                        <a:t> 
 Kadang kala terasa macam hendak makan makanan yanag masam sedikit. Apa kata Famili Buttercup tambahkan lemon dalam pasta?​
#ResipiButtercup​
Pasta Buttercup Lemon Parsley​
​Bahan-bahan:​
4 sudu besar Buttercup​
453g pasta yang anda gemari​
1/4 cawan parsley, dicincang​
1 biji lemon penuh​
Garam dan lada, secukup rasa
Arahan:​
1. Masak pasta mengikut arahan pada bungkusan. Ketepikan. ​
2. Cairkan Buttercup dalam kuali besar di atas api yang sederhana tinggi. Masukkan pasta selama beberapa minit sehingga mendapat tesktur yang diingini. ​
3. Perahkan jus lemon.​
4. Masukkan garam dan lada secukup rasa, gaul dan sedia untuk dihidang. ​
​Sumber: http://thepioneerwoman.com/cooking/buttery-lemon-parsley-noodles/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54187492"/>
                  </a:ext>
                </a:extLst>
              </a:tr>
            </a:tbl>
          </a:graphicData>
        </a:graphic>
      </p:graphicFrame>
      <p:sp>
        <p:nvSpPr>
          <p:cNvPr id="4" name="Text Placeholder 3">
            <a:extLst>
              <a:ext uri="{FF2B5EF4-FFF2-40B4-BE49-F238E27FC236}">
                <a16:creationId xmlns:a16="http://schemas.microsoft.com/office/drawing/2014/main" id="{DF866681-C976-4AF9-939E-ADB4C09389C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3981225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9092F-9E92-4BD2-B41D-8BE53FBFDE15}"/>
              </a:ext>
            </a:extLst>
          </p:cNvPr>
          <p:cNvSpPr>
            <a:spLocks noGrp="1"/>
          </p:cNvSpPr>
          <p:nvPr>
            <p:ph type="title"/>
          </p:nvPr>
        </p:nvSpPr>
        <p:spPr/>
        <p:txBody>
          <a:bodyPr/>
          <a:lstStyle/>
          <a:p>
            <a:r>
              <a:rPr lang="en-US"/>
              <a:t>Facebook Own Posts Table | Buttercup Malaysia - 15 of 15</a:t>
            </a:r>
          </a:p>
        </p:txBody>
      </p:sp>
      <p:graphicFrame>
        <p:nvGraphicFramePr>
          <p:cNvPr id="5" name="Table Placeholder 4">
            <a:extLst>
              <a:ext uri="{FF2B5EF4-FFF2-40B4-BE49-F238E27FC236}">
                <a16:creationId xmlns:a16="http://schemas.microsoft.com/office/drawing/2014/main" id="{2CE6D6EC-1881-473D-801F-E7513228595E}"/>
              </a:ext>
            </a:extLst>
          </p:cNvPr>
          <p:cNvGraphicFramePr>
            <a:graphicFrameLocks noGrp="1"/>
          </p:cNvGraphicFramePr>
          <p:nvPr>
            <p:ph type="tbl" sz="quarter" idx="13"/>
            <p:extLst>
              <p:ext uri="{D42A27DB-BD31-4B8C-83A1-F6EECF244321}">
                <p14:modId xmlns:p14="http://schemas.microsoft.com/office/powerpoint/2010/main" val="2132014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7201403"/>
                    </a:ext>
                  </a:extLst>
                </a:gridCol>
                <a:gridCol w="658368">
                  <a:extLst>
                    <a:ext uri="{9D8B030D-6E8A-4147-A177-3AD203B41FA5}">
                      <a16:colId xmlns:a16="http://schemas.microsoft.com/office/drawing/2014/main" val="2550641914"/>
                    </a:ext>
                  </a:extLst>
                </a:gridCol>
                <a:gridCol w="658368">
                  <a:extLst>
                    <a:ext uri="{9D8B030D-6E8A-4147-A177-3AD203B41FA5}">
                      <a16:colId xmlns:a16="http://schemas.microsoft.com/office/drawing/2014/main" val="1869449064"/>
                    </a:ext>
                  </a:extLst>
                </a:gridCol>
                <a:gridCol w="658368">
                  <a:extLst>
                    <a:ext uri="{9D8B030D-6E8A-4147-A177-3AD203B41FA5}">
                      <a16:colId xmlns:a16="http://schemas.microsoft.com/office/drawing/2014/main" val="769543008"/>
                    </a:ext>
                  </a:extLst>
                </a:gridCol>
                <a:gridCol w="658368">
                  <a:extLst>
                    <a:ext uri="{9D8B030D-6E8A-4147-A177-3AD203B41FA5}">
                      <a16:colId xmlns:a16="http://schemas.microsoft.com/office/drawing/2014/main" val="2682945779"/>
                    </a:ext>
                  </a:extLst>
                </a:gridCol>
                <a:gridCol w="658368">
                  <a:extLst>
                    <a:ext uri="{9D8B030D-6E8A-4147-A177-3AD203B41FA5}">
                      <a16:colId xmlns:a16="http://schemas.microsoft.com/office/drawing/2014/main" val="3181929061"/>
                    </a:ext>
                  </a:extLst>
                </a:gridCol>
                <a:gridCol w="658368">
                  <a:extLst>
                    <a:ext uri="{9D8B030D-6E8A-4147-A177-3AD203B41FA5}">
                      <a16:colId xmlns:a16="http://schemas.microsoft.com/office/drawing/2014/main" val="1266424883"/>
                    </a:ext>
                  </a:extLst>
                </a:gridCol>
                <a:gridCol w="658368">
                  <a:extLst>
                    <a:ext uri="{9D8B030D-6E8A-4147-A177-3AD203B41FA5}">
                      <a16:colId xmlns:a16="http://schemas.microsoft.com/office/drawing/2014/main" val="3227957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7266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- 2018-07-05 10:04:00 </a:t>
                      </a:r>
                      <a:r>
                        <a:rPr kumimoji="0" lang="en-US" sz="1000" b="0" i="0" u="none" strike="noStrike" kern="1200" cap="none" spc="0" normalizeH="0" baseline="0" noProof="0">
                          <a:ln>
                            <a:noFill/>
                          </a:ln>
                          <a:solidFill>
                            <a:prstClr val="black"/>
                          </a:solidFill>
                          <a:effectLst/>
                          <a:uLnTx/>
                          <a:uFillTx/>
                          <a:latin typeface="+mn-lt"/>
                          <a:ea typeface="+mn-ea"/>
                          <a:cs typeface="+mn-cs"/>
                        </a:rPr>
                        <a:t> 
 Kubis segar digoreng bersama pasta, inilah dia resipi haluski! Haluski merupakan masakan negara Poland.​
#ResipiButtercup​
Haluski​
Bahan-bahan:​
6 sudu Besar Buttercup, dibahagikan​
170g pasta​
56g daging, didadu kecil ​
2 cawan bawang holland, didadu​
680g kubis, dipotong menjadi kepingan bersaiz besar ​
1 ½ sudu kecil garam ​
½ sudu kecil serbuk lada hitam ​
Arahan:​
1. Cairkan 2 sudu besar Buttercup dalam kuali sederhana besar dan masukkan daging. Masukkan bawang dan tumis selama 2 minit. Tambah 2 lagi sudu besar Buttercup, kubis, garam dan lada, kemudian tutup kuali. Setelah panas, kecilkan api dan masak selama sepuluh minit. ​
2. Sementara itu, sediakan pasta mengikut arahan pada bungkusan dan toskan. ​
3. Setelah kubis lembut, buka penutup dan masukkan pasta. ​
4. Masukkan baki Buttercup dan masak sehingga sedia dihidang.​
5. Perasakan dengan garam dan lada tambahan seperti yang dikehendaki. ​
Sumber: https://www.afamilyfeast.com/haluski-fried-cabbage-noodles/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26870851"/>
                  </a:ext>
                </a:extLst>
              </a:tr>
            </a:tbl>
          </a:graphicData>
        </a:graphic>
      </p:graphicFrame>
      <p:sp>
        <p:nvSpPr>
          <p:cNvPr id="4" name="Text Placeholder 3">
            <a:extLst>
              <a:ext uri="{FF2B5EF4-FFF2-40B4-BE49-F238E27FC236}">
                <a16:creationId xmlns:a16="http://schemas.microsoft.com/office/drawing/2014/main" id="{45AB9E02-BE59-49E6-8C2C-2A7C5779E84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398083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1292</Words>
  <Application>Microsoft Office PowerPoint</Application>
  <PresentationFormat>On-screen Show (4:3)</PresentationFormat>
  <Paragraphs>579</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(FB) Custom Own Posts Table (new) | Buttercup Malaysia - 1 of 6</vt:lpstr>
      <vt:lpstr>(FB) Custom Own Posts Table (new) | Buttercup Malaysia - 2 of 6</vt:lpstr>
      <vt:lpstr>(FB) Custom Own Posts Table (new) | Buttercup Malaysia - 3 of 6</vt:lpstr>
      <vt:lpstr>(FB) Custom Own Posts Table (new) | Buttercup Malaysia - 4 of 6</vt:lpstr>
      <vt:lpstr>(FB) Custom Own Posts Table (new) | Buttercup Malaysia - 5 of 6</vt:lpstr>
      <vt:lpstr>(FB) Custom Own Posts Table (new) | Buttercup Malaysia - 6 of 6</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15</vt:lpstr>
      <vt:lpstr>Facebook Own Posts Table | Buttercup Malaysia - 2 of 15</vt:lpstr>
      <vt:lpstr>Facebook Own Posts Table | Buttercup Malaysia - 3 of 15</vt:lpstr>
      <vt:lpstr>Facebook Own Posts Table | Buttercup Malaysia - 4 of 15</vt:lpstr>
      <vt:lpstr>Facebook Own Posts Table | Buttercup Malaysia - 5 of 15</vt:lpstr>
      <vt:lpstr>Facebook Own Posts Table | Buttercup Malaysia - 6 of 15</vt:lpstr>
      <vt:lpstr>Facebook Own Posts Table | Buttercup Malaysia - 7 of 15</vt:lpstr>
      <vt:lpstr>Facebook Own Posts Table | Buttercup Malaysia - 8 of 15</vt:lpstr>
      <vt:lpstr>Facebook Own Posts Table | Buttercup Malaysia - 9 of 15</vt:lpstr>
      <vt:lpstr>Facebook Own Posts Table | Buttercup Malaysia - 10 of 15</vt:lpstr>
      <vt:lpstr>Facebook Own Posts Table | Buttercup Malaysia - 11 of 15</vt:lpstr>
      <vt:lpstr>Facebook Own Posts Table | Buttercup Malaysia - 12 of 15</vt:lpstr>
      <vt:lpstr>Facebook Own Posts Table | Buttercup Malaysia - 13 of 15</vt:lpstr>
      <vt:lpstr>Facebook Own Posts Table | Buttercup Malaysia - 14 of 15</vt:lpstr>
      <vt:lpstr>Facebook Own Posts Table | Buttercup Malaysia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2018-08-03T06:20:00Z</dcterms:created>
  <dcterms:modified xsi:type="dcterms:W3CDTF">2018-08-03T06:20:51Z</dcterms:modified>
</cp:coreProperties>
</file>