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53F2-01BE-4F25-B9B9-E3A9F54344B7}"/>
              </a:ext>
            </a:extLst>
          </p:cNvPr>
          <p:cNvSpPr>
            <a:spLocks noGrp="1"/>
          </p:cNvSpPr>
          <p:nvPr>
            <p:ph type="title"/>
          </p:nvPr>
        </p:nvSpPr>
        <p:spPr/>
        <p:txBody>
          <a:bodyPr/>
          <a:lstStyle/>
          <a:p>
            <a:r>
              <a:rPr lang="en-US"/>
              <a:t>Facebook Own Posts Table  | Nexus International School Malaysia - 1 of 15</a:t>
            </a:r>
          </a:p>
        </p:txBody>
      </p:sp>
      <p:graphicFrame>
        <p:nvGraphicFramePr>
          <p:cNvPr id="5" name="Table Placeholder 4">
            <a:extLst>
              <a:ext uri="{FF2B5EF4-FFF2-40B4-BE49-F238E27FC236}">
                <a16:creationId xmlns:a16="http://schemas.microsoft.com/office/drawing/2014/main" id="{F0755C5E-4D92-4C9E-8BA7-6F3DBCD370C2}"/>
              </a:ext>
            </a:extLst>
          </p:cNvPr>
          <p:cNvGraphicFramePr>
            <a:graphicFrameLocks noGrp="1"/>
          </p:cNvGraphicFramePr>
          <p:nvPr>
            <p:ph type="tbl" sz="quarter" idx="13"/>
            <p:extLst>
              <p:ext uri="{D42A27DB-BD31-4B8C-83A1-F6EECF244321}">
                <p14:modId xmlns:p14="http://schemas.microsoft.com/office/powerpoint/2010/main" val="2699267163"/>
              </p:ext>
            </p:extLst>
          </p:nvPr>
        </p:nvGraphicFramePr>
        <p:xfrm>
          <a:off x="457200" y="1731963"/>
          <a:ext cx="8229600" cy="417576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29362946"/>
                    </a:ext>
                  </a:extLst>
                </a:gridCol>
                <a:gridCol w="370332">
                  <a:extLst>
                    <a:ext uri="{9D8B030D-6E8A-4147-A177-3AD203B41FA5}">
                      <a16:colId xmlns:a16="http://schemas.microsoft.com/office/drawing/2014/main" val="1052740694"/>
                    </a:ext>
                  </a:extLst>
                </a:gridCol>
                <a:gridCol w="370332">
                  <a:extLst>
                    <a:ext uri="{9D8B030D-6E8A-4147-A177-3AD203B41FA5}">
                      <a16:colId xmlns:a16="http://schemas.microsoft.com/office/drawing/2014/main" val="538194774"/>
                    </a:ext>
                  </a:extLst>
                </a:gridCol>
                <a:gridCol w="370332">
                  <a:extLst>
                    <a:ext uri="{9D8B030D-6E8A-4147-A177-3AD203B41FA5}">
                      <a16:colId xmlns:a16="http://schemas.microsoft.com/office/drawing/2014/main" val="2801008243"/>
                    </a:ext>
                  </a:extLst>
                </a:gridCol>
                <a:gridCol w="329184">
                  <a:extLst>
                    <a:ext uri="{9D8B030D-6E8A-4147-A177-3AD203B41FA5}">
                      <a16:colId xmlns:a16="http://schemas.microsoft.com/office/drawing/2014/main" val="4177295456"/>
                    </a:ext>
                  </a:extLst>
                </a:gridCol>
                <a:gridCol w="329184">
                  <a:extLst>
                    <a:ext uri="{9D8B030D-6E8A-4147-A177-3AD203B41FA5}">
                      <a16:colId xmlns:a16="http://schemas.microsoft.com/office/drawing/2014/main" val="739897924"/>
                    </a:ext>
                  </a:extLst>
                </a:gridCol>
                <a:gridCol w="329184">
                  <a:extLst>
                    <a:ext uri="{9D8B030D-6E8A-4147-A177-3AD203B41FA5}">
                      <a16:colId xmlns:a16="http://schemas.microsoft.com/office/drawing/2014/main" val="78355657"/>
                    </a:ext>
                  </a:extLst>
                </a:gridCol>
                <a:gridCol w="329184">
                  <a:extLst>
                    <a:ext uri="{9D8B030D-6E8A-4147-A177-3AD203B41FA5}">
                      <a16:colId xmlns:a16="http://schemas.microsoft.com/office/drawing/2014/main" val="3923527546"/>
                    </a:ext>
                  </a:extLst>
                </a:gridCol>
                <a:gridCol w="329184">
                  <a:extLst>
                    <a:ext uri="{9D8B030D-6E8A-4147-A177-3AD203B41FA5}">
                      <a16:colId xmlns:a16="http://schemas.microsoft.com/office/drawing/2014/main" val="2730149118"/>
                    </a:ext>
                  </a:extLst>
                </a:gridCol>
                <a:gridCol w="329184">
                  <a:extLst>
                    <a:ext uri="{9D8B030D-6E8A-4147-A177-3AD203B41FA5}">
                      <a16:colId xmlns:a16="http://schemas.microsoft.com/office/drawing/2014/main" val="1500048399"/>
                    </a:ext>
                  </a:extLst>
                </a:gridCol>
                <a:gridCol w="329184">
                  <a:extLst>
                    <a:ext uri="{9D8B030D-6E8A-4147-A177-3AD203B41FA5}">
                      <a16:colId xmlns:a16="http://schemas.microsoft.com/office/drawing/2014/main" val="2704655800"/>
                    </a:ext>
                  </a:extLst>
                </a:gridCol>
                <a:gridCol w="329184">
                  <a:extLst>
                    <a:ext uri="{9D8B030D-6E8A-4147-A177-3AD203B41FA5}">
                      <a16:colId xmlns:a16="http://schemas.microsoft.com/office/drawing/2014/main" val="932809683"/>
                    </a:ext>
                  </a:extLst>
                </a:gridCol>
                <a:gridCol w="329184">
                  <a:extLst>
                    <a:ext uri="{9D8B030D-6E8A-4147-A177-3AD203B41FA5}">
                      <a16:colId xmlns:a16="http://schemas.microsoft.com/office/drawing/2014/main" val="3527889419"/>
                    </a:ext>
                  </a:extLst>
                </a:gridCol>
                <a:gridCol w="370332">
                  <a:extLst>
                    <a:ext uri="{9D8B030D-6E8A-4147-A177-3AD203B41FA5}">
                      <a16:colId xmlns:a16="http://schemas.microsoft.com/office/drawing/2014/main" val="832670304"/>
                    </a:ext>
                  </a:extLst>
                </a:gridCol>
                <a:gridCol w="370332">
                  <a:extLst>
                    <a:ext uri="{9D8B030D-6E8A-4147-A177-3AD203B41FA5}">
                      <a16:colId xmlns:a16="http://schemas.microsoft.com/office/drawing/2014/main" val="2820078735"/>
                    </a:ext>
                  </a:extLst>
                </a:gridCol>
                <a:gridCol w="329184">
                  <a:extLst>
                    <a:ext uri="{9D8B030D-6E8A-4147-A177-3AD203B41FA5}">
                      <a16:colId xmlns:a16="http://schemas.microsoft.com/office/drawing/2014/main" val="3133220708"/>
                    </a:ext>
                  </a:extLst>
                </a:gridCol>
                <a:gridCol w="329184">
                  <a:extLst>
                    <a:ext uri="{9D8B030D-6E8A-4147-A177-3AD203B41FA5}">
                      <a16:colId xmlns:a16="http://schemas.microsoft.com/office/drawing/2014/main" val="1116504339"/>
                    </a:ext>
                  </a:extLst>
                </a:gridCol>
                <a:gridCol w="370332">
                  <a:extLst>
                    <a:ext uri="{9D8B030D-6E8A-4147-A177-3AD203B41FA5}">
                      <a16:colId xmlns:a16="http://schemas.microsoft.com/office/drawing/2014/main" val="2261943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1400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- 2018-06-29 10:00:01 </a:t>
                      </a:r>
                      <a:r>
                        <a:rPr kumimoji="0" lang="en-US" sz="1000" b="0" i="0" u="none" strike="noStrike" kern="1200" cap="none" spc="0" normalizeH="0" baseline="0" noProof="0">
                          <a:ln>
                            <a:noFill/>
                          </a:ln>
                          <a:solidFill>
                            <a:prstClr val="black"/>
                          </a:solidFill>
                          <a:effectLst/>
                          <a:uLnTx/>
                          <a:uFillTx/>
                          <a:latin typeface="+mn-lt"/>
                          <a:ea typeface="+mn-ea"/>
                          <a:cs typeface="+mn-cs"/>
                        </a:rPr>
                        <a:t> 
 What if we challenged our learners to use maths to design an Escape Room?  Our learners learned how thinking out of the box and resilience can help them achieve any goal they set their minds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3421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- 2018-06-28 10:00:01 </a:t>
                      </a:r>
                      <a:r>
                        <a:rPr kumimoji="0" lang="en-US" sz="1000" b="0" i="0" u="none" strike="noStrike" kern="1200" cap="none" spc="0" normalizeH="0" baseline="0" noProof="0">
                          <a:ln>
                            <a:noFill/>
                          </a:ln>
                          <a:solidFill>
                            <a:prstClr val="black"/>
                          </a:solidFill>
                          <a:effectLst/>
                          <a:uLnTx/>
                          <a:uFillTx/>
                          <a:latin typeface="+mn-lt"/>
                          <a:ea typeface="+mn-ea"/>
                          <a:cs typeface="+mn-cs"/>
                        </a:rPr>
                        <a:t> 
 What were some of your best memories of Nexus Challenge Week? #throwbackthursday.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4382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- 2018-06-27 17:48:33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the amazing 10 years! We’re proud to be standing where we are today thanks to your unwavering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4056402"/>
                  </a:ext>
                </a:extLst>
              </a:tr>
            </a:tbl>
          </a:graphicData>
        </a:graphic>
      </p:graphicFrame>
      <p:sp>
        <p:nvSpPr>
          <p:cNvPr id="4" name="Text Placeholder 3">
            <a:extLst>
              <a:ext uri="{FF2B5EF4-FFF2-40B4-BE49-F238E27FC236}">
                <a16:creationId xmlns:a16="http://schemas.microsoft.com/office/drawing/2014/main" id="{082B68F6-D34C-424F-8EE1-7BE48A95B983}"/>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3082913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48253-E530-42A9-9CE3-F13DD188078F}"/>
              </a:ext>
            </a:extLst>
          </p:cNvPr>
          <p:cNvSpPr>
            <a:spLocks noGrp="1"/>
          </p:cNvSpPr>
          <p:nvPr>
            <p:ph type="title"/>
          </p:nvPr>
        </p:nvSpPr>
        <p:spPr/>
        <p:txBody>
          <a:bodyPr/>
          <a:lstStyle/>
          <a:p>
            <a:r>
              <a:rPr lang="en-US"/>
              <a:t>Facebook Own Posts Table  | Nexus International School Malaysia - 2 of 15</a:t>
            </a:r>
          </a:p>
        </p:txBody>
      </p:sp>
      <p:graphicFrame>
        <p:nvGraphicFramePr>
          <p:cNvPr id="5" name="Table Placeholder 4">
            <a:extLst>
              <a:ext uri="{FF2B5EF4-FFF2-40B4-BE49-F238E27FC236}">
                <a16:creationId xmlns:a16="http://schemas.microsoft.com/office/drawing/2014/main" id="{5F6F14A7-BEDD-4A1A-8428-506010AAE644}"/>
              </a:ext>
            </a:extLst>
          </p:cNvPr>
          <p:cNvGraphicFramePr>
            <a:graphicFrameLocks noGrp="1"/>
          </p:cNvGraphicFramePr>
          <p:nvPr>
            <p:ph type="tbl" sz="quarter" idx="13"/>
            <p:extLst>
              <p:ext uri="{D42A27DB-BD31-4B8C-83A1-F6EECF244321}">
                <p14:modId xmlns:p14="http://schemas.microsoft.com/office/powerpoint/2010/main" val="1948895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60380231"/>
                    </a:ext>
                  </a:extLst>
                </a:gridCol>
                <a:gridCol w="370332">
                  <a:extLst>
                    <a:ext uri="{9D8B030D-6E8A-4147-A177-3AD203B41FA5}">
                      <a16:colId xmlns:a16="http://schemas.microsoft.com/office/drawing/2014/main" val="327206831"/>
                    </a:ext>
                  </a:extLst>
                </a:gridCol>
                <a:gridCol w="370332">
                  <a:extLst>
                    <a:ext uri="{9D8B030D-6E8A-4147-A177-3AD203B41FA5}">
                      <a16:colId xmlns:a16="http://schemas.microsoft.com/office/drawing/2014/main" val="2155611982"/>
                    </a:ext>
                  </a:extLst>
                </a:gridCol>
                <a:gridCol w="370332">
                  <a:extLst>
                    <a:ext uri="{9D8B030D-6E8A-4147-A177-3AD203B41FA5}">
                      <a16:colId xmlns:a16="http://schemas.microsoft.com/office/drawing/2014/main" val="3583107819"/>
                    </a:ext>
                  </a:extLst>
                </a:gridCol>
                <a:gridCol w="329184">
                  <a:extLst>
                    <a:ext uri="{9D8B030D-6E8A-4147-A177-3AD203B41FA5}">
                      <a16:colId xmlns:a16="http://schemas.microsoft.com/office/drawing/2014/main" val="1979620958"/>
                    </a:ext>
                  </a:extLst>
                </a:gridCol>
                <a:gridCol w="329184">
                  <a:extLst>
                    <a:ext uri="{9D8B030D-6E8A-4147-A177-3AD203B41FA5}">
                      <a16:colId xmlns:a16="http://schemas.microsoft.com/office/drawing/2014/main" val="2918003622"/>
                    </a:ext>
                  </a:extLst>
                </a:gridCol>
                <a:gridCol w="329184">
                  <a:extLst>
                    <a:ext uri="{9D8B030D-6E8A-4147-A177-3AD203B41FA5}">
                      <a16:colId xmlns:a16="http://schemas.microsoft.com/office/drawing/2014/main" val="2551512947"/>
                    </a:ext>
                  </a:extLst>
                </a:gridCol>
                <a:gridCol w="329184">
                  <a:extLst>
                    <a:ext uri="{9D8B030D-6E8A-4147-A177-3AD203B41FA5}">
                      <a16:colId xmlns:a16="http://schemas.microsoft.com/office/drawing/2014/main" val="3217049073"/>
                    </a:ext>
                  </a:extLst>
                </a:gridCol>
                <a:gridCol w="329184">
                  <a:extLst>
                    <a:ext uri="{9D8B030D-6E8A-4147-A177-3AD203B41FA5}">
                      <a16:colId xmlns:a16="http://schemas.microsoft.com/office/drawing/2014/main" val="1354973348"/>
                    </a:ext>
                  </a:extLst>
                </a:gridCol>
                <a:gridCol w="329184">
                  <a:extLst>
                    <a:ext uri="{9D8B030D-6E8A-4147-A177-3AD203B41FA5}">
                      <a16:colId xmlns:a16="http://schemas.microsoft.com/office/drawing/2014/main" val="1086478818"/>
                    </a:ext>
                  </a:extLst>
                </a:gridCol>
                <a:gridCol w="329184">
                  <a:extLst>
                    <a:ext uri="{9D8B030D-6E8A-4147-A177-3AD203B41FA5}">
                      <a16:colId xmlns:a16="http://schemas.microsoft.com/office/drawing/2014/main" val="3308601238"/>
                    </a:ext>
                  </a:extLst>
                </a:gridCol>
                <a:gridCol w="329184">
                  <a:extLst>
                    <a:ext uri="{9D8B030D-6E8A-4147-A177-3AD203B41FA5}">
                      <a16:colId xmlns:a16="http://schemas.microsoft.com/office/drawing/2014/main" val="1448962781"/>
                    </a:ext>
                  </a:extLst>
                </a:gridCol>
                <a:gridCol w="329184">
                  <a:extLst>
                    <a:ext uri="{9D8B030D-6E8A-4147-A177-3AD203B41FA5}">
                      <a16:colId xmlns:a16="http://schemas.microsoft.com/office/drawing/2014/main" val="1790715657"/>
                    </a:ext>
                  </a:extLst>
                </a:gridCol>
                <a:gridCol w="370332">
                  <a:extLst>
                    <a:ext uri="{9D8B030D-6E8A-4147-A177-3AD203B41FA5}">
                      <a16:colId xmlns:a16="http://schemas.microsoft.com/office/drawing/2014/main" val="4008938620"/>
                    </a:ext>
                  </a:extLst>
                </a:gridCol>
                <a:gridCol w="370332">
                  <a:extLst>
                    <a:ext uri="{9D8B030D-6E8A-4147-A177-3AD203B41FA5}">
                      <a16:colId xmlns:a16="http://schemas.microsoft.com/office/drawing/2014/main" val="1255671020"/>
                    </a:ext>
                  </a:extLst>
                </a:gridCol>
                <a:gridCol w="329184">
                  <a:extLst>
                    <a:ext uri="{9D8B030D-6E8A-4147-A177-3AD203B41FA5}">
                      <a16:colId xmlns:a16="http://schemas.microsoft.com/office/drawing/2014/main" val="3762707253"/>
                    </a:ext>
                  </a:extLst>
                </a:gridCol>
                <a:gridCol w="329184">
                  <a:extLst>
                    <a:ext uri="{9D8B030D-6E8A-4147-A177-3AD203B41FA5}">
                      <a16:colId xmlns:a16="http://schemas.microsoft.com/office/drawing/2014/main" val="80041847"/>
                    </a:ext>
                  </a:extLst>
                </a:gridCol>
                <a:gridCol w="370332">
                  <a:extLst>
                    <a:ext uri="{9D8B030D-6E8A-4147-A177-3AD203B41FA5}">
                      <a16:colId xmlns:a16="http://schemas.microsoft.com/office/drawing/2014/main" val="2831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5118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- 2018-06-26 14:34:13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the amazing 10 years! We’re proud to be standing where we are today thanks to your unwavering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1156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- 2018-06-25 16:42:28 </a:t>
                      </a:r>
                      <a:r>
                        <a:rPr kumimoji="0" lang="en-US" sz="1000" b="0" i="0" u="none" strike="noStrike" kern="1200" cap="none" spc="0" normalizeH="0" baseline="0" noProof="0">
                          <a:ln>
                            <a:noFill/>
                          </a:ln>
                          <a:solidFill>
                            <a:prstClr val="black"/>
                          </a:solidFill>
                          <a:effectLst/>
                          <a:uLnTx/>
                          <a:uFillTx/>
                          <a:latin typeface="+mn-lt"/>
                          <a:ea typeface="+mn-ea"/>
                          <a:cs typeface="+mn-cs"/>
                        </a:rPr>
                        <a:t> 
 Every child is gifted, good teachers know how to help children unwrap them to bring out the gifts in every child.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4284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- 2018-06-22 18:44:36 </a:t>
                      </a:r>
                      <a:r>
                        <a:rPr kumimoji="0" lang="en-US" sz="1000" b="0" i="0" u="none" strike="noStrike" kern="1200" cap="none" spc="0" normalizeH="0" baseline="0" noProof="0">
                          <a:ln>
                            <a:noFill/>
                          </a:ln>
                          <a:solidFill>
                            <a:prstClr val="black"/>
                          </a:solidFill>
                          <a:effectLst/>
                          <a:uLnTx/>
                          <a:uFillTx/>
                          <a:latin typeface="+mn-lt"/>
                          <a:ea typeface="+mn-ea"/>
                          <a:cs typeface="+mn-cs"/>
                        </a:rPr>
                        <a:t> 
 What do you think of “Sharents” -  parents who blog, tweet and post pictures about all aspects of their children's lives?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8444131"/>
                  </a:ext>
                </a:extLst>
              </a:tr>
            </a:tbl>
          </a:graphicData>
        </a:graphic>
      </p:graphicFrame>
      <p:sp>
        <p:nvSpPr>
          <p:cNvPr id="4" name="Text Placeholder 3">
            <a:extLst>
              <a:ext uri="{FF2B5EF4-FFF2-40B4-BE49-F238E27FC236}">
                <a16:creationId xmlns:a16="http://schemas.microsoft.com/office/drawing/2014/main" id="{17766F6B-F27E-4BDA-84AA-1BFFEE94D512}"/>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836136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361E-BB70-4887-ACDF-D4D5BCF1E80E}"/>
              </a:ext>
            </a:extLst>
          </p:cNvPr>
          <p:cNvSpPr>
            <a:spLocks noGrp="1"/>
          </p:cNvSpPr>
          <p:nvPr>
            <p:ph type="title"/>
          </p:nvPr>
        </p:nvSpPr>
        <p:spPr/>
        <p:txBody>
          <a:bodyPr/>
          <a:lstStyle/>
          <a:p>
            <a:r>
              <a:rPr lang="en-US"/>
              <a:t>Facebook Own Posts Table  | Nexus International School Malaysia - 3 of 15</a:t>
            </a:r>
          </a:p>
        </p:txBody>
      </p:sp>
      <p:graphicFrame>
        <p:nvGraphicFramePr>
          <p:cNvPr id="5" name="Table Placeholder 4">
            <a:extLst>
              <a:ext uri="{FF2B5EF4-FFF2-40B4-BE49-F238E27FC236}">
                <a16:creationId xmlns:a16="http://schemas.microsoft.com/office/drawing/2014/main" id="{764F759E-D88D-4CCA-AC6B-1AC66329C740}"/>
              </a:ext>
            </a:extLst>
          </p:cNvPr>
          <p:cNvGraphicFramePr>
            <a:graphicFrameLocks noGrp="1"/>
          </p:cNvGraphicFramePr>
          <p:nvPr>
            <p:ph type="tbl" sz="quarter" idx="13"/>
            <p:extLst>
              <p:ext uri="{D42A27DB-BD31-4B8C-83A1-F6EECF244321}">
                <p14:modId xmlns:p14="http://schemas.microsoft.com/office/powerpoint/2010/main" val="3559310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97446246"/>
                    </a:ext>
                  </a:extLst>
                </a:gridCol>
                <a:gridCol w="370332">
                  <a:extLst>
                    <a:ext uri="{9D8B030D-6E8A-4147-A177-3AD203B41FA5}">
                      <a16:colId xmlns:a16="http://schemas.microsoft.com/office/drawing/2014/main" val="4104629531"/>
                    </a:ext>
                  </a:extLst>
                </a:gridCol>
                <a:gridCol w="370332">
                  <a:extLst>
                    <a:ext uri="{9D8B030D-6E8A-4147-A177-3AD203B41FA5}">
                      <a16:colId xmlns:a16="http://schemas.microsoft.com/office/drawing/2014/main" val="2680844513"/>
                    </a:ext>
                  </a:extLst>
                </a:gridCol>
                <a:gridCol w="370332">
                  <a:extLst>
                    <a:ext uri="{9D8B030D-6E8A-4147-A177-3AD203B41FA5}">
                      <a16:colId xmlns:a16="http://schemas.microsoft.com/office/drawing/2014/main" val="1126979140"/>
                    </a:ext>
                  </a:extLst>
                </a:gridCol>
                <a:gridCol w="329184">
                  <a:extLst>
                    <a:ext uri="{9D8B030D-6E8A-4147-A177-3AD203B41FA5}">
                      <a16:colId xmlns:a16="http://schemas.microsoft.com/office/drawing/2014/main" val="2986837308"/>
                    </a:ext>
                  </a:extLst>
                </a:gridCol>
                <a:gridCol w="329184">
                  <a:extLst>
                    <a:ext uri="{9D8B030D-6E8A-4147-A177-3AD203B41FA5}">
                      <a16:colId xmlns:a16="http://schemas.microsoft.com/office/drawing/2014/main" val="4172329037"/>
                    </a:ext>
                  </a:extLst>
                </a:gridCol>
                <a:gridCol w="329184">
                  <a:extLst>
                    <a:ext uri="{9D8B030D-6E8A-4147-A177-3AD203B41FA5}">
                      <a16:colId xmlns:a16="http://schemas.microsoft.com/office/drawing/2014/main" val="3714521354"/>
                    </a:ext>
                  </a:extLst>
                </a:gridCol>
                <a:gridCol w="329184">
                  <a:extLst>
                    <a:ext uri="{9D8B030D-6E8A-4147-A177-3AD203B41FA5}">
                      <a16:colId xmlns:a16="http://schemas.microsoft.com/office/drawing/2014/main" val="783436869"/>
                    </a:ext>
                  </a:extLst>
                </a:gridCol>
                <a:gridCol w="329184">
                  <a:extLst>
                    <a:ext uri="{9D8B030D-6E8A-4147-A177-3AD203B41FA5}">
                      <a16:colId xmlns:a16="http://schemas.microsoft.com/office/drawing/2014/main" val="3068167391"/>
                    </a:ext>
                  </a:extLst>
                </a:gridCol>
                <a:gridCol w="329184">
                  <a:extLst>
                    <a:ext uri="{9D8B030D-6E8A-4147-A177-3AD203B41FA5}">
                      <a16:colId xmlns:a16="http://schemas.microsoft.com/office/drawing/2014/main" val="4075780306"/>
                    </a:ext>
                  </a:extLst>
                </a:gridCol>
                <a:gridCol w="329184">
                  <a:extLst>
                    <a:ext uri="{9D8B030D-6E8A-4147-A177-3AD203B41FA5}">
                      <a16:colId xmlns:a16="http://schemas.microsoft.com/office/drawing/2014/main" val="3978976162"/>
                    </a:ext>
                  </a:extLst>
                </a:gridCol>
                <a:gridCol w="329184">
                  <a:extLst>
                    <a:ext uri="{9D8B030D-6E8A-4147-A177-3AD203B41FA5}">
                      <a16:colId xmlns:a16="http://schemas.microsoft.com/office/drawing/2014/main" val="2747876239"/>
                    </a:ext>
                  </a:extLst>
                </a:gridCol>
                <a:gridCol w="329184">
                  <a:extLst>
                    <a:ext uri="{9D8B030D-6E8A-4147-A177-3AD203B41FA5}">
                      <a16:colId xmlns:a16="http://schemas.microsoft.com/office/drawing/2014/main" val="4094267238"/>
                    </a:ext>
                  </a:extLst>
                </a:gridCol>
                <a:gridCol w="370332">
                  <a:extLst>
                    <a:ext uri="{9D8B030D-6E8A-4147-A177-3AD203B41FA5}">
                      <a16:colId xmlns:a16="http://schemas.microsoft.com/office/drawing/2014/main" val="4191773817"/>
                    </a:ext>
                  </a:extLst>
                </a:gridCol>
                <a:gridCol w="370332">
                  <a:extLst>
                    <a:ext uri="{9D8B030D-6E8A-4147-A177-3AD203B41FA5}">
                      <a16:colId xmlns:a16="http://schemas.microsoft.com/office/drawing/2014/main" val="1521084535"/>
                    </a:ext>
                  </a:extLst>
                </a:gridCol>
                <a:gridCol w="329184">
                  <a:extLst>
                    <a:ext uri="{9D8B030D-6E8A-4147-A177-3AD203B41FA5}">
                      <a16:colId xmlns:a16="http://schemas.microsoft.com/office/drawing/2014/main" val="3926674769"/>
                    </a:ext>
                  </a:extLst>
                </a:gridCol>
                <a:gridCol w="329184">
                  <a:extLst>
                    <a:ext uri="{9D8B030D-6E8A-4147-A177-3AD203B41FA5}">
                      <a16:colId xmlns:a16="http://schemas.microsoft.com/office/drawing/2014/main" val="30578619"/>
                    </a:ext>
                  </a:extLst>
                </a:gridCol>
                <a:gridCol w="370332">
                  <a:extLst>
                    <a:ext uri="{9D8B030D-6E8A-4147-A177-3AD203B41FA5}">
                      <a16:colId xmlns:a16="http://schemas.microsoft.com/office/drawing/2014/main" val="1196800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7289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- 2018-06-19 10:00:01 </a:t>
                      </a:r>
                      <a:r>
                        <a:rPr kumimoji="0" lang="en-US" sz="1000" b="0" i="0" u="none" strike="noStrike" kern="1200" cap="none" spc="0" normalizeH="0" baseline="0" noProof="0">
                          <a:ln>
                            <a:noFill/>
                          </a:ln>
                          <a:solidFill>
                            <a:prstClr val="black"/>
                          </a:solidFill>
                          <a:effectLst/>
                          <a:uLnTx/>
                          <a:uFillTx/>
                          <a:latin typeface="+mn-lt"/>
                          <a:ea typeface="+mn-ea"/>
                          <a:cs typeface="+mn-cs"/>
                        </a:rPr>
                        <a:t> 
 We don’t grow when things are easy, we grow when we face new challenges. Challenge your child to pick up a brand new skill like baking. 
Find out more about Challenge week: https://sites.google.com/nexus.edu.my/challengeweek/home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4405722"/>
                  </a:ext>
                </a:extLst>
              </a:tr>
            </a:tbl>
          </a:graphicData>
        </a:graphic>
      </p:graphicFrame>
      <p:sp>
        <p:nvSpPr>
          <p:cNvPr id="4" name="Text Placeholder 3">
            <a:extLst>
              <a:ext uri="{FF2B5EF4-FFF2-40B4-BE49-F238E27FC236}">
                <a16:creationId xmlns:a16="http://schemas.microsoft.com/office/drawing/2014/main" id="{0B520E26-C9C2-41AC-B553-95184166A9A5}"/>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454198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3446C-A780-47E5-A85D-61225CBD2CF9}"/>
              </a:ext>
            </a:extLst>
          </p:cNvPr>
          <p:cNvSpPr>
            <a:spLocks noGrp="1"/>
          </p:cNvSpPr>
          <p:nvPr>
            <p:ph type="title"/>
          </p:nvPr>
        </p:nvSpPr>
        <p:spPr/>
        <p:txBody>
          <a:bodyPr/>
          <a:lstStyle/>
          <a:p>
            <a:r>
              <a:rPr lang="en-US"/>
              <a:t>Facebook Own Posts Table  | Nexus International School Malaysia - 4 of 15</a:t>
            </a:r>
          </a:p>
        </p:txBody>
      </p:sp>
      <p:graphicFrame>
        <p:nvGraphicFramePr>
          <p:cNvPr id="5" name="Table Placeholder 4">
            <a:extLst>
              <a:ext uri="{FF2B5EF4-FFF2-40B4-BE49-F238E27FC236}">
                <a16:creationId xmlns:a16="http://schemas.microsoft.com/office/drawing/2014/main" id="{77C11BA4-6136-4745-B376-BA37F3372B74}"/>
              </a:ext>
            </a:extLst>
          </p:cNvPr>
          <p:cNvGraphicFramePr>
            <a:graphicFrameLocks noGrp="1"/>
          </p:cNvGraphicFramePr>
          <p:nvPr>
            <p:ph type="tbl" sz="quarter" idx="13"/>
            <p:extLst>
              <p:ext uri="{D42A27DB-BD31-4B8C-83A1-F6EECF244321}">
                <p14:modId xmlns:p14="http://schemas.microsoft.com/office/powerpoint/2010/main" val="1147249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31873003"/>
                    </a:ext>
                  </a:extLst>
                </a:gridCol>
                <a:gridCol w="370332">
                  <a:extLst>
                    <a:ext uri="{9D8B030D-6E8A-4147-A177-3AD203B41FA5}">
                      <a16:colId xmlns:a16="http://schemas.microsoft.com/office/drawing/2014/main" val="267338824"/>
                    </a:ext>
                  </a:extLst>
                </a:gridCol>
                <a:gridCol w="370332">
                  <a:extLst>
                    <a:ext uri="{9D8B030D-6E8A-4147-A177-3AD203B41FA5}">
                      <a16:colId xmlns:a16="http://schemas.microsoft.com/office/drawing/2014/main" val="218466299"/>
                    </a:ext>
                  </a:extLst>
                </a:gridCol>
                <a:gridCol w="370332">
                  <a:extLst>
                    <a:ext uri="{9D8B030D-6E8A-4147-A177-3AD203B41FA5}">
                      <a16:colId xmlns:a16="http://schemas.microsoft.com/office/drawing/2014/main" val="3239603697"/>
                    </a:ext>
                  </a:extLst>
                </a:gridCol>
                <a:gridCol w="329184">
                  <a:extLst>
                    <a:ext uri="{9D8B030D-6E8A-4147-A177-3AD203B41FA5}">
                      <a16:colId xmlns:a16="http://schemas.microsoft.com/office/drawing/2014/main" val="2600300868"/>
                    </a:ext>
                  </a:extLst>
                </a:gridCol>
                <a:gridCol w="329184">
                  <a:extLst>
                    <a:ext uri="{9D8B030D-6E8A-4147-A177-3AD203B41FA5}">
                      <a16:colId xmlns:a16="http://schemas.microsoft.com/office/drawing/2014/main" val="3734218344"/>
                    </a:ext>
                  </a:extLst>
                </a:gridCol>
                <a:gridCol w="329184">
                  <a:extLst>
                    <a:ext uri="{9D8B030D-6E8A-4147-A177-3AD203B41FA5}">
                      <a16:colId xmlns:a16="http://schemas.microsoft.com/office/drawing/2014/main" val="2944384682"/>
                    </a:ext>
                  </a:extLst>
                </a:gridCol>
                <a:gridCol w="329184">
                  <a:extLst>
                    <a:ext uri="{9D8B030D-6E8A-4147-A177-3AD203B41FA5}">
                      <a16:colId xmlns:a16="http://schemas.microsoft.com/office/drawing/2014/main" val="1976559568"/>
                    </a:ext>
                  </a:extLst>
                </a:gridCol>
                <a:gridCol w="329184">
                  <a:extLst>
                    <a:ext uri="{9D8B030D-6E8A-4147-A177-3AD203B41FA5}">
                      <a16:colId xmlns:a16="http://schemas.microsoft.com/office/drawing/2014/main" val="1579250259"/>
                    </a:ext>
                  </a:extLst>
                </a:gridCol>
                <a:gridCol w="329184">
                  <a:extLst>
                    <a:ext uri="{9D8B030D-6E8A-4147-A177-3AD203B41FA5}">
                      <a16:colId xmlns:a16="http://schemas.microsoft.com/office/drawing/2014/main" val="1109846718"/>
                    </a:ext>
                  </a:extLst>
                </a:gridCol>
                <a:gridCol w="329184">
                  <a:extLst>
                    <a:ext uri="{9D8B030D-6E8A-4147-A177-3AD203B41FA5}">
                      <a16:colId xmlns:a16="http://schemas.microsoft.com/office/drawing/2014/main" val="982842005"/>
                    </a:ext>
                  </a:extLst>
                </a:gridCol>
                <a:gridCol w="329184">
                  <a:extLst>
                    <a:ext uri="{9D8B030D-6E8A-4147-A177-3AD203B41FA5}">
                      <a16:colId xmlns:a16="http://schemas.microsoft.com/office/drawing/2014/main" val="1193911235"/>
                    </a:ext>
                  </a:extLst>
                </a:gridCol>
                <a:gridCol w="329184">
                  <a:extLst>
                    <a:ext uri="{9D8B030D-6E8A-4147-A177-3AD203B41FA5}">
                      <a16:colId xmlns:a16="http://schemas.microsoft.com/office/drawing/2014/main" val="3387948843"/>
                    </a:ext>
                  </a:extLst>
                </a:gridCol>
                <a:gridCol w="370332">
                  <a:extLst>
                    <a:ext uri="{9D8B030D-6E8A-4147-A177-3AD203B41FA5}">
                      <a16:colId xmlns:a16="http://schemas.microsoft.com/office/drawing/2014/main" val="732816605"/>
                    </a:ext>
                  </a:extLst>
                </a:gridCol>
                <a:gridCol w="370332">
                  <a:extLst>
                    <a:ext uri="{9D8B030D-6E8A-4147-A177-3AD203B41FA5}">
                      <a16:colId xmlns:a16="http://schemas.microsoft.com/office/drawing/2014/main" val="1256023632"/>
                    </a:ext>
                  </a:extLst>
                </a:gridCol>
                <a:gridCol w="329184">
                  <a:extLst>
                    <a:ext uri="{9D8B030D-6E8A-4147-A177-3AD203B41FA5}">
                      <a16:colId xmlns:a16="http://schemas.microsoft.com/office/drawing/2014/main" val="4128584556"/>
                    </a:ext>
                  </a:extLst>
                </a:gridCol>
                <a:gridCol w="329184">
                  <a:extLst>
                    <a:ext uri="{9D8B030D-6E8A-4147-A177-3AD203B41FA5}">
                      <a16:colId xmlns:a16="http://schemas.microsoft.com/office/drawing/2014/main" val="2820682083"/>
                    </a:ext>
                  </a:extLst>
                </a:gridCol>
                <a:gridCol w="370332">
                  <a:extLst>
                    <a:ext uri="{9D8B030D-6E8A-4147-A177-3AD203B41FA5}">
                      <a16:colId xmlns:a16="http://schemas.microsoft.com/office/drawing/2014/main" val="245191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4119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- 2018-06-18 15:07:26 </a:t>
                      </a:r>
                      <a:r>
                        <a:rPr kumimoji="0" lang="en-US" sz="1000" b="0" i="0" u="none" strike="noStrike" kern="1200" cap="none" spc="0" normalizeH="0" baseline="0" noProof="0">
                          <a:ln>
                            <a:noFill/>
                          </a:ln>
                          <a:solidFill>
                            <a:prstClr val="black"/>
                          </a:solidFill>
                          <a:effectLst/>
                          <a:uLnTx/>
                          <a:uFillTx/>
                          <a:latin typeface="+mn-lt"/>
                          <a:ea typeface="+mn-ea"/>
                          <a:cs typeface="+mn-cs"/>
                        </a:rPr>
                        <a:t> 
 "I wasn't a very confident person. I have always struggled with my self-image all my life. In some ways, I still do. But, Nexus has given me the opportunity to meet different people from all over the world; teachers and students alike. By giving me this chance, It has helped me grow in more ways than one. By meeting so many people, it has also told me many stories. I learned that It is alright to struggle with self-image and love, If anything, I discovered it comes with age and maturity. With the brilliant support system, I learned to enrich myself and be more open-minded about many things. Thank you, Nexus, for giving me a chance to meet some admirable people that eventually taught me to give myself a chance to feel beautiful and vigorous. After all, if you invite your demons to tea, you can have some cake." #nexus10yrs #proudtobenexus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9306727"/>
                  </a:ext>
                </a:extLst>
              </a:tr>
            </a:tbl>
          </a:graphicData>
        </a:graphic>
      </p:graphicFrame>
      <p:sp>
        <p:nvSpPr>
          <p:cNvPr id="4" name="Text Placeholder 3">
            <a:extLst>
              <a:ext uri="{FF2B5EF4-FFF2-40B4-BE49-F238E27FC236}">
                <a16:creationId xmlns:a16="http://schemas.microsoft.com/office/drawing/2014/main" id="{B7C026DC-DB06-4D0E-A83C-33E2DB83951B}"/>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3077186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03550-B3F8-46D6-85A7-698A6102A5BB}"/>
              </a:ext>
            </a:extLst>
          </p:cNvPr>
          <p:cNvSpPr>
            <a:spLocks noGrp="1"/>
          </p:cNvSpPr>
          <p:nvPr>
            <p:ph type="title"/>
          </p:nvPr>
        </p:nvSpPr>
        <p:spPr/>
        <p:txBody>
          <a:bodyPr/>
          <a:lstStyle/>
          <a:p>
            <a:r>
              <a:rPr lang="en-US"/>
              <a:t>Facebook Own Posts Table  | Nexus International School Malaysia - 5 of 15</a:t>
            </a:r>
          </a:p>
        </p:txBody>
      </p:sp>
      <p:graphicFrame>
        <p:nvGraphicFramePr>
          <p:cNvPr id="5" name="Table Placeholder 4">
            <a:extLst>
              <a:ext uri="{FF2B5EF4-FFF2-40B4-BE49-F238E27FC236}">
                <a16:creationId xmlns:a16="http://schemas.microsoft.com/office/drawing/2014/main" id="{343156B8-0B96-4B26-865A-00B6B4BAECDA}"/>
              </a:ext>
            </a:extLst>
          </p:cNvPr>
          <p:cNvGraphicFramePr>
            <a:graphicFrameLocks noGrp="1"/>
          </p:cNvGraphicFramePr>
          <p:nvPr>
            <p:ph type="tbl" sz="quarter" idx="13"/>
            <p:extLst>
              <p:ext uri="{D42A27DB-BD31-4B8C-83A1-F6EECF244321}">
                <p14:modId xmlns:p14="http://schemas.microsoft.com/office/powerpoint/2010/main" val="4046192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54468785"/>
                    </a:ext>
                  </a:extLst>
                </a:gridCol>
                <a:gridCol w="370332">
                  <a:extLst>
                    <a:ext uri="{9D8B030D-6E8A-4147-A177-3AD203B41FA5}">
                      <a16:colId xmlns:a16="http://schemas.microsoft.com/office/drawing/2014/main" val="675385924"/>
                    </a:ext>
                  </a:extLst>
                </a:gridCol>
                <a:gridCol w="370332">
                  <a:extLst>
                    <a:ext uri="{9D8B030D-6E8A-4147-A177-3AD203B41FA5}">
                      <a16:colId xmlns:a16="http://schemas.microsoft.com/office/drawing/2014/main" val="542430375"/>
                    </a:ext>
                  </a:extLst>
                </a:gridCol>
                <a:gridCol w="370332">
                  <a:extLst>
                    <a:ext uri="{9D8B030D-6E8A-4147-A177-3AD203B41FA5}">
                      <a16:colId xmlns:a16="http://schemas.microsoft.com/office/drawing/2014/main" val="2374120697"/>
                    </a:ext>
                  </a:extLst>
                </a:gridCol>
                <a:gridCol w="329184">
                  <a:extLst>
                    <a:ext uri="{9D8B030D-6E8A-4147-A177-3AD203B41FA5}">
                      <a16:colId xmlns:a16="http://schemas.microsoft.com/office/drawing/2014/main" val="3416604099"/>
                    </a:ext>
                  </a:extLst>
                </a:gridCol>
                <a:gridCol w="329184">
                  <a:extLst>
                    <a:ext uri="{9D8B030D-6E8A-4147-A177-3AD203B41FA5}">
                      <a16:colId xmlns:a16="http://schemas.microsoft.com/office/drawing/2014/main" val="2205923945"/>
                    </a:ext>
                  </a:extLst>
                </a:gridCol>
                <a:gridCol w="329184">
                  <a:extLst>
                    <a:ext uri="{9D8B030D-6E8A-4147-A177-3AD203B41FA5}">
                      <a16:colId xmlns:a16="http://schemas.microsoft.com/office/drawing/2014/main" val="2320270156"/>
                    </a:ext>
                  </a:extLst>
                </a:gridCol>
                <a:gridCol w="329184">
                  <a:extLst>
                    <a:ext uri="{9D8B030D-6E8A-4147-A177-3AD203B41FA5}">
                      <a16:colId xmlns:a16="http://schemas.microsoft.com/office/drawing/2014/main" val="1240728340"/>
                    </a:ext>
                  </a:extLst>
                </a:gridCol>
                <a:gridCol w="329184">
                  <a:extLst>
                    <a:ext uri="{9D8B030D-6E8A-4147-A177-3AD203B41FA5}">
                      <a16:colId xmlns:a16="http://schemas.microsoft.com/office/drawing/2014/main" val="320750301"/>
                    </a:ext>
                  </a:extLst>
                </a:gridCol>
                <a:gridCol w="329184">
                  <a:extLst>
                    <a:ext uri="{9D8B030D-6E8A-4147-A177-3AD203B41FA5}">
                      <a16:colId xmlns:a16="http://schemas.microsoft.com/office/drawing/2014/main" val="1223797336"/>
                    </a:ext>
                  </a:extLst>
                </a:gridCol>
                <a:gridCol w="329184">
                  <a:extLst>
                    <a:ext uri="{9D8B030D-6E8A-4147-A177-3AD203B41FA5}">
                      <a16:colId xmlns:a16="http://schemas.microsoft.com/office/drawing/2014/main" val="565773367"/>
                    </a:ext>
                  </a:extLst>
                </a:gridCol>
                <a:gridCol w="329184">
                  <a:extLst>
                    <a:ext uri="{9D8B030D-6E8A-4147-A177-3AD203B41FA5}">
                      <a16:colId xmlns:a16="http://schemas.microsoft.com/office/drawing/2014/main" val="29043377"/>
                    </a:ext>
                  </a:extLst>
                </a:gridCol>
                <a:gridCol w="329184">
                  <a:extLst>
                    <a:ext uri="{9D8B030D-6E8A-4147-A177-3AD203B41FA5}">
                      <a16:colId xmlns:a16="http://schemas.microsoft.com/office/drawing/2014/main" val="1489104126"/>
                    </a:ext>
                  </a:extLst>
                </a:gridCol>
                <a:gridCol w="370332">
                  <a:extLst>
                    <a:ext uri="{9D8B030D-6E8A-4147-A177-3AD203B41FA5}">
                      <a16:colId xmlns:a16="http://schemas.microsoft.com/office/drawing/2014/main" val="3896326042"/>
                    </a:ext>
                  </a:extLst>
                </a:gridCol>
                <a:gridCol w="370332">
                  <a:extLst>
                    <a:ext uri="{9D8B030D-6E8A-4147-A177-3AD203B41FA5}">
                      <a16:colId xmlns:a16="http://schemas.microsoft.com/office/drawing/2014/main" val="2939963603"/>
                    </a:ext>
                  </a:extLst>
                </a:gridCol>
                <a:gridCol w="329184">
                  <a:extLst>
                    <a:ext uri="{9D8B030D-6E8A-4147-A177-3AD203B41FA5}">
                      <a16:colId xmlns:a16="http://schemas.microsoft.com/office/drawing/2014/main" val="1333878056"/>
                    </a:ext>
                  </a:extLst>
                </a:gridCol>
                <a:gridCol w="329184">
                  <a:extLst>
                    <a:ext uri="{9D8B030D-6E8A-4147-A177-3AD203B41FA5}">
                      <a16:colId xmlns:a16="http://schemas.microsoft.com/office/drawing/2014/main" val="214632730"/>
                    </a:ext>
                  </a:extLst>
                </a:gridCol>
                <a:gridCol w="370332">
                  <a:extLst>
                    <a:ext uri="{9D8B030D-6E8A-4147-A177-3AD203B41FA5}">
                      <a16:colId xmlns:a16="http://schemas.microsoft.com/office/drawing/2014/main" val="581253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1657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- 2018-06-18 10:00:00 </a:t>
                      </a:r>
                      <a:r>
                        <a:rPr kumimoji="0" lang="en-US" sz="1000" b="0" i="0" u="none" strike="noStrike" kern="1200" cap="none" spc="0" normalizeH="0" baseline="0" noProof="0">
                          <a:ln>
                            <a:noFill/>
                          </a:ln>
                          <a:solidFill>
                            <a:prstClr val="black"/>
                          </a:solidFill>
                          <a:effectLst/>
                          <a:uLnTx/>
                          <a:uFillTx/>
                          <a:latin typeface="+mn-lt"/>
                          <a:ea typeface="+mn-ea"/>
                          <a:cs typeface="+mn-cs"/>
                        </a:rPr>
                        <a:t> 
 Our very own real life Firefist. #nexuschallengeweek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579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- 2018-06-16 10:00:01 </a:t>
                      </a:r>
                      <a:r>
                        <a:rPr kumimoji="0" lang="en-US" sz="1000" b="0" i="0" u="none" strike="noStrike" kern="1200" cap="none" spc="0" normalizeH="0" baseline="0" noProof="0">
                          <a:ln>
                            <a:noFill/>
                          </a:ln>
                          <a:solidFill>
                            <a:prstClr val="black"/>
                          </a:solidFill>
                          <a:effectLst/>
                          <a:uLnTx/>
                          <a:uFillTx/>
                          <a:latin typeface="+mn-lt"/>
                          <a:ea typeface="+mn-ea"/>
                          <a:cs typeface="+mn-cs"/>
                        </a:rPr>
                        <a:t> 
 Let’s keep challenging our limits.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175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- 2018-06-14 10:00:00 </a:t>
                      </a:r>
                      <a:r>
                        <a:rPr kumimoji="0" lang="en-US" sz="1000" b="0" i="0" u="none" strike="noStrike" kern="1200" cap="none" spc="0" normalizeH="0" baseline="0" noProof="0">
                          <a:ln>
                            <a:noFill/>
                          </a:ln>
                          <a:solidFill>
                            <a:prstClr val="black"/>
                          </a:solidFill>
                          <a:effectLst/>
                          <a:uLnTx/>
                          <a:uFillTx/>
                          <a:latin typeface="+mn-lt"/>
                          <a:ea typeface="+mn-ea"/>
                          <a:cs typeface="+mn-cs"/>
                        </a:rPr>
                        <a:t> 
 Oh it’s nothing, we’re just building a quadcopter during Nexus Challenge Week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9114683"/>
                  </a:ext>
                </a:extLst>
              </a:tr>
            </a:tbl>
          </a:graphicData>
        </a:graphic>
      </p:graphicFrame>
      <p:sp>
        <p:nvSpPr>
          <p:cNvPr id="4" name="Text Placeholder 3">
            <a:extLst>
              <a:ext uri="{FF2B5EF4-FFF2-40B4-BE49-F238E27FC236}">
                <a16:creationId xmlns:a16="http://schemas.microsoft.com/office/drawing/2014/main" id="{97D8EC04-6A2D-4F8F-9E7B-D6EA0C358EFD}"/>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256830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49AE-B541-465C-BF4D-96696518268D}"/>
              </a:ext>
            </a:extLst>
          </p:cNvPr>
          <p:cNvSpPr>
            <a:spLocks noGrp="1"/>
          </p:cNvSpPr>
          <p:nvPr>
            <p:ph type="title"/>
          </p:nvPr>
        </p:nvSpPr>
        <p:spPr/>
        <p:txBody>
          <a:bodyPr/>
          <a:lstStyle/>
          <a:p>
            <a:r>
              <a:rPr lang="en-US"/>
              <a:t>Facebook Own Posts Table  | Nexus International School Malaysia - 6 of 15</a:t>
            </a:r>
          </a:p>
        </p:txBody>
      </p:sp>
      <p:graphicFrame>
        <p:nvGraphicFramePr>
          <p:cNvPr id="5" name="Table Placeholder 4">
            <a:extLst>
              <a:ext uri="{FF2B5EF4-FFF2-40B4-BE49-F238E27FC236}">
                <a16:creationId xmlns:a16="http://schemas.microsoft.com/office/drawing/2014/main" id="{06F31D14-E7DF-4363-B5C0-334EB463D975}"/>
              </a:ext>
            </a:extLst>
          </p:cNvPr>
          <p:cNvGraphicFramePr>
            <a:graphicFrameLocks noGrp="1"/>
          </p:cNvGraphicFramePr>
          <p:nvPr>
            <p:ph type="tbl" sz="quarter" idx="13"/>
            <p:extLst>
              <p:ext uri="{D42A27DB-BD31-4B8C-83A1-F6EECF244321}">
                <p14:modId xmlns:p14="http://schemas.microsoft.com/office/powerpoint/2010/main" val="1746056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5381829"/>
                    </a:ext>
                  </a:extLst>
                </a:gridCol>
                <a:gridCol w="370332">
                  <a:extLst>
                    <a:ext uri="{9D8B030D-6E8A-4147-A177-3AD203B41FA5}">
                      <a16:colId xmlns:a16="http://schemas.microsoft.com/office/drawing/2014/main" val="2715049407"/>
                    </a:ext>
                  </a:extLst>
                </a:gridCol>
                <a:gridCol w="370332">
                  <a:extLst>
                    <a:ext uri="{9D8B030D-6E8A-4147-A177-3AD203B41FA5}">
                      <a16:colId xmlns:a16="http://schemas.microsoft.com/office/drawing/2014/main" val="751149203"/>
                    </a:ext>
                  </a:extLst>
                </a:gridCol>
                <a:gridCol w="370332">
                  <a:extLst>
                    <a:ext uri="{9D8B030D-6E8A-4147-A177-3AD203B41FA5}">
                      <a16:colId xmlns:a16="http://schemas.microsoft.com/office/drawing/2014/main" val="34406022"/>
                    </a:ext>
                  </a:extLst>
                </a:gridCol>
                <a:gridCol w="329184">
                  <a:extLst>
                    <a:ext uri="{9D8B030D-6E8A-4147-A177-3AD203B41FA5}">
                      <a16:colId xmlns:a16="http://schemas.microsoft.com/office/drawing/2014/main" val="1500336842"/>
                    </a:ext>
                  </a:extLst>
                </a:gridCol>
                <a:gridCol w="329184">
                  <a:extLst>
                    <a:ext uri="{9D8B030D-6E8A-4147-A177-3AD203B41FA5}">
                      <a16:colId xmlns:a16="http://schemas.microsoft.com/office/drawing/2014/main" val="587784029"/>
                    </a:ext>
                  </a:extLst>
                </a:gridCol>
                <a:gridCol w="329184">
                  <a:extLst>
                    <a:ext uri="{9D8B030D-6E8A-4147-A177-3AD203B41FA5}">
                      <a16:colId xmlns:a16="http://schemas.microsoft.com/office/drawing/2014/main" val="214964073"/>
                    </a:ext>
                  </a:extLst>
                </a:gridCol>
                <a:gridCol w="329184">
                  <a:extLst>
                    <a:ext uri="{9D8B030D-6E8A-4147-A177-3AD203B41FA5}">
                      <a16:colId xmlns:a16="http://schemas.microsoft.com/office/drawing/2014/main" val="3398331668"/>
                    </a:ext>
                  </a:extLst>
                </a:gridCol>
                <a:gridCol w="329184">
                  <a:extLst>
                    <a:ext uri="{9D8B030D-6E8A-4147-A177-3AD203B41FA5}">
                      <a16:colId xmlns:a16="http://schemas.microsoft.com/office/drawing/2014/main" val="1452604847"/>
                    </a:ext>
                  </a:extLst>
                </a:gridCol>
                <a:gridCol w="329184">
                  <a:extLst>
                    <a:ext uri="{9D8B030D-6E8A-4147-A177-3AD203B41FA5}">
                      <a16:colId xmlns:a16="http://schemas.microsoft.com/office/drawing/2014/main" val="3419352304"/>
                    </a:ext>
                  </a:extLst>
                </a:gridCol>
                <a:gridCol w="329184">
                  <a:extLst>
                    <a:ext uri="{9D8B030D-6E8A-4147-A177-3AD203B41FA5}">
                      <a16:colId xmlns:a16="http://schemas.microsoft.com/office/drawing/2014/main" val="2176914873"/>
                    </a:ext>
                  </a:extLst>
                </a:gridCol>
                <a:gridCol w="329184">
                  <a:extLst>
                    <a:ext uri="{9D8B030D-6E8A-4147-A177-3AD203B41FA5}">
                      <a16:colId xmlns:a16="http://schemas.microsoft.com/office/drawing/2014/main" val="3771220061"/>
                    </a:ext>
                  </a:extLst>
                </a:gridCol>
                <a:gridCol w="329184">
                  <a:extLst>
                    <a:ext uri="{9D8B030D-6E8A-4147-A177-3AD203B41FA5}">
                      <a16:colId xmlns:a16="http://schemas.microsoft.com/office/drawing/2014/main" val="701804158"/>
                    </a:ext>
                  </a:extLst>
                </a:gridCol>
                <a:gridCol w="370332">
                  <a:extLst>
                    <a:ext uri="{9D8B030D-6E8A-4147-A177-3AD203B41FA5}">
                      <a16:colId xmlns:a16="http://schemas.microsoft.com/office/drawing/2014/main" val="3041168777"/>
                    </a:ext>
                  </a:extLst>
                </a:gridCol>
                <a:gridCol w="370332">
                  <a:extLst>
                    <a:ext uri="{9D8B030D-6E8A-4147-A177-3AD203B41FA5}">
                      <a16:colId xmlns:a16="http://schemas.microsoft.com/office/drawing/2014/main" val="529011384"/>
                    </a:ext>
                  </a:extLst>
                </a:gridCol>
                <a:gridCol w="329184">
                  <a:extLst>
                    <a:ext uri="{9D8B030D-6E8A-4147-A177-3AD203B41FA5}">
                      <a16:colId xmlns:a16="http://schemas.microsoft.com/office/drawing/2014/main" val="1781411723"/>
                    </a:ext>
                  </a:extLst>
                </a:gridCol>
                <a:gridCol w="329184">
                  <a:extLst>
                    <a:ext uri="{9D8B030D-6E8A-4147-A177-3AD203B41FA5}">
                      <a16:colId xmlns:a16="http://schemas.microsoft.com/office/drawing/2014/main" val="173769772"/>
                    </a:ext>
                  </a:extLst>
                </a:gridCol>
                <a:gridCol w="370332">
                  <a:extLst>
                    <a:ext uri="{9D8B030D-6E8A-4147-A177-3AD203B41FA5}">
                      <a16:colId xmlns:a16="http://schemas.microsoft.com/office/drawing/2014/main" val="3196640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426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- 2018-06-13 10:24:49 </a:t>
                      </a:r>
                      <a:r>
                        <a:rPr kumimoji="0" lang="en-US" sz="1000" b="0" i="0" u="none" strike="noStrike" kern="1200" cap="none" spc="0" normalizeH="0" baseline="0" noProof="0">
                          <a:ln>
                            <a:noFill/>
                          </a:ln>
                          <a:solidFill>
                            <a:prstClr val="black"/>
                          </a:solidFill>
                          <a:effectLst/>
                          <a:uLnTx/>
                          <a:uFillTx/>
                          <a:latin typeface="+mn-lt"/>
                          <a:ea typeface="+mn-ea"/>
                          <a:cs typeface="+mn-cs"/>
                        </a:rPr>
                        <a:t> 
 One fun fact people might not know about me is that, I actually live in the boarding house. So after six years Nexus isn't just a place that I go to work, it is also my home. It's a wonderful environment to facilitate teaching and learning and I'm grateful to be a part of the Nexus family. ;) 
#nexus10yrs #proudtobenexus
Leilah Zahedi, 
Assistant Head &amp; Secondary Counsellor (Years 7 - 11)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9633863"/>
                  </a:ext>
                </a:extLst>
              </a:tr>
            </a:tbl>
          </a:graphicData>
        </a:graphic>
      </p:graphicFrame>
      <p:sp>
        <p:nvSpPr>
          <p:cNvPr id="4" name="Text Placeholder 3">
            <a:extLst>
              <a:ext uri="{FF2B5EF4-FFF2-40B4-BE49-F238E27FC236}">
                <a16:creationId xmlns:a16="http://schemas.microsoft.com/office/drawing/2014/main" id="{C234CE60-3C6F-4816-BE1B-1C8825EBEB6D}"/>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2156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A6B7D-A9C3-446E-B9E6-472F86C2E931}"/>
              </a:ext>
            </a:extLst>
          </p:cNvPr>
          <p:cNvSpPr>
            <a:spLocks noGrp="1"/>
          </p:cNvSpPr>
          <p:nvPr>
            <p:ph type="title"/>
          </p:nvPr>
        </p:nvSpPr>
        <p:spPr/>
        <p:txBody>
          <a:bodyPr/>
          <a:lstStyle/>
          <a:p>
            <a:r>
              <a:rPr lang="en-US"/>
              <a:t>Facebook Own Posts Table  | Nexus International School Malaysia - 7 of 15</a:t>
            </a:r>
          </a:p>
        </p:txBody>
      </p:sp>
      <p:graphicFrame>
        <p:nvGraphicFramePr>
          <p:cNvPr id="5" name="Table Placeholder 4">
            <a:extLst>
              <a:ext uri="{FF2B5EF4-FFF2-40B4-BE49-F238E27FC236}">
                <a16:creationId xmlns:a16="http://schemas.microsoft.com/office/drawing/2014/main" id="{A0AB07C0-7945-405F-8369-4CACCDA4FE4C}"/>
              </a:ext>
            </a:extLst>
          </p:cNvPr>
          <p:cNvGraphicFramePr>
            <a:graphicFrameLocks noGrp="1"/>
          </p:cNvGraphicFramePr>
          <p:nvPr>
            <p:ph type="tbl" sz="quarter" idx="13"/>
            <p:extLst>
              <p:ext uri="{D42A27DB-BD31-4B8C-83A1-F6EECF244321}">
                <p14:modId xmlns:p14="http://schemas.microsoft.com/office/powerpoint/2010/main" val="2532746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77958503"/>
                    </a:ext>
                  </a:extLst>
                </a:gridCol>
                <a:gridCol w="370332">
                  <a:extLst>
                    <a:ext uri="{9D8B030D-6E8A-4147-A177-3AD203B41FA5}">
                      <a16:colId xmlns:a16="http://schemas.microsoft.com/office/drawing/2014/main" val="2981898567"/>
                    </a:ext>
                  </a:extLst>
                </a:gridCol>
                <a:gridCol w="370332">
                  <a:extLst>
                    <a:ext uri="{9D8B030D-6E8A-4147-A177-3AD203B41FA5}">
                      <a16:colId xmlns:a16="http://schemas.microsoft.com/office/drawing/2014/main" val="2386506391"/>
                    </a:ext>
                  </a:extLst>
                </a:gridCol>
                <a:gridCol w="370332">
                  <a:extLst>
                    <a:ext uri="{9D8B030D-6E8A-4147-A177-3AD203B41FA5}">
                      <a16:colId xmlns:a16="http://schemas.microsoft.com/office/drawing/2014/main" val="4025357115"/>
                    </a:ext>
                  </a:extLst>
                </a:gridCol>
                <a:gridCol w="329184">
                  <a:extLst>
                    <a:ext uri="{9D8B030D-6E8A-4147-A177-3AD203B41FA5}">
                      <a16:colId xmlns:a16="http://schemas.microsoft.com/office/drawing/2014/main" val="3630143475"/>
                    </a:ext>
                  </a:extLst>
                </a:gridCol>
                <a:gridCol w="329184">
                  <a:extLst>
                    <a:ext uri="{9D8B030D-6E8A-4147-A177-3AD203B41FA5}">
                      <a16:colId xmlns:a16="http://schemas.microsoft.com/office/drawing/2014/main" val="2358721303"/>
                    </a:ext>
                  </a:extLst>
                </a:gridCol>
                <a:gridCol w="329184">
                  <a:extLst>
                    <a:ext uri="{9D8B030D-6E8A-4147-A177-3AD203B41FA5}">
                      <a16:colId xmlns:a16="http://schemas.microsoft.com/office/drawing/2014/main" val="918469838"/>
                    </a:ext>
                  </a:extLst>
                </a:gridCol>
                <a:gridCol w="329184">
                  <a:extLst>
                    <a:ext uri="{9D8B030D-6E8A-4147-A177-3AD203B41FA5}">
                      <a16:colId xmlns:a16="http://schemas.microsoft.com/office/drawing/2014/main" val="4111436898"/>
                    </a:ext>
                  </a:extLst>
                </a:gridCol>
                <a:gridCol w="329184">
                  <a:extLst>
                    <a:ext uri="{9D8B030D-6E8A-4147-A177-3AD203B41FA5}">
                      <a16:colId xmlns:a16="http://schemas.microsoft.com/office/drawing/2014/main" val="3244137509"/>
                    </a:ext>
                  </a:extLst>
                </a:gridCol>
                <a:gridCol w="329184">
                  <a:extLst>
                    <a:ext uri="{9D8B030D-6E8A-4147-A177-3AD203B41FA5}">
                      <a16:colId xmlns:a16="http://schemas.microsoft.com/office/drawing/2014/main" val="2082331347"/>
                    </a:ext>
                  </a:extLst>
                </a:gridCol>
                <a:gridCol w="329184">
                  <a:extLst>
                    <a:ext uri="{9D8B030D-6E8A-4147-A177-3AD203B41FA5}">
                      <a16:colId xmlns:a16="http://schemas.microsoft.com/office/drawing/2014/main" val="1379951114"/>
                    </a:ext>
                  </a:extLst>
                </a:gridCol>
                <a:gridCol w="329184">
                  <a:extLst>
                    <a:ext uri="{9D8B030D-6E8A-4147-A177-3AD203B41FA5}">
                      <a16:colId xmlns:a16="http://schemas.microsoft.com/office/drawing/2014/main" val="1333954302"/>
                    </a:ext>
                  </a:extLst>
                </a:gridCol>
                <a:gridCol w="329184">
                  <a:extLst>
                    <a:ext uri="{9D8B030D-6E8A-4147-A177-3AD203B41FA5}">
                      <a16:colId xmlns:a16="http://schemas.microsoft.com/office/drawing/2014/main" val="1599606476"/>
                    </a:ext>
                  </a:extLst>
                </a:gridCol>
                <a:gridCol w="370332">
                  <a:extLst>
                    <a:ext uri="{9D8B030D-6E8A-4147-A177-3AD203B41FA5}">
                      <a16:colId xmlns:a16="http://schemas.microsoft.com/office/drawing/2014/main" val="3144742091"/>
                    </a:ext>
                  </a:extLst>
                </a:gridCol>
                <a:gridCol w="370332">
                  <a:extLst>
                    <a:ext uri="{9D8B030D-6E8A-4147-A177-3AD203B41FA5}">
                      <a16:colId xmlns:a16="http://schemas.microsoft.com/office/drawing/2014/main" val="2691295180"/>
                    </a:ext>
                  </a:extLst>
                </a:gridCol>
                <a:gridCol w="329184">
                  <a:extLst>
                    <a:ext uri="{9D8B030D-6E8A-4147-A177-3AD203B41FA5}">
                      <a16:colId xmlns:a16="http://schemas.microsoft.com/office/drawing/2014/main" val="1299597739"/>
                    </a:ext>
                  </a:extLst>
                </a:gridCol>
                <a:gridCol w="329184">
                  <a:extLst>
                    <a:ext uri="{9D8B030D-6E8A-4147-A177-3AD203B41FA5}">
                      <a16:colId xmlns:a16="http://schemas.microsoft.com/office/drawing/2014/main" val="3318205999"/>
                    </a:ext>
                  </a:extLst>
                </a:gridCol>
                <a:gridCol w="370332">
                  <a:extLst>
                    <a:ext uri="{9D8B030D-6E8A-4147-A177-3AD203B41FA5}">
                      <a16:colId xmlns:a16="http://schemas.microsoft.com/office/drawing/2014/main" val="4283459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645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- 2018-06-12 14:28:50 </a:t>
                      </a:r>
                      <a:r>
                        <a:rPr kumimoji="0" lang="en-US" sz="1000" b="0" i="0" u="none" strike="noStrike" kern="1200" cap="none" spc="0" normalizeH="0" baseline="0" noProof="0">
                          <a:ln>
                            <a:noFill/>
                          </a:ln>
                          <a:solidFill>
                            <a:prstClr val="black"/>
                          </a:solidFill>
                          <a:effectLst/>
                          <a:uLnTx/>
                          <a:uFillTx/>
                          <a:latin typeface="+mn-lt"/>
                          <a:ea typeface="+mn-ea"/>
                          <a:cs typeface="+mn-cs"/>
                        </a:rPr>
                        <a:t> 
 What happens when we send our learners Years 5-10 out to Kuala Selangor on an expedition into the mangrove forests?
Ethan shares his experience of his Challenge Week Trip.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469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- 2018-06-11 10:00:00 </a:t>
                      </a:r>
                      <a:r>
                        <a:rPr kumimoji="0" lang="en-US" sz="1000" b="0" i="0" u="none" strike="noStrike" kern="1200" cap="none" spc="0" normalizeH="0" baseline="0" noProof="0">
                          <a:ln>
                            <a:noFill/>
                          </a:ln>
                          <a:solidFill>
                            <a:prstClr val="black"/>
                          </a:solidFill>
                          <a:effectLst/>
                          <a:uLnTx/>
                          <a:uFillTx/>
                          <a:latin typeface="+mn-lt"/>
                          <a:ea typeface="+mn-ea"/>
                          <a:cs typeface="+mn-cs"/>
                        </a:rPr>
                        <a:t> 
 True or False? 
#parentingmoments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73345297"/>
                  </a:ext>
                </a:extLst>
              </a:tr>
            </a:tbl>
          </a:graphicData>
        </a:graphic>
      </p:graphicFrame>
      <p:sp>
        <p:nvSpPr>
          <p:cNvPr id="4" name="Text Placeholder 3">
            <a:extLst>
              <a:ext uri="{FF2B5EF4-FFF2-40B4-BE49-F238E27FC236}">
                <a16:creationId xmlns:a16="http://schemas.microsoft.com/office/drawing/2014/main" id="{F396C13D-447A-40F1-AEC1-99E61275FCC7}"/>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733615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FCF04-9E4C-45A0-87E8-E259F4816DB1}"/>
              </a:ext>
            </a:extLst>
          </p:cNvPr>
          <p:cNvSpPr>
            <a:spLocks noGrp="1"/>
          </p:cNvSpPr>
          <p:nvPr>
            <p:ph type="title"/>
          </p:nvPr>
        </p:nvSpPr>
        <p:spPr/>
        <p:txBody>
          <a:bodyPr/>
          <a:lstStyle/>
          <a:p>
            <a:r>
              <a:rPr lang="en-US"/>
              <a:t>Facebook Own Posts Table  | Nexus International School Malaysia - 8 of 15</a:t>
            </a:r>
          </a:p>
        </p:txBody>
      </p:sp>
      <p:graphicFrame>
        <p:nvGraphicFramePr>
          <p:cNvPr id="5" name="Table Placeholder 4">
            <a:extLst>
              <a:ext uri="{FF2B5EF4-FFF2-40B4-BE49-F238E27FC236}">
                <a16:creationId xmlns:a16="http://schemas.microsoft.com/office/drawing/2014/main" id="{43FDBCE5-24FC-4814-ABAF-47C16BD7A865}"/>
              </a:ext>
            </a:extLst>
          </p:cNvPr>
          <p:cNvGraphicFramePr>
            <a:graphicFrameLocks noGrp="1"/>
          </p:cNvGraphicFramePr>
          <p:nvPr>
            <p:ph type="tbl" sz="quarter" idx="13"/>
            <p:extLst>
              <p:ext uri="{D42A27DB-BD31-4B8C-83A1-F6EECF244321}">
                <p14:modId xmlns:p14="http://schemas.microsoft.com/office/powerpoint/2010/main" val="3585344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74102551"/>
                    </a:ext>
                  </a:extLst>
                </a:gridCol>
                <a:gridCol w="370332">
                  <a:extLst>
                    <a:ext uri="{9D8B030D-6E8A-4147-A177-3AD203B41FA5}">
                      <a16:colId xmlns:a16="http://schemas.microsoft.com/office/drawing/2014/main" val="834795210"/>
                    </a:ext>
                  </a:extLst>
                </a:gridCol>
                <a:gridCol w="370332">
                  <a:extLst>
                    <a:ext uri="{9D8B030D-6E8A-4147-A177-3AD203B41FA5}">
                      <a16:colId xmlns:a16="http://schemas.microsoft.com/office/drawing/2014/main" val="3925168361"/>
                    </a:ext>
                  </a:extLst>
                </a:gridCol>
                <a:gridCol w="370332">
                  <a:extLst>
                    <a:ext uri="{9D8B030D-6E8A-4147-A177-3AD203B41FA5}">
                      <a16:colId xmlns:a16="http://schemas.microsoft.com/office/drawing/2014/main" val="553624516"/>
                    </a:ext>
                  </a:extLst>
                </a:gridCol>
                <a:gridCol w="329184">
                  <a:extLst>
                    <a:ext uri="{9D8B030D-6E8A-4147-A177-3AD203B41FA5}">
                      <a16:colId xmlns:a16="http://schemas.microsoft.com/office/drawing/2014/main" val="2582965872"/>
                    </a:ext>
                  </a:extLst>
                </a:gridCol>
                <a:gridCol w="329184">
                  <a:extLst>
                    <a:ext uri="{9D8B030D-6E8A-4147-A177-3AD203B41FA5}">
                      <a16:colId xmlns:a16="http://schemas.microsoft.com/office/drawing/2014/main" val="3471266973"/>
                    </a:ext>
                  </a:extLst>
                </a:gridCol>
                <a:gridCol w="329184">
                  <a:extLst>
                    <a:ext uri="{9D8B030D-6E8A-4147-A177-3AD203B41FA5}">
                      <a16:colId xmlns:a16="http://schemas.microsoft.com/office/drawing/2014/main" val="2293844268"/>
                    </a:ext>
                  </a:extLst>
                </a:gridCol>
                <a:gridCol w="329184">
                  <a:extLst>
                    <a:ext uri="{9D8B030D-6E8A-4147-A177-3AD203B41FA5}">
                      <a16:colId xmlns:a16="http://schemas.microsoft.com/office/drawing/2014/main" val="3253540532"/>
                    </a:ext>
                  </a:extLst>
                </a:gridCol>
                <a:gridCol w="329184">
                  <a:extLst>
                    <a:ext uri="{9D8B030D-6E8A-4147-A177-3AD203B41FA5}">
                      <a16:colId xmlns:a16="http://schemas.microsoft.com/office/drawing/2014/main" val="2835461616"/>
                    </a:ext>
                  </a:extLst>
                </a:gridCol>
                <a:gridCol w="329184">
                  <a:extLst>
                    <a:ext uri="{9D8B030D-6E8A-4147-A177-3AD203B41FA5}">
                      <a16:colId xmlns:a16="http://schemas.microsoft.com/office/drawing/2014/main" val="3039588210"/>
                    </a:ext>
                  </a:extLst>
                </a:gridCol>
                <a:gridCol w="329184">
                  <a:extLst>
                    <a:ext uri="{9D8B030D-6E8A-4147-A177-3AD203B41FA5}">
                      <a16:colId xmlns:a16="http://schemas.microsoft.com/office/drawing/2014/main" val="3698720359"/>
                    </a:ext>
                  </a:extLst>
                </a:gridCol>
                <a:gridCol w="329184">
                  <a:extLst>
                    <a:ext uri="{9D8B030D-6E8A-4147-A177-3AD203B41FA5}">
                      <a16:colId xmlns:a16="http://schemas.microsoft.com/office/drawing/2014/main" val="2179171920"/>
                    </a:ext>
                  </a:extLst>
                </a:gridCol>
                <a:gridCol w="329184">
                  <a:extLst>
                    <a:ext uri="{9D8B030D-6E8A-4147-A177-3AD203B41FA5}">
                      <a16:colId xmlns:a16="http://schemas.microsoft.com/office/drawing/2014/main" val="3294037677"/>
                    </a:ext>
                  </a:extLst>
                </a:gridCol>
                <a:gridCol w="370332">
                  <a:extLst>
                    <a:ext uri="{9D8B030D-6E8A-4147-A177-3AD203B41FA5}">
                      <a16:colId xmlns:a16="http://schemas.microsoft.com/office/drawing/2014/main" val="4015216826"/>
                    </a:ext>
                  </a:extLst>
                </a:gridCol>
                <a:gridCol w="370332">
                  <a:extLst>
                    <a:ext uri="{9D8B030D-6E8A-4147-A177-3AD203B41FA5}">
                      <a16:colId xmlns:a16="http://schemas.microsoft.com/office/drawing/2014/main" val="520251654"/>
                    </a:ext>
                  </a:extLst>
                </a:gridCol>
                <a:gridCol w="329184">
                  <a:extLst>
                    <a:ext uri="{9D8B030D-6E8A-4147-A177-3AD203B41FA5}">
                      <a16:colId xmlns:a16="http://schemas.microsoft.com/office/drawing/2014/main" val="2108928110"/>
                    </a:ext>
                  </a:extLst>
                </a:gridCol>
                <a:gridCol w="329184">
                  <a:extLst>
                    <a:ext uri="{9D8B030D-6E8A-4147-A177-3AD203B41FA5}">
                      <a16:colId xmlns:a16="http://schemas.microsoft.com/office/drawing/2014/main" val="75198774"/>
                    </a:ext>
                  </a:extLst>
                </a:gridCol>
                <a:gridCol w="370332">
                  <a:extLst>
                    <a:ext uri="{9D8B030D-6E8A-4147-A177-3AD203B41FA5}">
                      <a16:colId xmlns:a16="http://schemas.microsoft.com/office/drawing/2014/main" val="3825336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50197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- 2018-06-08 10:00:01 </a:t>
                      </a:r>
                      <a:r>
                        <a:rPr kumimoji="0" lang="en-US" sz="1000" b="0" i="0" u="none" strike="noStrike" kern="1200" cap="none" spc="0" normalizeH="0" baseline="0" noProof="0">
                          <a:ln>
                            <a:noFill/>
                          </a:ln>
                          <a:solidFill>
                            <a:prstClr val="black"/>
                          </a:solidFill>
                          <a:effectLst/>
                          <a:uLnTx/>
                          <a:uFillTx/>
                          <a:latin typeface="+mn-lt"/>
                          <a:ea typeface="+mn-ea"/>
                          <a:cs typeface="+mn-cs"/>
                        </a:rPr>
                        <a:t> 
 Challenge Week allows our learners to grow beyond the classroom by exposing them to new life experiences.
Find out more about Challenge week here: https://sites.google.com/nexus.edu.my/challengeweek/home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2977204"/>
                  </a:ext>
                </a:extLst>
              </a:tr>
            </a:tbl>
          </a:graphicData>
        </a:graphic>
      </p:graphicFrame>
      <p:sp>
        <p:nvSpPr>
          <p:cNvPr id="4" name="Text Placeholder 3">
            <a:extLst>
              <a:ext uri="{FF2B5EF4-FFF2-40B4-BE49-F238E27FC236}">
                <a16:creationId xmlns:a16="http://schemas.microsoft.com/office/drawing/2014/main" id="{B250A2BA-9568-48A2-A8F6-DBEF50ADC48C}"/>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636472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14994-054E-4D85-85EA-45DE5B5021E0}"/>
              </a:ext>
            </a:extLst>
          </p:cNvPr>
          <p:cNvSpPr>
            <a:spLocks noGrp="1"/>
          </p:cNvSpPr>
          <p:nvPr>
            <p:ph type="title"/>
          </p:nvPr>
        </p:nvSpPr>
        <p:spPr/>
        <p:txBody>
          <a:bodyPr/>
          <a:lstStyle/>
          <a:p>
            <a:r>
              <a:rPr lang="en-US"/>
              <a:t>Facebook Own Posts Table  | Nexus International School Malaysia - 9 of 15</a:t>
            </a:r>
          </a:p>
        </p:txBody>
      </p:sp>
      <p:graphicFrame>
        <p:nvGraphicFramePr>
          <p:cNvPr id="5" name="Table Placeholder 4">
            <a:extLst>
              <a:ext uri="{FF2B5EF4-FFF2-40B4-BE49-F238E27FC236}">
                <a16:creationId xmlns:a16="http://schemas.microsoft.com/office/drawing/2014/main" id="{C8006274-EC00-4CE2-A581-77D50749B1C4}"/>
              </a:ext>
            </a:extLst>
          </p:cNvPr>
          <p:cNvGraphicFramePr>
            <a:graphicFrameLocks noGrp="1"/>
          </p:cNvGraphicFramePr>
          <p:nvPr>
            <p:ph type="tbl" sz="quarter" idx="13"/>
            <p:extLst>
              <p:ext uri="{D42A27DB-BD31-4B8C-83A1-F6EECF244321}">
                <p14:modId xmlns:p14="http://schemas.microsoft.com/office/powerpoint/2010/main" val="3084634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74942396"/>
                    </a:ext>
                  </a:extLst>
                </a:gridCol>
                <a:gridCol w="370332">
                  <a:extLst>
                    <a:ext uri="{9D8B030D-6E8A-4147-A177-3AD203B41FA5}">
                      <a16:colId xmlns:a16="http://schemas.microsoft.com/office/drawing/2014/main" val="864386724"/>
                    </a:ext>
                  </a:extLst>
                </a:gridCol>
                <a:gridCol w="370332">
                  <a:extLst>
                    <a:ext uri="{9D8B030D-6E8A-4147-A177-3AD203B41FA5}">
                      <a16:colId xmlns:a16="http://schemas.microsoft.com/office/drawing/2014/main" val="4109823326"/>
                    </a:ext>
                  </a:extLst>
                </a:gridCol>
                <a:gridCol w="370332">
                  <a:extLst>
                    <a:ext uri="{9D8B030D-6E8A-4147-A177-3AD203B41FA5}">
                      <a16:colId xmlns:a16="http://schemas.microsoft.com/office/drawing/2014/main" val="145437259"/>
                    </a:ext>
                  </a:extLst>
                </a:gridCol>
                <a:gridCol w="329184">
                  <a:extLst>
                    <a:ext uri="{9D8B030D-6E8A-4147-A177-3AD203B41FA5}">
                      <a16:colId xmlns:a16="http://schemas.microsoft.com/office/drawing/2014/main" val="2586187338"/>
                    </a:ext>
                  </a:extLst>
                </a:gridCol>
                <a:gridCol w="329184">
                  <a:extLst>
                    <a:ext uri="{9D8B030D-6E8A-4147-A177-3AD203B41FA5}">
                      <a16:colId xmlns:a16="http://schemas.microsoft.com/office/drawing/2014/main" val="399182494"/>
                    </a:ext>
                  </a:extLst>
                </a:gridCol>
                <a:gridCol w="329184">
                  <a:extLst>
                    <a:ext uri="{9D8B030D-6E8A-4147-A177-3AD203B41FA5}">
                      <a16:colId xmlns:a16="http://schemas.microsoft.com/office/drawing/2014/main" val="2895938726"/>
                    </a:ext>
                  </a:extLst>
                </a:gridCol>
                <a:gridCol w="329184">
                  <a:extLst>
                    <a:ext uri="{9D8B030D-6E8A-4147-A177-3AD203B41FA5}">
                      <a16:colId xmlns:a16="http://schemas.microsoft.com/office/drawing/2014/main" val="1273603274"/>
                    </a:ext>
                  </a:extLst>
                </a:gridCol>
                <a:gridCol w="329184">
                  <a:extLst>
                    <a:ext uri="{9D8B030D-6E8A-4147-A177-3AD203B41FA5}">
                      <a16:colId xmlns:a16="http://schemas.microsoft.com/office/drawing/2014/main" val="2339298298"/>
                    </a:ext>
                  </a:extLst>
                </a:gridCol>
                <a:gridCol w="329184">
                  <a:extLst>
                    <a:ext uri="{9D8B030D-6E8A-4147-A177-3AD203B41FA5}">
                      <a16:colId xmlns:a16="http://schemas.microsoft.com/office/drawing/2014/main" val="3638783241"/>
                    </a:ext>
                  </a:extLst>
                </a:gridCol>
                <a:gridCol w="329184">
                  <a:extLst>
                    <a:ext uri="{9D8B030D-6E8A-4147-A177-3AD203B41FA5}">
                      <a16:colId xmlns:a16="http://schemas.microsoft.com/office/drawing/2014/main" val="3922980019"/>
                    </a:ext>
                  </a:extLst>
                </a:gridCol>
                <a:gridCol w="329184">
                  <a:extLst>
                    <a:ext uri="{9D8B030D-6E8A-4147-A177-3AD203B41FA5}">
                      <a16:colId xmlns:a16="http://schemas.microsoft.com/office/drawing/2014/main" val="1070931081"/>
                    </a:ext>
                  </a:extLst>
                </a:gridCol>
                <a:gridCol w="329184">
                  <a:extLst>
                    <a:ext uri="{9D8B030D-6E8A-4147-A177-3AD203B41FA5}">
                      <a16:colId xmlns:a16="http://schemas.microsoft.com/office/drawing/2014/main" val="537808499"/>
                    </a:ext>
                  </a:extLst>
                </a:gridCol>
                <a:gridCol w="370332">
                  <a:extLst>
                    <a:ext uri="{9D8B030D-6E8A-4147-A177-3AD203B41FA5}">
                      <a16:colId xmlns:a16="http://schemas.microsoft.com/office/drawing/2014/main" val="30898506"/>
                    </a:ext>
                  </a:extLst>
                </a:gridCol>
                <a:gridCol w="370332">
                  <a:extLst>
                    <a:ext uri="{9D8B030D-6E8A-4147-A177-3AD203B41FA5}">
                      <a16:colId xmlns:a16="http://schemas.microsoft.com/office/drawing/2014/main" val="3394542711"/>
                    </a:ext>
                  </a:extLst>
                </a:gridCol>
                <a:gridCol w="329184">
                  <a:extLst>
                    <a:ext uri="{9D8B030D-6E8A-4147-A177-3AD203B41FA5}">
                      <a16:colId xmlns:a16="http://schemas.microsoft.com/office/drawing/2014/main" val="2406042682"/>
                    </a:ext>
                  </a:extLst>
                </a:gridCol>
                <a:gridCol w="329184">
                  <a:extLst>
                    <a:ext uri="{9D8B030D-6E8A-4147-A177-3AD203B41FA5}">
                      <a16:colId xmlns:a16="http://schemas.microsoft.com/office/drawing/2014/main" val="1731513507"/>
                    </a:ext>
                  </a:extLst>
                </a:gridCol>
                <a:gridCol w="370332">
                  <a:extLst>
                    <a:ext uri="{9D8B030D-6E8A-4147-A177-3AD203B41FA5}">
                      <a16:colId xmlns:a16="http://schemas.microsoft.com/office/drawing/2014/main" val="3786715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7142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- 2018-06-07 15:52:02 </a:t>
                      </a:r>
                      <a:r>
                        <a:rPr kumimoji="0" lang="en-US" sz="1000" b="0" i="0" u="none" strike="noStrike" kern="1200" cap="none" spc="0" normalizeH="0" baseline="0" noProof="0">
                          <a:ln>
                            <a:noFill/>
                          </a:ln>
                          <a:solidFill>
                            <a:prstClr val="black"/>
                          </a:solidFill>
                          <a:effectLst/>
                          <a:uLnTx/>
                          <a:uFillTx/>
                          <a:latin typeface="+mn-lt"/>
                          <a:ea typeface="+mn-ea"/>
                          <a:cs typeface="+mn-cs"/>
                        </a:rPr>
                        <a:t> 
 Find out why Nexus is the only school in Southeast Asia to be accredited "Mastering" for Early Years by the International Primary Curriculum! Join us for our Info Session, 12 June 2018.
Date: 12 June 2018
Time: 3:30PM
Age: starting from 2 years old. 
Contact Admissions team at 03-8889 3868 or admissions@nexus.edu.my.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293743"/>
                  </a:ext>
                </a:extLst>
              </a:tr>
            </a:tbl>
          </a:graphicData>
        </a:graphic>
      </p:graphicFrame>
      <p:sp>
        <p:nvSpPr>
          <p:cNvPr id="4" name="Text Placeholder 3">
            <a:extLst>
              <a:ext uri="{FF2B5EF4-FFF2-40B4-BE49-F238E27FC236}">
                <a16:creationId xmlns:a16="http://schemas.microsoft.com/office/drawing/2014/main" id="{C5E2D418-2D84-4E3F-8215-F28301ECBD97}"/>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936808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B6902-FDB0-43EC-BB86-B12CDCD48228}"/>
              </a:ext>
            </a:extLst>
          </p:cNvPr>
          <p:cNvSpPr>
            <a:spLocks noGrp="1"/>
          </p:cNvSpPr>
          <p:nvPr>
            <p:ph type="title"/>
          </p:nvPr>
        </p:nvSpPr>
        <p:spPr/>
        <p:txBody>
          <a:bodyPr/>
          <a:lstStyle/>
          <a:p>
            <a:r>
              <a:rPr lang="en-US"/>
              <a:t>Facebook Own Posts Table  | Nexus International School Malaysia - 10 of 15</a:t>
            </a:r>
          </a:p>
        </p:txBody>
      </p:sp>
      <p:graphicFrame>
        <p:nvGraphicFramePr>
          <p:cNvPr id="5" name="Table Placeholder 4">
            <a:extLst>
              <a:ext uri="{FF2B5EF4-FFF2-40B4-BE49-F238E27FC236}">
                <a16:creationId xmlns:a16="http://schemas.microsoft.com/office/drawing/2014/main" id="{C7C1EA22-5F01-4A77-851A-96A20554E81A}"/>
              </a:ext>
            </a:extLst>
          </p:cNvPr>
          <p:cNvGraphicFramePr>
            <a:graphicFrameLocks noGrp="1"/>
          </p:cNvGraphicFramePr>
          <p:nvPr>
            <p:ph type="tbl" sz="quarter" idx="13"/>
            <p:extLst>
              <p:ext uri="{D42A27DB-BD31-4B8C-83A1-F6EECF244321}">
                <p14:modId xmlns:p14="http://schemas.microsoft.com/office/powerpoint/2010/main" val="2877913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85712551"/>
                    </a:ext>
                  </a:extLst>
                </a:gridCol>
                <a:gridCol w="370332">
                  <a:extLst>
                    <a:ext uri="{9D8B030D-6E8A-4147-A177-3AD203B41FA5}">
                      <a16:colId xmlns:a16="http://schemas.microsoft.com/office/drawing/2014/main" val="1431676427"/>
                    </a:ext>
                  </a:extLst>
                </a:gridCol>
                <a:gridCol w="370332">
                  <a:extLst>
                    <a:ext uri="{9D8B030D-6E8A-4147-A177-3AD203B41FA5}">
                      <a16:colId xmlns:a16="http://schemas.microsoft.com/office/drawing/2014/main" val="3786059432"/>
                    </a:ext>
                  </a:extLst>
                </a:gridCol>
                <a:gridCol w="370332">
                  <a:extLst>
                    <a:ext uri="{9D8B030D-6E8A-4147-A177-3AD203B41FA5}">
                      <a16:colId xmlns:a16="http://schemas.microsoft.com/office/drawing/2014/main" val="1350545351"/>
                    </a:ext>
                  </a:extLst>
                </a:gridCol>
                <a:gridCol w="329184">
                  <a:extLst>
                    <a:ext uri="{9D8B030D-6E8A-4147-A177-3AD203B41FA5}">
                      <a16:colId xmlns:a16="http://schemas.microsoft.com/office/drawing/2014/main" val="2998342757"/>
                    </a:ext>
                  </a:extLst>
                </a:gridCol>
                <a:gridCol w="329184">
                  <a:extLst>
                    <a:ext uri="{9D8B030D-6E8A-4147-A177-3AD203B41FA5}">
                      <a16:colId xmlns:a16="http://schemas.microsoft.com/office/drawing/2014/main" val="318273392"/>
                    </a:ext>
                  </a:extLst>
                </a:gridCol>
                <a:gridCol w="329184">
                  <a:extLst>
                    <a:ext uri="{9D8B030D-6E8A-4147-A177-3AD203B41FA5}">
                      <a16:colId xmlns:a16="http://schemas.microsoft.com/office/drawing/2014/main" val="2925952847"/>
                    </a:ext>
                  </a:extLst>
                </a:gridCol>
                <a:gridCol w="329184">
                  <a:extLst>
                    <a:ext uri="{9D8B030D-6E8A-4147-A177-3AD203B41FA5}">
                      <a16:colId xmlns:a16="http://schemas.microsoft.com/office/drawing/2014/main" val="193834658"/>
                    </a:ext>
                  </a:extLst>
                </a:gridCol>
                <a:gridCol w="329184">
                  <a:extLst>
                    <a:ext uri="{9D8B030D-6E8A-4147-A177-3AD203B41FA5}">
                      <a16:colId xmlns:a16="http://schemas.microsoft.com/office/drawing/2014/main" val="1714011479"/>
                    </a:ext>
                  </a:extLst>
                </a:gridCol>
                <a:gridCol w="329184">
                  <a:extLst>
                    <a:ext uri="{9D8B030D-6E8A-4147-A177-3AD203B41FA5}">
                      <a16:colId xmlns:a16="http://schemas.microsoft.com/office/drawing/2014/main" val="2251844542"/>
                    </a:ext>
                  </a:extLst>
                </a:gridCol>
                <a:gridCol w="329184">
                  <a:extLst>
                    <a:ext uri="{9D8B030D-6E8A-4147-A177-3AD203B41FA5}">
                      <a16:colId xmlns:a16="http://schemas.microsoft.com/office/drawing/2014/main" val="661346924"/>
                    </a:ext>
                  </a:extLst>
                </a:gridCol>
                <a:gridCol w="329184">
                  <a:extLst>
                    <a:ext uri="{9D8B030D-6E8A-4147-A177-3AD203B41FA5}">
                      <a16:colId xmlns:a16="http://schemas.microsoft.com/office/drawing/2014/main" val="528905671"/>
                    </a:ext>
                  </a:extLst>
                </a:gridCol>
                <a:gridCol w="329184">
                  <a:extLst>
                    <a:ext uri="{9D8B030D-6E8A-4147-A177-3AD203B41FA5}">
                      <a16:colId xmlns:a16="http://schemas.microsoft.com/office/drawing/2014/main" val="1046591095"/>
                    </a:ext>
                  </a:extLst>
                </a:gridCol>
                <a:gridCol w="370332">
                  <a:extLst>
                    <a:ext uri="{9D8B030D-6E8A-4147-A177-3AD203B41FA5}">
                      <a16:colId xmlns:a16="http://schemas.microsoft.com/office/drawing/2014/main" val="3555398356"/>
                    </a:ext>
                  </a:extLst>
                </a:gridCol>
                <a:gridCol w="370332">
                  <a:extLst>
                    <a:ext uri="{9D8B030D-6E8A-4147-A177-3AD203B41FA5}">
                      <a16:colId xmlns:a16="http://schemas.microsoft.com/office/drawing/2014/main" val="3917807323"/>
                    </a:ext>
                  </a:extLst>
                </a:gridCol>
                <a:gridCol w="329184">
                  <a:extLst>
                    <a:ext uri="{9D8B030D-6E8A-4147-A177-3AD203B41FA5}">
                      <a16:colId xmlns:a16="http://schemas.microsoft.com/office/drawing/2014/main" val="120248773"/>
                    </a:ext>
                  </a:extLst>
                </a:gridCol>
                <a:gridCol w="329184">
                  <a:extLst>
                    <a:ext uri="{9D8B030D-6E8A-4147-A177-3AD203B41FA5}">
                      <a16:colId xmlns:a16="http://schemas.microsoft.com/office/drawing/2014/main" val="221936697"/>
                    </a:ext>
                  </a:extLst>
                </a:gridCol>
                <a:gridCol w="370332">
                  <a:extLst>
                    <a:ext uri="{9D8B030D-6E8A-4147-A177-3AD203B41FA5}">
                      <a16:colId xmlns:a16="http://schemas.microsoft.com/office/drawing/2014/main" val="3358004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7022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- 2018-06-06 15:58:22 </a:t>
                      </a:r>
                      <a:r>
                        <a:rPr kumimoji="0" lang="en-US" sz="1000" b="0" i="0" u="none" strike="noStrike" kern="1200" cap="none" spc="0" normalizeH="0" baseline="0" noProof="0">
                          <a:ln>
                            <a:noFill/>
                          </a:ln>
                          <a:solidFill>
                            <a:prstClr val="black"/>
                          </a:solidFill>
                          <a:effectLst/>
                          <a:uLnTx/>
                          <a:uFillTx/>
                          <a:latin typeface="+mn-lt"/>
                          <a:ea typeface="+mn-ea"/>
                          <a:cs typeface="+mn-cs"/>
                        </a:rPr>
                        <a:t> 
 Every year, our learners are challenged to get out of their comfort zone and step into a new and unfamiliar environment. From community and charity based experiences to skill-based activities such as using maths to design an Escape room, learning cookery skills, scuba diving and acting workshops, find out about Nexus Challenge Week here: https://sites.google.com/nexus.edu.my/challengeweek/home?authuser=0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8646746"/>
                  </a:ext>
                </a:extLst>
              </a:tr>
            </a:tbl>
          </a:graphicData>
        </a:graphic>
      </p:graphicFrame>
      <p:sp>
        <p:nvSpPr>
          <p:cNvPr id="4" name="Text Placeholder 3">
            <a:extLst>
              <a:ext uri="{FF2B5EF4-FFF2-40B4-BE49-F238E27FC236}">
                <a16:creationId xmlns:a16="http://schemas.microsoft.com/office/drawing/2014/main" id="{8CCBFA7A-CBB4-429D-AF5A-93D7801AC21A}"/>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3381469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466E7-ADC1-4703-A7BB-43060ACADF14}"/>
              </a:ext>
            </a:extLst>
          </p:cNvPr>
          <p:cNvSpPr>
            <a:spLocks noGrp="1"/>
          </p:cNvSpPr>
          <p:nvPr>
            <p:ph type="title"/>
          </p:nvPr>
        </p:nvSpPr>
        <p:spPr/>
        <p:txBody>
          <a:bodyPr/>
          <a:lstStyle/>
          <a:p>
            <a:r>
              <a:rPr lang="en-US"/>
              <a:t>Facebook Own Posts Table  | Nexus International School Malaysia - 11 of 15</a:t>
            </a:r>
          </a:p>
        </p:txBody>
      </p:sp>
      <p:graphicFrame>
        <p:nvGraphicFramePr>
          <p:cNvPr id="5" name="Table Placeholder 4">
            <a:extLst>
              <a:ext uri="{FF2B5EF4-FFF2-40B4-BE49-F238E27FC236}">
                <a16:creationId xmlns:a16="http://schemas.microsoft.com/office/drawing/2014/main" id="{264476AF-BDF0-495A-A2C3-CE07791524F8}"/>
              </a:ext>
            </a:extLst>
          </p:cNvPr>
          <p:cNvGraphicFramePr>
            <a:graphicFrameLocks noGrp="1"/>
          </p:cNvGraphicFramePr>
          <p:nvPr>
            <p:ph type="tbl" sz="quarter" idx="13"/>
            <p:extLst>
              <p:ext uri="{D42A27DB-BD31-4B8C-83A1-F6EECF244321}">
                <p14:modId xmlns:p14="http://schemas.microsoft.com/office/powerpoint/2010/main" val="3285902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07943508"/>
                    </a:ext>
                  </a:extLst>
                </a:gridCol>
                <a:gridCol w="370332">
                  <a:extLst>
                    <a:ext uri="{9D8B030D-6E8A-4147-A177-3AD203B41FA5}">
                      <a16:colId xmlns:a16="http://schemas.microsoft.com/office/drawing/2014/main" val="3536360146"/>
                    </a:ext>
                  </a:extLst>
                </a:gridCol>
                <a:gridCol w="370332">
                  <a:extLst>
                    <a:ext uri="{9D8B030D-6E8A-4147-A177-3AD203B41FA5}">
                      <a16:colId xmlns:a16="http://schemas.microsoft.com/office/drawing/2014/main" val="2468625225"/>
                    </a:ext>
                  </a:extLst>
                </a:gridCol>
                <a:gridCol w="370332">
                  <a:extLst>
                    <a:ext uri="{9D8B030D-6E8A-4147-A177-3AD203B41FA5}">
                      <a16:colId xmlns:a16="http://schemas.microsoft.com/office/drawing/2014/main" val="1313151251"/>
                    </a:ext>
                  </a:extLst>
                </a:gridCol>
                <a:gridCol w="329184">
                  <a:extLst>
                    <a:ext uri="{9D8B030D-6E8A-4147-A177-3AD203B41FA5}">
                      <a16:colId xmlns:a16="http://schemas.microsoft.com/office/drawing/2014/main" val="1202348724"/>
                    </a:ext>
                  </a:extLst>
                </a:gridCol>
                <a:gridCol w="329184">
                  <a:extLst>
                    <a:ext uri="{9D8B030D-6E8A-4147-A177-3AD203B41FA5}">
                      <a16:colId xmlns:a16="http://schemas.microsoft.com/office/drawing/2014/main" val="1104460729"/>
                    </a:ext>
                  </a:extLst>
                </a:gridCol>
                <a:gridCol w="329184">
                  <a:extLst>
                    <a:ext uri="{9D8B030D-6E8A-4147-A177-3AD203B41FA5}">
                      <a16:colId xmlns:a16="http://schemas.microsoft.com/office/drawing/2014/main" val="1293095223"/>
                    </a:ext>
                  </a:extLst>
                </a:gridCol>
                <a:gridCol w="329184">
                  <a:extLst>
                    <a:ext uri="{9D8B030D-6E8A-4147-A177-3AD203B41FA5}">
                      <a16:colId xmlns:a16="http://schemas.microsoft.com/office/drawing/2014/main" val="3806896660"/>
                    </a:ext>
                  </a:extLst>
                </a:gridCol>
                <a:gridCol w="329184">
                  <a:extLst>
                    <a:ext uri="{9D8B030D-6E8A-4147-A177-3AD203B41FA5}">
                      <a16:colId xmlns:a16="http://schemas.microsoft.com/office/drawing/2014/main" val="1078296729"/>
                    </a:ext>
                  </a:extLst>
                </a:gridCol>
                <a:gridCol w="329184">
                  <a:extLst>
                    <a:ext uri="{9D8B030D-6E8A-4147-A177-3AD203B41FA5}">
                      <a16:colId xmlns:a16="http://schemas.microsoft.com/office/drawing/2014/main" val="2193997595"/>
                    </a:ext>
                  </a:extLst>
                </a:gridCol>
                <a:gridCol w="329184">
                  <a:extLst>
                    <a:ext uri="{9D8B030D-6E8A-4147-A177-3AD203B41FA5}">
                      <a16:colId xmlns:a16="http://schemas.microsoft.com/office/drawing/2014/main" val="518389012"/>
                    </a:ext>
                  </a:extLst>
                </a:gridCol>
                <a:gridCol w="329184">
                  <a:extLst>
                    <a:ext uri="{9D8B030D-6E8A-4147-A177-3AD203B41FA5}">
                      <a16:colId xmlns:a16="http://schemas.microsoft.com/office/drawing/2014/main" val="2990669887"/>
                    </a:ext>
                  </a:extLst>
                </a:gridCol>
                <a:gridCol w="329184">
                  <a:extLst>
                    <a:ext uri="{9D8B030D-6E8A-4147-A177-3AD203B41FA5}">
                      <a16:colId xmlns:a16="http://schemas.microsoft.com/office/drawing/2014/main" val="2482947838"/>
                    </a:ext>
                  </a:extLst>
                </a:gridCol>
                <a:gridCol w="370332">
                  <a:extLst>
                    <a:ext uri="{9D8B030D-6E8A-4147-A177-3AD203B41FA5}">
                      <a16:colId xmlns:a16="http://schemas.microsoft.com/office/drawing/2014/main" val="3337214293"/>
                    </a:ext>
                  </a:extLst>
                </a:gridCol>
                <a:gridCol w="370332">
                  <a:extLst>
                    <a:ext uri="{9D8B030D-6E8A-4147-A177-3AD203B41FA5}">
                      <a16:colId xmlns:a16="http://schemas.microsoft.com/office/drawing/2014/main" val="2721552640"/>
                    </a:ext>
                  </a:extLst>
                </a:gridCol>
                <a:gridCol w="329184">
                  <a:extLst>
                    <a:ext uri="{9D8B030D-6E8A-4147-A177-3AD203B41FA5}">
                      <a16:colId xmlns:a16="http://schemas.microsoft.com/office/drawing/2014/main" val="1976620630"/>
                    </a:ext>
                  </a:extLst>
                </a:gridCol>
                <a:gridCol w="329184">
                  <a:extLst>
                    <a:ext uri="{9D8B030D-6E8A-4147-A177-3AD203B41FA5}">
                      <a16:colId xmlns:a16="http://schemas.microsoft.com/office/drawing/2014/main" val="3474748583"/>
                    </a:ext>
                  </a:extLst>
                </a:gridCol>
                <a:gridCol w="370332">
                  <a:extLst>
                    <a:ext uri="{9D8B030D-6E8A-4147-A177-3AD203B41FA5}">
                      <a16:colId xmlns:a16="http://schemas.microsoft.com/office/drawing/2014/main" val="132928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866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- 2018-06-04 14:34:31 </a:t>
                      </a:r>
                      <a:r>
                        <a:rPr kumimoji="0" lang="en-US" sz="1000" b="0" i="0" u="none" strike="noStrike" kern="1200" cap="none" spc="0" normalizeH="0" baseline="0" noProof="0">
                          <a:ln>
                            <a:noFill/>
                          </a:ln>
                          <a:solidFill>
                            <a:prstClr val="black"/>
                          </a:solidFill>
                          <a:effectLst/>
                          <a:uLnTx/>
                          <a:uFillTx/>
                          <a:latin typeface="+mn-lt"/>
                          <a:ea typeface="+mn-ea"/>
                          <a:cs typeface="+mn-cs"/>
                        </a:rPr>
                        <a:t> 
 Sometimes the best opportunities to learn lie outside of your comfort zone.
Find out more: https://sites.google.com/nexus.edu.my/challengeweek/home?authuser=0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9462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- 2018-05-31 21:07:00 </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congratulate our IB graduate, Tan Kwan Ann, class of 2017, for being accepted into Oxford University to pursue her studies in English Literature.
You make Nexus very proud and we wish you all the 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6403650"/>
                  </a:ext>
                </a:extLst>
              </a:tr>
            </a:tbl>
          </a:graphicData>
        </a:graphic>
      </p:graphicFrame>
      <p:sp>
        <p:nvSpPr>
          <p:cNvPr id="4" name="Text Placeholder 3">
            <a:extLst>
              <a:ext uri="{FF2B5EF4-FFF2-40B4-BE49-F238E27FC236}">
                <a16:creationId xmlns:a16="http://schemas.microsoft.com/office/drawing/2014/main" id="{882790BC-5B1C-4548-B928-3EF9648F0563}"/>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2192185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FBC5D-4EF7-4859-817F-DD1B9A33124F}"/>
              </a:ext>
            </a:extLst>
          </p:cNvPr>
          <p:cNvSpPr>
            <a:spLocks noGrp="1"/>
          </p:cNvSpPr>
          <p:nvPr>
            <p:ph type="title"/>
          </p:nvPr>
        </p:nvSpPr>
        <p:spPr/>
        <p:txBody>
          <a:bodyPr/>
          <a:lstStyle/>
          <a:p>
            <a:r>
              <a:rPr lang="en-US"/>
              <a:t>Facebook Own Posts Table  | Nexus International School Malaysia - 12 of 15</a:t>
            </a:r>
          </a:p>
        </p:txBody>
      </p:sp>
      <p:graphicFrame>
        <p:nvGraphicFramePr>
          <p:cNvPr id="5" name="Table Placeholder 4">
            <a:extLst>
              <a:ext uri="{FF2B5EF4-FFF2-40B4-BE49-F238E27FC236}">
                <a16:creationId xmlns:a16="http://schemas.microsoft.com/office/drawing/2014/main" id="{79B5B69F-6338-4C82-A4DA-5B2E88AEB264}"/>
              </a:ext>
            </a:extLst>
          </p:cNvPr>
          <p:cNvGraphicFramePr>
            <a:graphicFrameLocks noGrp="1"/>
          </p:cNvGraphicFramePr>
          <p:nvPr>
            <p:ph type="tbl" sz="quarter" idx="13"/>
            <p:extLst>
              <p:ext uri="{D42A27DB-BD31-4B8C-83A1-F6EECF244321}">
                <p14:modId xmlns:p14="http://schemas.microsoft.com/office/powerpoint/2010/main" val="3388823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05858738"/>
                    </a:ext>
                  </a:extLst>
                </a:gridCol>
                <a:gridCol w="370332">
                  <a:extLst>
                    <a:ext uri="{9D8B030D-6E8A-4147-A177-3AD203B41FA5}">
                      <a16:colId xmlns:a16="http://schemas.microsoft.com/office/drawing/2014/main" val="3713137304"/>
                    </a:ext>
                  </a:extLst>
                </a:gridCol>
                <a:gridCol w="370332">
                  <a:extLst>
                    <a:ext uri="{9D8B030D-6E8A-4147-A177-3AD203B41FA5}">
                      <a16:colId xmlns:a16="http://schemas.microsoft.com/office/drawing/2014/main" val="3975294050"/>
                    </a:ext>
                  </a:extLst>
                </a:gridCol>
                <a:gridCol w="370332">
                  <a:extLst>
                    <a:ext uri="{9D8B030D-6E8A-4147-A177-3AD203B41FA5}">
                      <a16:colId xmlns:a16="http://schemas.microsoft.com/office/drawing/2014/main" val="478417613"/>
                    </a:ext>
                  </a:extLst>
                </a:gridCol>
                <a:gridCol w="329184">
                  <a:extLst>
                    <a:ext uri="{9D8B030D-6E8A-4147-A177-3AD203B41FA5}">
                      <a16:colId xmlns:a16="http://schemas.microsoft.com/office/drawing/2014/main" val="4020677827"/>
                    </a:ext>
                  </a:extLst>
                </a:gridCol>
                <a:gridCol w="329184">
                  <a:extLst>
                    <a:ext uri="{9D8B030D-6E8A-4147-A177-3AD203B41FA5}">
                      <a16:colId xmlns:a16="http://schemas.microsoft.com/office/drawing/2014/main" val="1274950892"/>
                    </a:ext>
                  </a:extLst>
                </a:gridCol>
                <a:gridCol w="329184">
                  <a:extLst>
                    <a:ext uri="{9D8B030D-6E8A-4147-A177-3AD203B41FA5}">
                      <a16:colId xmlns:a16="http://schemas.microsoft.com/office/drawing/2014/main" val="814765425"/>
                    </a:ext>
                  </a:extLst>
                </a:gridCol>
                <a:gridCol w="329184">
                  <a:extLst>
                    <a:ext uri="{9D8B030D-6E8A-4147-A177-3AD203B41FA5}">
                      <a16:colId xmlns:a16="http://schemas.microsoft.com/office/drawing/2014/main" val="763366466"/>
                    </a:ext>
                  </a:extLst>
                </a:gridCol>
                <a:gridCol w="329184">
                  <a:extLst>
                    <a:ext uri="{9D8B030D-6E8A-4147-A177-3AD203B41FA5}">
                      <a16:colId xmlns:a16="http://schemas.microsoft.com/office/drawing/2014/main" val="3982525457"/>
                    </a:ext>
                  </a:extLst>
                </a:gridCol>
                <a:gridCol w="329184">
                  <a:extLst>
                    <a:ext uri="{9D8B030D-6E8A-4147-A177-3AD203B41FA5}">
                      <a16:colId xmlns:a16="http://schemas.microsoft.com/office/drawing/2014/main" val="1770342334"/>
                    </a:ext>
                  </a:extLst>
                </a:gridCol>
                <a:gridCol w="329184">
                  <a:extLst>
                    <a:ext uri="{9D8B030D-6E8A-4147-A177-3AD203B41FA5}">
                      <a16:colId xmlns:a16="http://schemas.microsoft.com/office/drawing/2014/main" val="1664641147"/>
                    </a:ext>
                  </a:extLst>
                </a:gridCol>
                <a:gridCol w="329184">
                  <a:extLst>
                    <a:ext uri="{9D8B030D-6E8A-4147-A177-3AD203B41FA5}">
                      <a16:colId xmlns:a16="http://schemas.microsoft.com/office/drawing/2014/main" val="1717772690"/>
                    </a:ext>
                  </a:extLst>
                </a:gridCol>
                <a:gridCol w="329184">
                  <a:extLst>
                    <a:ext uri="{9D8B030D-6E8A-4147-A177-3AD203B41FA5}">
                      <a16:colId xmlns:a16="http://schemas.microsoft.com/office/drawing/2014/main" val="3176925841"/>
                    </a:ext>
                  </a:extLst>
                </a:gridCol>
                <a:gridCol w="370332">
                  <a:extLst>
                    <a:ext uri="{9D8B030D-6E8A-4147-A177-3AD203B41FA5}">
                      <a16:colId xmlns:a16="http://schemas.microsoft.com/office/drawing/2014/main" val="3217854770"/>
                    </a:ext>
                  </a:extLst>
                </a:gridCol>
                <a:gridCol w="370332">
                  <a:extLst>
                    <a:ext uri="{9D8B030D-6E8A-4147-A177-3AD203B41FA5}">
                      <a16:colId xmlns:a16="http://schemas.microsoft.com/office/drawing/2014/main" val="2777576414"/>
                    </a:ext>
                  </a:extLst>
                </a:gridCol>
                <a:gridCol w="329184">
                  <a:extLst>
                    <a:ext uri="{9D8B030D-6E8A-4147-A177-3AD203B41FA5}">
                      <a16:colId xmlns:a16="http://schemas.microsoft.com/office/drawing/2014/main" val="1052118861"/>
                    </a:ext>
                  </a:extLst>
                </a:gridCol>
                <a:gridCol w="329184">
                  <a:extLst>
                    <a:ext uri="{9D8B030D-6E8A-4147-A177-3AD203B41FA5}">
                      <a16:colId xmlns:a16="http://schemas.microsoft.com/office/drawing/2014/main" val="810642039"/>
                    </a:ext>
                  </a:extLst>
                </a:gridCol>
                <a:gridCol w="370332">
                  <a:extLst>
                    <a:ext uri="{9D8B030D-6E8A-4147-A177-3AD203B41FA5}">
                      <a16:colId xmlns:a16="http://schemas.microsoft.com/office/drawing/2014/main" val="3829850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1056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- 2018-05-31 13:25:04 </a:t>
                      </a:r>
                      <a:r>
                        <a:rPr kumimoji="0" lang="en-US" sz="1000" b="0" i="0" u="none" strike="noStrike" kern="1200" cap="none" spc="0" normalizeH="0" baseline="0" noProof="0">
                          <a:ln>
                            <a:noFill/>
                          </a:ln>
                          <a:solidFill>
                            <a:prstClr val="black"/>
                          </a:solidFill>
                          <a:effectLst/>
                          <a:uLnTx/>
                          <a:uFillTx/>
                          <a:latin typeface="+mn-lt"/>
                          <a:ea typeface="+mn-ea"/>
                          <a:cs typeface="+mn-cs"/>
                        </a:rPr>
                        <a:t> 
 Party in the park is back! A carnival packed with jaw-dropping acts in the Nexus’ Got Talent show and raving beats in Rock Concert, a myriad of food trucks to offer nothing but the best delicacies, as well as games such as sponge-the-teacher and drink-or-dare! All proceeds from the carnival will go to Autism Cafe Project.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8802339"/>
                  </a:ext>
                </a:extLst>
              </a:tr>
            </a:tbl>
          </a:graphicData>
        </a:graphic>
      </p:graphicFrame>
      <p:sp>
        <p:nvSpPr>
          <p:cNvPr id="4" name="Text Placeholder 3">
            <a:extLst>
              <a:ext uri="{FF2B5EF4-FFF2-40B4-BE49-F238E27FC236}">
                <a16:creationId xmlns:a16="http://schemas.microsoft.com/office/drawing/2014/main" id="{4363A6A1-3AB2-48CB-8381-AEAAF02DAA11}"/>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2367990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662D0-EE56-4DF7-B681-FF177E5BA83A}"/>
              </a:ext>
            </a:extLst>
          </p:cNvPr>
          <p:cNvSpPr>
            <a:spLocks noGrp="1"/>
          </p:cNvSpPr>
          <p:nvPr>
            <p:ph type="title"/>
          </p:nvPr>
        </p:nvSpPr>
        <p:spPr/>
        <p:txBody>
          <a:bodyPr/>
          <a:lstStyle/>
          <a:p>
            <a:r>
              <a:rPr lang="en-US"/>
              <a:t>Facebook Own Posts Table  | Nexus International School Malaysia - 13 of 15</a:t>
            </a:r>
          </a:p>
        </p:txBody>
      </p:sp>
      <p:graphicFrame>
        <p:nvGraphicFramePr>
          <p:cNvPr id="5" name="Table Placeholder 4">
            <a:extLst>
              <a:ext uri="{FF2B5EF4-FFF2-40B4-BE49-F238E27FC236}">
                <a16:creationId xmlns:a16="http://schemas.microsoft.com/office/drawing/2014/main" id="{9F26ECC6-4A22-4512-9111-AE36F0CB7A49}"/>
              </a:ext>
            </a:extLst>
          </p:cNvPr>
          <p:cNvGraphicFramePr>
            <a:graphicFrameLocks noGrp="1"/>
          </p:cNvGraphicFramePr>
          <p:nvPr>
            <p:ph type="tbl" sz="quarter" idx="13"/>
            <p:extLst>
              <p:ext uri="{D42A27DB-BD31-4B8C-83A1-F6EECF244321}">
                <p14:modId xmlns:p14="http://schemas.microsoft.com/office/powerpoint/2010/main" val="164552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12932594"/>
                    </a:ext>
                  </a:extLst>
                </a:gridCol>
                <a:gridCol w="370332">
                  <a:extLst>
                    <a:ext uri="{9D8B030D-6E8A-4147-A177-3AD203B41FA5}">
                      <a16:colId xmlns:a16="http://schemas.microsoft.com/office/drawing/2014/main" val="1850930988"/>
                    </a:ext>
                  </a:extLst>
                </a:gridCol>
                <a:gridCol w="370332">
                  <a:extLst>
                    <a:ext uri="{9D8B030D-6E8A-4147-A177-3AD203B41FA5}">
                      <a16:colId xmlns:a16="http://schemas.microsoft.com/office/drawing/2014/main" val="1825254537"/>
                    </a:ext>
                  </a:extLst>
                </a:gridCol>
                <a:gridCol w="370332">
                  <a:extLst>
                    <a:ext uri="{9D8B030D-6E8A-4147-A177-3AD203B41FA5}">
                      <a16:colId xmlns:a16="http://schemas.microsoft.com/office/drawing/2014/main" val="3988206582"/>
                    </a:ext>
                  </a:extLst>
                </a:gridCol>
                <a:gridCol w="329184">
                  <a:extLst>
                    <a:ext uri="{9D8B030D-6E8A-4147-A177-3AD203B41FA5}">
                      <a16:colId xmlns:a16="http://schemas.microsoft.com/office/drawing/2014/main" val="3969935344"/>
                    </a:ext>
                  </a:extLst>
                </a:gridCol>
                <a:gridCol w="329184">
                  <a:extLst>
                    <a:ext uri="{9D8B030D-6E8A-4147-A177-3AD203B41FA5}">
                      <a16:colId xmlns:a16="http://schemas.microsoft.com/office/drawing/2014/main" val="1549615433"/>
                    </a:ext>
                  </a:extLst>
                </a:gridCol>
                <a:gridCol w="329184">
                  <a:extLst>
                    <a:ext uri="{9D8B030D-6E8A-4147-A177-3AD203B41FA5}">
                      <a16:colId xmlns:a16="http://schemas.microsoft.com/office/drawing/2014/main" val="1252049345"/>
                    </a:ext>
                  </a:extLst>
                </a:gridCol>
                <a:gridCol w="329184">
                  <a:extLst>
                    <a:ext uri="{9D8B030D-6E8A-4147-A177-3AD203B41FA5}">
                      <a16:colId xmlns:a16="http://schemas.microsoft.com/office/drawing/2014/main" val="2730407038"/>
                    </a:ext>
                  </a:extLst>
                </a:gridCol>
                <a:gridCol w="329184">
                  <a:extLst>
                    <a:ext uri="{9D8B030D-6E8A-4147-A177-3AD203B41FA5}">
                      <a16:colId xmlns:a16="http://schemas.microsoft.com/office/drawing/2014/main" val="1365564912"/>
                    </a:ext>
                  </a:extLst>
                </a:gridCol>
                <a:gridCol w="329184">
                  <a:extLst>
                    <a:ext uri="{9D8B030D-6E8A-4147-A177-3AD203B41FA5}">
                      <a16:colId xmlns:a16="http://schemas.microsoft.com/office/drawing/2014/main" val="2264357013"/>
                    </a:ext>
                  </a:extLst>
                </a:gridCol>
                <a:gridCol w="329184">
                  <a:extLst>
                    <a:ext uri="{9D8B030D-6E8A-4147-A177-3AD203B41FA5}">
                      <a16:colId xmlns:a16="http://schemas.microsoft.com/office/drawing/2014/main" val="2457918868"/>
                    </a:ext>
                  </a:extLst>
                </a:gridCol>
                <a:gridCol w="329184">
                  <a:extLst>
                    <a:ext uri="{9D8B030D-6E8A-4147-A177-3AD203B41FA5}">
                      <a16:colId xmlns:a16="http://schemas.microsoft.com/office/drawing/2014/main" val="1569432294"/>
                    </a:ext>
                  </a:extLst>
                </a:gridCol>
                <a:gridCol w="329184">
                  <a:extLst>
                    <a:ext uri="{9D8B030D-6E8A-4147-A177-3AD203B41FA5}">
                      <a16:colId xmlns:a16="http://schemas.microsoft.com/office/drawing/2014/main" val="3824856435"/>
                    </a:ext>
                  </a:extLst>
                </a:gridCol>
                <a:gridCol w="370332">
                  <a:extLst>
                    <a:ext uri="{9D8B030D-6E8A-4147-A177-3AD203B41FA5}">
                      <a16:colId xmlns:a16="http://schemas.microsoft.com/office/drawing/2014/main" val="1886663307"/>
                    </a:ext>
                  </a:extLst>
                </a:gridCol>
                <a:gridCol w="370332">
                  <a:extLst>
                    <a:ext uri="{9D8B030D-6E8A-4147-A177-3AD203B41FA5}">
                      <a16:colId xmlns:a16="http://schemas.microsoft.com/office/drawing/2014/main" val="998463699"/>
                    </a:ext>
                  </a:extLst>
                </a:gridCol>
                <a:gridCol w="329184">
                  <a:extLst>
                    <a:ext uri="{9D8B030D-6E8A-4147-A177-3AD203B41FA5}">
                      <a16:colId xmlns:a16="http://schemas.microsoft.com/office/drawing/2014/main" val="812220820"/>
                    </a:ext>
                  </a:extLst>
                </a:gridCol>
                <a:gridCol w="329184">
                  <a:extLst>
                    <a:ext uri="{9D8B030D-6E8A-4147-A177-3AD203B41FA5}">
                      <a16:colId xmlns:a16="http://schemas.microsoft.com/office/drawing/2014/main" val="532466960"/>
                    </a:ext>
                  </a:extLst>
                </a:gridCol>
                <a:gridCol w="370332">
                  <a:extLst>
                    <a:ext uri="{9D8B030D-6E8A-4147-A177-3AD203B41FA5}">
                      <a16:colId xmlns:a16="http://schemas.microsoft.com/office/drawing/2014/main" val="1713299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9439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- 2018-05-29 13:04:00 </a:t>
                      </a:r>
                      <a:r>
                        <a:rPr kumimoji="0" lang="en-US" sz="1000" b="0" i="0" u="none" strike="noStrike" kern="1200" cap="none" spc="0" normalizeH="0" baseline="0" noProof="0">
                          <a:ln>
                            <a:noFill/>
                          </a:ln>
                          <a:solidFill>
                            <a:prstClr val="black"/>
                          </a:solidFill>
                          <a:effectLst/>
                          <a:uLnTx/>
                          <a:uFillTx/>
                          <a:latin typeface="+mn-lt"/>
                          <a:ea typeface="+mn-ea"/>
                          <a:cs typeface="+mn-cs"/>
                        </a:rPr>
                        <a:t> 
 I love Nexus… cut me in half and I am that blue and green of Nexus. I think it’s one of those places that just feels right.
#nexus10yrs #proudtobenexus
Suzy Pugh
Deputy Head of Secondary and Director of Learning &amp; Teaching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5896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- 2018-05-28 12:19:00 </a:t>
                      </a:r>
                      <a:r>
                        <a:rPr kumimoji="0" lang="en-US" sz="1000" b="0" i="0" u="none" strike="noStrike" kern="1200" cap="none" spc="0" normalizeH="0" baseline="0" noProof="0">
                          <a:ln>
                            <a:noFill/>
                          </a:ln>
                          <a:solidFill>
                            <a:prstClr val="black"/>
                          </a:solidFill>
                          <a:effectLst/>
                          <a:uLnTx/>
                          <a:uFillTx/>
                          <a:latin typeface="+mn-lt"/>
                          <a:ea typeface="+mn-ea"/>
                          <a:cs typeface="+mn-cs"/>
                        </a:rPr>
                        <a:t> 
 Recognised as an Apple Distinguished School (One of the 9 in South East Asia), we equip our learners with resources to inspire student creativity, collaboration and critical thinking.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7883083"/>
                  </a:ext>
                </a:extLst>
              </a:tr>
            </a:tbl>
          </a:graphicData>
        </a:graphic>
      </p:graphicFrame>
      <p:sp>
        <p:nvSpPr>
          <p:cNvPr id="4" name="Text Placeholder 3">
            <a:extLst>
              <a:ext uri="{FF2B5EF4-FFF2-40B4-BE49-F238E27FC236}">
                <a16:creationId xmlns:a16="http://schemas.microsoft.com/office/drawing/2014/main" id="{471326CC-6B7A-4F8F-A7B3-B410B58B9703}"/>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13862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1C379-F92C-4990-8588-C0FD9083E1ED}"/>
              </a:ext>
            </a:extLst>
          </p:cNvPr>
          <p:cNvSpPr>
            <a:spLocks noGrp="1"/>
          </p:cNvSpPr>
          <p:nvPr>
            <p:ph type="title"/>
          </p:nvPr>
        </p:nvSpPr>
        <p:spPr/>
        <p:txBody>
          <a:bodyPr/>
          <a:lstStyle/>
          <a:p>
            <a:r>
              <a:rPr lang="en-US"/>
              <a:t>Facebook Own Posts Table  | Nexus International School Malaysia - 14 of 15</a:t>
            </a:r>
          </a:p>
        </p:txBody>
      </p:sp>
      <p:graphicFrame>
        <p:nvGraphicFramePr>
          <p:cNvPr id="5" name="Table Placeholder 4">
            <a:extLst>
              <a:ext uri="{FF2B5EF4-FFF2-40B4-BE49-F238E27FC236}">
                <a16:creationId xmlns:a16="http://schemas.microsoft.com/office/drawing/2014/main" id="{036E6EEC-A3B8-49C9-8C11-CF9CF87670BB}"/>
              </a:ext>
            </a:extLst>
          </p:cNvPr>
          <p:cNvGraphicFramePr>
            <a:graphicFrameLocks noGrp="1"/>
          </p:cNvGraphicFramePr>
          <p:nvPr>
            <p:ph type="tbl" sz="quarter" idx="13"/>
            <p:extLst>
              <p:ext uri="{D42A27DB-BD31-4B8C-83A1-F6EECF244321}">
                <p14:modId xmlns:p14="http://schemas.microsoft.com/office/powerpoint/2010/main" val="883650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19459559"/>
                    </a:ext>
                  </a:extLst>
                </a:gridCol>
                <a:gridCol w="370332">
                  <a:extLst>
                    <a:ext uri="{9D8B030D-6E8A-4147-A177-3AD203B41FA5}">
                      <a16:colId xmlns:a16="http://schemas.microsoft.com/office/drawing/2014/main" val="1148356174"/>
                    </a:ext>
                  </a:extLst>
                </a:gridCol>
                <a:gridCol w="370332">
                  <a:extLst>
                    <a:ext uri="{9D8B030D-6E8A-4147-A177-3AD203B41FA5}">
                      <a16:colId xmlns:a16="http://schemas.microsoft.com/office/drawing/2014/main" val="2353261881"/>
                    </a:ext>
                  </a:extLst>
                </a:gridCol>
                <a:gridCol w="370332">
                  <a:extLst>
                    <a:ext uri="{9D8B030D-6E8A-4147-A177-3AD203B41FA5}">
                      <a16:colId xmlns:a16="http://schemas.microsoft.com/office/drawing/2014/main" val="3184891531"/>
                    </a:ext>
                  </a:extLst>
                </a:gridCol>
                <a:gridCol w="329184">
                  <a:extLst>
                    <a:ext uri="{9D8B030D-6E8A-4147-A177-3AD203B41FA5}">
                      <a16:colId xmlns:a16="http://schemas.microsoft.com/office/drawing/2014/main" val="1373088844"/>
                    </a:ext>
                  </a:extLst>
                </a:gridCol>
                <a:gridCol w="329184">
                  <a:extLst>
                    <a:ext uri="{9D8B030D-6E8A-4147-A177-3AD203B41FA5}">
                      <a16:colId xmlns:a16="http://schemas.microsoft.com/office/drawing/2014/main" val="1593549165"/>
                    </a:ext>
                  </a:extLst>
                </a:gridCol>
                <a:gridCol w="329184">
                  <a:extLst>
                    <a:ext uri="{9D8B030D-6E8A-4147-A177-3AD203B41FA5}">
                      <a16:colId xmlns:a16="http://schemas.microsoft.com/office/drawing/2014/main" val="1068452208"/>
                    </a:ext>
                  </a:extLst>
                </a:gridCol>
                <a:gridCol w="329184">
                  <a:extLst>
                    <a:ext uri="{9D8B030D-6E8A-4147-A177-3AD203B41FA5}">
                      <a16:colId xmlns:a16="http://schemas.microsoft.com/office/drawing/2014/main" val="1451644423"/>
                    </a:ext>
                  </a:extLst>
                </a:gridCol>
                <a:gridCol w="329184">
                  <a:extLst>
                    <a:ext uri="{9D8B030D-6E8A-4147-A177-3AD203B41FA5}">
                      <a16:colId xmlns:a16="http://schemas.microsoft.com/office/drawing/2014/main" val="2101401189"/>
                    </a:ext>
                  </a:extLst>
                </a:gridCol>
                <a:gridCol w="329184">
                  <a:extLst>
                    <a:ext uri="{9D8B030D-6E8A-4147-A177-3AD203B41FA5}">
                      <a16:colId xmlns:a16="http://schemas.microsoft.com/office/drawing/2014/main" val="235883155"/>
                    </a:ext>
                  </a:extLst>
                </a:gridCol>
                <a:gridCol w="329184">
                  <a:extLst>
                    <a:ext uri="{9D8B030D-6E8A-4147-A177-3AD203B41FA5}">
                      <a16:colId xmlns:a16="http://schemas.microsoft.com/office/drawing/2014/main" val="791952622"/>
                    </a:ext>
                  </a:extLst>
                </a:gridCol>
                <a:gridCol w="329184">
                  <a:extLst>
                    <a:ext uri="{9D8B030D-6E8A-4147-A177-3AD203B41FA5}">
                      <a16:colId xmlns:a16="http://schemas.microsoft.com/office/drawing/2014/main" val="4041079949"/>
                    </a:ext>
                  </a:extLst>
                </a:gridCol>
                <a:gridCol w="329184">
                  <a:extLst>
                    <a:ext uri="{9D8B030D-6E8A-4147-A177-3AD203B41FA5}">
                      <a16:colId xmlns:a16="http://schemas.microsoft.com/office/drawing/2014/main" val="3721317888"/>
                    </a:ext>
                  </a:extLst>
                </a:gridCol>
                <a:gridCol w="370332">
                  <a:extLst>
                    <a:ext uri="{9D8B030D-6E8A-4147-A177-3AD203B41FA5}">
                      <a16:colId xmlns:a16="http://schemas.microsoft.com/office/drawing/2014/main" val="3912992720"/>
                    </a:ext>
                  </a:extLst>
                </a:gridCol>
                <a:gridCol w="370332">
                  <a:extLst>
                    <a:ext uri="{9D8B030D-6E8A-4147-A177-3AD203B41FA5}">
                      <a16:colId xmlns:a16="http://schemas.microsoft.com/office/drawing/2014/main" val="1651812930"/>
                    </a:ext>
                  </a:extLst>
                </a:gridCol>
                <a:gridCol w="329184">
                  <a:extLst>
                    <a:ext uri="{9D8B030D-6E8A-4147-A177-3AD203B41FA5}">
                      <a16:colId xmlns:a16="http://schemas.microsoft.com/office/drawing/2014/main" val="2490222917"/>
                    </a:ext>
                  </a:extLst>
                </a:gridCol>
                <a:gridCol w="329184">
                  <a:extLst>
                    <a:ext uri="{9D8B030D-6E8A-4147-A177-3AD203B41FA5}">
                      <a16:colId xmlns:a16="http://schemas.microsoft.com/office/drawing/2014/main" val="1036767981"/>
                    </a:ext>
                  </a:extLst>
                </a:gridCol>
                <a:gridCol w="370332">
                  <a:extLst>
                    <a:ext uri="{9D8B030D-6E8A-4147-A177-3AD203B41FA5}">
                      <a16:colId xmlns:a16="http://schemas.microsoft.com/office/drawing/2014/main" val="3084788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612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- 2018-05-25 12:45:00 </a:t>
                      </a:r>
                      <a:r>
                        <a:rPr kumimoji="0" lang="en-US" sz="1000" b="0" i="0" u="none" strike="noStrike" kern="1200" cap="none" spc="0" normalizeH="0" baseline="0" noProof="0">
                          <a:ln>
                            <a:noFill/>
                          </a:ln>
                          <a:solidFill>
                            <a:prstClr val="black"/>
                          </a:solidFill>
                          <a:effectLst/>
                          <a:uLnTx/>
                          <a:uFillTx/>
                          <a:latin typeface="+mn-lt"/>
                          <a:ea typeface="+mn-ea"/>
                          <a:cs typeface="+mn-cs"/>
                        </a:rPr>
                        <a:t> 
 Nexus teachers are constantly looking for creative ways to enhance engagement and learning experience in the classroom. Here’s an example of how our learners are bringing passion to science! 
https://www.nexus.edu.my/our-community/nexus-news/bringing-passion-science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3461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- 2018-05-25 10:22:55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Science Week at Nexus.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8166783"/>
                  </a:ext>
                </a:extLst>
              </a:tr>
            </a:tbl>
          </a:graphicData>
        </a:graphic>
      </p:graphicFrame>
      <p:sp>
        <p:nvSpPr>
          <p:cNvPr id="4" name="Text Placeholder 3">
            <a:extLst>
              <a:ext uri="{FF2B5EF4-FFF2-40B4-BE49-F238E27FC236}">
                <a16:creationId xmlns:a16="http://schemas.microsoft.com/office/drawing/2014/main" id="{71C35155-744E-4B0F-B263-EB0847B09E8E}"/>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2941368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4C59B-7273-4A5E-97F6-B1524083CB9A}"/>
              </a:ext>
            </a:extLst>
          </p:cNvPr>
          <p:cNvSpPr>
            <a:spLocks noGrp="1"/>
          </p:cNvSpPr>
          <p:nvPr>
            <p:ph type="title"/>
          </p:nvPr>
        </p:nvSpPr>
        <p:spPr/>
        <p:txBody>
          <a:bodyPr/>
          <a:lstStyle/>
          <a:p>
            <a:r>
              <a:rPr lang="en-US"/>
              <a:t>Facebook Own Posts Table  | Nexus International School Malaysia - 15 of 15</a:t>
            </a:r>
          </a:p>
        </p:txBody>
      </p:sp>
      <p:graphicFrame>
        <p:nvGraphicFramePr>
          <p:cNvPr id="5" name="Table Placeholder 4">
            <a:extLst>
              <a:ext uri="{FF2B5EF4-FFF2-40B4-BE49-F238E27FC236}">
                <a16:creationId xmlns:a16="http://schemas.microsoft.com/office/drawing/2014/main" id="{6193C512-BED3-4988-A3E7-39E622381F9D}"/>
              </a:ext>
            </a:extLst>
          </p:cNvPr>
          <p:cNvGraphicFramePr>
            <a:graphicFrameLocks noGrp="1"/>
          </p:cNvGraphicFramePr>
          <p:nvPr>
            <p:ph type="tbl" sz="quarter" idx="13"/>
            <p:extLst>
              <p:ext uri="{D42A27DB-BD31-4B8C-83A1-F6EECF244321}">
                <p14:modId xmlns:p14="http://schemas.microsoft.com/office/powerpoint/2010/main" val="1916423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37031586"/>
                    </a:ext>
                  </a:extLst>
                </a:gridCol>
                <a:gridCol w="370332">
                  <a:extLst>
                    <a:ext uri="{9D8B030D-6E8A-4147-A177-3AD203B41FA5}">
                      <a16:colId xmlns:a16="http://schemas.microsoft.com/office/drawing/2014/main" val="1775981759"/>
                    </a:ext>
                  </a:extLst>
                </a:gridCol>
                <a:gridCol w="370332">
                  <a:extLst>
                    <a:ext uri="{9D8B030D-6E8A-4147-A177-3AD203B41FA5}">
                      <a16:colId xmlns:a16="http://schemas.microsoft.com/office/drawing/2014/main" val="1218354194"/>
                    </a:ext>
                  </a:extLst>
                </a:gridCol>
                <a:gridCol w="370332">
                  <a:extLst>
                    <a:ext uri="{9D8B030D-6E8A-4147-A177-3AD203B41FA5}">
                      <a16:colId xmlns:a16="http://schemas.microsoft.com/office/drawing/2014/main" val="489646612"/>
                    </a:ext>
                  </a:extLst>
                </a:gridCol>
                <a:gridCol w="329184">
                  <a:extLst>
                    <a:ext uri="{9D8B030D-6E8A-4147-A177-3AD203B41FA5}">
                      <a16:colId xmlns:a16="http://schemas.microsoft.com/office/drawing/2014/main" val="2152218320"/>
                    </a:ext>
                  </a:extLst>
                </a:gridCol>
                <a:gridCol w="329184">
                  <a:extLst>
                    <a:ext uri="{9D8B030D-6E8A-4147-A177-3AD203B41FA5}">
                      <a16:colId xmlns:a16="http://schemas.microsoft.com/office/drawing/2014/main" val="293778239"/>
                    </a:ext>
                  </a:extLst>
                </a:gridCol>
                <a:gridCol w="329184">
                  <a:extLst>
                    <a:ext uri="{9D8B030D-6E8A-4147-A177-3AD203B41FA5}">
                      <a16:colId xmlns:a16="http://schemas.microsoft.com/office/drawing/2014/main" val="437129919"/>
                    </a:ext>
                  </a:extLst>
                </a:gridCol>
                <a:gridCol w="329184">
                  <a:extLst>
                    <a:ext uri="{9D8B030D-6E8A-4147-A177-3AD203B41FA5}">
                      <a16:colId xmlns:a16="http://schemas.microsoft.com/office/drawing/2014/main" val="3340733351"/>
                    </a:ext>
                  </a:extLst>
                </a:gridCol>
                <a:gridCol w="329184">
                  <a:extLst>
                    <a:ext uri="{9D8B030D-6E8A-4147-A177-3AD203B41FA5}">
                      <a16:colId xmlns:a16="http://schemas.microsoft.com/office/drawing/2014/main" val="339712541"/>
                    </a:ext>
                  </a:extLst>
                </a:gridCol>
                <a:gridCol w="329184">
                  <a:extLst>
                    <a:ext uri="{9D8B030D-6E8A-4147-A177-3AD203B41FA5}">
                      <a16:colId xmlns:a16="http://schemas.microsoft.com/office/drawing/2014/main" val="872666871"/>
                    </a:ext>
                  </a:extLst>
                </a:gridCol>
                <a:gridCol w="329184">
                  <a:extLst>
                    <a:ext uri="{9D8B030D-6E8A-4147-A177-3AD203B41FA5}">
                      <a16:colId xmlns:a16="http://schemas.microsoft.com/office/drawing/2014/main" val="599529704"/>
                    </a:ext>
                  </a:extLst>
                </a:gridCol>
                <a:gridCol w="329184">
                  <a:extLst>
                    <a:ext uri="{9D8B030D-6E8A-4147-A177-3AD203B41FA5}">
                      <a16:colId xmlns:a16="http://schemas.microsoft.com/office/drawing/2014/main" val="1786315441"/>
                    </a:ext>
                  </a:extLst>
                </a:gridCol>
                <a:gridCol w="329184">
                  <a:extLst>
                    <a:ext uri="{9D8B030D-6E8A-4147-A177-3AD203B41FA5}">
                      <a16:colId xmlns:a16="http://schemas.microsoft.com/office/drawing/2014/main" val="4026043098"/>
                    </a:ext>
                  </a:extLst>
                </a:gridCol>
                <a:gridCol w="370332">
                  <a:extLst>
                    <a:ext uri="{9D8B030D-6E8A-4147-A177-3AD203B41FA5}">
                      <a16:colId xmlns:a16="http://schemas.microsoft.com/office/drawing/2014/main" val="1526619639"/>
                    </a:ext>
                  </a:extLst>
                </a:gridCol>
                <a:gridCol w="370332">
                  <a:extLst>
                    <a:ext uri="{9D8B030D-6E8A-4147-A177-3AD203B41FA5}">
                      <a16:colId xmlns:a16="http://schemas.microsoft.com/office/drawing/2014/main" val="2080332066"/>
                    </a:ext>
                  </a:extLst>
                </a:gridCol>
                <a:gridCol w="329184">
                  <a:extLst>
                    <a:ext uri="{9D8B030D-6E8A-4147-A177-3AD203B41FA5}">
                      <a16:colId xmlns:a16="http://schemas.microsoft.com/office/drawing/2014/main" val="1415971611"/>
                    </a:ext>
                  </a:extLst>
                </a:gridCol>
                <a:gridCol w="329184">
                  <a:extLst>
                    <a:ext uri="{9D8B030D-6E8A-4147-A177-3AD203B41FA5}">
                      <a16:colId xmlns:a16="http://schemas.microsoft.com/office/drawing/2014/main" val="3464312858"/>
                    </a:ext>
                  </a:extLst>
                </a:gridCol>
                <a:gridCol w="370332">
                  <a:extLst>
                    <a:ext uri="{9D8B030D-6E8A-4147-A177-3AD203B41FA5}">
                      <a16:colId xmlns:a16="http://schemas.microsoft.com/office/drawing/2014/main" val="1846359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7204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Nexus International School Malaysia - 2018-05-23 21:38:28 </a:t>
                      </a:r>
                      <a:r>
                        <a:rPr kumimoji="0" lang="en-US" sz="1000" b="0" i="0" u="none" strike="noStrike" kern="1200" cap="none" spc="0" normalizeH="0" baseline="0" noProof="0">
                          <a:ln>
                            <a:noFill/>
                          </a:ln>
                          <a:solidFill>
                            <a:prstClr val="black"/>
                          </a:solidFill>
                          <a:effectLst/>
                          <a:uLnTx/>
                          <a:uFillTx/>
                          <a:latin typeface="+mn-lt"/>
                          <a:ea typeface="+mn-ea"/>
                          <a:cs typeface="+mn-cs"/>
                        </a:rPr>
                        <a:t> 
 Have you heard? Nexus is 1 of only 6 schools in the world with Mastering accreditation for the IPC (International Primary Curriculum). Drop by at our Open Week to know more about Registration Fee Discount, Guided Tours, and more!
Date: 21 - 25 May 2018
Time: 9.00am – 2.00 pm 
Venue: Nexus International School 
Find out more: https://www.nexus.edu.my/openday/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3960396"/>
                  </a:ext>
                </a:extLst>
              </a:tr>
            </a:tbl>
          </a:graphicData>
        </a:graphic>
      </p:graphicFrame>
      <p:sp>
        <p:nvSpPr>
          <p:cNvPr id="4" name="Text Placeholder 3">
            <a:extLst>
              <a:ext uri="{FF2B5EF4-FFF2-40B4-BE49-F238E27FC236}">
                <a16:creationId xmlns:a16="http://schemas.microsoft.com/office/drawing/2014/main" id="{735C36F0-08E3-4DD7-AADA-FE085D3C9DF4}"/>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22298713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1290</Words>
  <Application>Microsoft Office PowerPoint</Application>
  <PresentationFormat>On-screen Show (4:3)</PresentationFormat>
  <Paragraphs>750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Facebook Own Posts Table  | Nexus International School Malaysia - 1 of 15</vt:lpstr>
      <vt:lpstr>Facebook Own Posts Table  | Nexus International School Malaysia - 2 of 15</vt:lpstr>
      <vt:lpstr>Facebook Own Posts Table  | Nexus International School Malaysia - 3 of 15</vt:lpstr>
      <vt:lpstr>Facebook Own Posts Table  | Nexus International School Malaysia - 4 of 15</vt:lpstr>
      <vt:lpstr>Facebook Own Posts Table  | Nexus International School Malaysia - 5 of 15</vt:lpstr>
      <vt:lpstr>Facebook Own Posts Table  | Nexus International School Malaysia - 6 of 15</vt:lpstr>
      <vt:lpstr>Facebook Own Posts Table  | Nexus International School Malaysia - 7 of 15</vt:lpstr>
      <vt:lpstr>Facebook Own Posts Table  | Nexus International School Malaysia - 8 of 15</vt:lpstr>
      <vt:lpstr>Facebook Own Posts Table  | Nexus International School Malaysia - 9 of 15</vt:lpstr>
      <vt:lpstr>Facebook Own Posts Table  | Nexus International School Malaysia - 10 of 15</vt:lpstr>
      <vt:lpstr>Facebook Own Posts Table  | Nexus International School Malaysia - 11 of 15</vt:lpstr>
      <vt:lpstr>Facebook Own Posts Table  | Nexus International School Malaysia - 12 of 15</vt:lpstr>
      <vt:lpstr>Facebook Own Posts Table  | Nexus International School Malaysia - 13 of 15</vt:lpstr>
      <vt:lpstr>Facebook Own Posts Table  | Nexus International School Malaysia - 14 of 15</vt:lpstr>
      <vt:lpstr>Facebook Own Posts Table  | Nexus International School Malaysia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2018-07-24T02:44:42Z</dcterms:created>
  <dcterms:modified xsi:type="dcterms:W3CDTF">2018-07-24T02:54:51Z</dcterms:modified>
</cp:coreProperties>
</file>