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7520</c:v>
                </c:pt>
                <c:pt idx="1">
                  <c:v>7835</c:v>
                </c:pt>
                <c:pt idx="2">
                  <c:v>8543</c:v>
                </c:pt>
                <c:pt idx="3">
                  <c:v>8217</c:v>
                </c:pt>
                <c:pt idx="4">
                  <c:v>3182</c:v>
                </c:pt>
                <c:pt idx="5">
                  <c:v>183</c:v>
                </c:pt>
                <c:pt idx="6">
                  <c:v>607</c:v>
                </c:pt>
                <c:pt idx="7">
                  <c:v>604</c:v>
                </c:pt>
                <c:pt idx="8">
                  <c:v>441</c:v>
                </c:pt>
                <c:pt idx="9">
                  <c:v>344</c:v>
                </c:pt>
                <c:pt idx="10">
                  <c:v>420</c:v>
                </c:pt>
                <c:pt idx="11">
                  <c:v>512</c:v>
                </c:pt>
                <c:pt idx="12">
                  <c:v>423</c:v>
                </c:pt>
                <c:pt idx="13">
                  <c:v>436</c:v>
                </c:pt>
                <c:pt idx="14">
                  <c:v>543</c:v>
                </c:pt>
                <c:pt idx="15">
                  <c:v>601</c:v>
                </c:pt>
                <c:pt idx="16">
                  <c:v>669</c:v>
                </c:pt>
                <c:pt idx="17">
                  <c:v>631</c:v>
                </c:pt>
                <c:pt idx="18">
                  <c:v>313</c:v>
                </c:pt>
                <c:pt idx="19">
                  <c:v>259</c:v>
                </c:pt>
                <c:pt idx="20">
                  <c:v>50</c:v>
                </c:pt>
                <c:pt idx="21">
                  <c:v>20</c:v>
                </c:pt>
                <c:pt idx="22">
                  <c:v>63</c:v>
                </c:pt>
                <c:pt idx="23">
                  <c:v>14</c:v>
                </c:pt>
                <c:pt idx="24">
                  <c:v>72</c:v>
                </c:pt>
                <c:pt idx="25">
                  <c:v>1098</c:v>
                </c:pt>
                <c:pt idx="26">
                  <c:v>1368</c:v>
                </c:pt>
                <c:pt idx="27">
                  <c:v>415</c:v>
                </c:pt>
                <c:pt idx="28">
                  <c:v>300</c:v>
                </c:pt>
                <c:pt idx="29">
                  <c:v>398</c:v>
                </c:pt>
              </c:numCache>
            </c:numRef>
          </c:val>
          <c:smooth val="0"/>
          <c:extLst>
            <c:ext xmlns:c16="http://schemas.microsoft.com/office/drawing/2014/chart" uri="{C3380CC4-5D6E-409C-BE32-E72D297353CC}">
              <c16:uniqueId val="{00000000-C5C2-417C-81CF-5CFF4BD6C0DD}"/>
            </c:ext>
          </c:extLst>
        </c:ser>
        <c:dLbls>
          <c:showLegendKey val="0"/>
          <c:showVal val="0"/>
          <c:showCatName val="0"/>
          <c:showSerName val="0"/>
          <c:showPercent val="0"/>
          <c:showBubbleSize val="0"/>
        </c:dLbls>
        <c:smooth val="0"/>
        <c:axId val="345458320"/>
        <c:axId val="345458648"/>
      </c:lineChart>
      <c:dateAx>
        <c:axId val="34545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58648"/>
        <c:crosses val="autoZero"/>
        <c:auto val="1"/>
        <c:lblOffset val="100"/>
        <c:baseTimeUnit val="days"/>
      </c:dateAx>
      <c:valAx>
        <c:axId val="34545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5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86</c:v>
                </c:pt>
                <c:pt idx="6">
                  <c:v>1</c:v>
                </c:pt>
                <c:pt idx="7">
                  <c:v>98</c:v>
                </c:pt>
                <c:pt idx="8">
                  <c:v>0</c:v>
                </c:pt>
                <c:pt idx="9">
                  <c:v>105</c:v>
                </c:pt>
                <c:pt idx="10">
                  <c:v>99</c:v>
                </c:pt>
                <c:pt idx="11">
                  <c:v>1</c:v>
                </c:pt>
                <c:pt idx="12">
                  <c:v>82</c:v>
                </c:pt>
                <c:pt idx="13">
                  <c:v>0</c:v>
                </c:pt>
                <c:pt idx="14">
                  <c:v>125</c:v>
                </c:pt>
                <c:pt idx="15">
                  <c:v>0</c:v>
                </c:pt>
                <c:pt idx="16">
                  <c:v>119</c:v>
                </c:pt>
                <c:pt idx="17">
                  <c:v>112</c:v>
                </c:pt>
                <c:pt idx="18">
                  <c:v>0</c:v>
                </c:pt>
                <c:pt idx="19">
                  <c:v>55</c:v>
                </c:pt>
                <c:pt idx="20">
                  <c:v>0</c:v>
                </c:pt>
                <c:pt idx="21">
                  <c:v>83</c:v>
                </c:pt>
                <c:pt idx="22">
                  <c:v>0</c:v>
                </c:pt>
                <c:pt idx="23">
                  <c:v>0</c:v>
                </c:pt>
                <c:pt idx="24">
                  <c:v>165</c:v>
                </c:pt>
                <c:pt idx="25">
                  <c:v>0</c:v>
                </c:pt>
                <c:pt idx="26">
                  <c:v>80</c:v>
                </c:pt>
                <c:pt idx="27">
                  <c:v>0</c:v>
                </c:pt>
                <c:pt idx="28">
                  <c:v>98</c:v>
                </c:pt>
                <c:pt idx="29">
                  <c:v>0</c:v>
                </c:pt>
              </c:numCache>
            </c:numRef>
          </c:val>
          <c:smooth val="0"/>
          <c:extLst>
            <c:ext xmlns:c16="http://schemas.microsoft.com/office/drawing/2014/chart" uri="{C3380CC4-5D6E-409C-BE32-E72D297353CC}">
              <c16:uniqueId val="{00000000-2819-4BB8-A9AE-13CA60823D1B}"/>
            </c:ext>
          </c:extLst>
        </c:ser>
        <c:dLbls>
          <c:showLegendKey val="0"/>
          <c:showVal val="0"/>
          <c:showCatName val="0"/>
          <c:showSerName val="0"/>
          <c:showPercent val="0"/>
          <c:showBubbleSize val="0"/>
        </c:dLbls>
        <c:smooth val="0"/>
        <c:axId val="345460616"/>
        <c:axId val="278967328"/>
      </c:lineChart>
      <c:dateAx>
        <c:axId val="345460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67328"/>
        <c:crosses val="autoZero"/>
        <c:auto val="1"/>
        <c:lblOffset val="100"/>
        <c:baseTimeUnit val="days"/>
      </c:dateAx>
      <c:valAx>
        <c:axId val="27896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6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129</c:v>
                </c:pt>
                <c:pt idx="1">
                  <c:v>41</c:v>
                </c:pt>
                <c:pt idx="2">
                  <c:v>25</c:v>
                </c:pt>
                <c:pt idx="3">
                  <c:v>36</c:v>
                </c:pt>
                <c:pt idx="4">
                  <c:v>18</c:v>
                </c:pt>
                <c:pt idx="5">
                  <c:v>22</c:v>
                </c:pt>
                <c:pt idx="6">
                  <c:v>86</c:v>
                </c:pt>
                <c:pt idx="7">
                  <c:v>85</c:v>
                </c:pt>
                <c:pt idx="8">
                  <c:v>74</c:v>
                </c:pt>
                <c:pt idx="9">
                  <c:v>62</c:v>
                </c:pt>
                <c:pt idx="10">
                  <c:v>83</c:v>
                </c:pt>
                <c:pt idx="11">
                  <c:v>119</c:v>
                </c:pt>
                <c:pt idx="12">
                  <c:v>69</c:v>
                </c:pt>
                <c:pt idx="13">
                  <c:v>61</c:v>
                </c:pt>
                <c:pt idx="14">
                  <c:v>72</c:v>
                </c:pt>
                <c:pt idx="15">
                  <c:v>93</c:v>
                </c:pt>
                <c:pt idx="16">
                  <c:v>93</c:v>
                </c:pt>
                <c:pt idx="17">
                  <c:v>106</c:v>
                </c:pt>
                <c:pt idx="18">
                  <c:v>66</c:v>
                </c:pt>
                <c:pt idx="19">
                  <c:v>72</c:v>
                </c:pt>
                <c:pt idx="20">
                  <c:v>4</c:v>
                </c:pt>
                <c:pt idx="21">
                  <c:v>3</c:v>
                </c:pt>
                <c:pt idx="22">
                  <c:v>3</c:v>
                </c:pt>
                <c:pt idx="23">
                  <c:v>1</c:v>
                </c:pt>
                <c:pt idx="24">
                  <c:v>7</c:v>
                </c:pt>
                <c:pt idx="25">
                  <c:v>182</c:v>
                </c:pt>
                <c:pt idx="26">
                  <c:v>198</c:v>
                </c:pt>
                <c:pt idx="27">
                  <c:v>78</c:v>
                </c:pt>
                <c:pt idx="28">
                  <c:v>39</c:v>
                </c:pt>
                <c:pt idx="29">
                  <c:v>76</c:v>
                </c:pt>
              </c:numCache>
            </c:numRef>
          </c:val>
          <c:smooth val="0"/>
          <c:extLst>
            <c:ext xmlns:c16="http://schemas.microsoft.com/office/drawing/2014/chart" uri="{C3380CC4-5D6E-409C-BE32-E72D297353CC}">
              <c16:uniqueId val="{00000000-0703-4CAA-A409-1170B74B7B1F}"/>
            </c:ext>
          </c:extLst>
        </c:ser>
        <c:dLbls>
          <c:showLegendKey val="0"/>
          <c:showVal val="0"/>
          <c:showCatName val="0"/>
          <c:showSerName val="0"/>
          <c:showPercent val="0"/>
          <c:showBubbleSize val="0"/>
        </c:dLbls>
        <c:smooth val="0"/>
        <c:axId val="148490880"/>
        <c:axId val="148492192"/>
      </c:lineChart>
      <c:dateAx>
        <c:axId val="148490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492192"/>
        <c:crosses val="autoZero"/>
        <c:auto val="1"/>
        <c:lblOffset val="100"/>
        <c:baseTimeUnit val="days"/>
      </c:dateAx>
      <c:valAx>
        <c:axId val="14849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49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MABECS Sdn Bhd</c:v>
                </c:pt>
              </c:strCache>
            </c:strRef>
          </c:cat>
          <c:val>
            <c:numRef>
              <c:f>Sheet1!$B$2</c:f>
              <c:numCache>
                <c:formatCode>General</c:formatCode>
                <c:ptCount val="1"/>
                <c:pt idx="0">
                  <c:v>1285</c:v>
                </c:pt>
              </c:numCache>
            </c:numRef>
          </c:val>
          <c:extLst>
            <c:ext xmlns:c16="http://schemas.microsoft.com/office/drawing/2014/chart" uri="{C3380CC4-5D6E-409C-BE32-E72D297353CC}">
              <c16:uniqueId val="{00000000-5941-49D9-A610-F30B0B0AA03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MABECS Sdn Bhd</c:v>
                </c:pt>
              </c:strCache>
            </c:strRef>
          </c:cat>
          <c:val>
            <c:numRef>
              <c:f>Sheet1!$C$2</c:f>
              <c:numCache>
                <c:formatCode>General</c:formatCode>
                <c:ptCount val="1"/>
                <c:pt idx="0">
                  <c:v>18</c:v>
                </c:pt>
              </c:numCache>
            </c:numRef>
          </c:val>
          <c:extLst>
            <c:ext xmlns:c16="http://schemas.microsoft.com/office/drawing/2014/chart" uri="{C3380CC4-5D6E-409C-BE32-E72D297353CC}">
              <c16:uniqueId val="{00000001-5941-49D9-A610-F30B0B0AA03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MABECS Sdn Bhd</c:v>
                </c:pt>
              </c:strCache>
            </c:strRef>
          </c:cat>
          <c:val>
            <c:numRef>
              <c:f>Sheet1!$D$2</c:f>
              <c:numCache>
                <c:formatCode>General</c:formatCode>
                <c:ptCount val="1"/>
                <c:pt idx="0">
                  <c:v>4</c:v>
                </c:pt>
              </c:numCache>
            </c:numRef>
          </c:val>
          <c:extLst>
            <c:ext xmlns:c16="http://schemas.microsoft.com/office/drawing/2014/chart" uri="{C3380CC4-5D6E-409C-BE32-E72D297353CC}">
              <c16:uniqueId val="{00000002-5941-49D9-A610-F30B0B0AA03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MABECS Sdn Bhd</c:v>
                </c:pt>
              </c:strCache>
            </c:strRef>
          </c:cat>
          <c:val>
            <c:numRef>
              <c:f>Sheet1!$E$2</c:f>
              <c:numCache>
                <c:formatCode>General</c:formatCode>
                <c:ptCount val="1"/>
                <c:pt idx="0">
                  <c:v>2</c:v>
                </c:pt>
              </c:numCache>
            </c:numRef>
          </c:val>
          <c:extLst>
            <c:ext xmlns:c16="http://schemas.microsoft.com/office/drawing/2014/chart" uri="{C3380CC4-5D6E-409C-BE32-E72D297353CC}">
              <c16:uniqueId val="{00000003-5941-49D9-A610-F30B0B0AA03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MABECS Sdn Bhd</c:v>
                </c:pt>
              </c:strCache>
            </c:strRef>
          </c:cat>
          <c:val>
            <c:numRef>
              <c:f>Sheet1!$F$2</c:f>
              <c:numCache>
                <c:formatCode>General</c:formatCode>
                <c:ptCount val="1"/>
                <c:pt idx="0">
                  <c:v>0</c:v>
                </c:pt>
              </c:numCache>
            </c:numRef>
          </c:val>
          <c:extLst>
            <c:ext xmlns:c16="http://schemas.microsoft.com/office/drawing/2014/chart" uri="{C3380CC4-5D6E-409C-BE32-E72D297353CC}">
              <c16:uniqueId val="{00000004-5941-49D9-A610-F30B0B0AA03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MABECS Sdn Bhd</c:v>
                </c:pt>
              </c:strCache>
            </c:strRef>
          </c:cat>
          <c:val>
            <c:numRef>
              <c:f>Sheet1!$G$2</c:f>
              <c:numCache>
                <c:formatCode>General</c:formatCode>
                <c:ptCount val="1"/>
                <c:pt idx="0">
                  <c:v>0</c:v>
                </c:pt>
              </c:numCache>
            </c:numRef>
          </c:val>
          <c:extLst>
            <c:ext xmlns:c16="http://schemas.microsoft.com/office/drawing/2014/chart" uri="{C3380CC4-5D6E-409C-BE32-E72D297353CC}">
              <c16:uniqueId val="{00000005-5941-49D9-A610-F30B0B0AA03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MABECS Sdn Bhd</c:v>
                </c:pt>
              </c:strCache>
            </c:strRef>
          </c:cat>
          <c:val>
            <c:numRef>
              <c:f>Sheet1!$H$2</c:f>
              <c:numCache>
                <c:formatCode>General</c:formatCode>
                <c:ptCount val="1"/>
                <c:pt idx="0">
                  <c:v>2</c:v>
                </c:pt>
              </c:numCache>
            </c:numRef>
          </c:val>
          <c:extLst>
            <c:ext xmlns:c16="http://schemas.microsoft.com/office/drawing/2014/chart" uri="{C3380CC4-5D6E-409C-BE32-E72D297353CC}">
              <c16:uniqueId val="{00000006-5941-49D9-A610-F30B0B0AA03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MABECS Sdn Bhd</c:v>
                </c:pt>
              </c:strCache>
            </c:strRef>
          </c:cat>
          <c:val>
            <c:numRef>
              <c:f>Sheet1!$I$2</c:f>
              <c:numCache>
                <c:formatCode>General</c:formatCode>
                <c:ptCount val="1"/>
                <c:pt idx="0">
                  <c:v>5</c:v>
                </c:pt>
              </c:numCache>
            </c:numRef>
          </c:val>
          <c:extLst>
            <c:ext xmlns:c16="http://schemas.microsoft.com/office/drawing/2014/chart" uri="{C3380CC4-5D6E-409C-BE32-E72D297353CC}">
              <c16:uniqueId val="{00000007-5941-49D9-A610-F30B0B0AA031}"/>
            </c:ext>
          </c:extLst>
        </c:ser>
        <c:dLbls>
          <c:showLegendKey val="0"/>
          <c:showVal val="0"/>
          <c:showCatName val="0"/>
          <c:showSerName val="0"/>
          <c:showPercent val="0"/>
          <c:showBubbleSize val="0"/>
        </c:dLbls>
        <c:gapWidth val="150"/>
        <c:overlap val="100"/>
        <c:axId val="275227104"/>
        <c:axId val="275228088"/>
      </c:barChart>
      <c:catAx>
        <c:axId val="27522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228088"/>
        <c:crosses val="autoZero"/>
        <c:auto val="1"/>
        <c:lblAlgn val="ctr"/>
        <c:lblOffset val="100"/>
        <c:noMultiLvlLbl val="0"/>
      </c:catAx>
      <c:valAx>
        <c:axId val="275228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22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MABECS Sdn Bhd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0.75825067807012003</c:v>
                </c:pt>
                <c:pt idx="1">
                  <c:v>5.9393003504186999E-3</c:v>
                </c:pt>
                <c:pt idx="2">
                  <c:v>0.44990200154422</c:v>
                </c:pt>
                <c:pt idx="3">
                  <c:v>5.9393003504186999E-3</c:v>
                </c:pt>
                <c:pt idx="4">
                  <c:v>0.59986933539229004</c:v>
                </c:pt>
                <c:pt idx="6">
                  <c:v>0.66520163924690001</c:v>
                </c:pt>
              </c:numCache>
            </c:numRef>
          </c:val>
          <c:extLst>
            <c:ext xmlns:c16="http://schemas.microsoft.com/office/drawing/2014/chart" uri="{C3380CC4-5D6E-409C-BE32-E72D297353CC}">
              <c16:uniqueId val="{00000000-0B7D-4CF9-A2D3-3CA802510EC1}"/>
            </c:ext>
          </c:extLst>
        </c:ser>
        <c:dLbls>
          <c:showLegendKey val="0"/>
          <c:showVal val="0"/>
          <c:showCatName val="0"/>
          <c:showSerName val="0"/>
          <c:showPercent val="0"/>
          <c:showBubbleSize val="0"/>
        </c:dLbls>
        <c:gapWidth val="219"/>
        <c:overlap val="-27"/>
        <c:axId val="275227432"/>
        <c:axId val="275222184"/>
      </c:barChart>
      <c:catAx>
        <c:axId val="27522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222184"/>
        <c:crosses val="autoZero"/>
        <c:auto val="1"/>
        <c:lblAlgn val="ctr"/>
        <c:lblOffset val="100"/>
        <c:noMultiLvlLbl val="0"/>
      </c:catAx>
      <c:valAx>
        <c:axId val="27522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22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1151</c:v>
                </c:pt>
                <c:pt idx="1">
                  <c:v>5676</c:v>
                </c:pt>
                <c:pt idx="2">
                  <c:v>780</c:v>
                </c:pt>
                <c:pt idx="3">
                  <c:v>178</c:v>
                </c:pt>
                <c:pt idx="4">
                  <c:v>108</c:v>
                </c:pt>
                <c:pt idx="5">
                  <c:v>31</c:v>
                </c:pt>
                <c:pt idx="6">
                  <c:v>15</c:v>
                </c:pt>
              </c:numCache>
            </c:numRef>
          </c:val>
          <c:extLst>
            <c:ext xmlns:c16="http://schemas.microsoft.com/office/drawing/2014/chart" uri="{C3380CC4-5D6E-409C-BE32-E72D297353CC}">
              <c16:uniqueId val="{00000000-4F6C-4526-A8FA-5D10D40BF44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896</c:v>
                </c:pt>
                <c:pt idx="1">
                  <c:v>7234</c:v>
                </c:pt>
                <c:pt idx="2">
                  <c:v>746</c:v>
                </c:pt>
                <c:pt idx="3">
                  <c:v>116</c:v>
                </c:pt>
                <c:pt idx="4">
                  <c:v>51</c:v>
                </c:pt>
                <c:pt idx="5">
                  <c:v>18</c:v>
                </c:pt>
                <c:pt idx="6">
                  <c:v>20</c:v>
                </c:pt>
              </c:numCache>
            </c:numRef>
          </c:val>
          <c:extLst>
            <c:ext xmlns:c16="http://schemas.microsoft.com/office/drawing/2014/chart" uri="{C3380CC4-5D6E-409C-BE32-E72D297353CC}">
              <c16:uniqueId val="{00000001-4F6C-4526-A8FA-5D10D40BF449}"/>
            </c:ext>
          </c:extLst>
        </c:ser>
        <c:dLbls>
          <c:showLegendKey val="0"/>
          <c:showVal val="0"/>
          <c:showCatName val="0"/>
          <c:showSerName val="0"/>
          <c:showPercent val="0"/>
          <c:showBubbleSize val="0"/>
        </c:dLbls>
        <c:gapWidth val="219"/>
        <c:overlap val="-27"/>
        <c:axId val="351977888"/>
        <c:axId val="351978872"/>
      </c:barChart>
      <c:catAx>
        <c:axId val="35197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78872"/>
        <c:crosses val="autoZero"/>
        <c:auto val="1"/>
        <c:lblAlgn val="ctr"/>
        <c:lblOffset val="100"/>
        <c:noMultiLvlLbl val="0"/>
      </c:catAx>
      <c:valAx>
        <c:axId val="35197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7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0.51475429460705002</c:v>
                </c:pt>
                <c:pt idx="6">
                  <c:v>5.9783583427991003E-3</c:v>
                </c:pt>
                <c:pt idx="7">
                  <c:v>0.58510955877963</c:v>
                </c:pt>
                <c:pt idx="8">
                  <c:v>0</c:v>
                </c:pt>
                <c:pt idx="9">
                  <c:v>0.62574493444576995</c:v>
                </c:pt>
                <c:pt idx="10">
                  <c:v>0.58935587569948999</c:v>
                </c:pt>
                <c:pt idx="11">
                  <c:v>5.9474247650766997E-3</c:v>
                </c:pt>
                <c:pt idx="12">
                  <c:v>0.48728309959590999</c:v>
                </c:pt>
                <c:pt idx="13">
                  <c:v>0</c:v>
                </c:pt>
                <c:pt idx="14">
                  <c:v>0.74144373924907003</c:v>
                </c:pt>
                <c:pt idx="15">
                  <c:v>0</c:v>
                </c:pt>
                <c:pt idx="16">
                  <c:v>0.70435039952649003</c:v>
                </c:pt>
                <c:pt idx="17">
                  <c:v>0.66217334752276003</c:v>
                </c:pt>
                <c:pt idx="18">
                  <c:v>0</c:v>
                </c:pt>
                <c:pt idx="19">
                  <c:v>0.32461783627457003</c:v>
                </c:pt>
                <c:pt idx="20">
                  <c:v>0</c:v>
                </c:pt>
                <c:pt idx="21">
                  <c:v>0.48970440733967002</c:v>
                </c:pt>
                <c:pt idx="22">
                  <c:v>0</c:v>
                </c:pt>
                <c:pt idx="23">
                  <c:v>0</c:v>
                </c:pt>
                <c:pt idx="24">
                  <c:v>1.0147492625368999</c:v>
                </c:pt>
                <c:pt idx="25">
                  <c:v>0</c:v>
                </c:pt>
                <c:pt idx="26">
                  <c:v>0.47105929458870999</c:v>
                </c:pt>
                <c:pt idx="27">
                  <c:v>0</c:v>
                </c:pt>
                <c:pt idx="28">
                  <c:v>0.57596238612989004</c:v>
                </c:pt>
                <c:pt idx="29">
                  <c:v>0</c:v>
                </c:pt>
              </c:numCache>
            </c:numRef>
          </c:val>
          <c:smooth val="0"/>
          <c:extLst>
            <c:ext xmlns:c16="http://schemas.microsoft.com/office/drawing/2014/chart" uri="{C3380CC4-5D6E-409C-BE32-E72D297353CC}">
              <c16:uniqueId val="{00000000-D2A2-40D1-89F5-787D7364A0E8}"/>
            </c:ext>
          </c:extLst>
        </c:ser>
        <c:dLbls>
          <c:showLegendKey val="0"/>
          <c:showVal val="0"/>
          <c:showCatName val="0"/>
          <c:showSerName val="0"/>
          <c:showPercent val="0"/>
          <c:showBubbleSize val="0"/>
        </c:dLbls>
        <c:smooth val="0"/>
        <c:axId val="351969688"/>
        <c:axId val="351972640"/>
      </c:lineChart>
      <c:dateAx>
        <c:axId val="35196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72640"/>
        <c:crosses val="autoZero"/>
        <c:auto val="1"/>
        <c:lblOffset val="100"/>
        <c:baseTimeUnit val="days"/>
      </c:dateAx>
      <c:valAx>
        <c:axId val="35197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6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16627</c:v>
                </c:pt>
                <c:pt idx="1">
                  <c:v>16650</c:v>
                </c:pt>
                <c:pt idx="2">
                  <c:v>16660</c:v>
                </c:pt>
                <c:pt idx="3">
                  <c:v>16683</c:v>
                </c:pt>
                <c:pt idx="4">
                  <c:v>16699</c:v>
                </c:pt>
                <c:pt idx="5">
                  <c:v>16716</c:v>
                </c:pt>
                <c:pt idx="6">
                  <c:v>16739</c:v>
                </c:pt>
                <c:pt idx="7">
                  <c:v>16759</c:v>
                </c:pt>
                <c:pt idx="8">
                  <c:v>16773</c:v>
                </c:pt>
                <c:pt idx="9">
                  <c:v>16788</c:v>
                </c:pt>
                <c:pt idx="10">
                  <c:v>16808</c:v>
                </c:pt>
                <c:pt idx="11">
                  <c:v>16821</c:v>
                </c:pt>
                <c:pt idx="12">
                  <c:v>16835</c:v>
                </c:pt>
                <c:pt idx="13">
                  <c:v>16853</c:v>
                </c:pt>
                <c:pt idx="14">
                  <c:v>16865</c:v>
                </c:pt>
                <c:pt idx="15">
                  <c:v>16885</c:v>
                </c:pt>
                <c:pt idx="16">
                  <c:v>16906</c:v>
                </c:pt>
                <c:pt idx="17">
                  <c:v>16922</c:v>
                </c:pt>
                <c:pt idx="18">
                  <c:v>16938</c:v>
                </c:pt>
                <c:pt idx="19">
                  <c:v>16949</c:v>
                </c:pt>
                <c:pt idx="20">
                  <c:v>16951</c:v>
                </c:pt>
                <c:pt idx="21">
                  <c:v>16948</c:v>
                </c:pt>
                <c:pt idx="22">
                  <c:v>16947</c:v>
                </c:pt>
                <c:pt idx="23">
                  <c:v>16945</c:v>
                </c:pt>
                <c:pt idx="24">
                  <c:v>16956</c:v>
                </c:pt>
                <c:pt idx="25">
                  <c:v>16976</c:v>
                </c:pt>
                <c:pt idx="26">
                  <c:v>16991</c:v>
                </c:pt>
                <c:pt idx="27">
                  <c:v>17007</c:v>
                </c:pt>
                <c:pt idx="28">
                  <c:v>17023</c:v>
                </c:pt>
                <c:pt idx="29">
                  <c:v>17048</c:v>
                </c:pt>
              </c:numCache>
            </c:numRef>
          </c:val>
          <c:smooth val="0"/>
          <c:extLst>
            <c:ext xmlns:c16="http://schemas.microsoft.com/office/drawing/2014/chart" uri="{C3380CC4-5D6E-409C-BE32-E72D297353CC}">
              <c16:uniqueId val="{00000000-807E-44C1-8311-06A9FE6EFF5A}"/>
            </c:ext>
          </c:extLst>
        </c:ser>
        <c:dLbls>
          <c:showLegendKey val="0"/>
          <c:showVal val="0"/>
          <c:showCatName val="0"/>
          <c:showSerName val="0"/>
          <c:showPercent val="0"/>
          <c:showBubbleSize val="0"/>
        </c:dLbls>
        <c:smooth val="0"/>
        <c:axId val="351976576"/>
        <c:axId val="351971000"/>
      </c:lineChart>
      <c:dateAx>
        <c:axId val="351976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71000"/>
        <c:crosses val="autoZero"/>
        <c:auto val="1"/>
        <c:lblOffset val="100"/>
        <c:baseTimeUnit val="days"/>
      </c:dateAx>
      <c:valAx>
        <c:axId val="35197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76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8</c:v>
                </c:pt>
                <c:pt idx="1">
                  <c:v>3</c:v>
                </c:pt>
                <c:pt idx="2">
                  <c:v>5</c:v>
                </c:pt>
                <c:pt idx="3">
                  <c:v>9</c:v>
                </c:pt>
                <c:pt idx="4">
                  <c:v>4</c:v>
                </c:pt>
                <c:pt idx="5">
                  <c:v>7</c:v>
                </c:pt>
                <c:pt idx="6">
                  <c:v>13</c:v>
                </c:pt>
                <c:pt idx="7">
                  <c:v>12</c:v>
                </c:pt>
                <c:pt idx="8">
                  <c:v>17</c:v>
                </c:pt>
                <c:pt idx="9">
                  <c:v>1</c:v>
                </c:pt>
                <c:pt idx="10">
                  <c:v>7</c:v>
                </c:pt>
                <c:pt idx="11">
                  <c:v>8</c:v>
                </c:pt>
                <c:pt idx="12">
                  <c:v>5</c:v>
                </c:pt>
                <c:pt idx="13">
                  <c:v>3</c:v>
                </c:pt>
                <c:pt idx="14">
                  <c:v>5</c:v>
                </c:pt>
                <c:pt idx="15">
                  <c:v>4</c:v>
                </c:pt>
                <c:pt idx="16">
                  <c:v>4</c:v>
                </c:pt>
                <c:pt idx="17">
                  <c:v>7</c:v>
                </c:pt>
                <c:pt idx="18">
                  <c:v>12</c:v>
                </c:pt>
                <c:pt idx="19">
                  <c:v>8</c:v>
                </c:pt>
                <c:pt idx="20">
                  <c:v>2</c:v>
                </c:pt>
                <c:pt idx="21">
                  <c:v>7</c:v>
                </c:pt>
                <c:pt idx="22">
                  <c:v>3</c:v>
                </c:pt>
                <c:pt idx="23">
                  <c:v>21</c:v>
                </c:pt>
                <c:pt idx="24">
                  <c:v>586</c:v>
                </c:pt>
                <c:pt idx="25">
                  <c:v>681</c:v>
                </c:pt>
                <c:pt idx="26">
                  <c:v>724</c:v>
                </c:pt>
                <c:pt idx="27">
                  <c:v>386</c:v>
                </c:pt>
                <c:pt idx="28">
                  <c:v>8</c:v>
                </c:pt>
                <c:pt idx="29">
                  <c:v>4</c:v>
                </c:pt>
              </c:numCache>
            </c:numRef>
          </c:val>
          <c:smooth val="0"/>
          <c:extLst>
            <c:ext xmlns:c16="http://schemas.microsoft.com/office/drawing/2014/chart" uri="{C3380CC4-5D6E-409C-BE32-E72D297353CC}">
              <c16:uniqueId val="{00000000-6A31-4493-B91C-08B720777FBD}"/>
            </c:ext>
          </c:extLst>
        </c:ser>
        <c:dLbls>
          <c:showLegendKey val="0"/>
          <c:showVal val="0"/>
          <c:showCatName val="0"/>
          <c:showSerName val="0"/>
          <c:showPercent val="0"/>
          <c:showBubbleSize val="0"/>
        </c:dLbls>
        <c:smooth val="0"/>
        <c:axId val="351981824"/>
        <c:axId val="351984448"/>
      </c:lineChart>
      <c:dateAx>
        <c:axId val="351981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84448"/>
        <c:crosses val="autoZero"/>
        <c:auto val="1"/>
        <c:lblOffset val="100"/>
        <c:baseTimeUnit val="days"/>
      </c:dateAx>
      <c:valAx>
        <c:axId val="35198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8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D9118-AEE6-4162-A226-2640529E4001}"/>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DB66D919-EA02-4A82-B600-1F0064A7E44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88398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8033A-BA4E-4D05-87AA-9A75AD1D1B79}"/>
              </a:ext>
            </a:extLst>
          </p:cNvPr>
          <p:cNvSpPr>
            <a:spLocks noGrp="1"/>
          </p:cNvSpPr>
          <p:nvPr>
            <p:ph type="title"/>
          </p:nvPr>
        </p:nvSpPr>
        <p:spPr/>
        <p:txBody>
          <a:bodyPr/>
          <a:lstStyle/>
          <a:p>
            <a:r>
              <a:rPr lang="en-US"/>
              <a:t>Facebook Key Metrics Table | MABECS Sdn Bhd</a:t>
            </a:r>
          </a:p>
        </p:txBody>
      </p:sp>
      <p:graphicFrame>
        <p:nvGraphicFramePr>
          <p:cNvPr id="5" name="Table Placeholder 4">
            <a:extLst>
              <a:ext uri="{FF2B5EF4-FFF2-40B4-BE49-F238E27FC236}">
                <a16:creationId xmlns:a16="http://schemas.microsoft.com/office/drawing/2014/main" id="{9D47E115-AA00-439C-87F7-18E5ECD5FFCF}"/>
              </a:ext>
            </a:extLst>
          </p:cNvPr>
          <p:cNvGraphicFramePr>
            <a:graphicFrameLocks noGrp="1"/>
          </p:cNvGraphicFramePr>
          <p:nvPr>
            <p:ph type="tbl" sz="quarter" idx="13"/>
            <p:extLst>
              <p:ext uri="{D42A27DB-BD31-4B8C-83A1-F6EECF244321}">
                <p14:modId xmlns:p14="http://schemas.microsoft.com/office/powerpoint/2010/main" val="727597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88741955"/>
                    </a:ext>
                  </a:extLst>
                </a:gridCol>
                <a:gridCol w="740664">
                  <a:extLst>
                    <a:ext uri="{9D8B030D-6E8A-4147-A177-3AD203B41FA5}">
                      <a16:colId xmlns:a16="http://schemas.microsoft.com/office/drawing/2014/main" val="3214177567"/>
                    </a:ext>
                  </a:extLst>
                </a:gridCol>
                <a:gridCol w="740664">
                  <a:extLst>
                    <a:ext uri="{9D8B030D-6E8A-4147-A177-3AD203B41FA5}">
                      <a16:colId xmlns:a16="http://schemas.microsoft.com/office/drawing/2014/main" val="3602977249"/>
                    </a:ext>
                  </a:extLst>
                </a:gridCol>
                <a:gridCol w="740664">
                  <a:extLst>
                    <a:ext uri="{9D8B030D-6E8A-4147-A177-3AD203B41FA5}">
                      <a16:colId xmlns:a16="http://schemas.microsoft.com/office/drawing/2014/main" val="663588998"/>
                    </a:ext>
                  </a:extLst>
                </a:gridCol>
                <a:gridCol w="740664">
                  <a:extLst>
                    <a:ext uri="{9D8B030D-6E8A-4147-A177-3AD203B41FA5}">
                      <a16:colId xmlns:a16="http://schemas.microsoft.com/office/drawing/2014/main" val="3229014879"/>
                    </a:ext>
                  </a:extLst>
                </a:gridCol>
                <a:gridCol w="740664">
                  <a:extLst>
                    <a:ext uri="{9D8B030D-6E8A-4147-A177-3AD203B41FA5}">
                      <a16:colId xmlns:a16="http://schemas.microsoft.com/office/drawing/2014/main" val="2617326674"/>
                    </a:ext>
                  </a:extLst>
                </a:gridCol>
                <a:gridCol w="740664">
                  <a:extLst>
                    <a:ext uri="{9D8B030D-6E8A-4147-A177-3AD203B41FA5}">
                      <a16:colId xmlns:a16="http://schemas.microsoft.com/office/drawing/2014/main" val="2405346693"/>
                    </a:ext>
                  </a:extLst>
                </a:gridCol>
                <a:gridCol w="740664">
                  <a:extLst>
                    <a:ext uri="{9D8B030D-6E8A-4147-A177-3AD203B41FA5}">
                      <a16:colId xmlns:a16="http://schemas.microsoft.com/office/drawing/2014/main" val="1195959699"/>
                    </a:ext>
                  </a:extLst>
                </a:gridCol>
                <a:gridCol w="740664">
                  <a:extLst>
                    <a:ext uri="{9D8B030D-6E8A-4147-A177-3AD203B41FA5}">
                      <a16:colId xmlns:a16="http://schemas.microsoft.com/office/drawing/2014/main" val="3014102587"/>
                    </a:ext>
                  </a:extLst>
                </a:gridCol>
                <a:gridCol w="740664">
                  <a:extLst>
                    <a:ext uri="{9D8B030D-6E8A-4147-A177-3AD203B41FA5}">
                      <a16:colId xmlns:a16="http://schemas.microsoft.com/office/drawing/2014/main" val="14139497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15274916"/>
                  </a:ext>
                </a:extLst>
              </a:tr>
              <a:tr h="370840">
                <a:tc>
                  <a:txBody>
                    <a:bodyPr/>
                    <a:lstStyle/>
                    <a:p>
                      <a:r>
                        <a:rPr lang="en-US" sz="1000"/>
                        <a:t>MABECS Sdn Bhd</a:t>
                      </a:r>
                    </a:p>
                  </a:txBody>
                  <a:tcPr/>
                </a:tc>
                <a:tc>
                  <a:txBody>
                    <a:bodyPr/>
                    <a:lstStyle/>
                    <a:p>
                      <a:r>
                        <a:rPr lang="en-US" sz="1000"/>
                        <a:t>17048</a:t>
                      </a:r>
                    </a:p>
                  </a:txBody>
                  <a:tcPr/>
                </a:tc>
                <a:tc>
                  <a:txBody>
                    <a:bodyPr/>
                    <a:lstStyle/>
                    <a:p>
                      <a:r>
                        <a:rPr lang="en-US" sz="1000"/>
                        <a:t>445</a:t>
                      </a:r>
                    </a:p>
                  </a:txBody>
                  <a:tcPr/>
                </a:tc>
                <a:tc>
                  <a:txBody>
                    <a:bodyPr/>
                    <a:lstStyle/>
                    <a:p>
                      <a:r>
                        <a:rPr lang="en-US" sz="1000"/>
                        <a:t>15</a:t>
                      </a:r>
                    </a:p>
                  </a:txBody>
                  <a:tcPr/>
                </a:tc>
                <a:tc>
                  <a:txBody>
                    <a:bodyPr/>
                    <a:lstStyle/>
                    <a:p>
                      <a:r>
                        <a:rPr lang="en-US" sz="1000"/>
                        <a:t>1309</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0.5214 %</a:t>
                      </a:r>
                    </a:p>
                  </a:txBody>
                  <a:tcPr/>
                </a:tc>
                <a:tc>
                  <a:txBody>
                    <a:bodyPr/>
                    <a:lstStyle/>
                    <a:p>
                      <a:r>
                        <a:rPr lang="en-US" sz="1000"/>
                        <a:t>0.0 %</a:t>
                      </a:r>
                    </a:p>
                  </a:txBody>
                  <a:tcPr/>
                </a:tc>
                <a:extLst>
                  <a:ext uri="{0D108BD9-81ED-4DB2-BD59-A6C34878D82A}">
                    <a16:rowId xmlns:a16="http://schemas.microsoft.com/office/drawing/2014/main" val="3466387098"/>
                  </a:ext>
                </a:extLst>
              </a:tr>
            </a:tbl>
          </a:graphicData>
        </a:graphic>
      </p:graphicFrame>
      <p:sp>
        <p:nvSpPr>
          <p:cNvPr id="4" name="Text Placeholder 3">
            <a:extLst>
              <a:ext uri="{FF2B5EF4-FFF2-40B4-BE49-F238E27FC236}">
                <a16:creationId xmlns:a16="http://schemas.microsoft.com/office/drawing/2014/main" id="{14EAD4F9-5D34-4585-994A-80496B94AE9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13189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861E5-556F-42FC-ADEA-FE3BBCD248E2}"/>
              </a:ext>
            </a:extLst>
          </p:cNvPr>
          <p:cNvSpPr>
            <a:spLocks noGrp="1"/>
          </p:cNvSpPr>
          <p:nvPr>
            <p:ph type="title"/>
          </p:nvPr>
        </p:nvSpPr>
        <p:spPr/>
        <p:txBody>
          <a:bodyPr/>
          <a:lstStyle/>
          <a:p>
            <a:r>
              <a:rPr lang="en-US"/>
              <a:t>Facebook Reach | MABECS Sdn Bhd</a:t>
            </a:r>
          </a:p>
        </p:txBody>
      </p:sp>
      <p:graphicFrame>
        <p:nvGraphicFramePr>
          <p:cNvPr id="6" name="Chart Placeholder 5">
            <a:extLst>
              <a:ext uri="{FF2B5EF4-FFF2-40B4-BE49-F238E27FC236}">
                <a16:creationId xmlns:a16="http://schemas.microsoft.com/office/drawing/2014/main" id="{E44FBCAD-C782-4F73-B21A-5A4B579FF357}"/>
              </a:ext>
            </a:extLst>
          </p:cNvPr>
          <p:cNvGraphicFramePr>
            <a:graphicFrameLocks noGrp="1"/>
          </p:cNvGraphicFramePr>
          <p:nvPr>
            <p:ph type="chart" sz="quarter" idx="13"/>
            <p:extLst>
              <p:ext uri="{D42A27DB-BD31-4B8C-83A1-F6EECF244321}">
                <p14:modId xmlns:p14="http://schemas.microsoft.com/office/powerpoint/2010/main" val="2702187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FD0EC1-5EDE-4EDB-A487-2255BDEF379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6FFF703-E8FE-40D6-9B2E-8B180AF23D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3779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4F7B7-CD3E-4506-8040-9CB7753448AE}"/>
              </a:ext>
            </a:extLst>
          </p:cNvPr>
          <p:cNvSpPr>
            <a:spLocks noGrp="1"/>
          </p:cNvSpPr>
          <p:nvPr>
            <p:ph type="title"/>
          </p:nvPr>
        </p:nvSpPr>
        <p:spPr/>
        <p:txBody>
          <a:bodyPr/>
          <a:lstStyle/>
          <a:p>
            <a:r>
              <a:rPr lang="en-US"/>
              <a:t>Facebook Average Reactions Per Post | MABECS Sdn Bhd</a:t>
            </a:r>
          </a:p>
        </p:txBody>
      </p:sp>
      <p:graphicFrame>
        <p:nvGraphicFramePr>
          <p:cNvPr id="6" name="Chart Placeholder 5">
            <a:extLst>
              <a:ext uri="{FF2B5EF4-FFF2-40B4-BE49-F238E27FC236}">
                <a16:creationId xmlns:a16="http://schemas.microsoft.com/office/drawing/2014/main" id="{A3C88662-7494-4FC3-94FB-4811F3C26AFB}"/>
              </a:ext>
            </a:extLst>
          </p:cNvPr>
          <p:cNvGraphicFramePr>
            <a:graphicFrameLocks noGrp="1"/>
          </p:cNvGraphicFramePr>
          <p:nvPr>
            <p:ph type="chart" sz="quarter" idx="13"/>
            <p:extLst>
              <p:ext uri="{D42A27DB-BD31-4B8C-83A1-F6EECF244321}">
                <p14:modId xmlns:p14="http://schemas.microsoft.com/office/powerpoint/2010/main" val="3086522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BFEFDE-A138-4966-BBE8-8AC05F5A622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F8FA7E6-AC32-4E56-BB82-4AB14A1F74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7481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F0ED0-0014-468C-BDBC-636A3C248FD3}"/>
              </a:ext>
            </a:extLst>
          </p:cNvPr>
          <p:cNvSpPr>
            <a:spLocks noGrp="1"/>
          </p:cNvSpPr>
          <p:nvPr>
            <p:ph type="title"/>
          </p:nvPr>
        </p:nvSpPr>
        <p:spPr/>
        <p:txBody>
          <a:bodyPr/>
          <a:lstStyle/>
          <a:p>
            <a:r>
              <a:rPr lang="en-US"/>
              <a:t>Facebook Engaged Users | MABECS Sdn Bhd</a:t>
            </a:r>
          </a:p>
        </p:txBody>
      </p:sp>
      <p:graphicFrame>
        <p:nvGraphicFramePr>
          <p:cNvPr id="6" name="Chart Placeholder 5">
            <a:extLst>
              <a:ext uri="{FF2B5EF4-FFF2-40B4-BE49-F238E27FC236}">
                <a16:creationId xmlns:a16="http://schemas.microsoft.com/office/drawing/2014/main" id="{A2E017FD-5E4B-436D-8EB0-61FF91930BEC}"/>
              </a:ext>
            </a:extLst>
          </p:cNvPr>
          <p:cNvGraphicFramePr>
            <a:graphicFrameLocks noGrp="1"/>
          </p:cNvGraphicFramePr>
          <p:nvPr>
            <p:ph type="chart" sz="quarter" idx="13"/>
            <p:extLst>
              <p:ext uri="{D42A27DB-BD31-4B8C-83A1-F6EECF244321}">
                <p14:modId xmlns:p14="http://schemas.microsoft.com/office/powerpoint/2010/main" val="2198034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CCA61D-6883-4371-A842-3A2F3B4012B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6A8CB04-0140-4C63-B30E-90250996EB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1890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0C9EA-1CE9-4B96-B0C7-B9A86596EE78}"/>
              </a:ext>
            </a:extLst>
          </p:cNvPr>
          <p:cNvSpPr>
            <a:spLocks noGrp="1"/>
          </p:cNvSpPr>
          <p:nvPr>
            <p:ph type="title"/>
          </p:nvPr>
        </p:nvSpPr>
        <p:spPr/>
        <p:txBody>
          <a:bodyPr/>
          <a:lstStyle/>
          <a:p>
            <a:r>
              <a:rPr lang="en-US"/>
              <a:t>Facebook Interactions Distribution | MABECS Sdn Bhd</a:t>
            </a:r>
          </a:p>
        </p:txBody>
      </p:sp>
      <p:graphicFrame>
        <p:nvGraphicFramePr>
          <p:cNvPr id="6" name="Chart Placeholder 5">
            <a:extLst>
              <a:ext uri="{FF2B5EF4-FFF2-40B4-BE49-F238E27FC236}">
                <a16:creationId xmlns:a16="http://schemas.microsoft.com/office/drawing/2014/main" id="{1C749103-6CAE-4279-85E6-3490695FFE38}"/>
              </a:ext>
            </a:extLst>
          </p:cNvPr>
          <p:cNvGraphicFramePr>
            <a:graphicFrameLocks noGrp="1"/>
          </p:cNvGraphicFramePr>
          <p:nvPr>
            <p:ph type="chart" sz="quarter" idx="13"/>
            <p:extLst>
              <p:ext uri="{D42A27DB-BD31-4B8C-83A1-F6EECF244321}">
                <p14:modId xmlns:p14="http://schemas.microsoft.com/office/powerpoint/2010/main" val="3248675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098D96-B66A-41BA-A8E5-9E91FD9A5D0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9F7B265-049E-4624-89AD-E43B00D7DF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1688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8FF14-421F-4187-88AA-5401A0D4D117}"/>
              </a:ext>
            </a:extLst>
          </p:cNvPr>
          <p:cNvSpPr>
            <a:spLocks noGrp="1"/>
          </p:cNvSpPr>
          <p:nvPr>
            <p:ph type="title"/>
          </p:nvPr>
        </p:nvSpPr>
        <p:spPr/>
        <p:txBody>
          <a:bodyPr/>
          <a:lstStyle/>
          <a:p>
            <a:r>
              <a:rPr lang="en-US"/>
              <a:t>Facebook Interaction Rate By Weekday | MABECS Sdn Bhd</a:t>
            </a:r>
          </a:p>
        </p:txBody>
      </p:sp>
      <p:graphicFrame>
        <p:nvGraphicFramePr>
          <p:cNvPr id="6" name="Chart Placeholder 5">
            <a:extLst>
              <a:ext uri="{FF2B5EF4-FFF2-40B4-BE49-F238E27FC236}">
                <a16:creationId xmlns:a16="http://schemas.microsoft.com/office/drawing/2014/main" id="{5C4D24F8-16F0-491B-A49F-01BA7F4C6211}"/>
              </a:ext>
            </a:extLst>
          </p:cNvPr>
          <p:cNvGraphicFramePr>
            <a:graphicFrameLocks noGrp="1"/>
          </p:cNvGraphicFramePr>
          <p:nvPr>
            <p:ph type="chart" sz="quarter" idx="13"/>
            <p:extLst>
              <p:ext uri="{D42A27DB-BD31-4B8C-83A1-F6EECF244321}">
                <p14:modId xmlns:p14="http://schemas.microsoft.com/office/powerpoint/2010/main" val="2545435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5D9973-C808-41F9-8203-1697EC2DC24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8EFD466-19A2-46C0-9B9D-162FD1AC93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9804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84DCE-AE1F-429D-BC71-F9C99BC4A2EF}"/>
              </a:ext>
            </a:extLst>
          </p:cNvPr>
          <p:cNvSpPr>
            <a:spLocks noGrp="1"/>
          </p:cNvSpPr>
          <p:nvPr>
            <p:ph type="title"/>
          </p:nvPr>
        </p:nvSpPr>
        <p:spPr/>
        <p:txBody>
          <a:bodyPr/>
          <a:lstStyle/>
          <a:p>
            <a:r>
              <a:rPr lang="en-US"/>
              <a:t>(FB) Custom Own Posts Table (new) | MABECS Sdn Bhd - 1 of 2</a:t>
            </a:r>
          </a:p>
        </p:txBody>
      </p:sp>
      <p:graphicFrame>
        <p:nvGraphicFramePr>
          <p:cNvPr id="5" name="Table Placeholder 4">
            <a:extLst>
              <a:ext uri="{FF2B5EF4-FFF2-40B4-BE49-F238E27FC236}">
                <a16:creationId xmlns:a16="http://schemas.microsoft.com/office/drawing/2014/main" id="{1215EE45-FE2D-4962-AD14-E70E3736F7AF}"/>
              </a:ext>
            </a:extLst>
          </p:cNvPr>
          <p:cNvGraphicFramePr>
            <a:graphicFrameLocks noGrp="1"/>
          </p:cNvGraphicFramePr>
          <p:nvPr>
            <p:ph type="tbl" sz="quarter" idx="13"/>
            <p:extLst>
              <p:ext uri="{D42A27DB-BD31-4B8C-83A1-F6EECF244321}">
                <p14:modId xmlns:p14="http://schemas.microsoft.com/office/powerpoint/2010/main" val="3928347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4168619"/>
                    </a:ext>
                  </a:extLst>
                </a:gridCol>
                <a:gridCol w="822960">
                  <a:extLst>
                    <a:ext uri="{9D8B030D-6E8A-4147-A177-3AD203B41FA5}">
                      <a16:colId xmlns:a16="http://schemas.microsoft.com/office/drawing/2014/main" val="909878167"/>
                    </a:ext>
                  </a:extLst>
                </a:gridCol>
                <a:gridCol w="822960">
                  <a:extLst>
                    <a:ext uri="{9D8B030D-6E8A-4147-A177-3AD203B41FA5}">
                      <a16:colId xmlns:a16="http://schemas.microsoft.com/office/drawing/2014/main" val="1312851229"/>
                    </a:ext>
                  </a:extLst>
                </a:gridCol>
                <a:gridCol w="822960">
                  <a:extLst>
                    <a:ext uri="{9D8B030D-6E8A-4147-A177-3AD203B41FA5}">
                      <a16:colId xmlns:a16="http://schemas.microsoft.com/office/drawing/2014/main" val="246127000"/>
                    </a:ext>
                  </a:extLst>
                </a:gridCol>
                <a:gridCol w="822960">
                  <a:extLst>
                    <a:ext uri="{9D8B030D-6E8A-4147-A177-3AD203B41FA5}">
                      <a16:colId xmlns:a16="http://schemas.microsoft.com/office/drawing/2014/main" val="3279418720"/>
                    </a:ext>
                  </a:extLst>
                </a:gridCol>
                <a:gridCol w="822960">
                  <a:extLst>
                    <a:ext uri="{9D8B030D-6E8A-4147-A177-3AD203B41FA5}">
                      <a16:colId xmlns:a16="http://schemas.microsoft.com/office/drawing/2014/main" val="2308290403"/>
                    </a:ext>
                  </a:extLst>
                </a:gridCol>
                <a:gridCol w="822960">
                  <a:extLst>
                    <a:ext uri="{9D8B030D-6E8A-4147-A177-3AD203B41FA5}">
                      <a16:colId xmlns:a16="http://schemas.microsoft.com/office/drawing/2014/main" val="441037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414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- 2018-06-25 15:37:00 </a:t>
                      </a:r>
                      <a:r>
                        <a:rPr kumimoji="0" lang="en-US" sz="1000" b="0" i="0" u="none" strike="noStrike" kern="1200" cap="none" spc="0" normalizeH="0" baseline="0" noProof="0">
                          <a:ln>
                            <a:noFill/>
                          </a:ln>
                          <a:solidFill>
                            <a:prstClr val="black"/>
                          </a:solidFill>
                          <a:effectLst/>
                          <a:uLnTx/>
                          <a:uFillTx/>
                          <a:latin typeface="+mn-lt"/>
                          <a:ea typeface="+mn-ea"/>
                          <a:cs typeface="+mn-cs"/>
                        </a:rPr>
                        <a:t> 
 Start your week in a great way and stay paw-sitive! 🐾 Happy Monday! :D
#puns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4026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- 2018-06-15 00:00:00 </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Hari Raya Aidilfitri!  
Maaf zahir dan batin. 
Have a safe balik kampung journey!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8152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- 2018-06-17 08:00:00 </a:t>
                      </a:r>
                      <a:r>
                        <a:rPr kumimoji="0" lang="en-US" sz="1000" b="0" i="0" u="none" strike="noStrike" kern="1200" cap="none" spc="0" normalizeH="0" baseline="0" noProof="0">
                          <a:ln>
                            <a:noFill/>
                          </a:ln>
                          <a:solidFill>
                            <a:prstClr val="black"/>
                          </a:solidFill>
                          <a:effectLst/>
                          <a:uLnTx/>
                          <a:uFillTx/>
                          <a:latin typeface="+mn-lt"/>
                          <a:ea typeface="+mn-ea"/>
                          <a:cs typeface="+mn-cs"/>
                        </a:rPr>
                        <a:t> 
 Dad – a superhero without a cape. ❤️
Happy Father’s Day to all the wonderful dads out there! 
Don't forget to thank the hero you look up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8978876"/>
                  </a:ext>
                </a:extLst>
              </a:tr>
            </a:tbl>
          </a:graphicData>
        </a:graphic>
      </p:graphicFrame>
      <p:sp>
        <p:nvSpPr>
          <p:cNvPr id="4" name="Text Placeholder 3">
            <a:extLst>
              <a:ext uri="{FF2B5EF4-FFF2-40B4-BE49-F238E27FC236}">
                <a16:creationId xmlns:a16="http://schemas.microsoft.com/office/drawing/2014/main" id="{6D444082-D435-4704-ADD0-F8ADBB65E10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31304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DE5D-939B-4F51-964F-F29977437743}"/>
              </a:ext>
            </a:extLst>
          </p:cNvPr>
          <p:cNvSpPr>
            <a:spLocks noGrp="1"/>
          </p:cNvSpPr>
          <p:nvPr>
            <p:ph type="title"/>
          </p:nvPr>
        </p:nvSpPr>
        <p:spPr/>
        <p:txBody>
          <a:bodyPr/>
          <a:lstStyle/>
          <a:p>
            <a:r>
              <a:rPr lang="en-US"/>
              <a:t>(FB) Custom Own Posts Table (new) | MABECS Sdn Bhd - 2 of 2</a:t>
            </a:r>
          </a:p>
        </p:txBody>
      </p:sp>
      <p:graphicFrame>
        <p:nvGraphicFramePr>
          <p:cNvPr id="5" name="Table Placeholder 4">
            <a:extLst>
              <a:ext uri="{FF2B5EF4-FFF2-40B4-BE49-F238E27FC236}">
                <a16:creationId xmlns:a16="http://schemas.microsoft.com/office/drawing/2014/main" id="{42BBFA27-B13F-485F-BCC5-9627AC2A9398}"/>
              </a:ext>
            </a:extLst>
          </p:cNvPr>
          <p:cNvGraphicFramePr>
            <a:graphicFrameLocks noGrp="1"/>
          </p:cNvGraphicFramePr>
          <p:nvPr>
            <p:ph type="tbl" sz="quarter" idx="13"/>
            <p:extLst>
              <p:ext uri="{D42A27DB-BD31-4B8C-83A1-F6EECF244321}">
                <p14:modId xmlns:p14="http://schemas.microsoft.com/office/powerpoint/2010/main" val="1719756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0739114"/>
                    </a:ext>
                  </a:extLst>
                </a:gridCol>
                <a:gridCol w="822960">
                  <a:extLst>
                    <a:ext uri="{9D8B030D-6E8A-4147-A177-3AD203B41FA5}">
                      <a16:colId xmlns:a16="http://schemas.microsoft.com/office/drawing/2014/main" val="1577627381"/>
                    </a:ext>
                  </a:extLst>
                </a:gridCol>
                <a:gridCol w="822960">
                  <a:extLst>
                    <a:ext uri="{9D8B030D-6E8A-4147-A177-3AD203B41FA5}">
                      <a16:colId xmlns:a16="http://schemas.microsoft.com/office/drawing/2014/main" val="2301751804"/>
                    </a:ext>
                  </a:extLst>
                </a:gridCol>
                <a:gridCol w="822960">
                  <a:extLst>
                    <a:ext uri="{9D8B030D-6E8A-4147-A177-3AD203B41FA5}">
                      <a16:colId xmlns:a16="http://schemas.microsoft.com/office/drawing/2014/main" val="1078795756"/>
                    </a:ext>
                  </a:extLst>
                </a:gridCol>
                <a:gridCol w="822960">
                  <a:extLst>
                    <a:ext uri="{9D8B030D-6E8A-4147-A177-3AD203B41FA5}">
                      <a16:colId xmlns:a16="http://schemas.microsoft.com/office/drawing/2014/main" val="1762002419"/>
                    </a:ext>
                  </a:extLst>
                </a:gridCol>
                <a:gridCol w="822960">
                  <a:extLst>
                    <a:ext uri="{9D8B030D-6E8A-4147-A177-3AD203B41FA5}">
                      <a16:colId xmlns:a16="http://schemas.microsoft.com/office/drawing/2014/main" val="79016482"/>
                    </a:ext>
                  </a:extLst>
                </a:gridCol>
                <a:gridCol w="822960">
                  <a:extLst>
                    <a:ext uri="{9D8B030D-6E8A-4147-A177-3AD203B41FA5}">
                      <a16:colId xmlns:a16="http://schemas.microsoft.com/office/drawing/2014/main" val="198355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468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- 2018-06-18 19:35:00 </a:t>
                      </a:r>
                      <a:r>
                        <a:rPr kumimoji="0" lang="en-US" sz="1000" b="0" i="0" u="none" strike="noStrike" kern="1200" cap="none" spc="0" normalizeH="0" baseline="0" noProof="0">
                          <a:ln>
                            <a:noFill/>
                          </a:ln>
                          <a:solidFill>
                            <a:prstClr val="black"/>
                          </a:solidFill>
                          <a:effectLst/>
                          <a:uLnTx/>
                          <a:uFillTx/>
                          <a:latin typeface="+mn-lt"/>
                          <a:ea typeface="+mn-ea"/>
                          <a:cs typeface="+mn-cs"/>
                        </a:rPr>
                        <a:t> 
 Attention to students who need to apply for the ATAS certificate in order to study certain subjects in the UK, save the date and join us for our MABECS Information Session on ATAS on 23 June 2018!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73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- 2018-06-10 11:57:00 </a:t>
                      </a:r>
                      <a:r>
                        <a:rPr kumimoji="0" lang="en-US" sz="1000" b="0" i="0" u="none" strike="noStrike" kern="1200" cap="none" spc="0" normalizeH="0" baseline="0" noProof="0">
                          <a:ln>
                            <a:noFill/>
                          </a:ln>
                          <a:solidFill>
                            <a:prstClr val="black"/>
                          </a:solidFill>
                          <a:effectLst/>
                          <a:uLnTx/>
                          <a:uFillTx/>
                          <a:latin typeface="+mn-lt"/>
                          <a:ea typeface="+mn-ea"/>
                          <a:cs typeface="+mn-cs"/>
                        </a:rPr>
                        <a:t> 
 Want to find out more about applying for your UK visa? How should you prepare for your new life in the UK? 
Join us for our MABECS Information Session: Visa and pre-departure talks on 7 July 2018 to find out more!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97867788"/>
                  </a:ext>
                </a:extLst>
              </a:tr>
            </a:tbl>
          </a:graphicData>
        </a:graphic>
      </p:graphicFrame>
      <p:sp>
        <p:nvSpPr>
          <p:cNvPr id="4" name="Text Placeholder 3">
            <a:extLst>
              <a:ext uri="{FF2B5EF4-FFF2-40B4-BE49-F238E27FC236}">
                <a16:creationId xmlns:a16="http://schemas.microsoft.com/office/drawing/2014/main" id="{4D916CC3-27CC-4DC2-8589-B545DECDE1E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66681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0526-824D-41BF-B11F-0907A4EE4B08}"/>
              </a:ext>
            </a:extLst>
          </p:cNvPr>
          <p:cNvSpPr>
            <a:spLocks noGrp="1"/>
          </p:cNvSpPr>
          <p:nvPr>
            <p:ph type="title"/>
          </p:nvPr>
        </p:nvSpPr>
        <p:spPr/>
        <p:txBody>
          <a:bodyPr/>
          <a:lstStyle/>
          <a:p>
            <a:r>
              <a:rPr lang="en-US"/>
              <a:t>Facebook Fan Demographics | MABECS Sdn Bhd</a:t>
            </a:r>
          </a:p>
        </p:txBody>
      </p:sp>
      <p:graphicFrame>
        <p:nvGraphicFramePr>
          <p:cNvPr id="6" name="Chart Placeholder 5">
            <a:extLst>
              <a:ext uri="{FF2B5EF4-FFF2-40B4-BE49-F238E27FC236}">
                <a16:creationId xmlns:a16="http://schemas.microsoft.com/office/drawing/2014/main" id="{654DB807-6034-40CA-95BD-48188C4A599E}"/>
              </a:ext>
            </a:extLst>
          </p:cNvPr>
          <p:cNvGraphicFramePr>
            <a:graphicFrameLocks noGrp="1"/>
          </p:cNvGraphicFramePr>
          <p:nvPr>
            <p:ph type="chart" sz="quarter" idx="13"/>
            <p:extLst>
              <p:ext uri="{D42A27DB-BD31-4B8C-83A1-F6EECF244321}">
                <p14:modId xmlns:p14="http://schemas.microsoft.com/office/powerpoint/2010/main" val="3438071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B0D452-D34D-4C0C-B52A-5C6A47CF9FD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E9BAED0-4D52-43C4-ABCE-9E70B6AC25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6812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71319-BB4E-4C6D-AABF-E452AA3DA4DF}"/>
              </a:ext>
            </a:extLst>
          </p:cNvPr>
          <p:cNvSpPr>
            <a:spLocks noGrp="1"/>
          </p:cNvSpPr>
          <p:nvPr>
            <p:ph type="title"/>
          </p:nvPr>
        </p:nvSpPr>
        <p:spPr/>
        <p:txBody>
          <a:bodyPr/>
          <a:lstStyle/>
          <a:p>
            <a:r>
              <a:rPr lang="en-US"/>
              <a:t>Facebook Interaction Rate | MABECS Sdn Bhd</a:t>
            </a:r>
          </a:p>
        </p:txBody>
      </p:sp>
      <p:graphicFrame>
        <p:nvGraphicFramePr>
          <p:cNvPr id="6" name="Chart Placeholder 5">
            <a:extLst>
              <a:ext uri="{FF2B5EF4-FFF2-40B4-BE49-F238E27FC236}">
                <a16:creationId xmlns:a16="http://schemas.microsoft.com/office/drawing/2014/main" id="{6F90D4DC-C976-40AB-8B1D-8D4FE7117BD0}"/>
              </a:ext>
            </a:extLst>
          </p:cNvPr>
          <p:cNvGraphicFramePr>
            <a:graphicFrameLocks noGrp="1"/>
          </p:cNvGraphicFramePr>
          <p:nvPr>
            <p:ph type="chart" sz="quarter" idx="13"/>
            <p:extLst>
              <p:ext uri="{D42A27DB-BD31-4B8C-83A1-F6EECF244321}">
                <p14:modId xmlns:p14="http://schemas.microsoft.com/office/powerpoint/2010/main" val="1505387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9A42E7-4FED-4F96-9585-0039B1BBBB8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6B505F8-58EA-4D6C-99CA-B6553CF79B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0183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8F18E-D3AA-4D5C-B0CF-4C38A90E3902}"/>
              </a:ext>
            </a:extLst>
          </p:cNvPr>
          <p:cNvSpPr>
            <a:spLocks noGrp="1"/>
          </p:cNvSpPr>
          <p:nvPr>
            <p:ph type="title"/>
          </p:nvPr>
        </p:nvSpPr>
        <p:spPr/>
        <p:txBody>
          <a:bodyPr/>
          <a:lstStyle/>
          <a:p>
            <a:r>
              <a:rPr lang="en-US"/>
              <a:t>Facebook Fans Total | MABECS Sdn Bhd</a:t>
            </a:r>
          </a:p>
        </p:txBody>
      </p:sp>
      <p:graphicFrame>
        <p:nvGraphicFramePr>
          <p:cNvPr id="6" name="Chart Placeholder 5">
            <a:extLst>
              <a:ext uri="{FF2B5EF4-FFF2-40B4-BE49-F238E27FC236}">
                <a16:creationId xmlns:a16="http://schemas.microsoft.com/office/drawing/2014/main" id="{2E4B0444-C740-42C5-9E7C-454C7D1D0AB7}"/>
              </a:ext>
            </a:extLst>
          </p:cNvPr>
          <p:cNvGraphicFramePr>
            <a:graphicFrameLocks noGrp="1"/>
          </p:cNvGraphicFramePr>
          <p:nvPr>
            <p:ph type="chart" sz="quarter" idx="13"/>
            <p:extLst>
              <p:ext uri="{D42A27DB-BD31-4B8C-83A1-F6EECF244321}">
                <p14:modId xmlns:p14="http://schemas.microsoft.com/office/powerpoint/2010/main" val="3040239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0B94FB-1F78-49F7-827E-8A59331341B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F7B0837-9B8E-4FCA-87BB-5CE96D7C4B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0714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E84A8-7737-4AA6-8576-740F8B16D640}"/>
              </a:ext>
            </a:extLst>
          </p:cNvPr>
          <p:cNvSpPr>
            <a:spLocks noGrp="1"/>
          </p:cNvSpPr>
          <p:nvPr>
            <p:ph type="title"/>
          </p:nvPr>
        </p:nvSpPr>
        <p:spPr/>
        <p:txBody>
          <a:bodyPr/>
          <a:lstStyle/>
          <a:p>
            <a:r>
              <a:rPr lang="en-US"/>
              <a:t>Facebook Page Views | MABECS Sdn Bhd</a:t>
            </a:r>
          </a:p>
        </p:txBody>
      </p:sp>
      <p:graphicFrame>
        <p:nvGraphicFramePr>
          <p:cNvPr id="6" name="Chart Placeholder 5">
            <a:extLst>
              <a:ext uri="{FF2B5EF4-FFF2-40B4-BE49-F238E27FC236}">
                <a16:creationId xmlns:a16="http://schemas.microsoft.com/office/drawing/2014/main" id="{52055A04-C50D-4068-805F-413002BEEB0B}"/>
              </a:ext>
            </a:extLst>
          </p:cNvPr>
          <p:cNvGraphicFramePr>
            <a:graphicFrameLocks noGrp="1"/>
          </p:cNvGraphicFramePr>
          <p:nvPr>
            <p:ph type="chart" sz="quarter" idx="13"/>
            <p:extLst>
              <p:ext uri="{D42A27DB-BD31-4B8C-83A1-F6EECF244321}">
                <p14:modId xmlns:p14="http://schemas.microsoft.com/office/powerpoint/2010/main" val="4053583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7D5F99-46DB-4C04-B5A5-8F6DD62A620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9F37635-BB32-476E-803F-90A02C394C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6742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92C6D-1100-48CD-9344-DD8B271701D0}"/>
              </a:ext>
            </a:extLst>
          </p:cNvPr>
          <p:cNvSpPr>
            <a:spLocks noGrp="1"/>
          </p:cNvSpPr>
          <p:nvPr>
            <p:ph type="title"/>
          </p:nvPr>
        </p:nvSpPr>
        <p:spPr/>
        <p:txBody>
          <a:bodyPr/>
          <a:lstStyle/>
          <a:p>
            <a:r>
              <a:rPr lang="en-US"/>
              <a:t>Facebook Fans By City Table | MABECS Sdn Bhd - 1 of 3</a:t>
            </a:r>
          </a:p>
        </p:txBody>
      </p:sp>
      <p:graphicFrame>
        <p:nvGraphicFramePr>
          <p:cNvPr id="5" name="Table Placeholder 4">
            <a:extLst>
              <a:ext uri="{FF2B5EF4-FFF2-40B4-BE49-F238E27FC236}">
                <a16:creationId xmlns:a16="http://schemas.microsoft.com/office/drawing/2014/main" id="{27B12C6C-8E7F-4DF7-9172-ABE5B3799929}"/>
              </a:ext>
            </a:extLst>
          </p:cNvPr>
          <p:cNvGraphicFramePr>
            <a:graphicFrameLocks noGrp="1"/>
          </p:cNvGraphicFramePr>
          <p:nvPr>
            <p:ph type="tbl" sz="quarter" idx="13"/>
            <p:extLst>
              <p:ext uri="{D42A27DB-BD31-4B8C-83A1-F6EECF244321}">
                <p14:modId xmlns:p14="http://schemas.microsoft.com/office/powerpoint/2010/main" val="3703413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31422789"/>
                    </a:ext>
                  </a:extLst>
                </a:gridCol>
                <a:gridCol w="1645920">
                  <a:extLst>
                    <a:ext uri="{9D8B030D-6E8A-4147-A177-3AD203B41FA5}">
                      <a16:colId xmlns:a16="http://schemas.microsoft.com/office/drawing/2014/main" val="3975835255"/>
                    </a:ext>
                  </a:extLst>
                </a:gridCol>
                <a:gridCol w="1645920">
                  <a:extLst>
                    <a:ext uri="{9D8B030D-6E8A-4147-A177-3AD203B41FA5}">
                      <a16:colId xmlns:a16="http://schemas.microsoft.com/office/drawing/2014/main" val="3051757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9642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14.9 %</a:t>
                      </a:r>
                    </a:p>
                  </a:txBody>
                  <a:tcPr/>
                </a:tc>
                <a:extLst>
                  <a:ext uri="{0D108BD9-81ED-4DB2-BD59-A6C34878D82A}">
                    <a16:rowId xmlns:a16="http://schemas.microsoft.com/office/drawing/2014/main" val="3970760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extLst>
                  <a:ext uri="{0D108BD9-81ED-4DB2-BD59-A6C34878D82A}">
                    <a16:rowId xmlns:a16="http://schemas.microsoft.com/office/drawing/2014/main" val="367599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263152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515847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45145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4822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37342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29509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909599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7816321"/>
                  </a:ext>
                </a:extLst>
              </a:tr>
            </a:tbl>
          </a:graphicData>
        </a:graphic>
      </p:graphicFrame>
      <p:sp>
        <p:nvSpPr>
          <p:cNvPr id="4" name="Text Placeholder 3">
            <a:extLst>
              <a:ext uri="{FF2B5EF4-FFF2-40B4-BE49-F238E27FC236}">
                <a16:creationId xmlns:a16="http://schemas.microsoft.com/office/drawing/2014/main" id="{A8D766A0-6CD8-4429-8FD1-DE73EBB9FD2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76288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7B74C-4141-4FA4-A0DD-ADE93B1847BA}"/>
              </a:ext>
            </a:extLst>
          </p:cNvPr>
          <p:cNvSpPr>
            <a:spLocks noGrp="1"/>
          </p:cNvSpPr>
          <p:nvPr>
            <p:ph type="title"/>
          </p:nvPr>
        </p:nvSpPr>
        <p:spPr/>
        <p:txBody>
          <a:bodyPr/>
          <a:lstStyle/>
          <a:p>
            <a:r>
              <a:rPr lang="en-US"/>
              <a:t>Facebook Fans By City Table | MABECS Sdn Bhd - 2 of 3</a:t>
            </a:r>
          </a:p>
        </p:txBody>
      </p:sp>
      <p:graphicFrame>
        <p:nvGraphicFramePr>
          <p:cNvPr id="5" name="Table Placeholder 4">
            <a:extLst>
              <a:ext uri="{FF2B5EF4-FFF2-40B4-BE49-F238E27FC236}">
                <a16:creationId xmlns:a16="http://schemas.microsoft.com/office/drawing/2014/main" id="{EB433DE4-3262-4DEE-8F1A-B0C7959AFE00}"/>
              </a:ext>
            </a:extLst>
          </p:cNvPr>
          <p:cNvGraphicFramePr>
            <a:graphicFrameLocks noGrp="1"/>
          </p:cNvGraphicFramePr>
          <p:nvPr>
            <p:ph type="tbl" sz="quarter" idx="13"/>
            <p:extLst>
              <p:ext uri="{D42A27DB-BD31-4B8C-83A1-F6EECF244321}">
                <p14:modId xmlns:p14="http://schemas.microsoft.com/office/powerpoint/2010/main" val="4010746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04423095"/>
                    </a:ext>
                  </a:extLst>
                </a:gridCol>
                <a:gridCol w="1645920">
                  <a:extLst>
                    <a:ext uri="{9D8B030D-6E8A-4147-A177-3AD203B41FA5}">
                      <a16:colId xmlns:a16="http://schemas.microsoft.com/office/drawing/2014/main" val="4194752214"/>
                    </a:ext>
                  </a:extLst>
                </a:gridCol>
                <a:gridCol w="1645920">
                  <a:extLst>
                    <a:ext uri="{9D8B030D-6E8A-4147-A177-3AD203B41FA5}">
                      <a16:colId xmlns:a16="http://schemas.microsoft.com/office/drawing/2014/main" val="3213815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65373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49051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34676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229204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187660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35804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87943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2058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549190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98196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087238214"/>
                  </a:ext>
                </a:extLst>
              </a:tr>
            </a:tbl>
          </a:graphicData>
        </a:graphic>
      </p:graphicFrame>
      <p:sp>
        <p:nvSpPr>
          <p:cNvPr id="4" name="Text Placeholder 3">
            <a:extLst>
              <a:ext uri="{FF2B5EF4-FFF2-40B4-BE49-F238E27FC236}">
                <a16:creationId xmlns:a16="http://schemas.microsoft.com/office/drawing/2014/main" id="{A63D9F30-1577-4201-AE8D-358EBA7A1E3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98211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3EC63-FDDF-403C-98C7-90EB382C9A39}"/>
              </a:ext>
            </a:extLst>
          </p:cNvPr>
          <p:cNvSpPr>
            <a:spLocks noGrp="1"/>
          </p:cNvSpPr>
          <p:nvPr>
            <p:ph type="title"/>
          </p:nvPr>
        </p:nvSpPr>
        <p:spPr/>
        <p:txBody>
          <a:bodyPr/>
          <a:lstStyle/>
          <a:p>
            <a:r>
              <a:rPr lang="en-US"/>
              <a:t>Facebook Fans By City Table | MABECS Sdn Bhd - 3 of 3</a:t>
            </a:r>
          </a:p>
        </p:txBody>
      </p:sp>
      <p:graphicFrame>
        <p:nvGraphicFramePr>
          <p:cNvPr id="5" name="Table Placeholder 4">
            <a:extLst>
              <a:ext uri="{FF2B5EF4-FFF2-40B4-BE49-F238E27FC236}">
                <a16:creationId xmlns:a16="http://schemas.microsoft.com/office/drawing/2014/main" id="{E0577D84-241C-4726-9CC5-8B6207C7A56D}"/>
              </a:ext>
            </a:extLst>
          </p:cNvPr>
          <p:cNvGraphicFramePr>
            <a:graphicFrameLocks noGrp="1"/>
          </p:cNvGraphicFramePr>
          <p:nvPr>
            <p:ph type="tbl" sz="quarter" idx="13"/>
            <p:extLst>
              <p:ext uri="{D42A27DB-BD31-4B8C-83A1-F6EECF244321}">
                <p14:modId xmlns:p14="http://schemas.microsoft.com/office/powerpoint/2010/main" val="270655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68272012"/>
                    </a:ext>
                  </a:extLst>
                </a:gridCol>
                <a:gridCol w="1645920">
                  <a:extLst>
                    <a:ext uri="{9D8B030D-6E8A-4147-A177-3AD203B41FA5}">
                      <a16:colId xmlns:a16="http://schemas.microsoft.com/office/drawing/2014/main" val="1798307811"/>
                    </a:ext>
                  </a:extLst>
                </a:gridCol>
                <a:gridCol w="1645920">
                  <a:extLst>
                    <a:ext uri="{9D8B030D-6E8A-4147-A177-3AD203B41FA5}">
                      <a16:colId xmlns:a16="http://schemas.microsoft.com/office/drawing/2014/main" val="2889568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63630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321235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613711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303855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Kathmandu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53677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671308794"/>
                  </a:ext>
                </a:extLst>
              </a:tr>
            </a:tbl>
          </a:graphicData>
        </a:graphic>
      </p:graphicFrame>
      <p:sp>
        <p:nvSpPr>
          <p:cNvPr id="4" name="Text Placeholder 3">
            <a:extLst>
              <a:ext uri="{FF2B5EF4-FFF2-40B4-BE49-F238E27FC236}">
                <a16:creationId xmlns:a16="http://schemas.microsoft.com/office/drawing/2014/main" id="{3DE8D968-6957-4785-B04A-9220D6D8A21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0736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CB5D8-85E1-4866-AB8D-56CCED854267}"/>
              </a:ext>
            </a:extLst>
          </p:cNvPr>
          <p:cNvSpPr>
            <a:spLocks noGrp="1"/>
          </p:cNvSpPr>
          <p:nvPr>
            <p:ph type="title"/>
          </p:nvPr>
        </p:nvSpPr>
        <p:spPr/>
        <p:txBody>
          <a:bodyPr/>
          <a:lstStyle/>
          <a:p>
            <a:r>
              <a:rPr lang="en-US"/>
              <a:t>Facebook Own Posts Table | MABECS Sdn Bhd - 1 of 8</a:t>
            </a:r>
          </a:p>
        </p:txBody>
      </p:sp>
      <p:graphicFrame>
        <p:nvGraphicFramePr>
          <p:cNvPr id="5" name="Table Placeholder 4">
            <a:extLst>
              <a:ext uri="{FF2B5EF4-FFF2-40B4-BE49-F238E27FC236}">
                <a16:creationId xmlns:a16="http://schemas.microsoft.com/office/drawing/2014/main" id="{5F2F8F0B-64FD-481A-A4BF-55B82D452901}"/>
              </a:ext>
            </a:extLst>
          </p:cNvPr>
          <p:cNvGraphicFramePr>
            <a:graphicFrameLocks noGrp="1"/>
          </p:cNvGraphicFramePr>
          <p:nvPr>
            <p:ph type="tbl" sz="quarter" idx="13"/>
            <p:extLst>
              <p:ext uri="{D42A27DB-BD31-4B8C-83A1-F6EECF244321}">
                <p14:modId xmlns:p14="http://schemas.microsoft.com/office/powerpoint/2010/main" val="3744480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1205777"/>
                    </a:ext>
                  </a:extLst>
                </a:gridCol>
                <a:gridCol w="658368">
                  <a:extLst>
                    <a:ext uri="{9D8B030D-6E8A-4147-A177-3AD203B41FA5}">
                      <a16:colId xmlns:a16="http://schemas.microsoft.com/office/drawing/2014/main" val="682461552"/>
                    </a:ext>
                  </a:extLst>
                </a:gridCol>
                <a:gridCol w="658368">
                  <a:extLst>
                    <a:ext uri="{9D8B030D-6E8A-4147-A177-3AD203B41FA5}">
                      <a16:colId xmlns:a16="http://schemas.microsoft.com/office/drawing/2014/main" val="3354192869"/>
                    </a:ext>
                  </a:extLst>
                </a:gridCol>
                <a:gridCol w="658368">
                  <a:extLst>
                    <a:ext uri="{9D8B030D-6E8A-4147-A177-3AD203B41FA5}">
                      <a16:colId xmlns:a16="http://schemas.microsoft.com/office/drawing/2014/main" val="4182478299"/>
                    </a:ext>
                  </a:extLst>
                </a:gridCol>
                <a:gridCol w="658368">
                  <a:extLst>
                    <a:ext uri="{9D8B030D-6E8A-4147-A177-3AD203B41FA5}">
                      <a16:colId xmlns:a16="http://schemas.microsoft.com/office/drawing/2014/main" val="3313422291"/>
                    </a:ext>
                  </a:extLst>
                </a:gridCol>
                <a:gridCol w="658368">
                  <a:extLst>
                    <a:ext uri="{9D8B030D-6E8A-4147-A177-3AD203B41FA5}">
                      <a16:colId xmlns:a16="http://schemas.microsoft.com/office/drawing/2014/main" val="490986626"/>
                    </a:ext>
                  </a:extLst>
                </a:gridCol>
                <a:gridCol w="658368">
                  <a:extLst>
                    <a:ext uri="{9D8B030D-6E8A-4147-A177-3AD203B41FA5}">
                      <a16:colId xmlns:a16="http://schemas.microsoft.com/office/drawing/2014/main" val="1802058809"/>
                    </a:ext>
                  </a:extLst>
                </a:gridCol>
                <a:gridCol w="658368">
                  <a:extLst>
                    <a:ext uri="{9D8B030D-6E8A-4147-A177-3AD203B41FA5}">
                      <a16:colId xmlns:a16="http://schemas.microsoft.com/office/drawing/2014/main" val="1852093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2107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- 2018-06-29 16:38:00 </a:t>
                      </a:r>
                      <a:r>
                        <a:rPr kumimoji="0" lang="en-US" sz="1000" b="0" i="0" u="none" strike="noStrike" kern="1200" cap="none" spc="0" normalizeH="0" baseline="0" noProof="0">
                          <a:ln>
                            <a:noFill/>
                          </a:ln>
                          <a:solidFill>
                            <a:prstClr val="black"/>
                          </a:solidFill>
                          <a:effectLst/>
                          <a:uLnTx/>
                          <a:uFillTx/>
                          <a:latin typeface="+mn-lt"/>
                          <a:ea typeface="+mn-ea"/>
                          <a:cs typeface="+mn-cs"/>
                        </a:rPr>
                        <a:t> 
 Are you constantly falling behind in your studies? Here's a small tip to help you to manage your time better. 
Set aside some time each day to study and commit yourself to it. Get rid of any possible distractions that allow you to procrastinate. Turn off your phone or put it on silent mode so that you won’t be tempted to answer calls or messages. 
Source:
https://www.topuniversities.com/blog/7-time-management-tips-students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5400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- 2018-06-27 11:38:00 </a:t>
                      </a:r>
                      <a:r>
                        <a:rPr kumimoji="0" lang="en-US" sz="1000" b="0" i="0" u="none" strike="noStrike" kern="1200" cap="none" spc="0" normalizeH="0" baseline="0" noProof="0">
                          <a:ln>
                            <a:noFill/>
                          </a:ln>
                          <a:solidFill>
                            <a:prstClr val="black"/>
                          </a:solidFill>
                          <a:effectLst/>
                          <a:uLnTx/>
                          <a:uFillTx/>
                          <a:latin typeface="+mn-lt"/>
                          <a:ea typeface="+mn-ea"/>
                          <a:cs typeface="+mn-cs"/>
                        </a:rPr>
                        <a:t> 
 Want to know more about visa and pre-departure preparations?
Head over to MABECS Information Session: Visa and pre-departure talks on 21 July 2018 to find out more!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0526206"/>
                  </a:ext>
                </a:extLst>
              </a:tr>
            </a:tbl>
          </a:graphicData>
        </a:graphic>
      </p:graphicFrame>
      <p:sp>
        <p:nvSpPr>
          <p:cNvPr id="4" name="Text Placeholder 3">
            <a:extLst>
              <a:ext uri="{FF2B5EF4-FFF2-40B4-BE49-F238E27FC236}">
                <a16:creationId xmlns:a16="http://schemas.microsoft.com/office/drawing/2014/main" id="{567B820B-375B-4CD8-8A16-16035B30460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09129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63F2C-441C-4933-B5F7-0B9C6C17D109}"/>
              </a:ext>
            </a:extLst>
          </p:cNvPr>
          <p:cNvSpPr>
            <a:spLocks noGrp="1"/>
          </p:cNvSpPr>
          <p:nvPr>
            <p:ph type="title"/>
          </p:nvPr>
        </p:nvSpPr>
        <p:spPr/>
        <p:txBody>
          <a:bodyPr/>
          <a:lstStyle/>
          <a:p>
            <a:r>
              <a:rPr lang="en-US"/>
              <a:t>Facebook Own Posts Table | MABECS Sdn Bhd - 2 of 8</a:t>
            </a:r>
          </a:p>
        </p:txBody>
      </p:sp>
      <p:graphicFrame>
        <p:nvGraphicFramePr>
          <p:cNvPr id="5" name="Table Placeholder 4">
            <a:extLst>
              <a:ext uri="{FF2B5EF4-FFF2-40B4-BE49-F238E27FC236}">
                <a16:creationId xmlns:a16="http://schemas.microsoft.com/office/drawing/2014/main" id="{4A4E4A91-E4BB-46E7-8F6D-01FECA7941D6}"/>
              </a:ext>
            </a:extLst>
          </p:cNvPr>
          <p:cNvGraphicFramePr>
            <a:graphicFrameLocks noGrp="1"/>
          </p:cNvGraphicFramePr>
          <p:nvPr>
            <p:ph type="tbl" sz="quarter" idx="13"/>
            <p:extLst>
              <p:ext uri="{D42A27DB-BD31-4B8C-83A1-F6EECF244321}">
                <p14:modId xmlns:p14="http://schemas.microsoft.com/office/powerpoint/2010/main" val="654210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98473186"/>
                    </a:ext>
                  </a:extLst>
                </a:gridCol>
                <a:gridCol w="658368">
                  <a:extLst>
                    <a:ext uri="{9D8B030D-6E8A-4147-A177-3AD203B41FA5}">
                      <a16:colId xmlns:a16="http://schemas.microsoft.com/office/drawing/2014/main" val="3122162915"/>
                    </a:ext>
                  </a:extLst>
                </a:gridCol>
                <a:gridCol w="658368">
                  <a:extLst>
                    <a:ext uri="{9D8B030D-6E8A-4147-A177-3AD203B41FA5}">
                      <a16:colId xmlns:a16="http://schemas.microsoft.com/office/drawing/2014/main" val="533086123"/>
                    </a:ext>
                  </a:extLst>
                </a:gridCol>
                <a:gridCol w="658368">
                  <a:extLst>
                    <a:ext uri="{9D8B030D-6E8A-4147-A177-3AD203B41FA5}">
                      <a16:colId xmlns:a16="http://schemas.microsoft.com/office/drawing/2014/main" val="413923295"/>
                    </a:ext>
                  </a:extLst>
                </a:gridCol>
                <a:gridCol w="658368">
                  <a:extLst>
                    <a:ext uri="{9D8B030D-6E8A-4147-A177-3AD203B41FA5}">
                      <a16:colId xmlns:a16="http://schemas.microsoft.com/office/drawing/2014/main" val="3176848204"/>
                    </a:ext>
                  </a:extLst>
                </a:gridCol>
                <a:gridCol w="658368">
                  <a:extLst>
                    <a:ext uri="{9D8B030D-6E8A-4147-A177-3AD203B41FA5}">
                      <a16:colId xmlns:a16="http://schemas.microsoft.com/office/drawing/2014/main" val="3983096748"/>
                    </a:ext>
                  </a:extLst>
                </a:gridCol>
                <a:gridCol w="658368">
                  <a:extLst>
                    <a:ext uri="{9D8B030D-6E8A-4147-A177-3AD203B41FA5}">
                      <a16:colId xmlns:a16="http://schemas.microsoft.com/office/drawing/2014/main" val="1952877722"/>
                    </a:ext>
                  </a:extLst>
                </a:gridCol>
                <a:gridCol w="658368">
                  <a:extLst>
                    <a:ext uri="{9D8B030D-6E8A-4147-A177-3AD203B41FA5}">
                      <a16:colId xmlns:a16="http://schemas.microsoft.com/office/drawing/2014/main" val="3063079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4858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- 2018-06-25 15:37:00 </a:t>
                      </a:r>
                      <a:r>
                        <a:rPr kumimoji="0" lang="en-US" sz="1000" b="0" i="0" u="none" strike="noStrike" kern="1200" cap="none" spc="0" normalizeH="0" baseline="0" noProof="0">
                          <a:ln>
                            <a:noFill/>
                          </a:ln>
                          <a:solidFill>
                            <a:prstClr val="black"/>
                          </a:solidFill>
                          <a:effectLst/>
                          <a:uLnTx/>
                          <a:uFillTx/>
                          <a:latin typeface="+mn-lt"/>
                          <a:ea typeface="+mn-ea"/>
                          <a:cs typeface="+mn-cs"/>
                        </a:rPr>
                        <a:t> 
 Start your week in a great way and stay paw-sitive! 🐾 Happy Monday! :D
#puns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3363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- 2018-06-22 19:37:00 </a:t>
                      </a:r>
                      <a:r>
                        <a:rPr kumimoji="0" lang="en-US" sz="1000" b="0" i="0" u="none" strike="noStrike" kern="1200" cap="none" spc="0" normalizeH="0" baseline="0" noProof="0">
                          <a:ln>
                            <a:noFill/>
                          </a:ln>
                          <a:solidFill>
                            <a:prstClr val="black"/>
                          </a:solidFill>
                          <a:effectLst/>
                          <a:uLnTx/>
                          <a:uFillTx/>
                          <a:latin typeface="+mn-lt"/>
                          <a:ea typeface="+mn-ea"/>
                          <a:cs typeface="+mn-cs"/>
                        </a:rPr>
                        <a:t> 
 What’s your guess? No fish were harmed in the making of this riddle. :D
.
.
.
.
.
.
Answer:
Because pepper makes them sneeze!
Dory: “Just keep sneezing, just keep sneezing”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3767551"/>
                  </a:ext>
                </a:extLst>
              </a:tr>
            </a:tbl>
          </a:graphicData>
        </a:graphic>
      </p:graphicFrame>
      <p:sp>
        <p:nvSpPr>
          <p:cNvPr id="4" name="Text Placeholder 3">
            <a:extLst>
              <a:ext uri="{FF2B5EF4-FFF2-40B4-BE49-F238E27FC236}">
                <a16:creationId xmlns:a16="http://schemas.microsoft.com/office/drawing/2014/main" id="{D40B038B-CCB3-4491-99F1-F8F642A78D1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84164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65C0A-73DD-4578-9AA1-8A03BB754204}"/>
              </a:ext>
            </a:extLst>
          </p:cNvPr>
          <p:cNvSpPr>
            <a:spLocks noGrp="1"/>
          </p:cNvSpPr>
          <p:nvPr>
            <p:ph type="title"/>
          </p:nvPr>
        </p:nvSpPr>
        <p:spPr/>
        <p:txBody>
          <a:bodyPr/>
          <a:lstStyle/>
          <a:p>
            <a:r>
              <a:rPr lang="en-US"/>
              <a:t>Facebook Own Posts Table | MABECS Sdn Bhd - 3 of 8</a:t>
            </a:r>
          </a:p>
        </p:txBody>
      </p:sp>
      <p:graphicFrame>
        <p:nvGraphicFramePr>
          <p:cNvPr id="5" name="Table Placeholder 4">
            <a:extLst>
              <a:ext uri="{FF2B5EF4-FFF2-40B4-BE49-F238E27FC236}">
                <a16:creationId xmlns:a16="http://schemas.microsoft.com/office/drawing/2014/main" id="{6FA52CE3-BBB5-4F0E-B171-20272D7B0817}"/>
              </a:ext>
            </a:extLst>
          </p:cNvPr>
          <p:cNvGraphicFramePr>
            <a:graphicFrameLocks noGrp="1"/>
          </p:cNvGraphicFramePr>
          <p:nvPr>
            <p:ph type="tbl" sz="quarter" idx="13"/>
            <p:extLst>
              <p:ext uri="{D42A27DB-BD31-4B8C-83A1-F6EECF244321}">
                <p14:modId xmlns:p14="http://schemas.microsoft.com/office/powerpoint/2010/main" val="77963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2608582"/>
                    </a:ext>
                  </a:extLst>
                </a:gridCol>
                <a:gridCol w="658368">
                  <a:extLst>
                    <a:ext uri="{9D8B030D-6E8A-4147-A177-3AD203B41FA5}">
                      <a16:colId xmlns:a16="http://schemas.microsoft.com/office/drawing/2014/main" val="2268907794"/>
                    </a:ext>
                  </a:extLst>
                </a:gridCol>
                <a:gridCol w="658368">
                  <a:extLst>
                    <a:ext uri="{9D8B030D-6E8A-4147-A177-3AD203B41FA5}">
                      <a16:colId xmlns:a16="http://schemas.microsoft.com/office/drawing/2014/main" val="694087904"/>
                    </a:ext>
                  </a:extLst>
                </a:gridCol>
                <a:gridCol w="658368">
                  <a:extLst>
                    <a:ext uri="{9D8B030D-6E8A-4147-A177-3AD203B41FA5}">
                      <a16:colId xmlns:a16="http://schemas.microsoft.com/office/drawing/2014/main" val="3853819305"/>
                    </a:ext>
                  </a:extLst>
                </a:gridCol>
                <a:gridCol w="658368">
                  <a:extLst>
                    <a:ext uri="{9D8B030D-6E8A-4147-A177-3AD203B41FA5}">
                      <a16:colId xmlns:a16="http://schemas.microsoft.com/office/drawing/2014/main" val="2097003264"/>
                    </a:ext>
                  </a:extLst>
                </a:gridCol>
                <a:gridCol w="658368">
                  <a:extLst>
                    <a:ext uri="{9D8B030D-6E8A-4147-A177-3AD203B41FA5}">
                      <a16:colId xmlns:a16="http://schemas.microsoft.com/office/drawing/2014/main" val="108718245"/>
                    </a:ext>
                  </a:extLst>
                </a:gridCol>
                <a:gridCol w="658368">
                  <a:extLst>
                    <a:ext uri="{9D8B030D-6E8A-4147-A177-3AD203B41FA5}">
                      <a16:colId xmlns:a16="http://schemas.microsoft.com/office/drawing/2014/main" val="3514084539"/>
                    </a:ext>
                  </a:extLst>
                </a:gridCol>
                <a:gridCol w="658368">
                  <a:extLst>
                    <a:ext uri="{9D8B030D-6E8A-4147-A177-3AD203B41FA5}">
                      <a16:colId xmlns:a16="http://schemas.microsoft.com/office/drawing/2014/main" val="2493196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7333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- 2018-06-20 12:36:00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postage stamps originated in the United Kingdom? 
The world’s first stamp was known as the Penny Black
Source:
http://nationfacts.net/united-kingdom-facts/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62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- 2018-06-18 19:35:00 </a:t>
                      </a:r>
                      <a:r>
                        <a:rPr kumimoji="0" lang="en-US" sz="1000" b="0" i="0" u="none" strike="noStrike" kern="1200" cap="none" spc="0" normalizeH="0" baseline="0" noProof="0">
                          <a:ln>
                            <a:noFill/>
                          </a:ln>
                          <a:solidFill>
                            <a:prstClr val="black"/>
                          </a:solidFill>
                          <a:effectLst/>
                          <a:uLnTx/>
                          <a:uFillTx/>
                          <a:latin typeface="+mn-lt"/>
                          <a:ea typeface="+mn-ea"/>
                          <a:cs typeface="+mn-cs"/>
                        </a:rPr>
                        <a:t> 
 Attention to students who need to apply for the ATAS certificate in order to study certain subjects in the UK, save the date and join us for our MABECS Information Session on ATAS on 23 June 2018!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4352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- 2018-06-17 08:00:00 </a:t>
                      </a:r>
                      <a:r>
                        <a:rPr kumimoji="0" lang="en-US" sz="1000" b="0" i="0" u="none" strike="noStrike" kern="1200" cap="none" spc="0" normalizeH="0" baseline="0" noProof="0">
                          <a:ln>
                            <a:noFill/>
                          </a:ln>
                          <a:solidFill>
                            <a:prstClr val="black"/>
                          </a:solidFill>
                          <a:effectLst/>
                          <a:uLnTx/>
                          <a:uFillTx/>
                          <a:latin typeface="+mn-lt"/>
                          <a:ea typeface="+mn-ea"/>
                          <a:cs typeface="+mn-cs"/>
                        </a:rPr>
                        <a:t> 
 Dad – a superhero without a cape. ❤️
Happy Father’s Day to all the wonderful dads out there! 
Don't forget to thank the hero you look up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1206131"/>
                  </a:ext>
                </a:extLst>
              </a:tr>
            </a:tbl>
          </a:graphicData>
        </a:graphic>
      </p:graphicFrame>
      <p:sp>
        <p:nvSpPr>
          <p:cNvPr id="4" name="Text Placeholder 3">
            <a:extLst>
              <a:ext uri="{FF2B5EF4-FFF2-40B4-BE49-F238E27FC236}">
                <a16:creationId xmlns:a16="http://schemas.microsoft.com/office/drawing/2014/main" id="{5797C87E-2265-452C-9AA9-B3AC37710C8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87276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089C7-1A81-4599-8221-D23A4C735A0F}"/>
              </a:ext>
            </a:extLst>
          </p:cNvPr>
          <p:cNvSpPr>
            <a:spLocks noGrp="1"/>
          </p:cNvSpPr>
          <p:nvPr>
            <p:ph type="title"/>
          </p:nvPr>
        </p:nvSpPr>
        <p:spPr/>
        <p:txBody>
          <a:bodyPr/>
          <a:lstStyle/>
          <a:p>
            <a:r>
              <a:rPr lang="en-US"/>
              <a:t>Facebook Own Posts Table | MABECS Sdn Bhd - 4 of 8</a:t>
            </a:r>
          </a:p>
        </p:txBody>
      </p:sp>
      <p:graphicFrame>
        <p:nvGraphicFramePr>
          <p:cNvPr id="5" name="Table Placeholder 4">
            <a:extLst>
              <a:ext uri="{FF2B5EF4-FFF2-40B4-BE49-F238E27FC236}">
                <a16:creationId xmlns:a16="http://schemas.microsoft.com/office/drawing/2014/main" id="{BA9CC469-AD7B-4B0C-81FC-8C14BDEAC04B}"/>
              </a:ext>
            </a:extLst>
          </p:cNvPr>
          <p:cNvGraphicFramePr>
            <a:graphicFrameLocks noGrp="1"/>
          </p:cNvGraphicFramePr>
          <p:nvPr>
            <p:ph type="tbl" sz="quarter" idx="13"/>
            <p:extLst>
              <p:ext uri="{D42A27DB-BD31-4B8C-83A1-F6EECF244321}">
                <p14:modId xmlns:p14="http://schemas.microsoft.com/office/powerpoint/2010/main" val="210000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31145483"/>
                    </a:ext>
                  </a:extLst>
                </a:gridCol>
                <a:gridCol w="658368">
                  <a:extLst>
                    <a:ext uri="{9D8B030D-6E8A-4147-A177-3AD203B41FA5}">
                      <a16:colId xmlns:a16="http://schemas.microsoft.com/office/drawing/2014/main" val="1272407760"/>
                    </a:ext>
                  </a:extLst>
                </a:gridCol>
                <a:gridCol w="658368">
                  <a:extLst>
                    <a:ext uri="{9D8B030D-6E8A-4147-A177-3AD203B41FA5}">
                      <a16:colId xmlns:a16="http://schemas.microsoft.com/office/drawing/2014/main" val="3368634801"/>
                    </a:ext>
                  </a:extLst>
                </a:gridCol>
                <a:gridCol w="658368">
                  <a:extLst>
                    <a:ext uri="{9D8B030D-6E8A-4147-A177-3AD203B41FA5}">
                      <a16:colId xmlns:a16="http://schemas.microsoft.com/office/drawing/2014/main" val="474524125"/>
                    </a:ext>
                  </a:extLst>
                </a:gridCol>
                <a:gridCol w="658368">
                  <a:extLst>
                    <a:ext uri="{9D8B030D-6E8A-4147-A177-3AD203B41FA5}">
                      <a16:colId xmlns:a16="http://schemas.microsoft.com/office/drawing/2014/main" val="2812444157"/>
                    </a:ext>
                  </a:extLst>
                </a:gridCol>
                <a:gridCol w="658368">
                  <a:extLst>
                    <a:ext uri="{9D8B030D-6E8A-4147-A177-3AD203B41FA5}">
                      <a16:colId xmlns:a16="http://schemas.microsoft.com/office/drawing/2014/main" val="3650068782"/>
                    </a:ext>
                  </a:extLst>
                </a:gridCol>
                <a:gridCol w="658368">
                  <a:extLst>
                    <a:ext uri="{9D8B030D-6E8A-4147-A177-3AD203B41FA5}">
                      <a16:colId xmlns:a16="http://schemas.microsoft.com/office/drawing/2014/main" val="2866923551"/>
                    </a:ext>
                  </a:extLst>
                </a:gridCol>
                <a:gridCol w="658368">
                  <a:extLst>
                    <a:ext uri="{9D8B030D-6E8A-4147-A177-3AD203B41FA5}">
                      <a16:colId xmlns:a16="http://schemas.microsoft.com/office/drawing/2014/main" val="499161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7472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- 2018-06-15 00:00:00 </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Hari Raya Aidilfitri!  
Maaf zahir dan batin. 
Have a safe balik kampung journey!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3439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- 2018-06-13 12:32:00 </a:t>
                      </a:r>
                      <a:r>
                        <a:rPr kumimoji="0" lang="en-US" sz="1000" b="0" i="0" u="none" strike="noStrike" kern="1200" cap="none" spc="0" normalizeH="0" baseline="0" noProof="0">
                          <a:ln>
                            <a:noFill/>
                          </a:ln>
                          <a:solidFill>
                            <a:prstClr val="black"/>
                          </a:solidFill>
                          <a:effectLst/>
                          <a:uLnTx/>
                          <a:uFillTx/>
                          <a:latin typeface="+mn-lt"/>
                          <a:ea typeface="+mn-ea"/>
                          <a:cs typeface="+mn-cs"/>
                        </a:rPr>
                        <a:t> 
 Sometimes things get hard but you just need to branch out and always be-leaf in yourself. 🍃 Happy Wednesday!
#puns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1418223"/>
                  </a:ext>
                </a:extLst>
              </a:tr>
            </a:tbl>
          </a:graphicData>
        </a:graphic>
      </p:graphicFrame>
      <p:sp>
        <p:nvSpPr>
          <p:cNvPr id="4" name="Text Placeholder 3">
            <a:extLst>
              <a:ext uri="{FF2B5EF4-FFF2-40B4-BE49-F238E27FC236}">
                <a16:creationId xmlns:a16="http://schemas.microsoft.com/office/drawing/2014/main" id="{86CBD63A-A3DE-4100-9C92-4F90E6564A6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94445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6E161-B70A-4729-9A4D-075D37C543D4}"/>
              </a:ext>
            </a:extLst>
          </p:cNvPr>
          <p:cNvSpPr>
            <a:spLocks noGrp="1"/>
          </p:cNvSpPr>
          <p:nvPr>
            <p:ph type="title"/>
          </p:nvPr>
        </p:nvSpPr>
        <p:spPr/>
        <p:txBody>
          <a:bodyPr/>
          <a:lstStyle/>
          <a:p>
            <a:r>
              <a:rPr lang="en-US"/>
              <a:t>Facebook Own Posts Table | MABECS Sdn Bhd - 5 of 8</a:t>
            </a:r>
          </a:p>
        </p:txBody>
      </p:sp>
      <p:graphicFrame>
        <p:nvGraphicFramePr>
          <p:cNvPr id="5" name="Table Placeholder 4">
            <a:extLst>
              <a:ext uri="{FF2B5EF4-FFF2-40B4-BE49-F238E27FC236}">
                <a16:creationId xmlns:a16="http://schemas.microsoft.com/office/drawing/2014/main" id="{81F2FE52-C507-4DCC-9329-72E452F7DFC0}"/>
              </a:ext>
            </a:extLst>
          </p:cNvPr>
          <p:cNvGraphicFramePr>
            <a:graphicFrameLocks noGrp="1"/>
          </p:cNvGraphicFramePr>
          <p:nvPr>
            <p:ph type="tbl" sz="quarter" idx="13"/>
            <p:extLst>
              <p:ext uri="{D42A27DB-BD31-4B8C-83A1-F6EECF244321}">
                <p14:modId xmlns:p14="http://schemas.microsoft.com/office/powerpoint/2010/main" val="224294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62984516"/>
                    </a:ext>
                  </a:extLst>
                </a:gridCol>
                <a:gridCol w="658368">
                  <a:extLst>
                    <a:ext uri="{9D8B030D-6E8A-4147-A177-3AD203B41FA5}">
                      <a16:colId xmlns:a16="http://schemas.microsoft.com/office/drawing/2014/main" val="2546450978"/>
                    </a:ext>
                  </a:extLst>
                </a:gridCol>
                <a:gridCol w="658368">
                  <a:extLst>
                    <a:ext uri="{9D8B030D-6E8A-4147-A177-3AD203B41FA5}">
                      <a16:colId xmlns:a16="http://schemas.microsoft.com/office/drawing/2014/main" val="2192820637"/>
                    </a:ext>
                  </a:extLst>
                </a:gridCol>
                <a:gridCol w="658368">
                  <a:extLst>
                    <a:ext uri="{9D8B030D-6E8A-4147-A177-3AD203B41FA5}">
                      <a16:colId xmlns:a16="http://schemas.microsoft.com/office/drawing/2014/main" val="3352050285"/>
                    </a:ext>
                  </a:extLst>
                </a:gridCol>
                <a:gridCol w="658368">
                  <a:extLst>
                    <a:ext uri="{9D8B030D-6E8A-4147-A177-3AD203B41FA5}">
                      <a16:colId xmlns:a16="http://schemas.microsoft.com/office/drawing/2014/main" val="1815158420"/>
                    </a:ext>
                  </a:extLst>
                </a:gridCol>
                <a:gridCol w="658368">
                  <a:extLst>
                    <a:ext uri="{9D8B030D-6E8A-4147-A177-3AD203B41FA5}">
                      <a16:colId xmlns:a16="http://schemas.microsoft.com/office/drawing/2014/main" val="1100397456"/>
                    </a:ext>
                  </a:extLst>
                </a:gridCol>
                <a:gridCol w="658368">
                  <a:extLst>
                    <a:ext uri="{9D8B030D-6E8A-4147-A177-3AD203B41FA5}">
                      <a16:colId xmlns:a16="http://schemas.microsoft.com/office/drawing/2014/main" val="115697655"/>
                    </a:ext>
                  </a:extLst>
                </a:gridCol>
                <a:gridCol w="658368">
                  <a:extLst>
                    <a:ext uri="{9D8B030D-6E8A-4147-A177-3AD203B41FA5}">
                      <a16:colId xmlns:a16="http://schemas.microsoft.com/office/drawing/2014/main" val="607579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2470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- 2018-06-12 20:53:16 </a:t>
                      </a:r>
                      <a:r>
                        <a:rPr kumimoji="0" lang="en-US" sz="1000" b="0" i="0" u="none" strike="noStrike" kern="1200" cap="none" spc="0" normalizeH="0" baseline="0" noProof="0">
                          <a:ln>
                            <a:noFill/>
                          </a:ln>
                          <a:solidFill>
                            <a:prstClr val="black"/>
                          </a:solidFill>
                          <a:effectLst/>
                          <a:uLnTx/>
                          <a:uFillTx/>
                          <a:latin typeface="+mn-lt"/>
                          <a:ea typeface="+mn-ea"/>
                          <a:cs typeface="+mn-cs"/>
                        </a:rPr>
                        <a:t> 
 Are you interested in the scientific study of plants, animals and human society? 
You are invited to The University of Edinburgh Agricultural Science Virtual Webinar. The speaker of the day is Dr Susan Jarvis – Programme Director, BSc Agricultural Science and Senior Lecturer in Animal Science. Don't miss this opportunity to learn more about career path and studying Agricultural Science at University of Edinburgh (Top 25 Universities in the world)!
Date: 26th June 2018
Time: 4:00 - 5:00 pm (Malaysia)
The session is FREE, register now at https://www.eventbrite.co.uk/e/why-study-agricultural-science-at-university-of-edinburgh-tickets-46929060082
For more information,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8803577"/>
                  </a:ext>
                </a:extLst>
              </a:tr>
            </a:tbl>
          </a:graphicData>
        </a:graphic>
      </p:graphicFrame>
      <p:sp>
        <p:nvSpPr>
          <p:cNvPr id="4" name="Text Placeholder 3">
            <a:extLst>
              <a:ext uri="{FF2B5EF4-FFF2-40B4-BE49-F238E27FC236}">
                <a16:creationId xmlns:a16="http://schemas.microsoft.com/office/drawing/2014/main" id="{196707CD-2A44-4437-8D2F-561F28102F5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94870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F8581-79E2-4743-9F00-7A82A64F78B9}"/>
              </a:ext>
            </a:extLst>
          </p:cNvPr>
          <p:cNvSpPr>
            <a:spLocks noGrp="1"/>
          </p:cNvSpPr>
          <p:nvPr>
            <p:ph type="title"/>
          </p:nvPr>
        </p:nvSpPr>
        <p:spPr/>
        <p:txBody>
          <a:bodyPr/>
          <a:lstStyle/>
          <a:p>
            <a:r>
              <a:rPr lang="en-US"/>
              <a:t>Facebook Own Posts Table | MABECS Sdn Bhd - 6 of 8</a:t>
            </a:r>
          </a:p>
        </p:txBody>
      </p:sp>
      <p:graphicFrame>
        <p:nvGraphicFramePr>
          <p:cNvPr id="5" name="Table Placeholder 4">
            <a:extLst>
              <a:ext uri="{FF2B5EF4-FFF2-40B4-BE49-F238E27FC236}">
                <a16:creationId xmlns:a16="http://schemas.microsoft.com/office/drawing/2014/main" id="{3F8A72B2-412D-42F0-8ED0-4BD7E100AEC4}"/>
              </a:ext>
            </a:extLst>
          </p:cNvPr>
          <p:cNvGraphicFramePr>
            <a:graphicFrameLocks noGrp="1"/>
          </p:cNvGraphicFramePr>
          <p:nvPr>
            <p:ph type="tbl" sz="quarter" idx="13"/>
            <p:extLst>
              <p:ext uri="{D42A27DB-BD31-4B8C-83A1-F6EECF244321}">
                <p14:modId xmlns:p14="http://schemas.microsoft.com/office/powerpoint/2010/main" val="1005588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4865625"/>
                    </a:ext>
                  </a:extLst>
                </a:gridCol>
                <a:gridCol w="658368">
                  <a:extLst>
                    <a:ext uri="{9D8B030D-6E8A-4147-A177-3AD203B41FA5}">
                      <a16:colId xmlns:a16="http://schemas.microsoft.com/office/drawing/2014/main" val="1468832953"/>
                    </a:ext>
                  </a:extLst>
                </a:gridCol>
                <a:gridCol w="658368">
                  <a:extLst>
                    <a:ext uri="{9D8B030D-6E8A-4147-A177-3AD203B41FA5}">
                      <a16:colId xmlns:a16="http://schemas.microsoft.com/office/drawing/2014/main" val="3282211085"/>
                    </a:ext>
                  </a:extLst>
                </a:gridCol>
                <a:gridCol w="658368">
                  <a:extLst>
                    <a:ext uri="{9D8B030D-6E8A-4147-A177-3AD203B41FA5}">
                      <a16:colId xmlns:a16="http://schemas.microsoft.com/office/drawing/2014/main" val="1742923228"/>
                    </a:ext>
                  </a:extLst>
                </a:gridCol>
                <a:gridCol w="658368">
                  <a:extLst>
                    <a:ext uri="{9D8B030D-6E8A-4147-A177-3AD203B41FA5}">
                      <a16:colId xmlns:a16="http://schemas.microsoft.com/office/drawing/2014/main" val="215952253"/>
                    </a:ext>
                  </a:extLst>
                </a:gridCol>
                <a:gridCol w="658368">
                  <a:extLst>
                    <a:ext uri="{9D8B030D-6E8A-4147-A177-3AD203B41FA5}">
                      <a16:colId xmlns:a16="http://schemas.microsoft.com/office/drawing/2014/main" val="4072775968"/>
                    </a:ext>
                  </a:extLst>
                </a:gridCol>
                <a:gridCol w="658368">
                  <a:extLst>
                    <a:ext uri="{9D8B030D-6E8A-4147-A177-3AD203B41FA5}">
                      <a16:colId xmlns:a16="http://schemas.microsoft.com/office/drawing/2014/main" val="4208986742"/>
                    </a:ext>
                  </a:extLst>
                </a:gridCol>
                <a:gridCol w="658368">
                  <a:extLst>
                    <a:ext uri="{9D8B030D-6E8A-4147-A177-3AD203B41FA5}">
                      <a16:colId xmlns:a16="http://schemas.microsoft.com/office/drawing/2014/main" val="3182369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790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- 2018-06-11 12:01:00 </a:t>
                      </a:r>
                      <a:r>
                        <a:rPr kumimoji="0" lang="en-US" sz="1000" b="0" i="0" u="none" strike="noStrike" kern="1200" cap="none" spc="0" normalizeH="0" baseline="0" noProof="0">
                          <a:ln>
                            <a:noFill/>
                          </a:ln>
                          <a:solidFill>
                            <a:prstClr val="black"/>
                          </a:solidFill>
                          <a:effectLst/>
                          <a:uLnTx/>
                          <a:uFillTx/>
                          <a:latin typeface="+mn-lt"/>
                          <a:ea typeface="+mn-ea"/>
                          <a:cs typeface="+mn-cs"/>
                        </a:rPr>
                        <a:t> 
 Raya starts this Friday! Here's a small tip to help you make the best of it, even if you’re hundreds miles away from home. 
Recreate a ‘Hari Raya’ atmosphere by decorating your accommodation with lights and lanterns, cooking your favourite Hari Raya dishes or baking some simple Hari Raya cookies. On the actual day, ditch the shirt for a change and put on your best baju kurung or baju Melayu. Lastly, get together with friends and have a feast, just like you would have done back home. 
Source:
https://www.hotcoursesabroad.com/study-in-the-uk/once-you-arrive/how-to-celebrate-eid-in-the-uk/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135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- 2018-06-10 11:57:00 </a:t>
                      </a:r>
                      <a:r>
                        <a:rPr kumimoji="0" lang="en-US" sz="1000" b="0" i="0" u="none" strike="noStrike" kern="1200" cap="none" spc="0" normalizeH="0" baseline="0" noProof="0">
                          <a:ln>
                            <a:noFill/>
                          </a:ln>
                          <a:solidFill>
                            <a:prstClr val="black"/>
                          </a:solidFill>
                          <a:effectLst/>
                          <a:uLnTx/>
                          <a:uFillTx/>
                          <a:latin typeface="+mn-lt"/>
                          <a:ea typeface="+mn-ea"/>
                          <a:cs typeface="+mn-cs"/>
                        </a:rPr>
                        <a:t> 
 Want to find out more about applying for your UK visa? How should you prepare for your new life in the UK? 
Join us for our MABECS Information Session: Visa and pre-departure talks on 7 July 2018 to find out more!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9664768"/>
                  </a:ext>
                </a:extLst>
              </a:tr>
            </a:tbl>
          </a:graphicData>
        </a:graphic>
      </p:graphicFrame>
      <p:sp>
        <p:nvSpPr>
          <p:cNvPr id="4" name="Text Placeholder 3">
            <a:extLst>
              <a:ext uri="{FF2B5EF4-FFF2-40B4-BE49-F238E27FC236}">
                <a16:creationId xmlns:a16="http://schemas.microsoft.com/office/drawing/2014/main" id="{E77141F2-94A5-4F4E-8483-81D61C2BEB5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64202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450A2-DB5D-4413-90D7-4D6B4B49ECFD}"/>
              </a:ext>
            </a:extLst>
          </p:cNvPr>
          <p:cNvSpPr>
            <a:spLocks noGrp="1"/>
          </p:cNvSpPr>
          <p:nvPr>
            <p:ph type="title"/>
          </p:nvPr>
        </p:nvSpPr>
        <p:spPr/>
        <p:txBody>
          <a:bodyPr/>
          <a:lstStyle/>
          <a:p>
            <a:r>
              <a:rPr lang="en-US"/>
              <a:t>Facebook Own Posts Table | MABECS Sdn Bhd - 7 of 8</a:t>
            </a:r>
          </a:p>
        </p:txBody>
      </p:sp>
      <p:graphicFrame>
        <p:nvGraphicFramePr>
          <p:cNvPr id="5" name="Table Placeholder 4">
            <a:extLst>
              <a:ext uri="{FF2B5EF4-FFF2-40B4-BE49-F238E27FC236}">
                <a16:creationId xmlns:a16="http://schemas.microsoft.com/office/drawing/2014/main" id="{41701B3A-4C15-46C1-BF82-4B07ED0F141C}"/>
              </a:ext>
            </a:extLst>
          </p:cNvPr>
          <p:cNvGraphicFramePr>
            <a:graphicFrameLocks noGrp="1"/>
          </p:cNvGraphicFramePr>
          <p:nvPr>
            <p:ph type="tbl" sz="quarter" idx="13"/>
            <p:extLst>
              <p:ext uri="{D42A27DB-BD31-4B8C-83A1-F6EECF244321}">
                <p14:modId xmlns:p14="http://schemas.microsoft.com/office/powerpoint/2010/main" val="2619558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3136346"/>
                    </a:ext>
                  </a:extLst>
                </a:gridCol>
                <a:gridCol w="658368">
                  <a:extLst>
                    <a:ext uri="{9D8B030D-6E8A-4147-A177-3AD203B41FA5}">
                      <a16:colId xmlns:a16="http://schemas.microsoft.com/office/drawing/2014/main" val="758053586"/>
                    </a:ext>
                  </a:extLst>
                </a:gridCol>
                <a:gridCol w="658368">
                  <a:extLst>
                    <a:ext uri="{9D8B030D-6E8A-4147-A177-3AD203B41FA5}">
                      <a16:colId xmlns:a16="http://schemas.microsoft.com/office/drawing/2014/main" val="3887809628"/>
                    </a:ext>
                  </a:extLst>
                </a:gridCol>
                <a:gridCol w="658368">
                  <a:extLst>
                    <a:ext uri="{9D8B030D-6E8A-4147-A177-3AD203B41FA5}">
                      <a16:colId xmlns:a16="http://schemas.microsoft.com/office/drawing/2014/main" val="2729556160"/>
                    </a:ext>
                  </a:extLst>
                </a:gridCol>
                <a:gridCol w="658368">
                  <a:extLst>
                    <a:ext uri="{9D8B030D-6E8A-4147-A177-3AD203B41FA5}">
                      <a16:colId xmlns:a16="http://schemas.microsoft.com/office/drawing/2014/main" val="643625122"/>
                    </a:ext>
                  </a:extLst>
                </a:gridCol>
                <a:gridCol w="658368">
                  <a:extLst>
                    <a:ext uri="{9D8B030D-6E8A-4147-A177-3AD203B41FA5}">
                      <a16:colId xmlns:a16="http://schemas.microsoft.com/office/drawing/2014/main" val="1217672211"/>
                    </a:ext>
                  </a:extLst>
                </a:gridCol>
                <a:gridCol w="658368">
                  <a:extLst>
                    <a:ext uri="{9D8B030D-6E8A-4147-A177-3AD203B41FA5}">
                      <a16:colId xmlns:a16="http://schemas.microsoft.com/office/drawing/2014/main" val="2280047119"/>
                    </a:ext>
                  </a:extLst>
                </a:gridCol>
                <a:gridCol w="658368">
                  <a:extLst>
                    <a:ext uri="{9D8B030D-6E8A-4147-A177-3AD203B41FA5}">
                      <a16:colId xmlns:a16="http://schemas.microsoft.com/office/drawing/2014/main" val="2936744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3195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- 2018-06-08 11:58:00 </a:t>
                      </a:r>
                      <a:r>
                        <a:rPr kumimoji="0" lang="en-US" sz="1000" b="0" i="0" u="none" strike="noStrike" kern="1200" cap="none" spc="0" normalizeH="0" baseline="0" noProof="0">
                          <a:ln>
                            <a:noFill/>
                          </a:ln>
                          <a:solidFill>
                            <a:prstClr val="black"/>
                          </a:solidFill>
                          <a:effectLst/>
                          <a:uLnTx/>
                          <a:uFillTx/>
                          <a:latin typeface="+mn-lt"/>
                          <a:ea typeface="+mn-ea"/>
                          <a:cs typeface="+mn-cs"/>
                        </a:rPr>
                        <a:t> 
 Can you guess the answer? Have fun and leave your answers in the comments!
#riddle
.
.
.
.
.
.
Answer:
A library!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4269816"/>
                  </a:ext>
                </a:extLst>
              </a:tr>
            </a:tbl>
          </a:graphicData>
        </a:graphic>
      </p:graphicFrame>
      <p:sp>
        <p:nvSpPr>
          <p:cNvPr id="4" name="Text Placeholder 3">
            <a:extLst>
              <a:ext uri="{FF2B5EF4-FFF2-40B4-BE49-F238E27FC236}">
                <a16:creationId xmlns:a16="http://schemas.microsoft.com/office/drawing/2014/main" id="{83B53C40-BE01-4D70-9EA1-FB91DAC78F6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32072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E4000-7CAE-4B2B-9D83-B1FD551D7106}"/>
              </a:ext>
            </a:extLst>
          </p:cNvPr>
          <p:cNvSpPr>
            <a:spLocks noGrp="1"/>
          </p:cNvSpPr>
          <p:nvPr>
            <p:ph type="title"/>
          </p:nvPr>
        </p:nvSpPr>
        <p:spPr/>
        <p:txBody>
          <a:bodyPr/>
          <a:lstStyle/>
          <a:p>
            <a:r>
              <a:rPr lang="en-US"/>
              <a:t>Facebook Own Posts Table | MABECS Sdn Bhd - 8 of 8</a:t>
            </a:r>
          </a:p>
        </p:txBody>
      </p:sp>
      <p:graphicFrame>
        <p:nvGraphicFramePr>
          <p:cNvPr id="5" name="Table Placeholder 4">
            <a:extLst>
              <a:ext uri="{FF2B5EF4-FFF2-40B4-BE49-F238E27FC236}">
                <a16:creationId xmlns:a16="http://schemas.microsoft.com/office/drawing/2014/main" id="{8CD1C07A-7591-49DB-BFD9-20EC45F62F56}"/>
              </a:ext>
            </a:extLst>
          </p:cNvPr>
          <p:cNvGraphicFramePr>
            <a:graphicFrameLocks noGrp="1"/>
          </p:cNvGraphicFramePr>
          <p:nvPr>
            <p:ph type="tbl" sz="quarter" idx="13"/>
            <p:extLst>
              <p:ext uri="{D42A27DB-BD31-4B8C-83A1-F6EECF244321}">
                <p14:modId xmlns:p14="http://schemas.microsoft.com/office/powerpoint/2010/main" val="1819421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79715511"/>
                    </a:ext>
                  </a:extLst>
                </a:gridCol>
                <a:gridCol w="658368">
                  <a:extLst>
                    <a:ext uri="{9D8B030D-6E8A-4147-A177-3AD203B41FA5}">
                      <a16:colId xmlns:a16="http://schemas.microsoft.com/office/drawing/2014/main" val="991097397"/>
                    </a:ext>
                  </a:extLst>
                </a:gridCol>
                <a:gridCol w="658368">
                  <a:extLst>
                    <a:ext uri="{9D8B030D-6E8A-4147-A177-3AD203B41FA5}">
                      <a16:colId xmlns:a16="http://schemas.microsoft.com/office/drawing/2014/main" val="2162354240"/>
                    </a:ext>
                  </a:extLst>
                </a:gridCol>
                <a:gridCol w="658368">
                  <a:extLst>
                    <a:ext uri="{9D8B030D-6E8A-4147-A177-3AD203B41FA5}">
                      <a16:colId xmlns:a16="http://schemas.microsoft.com/office/drawing/2014/main" val="3237712930"/>
                    </a:ext>
                  </a:extLst>
                </a:gridCol>
                <a:gridCol w="658368">
                  <a:extLst>
                    <a:ext uri="{9D8B030D-6E8A-4147-A177-3AD203B41FA5}">
                      <a16:colId xmlns:a16="http://schemas.microsoft.com/office/drawing/2014/main" val="3996975136"/>
                    </a:ext>
                  </a:extLst>
                </a:gridCol>
                <a:gridCol w="658368">
                  <a:extLst>
                    <a:ext uri="{9D8B030D-6E8A-4147-A177-3AD203B41FA5}">
                      <a16:colId xmlns:a16="http://schemas.microsoft.com/office/drawing/2014/main" val="714660503"/>
                    </a:ext>
                  </a:extLst>
                </a:gridCol>
                <a:gridCol w="658368">
                  <a:extLst>
                    <a:ext uri="{9D8B030D-6E8A-4147-A177-3AD203B41FA5}">
                      <a16:colId xmlns:a16="http://schemas.microsoft.com/office/drawing/2014/main" val="42991448"/>
                    </a:ext>
                  </a:extLst>
                </a:gridCol>
                <a:gridCol w="658368">
                  <a:extLst>
                    <a:ext uri="{9D8B030D-6E8A-4147-A177-3AD203B41FA5}">
                      <a16:colId xmlns:a16="http://schemas.microsoft.com/office/drawing/2014/main" val="2578551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1113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- 2018-06-07 14:18:05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pursuing your study in the University of Surrey? 
If you are, or already have offers to study at the university, you wouldn't want to miss this session because Peter Shelley, Head of International Student Recruitment of University of Surrey is coming to meet you! 
Date: 13 June 2018 (Wednesday)
Time: 3 - 4pm
Venue: MABECS, B-3A-5, Block B West, PJ8, 23, Jalan Barat, Seksyen 8 Petaling Jaya, 46050 Petaling Jaya, Selangor
Register your attendance now by contacting MABECS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123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- 2018-06-06 10:42:20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The first railway line in the world was in the United Kingdom.
Source:
http://nationfacts.net/united-kingdom-facts/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8262674"/>
                  </a:ext>
                </a:extLst>
              </a:tr>
            </a:tbl>
          </a:graphicData>
        </a:graphic>
      </p:graphicFrame>
      <p:sp>
        <p:nvSpPr>
          <p:cNvPr id="4" name="Text Placeholder 3">
            <a:extLst>
              <a:ext uri="{FF2B5EF4-FFF2-40B4-BE49-F238E27FC236}">
                <a16:creationId xmlns:a16="http://schemas.microsoft.com/office/drawing/2014/main" id="{316ED0A8-55C1-459A-B160-254631095A0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221200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904</Words>
  <Application>Microsoft Office PowerPoint</Application>
  <PresentationFormat>On-screen Show (4:3)</PresentationFormat>
  <Paragraphs>393</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MASTER TEMPLATE</vt:lpstr>
      <vt:lpstr>Facebook Key Metrics Table | MABECS Sdn Bhd</vt:lpstr>
      <vt:lpstr>Facebook Reach | MABECS Sdn Bhd</vt:lpstr>
      <vt:lpstr>Facebook Average Reactions Per Post | MABECS Sdn Bhd</vt:lpstr>
      <vt:lpstr>Facebook Engaged Users | MABECS Sdn Bhd</vt:lpstr>
      <vt:lpstr>Facebook Interactions Distribution | MABECS Sdn Bhd</vt:lpstr>
      <vt:lpstr>Facebook Interaction Rate By Weekday | MABECS Sdn Bhd</vt:lpstr>
      <vt:lpstr>(FB) Custom Own Posts Table (new) | MABECS Sdn Bhd - 1 of 2</vt:lpstr>
      <vt:lpstr>(FB) Custom Own Posts Table (new) | MABECS Sdn Bhd - 2 of 2</vt:lpstr>
      <vt:lpstr>Facebook Fan Demographics | MABECS Sdn Bhd</vt:lpstr>
      <vt:lpstr>Facebook Interaction Rate | MABECS Sdn Bhd</vt:lpstr>
      <vt:lpstr>Facebook Fans Total | MABECS Sdn Bhd</vt:lpstr>
      <vt:lpstr>Facebook Page Views | MABECS Sdn Bhd</vt:lpstr>
      <vt:lpstr>Facebook Fans By City Table | MABECS Sdn Bhd - 1 of 3</vt:lpstr>
      <vt:lpstr>Facebook Fans By City Table | MABECS Sdn Bhd - 2 of 3</vt:lpstr>
      <vt:lpstr>Facebook Fans By City Table | MABECS Sdn Bhd - 3 of 3</vt:lpstr>
      <vt:lpstr>Facebook Own Posts Table | MABECS Sdn Bhd - 1 of 8</vt:lpstr>
      <vt:lpstr>Facebook Own Posts Table | MABECS Sdn Bhd - 2 of 8</vt:lpstr>
      <vt:lpstr>Facebook Own Posts Table | MABECS Sdn Bhd - 3 of 8</vt:lpstr>
      <vt:lpstr>Facebook Own Posts Table | MABECS Sdn Bhd - 4 of 8</vt:lpstr>
      <vt:lpstr>Facebook Own Posts Table | MABECS Sdn Bhd - 5 of 8</vt:lpstr>
      <vt:lpstr>Facebook Own Posts Table | MABECS Sdn Bhd - 6 of 8</vt:lpstr>
      <vt:lpstr>Facebook Own Posts Table | MABECS Sdn Bhd - 7 of 8</vt:lpstr>
      <vt:lpstr>Facebook Own Posts Table | MABECS Sdn Bhd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2018-07-02T09:52:52Z</dcterms:created>
  <dcterms:modified xsi:type="dcterms:W3CDTF">2018-07-02T09:53:30Z</dcterms:modified>
</cp:coreProperties>
</file>