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1" r:id="rId15"/>
    <p:sldId id="272" r:id="rId16"/>
    <p:sldId id="273" r:id="rId17"/>
    <p:sldId id="275" r:id="rId18"/>
    <p:sldId id="276" r:id="rId19"/>
    <p:sldId id="277" r:id="rId20"/>
    <p:sldId id="278" r:id="rId21"/>
    <p:sldId id="279" r:id="rId22"/>
    <p:sldId id="280" r:id="rId23"/>
    <p:sldId id="281" r:id="rId24"/>
    <p:sldId id="282"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2398</c:v>
                </c:pt>
                <c:pt idx="1">
                  <c:v>2307</c:v>
                </c:pt>
                <c:pt idx="2">
                  <c:v>1038</c:v>
                </c:pt>
                <c:pt idx="3">
                  <c:v>857</c:v>
                </c:pt>
                <c:pt idx="4">
                  <c:v>890</c:v>
                </c:pt>
                <c:pt idx="5">
                  <c:v>823</c:v>
                </c:pt>
                <c:pt idx="6">
                  <c:v>650</c:v>
                </c:pt>
                <c:pt idx="7">
                  <c:v>693</c:v>
                </c:pt>
                <c:pt idx="8">
                  <c:v>1107</c:v>
                </c:pt>
                <c:pt idx="9">
                  <c:v>1279</c:v>
                </c:pt>
                <c:pt idx="10">
                  <c:v>872</c:v>
                </c:pt>
                <c:pt idx="11">
                  <c:v>875</c:v>
                </c:pt>
                <c:pt idx="12">
                  <c:v>1205</c:v>
                </c:pt>
                <c:pt idx="13">
                  <c:v>1264</c:v>
                </c:pt>
                <c:pt idx="14">
                  <c:v>1777</c:v>
                </c:pt>
                <c:pt idx="15">
                  <c:v>2807</c:v>
                </c:pt>
                <c:pt idx="16">
                  <c:v>3006</c:v>
                </c:pt>
                <c:pt idx="17">
                  <c:v>3340</c:v>
                </c:pt>
                <c:pt idx="18">
                  <c:v>1211</c:v>
                </c:pt>
                <c:pt idx="19">
                  <c:v>1652</c:v>
                </c:pt>
                <c:pt idx="20">
                  <c:v>2875</c:v>
                </c:pt>
                <c:pt idx="21">
                  <c:v>1051</c:v>
                </c:pt>
                <c:pt idx="22">
                  <c:v>1725</c:v>
                </c:pt>
                <c:pt idx="23">
                  <c:v>923</c:v>
                </c:pt>
                <c:pt idx="24">
                  <c:v>1249</c:v>
                </c:pt>
                <c:pt idx="25">
                  <c:v>2431</c:v>
                </c:pt>
                <c:pt idx="26">
                  <c:v>1185</c:v>
                </c:pt>
                <c:pt idx="27">
                  <c:v>822</c:v>
                </c:pt>
                <c:pt idx="28">
                  <c:v>2077</c:v>
                </c:pt>
                <c:pt idx="29">
                  <c:v>1643</c:v>
                </c:pt>
              </c:numCache>
            </c:numRef>
          </c:val>
          <c:smooth val="0"/>
          <c:extLst>
            <c:ext xmlns:c16="http://schemas.microsoft.com/office/drawing/2014/chart" uri="{C3380CC4-5D6E-409C-BE32-E72D297353CC}">
              <c16:uniqueId val="{00000000-CDB4-4E0A-B60F-6E5F80F5F7C7}"/>
            </c:ext>
          </c:extLst>
        </c:ser>
        <c:dLbls>
          <c:showLegendKey val="0"/>
          <c:showVal val="0"/>
          <c:showCatName val="0"/>
          <c:showSerName val="0"/>
          <c:showPercent val="0"/>
          <c:showBubbleSize val="0"/>
        </c:dLbls>
        <c:smooth val="0"/>
        <c:axId val="348958312"/>
        <c:axId val="348955688"/>
      </c:lineChart>
      <c:dateAx>
        <c:axId val="3489583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955688"/>
        <c:crosses val="autoZero"/>
        <c:auto val="1"/>
        <c:lblOffset val="100"/>
        <c:baseTimeUnit val="days"/>
      </c:dateAx>
      <c:valAx>
        <c:axId val="348955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958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0</c:v>
                </c:pt>
                <c:pt idx="1">
                  <c:v>0</c:v>
                </c:pt>
                <c:pt idx="2">
                  <c:v>0</c:v>
                </c:pt>
                <c:pt idx="3">
                  <c:v>0</c:v>
                </c:pt>
                <c:pt idx="4">
                  <c:v>0</c:v>
                </c:pt>
                <c:pt idx="5">
                  <c:v>0</c:v>
                </c:pt>
                <c:pt idx="6">
                  <c:v>0</c:v>
                </c:pt>
                <c:pt idx="7">
                  <c:v>94</c:v>
                </c:pt>
                <c:pt idx="8">
                  <c:v>0</c:v>
                </c:pt>
                <c:pt idx="9">
                  <c:v>0</c:v>
                </c:pt>
                <c:pt idx="10">
                  <c:v>0</c:v>
                </c:pt>
                <c:pt idx="11">
                  <c:v>4</c:v>
                </c:pt>
                <c:pt idx="12">
                  <c:v>228</c:v>
                </c:pt>
                <c:pt idx="13">
                  <c:v>0</c:v>
                </c:pt>
                <c:pt idx="14">
                  <c:v>345</c:v>
                </c:pt>
                <c:pt idx="15">
                  <c:v>0</c:v>
                </c:pt>
                <c:pt idx="16">
                  <c:v>350</c:v>
                </c:pt>
                <c:pt idx="17">
                  <c:v>12</c:v>
                </c:pt>
                <c:pt idx="18">
                  <c:v>0</c:v>
                </c:pt>
                <c:pt idx="19">
                  <c:v>170</c:v>
                </c:pt>
                <c:pt idx="20">
                  <c:v>0</c:v>
                </c:pt>
                <c:pt idx="21">
                  <c:v>110</c:v>
                </c:pt>
                <c:pt idx="22">
                  <c:v>0</c:v>
                </c:pt>
                <c:pt idx="23">
                  <c:v>0</c:v>
                </c:pt>
                <c:pt idx="24">
                  <c:v>13</c:v>
                </c:pt>
                <c:pt idx="25">
                  <c:v>105</c:v>
                </c:pt>
                <c:pt idx="26">
                  <c:v>0</c:v>
                </c:pt>
                <c:pt idx="27">
                  <c:v>237</c:v>
                </c:pt>
                <c:pt idx="28">
                  <c:v>24</c:v>
                </c:pt>
                <c:pt idx="29">
                  <c:v>12</c:v>
                </c:pt>
              </c:numCache>
            </c:numRef>
          </c:val>
          <c:smooth val="0"/>
          <c:extLst>
            <c:ext xmlns:c16="http://schemas.microsoft.com/office/drawing/2014/chart" uri="{C3380CC4-5D6E-409C-BE32-E72D297353CC}">
              <c16:uniqueId val="{00000000-BAD4-457D-A854-C1E2FDB5E24B}"/>
            </c:ext>
          </c:extLst>
        </c:ser>
        <c:dLbls>
          <c:showLegendKey val="0"/>
          <c:showVal val="0"/>
          <c:showCatName val="0"/>
          <c:showSerName val="0"/>
          <c:showPercent val="0"/>
          <c:showBubbleSize val="0"/>
        </c:dLbls>
        <c:smooth val="0"/>
        <c:axId val="348961592"/>
        <c:axId val="348954704"/>
      </c:lineChart>
      <c:dateAx>
        <c:axId val="348961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954704"/>
        <c:crosses val="autoZero"/>
        <c:auto val="1"/>
        <c:lblOffset val="100"/>
        <c:baseTimeUnit val="days"/>
      </c:dateAx>
      <c:valAx>
        <c:axId val="348954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961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272</c:v>
                </c:pt>
                <c:pt idx="1">
                  <c:v>248</c:v>
                </c:pt>
                <c:pt idx="2">
                  <c:v>71</c:v>
                </c:pt>
                <c:pt idx="3">
                  <c:v>61</c:v>
                </c:pt>
                <c:pt idx="4">
                  <c:v>69</c:v>
                </c:pt>
                <c:pt idx="5">
                  <c:v>56</c:v>
                </c:pt>
                <c:pt idx="6">
                  <c:v>50</c:v>
                </c:pt>
                <c:pt idx="7">
                  <c:v>59</c:v>
                </c:pt>
                <c:pt idx="8">
                  <c:v>99</c:v>
                </c:pt>
                <c:pt idx="9">
                  <c:v>99</c:v>
                </c:pt>
                <c:pt idx="10">
                  <c:v>74</c:v>
                </c:pt>
                <c:pt idx="11">
                  <c:v>70</c:v>
                </c:pt>
                <c:pt idx="12">
                  <c:v>80</c:v>
                </c:pt>
                <c:pt idx="13">
                  <c:v>83</c:v>
                </c:pt>
                <c:pt idx="14">
                  <c:v>153</c:v>
                </c:pt>
                <c:pt idx="15">
                  <c:v>330</c:v>
                </c:pt>
                <c:pt idx="16">
                  <c:v>384</c:v>
                </c:pt>
                <c:pt idx="17">
                  <c:v>352</c:v>
                </c:pt>
                <c:pt idx="18">
                  <c:v>92</c:v>
                </c:pt>
                <c:pt idx="19">
                  <c:v>119</c:v>
                </c:pt>
                <c:pt idx="20">
                  <c:v>346</c:v>
                </c:pt>
                <c:pt idx="21">
                  <c:v>91</c:v>
                </c:pt>
                <c:pt idx="22">
                  <c:v>161</c:v>
                </c:pt>
                <c:pt idx="23">
                  <c:v>58</c:v>
                </c:pt>
                <c:pt idx="24">
                  <c:v>80</c:v>
                </c:pt>
                <c:pt idx="25">
                  <c:v>85</c:v>
                </c:pt>
                <c:pt idx="26">
                  <c:v>149</c:v>
                </c:pt>
                <c:pt idx="27">
                  <c:v>76</c:v>
                </c:pt>
                <c:pt idx="28">
                  <c:v>296</c:v>
                </c:pt>
                <c:pt idx="29">
                  <c:v>88</c:v>
                </c:pt>
              </c:numCache>
            </c:numRef>
          </c:val>
          <c:smooth val="0"/>
          <c:extLst>
            <c:ext xmlns:c16="http://schemas.microsoft.com/office/drawing/2014/chart" uri="{C3380CC4-5D6E-409C-BE32-E72D297353CC}">
              <c16:uniqueId val="{00000000-6781-4B72-BB19-0460BADA3E0D}"/>
            </c:ext>
          </c:extLst>
        </c:ser>
        <c:dLbls>
          <c:showLegendKey val="0"/>
          <c:showVal val="0"/>
          <c:showCatName val="0"/>
          <c:showSerName val="0"/>
          <c:showPercent val="0"/>
          <c:showBubbleSize val="0"/>
        </c:dLbls>
        <c:smooth val="0"/>
        <c:axId val="351431936"/>
        <c:axId val="351434232"/>
      </c:lineChart>
      <c:dateAx>
        <c:axId val="351431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434232"/>
        <c:crosses val="autoZero"/>
        <c:auto val="1"/>
        <c:lblOffset val="100"/>
        <c:baseTimeUnit val="days"/>
      </c:dateAx>
      <c:valAx>
        <c:axId val="351434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431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Oxford Fajar</c:v>
                </c:pt>
              </c:strCache>
            </c:strRef>
          </c:cat>
          <c:val>
            <c:numRef>
              <c:f>Sheet1!$B$2</c:f>
              <c:numCache>
                <c:formatCode>General</c:formatCode>
                <c:ptCount val="1"/>
                <c:pt idx="0">
                  <c:v>1862</c:v>
                </c:pt>
              </c:numCache>
            </c:numRef>
          </c:val>
          <c:extLst>
            <c:ext xmlns:c16="http://schemas.microsoft.com/office/drawing/2014/chart" uri="{C3380CC4-5D6E-409C-BE32-E72D297353CC}">
              <c16:uniqueId val="{00000000-FB39-4105-B5AD-FD16EDAEBB81}"/>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Oxford Fajar</c:v>
                </c:pt>
              </c:strCache>
            </c:strRef>
          </c:cat>
          <c:val>
            <c:numRef>
              <c:f>Sheet1!$C$2</c:f>
              <c:numCache>
                <c:formatCode>General</c:formatCode>
                <c:ptCount val="1"/>
                <c:pt idx="0">
                  <c:v>23</c:v>
                </c:pt>
              </c:numCache>
            </c:numRef>
          </c:val>
          <c:extLst>
            <c:ext xmlns:c16="http://schemas.microsoft.com/office/drawing/2014/chart" uri="{C3380CC4-5D6E-409C-BE32-E72D297353CC}">
              <c16:uniqueId val="{00000001-FB39-4105-B5AD-FD16EDAEBB81}"/>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Oxford Fajar</c:v>
                </c:pt>
              </c:strCache>
            </c:strRef>
          </c:cat>
          <c:val>
            <c:numRef>
              <c:f>Sheet1!$D$2</c:f>
              <c:numCache>
                <c:formatCode>General</c:formatCode>
                <c:ptCount val="1"/>
                <c:pt idx="0">
                  <c:v>0</c:v>
                </c:pt>
              </c:numCache>
            </c:numRef>
          </c:val>
          <c:extLst>
            <c:ext xmlns:c16="http://schemas.microsoft.com/office/drawing/2014/chart" uri="{C3380CC4-5D6E-409C-BE32-E72D297353CC}">
              <c16:uniqueId val="{00000002-FB39-4105-B5AD-FD16EDAEBB81}"/>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Oxford Fajar</c:v>
                </c:pt>
              </c:strCache>
            </c:strRef>
          </c:cat>
          <c:val>
            <c:numRef>
              <c:f>Sheet1!$E$2</c:f>
              <c:numCache>
                <c:formatCode>General</c:formatCode>
                <c:ptCount val="1"/>
                <c:pt idx="0">
                  <c:v>3</c:v>
                </c:pt>
              </c:numCache>
            </c:numRef>
          </c:val>
          <c:extLst>
            <c:ext xmlns:c16="http://schemas.microsoft.com/office/drawing/2014/chart" uri="{C3380CC4-5D6E-409C-BE32-E72D297353CC}">
              <c16:uniqueId val="{00000003-FB39-4105-B5AD-FD16EDAEBB81}"/>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Oxford Fajar</c:v>
                </c:pt>
              </c:strCache>
            </c:strRef>
          </c:cat>
          <c:val>
            <c:numRef>
              <c:f>Sheet1!$F$2</c:f>
              <c:numCache>
                <c:formatCode>General</c:formatCode>
                <c:ptCount val="1"/>
                <c:pt idx="0">
                  <c:v>0</c:v>
                </c:pt>
              </c:numCache>
            </c:numRef>
          </c:val>
          <c:extLst>
            <c:ext xmlns:c16="http://schemas.microsoft.com/office/drawing/2014/chart" uri="{C3380CC4-5D6E-409C-BE32-E72D297353CC}">
              <c16:uniqueId val="{00000004-FB39-4105-B5AD-FD16EDAEBB81}"/>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Oxford Fajar</c:v>
                </c:pt>
              </c:strCache>
            </c:strRef>
          </c:cat>
          <c:val>
            <c:numRef>
              <c:f>Sheet1!$G$2</c:f>
              <c:numCache>
                <c:formatCode>General</c:formatCode>
                <c:ptCount val="1"/>
                <c:pt idx="0">
                  <c:v>0</c:v>
                </c:pt>
              </c:numCache>
            </c:numRef>
          </c:val>
          <c:extLst>
            <c:ext xmlns:c16="http://schemas.microsoft.com/office/drawing/2014/chart" uri="{C3380CC4-5D6E-409C-BE32-E72D297353CC}">
              <c16:uniqueId val="{00000005-FB39-4105-B5AD-FD16EDAEBB81}"/>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Oxford Fajar</c:v>
                </c:pt>
              </c:strCache>
            </c:strRef>
          </c:cat>
          <c:val>
            <c:numRef>
              <c:f>Sheet1!$H$2</c:f>
              <c:numCache>
                <c:formatCode>General</c:formatCode>
                <c:ptCount val="1"/>
                <c:pt idx="0">
                  <c:v>3</c:v>
                </c:pt>
              </c:numCache>
            </c:numRef>
          </c:val>
          <c:extLst>
            <c:ext xmlns:c16="http://schemas.microsoft.com/office/drawing/2014/chart" uri="{C3380CC4-5D6E-409C-BE32-E72D297353CC}">
              <c16:uniqueId val="{00000006-FB39-4105-B5AD-FD16EDAEBB81}"/>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Oxford Fajar</c:v>
                </c:pt>
              </c:strCache>
            </c:strRef>
          </c:cat>
          <c:val>
            <c:numRef>
              <c:f>Sheet1!$I$2</c:f>
              <c:numCache>
                <c:formatCode>General</c:formatCode>
                <c:ptCount val="1"/>
                <c:pt idx="0">
                  <c:v>14</c:v>
                </c:pt>
              </c:numCache>
            </c:numRef>
          </c:val>
          <c:extLst>
            <c:ext xmlns:c16="http://schemas.microsoft.com/office/drawing/2014/chart" uri="{C3380CC4-5D6E-409C-BE32-E72D297353CC}">
              <c16:uniqueId val="{00000007-FB39-4105-B5AD-FD16EDAEBB81}"/>
            </c:ext>
          </c:extLst>
        </c:ser>
        <c:dLbls>
          <c:showLegendKey val="0"/>
          <c:showVal val="0"/>
          <c:showCatName val="0"/>
          <c:showSerName val="0"/>
          <c:showPercent val="0"/>
          <c:showBubbleSize val="0"/>
        </c:dLbls>
        <c:gapWidth val="150"/>
        <c:overlap val="100"/>
        <c:axId val="351435872"/>
        <c:axId val="351437184"/>
      </c:barChart>
      <c:catAx>
        <c:axId val="351435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437184"/>
        <c:crosses val="autoZero"/>
        <c:auto val="1"/>
        <c:lblAlgn val="ctr"/>
        <c:lblOffset val="100"/>
        <c:noMultiLvlLbl val="0"/>
      </c:catAx>
      <c:valAx>
        <c:axId val="3514371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435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Oxford Fajar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1.4317365891023E-2</c:v>
                </c:pt>
                <c:pt idx="1">
                  <c:v>5.9059134300471001E-2</c:v>
                </c:pt>
                <c:pt idx="2">
                  <c:v>0.20617006883073999</c:v>
                </c:pt>
                <c:pt idx="3">
                  <c:v>0.25449117871294002</c:v>
                </c:pt>
                <c:pt idx="4">
                  <c:v>0.15543290345442001</c:v>
                </c:pt>
                <c:pt idx="5">
                  <c:v>1.3959431743748E-2</c:v>
                </c:pt>
                <c:pt idx="6">
                  <c:v>0.37583085463936</c:v>
                </c:pt>
              </c:numCache>
            </c:numRef>
          </c:val>
          <c:extLst>
            <c:ext xmlns:c16="http://schemas.microsoft.com/office/drawing/2014/chart" uri="{C3380CC4-5D6E-409C-BE32-E72D297353CC}">
              <c16:uniqueId val="{00000000-95F0-466B-950C-7FC31E36B75D}"/>
            </c:ext>
          </c:extLst>
        </c:ser>
        <c:dLbls>
          <c:showLegendKey val="0"/>
          <c:showVal val="0"/>
          <c:showCatName val="0"/>
          <c:showSerName val="0"/>
          <c:showPercent val="0"/>
          <c:showBubbleSize val="0"/>
        </c:dLbls>
        <c:gapWidth val="219"/>
        <c:overlap val="-27"/>
        <c:axId val="351430624"/>
        <c:axId val="351444400"/>
      </c:barChart>
      <c:catAx>
        <c:axId val="351430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444400"/>
        <c:crosses val="autoZero"/>
        <c:auto val="1"/>
        <c:lblAlgn val="ctr"/>
        <c:lblOffset val="100"/>
        <c:noMultiLvlLbl val="0"/>
      </c:catAx>
      <c:valAx>
        <c:axId val="351444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430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27353</c:v>
                </c:pt>
                <c:pt idx="1">
                  <c:v>14590</c:v>
                </c:pt>
                <c:pt idx="2">
                  <c:v>4948</c:v>
                </c:pt>
                <c:pt idx="3">
                  <c:v>5854</c:v>
                </c:pt>
                <c:pt idx="4">
                  <c:v>2294</c:v>
                </c:pt>
                <c:pt idx="5">
                  <c:v>600</c:v>
                </c:pt>
                <c:pt idx="6">
                  <c:v>104</c:v>
                </c:pt>
              </c:numCache>
            </c:numRef>
          </c:val>
          <c:extLst>
            <c:ext xmlns:c16="http://schemas.microsoft.com/office/drawing/2014/chart" uri="{C3380CC4-5D6E-409C-BE32-E72D297353CC}">
              <c16:uniqueId val="{00000000-833D-4FDE-8D10-7034A92728FE}"/>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15146</c:v>
                </c:pt>
                <c:pt idx="1">
                  <c:v>9351</c:v>
                </c:pt>
                <c:pt idx="2">
                  <c:v>6001</c:v>
                </c:pt>
                <c:pt idx="3">
                  <c:v>4710</c:v>
                </c:pt>
                <c:pt idx="4">
                  <c:v>1968</c:v>
                </c:pt>
                <c:pt idx="5">
                  <c:v>756</c:v>
                </c:pt>
                <c:pt idx="6">
                  <c:v>92</c:v>
                </c:pt>
              </c:numCache>
            </c:numRef>
          </c:val>
          <c:extLst>
            <c:ext xmlns:c16="http://schemas.microsoft.com/office/drawing/2014/chart" uri="{C3380CC4-5D6E-409C-BE32-E72D297353CC}">
              <c16:uniqueId val="{00000001-833D-4FDE-8D10-7034A92728FE}"/>
            </c:ext>
          </c:extLst>
        </c:ser>
        <c:dLbls>
          <c:showLegendKey val="0"/>
          <c:showVal val="0"/>
          <c:showCatName val="0"/>
          <c:showSerName val="0"/>
          <c:showPercent val="0"/>
          <c:showBubbleSize val="0"/>
        </c:dLbls>
        <c:gapWidth val="219"/>
        <c:overlap val="-27"/>
        <c:axId val="358239336"/>
        <c:axId val="358235072"/>
      </c:barChart>
      <c:catAx>
        <c:axId val="358239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235072"/>
        <c:crosses val="autoZero"/>
        <c:auto val="1"/>
        <c:lblAlgn val="ctr"/>
        <c:lblOffset val="100"/>
        <c:noMultiLvlLbl val="0"/>
      </c:catAx>
      <c:valAx>
        <c:axId val="358235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239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0</c:v>
                </c:pt>
                <c:pt idx="1">
                  <c:v>0</c:v>
                </c:pt>
                <c:pt idx="2">
                  <c:v>0</c:v>
                </c:pt>
                <c:pt idx="3">
                  <c:v>0</c:v>
                </c:pt>
                <c:pt idx="4">
                  <c:v>0</c:v>
                </c:pt>
                <c:pt idx="5">
                  <c:v>0</c:v>
                </c:pt>
                <c:pt idx="6">
                  <c:v>0</c:v>
                </c:pt>
                <c:pt idx="7">
                  <c:v>0.10239717168232999</c:v>
                </c:pt>
                <c:pt idx="8">
                  <c:v>0</c:v>
                </c:pt>
                <c:pt idx="9">
                  <c:v>0</c:v>
                </c:pt>
                <c:pt idx="10">
                  <c:v>0</c:v>
                </c:pt>
                <c:pt idx="11">
                  <c:v>5.3785417697553997E-3</c:v>
                </c:pt>
                <c:pt idx="12">
                  <c:v>0.24511911929130001</c:v>
                </c:pt>
                <c:pt idx="13">
                  <c:v>0</c:v>
                </c:pt>
                <c:pt idx="14">
                  <c:v>0.37153564487205998</c:v>
                </c:pt>
                <c:pt idx="15">
                  <c:v>0</c:v>
                </c:pt>
                <c:pt idx="16">
                  <c:v>0.37540355882574</c:v>
                </c:pt>
                <c:pt idx="17">
                  <c:v>1.3935041269160999E-2</c:v>
                </c:pt>
                <c:pt idx="18">
                  <c:v>0</c:v>
                </c:pt>
                <c:pt idx="19">
                  <c:v>0.1863014871998</c:v>
                </c:pt>
                <c:pt idx="20">
                  <c:v>0</c:v>
                </c:pt>
                <c:pt idx="21">
                  <c:v>0.12084398293211999</c:v>
                </c:pt>
                <c:pt idx="22">
                  <c:v>0</c:v>
                </c:pt>
                <c:pt idx="23">
                  <c:v>0</c:v>
                </c:pt>
                <c:pt idx="24">
                  <c:v>1.4951035359199E-2</c:v>
                </c:pt>
                <c:pt idx="25">
                  <c:v>0.11208488562004</c:v>
                </c:pt>
                <c:pt idx="26">
                  <c:v>0</c:v>
                </c:pt>
                <c:pt idx="27">
                  <c:v>0.25279460704838003</c:v>
                </c:pt>
                <c:pt idx="28">
                  <c:v>2.6654725349710001E-2</c:v>
                </c:pt>
                <c:pt idx="29">
                  <c:v>1.3854105610912999E-2</c:v>
                </c:pt>
              </c:numCache>
            </c:numRef>
          </c:val>
          <c:smooth val="0"/>
          <c:extLst>
            <c:ext xmlns:c16="http://schemas.microsoft.com/office/drawing/2014/chart" uri="{C3380CC4-5D6E-409C-BE32-E72D297353CC}">
              <c16:uniqueId val="{00000000-7C1D-4ABE-B938-7AA739F0BA2F}"/>
            </c:ext>
          </c:extLst>
        </c:ser>
        <c:dLbls>
          <c:showLegendKey val="0"/>
          <c:showVal val="0"/>
          <c:showCatName val="0"/>
          <c:showSerName val="0"/>
          <c:showPercent val="0"/>
          <c:showBubbleSize val="0"/>
        </c:dLbls>
        <c:smooth val="0"/>
        <c:axId val="358234416"/>
        <c:axId val="358239008"/>
      </c:lineChart>
      <c:dateAx>
        <c:axId val="358234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239008"/>
        <c:crosses val="autoZero"/>
        <c:auto val="1"/>
        <c:lblOffset val="100"/>
        <c:baseTimeUnit val="days"/>
      </c:dateAx>
      <c:valAx>
        <c:axId val="358239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234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92394</c:v>
                </c:pt>
                <c:pt idx="2">
                  <c:v>92548</c:v>
                </c:pt>
                <c:pt idx="3">
                  <c:v>92612</c:v>
                </c:pt>
                <c:pt idx="4">
                  <c:v>92666</c:v>
                </c:pt>
                <c:pt idx="5">
                  <c:v>92716</c:v>
                </c:pt>
                <c:pt idx="6">
                  <c:v>92752</c:v>
                </c:pt>
                <c:pt idx="7">
                  <c:v>92801</c:v>
                </c:pt>
                <c:pt idx="8">
                  <c:v>92847</c:v>
                </c:pt>
                <c:pt idx="9">
                  <c:v>92887</c:v>
                </c:pt>
                <c:pt idx="10">
                  <c:v>92938</c:v>
                </c:pt>
                <c:pt idx="11">
                  <c:v>92987</c:v>
                </c:pt>
                <c:pt idx="12">
                  <c:v>93045</c:v>
                </c:pt>
                <c:pt idx="13">
                  <c:v>93098</c:v>
                </c:pt>
                <c:pt idx="14">
                  <c:v>93157</c:v>
                </c:pt>
                <c:pt idx="15">
                  <c:v>93206</c:v>
                </c:pt>
                <c:pt idx="16">
                  <c:v>93261</c:v>
                </c:pt>
                <c:pt idx="17">
                  <c:v>93319</c:v>
                </c:pt>
                <c:pt idx="18">
                  <c:v>93374</c:v>
                </c:pt>
                <c:pt idx="19">
                  <c:v>93420</c:v>
                </c:pt>
                <c:pt idx="20">
                  <c:v>93476</c:v>
                </c:pt>
                <c:pt idx="21">
                  <c:v>93543</c:v>
                </c:pt>
                <c:pt idx="22">
                  <c:v>93580</c:v>
                </c:pt>
                <c:pt idx="23">
                  <c:v>93617</c:v>
                </c:pt>
                <c:pt idx="24">
                  <c:v>93662</c:v>
                </c:pt>
                <c:pt idx="25">
                  <c:v>93696</c:v>
                </c:pt>
                <c:pt idx="26">
                  <c:v>93731</c:v>
                </c:pt>
                <c:pt idx="27">
                  <c:v>93774</c:v>
                </c:pt>
                <c:pt idx="28">
                  <c:v>93811</c:v>
                </c:pt>
                <c:pt idx="29">
                  <c:v>93860</c:v>
                </c:pt>
              </c:numCache>
            </c:numRef>
          </c:val>
          <c:smooth val="0"/>
          <c:extLst>
            <c:ext xmlns:c16="http://schemas.microsoft.com/office/drawing/2014/chart" uri="{C3380CC4-5D6E-409C-BE32-E72D297353CC}">
              <c16:uniqueId val="{00000000-895B-424B-B537-B95A2F940E12}"/>
            </c:ext>
          </c:extLst>
        </c:ser>
        <c:dLbls>
          <c:showLegendKey val="0"/>
          <c:showVal val="0"/>
          <c:showCatName val="0"/>
          <c:showSerName val="0"/>
          <c:showPercent val="0"/>
          <c:showBubbleSize val="0"/>
        </c:dLbls>
        <c:smooth val="0"/>
        <c:axId val="358240320"/>
        <c:axId val="358236384"/>
      </c:lineChart>
      <c:dateAx>
        <c:axId val="358240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236384"/>
        <c:crosses val="autoZero"/>
        <c:auto val="1"/>
        <c:lblOffset val="100"/>
        <c:baseTimeUnit val="days"/>
      </c:dateAx>
      <c:valAx>
        <c:axId val="358236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240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25</c:v>
                </c:pt>
                <c:pt idx="1">
                  <c:v>31</c:v>
                </c:pt>
                <c:pt idx="2">
                  <c:v>59</c:v>
                </c:pt>
                <c:pt idx="3">
                  <c:v>28</c:v>
                </c:pt>
                <c:pt idx="4">
                  <c:v>23</c:v>
                </c:pt>
                <c:pt idx="5">
                  <c:v>24</c:v>
                </c:pt>
                <c:pt idx="6">
                  <c:v>25</c:v>
                </c:pt>
                <c:pt idx="7">
                  <c:v>15</c:v>
                </c:pt>
                <c:pt idx="8">
                  <c:v>25</c:v>
                </c:pt>
                <c:pt idx="9">
                  <c:v>23</c:v>
                </c:pt>
                <c:pt idx="10">
                  <c:v>34</c:v>
                </c:pt>
                <c:pt idx="11">
                  <c:v>24</c:v>
                </c:pt>
                <c:pt idx="12">
                  <c:v>29</c:v>
                </c:pt>
                <c:pt idx="13">
                  <c:v>23</c:v>
                </c:pt>
                <c:pt idx="14">
                  <c:v>18</c:v>
                </c:pt>
                <c:pt idx="15">
                  <c:v>20</c:v>
                </c:pt>
                <c:pt idx="16">
                  <c:v>17</c:v>
                </c:pt>
                <c:pt idx="17">
                  <c:v>12</c:v>
                </c:pt>
                <c:pt idx="18">
                  <c:v>18</c:v>
                </c:pt>
                <c:pt idx="19">
                  <c:v>22</c:v>
                </c:pt>
                <c:pt idx="20">
                  <c:v>7</c:v>
                </c:pt>
                <c:pt idx="21">
                  <c:v>19</c:v>
                </c:pt>
                <c:pt idx="22">
                  <c:v>9</c:v>
                </c:pt>
                <c:pt idx="23">
                  <c:v>19</c:v>
                </c:pt>
                <c:pt idx="24">
                  <c:v>21</c:v>
                </c:pt>
                <c:pt idx="25">
                  <c:v>23</c:v>
                </c:pt>
                <c:pt idx="26">
                  <c:v>16</c:v>
                </c:pt>
                <c:pt idx="27">
                  <c:v>20</c:v>
                </c:pt>
                <c:pt idx="28">
                  <c:v>19</c:v>
                </c:pt>
                <c:pt idx="29">
                  <c:v>14</c:v>
                </c:pt>
              </c:numCache>
            </c:numRef>
          </c:val>
          <c:smooth val="0"/>
          <c:extLst>
            <c:ext xmlns:c16="http://schemas.microsoft.com/office/drawing/2014/chart" uri="{C3380CC4-5D6E-409C-BE32-E72D297353CC}">
              <c16:uniqueId val="{00000000-28D2-4704-AA36-99A57E0B33FC}"/>
            </c:ext>
          </c:extLst>
        </c:ser>
        <c:dLbls>
          <c:showLegendKey val="0"/>
          <c:showVal val="0"/>
          <c:showCatName val="0"/>
          <c:showSerName val="0"/>
          <c:showPercent val="0"/>
          <c:showBubbleSize val="0"/>
        </c:dLbls>
        <c:smooth val="0"/>
        <c:axId val="358232776"/>
        <c:axId val="358233432"/>
      </c:lineChart>
      <c:dateAx>
        <c:axId val="358232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233432"/>
        <c:crosses val="autoZero"/>
        <c:auto val="1"/>
        <c:lblOffset val="100"/>
        <c:baseTimeUnit val="days"/>
      </c:dateAx>
      <c:valAx>
        <c:axId val="358233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232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3B9D4-63AF-43C3-BBF0-DA3354296352}"/>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632A5FDB-2E28-44FD-B37F-A50BCCEE8F7D}"/>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1743782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C3D942-8DD3-4A7E-95E3-C1821A653DF1}"/>
              </a:ext>
            </a:extLst>
          </p:cNvPr>
          <p:cNvSpPr>
            <a:spLocks noGrp="1"/>
          </p:cNvSpPr>
          <p:nvPr>
            <p:ph type="title"/>
          </p:nvPr>
        </p:nvSpPr>
        <p:spPr/>
        <p:txBody>
          <a:bodyPr/>
          <a:lstStyle/>
          <a:p>
            <a:r>
              <a:rPr lang="en-US"/>
              <a:t>Facebook Key Metrics Table | Oxford Fajar</a:t>
            </a:r>
          </a:p>
        </p:txBody>
      </p:sp>
      <p:graphicFrame>
        <p:nvGraphicFramePr>
          <p:cNvPr id="5" name="Table Placeholder 4">
            <a:extLst>
              <a:ext uri="{FF2B5EF4-FFF2-40B4-BE49-F238E27FC236}">
                <a16:creationId xmlns:a16="http://schemas.microsoft.com/office/drawing/2014/main" id="{F18ED5FD-67F0-41AF-B7EE-0B549B17C6E0}"/>
              </a:ext>
            </a:extLst>
          </p:cNvPr>
          <p:cNvGraphicFramePr>
            <a:graphicFrameLocks noGrp="1"/>
          </p:cNvGraphicFramePr>
          <p:nvPr>
            <p:ph type="tbl" sz="quarter" idx="13"/>
            <p:extLst>
              <p:ext uri="{D42A27DB-BD31-4B8C-83A1-F6EECF244321}">
                <p14:modId xmlns:p14="http://schemas.microsoft.com/office/powerpoint/2010/main" val="8550771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73887068"/>
                    </a:ext>
                  </a:extLst>
                </a:gridCol>
                <a:gridCol w="740664">
                  <a:extLst>
                    <a:ext uri="{9D8B030D-6E8A-4147-A177-3AD203B41FA5}">
                      <a16:colId xmlns:a16="http://schemas.microsoft.com/office/drawing/2014/main" val="592732485"/>
                    </a:ext>
                  </a:extLst>
                </a:gridCol>
                <a:gridCol w="740664">
                  <a:extLst>
                    <a:ext uri="{9D8B030D-6E8A-4147-A177-3AD203B41FA5}">
                      <a16:colId xmlns:a16="http://schemas.microsoft.com/office/drawing/2014/main" val="3635681186"/>
                    </a:ext>
                  </a:extLst>
                </a:gridCol>
                <a:gridCol w="740664">
                  <a:extLst>
                    <a:ext uri="{9D8B030D-6E8A-4147-A177-3AD203B41FA5}">
                      <a16:colId xmlns:a16="http://schemas.microsoft.com/office/drawing/2014/main" val="2227387408"/>
                    </a:ext>
                  </a:extLst>
                </a:gridCol>
                <a:gridCol w="740664">
                  <a:extLst>
                    <a:ext uri="{9D8B030D-6E8A-4147-A177-3AD203B41FA5}">
                      <a16:colId xmlns:a16="http://schemas.microsoft.com/office/drawing/2014/main" val="3074950275"/>
                    </a:ext>
                  </a:extLst>
                </a:gridCol>
                <a:gridCol w="740664">
                  <a:extLst>
                    <a:ext uri="{9D8B030D-6E8A-4147-A177-3AD203B41FA5}">
                      <a16:colId xmlns:a16="http://schemas.microsoft.com/office/drawing/2014/main" val="1676718546"/>
                    </a:ext>
                  </a:extLst>
                </a:gridCol>
                <a:gridCol w="740664">
                  <a:extLst>
                    <a:ext uri="{9D8B030D-6E8A-4147-A177-3AD203B41FA5}">
                      <a16:colId xmlns:a16="http://schemas.microsoft.com/office/drawing/2014/main" val="1878503834"/>
                    </a:ext>
                  </a:extLst>
                </a:gridCol>
                <a:gridCol w="740664">
                  <a:extLst>
                    <a:ext uri="{9D8B030D-6E8A-4147-A177-3AD203B41FA5}">
                      <a16:colId xmlns:a16="http://schemas.microsoft.com/office/drawing/2014/main" val="3969417727"/>
                    </a:ext>
                  </a:extLst>
                </a:gridCol>
                <a:gridCol w="740664">
                  <a:extLst>
                    <a:ext uri="{9D8B030D-6E8A-4147-A177-3AD203B41FA5}">
                      <a16:colId xmlns:a16="http://schemas.microsoft.com/office/drawing/2014/main" val="216976991"/>
                    </a:ext>
                  </a:extLst>
                </a:gridCol>
                <a:gridCol w="740664">
                  <a:extLst>
                    <a:ext uri="{9D8B030D-6E8A-4147-A177-3AD203B41FA5}">
                      <a16:colId xmlns:a16="http://schemas.microsoft.com/office/drawing/2014/main" val="141947247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052984508"/>
                  </a:ext>
                </a:extLst>
              </a:tr>
              <a:tr h="370840">
                <a:tc>
                  <a:txBody>
                    <a:bodyPr/>
                    <a:lstStyle/>
                    <a:p>
                      <a:r>
                        <a:rPr lang="en-US" sz="1000"/>
                        <a:t>Oxford Fajar</a:t>
                      </a:r>
                    </a:p>
                  </a:txBody>
                  <a:tcPr/>
                </a:tc>
                <a:tc>
                  <a:txBody>
                    <a:bodyPr/>
                    <a:lstStyle/>
                    <a:p>
                      <a:r>
                        <a:rPr lang="en-US" sz="1000"/>
                        <a:t>93860</a:t>
                      </a:r>
                    </a:p>
                  </a:txBody>
                  <a:tcPr/>
                </a:tc>
                <a:tc>
                  <a:txBody>
                    <a:bodyPr/>
                    <a:lstStyle/>
                    <a:p>
                      <a:r>
                        <a:rPr lang="en-US" sz="1000"/>
                        <a:t>1525</a:t>
                      </a:r>
                    </a:p>
                  </a:txBody>
                  <a:tcPr/>
                </a:tc>
                <a:tc>
                  <a:txBody>
                    <a:bodyPr/>
                    <a:lstStyle/>
                    <a:p>
                      <a:r>
                        <a:rPr lang="en-US" sz="1000"/>
                        <a:t>15</a:t>
                      </a:r>
                    </a:p>
                  </a:txBody>
                  <a:tcPr/>
                </a:tc>
                <a:tc>
                  <a:txBody>
                    <a:bodyPr/>
                    <a:lstStyle/>
                    <a:p>
                      <a:r>
                        <a:rPr lang="en-US" sz="1000"/>
                        <a:t>1888</a:t>
                      </a:r>
                    </a:p>
                  </a:txBody>
                  <a:tcPr/>
                </a:tc>
                <a:tc>
                  <a:txBody>
                    <a:bodyPr/>
                    <a:lstStyle/>
                    <a:p>
                      <a:r>
                        <a:rPr lang="en-US" sz="1000"/>
                        <a:t>3</a:t>
                      </a:r>
                    </a:p>
                  </a:txBody>
                  <a:tcPr/>
                </a:tc>
                <a:tc>
                  <a:txBody>
                    <a:bodyPr/>
                    <a:lstStyle/>
                    <a:p>
                      <a:r>
                        <a:rPr lang="en-US" sz="1000"/>
                        <a:t>14</a:t>
                      </a:r>
                    </a:p>
                  </a:txBody>
                  <a:tcPr/>
                </a:tc>
                <a:tc>
                  <a:txBody>
                    <a:bodyPr/>
                    <a:lstStyle/>
                    <a:p>
                      <a:r>
                        <a:rPr lang="en-US" sz="1000"/>
                        <a:t>0</a:t>
                      </a:r>
                    </a:p>
                  </a:txBody>
                  <a:tcPr/>
                </a:tc>
                <a:tc>
                  <a:txBody>
                    <a:bodyPr/>
                    <a:lstStyle/>
                    <a:p>
                      <a:r>
                        <a:rPr lang="en-US" sz="1000"/>
                        <a:t>0.1364 %</a:t>
                      </a:r>
                    </a:p>
                  </a:txBody>
                  <a:tcPr/>
                </a:tc>
                <a:tc>
                  <a:txBody>
                    <a:bodyPr/>
                    <a:lstStyle/>
                    <a:p>
                      <a:r>
                        <a:rPr lang="en-US" sz="1000"/>
                        <a:t>0.0 %</a:t>
                      </a:r>
                    </a:p>
                  </a:txBody>
                  <a:tcPr/>
                </a:tc>
                <a:extLst>
                  <a:ext uri="{0D108BD9-81ED-4DB2-BD59-A6C34878D82A}">
                    <a16:rowId xmlns:a16="http://schemas.microsoft.com/office/drawing/2014/main" val="3272610165"/>
                  </a:ext>
                </a:extLst>
              </a:tr>
            </a:tbl>
          </a:graphicData>
        </a:graphic>
      </p:graphicFrame>
      <p:sp>
        <p:nvSpPr>
          <p:cNvPr id="4" name="Text Placeholder 3">
            <a:extLst>
              <a:ext uri="{FF2B5EF4-FFF2-40B4-BE49-F238E27FC236}">
                <a16:creationId xmlns:a16="http://schemas.microsoft.com/office/drawing/2014/main" id="{2F75545A-7132-49FE-A75D-65D80EA90D7A}"/>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8946438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E1A741-9983-4464-9058-F70A01645869}"/>
              </a:ext>
            </a:extLst>
          </p:cNvPr>
          <p:cNvSpPr>
            <a:spLocks noGrp="1"/>
          </p:cNvSpPr>
          <p:nvPr>
            <p:ph type="title"/>
          </p:nvPr>
        </p:nvSpPr>
        <p:spPr/>
        <p:txBody>
          <a:bodyPr/>
          <a:lstStyle/>
          <a:p>
            <a:r>
              <a:rPr lang="en-US"/>
              <a:t>Facebook Reach | Oxford Fajar</a:t>
            </a:r>
          </a:p>
        </p:txBody>
      </p:sp>
      <p:graphicFrame>
        <p:nvGraphicFramePr>
          <p:cNvPr id="6" name="Chart Placeholder 5">
            <a:extLst>
              <a:ext uri="{FF2B5EF4-FFF2-40B4-BE49-F238E27FC236}">
                <a16:creationId xmlns:a16="http://schemas.microsoft.com/office/drawing/2014/main" id="{691769F0-B670-4C84-A6B4-6246F5C02ED7}"/>
              </a:ext>
            </a:extLst>
          </p:cNvPr>
          <p:cNvGraphicFramePr>
            <a:graphicFrameLocks noGrp="1"/>
          </p:cNvGraphicFramePr>
          <p:nvPr>
            <p:ph type="chart" sz="quarter" idx="13"/>
            <p:extLst>
              <p:ext uri="{D42A27DB-BD31-4B8C-83A1-F6EECF244321}">
                <p14:modId xmlns:p14="http://schemas.microsoft.com/office/powerpoint/2010/main" val="28691099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10C53E8-4C16-46A4-9A1C-38280190340F}"/>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F65DB880-FA03-4102-84DD-F0BA05BA82E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650400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C053EB-52A0-4741-BB03-6A6662D4290A}"/>
              </a:ext>
            </a:extLst>
          </p:cNvPr>
          <p:cNvSpPr>
            <a:spLocks noGrp="1"/>
          </p:cNvSpPr>
          <p:nvPr>
            <p:ph type="title"/>
          </p:nvPr>
        </p:nvSpPr>
        <p:spPr/>
        <p:txBody>
          <a:bodyPr/>
          <a:lstStyle/>
          <a:p>
            <a:r>
              <a:rPr lang="en-US"/>
              <a:t>Facebook Average Reactions Per Post | Oxford Fajar</a:t>
            </a:r>
          </a:p>
        </p:txBody>
      </p:sp>
      <p:graphicFrame>
        <p:nvGraphicFramePr>
          <p:cNvPr id="6" name="Chart Placeholder 5">
            <a:extLst>
              <a:ext uri="{FF2B5EF4-FFF2-40B4-BE49-F238E27FC236}">
                <a16:creationId xmlns:a16="http://schemas.microsoft.com/office/drawing/2014/main" id="{5DB15AC4-5A64-405F-8560-F5819471EB38}"/>
              </a:ext>
            </a:extLst>
          </p:cNvPr>
          <p:cNvGraphicFramePr>
            <a:graphicFrameLocks noGrp="1"/>
          </p:cNvGraphicFramePr>
          <p:nvPr>
            <p:ph type="chart" sz="quarter" idx="13"/>
            <p:extLst>
              <p:ext uri="{D42A27DB-BD31-4B8C-83A1-F6EECF244321}">
                <p14:modId xmlns:p14="http://schemas.microsoft.com/office/powerpoint/2010/main" val="39344423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B840AAF-002A-4C42-8D7E-D728D5413B79}"/>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73DDCB20-490D-44F1-954E-89C3601A8D0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552031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422EE-F553-4FFA-81D5-3418597ABB32}"/>
              </a:ext>
            </a:extLst>
          </p:cNvPr>
          <p:cNvSpPr>
            <a:spLocks noGrp="1"/>
          </p:cNvSpPr>
          <p:nvPr>
            <p:ph type="title"/>
          </p:nvPr>
        </p:nvSpPr>
        <p:spPr/>
        <p:txBody>
          <a:bodyPr/>
          <a:lstStyle/>
          <a:p>
            <a:r>
              <a:rPr lang="en-US"/>
              <a:t>Facebook Engaged Users | Oxford Fajar</a:t>
            </a:r>
          </a:p>
        </p:txBody>
      </p:sp>
      <p:graphicFrame>
        <p:nvGraphicFramePr>
          <p:cNvPr id="6" name="Chart Placeholder 5">
            <a:extLst>
              <a:ext uri="{FF2B5EF4-FFF2-40B4-BE49-F238E27FC236}">
                <a16:creationId xmlns:a16="http://schemas.microsoft.com/office/drawing/2014/main" id="{E45BB1B2-90CA-4F40-A4B7-1CC8F6758661}"/>
              </a:ext>
            </a:extLst>
          </p:cNvPr>
          <p:cNvGraphicFramePr>
            <a:graphicFrameLocks noGrp="1"/>
          </p:cNvGraphicFramePr>
          <p:nvPr>
            <p:ph type="chart" sz="quarter" idx="13"/>
            <p:extLst>
              <p:ext uri="{D42A27DB-BD31-4B8C-83A1-F6EECF244321}">
                <p14:modId xmlns:p14="http://schemas.microsoft.com/office/powerpoint/2010/main" val="32044356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2AA0171-D637-4103-AB82-D06FAD82ED22}"/>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07DCCC75-7861-48E8-89C3-F58408189ED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43249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9D876-E56A-45C3-B0DB-9A4CD63091E4}"/>
              </a:ext>
            </a:extLst>
          </p:cNvPr>
          <p:cNvSpPr>
            <a:spLocks noGrp="1"/>
          </p:cNvSpPr>
          <p:nvPr>
            <p:ph type="title"/>
          </p:nvPr>
        </p:nvSpPr>
        <p:spPr/>
        <p:txBody>
          <a:bodyPr/>
          <a:lstStyle/>
          <a:p>
            <a:r>
              <a:rPr lang="en-US"/>
              <a:t>Facebook Interactions Distribution | Oxford Fajar</a:t>
            </a:r>
          </a:p>
        </p:txBody>
      </p:sp>
      <p:graphicFrame>
        <p:nvGraphicFramePr>
          <p:cNvPr id="6" name="Chart Placeholder 5">
            <a:extLst>
              <a:ext uri="{FF2B5EF4-FFF2-40B4-BE49-F238E27FC236}">
                <a16:creationId xmlns:a16="http://schemas.microsoft.com/office/drawing/2014/main" id="{4B4B12CC-8087-4A9E-942C-3B3FFE4C21A2}"/>
              </a:ext>
            </a:extLst>
          </p:cNvPr>
          <p:cNvGraphicFramePr>
            <a:graphicFrameLocks noGrp="1"/>
          </p:cNvGraphicFramePr>
          <p:nvPr>
            <p:ph type="chart" sz="quarter" idx="13"/>
            <p:extLst>
              <p:ext uri="{D42A27DB-BD31-4B8C-83A1-F6EECF244321}">
                <p14:modId xmlns:p14="http://schemas.microsoft.com/office/powerpoint/2010/main" val="29183452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103E0E-201E-499C-918F-683951FB8025}"/>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4B5601C3-094A-4E09-A777-4218C395C41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243982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F1BAD-462E-41D4-9104-FC53BAD4E49A}"/>
              </a:ext>
            </a:extLst>
          </p:cNvPr>
          <p:cNvSpPr>
            <a:spLocks noGrp="1"/>
          </p:cNvSpPr>
          <p:nvPr>
            <p:ph type="title"/>
          </p:nvPr>
        </p:nvSpPr>
        <p:spPr/>
        <p:txBody>
          <a:bodyPr/>
          <a:lstStyle/>
          <a:p>
            <a:r>
              <a:rPr lang="en-US"/>
              <a:t>Facebook Interaction Rate By Weekday | Oxford Fajar</a:t>
            </a:r>
          </a:p>
        </p:txBody>
      </p:sp>
      <p:graphicFrame>
        <p:nvGraphicFramePr>
          <p:cNvPr id="6" name="Chart Placeholder 5">
            <a:extLst>
              <a:ext uri="{FF2B5EF4-FFF2-40B4-BE49-F238E27FC236}">
                <a16:creationId xmlns:a16="http://schemas.microsoft.com/office/drawing/2014/main" id="{C681689E-09C5-44C5-971E-A15869DA54A2}"/>
              </a:ext>
            </a:extLst>
          </p:cNvPr>
          <p:cNvGraphicFramePr>
            <a:graphicFrameLocks noGrp="1"/>
          </p:cNvGraphicFramePr>
          <p:nvPr>
            <p:ph type="chart" sz="quarter" idx="13"/>
            <p:extLst>
              <p:ext uri="{D42A27DB-BD31-4B8C-83A1-F6EECF244321}">
                <p14:modId xmlns:p14="http://schemas.microsoft.com/office/powerpoint/2010/main" val="5961757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0A24D2A-4BCB-450C-BF90-8422A9ACAD29}"/>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08BD99DB-382C-4774-9BE2-B92E4F24A0F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043927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8C9EB-8E24-4B01-A649-41928E382199}"/>
              </a:ext>
            </a:extLst>
          </p:cNvPr>
          <p:cNvSpPr>
            <a:spLocks noGrp="1"/>
          </p:cNvSpPr>
          <p:nvPr>
            <p:ph type="title"/>
          </p:nvPr>
        </p:nvSpPr>
        <p:spPr/>
        <p:txBody>
          <a:bodyPr/>
          <a:lstStyle/>
          <a:p>
            <a:r>
              <a:rPr lang="en-US"/>
              <a:t>(FB) Custom Own Posts Table (new) | Oxford Fajar - 1 of 2</a:t>
            </a:r>
          </a:p>
        </p:txBody>
      </p:sp>
      <p:graphicFrame>
        <p:nvGraphicFramePr>
          <p:cNvPr id="5" name="Table Placeholder 4">
            <a:extLst>
              <a:ext uri="{FF2B5EF4-FFF2-40B4-BE49-F238E27FC236}">
                <a16:creationId xmlns:a16="http://schemas.microsoft.com/office/drawing/2014/main" id="{AAEF3D5C-7288-4372-9897-3E1372634CE5}"/>
              </a:ext>
            </a:extLst>
          </p:cNvPr>
          <p:cNvGraphicFramePr>
            <a:graphicFrameLocks noGrp="1"/>
          </p:cNvGraphicFramePr>
          <p:nvPr>
            <p:ph type="tbl" sz="quarter" idx="13"/>
            <p:extLst>
              <p:ext uri="{D42A27DB-BD31-4B8C-83A1-F6EECF244321}">
                <p14:modId xmlns:p14="http://schemas.microsoft.com/office/powerpoint/2010/main" val="20134344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424595422"/>
                    </a:ext>
                  </a:extLst>
                </a:gridCol>
                <a:gridCol w="822960">
                  <a:extLst>
                    <a:ext uri="{9D8B030D-6E8A-4147-A177-3AD203B41FA5}">
                      <a16:colId xmlns:a16="http://schemas.microsoft.com/office/drawing/2014/main" val="1211862281"/>
                    </a:ext>
                  </a:extLst>
                </a:gridCol>
                <a:gridCol w="822960">
                  <a:extLst>
                    <a:ext uri="{9D8B030D-6E8A-4147-A177-3AD203B41FA5}">
                      <a16:colId xmlns:a16="http://schemas.microsoft.com/office/drawing/2014/main" val="3911554130"/>
                    </a:ext>
                  </a:extLst>
                </a:gridCol>
                <a:gridCol w="822960">
                  <a:extLst>
                    <a:ext uri="{9D8B030D-6E8A-4147-A177-3AD203B41FA5}">
                      <a16:colId xmlns:a16="http://schemas.microsoft.com/office/drawing/2014/main" val="2271360072"/>
                    </a:ext>
                  </a:extLst>
                </a:gridCol>
                <a:gridCol w="822960">
                  <a:extLst>
                    <a:ext uri="{9D8B030D-6E8A-4147-A177-3AD203B41FA5}">
                      <a16:colId xmlns:a16="http://schemas.microsoft.com/office/drawing/2014/main" val="494349028"/>
                    </a:ext>
                  </a:extLst>
                </a:gridCol>
                <a:gridCol w="822960">
                  <a:extLst>
                    <a:ext uri="{9D8B030D-6E8A-4147-A177-3AD203B41FA5}">
                      <a16:colId xmlns:a16="http://schemas.microsoft.com/office/drawing/2014/main" val="622316525"/>
                    </a:ext>
                  </a:extLst>
                </a:gridCol>
                <a:gridCol w="822960">
                  <a:extLst>
                    <a:ext uri="{9D8B030D-6E8A-4147-A177-3AD203B41FA5}">
                      <a16:colId xmlns:a16="http://schemas.microsoft.com/office/drawing/2014/main" val="17435992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4245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- 2018-06-17 10:00:01 </a:t>
                      </a:r>
                      <a:r>
                        <a:rPr kumimoji="0" lang="en-US" sz="1000" b="0" i="0" u="none" strike="noStrike" kern="1200" cap="none" spc="0" normalizeH="0" baseline="0" noProof="0">
                          <a:ln>
                            <a:noFill/>
                          </a:ln>
                          <a:solidFill>
                            <a:prstClr val="black"/>
                          </a:solidFill>
                          <a:effectLst/>
                          <a:uLnTx/>
                          <a:uFillTx/>
                          <a:latin typeface="+mn-lt"/>
                          <a:ea typeface="+mn-ea"/>
                          <a:cs typeface="+mn-cs"/>
                        </a:rPr>
                        <a:t> 
 “Some super heroes don't have capes, they are called DAD.”
Happy Father’s Day!
Share with us why you always look up to your father!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94637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- 2018-06-15 10:00:00 </a:t>
                      </a:r>
                      <a:r>
                        <a:rPr kumimoji="0" lang="en-US" sz="1000" b="0" i="0" u="none" strike="noStrike" kern="1200" cap="none" spc="0" normalizeH="0" baseline="0" noProof="0">
                          <a:ln>
                            <a:noFill/>
                          </a:ln>
                          <a:solidFill>
                            <a:prstClr val="black"/>
                          </a:solidFill>
                          <a:effectLst/>
                          <a:uLnTx/>
                          <a:uFillTx/>
                          <a:latin typeface="+mn-lt"/>
                          <a:ea typeface="+mn-ea"/>
                          <a:cs typeface="+mn-cs"/>
                        </a:rPr>
                        <a:t> 
 May this Raya bring you and your family love, peace and prosperity. Salam Aidilfitri!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61591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- 2018-06-20 12:19:00 </a:t>
                      </a:r>
                      <a:r>
                        <a:rPr kumimoji="0" lang="en-US" sz="1000" b="0" i="0" u="none" strike="noStrike" kern="1200" cap="none" spc="0" normalizeH="0" baseline="0" noProof="0">
                          <a:ln>
                            <a:noFill/>
                          </a:ln>
                          <a:solidFill>
                            <a:prstClr val="black"/>
                          </a:solidFill>
                          <a:effectLst/>
                          <a:uLnTx/>
                          <a:uFillTx/>
                          <a:latin typeface="+mn-lt"/>
                          <a:ea typeface="+mn-ea"/>
                          <a:cs typeface="+mn-cs"/>
                        </a:rPr>
                        <a:t> 
 Did you have any ‘eye-opening’ experience recently? Leave a comment and share with us! :)
Learn more https://www.oxfordlearnersdictionaries.com/definition/english/eye-opening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95339590"/>
                  </a:ext>
                </a:extLst>
              </a:tr>
            </a:tbl>
          </a:graphicData>
        </a:graphic>
      </p:graphicFrame>
      <p:sp>
        <p:nvSpPr>
          <p:cNvPr id="4" name="Text Placeholder 3">
            <a:extLst>
              <a:ext uri="{FF2B5EF4-FFF2-40B4-BE49-F238E27FC236}">
                <a16:creationId xmlns:a16="http://schemas.microsoft.com/office/drawing/2014/main" id="{C7559D19-60FA-4C0A-B747-CC5F9B41FD93}"/>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5531750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198AE-5968-40A9-BCDE-4B96B21F8CCE}"/>
              </a:ext>
            </a:extLst>
          </p:cNvPr>
          <p:cNvSpPr>
            <a:spLocks noGrp="1"/>
          </p:cNvSpPr>
          <p:nvPr>
            <p:ph type="title"/>
          </p:nvPr>
        </p:nvSpPr>
        <p:spPr/>
        <p:txBody>
          <a:bodyPr/>
          <a:lstStyle/>
          <a:p>
            <a:r>
              <a:rPr lang="en-US"/>
              <a:t>(FB) Custom Own Posts Table (new) | Oxford Fajar - 2 of 2</a:t>
            </a:r>
          </a:p>
        </p:txBody>
      </p:sp>
      <p:graphicFrame>
        <p:nvGraphicFramePr>
          <p:cNvPr id="5" name="Table Placeholder 4">
            <a:extLst>
              <a:ext uri="{FF2B5EF4-FFF2-40B4-BE49-F238E27FC236}">
                <a16:creationId xmlns:a16="http://schemas.microsoft.com/office/drawing/2014/main" id="{F954850A-D95E-4EE1-82CB-6721F2542D2D}"/>
              </a:ext>
            </a:extLst>
          </p:cNvPr>
          <p:cNvGraphicFramePr>
            <a:graphicFrameLocks noGrp="1"/>
          </p:cNvGraphicFramePr>
          <p:nvPr>
            <p:ph type="tbl" sz="quarter" idx="13"/>
            <p:extLst>
              <p:ext uri="{D42A27DB-BD31-4B8C-83A1-F6EECF244321}">
                <p14:modId xmlns:p14="http://schemas.microsoft.com/office/powerpoint/2010/main" val="29337287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19423804"/>
                    </a:ext>
                  </a:extLst>
                </a:gridCol>
                <a:gridCol w="822960">
                  <a:extLst>
                    <a:ext uri="{9D8B030D-6E8A-4147-A177-3AD203B41FA5}">
                      <a16:colId xmlns:a16="http://schemas.microsoft.com/office/drawing/2014/main" val="3833558786"/>
                    </a:ext>
                  </a:extLst>
                </a:gridCol>
                <a:gridCol w="822960">
                  <a:extLst>
                    <a:ext uri="{9D8B030D-6E8A-4147-A177-3AD203B41FA5}">
                      <a16:colId xmlns:a16="http://schemas.microsoft.com/office/drawing/2014/main" val="4062403670"/>
                    </a:ext>
                  </a:extLst>
                </a:gridCol>
                <a:gridCol w="822960">
                  <a:extLst>
                    <a:ext uri="{9D8B030D-6E8A-4147-A177-3AD203B41FA5}">
                      <a16:colId xmlns:a16="http://schemas.microsoft.com/office/drawing/2014/main" val="2661848525"/>
                    </a:ext>
                  </a:extLst>
                </a:gridCol>
                <a:gridCol w="822960">
                  <a:extLst>
                    <a:ext uri="{9D8B030D-6E8A-4147-A177-3AD203B41FA5}">
                      <a16:colId xmlns:a16="http://schemas.microsoft.com/office/drawing/2014/main" val="3995059157"/>
                    </a:ext>
                  </a:extLst>
                </a:gridCol>
                <a:gridCol w="822960">
                  <a:extLst>
                    <a:ext uri="{9D8B030D-6E8A-4147-A177-3AD203B41FA5}">
                      <a16:colId xmlns:a16="http://schemas.microsoft.com/office/drawing/2014/main" val="2576872574"/>
                    </a:ext>
                  </a:extLst>
                </a:gridCol>
                <a:gridCol w="822960">
                  <a:extLst>
                    <a:ext uri="{9D8B030D-6E8A-4147-A177-3AD203B41FA5}">
                      <a16:colId xmlns:a16="http://schemas.microsoft.com/office/drawing/2014/main" val="19731350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91832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- 2018-06-28 13:30:00 </a:t>
                      </a:r>
                      <a:r>
                        <a:rPr kumimoji="0" lang="en-US" sz="1000" b="0" i="0" u="none" strike="noStrike" kern="1200" cap="none" spc="0" normalizeH="0" baseline="0" noProof="0">
                          <a:ln>
                            <a:noFill/>
                          </a:ln>
                          <a:solidFill>
                            <a:prstClr val="black"/>
                          </a:solidFill>
                          <a:effectLst/>
                          <a:uLnTx/>
                          <a:uFillTx/>
                          <a:latin typeface="+mn-lt"/>
                          <a:ea typeface="+mn-ea"/>
                          <a:cs typeface="+mn-cs"/>
                        </a:rPr>
                        <a:t> 
 Looking for revision notes for SPM that are easy to view, learn and understand?
Memory Booster Plus is definitely your perfect choice! 
Best of all, you can carry it around with you to study anytime and any where!
Download now at http://bit.ly/2GOZhej.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31982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- 2018-06-13 14:00:00 </a:t>
                      </a:r>
                      <a:r>
                        <a:rPr kumimoji="0" lang="en-US" sz="1000" b="0" i="0" u="none" strike="noStrike" kern="1200" cap="none" spc="0" normalizeH="0" baseline="0" noProof="0">
                          <a:ln>
                            <a:noFill/>
                          </a:ln>
                          <a:solidFill>
                            <a:prstClr val="black"/>
                          </a:solidFill>
                          <a:effectLst/>
                          <a:uLnTx/>
                          <a:uFillTx/>
                          <a:latin typeface="+mn-lt"/>
                          <a:ea typeface="+mn-ea"/>
                          <a:cs typeface="+mn-cs"/>
                        </a:rPr>
                        <a:t> 
 Viruses are the simplest form of organisms.
They can only be seen under an electron microscope with sizes ranging from 30nm to 300nm (1nm = 10⁻⁶ mm)
Their structure is made up of a nucleic acid strand (DNA or RNA) surrounded by a protein sheath. 
Source:
Whizz Thru SPM Science pg201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06817634"/>
                  </a:ext>
                </a:extLst>
              </a:tr>
            </a:tbl>
          </a:graphicData>
        </a:graphic>
      </p:graphicFrame>
      <p:sp>
        <p:nvSpPr>
          <p:cNvPr id="4" name="Text Placeholder 3">
            <a:extLst>
              <a:ext uri="{FF2B5EF4-FFF2-40B4-BE49-F238E27FC236}">
                <a16:creationId xmlns:a16="http://schemas.microsoft.com/office/drawing/2014/main" id="{86DDB706-BC3E-49FF-B594-89473CFF33C8}"/>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3973787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97C64-75F7-40A4-A633-BF03EB279D30}"/>
              </a:ext>
            </a:extLst>
          </p:cNvPr>
          <p:cNvSpPr>
            <a:spLocks noGrp="1"/>
          </p:cNvSpPr>
          <p:nvPr>
            <p:ph type="title"/>
          </p:nvPr>
        </p:nvSpPr>
        <p:spPr/>
        <p:txBody>
          <a:bodyPr/>
          <a:lstStyle/>
          <a:p>
            <a:r>
              <a:rPr lang="en-US"/>
              <a:t>Facebook Fan Demographics | Oxford Fajar</a:t>
            </a:r>
          </a:p>
        </p:txBody>
      </p:sp>
      <p:graphicFrame>
        <p:nvGraphicFramePr>
          <p:cNvPr id="6" name="Chart Placeholder 5">
            <a:extLst>
              <a:ext uri="{FF2B5EF4-FFF2-40B4-BE49-F238E27FC236}">
                <a16:creationId xmlns:a16="http://schemas.microsoft.com/office/drawing/2014/main" id="{17AFA1AC-B81A-4462-8FA4-8E1086271ABF}"/>
              </a:ext>
            </a:extLst>
          </p:cNvPr>
          <p:cNvGraphicFramePr>
            <a:graphicFrameLocks noGrp="1"/>
          </p:cNvGraphicFramePr>
          <p:nvPr>
            <p:ph type="chart" sz="quarter" idx="13"/>
            <p:extLst>
              <p:ext uri="{D42A27DB-BD31-4B8C-83A1-F6EECF244321}">
                <p14:modId xmlns:p14="http://schemas.microsoft.com/office/powerpoint/2010/main" val="18330082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881E70-9453-4854-BAEE-EFD725704A4D}"/>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9F12FA0E-0756-449B-A1BC-B525C335EA1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676578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0114DA-E38D-4249-BDC0-B1C247DA8D92}"/>
              </a:ext>
            </a:extLst>
          </p:cNvPr>
          <p:cNvSpPr>
            <a:spLocks noGrp="1"/>
          </p:cNvSpPr>
          <p:nvPr>
            <p:ph type="title"/>
          </p:nvPr>
        </p:nvSpPr>
        <p:spPr/>
        <p:txBody>
          <a:bodyPr/>
          <a:lstStyle/>
          <a:p>
            <a:r>
              <a:rPr lang="en-US"/>
              <a:t>Facebook Interaction Rate | Oxford Fajar</a:t>
            </a:r>
          </a:p>
        </p:txBody>
      </p:sp>
      <p:graphicFrame>
        <p:nvGraphicFramePr>
          <p:cNvPr id="6" name="Chart Placeholder 5">
            <a:extLst>
              <a:ext uri="{FF2B5EF4-FFF2-40B4-BE49-F238E27FC236}">
                <a16:creationId xmlns:a16="http://schemas.microsoft.com/office/drawing/2014/main" id="{BECD8CF5-DBC9-4BD1-B116-A8F1F86E7DFE}"/>
              </a:ext>
            </a:extLst>
          </p:cNvPr>
          <p:cNvGraphicFramePr>
            <a:graphicFrameLocks noGrp="1"/>
          </p:cNvGraphicFramePr>
          <p:nvPr>
            <p:ph type="chart" sz="quarter" idx="13"/>
            <p:extLst>
              <p:ext uri="{D42A27DB-BD31-4B8C-83A1-F6EECF244321}">
                <p14:modId xmlns:p14="http://schemas.microsoft.com/office/powerpoint/2010/main" val="39066232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50E249-D1E8-4769-954C-7A0C2013B7A4}"/>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1FB7AE17-3BC8-436C-A462-2C4CD60F2AA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640933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CA2223-8DC7-4018-80B3-0CB9886FE20A}"/>
              </a:ext>
            </a:extLst>
          </p:cNvPr>
          <p:cNvSpPr>
            <a:spLocks noGrp="1"/>
          </p:cNvSpPr>
          <p:nvPr>
            <p:ph type="title"/>
          </p:nvPr>
        </p:nvSpPr>
        <p:spPr/>
        <p:txBody>
          <a:bodyPr/>
          <a:lstStyle/>
          <a:p>
            <a:r>
              <a:rPr lang="en-US"/>
              <a:t>Facebook Fans Total | Oxford Fajar</a:t>
            </a:r>
          </a:p>
        </p:txBody>
      </p:sp>
      <p:graphicFrame>
        <p:nvGraphicFramePr>
          <p:cNvPr id="6" name="Chart Placeholder 5">
            <a:extLst>
              <a:ext uri="{FF2B5EF4-FFF2-40B4-BE49-F238E27FC236}">
                <a16:creationId xmlns:a16="http://schemas.microsoft.com/office/drawing/2014/main" id="{0CFE7688-A815-41A0-A4E2-F60427359344}"/>
              </a:ext>
            </a:extLst>
          </p:cNvPr>
          <p:cNvGraphicFramePr>
            <a:graphicFrameLocks noGrp="1"/>
          </p:cNvGraphicFramePr>
          <p:nvPr>
            <p:ph type="chart" sz="quarter" idx="13"/>
            <p:extLst>
              <p:ext uri="{D42A27DB-BD31-4B8C-83A1-F6EECF244321}">
                <p14:modId xmlns:p14="http://schemas.microsoft.com/office/powerpoint/2010/main" val="6236307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2D62B4-8F21-4176-9A02-47D23A204104}"/>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70C47E47-8680-4E14-A49F-7302CA61F2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150716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293D69-0F51-4C3B-8FD8-97FC4E4A5D03}"/>
              </a:ext>
            </a:extLst>
          </p:cNvPr>
          <p:cNvSpPr>
            <a:spLocks noGrp="1"/>
          </p:cNvSpPr>
          <p:nvPr>
            <p:ph type="title"/>
          </p:nvPr>
        </p:nvSpPr>
        <p:spPr/>
        <p:txBody>
          <a:bodyPr/>
          <a:lstStyle/>
          <a:p>
            <a:r>
              <a:rPr lang="en-US"/>
              <a:t>Facebook Page Views | Oxford Fajar</a:t>
            </a:r>
          </a:p>
        </p:txBody>
      </p:sp>
      <p:graphicFrame>
        <p:nvGraphicFramePr>
          <p:cNvPr id="6" name="Chart Placeholder 5">
            <a:extLst>
              <a:ext uri="{FF2B5EF4-FFF2-40B4-BE49-F238E27FC236}">
                <a16:creationId xmlns:a16="http://schemas.microsoft.com/office/drawing/2014/main" id="{1DB8D92D-F2D9-4125-896A-200510B13F0D}"/>
              </a:ext>
            </a:extLst>
          </p:cNvPr>
          <p:cNvGraphicFramePr>
            <a:graphicFrameLocks noGrp="1"/>
          </p:cNvGraphicFramePr>
          <p:nvPr>
            <p:ph type="chart" sz="quarter" idx="13"/>
            <p:extLst>
              <p:ext uri="{D42A27DB-BD31-4B8C-83A1-F6EECF244321}">
                <p14:modId xmlns:p14="http://schemas.microsoft.com/office/powerpoint/2010/main" val="32994023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D949B3D-FFAA-42CD-82F5-20E2AD37FB84}"/>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D0B2826E-E0CA-4EC5-945F-6598C553ED7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455720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EC8DA-8DAC-4CE1-BB85-D8164E086873}"/>
              </a:ext>
            </a:extLst>
          </p:cNvPr>
          <p:cNvSpPr>
            <a:spLocks noGrp="1"/>
          </p:cNvSpPr>
          <p:nvPr>
            <p:ph type="title"/>
          </p:nvPr>
        </p:nvSpPr>
        <p:spPr/>
        <p:txBody>
          <a:bodyPr/>
          <a:lstStyle/>
          <a:p>
            <a:r>
              <a:rPr lang="en-US"/>
              <a:t>Facebook Fans By City Table | Oxford Fajar - 1 of 3</a:t>
            </a:r>
          </a:p>
        </p:txBody>
      </p:sp>
      <p:graphicFrame>
        <p:nvGraphicFramePr>
          <p:cNvPr id="5" name="Table Placeholder 4">
            <a:extLst>
              <a:ext uri="{FF2B5EF4-FFF2-40B4-BE49-F238E27FC236}">
                <a16:creationId xmlns:a16="http://schemas.microsoft.com/office/drawing/2014/main" id="{DC61A9E7-9D13-4BE4-A49D-DE41DCFACD2A}"/>
              </a:ext>
            </a:extLst>
          </p:cNvPr>
          <p:cNvGraphicFramePr>
            <a:graphicFrameLocks noGrp="1"/>
          </p:cNvGraphicFramePr>
          <p:nvPr>
            <p:ph type="tbl" sz="quarter" idx="13"/>
            <p:extLst>
              <p:ext uri="{D42A27DB-BD31-4B8C-83A1-F6EECF244321}">
                <p14:modId xmlns:p14="http://schemas.microsoft.com/office/powerpoint/2010/main" val="13532899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649833584"/>
                    </a:ext>
                  </a:extLst>
                </a:gridCol>
                <a:gridCol w="1645920">
                  <a:extLst>
                    <a:ext uri="{9D8B030D-6E8A-4147-A177-3AD203B41FA5}">
                      <a16:colId xmlns:a16="http://schemas.microsoft.com/office/drawing/2014/main" val="646609825"/>
                    </a:ext>
                  </a:extLst>
                </a:gridCol>
                <a:gridCol w="1645920">
                  <a:extLst>
                    <a:ext uri="{9D8B030D-6E8A-4147-A177-3AD203B41FA5}">
                      <a16:colId xmlns:a16="http://schemas.microsoft.com/office/drawing/2014/main" val="21583393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61983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12.3 %</a:t>
                      </a:r>
                    </a:p>
                  </a:txBody>
                  <a:tcPr/>
                </a:tc>
                <a:extLst>
                  <a:ext uri="{0D108BD9-81ED-4DB2-BD59-A6C34878D82A}">
                    <a16:rowId xmlns:a16="http://schemas.microsoft.com/office/drawing/2014/main" val="3544429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6.8 %</a:t>
                      </a:r>
                    </a:p>
                  </a:txBody>
                  <a:tcPr/>
                </a:tc>
                <a:extLst>
                  <a:ext uri="{0D108BD9-81ED-4DB2-BD59-A6C34878D82A}">
                    <a16:rowId xmlns:a16="http://schemas.microsoft.com/office/drawing/2014/main" val="3477443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4.7 %</a:t>
                      </a:r>
                    </a:p>
                  </a:txBody>
                  <a:tcPr/>
                </a:tc>
                <a:extLst>
                  <a:ext uri="{0D108BD9-81ED-4DB2-BD59-A6C34878D82A}">
                    <a16:rowId xmlns:a16="http://schemas.microsoft.com/office/drawing/2014/main" val="3210152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3.6 %</a:t>
                      </a:r>
                    </a:p>
                  </a:txBody>
                  <a:tcPr/>
                </a:tc>
                <a:extLst>
                  <a:ext uri="{0D108BD9-81ED-4DB2-BD59-A6C34878D82A}">
                    <a16:rowId xmlns:a16="http://schemas.microsoft.com/office/drawing/2014/main" val="3482675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1341589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1471398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613263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2542021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extLst>
                  <a:ext uri="{0D108BD9-81ED-4DB2-BD59-A6C34878D82A}">
                    <a16:rowId xmlns:a16="http://schemas.microsoft.com/office/drawing/2014/main" val="1058129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70883100"/>
                  </a:ext>
                </a:extLst>
              </a:tr>
            </a:tbl>
          </a:graphicData>
        </a:graphic>
      </p:graphicFrame>
      <p:sp>
        <p:nvSpPr>
          <p:cNvPr id="4" name="Text Placeholder 3">
            <a:extLst>
              <a:ext uri="{FF2B5EF4-FFF2-40B4-BE49-F238E27FC236}">
                <a16:creationId xmlns:a16="http://schemas.microsoft.com/office/drawing/2014/main" id="{633144F9-A05E-4698-B984-E09F7C3C5885}"/>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3253837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27DD7-4FB9-4D49-A464-F26D8218B799}"/>
              </a:ext>
            </a:extLst>
          </p:cNvPr>
          <p:cNvSpPr>
            <a:spLocks noGrp="1"/>
          </p:cNvSpPr>
          <p:nvPr>
            <p:ph type="title"/>
          </p:nvPr>
        </p:nvSpPr>
        <p:spPr/>
        <p:txBody>
          <a:bodyPr/>
          <a:lstStyle/>
          <a:p>
            <a:r>
              <a:rPr lang="en-US"/>
              <a:t>Facebook Fans By City Table | Oxford Fajar - 2 of 3</a:t>
            </a:r>
          </a:p>
        </p:txBody>
      </p:sp>
      <p:graphicFrame>
        <p:nvGraphicFramePr>
          <p:cNvPr id="5" name="Table Placeholder 4">
            <a:extLst>
              <a:ext uri="{FF2B5EF4-FFF2-40B4-BE49-F238E27FC236}">
                <a16:creationId xmlns:a16="http://schemas.microsoft.com/office/drawing/2014/main" id="{B1628A53-08B3-47D8-AA2B-CC236C525011}"/>
              </a:ext>
            </a:extLst>
          </p:cNvPr>
          <p:cNvGraphicFramePr>
            <a:graphicFrameLocks noGrp="1"/>
          </p:cNvGraphicFramePr>
          <p:nvPr>
            <p:ph type="tbl" sz="quarter" idx="13"/>
            <p:extLst>
              <p:ext uri="{D42A27DB-BD31-4B8C-83A1-F6EECF244321}">
                <p14:modId xmlns:p14="http://schemas.microsoft.com/office/powerpoint/2010/main" val="14597198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505097372"/>
                    </a:ext>
                  </a:extLst>
                </a:gridCol>
                <a:gridCol w="1645920">
                  <a:extLst>
                    <a:ext uri="{9D8B030D-6E8A-4147-A177-3AD203B41FA5}">
                      <a16:colId xmlns:a16="http://schemas.microsoft.com/office/drawing/2014/main" val="145827637"/>
                    </a:ext>
                  </a:extLst>
                </a:gridCol>
                <a:gridCol w="1645920">
                  <a:extLst>
                    <a:ext uri="{9D8B030D-6E8A-4147-A177-3AD203B41FA5}">
                      <a16:colId xmlns:a16="http://schemas.microsoft.com/office/drawing/2014/main" val="39724841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431335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1353394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3778830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1206710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3754312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3785244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Melaka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770692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Bintulu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1501488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Sabah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977610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374440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Keningau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2645603566"/>
                  </a:ext>
                </a:extLst>
              </a:tr>
            </a:tbl>
          </a:graphicData>
        </a:graphic>
      </p:graphicFrame>
      <p:sp>
        <p:nvSpPr>
          <p:cNvPr id="4" name="Text Placeholder 3">
            <a:extLst>
              <a:ext uri="{FF2B5EF4-FFF2-40B4-BE49-F238E27FC236}">
                <a16:creationId xmlns:a16="http://schemas.microsoft.com/office/drawing/2014/main" id="{3BE741AB-C4AA-4E21-870F-F1D3D30BA2D9}"/>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9206046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B390D-AAD8-4D25-B73C-AADCC4F2E56B}"/>
              </a:ext>
            </a:extLst>
          </p:cNvPr>
          <p:cNvSpPr>
            <a:spLocks noGrp="1"/>
          </p:cNvSpPr>
          <p:nvPr>
            <p:ph type="title"/>
          </p:nvPr>
        </p:nvSpPr>
        <p:spPr/>
        <p:txBody>
          <a:bodyPr/>
          <a:lstStyle/>
          <a:p>
            <a:r>
              <a:rPr lang="en-US"/>
              <a:t>Facebook Fans By City Table | Oxford Fajar - 3 of 3</a:t>
            </a:r>
          </a:p>
        </p:txBody>
      </p:sp>
      <p:graphicFrame>
        <p:nvGraphicFramePr>
          <p:cNvPr id="5" name="Table Placeholder 4">
            <a:extLst>
              <a:ext uri="{FF2B5EF4-FFF2-40B4-BE49-F238E27FC236}">
                <a16:creationId xmlns:a16="http://schemas.microsoft.com/office/drawing/2014/main" id="{356A08AB-685A-4B86-BE19-1319635E9103}"/>
              </a:ext>
            </a:extLst>
          </p:cNvPr>
          <p:cNvGraphicFramePr>
            <a:graphicFrameLocks noGrp="1"/>
          </p:cNvGraphicFramePr>
          <p:nvPr>
            <p:ph type="tbl" sz="quarter" idx="13"/>
            <p:extLst>
              <p:ext uri="{D42A27DB-BD31-4B8C-83A1-F6EECF244321}">
                <p14:modId xmlns:p14="http://schemas.microsoft.com/office/powerpoint/2010/main" val="31743835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215965184"/>
                    </a:ext>
                  </a:extLst>
                </a:gridCol>
                <a:gridCol w="1645920">
                  <a:extLst>
                    <a:ext uri="{9D8B030D-6E8A-4147-A177-3AD203B41FA5}">
                      <a16:colId xmlns:a16="http://schemas.microsoft.com/office/drawing/2014/main" val="1246670767"/>
                    </a:ext>
                  </a:extLst>
                </a:gridCol>
                <a:gridCol w="1645920">
                  <a:extLst>
                    <a:ext uri="{9D8B030D-6E8A-4147-A177-3AD203B41FA5}">
                      <a16:colId xmlns:a16="http://schemas.microsoft.com/office/drawing/2014/main" val="13479446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438036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1158521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3186022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Lahad Datu Town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944756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3339398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Kudat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2273767548"/>
                  </a:ext>
                </a:extLst>
              </a:tr>
            </a:tbl>
          </a:graphicData>
        </a:graphic>
      </p:graphicFrame>
      <p:sp>
        <p:nvSpPr>
          <p:cNvPr id="4" name="Text Placeholder 3">
            <a:extLst>
              <a:ext uri="{FF2B5EF4-FFF2-40B4-BE49-F238E27FC236}">
                <a16:creationId xmlns:a16="http://schemas.microsoft.com/office/drawing/2014/main" id="{451CACFF-596D-481B-9ED0-8F27BF212EDD}"/>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5828240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DA890-F7E3-43F6-AFB9-CD6BE5E32B18}"/>
              </a:ext>
            </a:extLst>
          </p:cNvPr>
          <p:cNvSpPr>
            <a:spLocks noGrp="1"/>
          </p:cNvSpPr>
          <p:nvPr>
            <p:ph type="title"/>
          </p:nvPr>
        </p:nvSpPr>
        <p:spPr/>
        <p:txBody>
          <a:bodyPr/>
          <a:lstStyle/>
          <a:p>
            <a:r>
              <a:rPr lang="en-US"/>
              <a:t>Facebook Own Posts Table | Oxford Fajar - 1 of 8</a:t>
            </a:r>
          </a:p>
        </p:txBody>
      </p:sp>
      <p:graphicFrame>
        <p:nvGraphicFramePr>
          <p:cNvPr id="5" name="Table Placeholder 4">
            <a:extLst>
              <a:ext uri="{FF2B5EF4-FFF2-40B4-BE49-F238E27FC236}">
                <a16:creationId xmlns:a16="http://schemas.microsoft.com/office/drawing/2014/main" id="{8A2E6E17-DAD6-4C15-AC0B-97D68E9AD864}"/>
              </a:ext>
            </a:extLst>
          </p:cNvPr>
          <p:cNvGraphicFramePr>
            <a:graphicFrameLocks noGrp="1"/>
          </p:cNvGraphicFramePr>
          <p:nvPr>
            <p:ph type="tbl" sz="quarter" idx="13"/>
            <p:extLst>
              <p:ext uri="{D42A27DB-BD31-4B8C-83A1-F6EECF244321}">
                <p14:modId xmlns:p14="http://schemas.microsoft.com/office/powerpoint/2010/main" val="19441769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88513170"/>
                    </a:ext>
                  </a:extLst>
                </a:gridCol>
                <a:gridCol w="658368">
                  <a:extLst>
                    <a:ext uri="{9D8B030D-6E8A-4147-A177-3AD203B41FA5}">
                      <a16:colId xmlns:a16="http://schemas.microsoft.com/office/drawing/2014/main" val="3145485067"/>
                    </a:ext>
                  </a:extLst>
                </a:gridCol>
                <a:gridCol w="658368">
                  <a:extLst>
                    <a:ext uri="{9D8B030D-6E8A-4147-A177-3AD203B41FA5}">
                      <a16:colId xmlns:a16="http://schemas.microsoft.com/office/drawing/2014/main" val="2210792046"/>
                    </a:ext>
                  </a:extLst>
                </a:gridCol>
                <a:gridCol w="658368">
                  <a:extLst>
                    <a:ext uri="{9D8B030D-6E8A-4147-A177-3AD203B41FA5}">
                      <a16:colId xmlns:a16="http://schemas.microsoft.com/office/drawing/2014/main" val="3174234524"/>
                    </a:ext>
                  </a:extLst>
                </a:gridCol>
                <a:gridCol w="658368">
                  <a:extLst>
                    <a:ext uri="{9D8B030D-6E8A-4147-A177-3AD203B41FA5}">
                      <a16:colId xmlns:a16="http://schemas.microsoft.com/office/drawing/2014/main" val="1478269436"/>
                    </a:ext>
                  </a:extLst>
                </a:gridCol>
                <a:gridCol w="658368">
                  <a:extLst>
                    <a:ext uri="{9D8B030D-6E8A-4147-A177-3AD203B41FA5}">
                      <a16:colId xmlns:a16="http://schemas.microsoft.com/office/drawing/2014/main" val="1369083654"/>
                    </a:ext>
                  </a:extLst>
                </a:gridCol>
                <a:gridCol w="658368">
                  <a:extLst>
                    <a:ext uri="{9D8B030D-6E8A-4147-A177-3AD203B41FA5}">
                      <a16:colId xmlns:a16="http://schemas.microsoft.com/office/drawing/2014/main" val="3213790171"/>
                    </a:ext>
                  </a:extLst>
                </a:gridCol>
                <a:gridCol w="658368">
                  <a:extLst>
                    <a:ext uri="{9D8B030D-6E8A-4147-A177-3AD203B41FA5}">
                      <a16:colId xmlns:a16="http://schemas.microsoft.com/office/drawing/2014/main" val="24182920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95436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- 2018-06-30 12:25:00 </a:t>
                      </a:r>
                      <a:r>
                        <a:rPr kumimoji="0" lang="en-US" sz="1000" b="0" i="0" u="none" strike="noStrike" kern="1200" cap="none" spc="0" normalizeH="0" baseline="0" noProof="0">
                          <a:ln>
                            <a:noFill/>
                          </a:ln>
                          <a:solidFill>
                            <a:prstClr val="black"/>
                          </a:solidFill>
                          <a:effectLst/>
                          <a:uLnTx/>
                          <a:uFillTx/>
                          <a:latin typeface="+mn-lt"/>
                          <a:ea typeface="+mn-ea"/>
                          <a:cs typeface="+mn-cs"/>
                        </a:rPr>
                        <a:t> 
 Want to improve your child’s or your students’ Arabic language and Islamic knowledge?
Get him/her a Kamus Bergambar j-QAF!
Visit http://bit.ly/2LwckF9 for more information.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230356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- 2018-06-29 12:30:00 </a:t>
                      </a:r>
                      <a:r>
                        <a:rPr kumimoji="0" lang="en-US" sz="1000" b="0" i="0" u="none" strike="noStrike" kern="1200" cap="none" spc="0" normalizeH="0" baseline="0" noProof="0">
                          <a:ln>
                            <a:noFill/>
                          </a:ln>
                          <a:solidFill>
                            <a:prstClr val="black"/>
                          </a:solidFill>
                          <a:effectLst/>
                          <a:uLnTx/>
                          <a:uFillTx/>
                          <a:latin typeface="+mn-lt"/>
                          <a:ea typeface="+mn-ea"/>
                          <a:cs typeface="+mn-cs"/>
                        </a:rPr>
                        <a:t> 
 Natural rubber is extracted from the tree Hevea brasiliensis. Rubber trees in Malaysia originated from Brazil.
Tell us some of the items you use that are made from rubber!
Source:
Whizz Thru SPM Science pg277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60562774"/>
                  </a:ext>
                </a:extLst>
              </a:tr>
            </a:tbl>
          </a:graphicData>
        </a:graphic>
      </p:graphicFrame>
      <p:sp>
        <p:nvSpPr>
          <p:cNvPr id="4" name="Text Placeholder 3">
            <a:extLst>
              <a:ext uri="{FF2B5EF4-FFF2-40B4-BE49-F238E27FC236}">
                <a16:creationId xmlns:a16="http://schemas.microsoft.com/office/drawing/2014/main" id="{AC01156D-9758-45A1-9A1F-BEB5A6A3C740}"/>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0712741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F3B9C-2FE3-45D4-8871-C53CAF847124}"/>
              </a:ext>
            </a:extLst>
          </p:cNvPr>
          <p:cNvSpPr>
            <a:spLocks noGrp="1"/>
          </p:cNvSpPr>
          <p:nvPr>
            <p:ph type="title"/>
          </p:nvPr>
        </p:nvSpPr>
        <p:spPr/>
        <p:txBody>
          <a:bodyPr/>
          <a:lstStyle/>
          <a:p>
            <a:r>
              <a:rPr lang="en-US"/>
              <a:t>Facebook Own Posts Table | Oxford Fajar - 2 of 8</a:t>
            </a:r>
          </a:p>
        </p:txBody>
      </p:sp>
      <p:graphicFrame>
        <p:nvGraphicFramePr>
          <p:cNvPr id="5" name="Table Placeholder 4">
            <a:extLst>
              <a:ext uri="{FF2B5EF4-FFF2-40B4-BE49-F238E27FC236}">
                <a16:creationId xmlns:a16="http://schemas.microsoft.com/office/drawing/2014/main" id="{BB43B04C-18B7-488E-A988-BFB8FAD57E76}"/>
              </a:ext>
            </a:extLst>
          </p:cNvPr>
          <p:cNvGraphicFramePr>
            <a:graphicFrameLocks noGrp="1"/>
          </p:cNvGraphicFramePr>
          <p:nvPr>
            <p:ph type="tbl" sz="quarter" idx="13"/>
            <p:extLst>
              <p:ext uri="{D42A27DB-BD31-4B8C-83A1-F6EECF244321}">
                <p14:modId xmlns:p14="http://schemas.microsoft.com/office/powerpoint/2010/main" val="11777742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10070705"/>
                    </a:ext>
                  </a:extLst>
                </a:gridCol>
                <a:gridCol w="658368">
                  <a:extLst>
                    <a:ext uri="{9D8B030D-6E8A-4147-A177-3AD203B41FA5}">
                      <a16:colId xmlns:a16="http://schemas.microsoft.com/office/drawing/2014/main" val="2348673231"/>
                    </a:ext>
                  </a:extLst>
                </a:gridCol>
                <a:gridCol w="658368">
                  <a:extLst>
                    <a:ext uri="{9D8B030D-6E8A-4147-A177-3AD203B41FA5}">
                      <a16:colId xmlns:a16="http://schemas.microsoft.com/office/drawing/2014/main" val="3833495298"/>
                    </a:ext>
                  </a:extLst>
                </a:gridCol>
                <a:gridCol w="658368">
                  <a:extLst>
                    <a:ext uri="{9D8B030D-6E8A-4147-A177-3AD203B41FA5}">
                      <a16:colId xmlns:a16="http://schemas.microsoft.com/office/drawing/2014/main" val="2021724783"/>
                    </a:ext>
                  </a:extLst>
                </a:gridCol>
                <a:gridCol w="658368">
                  <a:extLst>
                    <a:ext uri="{9D8B030D-6E8A-4147-A177-3AD203B41FA5}">
                      <a16:colId xmlns:a16="http://schemas.microsoft.com/office/drawing/2014/main" val="3129793259"/>
                    </a:ext>
                  </a:extLst>
                </a:gridCol>
                <a:gridCol w="658368">
                  <a:extLst>
                    <a:ext uri="{9D8B030D-6E8A-4147-A177-3AD203B41FA5}">
                      <a16:colId xmlns:a16="http://schemas.microsoft.com/office/drawing/2014/main" val="4168585526"/>
                    </a:ext>
                  </a:extLst>
                </a:gridCol>
                <a:gridCol w="658368">
                  <a:extLst>
                    <a:ext uri="{9D8B030D-6E8A-4147-A177-3AD203B41FA5}">
                      <a16:colId xmlns:a16="http://schemas.microsoft.com/office/drawing/2014/main" val="2429282956"/>
                    </a:ext>
                  </a:extLst>
                </a:gridCol>
                <a:gridCol w="658368">
                  <a:extLst>
                    <a:ext uri="{9D8B030D-6E8A-4147-A177-3AD203B41FA5}">
                      <a16:colId xmlns:a16="http://schemas.microsoft.com/office/drawing/2014/main" val="26648157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21038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- 2018-06-28 13:30:00 </a:t>
                      </a:r>
                      <a:r>
                        <a:rPr kumimoji="0" lang="en-US" sz="1000" b="0" i="0" u="none" strike="noStrike" kern="1200" cap="none" spc="0" normalizeH="0" baseline="0" noProof="0">
                          <a:ln>
                            <a:noFill/>
                          </a:ln>
                          <a:solidFill>
                            <a:prstClr val="black"/>
                          </a:solidFill>
                          <a:effectLst/>
                          <a:uLnTx/>
                          <a:uFillTx/>
                          <a:latin typeface="+mn-lt"/>
                          <a:ea typeface="+mn-ea"/>
                          <a:cs typeface="+mn-cs"/>
                        </a:rPr>
                        <a:t> 
 Looking for revision notes for SPM that are easy to view, learn and understand?
Memory Booster Plus is definitely your perfect choice! 
Best of all, you can carry it around with you to study anytime and any where!
Download now at http://bit.ly/2GOZhej.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500775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- 2018-06-26 14:00:01 </a:t>
                      </a:r>
                      <a:r>
                        <a:rPr kumimoji="0" lang="en-US" sz="1000" b="0" i="0" u="none" strike="noStrike" kern="1200" cap="none" spc="0" normalizeH="0" baseline="0" noProof="0">
                          <a:ln>
                            <a:noFill/>
                          </a:ln>
                          <a:solidFill>
                            <a:prstClr val="black"/>
                          </a:solidFill>
                          <a:effectLst/>
                          <a:uLnTx/>
                          <a:uFillTx/>
                          <a:latin typeface="+mn-lt"/>
                          <a:ea typeface="+mn-ea"/>
                          <a:cs typeface="+mn-cs"/>
                        </a:rPr>
                        <a:t> 
 Having a tough time in memorising spellings or formulas? 
Use the VAK (Visual, Audio and Kinesthetic) Technique to increase your effectiveness in learning spellings or formulas. It is proven to improve 80% of your memory.
For example, read out the spelling or formula in different tones or imagine spelling or formula in the brain with different sizes.
Source:
Memory Booster 123 ABC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092100208"/>
                  </a:ext>
                </a:extLst>
              </a:tr>
            </a:tbl>
          </a:graphicData>
        </a:graphic>
      </p:graphicFrame>
      <p:sp>
        <p:nvSpPr>
          <p:cNvPr id="4" name="Text Placeholder 3">
            <a:extLst>
              <a:ext uri="{FF2B5EF4-FFF2-40B4-BE49-F238E27FC236}">
                <a16:creationId xmlns:a16="http://schemas.microsoft.com/office/drawing/2014/main" id="{11473AE5-A3E8-4D4B-B4A1-64D134AB0117}"/>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521763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53786-1F21-4EF3-B214-BA895CF0C4C6}"/>
              </a:ext>
            </a:extLst>
          </p:cNvPr>
          <p:cNvSpPr>
            <a:spLocks noGrp="1"/>
          </p:cNvSpPr>
          <p:nvPr>
            <p:ph type="title"/>
          </p:nvPr>
        </p:nvSpPr>
        <p:spPr/>
        <p:txBody>
          <a:bodyPr/>
          <a:lstStyle/>
          <a:p>
            <a:r>
              <a:rPr lang="en-US"/>
              <a:t>Facebook Own Posts Table | Oxford Fajar - 3 of 8</a:t>
            </a:r>
          </a:p>
        </p:txBody>
      </p:sp>
      <p:graphicFrame>
        <p:nvGraphicFramePr>
          <p:cNvPr id="5" name="Table Placeholder 4">
            <a:extLst>
              <a:ext uri="{FF2B5EF4-FFF2-40B4-BE49-F238E27FC236}">
                <a16:creationId xmlns:a16="http://schemas.microsoft.com/office/drawing/2014/main" id="{84CE7446-4A5A-417D-8F6A-A376A97BAFA8}"/>
              </a:ext>
            </a:extLst>
          </p:cNvPr>
          <p:cNvGraphicFramePr>
            <a:graphicFrameLocks noGrp="1"/>
          </p:cNvGraphicFramePr>
          <p:nvPr>
            <p:ph type="tbl" sz="quarter" idx="13"/>
            <p:extLst>
              <p:ext uri="{D42A27DB-BD31-4B8C-83A1-F6EECF244321}">
                <p14:modId xmlns:p14="http://schemas.microsoft.com/office/powerpoint/2010/main" val="5773141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87332072"/>
                    </a:ext>
                  </a:extLst>
                </a:gridCol>
                <a:gridCol w="658368">
                  <a:extLst>
                    <a:ext uri="{9D8B030D-6E8A-4147-A177-3AD203B41FA5}">
                      <a16:colId xmlns:a16="http://schemas.microsoft.com/office/drawing/2014/main" val="306458769"/>
                    </a:ext>
                  </a:extLst>
                </a:gridCol>
                <a:gridCol w="658368">
                  <a:extLst>
                    <a:ext uri="{9D8B030D-6E8A-4147-A177-3AD203B41FA5}">
                      <a16:colId xmlns:a16="http://schemas.microsoft.com/office/drawing/2014/main" val="933664500"/>
                    </a:ext>
                  </a:extLst>
                </a:gridCol>
                <a:gridCol w="658368">
                  <a:extLst>
                    <a:ext uri="{9D8B030D-6E8A-4147-A177-3AD203B41FA5}">
                      <a16:colId xmlns:a16="http://schemas.microsoft.com/office/drawing/2014/main" val="3467897594"/>
                    </a:ext>
                  </a:extLst>
                </a:gridCol>
                <a:gridCol w="658368">
                  <a:extLst>
                    <a:ext uri="{9D8B030D-6E8A-4147-A177-3AD203B41FA5}">
                      <a16:colId xmlns:a16="http://schemas.microsoft.com/office/drawing/2014/main" val="1684894472"/>
                    </a:ext>
                  </a:extLst>
                </a:gridCol>
                <a:gridCol w="658368">
                  <a:extLst>
                    <a:ext uri="{9D8B030D-6E8A-4147-A177-3AD203B41FA5}">
                      <a16:colId xmlns:a16="http://schemas.microsoft.com/office/drawing/2014/main" val="1521445552"/>
                    </a:ext>
                  </a:extLst>
                </a:gridCol>
                <a:gridCol w="658368">
                  <a:extLst>
                    <a:ext uri="{9D8B030D-6E8A-4147-A177-3AD203B41FA5}">
                      <a16:colId xmlns:a16="http://schemas.microsoft.com/office/drawing/2014/main" val="1124708619"/>
                    </a:ext>
                  </a:extLst>
                </a:gridCol>
                <a:gridCol w="658368">
                  <a:extLst>
                    <a:ext uri="{9D8B030D-6E8A-4147-A177-3AD203B41FA5}">
                      <a16:colId xmlns:a16="http://schemas.microsoft.com/office/drawing/2014/main" val="40872298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46917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- 2018-06-25 13:00:01 </a:t>
                      </a:r>
                      <a:r>
                        <a:rPr kumimoji="0" lang="en-US" sz="1000" b="0" i="0" u="none" strike="noStrike" kern="1200" cap="none" spc="0" normalizeH="0" baseline="0" noProof="0">
                          <a:ln>
                            <a:noFill/>
                          </a:ln>
                          <a:solidFill>
                            <a:prstClr val="black"/>
                          </a:solidFill>
                          <a:effectLst/>
                          <a:uLnTx/>
                          <a:uFillTx/>
                          <a:latin typeface="+mn-lt"/>
                          <a:ea typeface="+mn-ea"/>
                          <a:cs typeface="+mn-cs"/>
                        </a:rPr>
                        <a:t> 
 Get yourself the Oxford Fajar Whizz Thru, a comprehensive and handy guidebook which provides focused revision and extensive practice for your SPM exams preparation.
It incorporates the new SPM format as well as notes and exercises.
Learn more at
http://bit.ly/2IQeL3u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31206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- 2018-06-22 13:20:00 </a:t>
                      </a:r>
                      <a:r>
                        <a:rPr kumimoji="0" lang="en-US" sz="1000" b="0" i="0" u="none" strike="noStrike" kern="1200" cap="none" spc="0" normalizeH="0" baseline="0" noProof="0">
                          <a:ln>
                            <a:noFill/>
                          </a:ln>
                          <a:solidFill>
                            <a:prstClr val="black"/>
                          </a:solidFill>
                          <a:effectLst/>
                          <a:uLnTx/>
                          <a:uFillTx/>
                          <a:latin typeface="+mn-lt"/>
                          <a:ea typeface="+mn-ea"/>
                          <a:cs typeface="+mn-cs"/>
                        </a:rPr>
                        <a:t> 
 The brain contains about 10,000 million neurones and weighs about 1.5kg in adults.
The brain is protected by cranium and layers of membranes called meninges because it is made of very soft tissue.
Source:
Whizz Thru SPM Science pg19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973153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- 2018-06-20 16:47:41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62286227"/>
                  </a:ext>
                </a:extLst>
              </a:tr>
            </a:tbl>
          </a:graphicData>
        </a:graphic>
      </p:graphicFrame>
      <p:sp>
        <p:nvSpPr>
          <p:cNvPr id="4" name="Text Placeholder 3">
            <a:extLst>
              <a:ext uri="{FF2B5EF4-FFF2-40B4-BE49-F238E27FC236}">
                <a16:creationId xmlns:a16="http://schemas.microsoft.com/office/drawing/2014/main" id="{3CEF88D4-2BE7-4679-BF43-1DE08F5448AF}"/>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6224430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53A27-A45F-46EA-8661-7B0C68D7258D}"/>
              </a:ext>
            </a:extLst>
          </p:cNvPr>
          <p:cNvSpPr>
            <a:spLocks noGrp="1"/>
          </p:cNvSpPr>
          <p:nvPr>
            <p:ph type="title"/>
          </p:nvPr>
        </p:nvSpPr>
        <p:spPr/>
        <p:txBody>
          <a:bodyPr/>
          <a:lstStyle/>
          <a:p>
            <a:r>
              <a:rPr lang="en-US"/>
              <a:t>Facebook Own Posts Table | Oxford Fajar - 4 of 8</a:t>
            </a:r>
          </a:p>
        </p:txBody>
      </p:sp>
      <p:graphicFrame>
        <p:nvGraphicFramePr>
          <p:cNvPr id="5" name="Table Placeholder 4">
            <a:extLst>
              <a:ext uri="{FF2B5EF4-FFF2-40B4-BE49-F238E27FC236}">
                <a16:creationId xmlns:a16="http://schemas.microsoft.com/office/drawing/2014/main" id="{71323A13-09B7-42FF-8EBE-49B5874D2B64}"/>
              </a:ext>
            </a:extLst>
          </p:cNvPr>
          <p:cNvGraphicFramePr>
            <a:graphicFrameLocks noGrp="1"/>
          </p:cNvGraphicFramePr>
          <p:nvPr>
            <p:ph type="tbl" sz="quarter" idx="13"/>
            <p:extLst>
              <p:ext uri="{D42A27DB-BD31-4B8C-83A1-F6EECF244321}">
                <p14:modId xmlns:p14="http://schemas.microsoft.com/office/powerpoint/2010/main" val="41289984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58030212"/>
                    </a:ext>
                  </a:extLst>
                </a:gridCol>
                <a:gridCol w="658368">
                  <a:extLst>
                    <a:ext uri="{9D8B030D-6E8A-4147-A177-3AD203B41FA5}">
                      <a16:colId xmlns:a16="http://schemas.microsoft.com/office/drawing/2014/main" val="3792992131"/>
                    </a:ext>
                  </a:extLst>
                </a:gridCol>
                <a:gridCol w="658368">
                  <a:extLst>
                    <a:ext uri="{9D8B030D-6E8A-4147-A177-3AD203B41FA5}">
                      <a16:colId xmlns:a16="http://schemas.microsoft.com/office/drawing/2014/main" val="2525476434"/>
                    </a:ext>
                  </a:extLst>
                </a:gridCol>
                <a:gridCol w="658368">
                  <a:extLst>
                    <a:ext uri="{9D8B030D-6E8A-4147-A177-3AD203B41FA5}">
                      <a16:colId xmlns:a16="http://schemas.microsoft.com/office/drawing/2014/main" val="233581305"/>
                    </a:ext>
                  </a:extLst>
                </a:gridCol>
                <a:gridCol w="658368">
                  <a:extLst>
                    <a:ext uri="{9D8B030D-6E8A-4147-A177-3AD203B41FA5}">
                      <a16:colId xmlns:a16="http://schemas.microsoft.com/office/drawing/2014/main" val="1292681768"/>
                    </a:ext>
                  </a:extLst>
                </a:gridCol>
                <a:gridCol w="658368">
                  <a:extLst>
                    <a:ext uri="{9D8B030D-6E8A-4147-A177-3AD203B41FA5}">
                      <a16:colId xmlns:a16="http://schemas.microsoft.com/office/drawing/2014/main" val="3503934355"/>
                    </a:ext>
                  </a:extLst>
                </a:gridCol>
                <a:gridCol w="658368">
                  <a:extLst>
                    <a:ext uri="{9D8B030D-6E8A-4147-A177-3AD203B41FA5}">
                      <a16:colId xmlns:a16="http://schemas.microsoft.com/office/drawing/2014/main" val="2300156478"/>
                    </a:ext>
                  </a:extLst>
                </a:gridCol>
                <a:gridCol w="658368">
                  <a:extLst>
                    <a:ext uri="{9D8B030D-6E8A-4147-A177-3AD203B41FA5}">
                      <a16:colId xmlns:a16="http://schemas.microsoft.com/office/drawing/2014/main" val="18671861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84340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- 2018-06-20 12:19:00 </a:t>
                      </a:r>
                      <a:r>
                        <a:rPr kumimoji="0" lang="en-US" sz="1000" b="0" i="0" u="none" strike="noStrike" kern="1200" cap="none" spc="0" normalizeH="0" baseline="0" noProof="0">
                          <a:ln>
                            <a:noFill/>
                          </a:ln>
                          <a:solidFill>
                            <a:prstClr val="black"/>
                          </a:solidFill>
                          <a:effectLst/>
                          <a:uLnTx/>
                          <a:uFillTx/>
                          <a:latin typeface="+mn-lt"/>
                          <a:ea typeface="+mn-ea"/>
                          <a:cs typeface="+mn-cs"/>
                        </a:rPr>
                        <a:t> 
 Did you have any ‘eye-opening’ experience recently? Leave a comment and share with us! :)
Learn more https://www.oxfordlearnersdictionaries.com/definition/english/eye-opening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90085062"/>
                  </a:ext>
                </a:extLst>
              </a:tr>
            </a:tbl>
          </a:graphicData>
        </a:graphic>
      </p:graphicFrame>
      <p:sp>
        <p:nvSpPr>
          <p:cNvPr id="4" name="Text Placeholder 3">
            <a:extLst>
              <a:ext uri="{FF2B5EF4-FFF2-40B4-BE49-F238E27FC236}">
                <a16:creationId xmlns:a16="http://schemas.microsoft.com/office/drawing/2014/main" id="{B252E38F-D079-4DE0-BE76-D703DA0AE3FD}"/>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6388427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820FE-E1FE-4E06-BCA7-23A4903EA38E}"/>
              </a:ext>
            </a:extLst>
          </p:cNvPr>
          <p:cNvSpPr>
            <a:spLocks noGrp="1"/>
          </p:cNvSpPr>
          <p:nvPr>
            <p:ph type="title"/>
          </p:nvPr>
        </p:nvSpPr>
        <p:spPr/>
        <p:txBody>
          <a:bodyPr/>
          <a:lstStyle/>
          <a:p>
            <a:r>
              <a:rPr lang="en-US"/>
              <a:t>Facebook Own Posts Table | Oxford Fajar - 5 of 8</a:t>
            </a:r>
          </a:p>
        </p:txBody>
      </p:sp>
      <p:graphicFrame>
        <p:nvGraphicFramePr>
          <p:cNvPr id="5" name="Table Placeholder 4">
            <a:extLst>
              <a:ext uri="{FF2B5EF4-FFF2-40B4-BE49-F238E27FC236}">
                <a16:creationId xmlns:a16="http://schemas.microsoft.com/office/drawing/2014/main" id="{5859C273-840F-4C2E-9A79-A17E42587A25}"/>
              </a:ext>
            </a:extLst>
          </p:cNvPr>
          <p:cNvGraphicFramePr>
            <a:graphicFrameLocks noGrp="1"/>
          </p:cNvGraphicFramePr>
          <p:nvPr>
            <p:ph type="tbl" sz="quarter" idx="13"/>
            <p:extLst>
              <p:ext uri="{D42A27DB-BD31-4B8C-83A1-F6EECF244321}">
                <p14:modId xmlns:p14="http://schemas.microsoft.com/office/powerpoint/2010/main" val="11147962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32177537"/>
                    </a:ext>
                  </a:extLst>
                </a:gridCol>
                <a:gridCol w="658368">
                  <a:extLst>
                    <a:ext uri="{9D8B030D-6E8A-4147-A177-3AD203B41FA5}">
                      <a16:colId xmlns:a16="http://schemas.microsoft.com/office/drawing/2014/main" val="3991155162"/>
                    </a:ext>
                  </a:extLst>
                </a:gridCol>
                <a:gridCol w="658368">
                  <a:extLst>
                    <a:ext uri="{9D8B030D-6E8A-4147-A177-3AD203B41FA5}">
                      <a16:colId xmlns:a16="http://schemas.microsoft.com/office/drawing/2014/main" val="3250690719"/>
                    </a:ext>
                  </a:extLst>
                </a:gridCol>
                <a:gridCol w="658368">
                  <a:extLst>
                    <a:ext uri="{9D8B030D-6E8A-4147-A177-3AD203B41FA5}">
                      <a16:colId xmlns:a16="http://schemas.microsoft.com/office/drawing/2014/main" val="2362705447"/>
                    </a:ext>
                  </a:extLst>
                </a:gridCol>
                <a:gridCol w="658368">
                  <a:extLst>
                    <a:ext uri="{9D8B030D-6E8A-4147-A177-3AD203B41FA5}">
                      <a16:colId xmlns:a16="http://schemas.microsoft.com/office/drawing/2014/main" val="3427462265"/>
                    </a:ext>
                  </a:extLst>
                </a:gridCol>
                <a:gridCol w="658368">
                  <a:extLst>
                    <a:ext uri="{9D8B030D-6E8A-4147-A177-3AD203B41FA5}">
                      <a16:colId xmlns:a16="http://schemas.microsoft.com/office/drawing/2014/main" val="136241061"/>
                    </a:ext>
                  </a:extLst>
                </a:gridCol>
                <a:gridCol w="658368">
                  <a:extLst>
                    <a:ext uri="{9D8B030D-6E8A-4147-A177-3AD203B41FA5}">
                      <a16:colId xmlns:a16="http://schemas.microsoft.com/office/drawing/2014/main" val="2418814434"/>
                    </a:ext>
                  </a:extLst>
                </a:gridCol>
                <a:gridCol w="658368">
                  <a:extLst>
                    <a:ext uri="{9D8B030D-6E8A-4147-A177-3AD203B41FA5}">
                      <a16:colId xmlns:a16="http://schemas.microsoft.com/office/drawing/2014/main" val="32056742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38034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- 2018-06-18 13:00:00 </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all winners!
We received more than 1,350 entries this year! Competition was stiff this year as we received many outstanding essays.  
The following 10 winners will be attending an exciting and eye opening 4D3N Creative Writing Holiday Camp in Klang Valley from the 20th to the 24th of June 2018.
Once again, we would like to congratulate all the students who made the Oxford Big Write 2018 such a tremendous success. It is indeed heartening to see so much young talent at work, and we hope you will continue with your creative writing endeavours .
1. Arif Ismail Bin Ruslan, SBP INTEGRASI Tun Abdul Razak, Pahang
2. Ashley Chai Yeu Huan, Fairview International School, Johor
3. Boon Carmen, SMK Pusat Bandar Puchong (1), Selangor
4. Jennifer Er Shu Hui, SMK Infant Jesus Convent, Johor
5. Lim Yong Le, SMK Convent Father Barre, Kedah
6. Looi Yong Qi, UCSI International School Subang, Selangor
7. Santdya A/P Y Vijaya Kumar, SMK Infant Jesus Convent, Johor
8. Teoh Win Nie, SMJ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20721193"/>
                  </a:ext>
                </a:extLst>
              </a:tr>
            </a:tbl>
          </a:graphicData>
        </a:graphic>
      </p:graphicFrame>
      <p:sp>
        <p:nvSpPr>
          <p:cNvPr id="4" name="Text Placeholder 3">
            <a:extLst>
              <a:ext uri="{FF2B5EF4-FFF2-40B4-BE49-F238E27FC236}">
                <a16:creationId xmlns:a16="http://schemas.microsoft.com/office/drawing/2014/main" id="{31CF6F18-1EC2-445C-904D-B2364E41026C}"/>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7452664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842607-65D3-4498-9D45-F95DFB22CED8}"/>
              </a:ext>
            </a:extLst>
          </p:cNvPr>
          <p:cNvSpPr>
            <a:spLocks noGrp="1"/>
          </p:cNvSpPr>
          <p:nvPr>
            <p:ph type="title"/>
          </p:nvPr>
        </p:nvSpPr>
        <p:spPr/>
        <p:txBody>
          <a:bodyPr/>
          <a:lstStyle/>
          <a:p>
            <a:r>
              <a:rPr lang="en-US"/>
              <a:t>Facebook Own Posts Table | Oxford Fajar - 6 of 8</a:t>
            </a:r>
          </a:p>
        </p:txBody>
      </p:sp>
      <p:graphicFrame>
        <p:nvGraphicFramePr>
          <p:cNvPr id="5" name="Table Placeholder 4">
            <a:extLst>
              <a:ext uri="{FF2B5EF4-FFF2-40B4-BE49-F238E27FC236}">
                <a16:creationId xmlns:a16="http://schemas.microsoft.com/office/drawing/2014/main" id="{CFB381CA-0947-4BCD-829F-DB78D6A80C91}"/>
              </a:ext>
            </a:extLst>
          </p:cNvPr>
          <p:cNvGraphicFramePr>
            <a:graphicFrameLocks noGrp="1"/>
          </p:cNvGraphicFramePr>
          <p:nvPr>
            <p:ph type="tbl" sz="quarter" idx="13"/>
            <p:extLst>
              <p:ext uri="{D42A27DB-BD31-4B8C-83A1-F6EECF244321}">
                <p14:modId xmlns:p14="http://schemas.microsoft.com/office/powerpoint/2010/main" val="23900548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5294944"/>
                    </a:ext>
                  </a:extLst>
                </a:gridCol>
                <a:gridCol w="658368">
                  <a:extLst>
                    <a:ext uri="{9D8B030D-6E8A-4147-A177-3AD203B41FA5}">
                      <a16:colId xmlns:a16="http://schemas.microsoft.com/office/drawing/2014/main" val="4127611507"/>
                    </a:ext>
                  </a:extLst>
                </a:gridCol>
                <a:gridCol w="658368">
                  <a:extLst>
                    <a:ext uri="{9D8B030D-6E8A-4147-A177-3AD203B41FA5}">
                      <a16:colId xmlns:a16="http://schemas.microsoft.com/office/drawing/2014/main" val="1014245399"/>
                    </a:ext>
                  </a:extLst>
                </a:gridCol>
                <a:gridCol w="658368">
                  <a:extLst>
                    <a:ext uri="{9D8B030D-6E8A-4147-A177-3AD203B41FA5}">
                      <a16:colId xmlns:a16="http://schemas.microsoft.com/office/drawing/2014/main" val="1659373657"/>
                    </a:ext>
                  </a:extLst>
                </a:gridCol>
                <a:gridCol w="658368">
                  <a:extLst>
                    <a:ext uri="{9D8B030D-6E8A-4147-A177-3AD203B41FA5}">
                      <a16:colId xmlns:a16="http://schemas.microsoft.com/office/drawing/2014/main" val="1891749295"/>
                    </a:ext>
                  </a:extLst>
                </a:gridCol>
                <a:gridCol w="658368">
                  <a:extLst>
                    <a:ext uri="{9D8B030D-6E8A-4147-A177-3AD203B41FA5}">
                      <a16:colId xmlns:a16="http://schemas.microsoft.com/office/drawing/2014/main" val="1656240725"/>
                    </a:ext>
                  </a:extLst>
                </a:gridCol>
                <a:gridCol w="658368">
                  <a:extLst>
                    <a:ext uri="{9D8B030D-6E8A-4147-A177-3AD203B41FA5}">
                      <a16:colId xmlns:a16="http://schemas.microsoft.com/office/drawing/2014/main" val="562851879"/>
                    </a:ext>
                  </a:extLst>
                </a:gridCol>
                <a:gridCol w="658368">
                  <a:extLst>
                    <a:ext uri="{9D8B030D-6E8A-4147-A177-3AD203B41FA5}">
                      <a16:colId xmlns:a16="http://schemas.microsoft.com/office/drawing/2014/main" val="16516647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90599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- 2018-06-18 10:00:16 </a:t>
                      </a:r>
                      <a:r>
                        <a:rPr kumimoji="0" lang="en-US" sz="1000" b="0" i="0" u="none" strike="noStrike" kern="1200" cap="none" spc="0" normalizeH="0" baseline="0" noProof="0">
                          <a:ln>
                            <a:noFill/>
                          </a:ln>
                          <a:solidFill>
                            <a:prstClr val="black"/>
                          </a:solidFill>
                          <a:effectLst/>
                          <a:uLnTx/>
                          <a:uFillTx/>
                          <a:latin typeface="+mn-lt"/>
                          <a:ea typeface="+mn-ea"/>
                          <a:cs typeface="+mn-cs"/>
                        </a:rPr>
                        <a:t> 
 Today is the Dragon Boat Festival! Here’s the fun fact!
Qu Yuan, a patriotic statesman from ancient China threw himself into a river in despair once the kingdom he served fell. It was said that the locals threw triangle-shaped rice dumplings into the river to stop the fish from eating his body.
This is why Chinese people eat Zong Zi (Chinese dumplings) during Dragon Boat Festival. :)
Source:
chinatown.co.uk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465708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- 2018-06-17 10:00:01 </a:t>
                      </a:r>
                      <a:r>
                        <a:rPr kumimoji="0" lang="en-US" sz="1000" b="0" i="0" u="none" strike="noStrike" kern="1200" cap="none" spc="0" normalizeH="0" baseline="0" noProof="0">
                          <a:ln>
                            <a:noFill/>
                          </a:ln>
                          <a:solidFill>
                            <a:prstClr val="black"/>
                          </a:solidFill>
                          <a:effectLst/>
                          <a:uLnTx/>
                          <a:uFillTx/>
                          <a:latin typeface="+mn-lt"/>
                          <a:ea typeface="+mn-ea"/>
                          <a:cs typeface="+mn-cs"/>
                        </a:rPr>
                        <a:t> 
 “Some super heroes don't have capes, they are called DAD.”
Happy Father’s Day!
Share with us why you always look up to your father!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346476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- 2018-06-15 10:00:00 </a:t>
                      </a:r>
                      <a:r>
                        <a:rPr kumimoji="0" lang="en-US" sz="1000" b="0" i="0" u="none" strike="noStrike" kern="1200" cap="none" spc="0" normalizeH="0" baseline="0" noProof="0">
                          <a:ln>
                            <a:noFill/>
                          </a:ln>
                          <a:solidFill>
                            <a:prstClr val="black"/>
                          </a:solidFill>
                          <a:effectLst/>
                          <a:uLnTx/>
                          <a:uFillTx/>
                          <a:latin typeface="+mn-lt"/>
                          <a:ea typeface="+mn-ea"/>
                          <a:cs typeface="+mn-cs"/>
                        </a:rPr>
                        <a:t> 
 May this Raya bring you and your family love, peace and prosperity. Salam Aidilfitri!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247034240"/>
                  </a:ext>
                </a:extLst>
              </a:tr>
            </a:tbl>
          </a:graphicData>
        </a:graphic>
      </p:graphicFrame>
      <p:sp>
        <p:nvSpPr>
          <p:cNvPr id="4" name="Text Placeholder 3">
            <a:extLst>
              <a:ext uri="{FF2B5EF4-FFF2-40B4-BE49-F238E27FC236}">
                <a16:creationId xmlns:a16="http://schemas.microsoft.com/office/drawing/2014/main" id="{4932D6C8-0157-47E8-B160-7FC7B1188163}"/>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3475120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58BB8-9BE9-4E53-AEDC-0DA355B51D60}"/>
              </a:ext>
            </a:extLst>
          </p:cNvPr>
          <p:cNvSpPr>
            <a:spLocks noGrp="1"/>
          </p:cNvSpPr>
          <p:nvPr>
            <p:ph type="title"/>
          </p:nvPr>
        </p:nvSpPr>
        <p:spPr/>
        <p:txBody>
          <a:bodyPr/>
          <a:lstStyle/>
          <a:p>
            <a:r>
              <a:rPr lang="en-US"/>
              <a:t>Facebook Own Posts Table | Oxford Fajar - 7 of 8</a:t>
            </a:r>
          </a:p>
        </p:txBody>
      </p:sp>
      <p:graphicFrame>
        <p:nvGraphicFramePr>
          <p:cNvPr id="5" name="Table Placeholder 4">
            <a:extLst>
              <a:ext uri="{FF2B5EF4-FFF2-40B4-BE49-F238E27FC236}">
                <a16:creationId xmlns:a16="http://schemas.microsoft.com/office/drawing/2014/main" id="{60A270BC-1979-4FEC-9B78-AD311A3915D9}"/>
              </a:ext>
            </a:extLst>
          </p:cNvPr>
          <p:cNvGraphicFramePr>
            <a:graphicFrameLocks noGrp="1"/>
          </p:cNvGraphicFramePr>
          <p:nvPr>
            <p:ph type="tbl" sz="quarter" idx="13"/>
            <p:extLst>
              <p:ext uri="{D42A27DB-BD31-4B8C-83A1-F6EECF244321}">
                <p14:modId xmlns:p14="http://schemas.microsoft.com/office/powerpoint/2010/main" val="23552262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63098815"/>
                    </a:ext>
                  </a:extLst>
                </a:gridCol>
                <a:gridCol w="658368">
                  <a:extLst>
                    <a:ext uri="{9D8B030D-6E8A-4147-A177-3AD203B41FA5}">
                      <a16:colId xmlns:a16="http://schemas.microsoft.com/office/drawing/2014/main" val="4258871297"/>
                    </a:ext>
                  </a:extLst>
                </a:gridCol>
                <a:gridCol w="658368">
                  <a:extLst>
                    <a:ext uri="{9D8B030D-6E8A-4147-A177-3AD203B41FA5}">
                      <a16:colId xmlns:a16="http://schemas.microsoft.com/office/drawing/2014/main" val="3605071266"/>
                    </a:ext>
                  </a:extLst>
                </a:gridCol>
                <a:gridCol w="658368">
                  <a:extLst>
                    <a:ext uri="{9D8B030D-6E8A-4147-A177-3AD203B41FA5}">
                      <a16:colId xmlns:a16="http://schemas.microsoft.com/office/drawing/2014/main" val="711357724"/>
                    </a:ext>
                  </a:extLst>
                </a:gridCol>
                <a:gridCol w="658368">
                  <a:extLst>
                    <a:ext uri="{9D8B030D-6E8A-4147-A177-3AD203B41FA5}">
                      <a16:colId xmlns:a16="http://schemas.microsoft.com/office/drawing/2014/main" val="2511193808"/>
                    </a:ext>
                  </a:extLst>
                </a:gridCol>
                <a:gridCol w="658368">
                  <a:extLst>
                    <a:ext uri="{9D8B030D-6E8A-4147-A177-3AD203B41FA5}">
                      <a16:colId xmlns:a16="http://schemas.microsoft.com/office/drawing/2014/main" val="1670116478"/>
                    </a:ext>
                  </a:extLst>
                </a:gridCol>
                <a:gridCol w="658368">
                  <a:extLst>
                    <a:ext uri="{9D8B030D-6E8A-4147-A177-3AD203B41FA5}">
                      <a16:colId xmlns:a16="http://schemas.microsoft.com/office/drawing/2014/main" val="2283996246"/>
                    </a:ext>
                  </a:extLst>
                </a:gridCol>
                <a:gridCol w="658368">
                  <a:extLst>
                    <a:ext uri="{9D8B030D-6E8A-4147-A177-3AD203B41FA5}">
                      <a16:colId xmlns:a16="http://schemas.microsoft.com/office/drawing/2014/main" val="35797609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13119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- 2018-06-13 14:00:00 </a:t>
                      </a:r>
                      <a:r>
                        <a:rPr kumimoji="0" lang="en-US" sz="1000" b="0" i="0" u="none" strike="noStrike" kern="1200" cap="none" spc="0" normalizeH="0" baseline="0" noProof="0">
                          <a:ln>
                            <a:noFill/>
                          </a:ln>
                          <a:solidFill>
                            <a:prstClr val="black"/>
                          </a:solidFill>
                          <a:effectLst/>
                          <a:uLnTx/>
                          <a:uFillTx/>
                          <a:latin typeface="+mn-lt"/>
                          <a:ea typeface="+mn-ea"/>
                          <a:cs typeface="+mn-cs"/>
                        </a:rPr>
                        <a:t> 
 Viruses are the simplest form of organisms.
They can only be seen under an electron microscope with sizes ranging from 30nm to 300nm (1nm = 10⁻⁶ mm)
Their structure is made up of a nucleic acid strand (DNA or RNA) surrounded by a protein sheath. 
Source:
Whizz Thru SPM Science pg201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6132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- 2018-06-12 17:49:28 </a:t>
                      </a:r>
                      <a:r>
                        <a:rPr kumimoji="0" lang="en-US" sz="1000" b="0" i="0" u="none" strike="noStrike" kern="1200" cap="none" spc="0" normalizeH="0" baseline="0" noProof="0">
                          <a:ln>
                            <a:noFill/>
                          </a:ln>
                          <a:solidFill>
                            <a:prstClr val="black"/>
                          </a:solidFill>
                          <a:effectLst/>
                          <a:uLnTx/>
                          <a:uFillTx/>
                          <a:latin typeface="+mn-lt"/>
                          <a:ea typeface="+mn-ea"/>
                          <a:cs typeface="+mn-cs"/>
                        </a:rPr>
                        <a:t> 
 Raya is around the corner – so make sure you help your mother before Raya as she will be extra tired this month due to fasting and Raya preparations.
Offer her a helping hand to do household chores, prepare Raya cookies and ketupat, accompany her shopping for Raya items, decorate the house, and so 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75846163"/>
                  </a:ext>
                </a:extLst>
              </a:tr>
            </a:tbl>
          </a:graphicData>
        </a:graphic>
      </p:graphicFrame>
      <p:sp>
        <p:nvSpPr>
          <p:cNvPr id="4" name="Text Placeholder 3">
            <a:extLst>
              <a:ext uri="{FF2B5EF4-FFF2-40B4-BE49-F238E27FC236}">
                <a16:creationId xmlns:a16="http://schemas.microsoft.com/office/drawing/2014/main" id="{7CDE097A-593C-4A6D-99E3-BAFF826F7B1C}"/>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8873277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57EEEF-7E9B-474E-A0B9-9569A3C850D5}"/>
              </a:ext>
            </a:extLst>
          </p:cNvPr>
          <p:cNvSpPr>
            <a:spLocks noGrp="1"/>
          </p:cNvSpPr>
          <p:nvPr>
            <p:ph type="title"/>
          </p:nvPr>
        </p:nvSpPr>
        <p:spPr/>
        <p:txBody>
          <a:bodyPr/>
          <a:lstStyle/>
          <a:p>
            <a:r>
              <a:rPr lang="en-US"/>
              <a:t>Facebook Own Posts Table | Oxford Fajar - 8 of 8</a:t>
            </a:r>
          </a:p>
        </p:txBody>
      </p:sp>
      <p:graphicFrame>
        <p:nvGraphicFramePr>
          <p:cNvPr id="5" name="Table Placeholder 4">
            <a:extLst>
              <a:ext uri="{FF2B5EF4-FFF2-40B4-BE49-F238E27FC236}">
                <a16:creationId xmlns:a16="http://schemas.microsoft.com/office/drawing/2014/main" id="{14EE31B1-3570-4E9F-AE4D-F1079DD79D96}"/>
              </a:ext>
            </a:extLst>
          </p:cNvPr>
          <p:cNvGraphicFramePr>
            <a:graphicFrameLocks noGrp="1"/>
          </p:cNvGraphicFramePr>
          <p:nvPr>
            <p:ph type="tbl" sz="quarter" idx="13"/>
            <p:extLst>
              <p:ext uri="{D42A27DB-BD31-4B8C-83A1-F6EECF244321}">
                <p14:modId xmlns:p14="http://schemas.microsoft.com/office/powerpoint/2010/main" val="24370985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50176382"/>
                    </a:ext>
                  </a:extLst>
                </a:gridCol>
                <a:gridCol w="658368">
                  <a:extLst>
                    <a:ext uri="{9D8B030D-6E8A-4147-A177-3AD203B41FA5}">
                      <a16:colId xmlns:a16="http://schemas.microsoft.com/office/drawing/2014/main" val="2408585297"/>
                    </a:ext>
                  </a:extLst>
                </a:gridCol>
                <a:gridCol w="658368">
                  <a:extLst>
                    <a:ext uri="{9D8B030D-6E8A-4147-A177-3AD203B41FA5}">
                      <a16:colId xmlns:a16="http://schemas.microsoft.com/office/drawing/2014/main" val="3949561382"/>
                    </a:ext>
                  </a:extLst>
                </a:gridCol>
                <a:gridCol w="658368">
                  <a:extLst>
                    <a:ext uri="{9D8B030D-6E8A-4147-A177-3AD203B41FA5}">
                      <a16:colId xmlns:a16="http://schemas.microsoft.com/office/drawing/2014/main" val="4104996834"/>
                    </a:ext>
                  </a:extLst>
                </a:gridCol>
                <a:gridCol w="658368">
                  <a:extLst>
                    <a:ext uri="{9D8B030D-6E8A-4147-A177-3AD203B41FA5}">
                      <a16:colId xmlns:a16="http://schemas.microsoft.com/office/drawing/2014/main" val="1195610871"/>
                    </a:ext>
                  </a:extLst>
                </a:gridCol>
                <a:gridCol w="658368">
                  <a:extLst>
                    <a:ext uri="{9D8B030D-6E8A-4147-A177-3AD203B41FA5}">
                      <a16:colId xmlns:a16="http://schemas.microsoft.com/office/drawing/2014/main" val="1545113015"/>
                    </a:ext>
                  </a:extLst>
                </a:gridCol>
                <a:gridCol w="658368">
                  <a:extLst>
                    <a:ext uri="{9D8B030D-6E8A-4147-A177-3AD203B41FA5}">
                      <a16:colId xmlns:a16="http://schemas.microsoft.com/office/drawing/2014/main" val="2284342337"/>
                    </a:ext>
                  </a:extLst>
                </a:gridCol>
                <a:gridCol w="658368">
                  <a:extLst>
                    <a:ext uri="{9D8B030D-6E8A-4147-A177-3AD203B41FA5}">
                      <a16:colId xmlns:a16="http://schemas.microsoft.com/office/drawing/2014/main" val="38195204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93893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- 2018-06-08 12:30:00 </a:t>
                      </a:r>
                      <a:r>
                        <a:rPr kumimoji="0" lang="en-US" sz="1000" b="0" i="0" u="none" strike="noStrike" kern="1200" cap="none" spc="0" normalizeH="0" baseline="0" noProof="0">
                          <a:ln>
                            <a:noFill/>
                          </a:ln>
                          <a:solidFill>
                            <a:prstClr val="black"/>
                          </a:solidFill>
                          <a:effectLst/>
                          <a:uLnTx/>
                          <a:uFillTx/>
                          <a:latin typeface="+mn-lt"/>
                          <a:ea typeface="+mn-ea"/>
                          <a:cs typeface="+mn-cs"/>
                        </a:rPr>
                        <a:t> 
 Good news! We will be at Popular Bookfest from 9 to 14 June 2018 at Kuala Lumpur Convention Center.
See you there!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955619038"/>
                  </a:ext>
                </a:extLst>
              </a:tr>
            </a:tbl>
          </a:graphicData>
        </a:graphic>
      </p:graphicFrame>
      <p:sp>
        <p:nvSpPr>
          <p:cNvPr id="4" name="Text Placeholder 3">
            <a:extLst>
              <a:ext uri="{FF2B5EF4-FFF2-40B4-BE49-F238E27FC236}">
                <a16:creationId xmlns:a16="http://schemas.microsoft.com/office/drawing/2014/main" id="{7E6D9E4F-D55D-4200-95EA-CD2F71863CEE}"/>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79424997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863</Words>
  <Application>Microsoft Office PowerPoint</Application>
  <PresentationFormat>On-screen Show (4:3)</PresentationFormat>
  <Paragraphs>393</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Calibri</vt:lpstr>
      <vt:lpstr>Arial</vt:lpstr>
      <vt:lpstr>quintly_template</vt:lpstr>
      <vt:lpstr>MASTER TEMPLATE</vt:lpstr>
      <vt:lpstr>Facebook Key Metrics Table | Oxford Fajar</vt:lpstr>
      <vt:lpstr>Facebook Reach | Oxford Fajar</vt:lpstr>
      <vt:lpstr>Facebook Average Reactions Per Post | Oxford Fajar</vt:lpstr>
      <vt:lpstr>Facebook Engaged Users | Oxford Fajar</vt:lpstr>
      <vt:lpstr>Facebook Interactions Distribution | Oxford Fajar</vt:lpstr>
      <vt:lpstr>Facebook Interaction Rate By Weekday | Oxford Fajar</vt:lpstr>
      <vt:lpstr>(FB) Custom Own Posts Table (new) | Oxford Fajar - 1 of 2</vt:lpstr>
      <vt:lpstr>(FB) Custom Own Posts Table (new) | Oxford Fajar - 2 of 2</vt:lpstr>
      <vt:lpstr>Facebook Fan Demographics | Oxford Fajar</vt:lpstr>
      <vt:lpstr>Facebook Interaction Rate | Oxford Fajar</vt:lpstr>
      <vt:lpstr>Facebook Fans Total | Oxford Fajar</vt:lpstr>
      <vt:lpstr>Facebook Page Views | Oxford Fajar</vt:lpstr>
      <vt:lpstr>Facebook Fans By City Table | Oxford Fajar - 1 of 3</vt:lpstr>
      <vt:lpstr>Facebook Fans By City Table | Oxford Fajar - 2 of 3</vt:lpstr>
      <vt:lpstr>Facebook Fans By City Table | Oxford Fajar - 3 of 3</vt:lpstr>
      <vt:lpstr>Facebook Own Posts Table | Oxford Fajar - 1 of 8</vt:lpstr>
      <vt:lpstr>Facebook Own Posts Table | Oxford Fajar - 2 of 8</vt:lpstr>
      <vt:lpstr>Facebook Own Posts Table | Oxford Fajar - 3 of 8</vt:lpstr>
      <vt:lpstr>Facebook Own Posts Table | Oxford Fajar - 4 of 8</vt:lpstr>
      <vt:lpstr>Facebook Own Posts Table | Oxford Fajar - 5 of 8</vt:lpstr>
      <vt:lpstr>Facebook Own Posts Table | Oxford Fajar - 6 of 8</vt:lpstr>
      <vt:lpstr>Facebook Own Posts Table | Oxford Fajar - 7 of 8</vt:lpstr>
      <vt:lpstr>Facebook Own Posts Table | Oxford Fajar - 8 of 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Administrator</dc:creator>
  <cp:lastModifiedBy>Administrator</cp:lastModifiedBy>
  <cp:revision>1</cp:revision>
  <dcterms:created xsi:type="dcterms:W3CDTF">2018-07-02T09:52:04Z</dcterms:created>
  <dcterms:modified xsi:type="dcterms:W3CDTF">2018-07-02T09:52:49Z</dcterms:modified>
</cp:coreProperties>
</file>