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2967</c:v>
                </c:pt>
                <c:pt idx="1">
                  <c:v>4674</c:v>
                </c:pt>
                <c:pt idx="2">
                  <c:v>1303</c:v>
                </c:pt>
                <c:pt idx="3">
                  <c:v>4061</c:v>
                </c:pt>
                <c:pt idx="4">
                  <c:v>4935</c:v>
                </c:pt>
                <c:pt idx="5">
                  <c:v>7961</c:v>
                </c:pt>
                <c:pt idx="6">
                  <c:v>1935</c:v>
                </c:pt>
                <c:pt idx="7">
                  <c:v>8244</c:v>
                </c:pt>
                <c:pt idx="8">
                  <c:v>2685</c:v>
                </c:pt>
                <c:pt idx="9">
                  <c:v>3920</c:v>
                </c:pt>
                <c:pt idx="10">
                  <c:v>4425</c:v>
                </c:pt>
                <c:pt idx="11">
                  <c:v>7840</c:v>
                </c:pt>
                <c:pt idx="12">
                  <c:v>2014</c:v>
                </c:pt>
                <c:pt idx="13">
                  <c:v>3197</c:v>
                </c:pt>
                <c:pt idx="14">
                  <c:v>1571</c:v>
                </c:pt>
                <c:pt idx="15">
                  <c:v>6413</c:v>
                </c:pt>
                <c:pt idx="16">
                  <c:v>3067</c:v>
                </c:pt>
                <c:pt idx="17">
                  <c:v>2730</c:v>
                </c:pt>
                <c:pt idx="18">
                  <c:v>1333</c:v>
                </c:pt>
                <c:pt idx="19">
                  <c:v>993</c:v>
                </c:pt>
                <c:pt idx="20">
                  <c:v>2704</c:v>
                </c:pt>
                <c:pt idx="21">
                  <c:v>3376</c:v>
                </c:pt>
                <c:pt idx="22">
                  <c:v>2424</c:v>
                </c:pt>
                <c:pt idx="23">
                  <c:v>2270</c:v>
                </c:pt>
                <c:pt idx="24">
                  <c:v>3934</c:v>
                </c:pt>
                <c:pt idx="25">
                  <c:v>7211</c:v>
                </c:pt>
                <c:pt idx="26">
                  <c:v>6901</c:v>
                </c:pt>
                <c:pt idx="27">
                  <c:v>3108</c:v>
                </c:pt>
                <c:pt idx="28">
                  <c:v>2234</c:v>
                </c:pt>
                <c:pt idx="29">
                  <c:v>4655</c:v>
                </c:pt>
              </c:numCache>
            </c:numRef>
          </c:val>
          <c:smooth val="0"/>
          <c:extLst>
            <c:ext xmlns:c16="http://schemas.microsoft.com/office/drawing/2014/chart" uri="{C3380CC4-5D6E-409C-BE32-E72D297353CC}">
              <c16:uniqueId val="{00000000-1E37-4495-BD82-3482495A9623}"/>
            </c:ext>
          </c:extLst>
        </c:ser>
        <c:dLbls>
          <c:showLegendKey val="0"/>
          <c:showVal val="0"/>
          <c:showCatName val="0"/>
          <c:showSerName val="0"/>
          <c:showPercent val="0"/>
          <c:showBubbleSize val="0"/>
        </c:dLbls>
        <c:smooth val="0"/>
        <c:axId val="332855920"/>
        <c:axId val="337052792"/>
      </c:lineChart>
      <c:dateAx>
        <c:axId val="332855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52792"/>
        <c:crosses val="autoZero"/>
        <c:auto val="1"/>
        <c:lblOffset val="100"/>
        <c:baseTimeUnit val="days"/>
      </c:dateAx>
      <c:valAx>
        <c:axId val="33705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5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291</c:v>
                </c:pt>
                <c:pt idx="1">
                  <c:v>0</c:v>
                </c:pt>
                <c:pt idx="2">
                  <c:v>167</c:v>
                </c:pt>
                <c:pt idx="3">
                  <c:v>0</c:v>
                </c:pt>
                <c:pt idx="4">
                  <c:v>122</c:v>
                </c:pt>
                <c:pt idx="5">
                  <c:v>0</c:v>
                </c:pt>
                <c:pt idx="6">
                  <c:v>325</c:v>
                </c:pt>
                <c:pt idx="7">
                  <c:v>0</c:v>
                </c:pt>
                <c:pt idx="8">
                  <c:v>280</c:v>
                </c:pt>
                <c:pt idx="9">
                  <c:v>0</c:v>
                </c:pt>
                <c:pt idx="10">
                  <c:v>283</c:v>
                </c:pt>
                <c:pt idx="11">
                  <c:v>0</c:v>
                </c:pt>
                <c:pt idx="12">
                  <c:v>186</c:v>
                </c:pt>
                <c:pt idx="13">
                  <c:v>0</c:v>
                </c:pt>
                <c:pt idx="14">
                  <c:v>35</c:v>
                </c:pt>
                <c:pt idx="15">
                  <c:v>0</c:v>
                </c:pt>
                <c:pt idx="16">
                  <c:v>217</c:v>
                </c:pt>
                <c:pt idx="17">
                  <c:v>0</c:v>
                </c:pt>
                <c:pt idx="18">
                  <c:v>0</c:v>
                </c:pt>
                <c:pt idx="19">
                  <c:v>0</c:v>
                </c:pt>
                <c:pt idx="20">
                  <c:v>258</c:v>
                </c:pt>
                <c:pt idx="21">
                  <c:v>0</c:v>
                </c:pt>
                <c:pt idx="22">
                  <c:v>270</c:v>
                </c:pt>
                <c:pt idx="23">
                  <c:v>6</c:v>
                </c:pt>
                <c:pt idx="24">
                  <c:v>79</c:v>
                </c:pt>
                <c:pt idx="25">
                  <c:v>0</c:v>
                </c:pt>
                <c:pt idx="26">
                  <c:v>18</c:v>
                </c:pt>
                <c:pt idx="27">
                  <c:v>0</c:v>
                </c:pt>
                <c:pt idx="28">
                  <c:v>10</c:v>
                </c:pt>
                <c:pt idx="29">
                  <c:v>0</c:v>
                </c:pt>
              </c:numCache>
            </c:numRef>
          </c:val>
          <c:smooth val="0"/>
          <c:extLst>
            <c:ext xmlns:c16="http://schemas.microsoft.com/office/drawing/2014/chart" uri="{C3380CC4-5D6E-409C-BE32-E72D297353CC}">
              <c16:uniqueId val="{00000000-FA56-4A34-8B11-6CA8BE16911B}"/>
            </c:ext>
          </c:extLst>
        </c:ser>
        <c:dLbls>
          <c:showLegendKey val="0"/>
          <c:showVal val="0"/>
          <c:showCatName val="0"/>
          <c:showSerName val="0"/>
          <c:showPercent val="0"/>
          <c:showBubbleSize val="0"/>
        </c:dLbls>
        <c:smooth val="0"/>
        <c:axId val="337049840"/>
        <c:axId val="337056072"/>
      </c:lineChart>
      <c:dateAx>
        <c:axId val="337049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56072"/>
        <c:crosses val="autoZero"/>
        <c:auto val="1"/>
        <c:lblOffset val="100"/>
        <c:baseTimeUnit val="days"/>
      </c:dateAx>
      <c:valAx>
        <c:axId val="33705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4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194</c:v>
                </c:pt>
                <c:pt idx="1">
                  <c:v>371</c:v>
                </c:pt>
                <c:pt idx="2">
                  <c:v>60</c:v>
                </c:pt>
                <c:pt idx="3">
                  <c:v>199</c:v>
                </c:pt>
                <c:pt idx="4">
                  <c:v>402</c:v>
                </c:pt>
                <c:pt idx="5">
                  <c:v>579</c:v>
                </c:pt>
                <c:pt idx="6">
                  <c:v>99</c:v>
                </c:pt>
                <c:pt idx="7">
                  <c:v>658</c:v>
                </c:pt>
                <c:pt idx="8">
                  <c:v>181</c:v>
                </c:pt>
                <c:pt idx="9">
                  <c:v>216</c:v>
                </c:pt>
                <c:pt idx="10">
                  <c:v>391</c:v>
                </c:pt>
                <c:pt idx="11">
                  <c:v>653</c:v>
                </c:pt>
                <c:pt idx="12">
                  <c:v>123</c:v>
                </c:pt>
                <c:pt idx="13">
                  <c:v>155</c:v>
                </c:pt>
                <c:pt idx="14">
                  <c:v>70</c:v>
                </c:pt>
                <c:pt idx="15">
                  <c:v>503</c:v>
                </c:pt>
                <c:pt idx="16">
                  <c:v>181</c:v>
                </c:pt>
                <c:pt idx="17">
                  <c:v>86</c:v>
                </c:pt>
                <c:pt idx="18">
                  <c:v>50</c:v>
                </c:pt>
                <c:pt idx="19">
                  <c:v>59</c:v>
                </c:pt>
                <c:pt idx="20">
                  <c:v>171</c:v>
                </c:pt>
                <c:pt idx="21">
                  <c:v>182</c:v>
                </c:pt>
                <c:pt idx="22">
                  <c:v>107</c:v>
                </c:pt>
                <c:pt idx="23">
                  <c:v>106</c:v>
                </c:pt>
                <c:pt idx="24">
                  <c:v>213</c:v>
                </c:pt>
                <c:pt idx="25">
                  <c:v>609</c:v>
                </c:pt>
                <c:pt idx="26">
                  <c:v>577</c:v>
                </c:pt>
                <c:pt idx="27">
                  <c:v>103</c:v>
                </c:pt>
                <c:pt idx="28">
                  <c:v>239</c:v>
                </c:pt>
                <c:pt idx="29">
                  <c:v>329</c:v>
                </c:pt>
              </c:numCache>
            </c:numRef>
          </c:val>
          <c:smooth val="0"/>
          <c:extLst>
            <c:ext xmlns:c16="http://schemas.microsoft.com/office/drawing/2014/chart" uri="{C3380CC4-5D6E-409C-BE32-E72D297353CC}">
              <c16:uniqueId val="{00000000-3AA5-4D7F-912A-CA7E74AA6064}"/>
            </c:ext>
          </c:extLst>
        </c:ser>
        <c:dLbls>
          <c:showLegendKey val="0"/>
          <c:showVal val="0"/>
          <c:showCatName val="0"/>
          <c:showSerName val="0"/>
          <c:showPercent val="0"/>
          <c:showBubbleSize val="0"/>
        </c:dLbls>
        <c:smooth val="0"/>
        <c:axId val="339473944"/>
        <c:axId val="339471976"/>
      </c:lineChart>
      <c:dateAx>
        <c:axId val="339473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71976"/>
        <c:crosses val="autoZero"/>
        <c:auto val="1"/>
        <c:lblOffset val="100"/>
        <c:baseTimeUnit val="days"/>
      </c:dateAx>
      <c:valAx>
        <c:axId val="33947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7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2715</c:v>
                </c:pt>
              </c:numCache>
            </c:numRef>
          </c:val>
          <c:extLst>
            <c:ext xmlns:c16="http://schemas.microsoft.com/office/drawing/2014/chart" uri="{C3380CC4-5D6E-409C-BE32-E72D297353CC}">
              <c16:uniqueId val="{00000000-7CFA-4411-8EE7-1CDD861C605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80</c:v>
                </c:pt>
              </c:numCache>
            </c:numRef>
          </c:val>
          <c:extLst>
            <c:ext xmlns:c16="http://schemas.microsoft.com/office/drawing/2014/chart" uri="{C3380CC4-5D6E-409C-BE32-E72D297353CC}">
              <c16:uniqueId val="{00000001-7CFA-4411-8EE7-1CDD861C605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7CFA-4411-8EE7-1CDD861C605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9</c:v>
                </c:pt>
              </c:numCache>
            </c:numRef>
          </c:val>
          <c:extLst>
            <c:ext xmlns:c16="http://schemas.microsoft.com/office/drawing/2014/chart" uri="{C3380CC4-5D6E-409C-BE32-E72D297353CC}">
              <c16:uniqueId val="{00000003-7CFA-4411-8EE7-1CDD861C605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7CFA-4411-8EE7-1CDD861C605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7CFA-4411-8EE7-1CDD861C605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77</c:v>
                </c:pt>
              </c:numCache>
            </c:numRef>
          </c:val>
          <c:extLst>
            <c:ext xmlns:c16="http://schemas.microsoft.com/office/drawing/2014/chart" uri="{C3380CC4-5D6E-409C-BE32-E72D297353CC}">
              <c16:uniqueId val="{00000006-7CFA-4411-8EE7-1CDD861C605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724</c:v>
                </c:pt>
              </c:numCache>
            </c:numRef>
          </c:val>
          <c:extLst>
            <c:ext xmlns:c16="http://schemas.microsoft.com/office/drawing/2014/chart" uri="{C3380CC4-5D6E-409C-BE32-E72D297353CC}">
              <c16:uniqueId val="{00000007-7CFA-4411-8EE7-1CDD861C6053}"/>
            </c:ext>
          </c:extLst>
        </c:ser>
        <c:dLbls>
          <c:showLegendKey val="0"/>
          <c:showVal val="0"/>
          <c:showCatName val="0"/>
          <c:showSerName val="0"/>
          <c:showPercent val="0"/>
          <c:showBubbleSize val="0"/>
        </c:dLbls>
        <c:gapWidth val="150"/>
        <c:overlap val="100"/>
        <c:axId val="339469352"/>
        <c:axId val="339470664"/>
      </c:barChart>
      <c:catAx>
        <c:axId val="339469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70664"/>
        <c:crosses val="autoZero"/>
        <c:auto val="1"/>
        <c:lblAlgn val="ctr"/>
        <c:lblOffset val="100"/>
        <c:noMultiLvlLbl val="0"/>
      </c:catAx>
      <c:valAx>
        <c:axId val="339470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0.33154570095740998</c:v>
                </c:pt>
                <c:pt idx="1">
                  <c:v>0.35132211118995998</c:v>
                </c:pt>
                <c:pt idx="2">
                  <c:v>0.14599644024615999</c:v>
                </c:pt>
                <c:pt idx="3">
                  <c:v>0.37187406692182001</c:v>
                </c:pt>
                <c:pt idx="4">
                  <c:v>0.17139555534873999</c:v>
                </c:pt>
                <c:pt idx="5">
                  <c:v>0.37633345354289</c:v>
                </c:pt>
                <c:pt idx="6">
                  <c:v>0.16868114610113999</c:v>
                </c:pt>
              </c:numCache>
            </c:numRef>
          </c:val>
          <c:extLst>
            <c:ext xmlns:c16="http://schemas.microsoft.com/office/drawing/2014/chart" uri="{C3380CC4-5D6E-409C-BE32-E72D297353CC}">
              <c16:uniqueId val="{00000000-5445-44EF-8BF5-79098181B9ED}"/>
            </c:ext>
          </c:extLst>
        </c:ser>
        <c:dLbls>
          <c:showLegendKey val="0"/>
          <c:showVal val="0"/>
          <c:showCatName val="0"/>
          <c:showSerName val="0"/>
          <c:showPercent val="0"/>
          <c:showBubbleSize val="0"/>
        </c:dLbls>
        <c:gapWidth val="219"/>
        <c:overlap val="-27"/>
        <c:axId val="339464104"/>
        <c:axId val="339464760"/>
      </c:barChart>
      <c:catAx>
        <c:axId val="33946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4760"/>
        <c:crosses val="autoZero"/>
        <c:auto val="1"/>
        <c:lblAlgn val="ctr"/>
        <c:lblOffset val="100"/>
        <c:noMultiLvlLbl val="0"/>
      </c:catAx>
      <c:valAx>
        <c:axId val="33946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6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257</c:v>
                </c:pt>
                <c:pt idx="1">
                  <c:v>10399</c:v>
                </c:pt>
                <c:pt idx="2">
                  <c:v>20216</c:v>
                </c:pt>
                <c:pt idx="3">
                  <c:v>24046</c:v>
                </c:pt>
                <c:pt idx="4">
                  <c:v>12102</c:v>
                </c:pt>
                <c:pt idx="5">
                  <c:v>6788</c:v>
                </c:pt>
                <c:pt idx="6">
                  <c:v>2064</c:v>
                </c:pt>
              </c:numCache>
            </c:numRef>
          </c:val>
          <c:extLst>
            <c:ext xmlns:c16="http://schemas.microsoft.com/office/drawing/2014/chart" uri="{C3380CC4-5D6E-409C-BE32-E72D297353CC}">
              <c16:uniqueId val="{00000000-9B4D-4B1A-9DB9-4D163A7FBAC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53</c:v>
                </c:pt>
                <c:pt idx="1">
                  <c:v>3816</c:v>
                </c:pt>
                <c:pt idx="2">
                  <c:v>2427</c:v>
                </c:pt>
                <c:pt idx="3">
                  <c:v>1677</c:v>
                </c:pt>
                <c:pt idx="4">
                  <c:v>832</c:v>
                </c:pt>
                <c:pt idx="5">
                  <c:v>595</c:v>
                </c:pt>
                <c:pt idx="6">
                  <c:v>385</c:v>
                </c:pt>
              </c:numCache>
            </c:numRef>
          </c:val>
          <c:extLst>
            <c:ext xmlns:c16="http://schemas.microsoft.com/office/drawing/2014/chart" uri="{C3380CC4-5D6E-409C-BE32-E72D297353CC}">
              <c16:uniqueId val="{00000001-9B4D-4B1A-9DB9-4D163A7FBAC8}"/>
            </c:ext>
          </c:extLst>
        </c:ser>
        <c:dLbls>
          <c:showLegendKey val="0"/>
          <c:showVal val="0"/>
          <c:showCatName val="0"/>
          <c:showSerName val="0"/>
          <c:showPercent val="0"/>
          <c:showBubbleSize val="0"/>
        </c:dLbls>
        <c:gapWidth val="219"/>
        <c:overlap val="-27"/>
        <c:axId val="421363504"/>
        <c:axId val="421363832"/>
      </c:barChart>
      <c:catAx>
        <c:axId val="42136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3832"/>
        <c:crosses val="autoZero"/>
        <c:auto val="1"/>
        <c:lblAlgn val="ctr"/>
        <c:lblOffset val="100"/>
        <c:noMultiLvlLbl val="0"/>
      </c:catAx>
      <c:valAx>
        <c:axId val="42136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6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0.35284495852318998</c:v>
                </c:pt>
                <c:pt idx="5">
                  <c:v>0</c:v>
                </c:pt>
                <c:pt idx="6">
                  <c:v>0.40269866467456999</c:v>
                </c:pt>
                <c:pt idx="7">
                  <c:v>0</c:v>
                </c:pt>
                <c:pt idx="8">
                  <c:v>0.42456901579303002</c:v>
                </c:pt>
                <c:pt idx="9">
                  <c:v>0</c:v>
                </c:pt>
                <c:pt idx="10">
                  <c:v>0.45110152698450001</c:v>
                </c:pt>
                <c:pt idx="11">
                  <c:v>0</c:v>
                </c:pt>
                <c:pt idx="12">
                  <c:v>0.25624599615631</c:v>
                </c:pt>
                <c:pt idx="13">
                  <c:v>0</c:v>
                </c:pt>
                <c:pt idx="14">
                  <c:v>4.1903830708523999E-2</c:v>
                </c:pt>
                <c:pt idx="15">
                  <c:v>0</c:v>
                </c:pt>
                <c:pt idx="16">
                  <c:v>0.25706940874035999</c:v>
                </c:pt>
                <c:pt idx="17">
                  <c:v>0</c:v>
                </c:pt>
                <c:pt idx="18">
                  <c:v>0</c:v>
                </c:pt>
                <c:pt idx="19">
                  <c:v>0</c:v>
                </c:pt>
                <c:pt idx="20">
                  <c:v>0.35646277460406001</c:v>
                </c:pt>
                <c:pt idx="21">
                  <c:v>0</c:v>
                </c:pt>
                <c:pt idx="22">
                  <c:v>0.32835197475286998</c:v>
                </c:pt>
                <c:pt idx="23">
                  <c:v>8.1193309671283003E-3</c:v>
                </c:pt>
                <c:pt idx="24">
                  <c:v>0.21217883313236</c:v>
                </c:pt>
                <c:pt idx="25">
                  <c:v>0</c:v>
                </c:pt>
                <c:pt idx="26">
                  <c:v>3.5908722344492001E-2</c:v>
                </c:pt>
                <c:pt idx="27">
                  <c:v>0</c:v>
                </c:pt>
                <c:pt idx="28">
                  <c:v>1.5048734748686E-2</c:v>
                </c:pt>
                <c:pt idx="29">
                  <c:v>0</c:v>
                </c:pt>
              </c:numCache>
            </c:numRef>
          </c:val>
          <c:smooth val="0"/>
          <c:extLst>
            <c:ext xmlns:c16="http://schemas.microsoft.com/office/drawing/2014/chart" uri="{C3380CC4-5D6E-409C-BE32-E72D297353CC}">
              <c16:uniqueId val="{00000000-8DF4-447A-86C3-179D7218421E}"/>
            </c:ext>
          </c:extLst>
        </c:ser>
        <c:dLbls>
          <c:showLegendKey val="0"/>
          <c:showVal val="0"/>
          <c:showCatName val="0"/>
          <c:showSerName val="0"/>
          <c:showPercent val="0"/>
          <c:showBubbleSize val="0"/>
        </c:dLbls>
        <c:smooth val="0"/>
        <c:axId val="421375640"/>
        <c:axId val="421374000"/>
      </c:lineChart>
      <c:dateAx>
        <c:axId val="421375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4000"/>
        <c:crosses val="autoZero"/>
        <c:auto val="1"/>
        <c:lblOffset val="100"/>
        <c:baseTimeUnit val="days"/>
      </c:dateAx>
      <c:valAx>
        <c:axId val="421374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1">
                  <c:v>85496</c:v>
                </c:pt>
                <c:pt idx="3">
                  <c:v>85567</c:v>
                </c:pt>
                <c:pt idx="4">
                  <c:v>85613</c:v>
                </c:pt>
                <c:pt idx="5">
                  <c:v>85658</c:v>
                </c:pt>
                <c:pt idx="6">
                  <c:v>85687</c:v>
                </c:pt>
                <c:pt idx="7">
                  <c:v>85722</c:v>
                </c:pt>
                <c:pt idx="8">
                  <c:v>85746</c:v>
                </c:pt>
                <c:pt idx="9">
                  <c:v>85775</c:v>
                </c:pt>
                <c:pt idx="10">
                  <c:v>85805</c:v>
                </c:pt>
                <c:pt idx="11">
                  <c:v>85842</c:v>
                </c:pt>
                <c:pt idx="12">
                  <c:v>85869</c:v>
                </c:pt>
                <c:pt idx="13">
                  <c:v>85900</c:v>
                </c:pt>
                <c:pt idx="14">
                  <c:v>85922</c:v>
                </c:pt>
                <c:pt idx="15">
                  <c:v>85952</c:v>
                </c:pt>
                <c:pt idx="16">
                  <c:v>85987</c:v>
                </c:pt>
                <c:pt idx="17">
                  <c:v>86019</c:v>
                </c:pt>
                <c:pt idx="18">
                  <c:v>86052</c:v>
                </c:pt>
                <c:pt idx="19">
                  <c:v>86103</c:v>
                </c:pt>
                <c:pt idx="20">
                  <c:v>86145</c:v>
                </c:pt>
                <c:pt idx="21">
                  <c:v>86174</c:v>
                </c:pt>
                <c:pt idx="22">
                  <c:v>86202</c:v>
                </c:pt>
                <c:pt idx="23">
                  <c:v>86227</c:v>
                </c:pt>
                <c:pt idx="24">
                  <c:v>86269</c:v>
                </c:pt>
                <c:pt idx="25">
                  <c:v>86312</c:v>
                </c:pt>
                <c:pt idx="26">
                  <c:v>86348</c:v>
                </c:pt>
                <c:pt idx="27">
                  <c:v>86371</c:v>
                </c:pt>
                <c:pt idx="28">
                  <c:v>86402</c:v>
                </c:pt>
                <c:pt idx="29">
                  <c:v>86427</c:v>
                </c:pt>
              </c:numCache>
            </c:numRef>
          </c:val>
          <c:smooth val="0"/>
          <c:extLst>
            <c:ext xmlns:c16="http://schemas.microsoft.com/office/drawing/2014/chart" uri="{C3380CC4-5D6E-409C-BE32-E72D297353CC}">
              <c16:uniqueId val="{00000000-3346-4341-885E-246DE5EB183A}"/>
            </c:ext>
          </c:extLst>
        </c:ser>
        <c:dLbls>
          <c:showLegendKey val="0"/>
          <c:showVal val="0"/>
          <c:showCatName val="0"/>
          <c:showSerName val="0"/>
          <c:showPercent val="0"/>
          <c:showBubbleSize val="0"/>
        </c:dLbls>
        <c:smooth val="0"/>
        <c:axId val="421373672"/>
        <c:axId val="421376624"/>
      </c:lineChart>
      <c:dateAx>
        <c:axId val="421373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6624"/>
        <c:crosses val="autoZero"/>
        <c:auto val="1"/>
        <c:lblOffset val="100"/>
        <c:baseTimeUnit val="days"/>
      </c:dateAx>
      <c:valAx>
        <c:axId val="42137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49</c:v>
                </c:pt>
                <c:pt idx="1">
                  <c:v>35</c:v>
                </c:pt>
                <c:pt idx="2">
                  <c:v>37</c:v>
                </c:pt>
                <c:pt idx="3">
                  <c:v>54</c:v>
                </c:pt>
                <c:pt idx="4">
                  <c:v>62</c:v>
                </c:pt>
                <c:pt idx="5">
                  <c:v>85</c:v>
                </c:pt>
                <c:pt idx="6">
                  <c:v>37</c:v>
                </c:pt>
                <c:pt idx="7">
                  <c:v>75</c:v>
                </c:pt>
                <c:pt idx="8">
                  <c:v>34</c:v>
                </c:pt>
                <c:pt idx="9">
                  <c:v>41</c:v>
                </c:pt>
                <c:pt idx="10">
                  <c:v>43</c:v>
                </c:pt>
                <c:pt idx="11">
                  <c:v>48</c:v>
                </c:pt>
                <c:pt idx="12">
                  <c:v>104</c:v>
                </c:pt>
                <c:pt idx="13">
                  <c:v>64</c:v>
                </c:pt>
                <c:pt idx="14">
                  <c:v>11</c:v>
                </c:pt>
                <c:pt idx="15">
                  <c:v>44</c:v>
                </c:pt>
                <c:pt idx="16">
                  <c:v>50</c:v>
                </c:pt>
                <c:pt idx="17">
                  <c:v>29</c:v>
                </c:pt>
                <c:pt idx="18">
                  <c:v>14</c:v>
                </c:pt>
                <c:pt idx="19">
                  <c:v>25</c:v>
                </c:pt>
                <c:pt idx="20">
                  <c:v>29</c:v>
                </c:pt>
                <c:pt idx="21">
                  <c:v>47</c:v>
                </c:pt>
                <c:pt idx="22">
                  <c:v>43</c:v>
                </c:pt>
                <c:pt idx="23">
                  <c:v>28</c:v>
                </c:pt>
                <c:pt idx="24">
                  <c:v>33</c:v>
                </c:pt>
                <c:pt idx="25">
                  <c:v>62</c:v>
                </c:pt>
                <c:pt idx="26">
                  <c:v>42</c:v>
                </c:pt>
                <c:pt idx="27">
                  <c:v>33</c:v>
                </c:pt>
                <c:pt idx="28">
                  <c:v>31</c:v>
                </c:pt>
                <c:pt idx="29">
                  <c:v>12</c:v>
                </c:pt>
              </c:numCache>
            </c:numRef>
          </c:val>
          <c:smooth val="0"/>
          <c:extLst>
            <c:ext xmlns:c16="http://schemas.microsoft.com/office/drawing/2014/chart" uri="{C3380CC4-5D6E-409C-BE32-E72D297353CC}">
              <c16:uniqueId val="{00000000-0BE6-40E0-BE36-9F8D6CDEE831}"/>
            </c:ext>
          </c:extLst>
        </c:ser>
        <c:dLbls>
          <c:showLegendKey val="0"/>
          <c:showVal val="0"/>
          <c:showCatName val="0"/>
          <c:showSerName val="0"/>
          <c:showPercent val="0"/>
          <c:showBubbleSize val="0"/>
        </c:dLbls>
        <c:smooth val="0"/>
        <c:axId val="421377608"/>
        <c:axId val="286325720"/>
      </c:lineChart>
      <c:dateAx>
        <c:axId val="421377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25720"/>
        <c:crosses val="autoZero"/>
        <c:auto val="1"/>
        <c:lblOffset val="100"/>
        <c:baseTimeUnit val="days"/>
      </c:dateAx>
      <c:valAx>
        <c:axId val="28632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377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B7CD9-F77A-4389-98DA-311FC543A580}"/>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78668EBF-CA8E-495D-A2FD-04811747BAC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652275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B41C0-CB97-40C7-9848-48D1ED3E8CB3}"/>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4694E410-773F-40CB-AB61-38E81835D3EB}"/>
              </a:ext>
            </a:extLst>
          </p:cNvPr>
          <p:cNvGraphicFramePr>
            <a:graphicFrameLocks noGrp="1"/>
          </p:cNvGraphicFramePr>
          <p:nvPr>
            <p:ph type="tbl" sz="quarter" idx="13"/>
            <p:extLst>
              <p:ext uri="{D42A27DB-BD31-4B8C-83A1-F6EECF244321}">
                <p14:modId xmlns:p14="http://schemas.microsoft.com/office/powerpoint/2010/main" val="326318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92618764"/>
                    </a:ext>
                  </a:extLst>
                </a:gridCol>
                <a:gridCol w="740664">
                  <a:extLst>
                    <a:ext uri="{9D8B030D-6E8A-4147-A177-3AD203B41FA5}">
                      <a16:colId xmlns:a16="http://schemas.microsoft.com/office/drawing/2014/main" val="885642125"/>
                    </a:ext>
                  </a:extLst>
                </a:gridCol>
                <a:gridCol w="740664">
                  <a:extLst>
                    <a:ext uri="{9D8B030D-6E8A-4147-A177-3AD203B41FA5}">
                      <a16:colId xmlns:a16="http://schemas.microsoft.com/office/drawing/2014/main" val="166053865"/>
                    </a:ext>
                  </a:extLst>
                </a:gridCol>
                <a:gridCol w="740664">
                  <a:extLst>
                    <a:ext uri="{9D8B030D-6E8A-4147-A177-3AD203B41FA5}">
                      <a16:colId xmlns:a16="http://schemas.microsoft.com/office/drawing/2014/main" val="1611269900"/>
                    </a:ext>
                  </a:extLst>
                </a:gridCol>
                <a:gridCol w="740664">
                  <a:extLst>
                    <a:ext uri="{9D8B030D-6E8A-4147-A177-3AD203B41FA5}">
                      <a16:colId xmlns:a16="http://schemas.microsoft.com/office/drawing/2014/main" val="274427804"/>
                    </a:ext>
                  </a:extLst>
                </a:gridCol>
                <a:gridCol w="740664">
                  <a:extLst>
                    <a:ext uri="{9D8B030D-6E8A-4147-A177-3AD203B41FA5}">
                      <a16:colId xmlns:a16="http://schemas.microsoft.com/office/drawing/2014/main" val="2592336840"/>
                    </a:ext>
                  </a:extLst>
                </a:gridCol>
                <a:gridCol w="740664">
                  <a:extLst>
                    <a:ext uri="{9D8B030D-6E8A-4147-A177-3AD203B41FA5}">
                      <a16:colId xmlns:a16="http://schemas.microsoft.com/office/drawing/2014/main" val="3476132858"/>
                    </a:ext>
                  </a:extLst>
                </a:gridCol>
                <a:gridCol w="740664">
                  <a:extLst>
                    <a:ext uri="{9D8B030D-6E8A-4147-A177-3AD203B41FA5}">
                      <a16:colId xmlns:a16="http://schemas.microsoft.com/office/drawing/2014/main" val="1422114863"/>
                    </a:ext>
                  </a:extLst>
                </a:gridCol>
                <a:gridCol w="740664">
                  <a:extLst>
                    <a:ext uri="{9D8B030D-6E8A-4147-A177-3AD203B41FA5}">
                      <a16:colId xmlns:a16="http://schemas.microsoft.com/office/drawing/2014/main" val="3575670278"/>
                    </a:ext>
                  </a:extLst>
                </a:gridCol>
                <a:gridCol w="740664">
                  <a:extLst>
                    <a:ext uri="{9D8B030D-6E8A-4147-A177-3AD203B41FA5}">
                      <a16:colId xmlns:a16="http://schemas.microsoft.com/office/drawing/2014/main" val="6754961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20317961"/>
                  </a:ext>
                </a:extLst>
              </a:tr>
              <a:tr h="370840">
                <a:tc>
                  <a:txBody>
                    <a:bodyPr/>
                    <a:lstStyle/>
                    <a:p>
                      <a:r>
                        <a:rPr lang="en-US" sz="1000"/>
                        <a:t>SCS Dairy MY</a:t>
                      </a:r>
                    </a:p>
                  </a:txBody>
                  <a:tcPr/>
                </a:tc>
                <a:tc>
                  <a:txBody>
                    <a:bodyPr/>
                    <a:lstStyle/>
                    <a:p>
                      <a:r>
                        <a:rPr lang="en-US" sz="1000"/>
                        <a:t>86427</a:t>
                      </a:r>
                    </a:p>
                  </a:txBody>
                  <a:tcPr/>
                </a:tc>
                <a:tc>
                  <a:txBody>
                    <a:bodyPr/>
                    <a:lstStyle/>
                    <a:p>
                      <a:r>
                        <a:rPr lang="en-US" sz="1000"/>
                        <a:t>1020</a:t>
                      </a:r>
                    </a:p>
                  </a:txBody>
                  <a:tcPr/>
                </a:tc>
                <a:tc>
                  <a:txBody>
                    <a:bodyPr/>
                    <a:lstStyle/>
                    <a:p>
                      <a:r>
                        <a:rPr lang="en-US" sz="1000"/>
                        <a:t>16</a:t>
                      </a:r>
                    </a:p>
                  </a:txBody>
                  <a:tcPr/>
                </a:tc>
                <a:tc>
                  <a:txBody>
                    <a:bodyPr/>
                    <a:lstStyle/>
                    <a:p>
                      <a:r>
                        <a:rPr lang="en-US" sz="1000"/>
                        <a:t>2805</a:t>
                      </a:r>
                    </a:p>
                  </a:txBody>
                  <a:tcPr/>
                </a:tc>
                <a:tc>
                  <a:txBody>
                    <a:bodyPr/>
                    <a:lstStyle/>
                    <a:p>
                      <a:r>
                        <a:rPr lang="en-US" sz="1000"/>
                        <a:t>77</a:t>
                      </a:r>
                    </a:p>
                  </a:txBody>
                  <a:tcPr/>
                </a:tc>
                <a:tc>
                  <a:txBody>
                    <a:bodyPr/>
                    <a:lstStyle/>
                    <a:p>
                      <a:r>
                        <a:rPr lang="en-US" sz="1000"/>
                        <a:t>724</a:t>
                      </a:r>
                    </a:p>
                  </a:txBody>
                  <a:tcPr/>
                </a:tc>
                <a:tc>
                  <a:txBody>
                    <a:bodyPr/>
                    <a:lstStyle/>
                    <a:p>
                      <a:r>
                        <a:rPr lang="en-US" sz="1000"/>
                        <a:t>0</a:t>
                      </a:r>
                    </a:p>
                  </a:txBody>
                  <a:tcPr/>
                </a:tc>
                <a:tc>
                  <a:txBody>
                    <a:bodyPr/>
                    <a:lstStyle/>
                    <a:p>
                      <a:r>
                        <a:rPr lang="en-US" sz="1000"/>
                        <a:t>0.2623 %</a:t>
                      </a:r>
                    </a:p>
                  </a:txBody>
                  <a:tcPr/>
                </a:tc>
                <a:tc>
                  <a:txBody>
                    <a:bodyPr/>
                    <a:lstStyle/>
                    <a:p>
                      <a:r>
                        <a:rPr lang="en-US" sz="1000"/>
                        <a:t>0.0 %</a:t>
                      </a:r>
                    </a:p>
                  </a:txBody>
                  <a:tcPr/>
                </a:tc>
                <a:extLst>
                  <a:ext uri="{0D108BD9-81ED-4DB2-BD59-A6C34878D82A}">
                    <a16:rowId xmlns:a16="http://schemas.microsoft.com/office/drawing/2014/main" val="2249491659"/>
                  </a:ext>
                </a:extLst>
              </a:tr>
            </a:tbl>
          </a:graphicData>
        </a:graphic>
      </p:graphicFrame>
      <p:sp>
        <p:nvSpPr>
          <p:cNvPr id="4" name="Text Placeholder 3">
            <a:extLst>
              <a:ext uri="{FF2B5EF4-FFF2-40B4-BE49-F238E27FC236}">
                <a16:creationId xmlns:a16="http://schemas.microsoft.com/office/drawing/2014/main" id="{44CB702C-8980-40D5-A7B1-A15ABBD146D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90868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081FC-D354-4BAA-8CB5-D4209D7E70B1}"/>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6694BB7A-0B82-4BDF-A2FE-FAB19058E42E}"/>
              </a:ext>
            </a:extLst>
          </p:cNvPr>
          <p:cNvGraphicFramePr>
            <a:graphicFrameLocks noGrp="1"/>
          </p:cNvGraphicFramePr>
          <p:nvPr>
            <p:ph type="chart" sz="quarter" idx="13"/>
            <p:extLst>
              <p:ext uri="{D42A27DB-BD31-4B8C-83A1-F6EECF244321}">
                <p14:modId xmlns:p14="http://schemas.microsoft.com/office/powerpoint/2010/main" val="3155024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7B0558-8E47-474B-B698-6F055966B92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35E8117-421A-4F0A-9DD0-7E5BBD1A7E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6253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23FBB-142D-4EF6-BD4E-201867471BB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428F810C-584A-4197-B9BC-DCA8DDCEBAAA}"/>
              </a:ext>
            </a:extLst>
          </p:cNvPr>
          <p:cNvGraphicFramePr>
            <a:graphicFrameLocks noGrp="1"/>
          </p:cNvGraphicFramePr>
          <p:nvPr>
            <p:ph type="chart" sz="quarter" idx="13"/>
            <p:extLst>
              <p:ext uri="{D42A27DB-BD31-4B8C-83A1-F6EECF244321}">
                <p14:modId xmlns:p14="http://schemas.microsoft.com/office/powerpoint/2010/main" val="32924723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15F362-3E52-4543-98B1-C67B5A029C2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502D73E-0EFA-4844-999E-39E05CE75D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94422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55F61-DD4B-4C28-B680-C97CB0882A1C}"/>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E4FD5595-E67E-4930-9831-400D71798381}"/>
              </a:ext>
            </a:extLst>
          </p:cNvPr>
          <p:cNvGraphicFramePr>
            <a:graphicFrameLocks noGrp="1"/>
          </p:cNvGraphicFramePr>
          <p:nvPr>
            <p:ph type="chart" sz="quarter" idx="13"/>
            <p:extLst>
              <p:ext uri="{D42A27DB-BD31-4B8C-83A1-F6EECF244321}">
                <p14:modId xmlns:p14="http://schemas.microsoft.com/office/powerpoint/2010/main" val="144627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6DE03-0998-4DB5-A888-6C80263DFEB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B9C50FF-6CC1-47B8-9271-D428475AE6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4259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710B3-FEDE-467B-9E45-CBB1197D8A68}"/>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1099B4D6-7832-4D31-8DD2-D42E260D623E}"/>
              </a:ext>
            </a:extLst>
          </p:cNvPr>
          <p:cNvGraphicFramePr>
            <a:graphicFrameLocks noGrp="1"/>
          </p:cNvGraphicFramePr>
          <p:nvPr>
            <p:ph type="chart" sz="quarter" idx="13"/>
            <p:extLst>
              <p:ext uri="{D42A27DB-BD31-4B8C-83A1-F6EECF244321}">
                <p14:modId xmlns:p14="http://schemas.microsoft.com/office/powerpoint/2010/main" val="1345315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912AA0-721A-4FC7-A0BE-16DCD48E800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9C307B2-8451-4605-9ECC-E129862CC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84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7B173-04B5-447B-875C-714DB1B99FA7}"/>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E860E1D6-F04D-4243-A30C-C169B10180E6}"/>
              </a:ext>
            </a:extLst>
          </p:cNvPr>
          <p:cNvGraphicFramePr>
            <a:graphicFrameLocks noGrp="1"/>
          </p:cNvGraphicFramePr>
          <p:nvPr>
            <p:ph type="chart" sz="quarter" idx="13"/>
            <p:extLst>
              <p:ext uri="{D42A27DB-BD31-4B8C-83A1-F6EECF244321}">
                <p14:modId xmlns:p14="http://schemas.microsoft.com/office/powerpoint/2010/main" val="4266052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8BF92E-4B22-427C-9143-A855BED02B4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955953A-974A-4641-B5A7-CE9EFA46DB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8867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ACCFC-6201-4E66-BE67-F5719971B97F}"/>
              </a:ext>
            </a:extLst>
          </p:cNvPr>
          <p:cNvSpPr>
            <a:spLocks noGrp="1"/>
          </p:cNvSpPr>
          <p:nvPr>
            <p:ph type="title"/>
          </p:nvPr>
        </p:nvSpPr>
        <p:spPr/>
        <p:txBody>
          <a:bodyPr/>
          <a:lstStyle/>
          <a:p>
            <a:r>
              <a:rPr lang="en-US"/>
              <a:t>(FB) Custom Own Posts Table (new) | SCS Dairy MY - 1 of 6</a:t>
            </a:r>
          </a:p>
        </p:txBody>
      </p:sp>
      <p:graphicFrame>
        <p:nvGraphicFramePr>
          <p:cNvPr id="5" name="Table Placeholder 4">
            <a:extLst>
              <a:ext uri="{FF2B5EF4-FFF2-40B4-BE49-F238E27FC236}">
                <a16:creationId xmlns:a16="http://schemas.microsoft.com/office/drawing/2014/main" id="{29FF7A9E-3AE5-4C8C-B673-7C37D81A62CD}"/>
              </a:ext>
            </a:extLst>
          </p:cNvPr>
          <p:cNvGraphicFramePr>
            <a:graphicFrameLocks noGrp="1"/>
          </p:cNvGraphicFramePr>
          <p:nvPr>
            <p:ph type="tbl" sz="quarter" idx="13"/>
            <p:extLst>
              <p:ext uri="{D42A27DB-BD31-4B8C-83A1-F6EECF244321}">
                <p14:modId xmlns:p14="http://schemas.microsoft.com/office/powerpoint/2010/main" val="2657165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32489641"/>
                    </a:ext>
                  </a:extLst>
                </a:gridCol>
                <a:gridCol w="822960">
                  <a:extLst>
                    <a:ext uri="{9D8B030D-6E8A-4147-A177-3AD203B41FA5}">
                      <a16:colId xmlns:a16="http://schemas.microsoft.com/office/drawing/2014/main" val="3234220627"/>
                    </a:ext>
                  </a:extLst>
                </a:gridCol>
                <a:gridCol w="822960">
                  <a:extLst>
                    <a:ext uri="{9D8B030D-6E8A-4147-A177-3AD203B41FA5}">
                      <a16:colId xmlns:a16="http://schemas.microsoft.com/office/drawing/2014/main" val="3218028094"/>
                    </a:ext>
                  </a:extLst>
                </a:gridCol>
                <a:gridCol w="822960">
                  <a:extLst>
                    <a:ext uri="{9D8B030D-6E8A-4147-A177-3AD203B41FA5}">
                      <a16:colId xmlns:a16="http://schemas.microsoft.com/office/drawing/2014/main" val="36238487"/>
                    </a:ext>
                  </a:extLst>
                </a:gridCol>
                <a:gridCol w="822960">
                  <a:extLst>
                    <a:ext uri="{9D8B030D-6E8A-4147-A177-3AD203B41FA5}">
                      <a16:colId xmlns:a16="http://schemas.microsoft.com/office/drawing/2014/main" val="1065434742"/>
                    </a:ext>
                  </a:extLst>
                </a:gridCol>
                <a:gridCol w="822960">
                  <a:extLst>
                    <a:ext uri="{9D8B030D-6E8A-4147-A177-3AD203B41FA5}">
                      <a16:colId xmlns:a16="http://schemas.microsoft.com/office/drawing/2014/main" val="2360980913"/>
                    </a:ext>
                  </a:extLst>
                </a:gridCol>
                <a:gridCol w="822960">
                  <a:extLst>
                    <a:ext uri="{9D8B030D-6E8A-4147-A177-3AD203B41FA5}">
                      <a16:colId xmlns:a16="http://schemas.microsoft.com/office/drawing/2014/main" val="6529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5287721"/>
                  </a:ext>
                </a:extLst>
              </a:tr>
            </a:tbl>
          </a:graphicData>
        </a:graphic>
      </p:graphicFrame>
      <p:sp>
        <p:nvSpPr>
          <p:cNvPr id="4" name="Text Placeholder 3">
            <a:extLst>
              <a:ext uri="{FF2B5EF4-FFF2-40B4-BE49-F238E27FC236}">
                <a16:creationId xmlns:a16="http://schemas.microsoft.com/office/drawing/2014/main" id="{BFFC4BEC-0FE8-4CED-834D-1A7591F5F55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70257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91BA8-4178-444A-999D-8C8D1E28948C}"/>
              </a:ext>
            </a:extLst>
          </p:cNvPr>
          <p:cNvSpPr>
            <a:spLocks noGrp="1"/>
          </p:cNvSpPr>
          <p:nvPr>
            <p:ph type="title"/>
          </p:nvPr>
        </p:nvSpPr>
        <p:spPr/>
        <p:txBody>
          <a:bodyPr/>
          <a:lstStyle/>
          <a:p>
            <a:r>
              <a:rPr lang="en-US"/>
              <a:t>(FB) Custom Own Posts Table (new) | SCS Dairy MY - 2 of 6</a:t>
            </a:r>
          </a:p>
        </p:txBody>
      </p:sp>
      <p:graphicFrame>
        <p:nvGraphicFramePr>
          <p:cNvPr id="5" name="Table Placeholder 4">
            <a:extLst>
              <a:ext uri="{FF2B5EF4-FFF2-40B4-BE49-F238E27FC236}">
                <a16:creationId xmlns:a16="http://schemas.microsoft.com/office/drawing/2014/main" id="{157B974C-6883-44E6-AD6B-68BD1918337E}"/>
              </a:ext>
            </a:extLst>
          </p:cNvPr>
          <p:cNvGraphicFramePr>
            <a:graphicFrameLocks noGrp="1"/>
          </p:cNvGraphicFramePr>
          <p:nvPr>
            <p:ph type="tbl" sz="quarter" idx="13"/>
            <p:extLst>
              <p:ext uri="{D42A27DB-BD31-4B8C-83A1-F6EECF244321}">
                <p14:modId xmlns:p14="http://schemas.microsoft.com/office/powerpoint/2010/main" val="200601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4883169"/>
                    </a:ext>
                  </a:extLst>
                </a:gridCol>
                <a:gridCol w="822960">
                  <a:extLst>
                    <a:ext uri="{9D8B030D-6E8A-4147-A177-3AD203B41FA5}">
                      <a16:colId xmlns:a16="http://schemas.microsoft.com/office/drawing/2014/main" val="490710342"/>
                    </a:ext>
                  </a:extLst>
                </a:gridCol>
                <a:gridCol w="822960">
                  <a:extLst>
                    <a:ext uri="{9D8B030D-6E8A-4147-A177-3AD203B41FA5}">
                      <a16:colId xmlns:a16="http://schemas.microsoft.com/office/drawing/2014/main" val="3800745307"/>
                    </a:ext>
                  </a:extLst>
                </a:gridCol>
                <a:gridCol w="822960">
                  <a:extLst>
                    <a:ext uri="{9D8B030D-6E8A-4147-A177-3AD203B41FA5}">
                      <a16:colId xmlns:a16="http://schemas.microsoft.com/office/drawing/2014/main" val="2610424853"/>
                    </a:ext>
                  </a:extLst>
                </a:gridCol>
                <a:gridCol w="822960">
                  <a:extLst>
                    <a:ext uri="{9D8B030D-6E8A-4147-A177-3AD203B41FA5}">
                      <a16:colId xmlns:a16="http://schemas.microsoft.com/office/drawing/2014/main" val="3124403162"/>
                    </a:ext>
                  </a:extLst>
                </a:gridCol>
                <a:gridCol w="822960">
                  <a:extLst>
                    <a:ext uri="{9D8B030D-6E8A-4147-A177-3AD203B41FA5}">
                      <a16:colId xmlns:a16="http://schemas.microsoft.com/office/drawing/2014/main" val="1823329926"/>
                    </a:ext>
                  </a:extLst>
                </a:gridCol>
                <a:gridCol w="822960">
                  <a:extLst>
                    <a:ext uri="{9D8B030D-6E8A-4147-A177-3AD203B41FA5}">
                      <a16:colId xmlns:a16="http://schemas.microsoft.com/office/drawing/2014/main" val="262614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158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03:35:18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sandwiches are so good, and this fried egg grilled cheese sandwich is definitely one that will make any breakfast delicious!
Ingredients:
4 SCS Cheese Slices
SCS Butter
4 eggs
4 slices of thick bread
Salt &amp; Pepper
Instructions:
Butter one side of each piece of bread set aside. In a frying pan, melt a little butter over low heat. Fry eggs so the yokes are cooked how you like them.
Add salt and pepper to taste. Once done, remove from flame. In a separate frying pan, add a slice of bread, buttered side down. Add a slice of SCS cheese. Top with two fried eggs.
Add a slice of pepper jack cheese on top of the eggs. Top with another piece of bread, buttered side up. Cover pan with a lid and cook until cheese is melted and bread is golden brown on both sides.
Source: 
http://www.greatgrubdelicioustreats.com/fried-egg-grilled-cheesesandwich/utm_content=buffer5d243&amp;utm_medium=social&amp;utm_source=pinterest.com&amp;utm_campaign=buffer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2549416"/>
                  </a:ext>
                </a:extLst>
              </a:tr>
            </a:tbl>
          </a:graphicData>
        </a:graphic>
      </p:graphicFrame>
      <p:sp>
        <p:nvSpPr>
          <p:cNvPr id="4" name="Text Placeholder 3">
            <a:extLst>
              <a:ext uri="{FF2B5EF4-FFF2-40B4-BE49-F238E27FC236}">
                <a16:creationId xmlns:a16="http://schemas.microsoft.com/office/drawing/2014/main" id="{4B0D29A4-1A5C-4267-87BF-C41617B0485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550642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94EF0-6F95-4A1C-B192-B2A99DF7D0BD}"/>
              </a:ext>
            </a:extLst>
          </p:cNvPr>
          <p:cNvSpPr>
            <a:spLocks noGrp="1"/>
          </p:cNvSpPr>
          <p:nvPr>
            <p:ph type="title"/>
          </p:nvPr>
        </p:nvSpPr>
        <p:spPr/>
        <p:txBody>
          <a:bodyPr/>
          <a:lstStyle/>
          <a:p>
            <a:r>
              <a:rPr lang="en-US"/>
              <a:t>(FB) Custom Own Posts Table (new) | SCS Dairy MY - 3 of 6</a:t>
            </a:r>
          </a:p>
        </p:txBody>
      </p:sp>
      <p:graphicFrame>
        <p:nvGraphicFramePr>
          <p:cNvPr id="5" name="Table Placeholder 4">
            <a:extLst>
              <a:ext uri="{FF2B5EF4-FFF2-40B4-BE49-F238E27FC236}">
                <a16:creationId xmlns:a16="http://schemas.microsoft.com/office/drawing/2014/main" id="{F69F5F8F-F388-44C7-A9C4-4E7BF9BDB6A6}"/>
              </a:ext>
            </a:extLst>
          </p:cNvPr>
          <p:cNvGraphicFramePr>
            <a:graphicFrameLocks noGrp="1"/>
          </p:cNvGraphicFramePr>
          <p:nvPr>
            <p:ph type="tbl" sz="quarter" idx="13"/>
            <p:extLst>
              <p:ext uri="{D42A27DB-BD31-4B8C-83A1-F6EECF244321}">
                <p14:modId xmlns:p14="http://schemas.microsoft.com/office/powerpoint/2010/main" val="625954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73027373"/>
                    </a:ext>
                  </a:extLst>
                </a:gridCol>
                <a:gridCol w="822960">
                  <a:extLst>
                    <a:ext uri="{9D8B030D-6E8A-4147-A177-3AD203B41FA5}">
                      <a16:colId xmlns:a16="http://schemas.microsoft.com/office/drawing/2014/main" val="650050836"/>
                    </a:ext>
                  </a:extLst>
                </a:gridCol>
                <a:gridCol w="822960">
                  <a:extLst>
                    <a:ext uri="{9D8B030D-6E8A-4147-A177-3AD203B41FA5}">
                      <a16:colId xmlns:a16="http://schemas.microsoft.com/office/drawing/2014/main" val="1801144521"/>
                    </a:ext>
                  </a:extLst>
                </a:gridCol>
                <a:gridCol w="822960">
                  <a:extLst>
                    <a:ext uri="{9D8B030D-6E8A-4147-A177-3AD203B41FA5}">
                      <a16:colId xmlns:a16="http://schemas.microsoft.com/office/drawing/2014/main" val="2799808760"/>
                    </a:ext>
                  </a:extLst>
                </a:gridCol>
                <a:gridCol w="822960">
                  <a:extLst>
                    <a:ext uri="{9D8B030D-6E8A-4147-A177-3AD203B41FA5}">
                      <a16:colId xmlns:a16="http://schemas.microsoft.com/office/drawing/2014/main" val="2032517249"/>
                    </a:ext>
                  </a:extLst>
                </a:gridCol>
                <a:gridCol w="822960">
                  <a:extLst>
                    <a:ext uri="{9D8B030D-6E8A-4147-A177-3AD203B41FA5}">
                      <a16:colId xmlns:a16="http://schemas.microsoft.com/office/drawing/2014/main" val="1037310541"/>
                    </a:ext>
                  </a:extLst>
                </a:gridCol>
                <a:gridCol w="822960">
                  <a:extLst>
                    <a:ext uri="{9D8B030D-6E8A-4147-A177-3AD203B41FA5}">
                      <a16:colId xmlns:a16="http://schemas.microsoft.com/office/drawing/2014/main" val="142669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3163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- 2018-06-11 19:17:41 </a:t>
                      </a:r>
                      <a:r>
                        <a:rPr kumimoji="0" lang="en-US" sz="1000" b="0" i="0" u="none" strike="noStrike" kern="1200" cap="none" spc="0" normalizeH="0" baseline="0" noProof="0">
                          <a:ln>
                            <a:noFill/>
                          </a:ln>
                          <a:solidFill>
                            <a:prstClr val="black"/>
                          </a:solidFill>
                          <a:effectLst/>
                          <a:uLnTx/>
                          <a:uFillTx/>
                          <a:latin typeface="+mn-lt"/>
                          <a:ea typeface="+mn-ea"/>
                          <a:cs typeface="+mn-cs"/>
                        </a:rPr>
                        <a:t> 
 How about trying these delicious cream cheese cookies for Raya? Soft and scrumptious, your 
family will love them!
White Chocolate Raspberry Cheesecake Cookies
Ingredients
113g SCS cream cheese softened
113g SCS butter softened
2 tbsp shortening
200g brown sugar
2 eggs
750g packaged muffin mix
100g all-purpose flour
265g white chocolate chips
125g raspberries, chopped
Instructions:
Beat together cream cheese, butter, shortening and brown sugar in a large mixing bowl until combined. Add eggs beating after each addition. 
Mix in muffin mix and flour until just combined. Add white chocolate chips, raspberries and stir until incorporated.
Chill dough in the refrigerator at least 30 minutes. Preheat oven to 350°C. Line baking sheet with Silpat mat or lightly grease baking sheets. Scoop cookie dough mix onto baking sheets. Bake 10-12 minutes or until golden 
brown on edges. In between baking batches of cookies make sure to store the dough in the refrigerator.
Source: https://www.julies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8062623"/>
                  </a:ext>
                </a:extLst>
              </a:tr>
            </a:tbl>
          </a:graphicData>
        </a:graphic>
      </p:graphicFrame>
      <p:sp>
        <p:nvSpPr>
          <p:cNvPr id="4" name="Text Placeholder 3">
            <a:extLst>
              <a:ext uri="{FF2B5EF4-FFF2-40B4-BE49-F238E27FC236}">
                <a16:creationId xmlns:a16="http://schemas.microsoft.com/office/drawing/2014/main" id="{EBEC5F30-C86B-450B-B6F6-22A5635C18F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5062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5D9AA-83E9-489E-8739-2481DB8D78F8}"/>
              </a:ext>
            </a:extLst>
          </p:cNvPr>
          <p:cNvSpPr>
            <a:spLocks noGrp="1"/>
          </p:cNvSpPr>
          <p:nvPr>
            <p:ph type="title"/>
          </p:nvPr>
        </p:nvSpPr>
        <p:spPr/>
        <p:txBody>
          <a:bodyPr/>
          <a:lstStyle/>
          <a:p>
            <a:r>
              <a:rPr lang="en-US"/>
              <a:t>(FB) Custom Own Posts Table (new) | SCS Dairy MY - 4 of 6</a:t>
            </a:r>
          </a:p>
        </p:txBody>
      </p:sp>
      <p:graphicFrame>
        <p:nvGraphicFramePr>
          <p:cNvPr id="5" name="Table Placeholder 4">
            <a:extLst>
              <a:ext uri="{FF2B5EF4-FFF2-40B4-BE49-F238E27FC236}">
                <a16:creationId xmlns:a16="http://schemas.microsoft.com/office/drawing/2014/main" id="{1290C207-F0D6-4F1E-AB8C-6A5ACE2E5D3C}"/>
              </a:ext>
            </a:extLst>
          </p:cNvPr>
          <p:cNvGraphicFramePr>
            <a:graphicFrameLocks noGrp="1"/>
          </p:cNvGraphicFramePr>
          <p:nvPr>
            <p:ph type="tbl" sz="quarter" idx="13"/>
            <p:extLst>
              <p:ext uri="{D42A27DB-BD31-4B8C-83A1-F6EECF244321}">
                <p14:modId xmlns:p14="http://schemas.microsoft.com/office/powerpoint/2010/main" val="3324182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6107531"/>
                    </a:ext>
                  </a:extLst>
                </a:gridCol>
                <a:gridCol w="822960">
                  <a:extLst>
                    <a:ext uri="{9D8B030D-6E8A-4147-A177-3AD203B41FA5}">
                      <a16:colId xmlns:a16="http://schemas.microsoft.com/office/drawing/2014/main" val="3097654613"/>
                    </a:ext>
                  </a:extLst>
                </a:gridCol>
                <a:gridCol w="822960">
                  <a:extLst>
                    <a:ext uri="{9D8B030D-6E8A-4147-A177-3AD203B41FA5}">
                      <a16:colId xmlns:a16="http://schemas.microsoft.com/office/drawing/2014/main" val="968920606"/>
                    </a:ext>
                  </a:extLst>
                </a:gridCol>
                <a:gridCol w="822960">
                  <a:extLst>
                    <a:ext uri="{9D8B030D-6E8A-4147-A177-3AD203B41FA5}">
                      <a16:colId xmlns:a16="http://schemas.microsoft.com/office/drawing/2014/main" val="2543571966"/>
                    </a:ext>
                  </a:extLst>
                </a:gridCol>
                <a:gridCol w="822960">
                  <a:extLst>
                    <a:ext uri="{9D8B030D-6E8A-4147-A177-3AD203B41FA5}">
                      <a16:colId xmlns:a16="http://schemas.microsoft.com/office/drawing/2014/main" val="4240028106"/>
                    </a:ext>
                  </a:extLst>
                </a:gridCol>
                <a:gridCol w="822960">
                  <a:extLst>
                    <a:ext uri="{9D8B030D-6E8A-4147-A177-3AD203B41FA5}">
                      <a16:colId xmlns:a16="http://schemas.microsoft.com/office/drawing/2014/main" val="3863951498"/>
                    </a:ext>
                  </a:extLst>
                </a:gridCol>
                <a:gridCol w="822960">
                  <a:extLst>
                    <a:ext uri="{9D8B030D-6E8A-4147-A177-3AD203B41FA5}">
                      <a16:colId xmlns:a16="http://schemas.microsoft.com/office/drawing/2014/main" val="1905134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507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- 2018-06-09 21:00:38 </a:t>
                      </a:r>
                      <a:r>
                        <a:rPr kumimoji="0" lang="en-US" sz="1000" b="0" i="0" u="none" strike="noStrike" kern="1200" cap="none" spc="0" normalizeH="0" baseline="0" noProof="0">
                          <a:ln>
                            <a:noFill/>
                          </a:ln>
                          <a:solidFill>
                            <a:prstClr val="black"/>
                          </a:solidFill>
                          <a:effectLst/>
                          <a:uLnTx/>
                          <a:uFillTx/>
                          <a:latin typeface="+mn-lt"/>
                          <a:ea typeface="+mn-ea"/>
                          <a:cs typeface="+mn-cs"/>
                        </a:rPr>
                        <a:t> 
 Sweet and savoury, the Nutty semperit brings with it a soft pastry base with a thin layer of peanut spread sandwiched in the middle for more flavor, perfect for Raya!
Semperit Nutty
INGREDIENTS:
SCS Butter 200gm
Icing sugar 80gm
Vanilla essence ½ tsp
Plain flour 160gm
Corn flour 65gm
Custard powder 100gm
Peanut butter 130gm
Glazed peanut (chopped/ crushed) 80gm
Egg 1
DIRECTIONS:
Cream SCS butter with icing sugar until fluffy then add in vanilla essence. Next put in all dry 
ingredients and mix well. Rest for 5 minutes. 
Separate the dough into portions. Roll in between two plastic sheets to 3mm thickness. Chill in fridge.
Remove from fridge once dough is slightly hardened. Spread first portion with peanut butter and cover with the other one on top. Chill in fridge again until dough hardens. Cut into smaller pieces and top with egg wash and 
crushed nuts. Bake at 160°C for 20 minutes or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0865150"/>
                  </a:ext>
                </a:extLst>
              </a:tr>
            </a:tbl>
          </a:graphicData>
        </a:graphic>
      </p:graphicFrame>
      <p:sp>
        <p:nvSpPr>
          <p:cNvPr id="4" name="Text Placeholder 3">
            <a:extLst>
              <a:ext uri="{FF2B5EF4-FFF2-40B4-BE49-F238E27FC236}">
                <a16:creationId xmlns:a16="http://schemas.microsoft.com/office/drawing/2014/main" id="{FEA88800-0F96-4E74-984E-A4DF792B829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0338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902FC-89AF-45A6-9C83-4CE33EA58F19}"/>
              </a:ext>
            </a:extLst>
          </p:cNvPr>
          <p:cNvSpPr>
            <a:spLocks noGrp="1"/>
          </p:cNvSpPr>
          <p:nvPr>
            <p:ph type="title"/>
          </p:nvPr>
        </p:nvSpPr>
        <p:spPr/>
        <p:txBody>
          <a:bodyPr/>
          <a:lstStyle/>
          <a:p>
            <a:r>
              <a:rPr lang="en-US"/>
              <a:t>(FB) Custom Own Posts Table (new) | SCS Dairy MY - 5 of 6</a:t>
            </a:r>
          </a:p>
        </p:txBody>
      </p:sp>
      <p:graphicFrame>
        <p:nvGraphicFramePr>
          <p:cNvPr id="5" name="Table Placeholder 4">
            <a:extLst>
              <a:ext uri="{FF2B5EF4-FFF2-40B4-BE49-F238E27FC236}">
                <a16:creationId xmlns:a16="http://schemas.microsoft.com/office/drawing/2014/main" id="{2809B23D-5334-45AC-BCE9-D052AA715E7E}"/>
              </a:ext>
            </a:extLst>
          </p:cNvPr>
          <p:cNvGraphicFramePr>
            <a:graphicFrameLocks noGrp="1"/>
          </p:cNvGraphicFramePr>
          <p:nvPr>
            <p:ph type="tbl" sz="quarter" idx="13"/>
            <p:extLst>
              <p:ext uri="{D42A27DB-BD31-4B8C-83A1-F6EECF244321}">
                <p14:modId xmlns:p14="http://schemas.microsoft.com/office/powerpoint/2010/main" val="4113981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2148902"/>
                    </a:ext>
                  </a:extLst>
                </a:gridCol>
                <a:gridCol w="822960">
                  <a:extLst>
                    <a:ext uri="{9D8B030D-6E8A-4147-A177-3AD203B41FA5}">
                      <a16:colId xmlns:a16="http://schemas.microsoft.com/office/drawing/2014/main" val="1430379292"/>
                    </a:ext>
                  </a:extLst>
                </a:gridCol>
                <a:gridCol w="822960">
                  <a:extLst>
                    <a:ext uri="{9D8B030D-6E8A-4147-A177-3AD203B41FA5}">
                      <a16:colId xmlns:a16="http://schemas.microsoft.com/office/drawing/2014/main" val="2286144518"/>
                    </a:ext>
                  </a:extLst>
                </a:gridCol>
                <a:gridCol w="822960">
                  <a:extLst>
                    <a:ext uri="{9D8B030D-6E8A-4147-A177-3AD203B41FA5}">
                      <a16:colId xmlns:a16="http://schemas.microsoft.com/office/drawing/2014/main" val="3115358674"/>
                    </a:ext>
                  </a:extLst>
                </a:gridCol>
                <a:gridCol w="822960">
                  <a:extLst>
                    <a:ext uri="{9D8B030D-6E8A-4147-A177-3AD203B41FA5}">
                      <a16:colId xmlns:a16="http://schemas.microsoft.com/office/drawing/2014/main" val="476986367"/>
                    </a:ext>
                  </a:extLst>
                </a:gridCol>
                <a:gridCol w="822960">
                  <a:extLst>
                    <a:ext uri="{9D8B030D-6E8A-4147-A177-3AD203B41FA5}">
                      <a16:colId xmlns:a16="http://schemas.microsoft.com/office/drawing/2014/main" val="4234975119"/>
                    </a:ext>
                  </a:extLst>
                </a:gridCol>
                <a:gridCol w="822960">
                  <a:extLst>
                    <a:ext uri="{9D8B030D-6E8A-4147-A177-3AD203B41FA5}">
                      <a16:colId xmlns:a16="http://schemas.microsoft.com/office/drawing/2014/main" val="4011762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2504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- 2018-06-07 16:17:28 </a:t>
                      </a:r>
                      <a:r>
                        <a:rPr kumimoji="0" lang="en-US" sz="1000" b="0" i="0" u="none" strike="noStrike" kern="1200" cap="none" spc="0" normalizeH="0" baseline="0" noProof="0">
                          <a:ln>
                            <a:noFill/>
                          </a:ln>
                          <a:solidFill>
                            <a:prstClr val="black"/>
                          </a:solidFill>
                          <a:effectLst/>
                          <a:uLnTx/>
                          <a:uFillTx/>
                          <a:latin typeface="+mn-lt"/>
                          <a:ea typeface="+mn-ea"/>
                          <a:cs typeface="+mn-cs"/>
                        </a:rPr>
                        <a:t> 
 Raya is just around the corner, which special Raya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4293679"/>
                  </a:ext>
                </a:extLst>
              </a:tr>
            </a:tbl>
          </a:graphicData>
        </a:graphic>
      </p:graphicFrame>
      <p:sp>
        <p:nvSpPr>
          <p:cNvPr id="4" name="Text Placeholder 3">
            <a:extLst>
              <a:ext uri="{FF2B5EF4-FFF2-40B4-BE49-F238E27FC236}">
                <a16:creationId xmlns:a16="http://schemas.microsoft.com/office/drawing/2014/main" id="{1B7E4B5F-6060-4651-AE1A-B861B687778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99742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601B-BD0C-4016-8BBC-D6C71A3669A7}"/>
              </a:ext>
            </a:extLst>
          </p:cNvPr>
          <p:cNvSpPr>
            <a:spLocks noGrp="1"/>
          </p:cNvSpPr>
          <p:nvPr>
            <p:ph type="title"/>
          </p:nvPr>
        </p:nvSpPr>
        <p:spPr/>
        <p:txBody>
          <a:bodyPr/>
          <a:lstStyle/>
          <a:p>
            <a:r>
              <a:rPr lang="en-US"/>
              <a:t>(FB) Custom Own Posts Table (new) | SCS Dairy MY - 6 of 6</a:t>
            </a:r>
          </a:p>
        </p:txBody>
      </p:sp>
      <p:graphicFrame>
        <p:nvGraphicFramePr>
          <p:cNvPr id="5" name="Table Placeholder 4">
            <a:extLst>
              <a:ext uri="{FF2B5EF4-FFF2-40B4-BE49-F238E27FC236}">
                <a16:creationId xmlns:a16="http://schemas.microsoft.com/office/drawing/2014/main" id="{D9CB6D91-86C4-4F22-BCD0-34BC26788B9C}"/>
              </a:ext>
            </a:extLst>
          </p:cNvPr>
          <p:cNvGraphicFramePr>
            <a:graphicFrameLocks noGrp="1"/>
          </p:cNvGraphicFramePr>
          <p:nvPr>
            <p:ph type="tbl" sz="quarter" idx="13"/>
            <p:extLst>
              <p:ext uri="{D42A27DB-BD31-4B8C-83A1-F6EECF244321}">
                <p14:modId xmlns:p14="http://schemas.microsoft.com/office/powerpoint/2010/main" val="2829182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8028222"/>
                    </a:ext>
                  </a:extLst>
                </a:gridCol>
                <a:gridCol w="822960">
                  <a:extLst>
                    <a:ext uri="{9D8B030D-6E8A-4147-A177-3AD203B41FA5}">
                      <a16:colId xmlns:a16="http://schemas.microsoft.com/office/drawing/2014/main" val="3383875552"/>
                    </a:ext>
                  </a:extLst>
                </a:gridCol>
                <a:gridCol w="822960">
                  <a:extLst>
                    <a:ext uri="{9D8B030D-6E8A-4147-A177-3AD203B41FA5}">
                      <a16:colId xmlns:a16="http://schemas.microsoft.com/office/drawing/2014/main" val="173957743"/>
                    </a:ext>
                  </a:extLst>
                </a:gridCol>
                <a:gridCol w="822960">
                  <a:extLst>
                    <a:ext uri="{9D8B030D-6E8A-4147-A177-3AD203B41FA5}">
                      <a16:colId xmlns:a16="http://schemas.microsoft.com/office/drawing/2014/main" val="523368725"/>
                    </a:ext>
                  </a:extLst>
                </a:gridCol>
                <a:gridCol w="822960">
                  <a:extLst>
                    <a:ext uri="{9D8B030D-6E8A-4147-A177-3AD203B41FA5}">
                      <a16:colId xmlns:a16="http://schemas.microsoft.com/office/drawing/2014/main" val="65292744"/>
                    </a:ext>
                  </a:extLst>
                </a:gridCol>
                <a:gridCol w="822960">
                  <a:extLst>
                    <a:ext uri="{9D8B030D-6E8A-4147-A177-3AD203B41FA5}">
                      <a16:colId xmlns:a16="http://schemas.microsoft.com/office/drawing/2014/main" val="2235269391"/>
                    </a:ext>
                  </a:extLst>
                </a:gridCol>
                <a:gridCol w="822960">
                  <a:extLst>
                    <a:ext uri="{9D8B030D-6E8A-4147-A177-3AD203B41FA5}">
                      <a16:colId xmlns:a16="http://schemas.microsoft.com/office/drawing/2014/main" val="1210415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077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- 2018-06-05 13:47:00 </a:t>
                      </a:r>
                      <a:r>
                        <a:rPr kumimoji="0" lang="en-US" sz="1000" b="0" i="0" u="none" strike="noStrike" kern="1200" cap="none" spc="0" normalizeH="0" baseline="0" noProof="0">
                          <a:ln>
                            <a:noFill/>
                          </a:ln>
                          <a:solidFill>
                            <a:prstClr val="black"/>
                          </a:solidFill>
                          <a:effectLst/>
                          <a:uLnTx/>
                          <a:uFillTx/>
                          <a:latin typeface="+mn-lt"/>
                          <a:ea typeface="+mn-ea"/>
                          <a:cs typeface="+mn-cs"/>
                        </a:rPr>
                        <a:t> 
 Hari Raya is a time to relish delicious food and cherish priceless moments with your loved ones. Make these special Raya cookies and enjoy with your family.
SCS Raya Cappuccino Semperit Cookies
INGREDIENTS:
SCS salted butter 240gm
Icing sugar 80gm
Vanilla essence 1 tbsp
Coffee paste 4 tbsp
Low protein flour 220gm
Corn flour 80gm
Ground almond 25gm
Chocolate chips 70gm
Almond nibs 70gm
DIRECTIONS:
Cream SCS Butter and icing sugar until fluffy, add in vanilla essence and coffee paste. Next add in flour, corn flour and ground almond. Mix well. Place a nozzle into a piping bag and place semperit dough into bag. 
Pipe into desired shape and garnish with almond nibs and chocolate chips. Bake at 160°C for 18 minutes until done.
Enjoy deliciously baked Cappuccino Semperit 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2769647"/>
                  </a:ext>
                </a:extLst>
              </a:tr>
            </a:tbl>
          </a:graphicData>
        </a:graphic>
      </p:graphicFrame>
      <p:sp>
        <p:nvSpPr>
          <p:cNvPr id="4" name="Text Placeholder 3">
            <a:extLst>
              <a:ext uri="{FF2B5EF4-FFF2-40B4-BE49-F238E27FC236}">
                <a16:creationId xmlns:a16="http://schemas.microsoft.com/office/drawing/2014/main" id="{E73F4BBB-04DA-4BE9-8AD4-6744C5355BF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55131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B6185-A511-49FC-9CD0-20C22D03510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700C1871-E0AF-49B9-B2EE-1FE414806BD3}"/>
              </a:ext>
            </a:extLst>
          </p:cNvPr>
          <p:cNvGraphicFramePr>
            <a:graphicFrameLocks noGrp="1"/>
          </p:cNvGraphicFramePr>
          <p:nvPr>
            <p:ph type="chart" sz="quarter" idx="13"/>
            <p:extLst>
              <p:ext uri="{D42A27DB-BD31-4B8C-83A1-F6EECF244321}">
                <p14:modId xmlns:p14="http://schemas.microsoft.com/office/powerpoint/2010/main" val="3005064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EFC4F-7473-4161-ACD3-4EC3CCADAE4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89177946-4810-46BC-97FD-C3C338799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8460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28D56-76E2-4103-8EFF-838AA18981DE}"/>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8F1AA190-5EA6-4F16-9D06-343CFD6D656D}"/>
              </a:ext>
            </a:extLst>
          </p:cNvPr>
          <p:cNvGraphicFramePr>
            <a:graphicFrameLocks noGrp="1"/>
          </p:cNvGraphicFramePr>
          <p:nvPr>
            <p:ph type="chart" sz="quarter" idx="13"/>
            <p:extLst>
              <p:ext uri="{D42A27DB-BD31-4B8C-83A1-F6EECF244321}">
                <p14:modId xmlns:p14="http://schemas.microsoft.com/office/powerpoint/2010/main" val="2446335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2308A9-C18B-4208-9998-E13B42352AD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46AE97B-2DF9-462F-8E0C-F6370097FC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36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3F708-BBD3-4758-80D6-631B76793A3A}"/>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C0124D97-7B45-4D41-AB45-09367791432E}"/>
              </a:ext>
            </a:extLst>
          </p:cNvPr>
          <p:cNvGraphicFramePr>
            <a:graphicFrameLocks noGrp="1"/>
          </p:cNvGraphicFramePr>
          <p:nvPr>
            <p:ph type="chart" sz="quarter" idx="13"/>
            <p:extLst>
              <p:ext uri="{D42A27DB-BD31-4B8C-83A1-F6EECF244321}">
                <p14:modId xmlns:p14="http://schemas.microsoft.com/office/powerpoint/2010/main" val="811815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FFB0F-DBEB-4820-BEA6-816EF319B6A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2A69848-2826-46B1-AE93-04BAA8DE7F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755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EA756-2E08-46D4-9E5F-ABF1178C3CBC}"/>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EC4CA3C8-AB94-454E-BEAF-702290320106}"/>
              </a:ext>
            </a:extLst>
          </p:cNvPr>
          <p:cNvGraphicFramePr>
            <a:graphicFrameLocks noGrp="1"/>
          </p:cNvGraphicFramePr>
          <p:nvPr>
            <p:ph type="chart" sz="quarter" idx="13"/>
            <p:extLst>
              <p:ext uri="{D42A27DB-BD31-4B8C-83A1-F6EECF244321}">
                <p14:modId xmlns:p14="http://schemas.microsoft.com/office/powerpoint/2010/main" val="1618909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255567-FD25-41B3-9BEF-78945D137B58}"/>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E135E76E-EF4D-4DA0-AC98-969A0039D0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231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823D-5F29-4DBB-8294-2C6F7BA17D33}"/>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A0E41157-E5A7-4EF3-9E2A-05B38DB83652}"/>
              </a:ext>
            </a:extLst>
          </p:cNvPr>
          <p:cNvGraphicFramePr>
            <a:graphicFrameLocks noGrp="1"/>
          </p:cNvGraphicFramePr>
          <p:nvPr>
            <p:ph type="tbl" sz="quarter" idx="13"/>
            <p:extLst>
              <p:ext uri="{D42A27DB-BD31-4B8C-83A1-F6EECF244321}">
                <p14:modId xmlns:p14="http://schemas.microsoft.com/office/powerpoint/2010/main" val="266131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94793555"/>
                    </a:ext>
                  </a:extLst>
                </a:gridCol>
                <a:gridCol w="1645920">
                  <a:extLst>
                    <a:ext uri="{9D8B030D-6E8A-4147-A177-3AD203B41FA5}">
                      <a16:colId xmlns:a16="http://schemas.microsoft.com/office/drawing/2014/main" val="1011889396"/>
                    </a:ext>
                  </a:extLst>
                </a:gridCol>
                <a:gridCol w="1645920">
                  <a:extLst>
                    <a:ext uri="{9D8B030D-6E8A-4147-A177-3AD203B41FA5}">
                      <a16:colId xmlns:a16="http://schemas.microsoft.com/office/drawing/2014/main" val="1363837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3690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21.1 %</a:t>
                      </a:r>
                    </a:p>
                  </a:txBody>
                  <a:tcPr/>
                </a:tc>
                <a:extLst>
                  <a:ext uri="{0D108BD9-81ED-4DB2-BD59-A6C34878D82A}">
                    <a16:rowId xmlns:a16="http://schemas.microsoft.com/office/drawing/2014/main" val="150745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extLst>
                  <a:ext uri="{0D108BD9-81ED-4DB2-BD59-A6C34878D82A}">
                    <a16:rowId xmlns:a16="http://schemas.microsoft.com/office/drawing/2014/main" val="51572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2701949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34145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64628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63179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75999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926208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52344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453484122"/>
                  </a:ext>
                </a:extLst>
              </a:tr>
            </a:tbl>
          </a:graphicData>
        </a:graphic>
      </p:graphicFrame>
      <p:sp>
        <p:nvSpPr>
          <p:cNvPr id="4" name="Text Placeholder 3">
            <a:extLst>
              <a:ext uri="{FF2B5EF4-FFF2-40B4-BE49-F238E27FC236}">
                <a16:creationId xmlns:a16="http://schemas.microsoft.com/office/drawing/2014/main" id="{F5C7F1FD-A6BF-41DA-A961-B80D9C61A21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17247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4881D-1233-457A-9E43-F7EE42474A64}"/>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0F30E6F5-F00B-4584-8FCF-D201DC6E578E}"/>
              </a:ext>
            </a:extLst>
          </p:cNvPr>
          <p:cNvGraphicFramePr>
            <a:graphicFrameLocks noGrp="1"/>
          </p:cNvGraphicFramePr>
          <p:nvPr>
            <p:ph type="tbl" sz="quarter" idx="13"/>
            <p:extLst>
              <p:ext uri="{D42A27DB-BD31-4B8C-83A1-F6EECF244321}">
                <p14:modId xmlns:p14="http://schemas.microsoft.com/office/powerpoint/2010/main" val="2389535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54699476"/>
                    </a:ext>
                  </a:extLst>
                </a:gridCol>
                <a:gridCol w="1645920">
                  <a:extLst>
                    <a:ext uri="{9D8B030D-6E8A-4147-A177-3AD203B41FA5}">
                      <a16:colId xmlns:a16="http://schemas.microsoft.com/office/drawing/2014/main" val="2099438969"/>
                    </a:ext>
                  </a:extLst>
                </a:gridCol>
                <a:gridCol w="1645920">
                  <a:extLst>
                    <a:ext uri="{9D8B030D-6E8A-4147-A177-3AD203B41FA5}">
                      <a16:colId xmlns:a16="http://schemas.microsoft.com/office/drawing/2014/main" val="260549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20980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23045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652446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520776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0687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76833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259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5826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52656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69534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81315187"/>
                  </a:ext>
                </a:extLst>
              </a:tr>
            </a:tbl>
          </a:graphicData>
        </a:graphic>
      </p:graphicFrame>
      <p:sp>
        <p:nvSpPr>
          <p:cNvPr id="4" name="Text Placeholder 3">
            <a:extLst>
              <a:ext uri="{FF2B5EF4-FFF2-40B4-BE49-F238E27FC236}">
                <a16:creationId xmlns:a16="http://schemas.microsoft.com/office/drawing/2014/main" id="{21C9D583-2F67-4FB9-84FA-F553B8A72D9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20544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67513-0A3D-4746-A36C-81573B7E79F0}"/>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FA19B85C-AC61-4B46-9F91-48338A5239A5}"/>
              </a:ext>
            </a:extLst>
          </p:cNvPr>
          <p:cNvGraphicFramePr>
            <a:graphicFrameLocks noGrp="1"/>
          </p:cNvGraphicFramePr>
          <p:nvPr>
            <p:ph type="tbl" sz="quarter" idx="13"/>
            <p:extLst>
              <p:ext uri="{D42A27DB-BD31-4B8C-83A1-F6EECF244321}">
                <p14:modId xmlns:p14="http://schemas.microsoft.com/office/powerpoint/2010/main" val="3760489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71563087"/>
                    </a:ext>
                  </a:extLst>
                </a:gridCol>
                <a:gridCol w="1645920">
                  <a:extLst>
                    <a:ext uri="{9D8B030D-6E8A-4147-A177-3AD203B41FA5}">
                      <a16:colId xmlns:a16="http://schemas.microsoft.com/office/drawing/2014/main" val="2880978292"/>
                    </a:ext>
                  </a:extLst>
                </a:gridCol>
                <a:gridCol w="1645920">
                  <a:extLst>
                    <a:ext uri="{9D8B030D-6E8A-4147-A177-3AD203B41FA5}">
                      <a16:colId xmlns:a16="http://schemas.microsoft.com/office/drawing/2014/main" val="2547972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2038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67175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2499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178388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94936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14893305"/>
                  </a:ext>
                </a:extLst>
              </a:tr>
            </a:tbl>
          </a:graphicData>
        </a:graphic>
      </p:graphicFrame>
      <p:sp>
        <p:nvSpPr>
          <p:cNvPr id="4" name="Text Placeholder 3">
            <a:extLst>
              <a:ext uri="{FF2B5EF4-FFF2-40B4-BE49-F238E27FC236}">
                <a16:creationId xmlns:a16="http://schemas.microsoft.com/office/drawing/2014/main" id="{884F824D-D7AD-4218-A5DB-8BC91BD6179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26316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0EE01-E05D-4A1B-924F-79F4E0DCFACD}"/>
              </a:ext>
            </a:extLst>
          </p:cNvPr>
          <p:cNvSpPr>
            <a:spLocks noGrp="1"/>
          </p:cNvSpPr>
          <p:nvPr>
            <p:ph type="title"/>
          </p:nvPr>
        </p:nvSpPr>
        <p:spPr/>
        <p:txBody>
          <a:bodyPr/>
          <a:lstStyle/>
          <a:p>
            <a:r>
              <a:rPr lang="en-US"/>
              <a:t>Facebook Own Posts Table | SCS Dairy MY - 1 of 11</a:t>
            </a:r>
          </a:p>
        </p:txBody>
      </p:sp>
      <p:graphicFrame>
        <p:nvGraphicFramePr>
          <p:cNvPr id="5" name="Table Placeholder 4">
            <a:extLst>
              <a:ext uri="{FF2B5EF4-FFF2-40B4-BE49-F238E27FC236}">
                <a16:creationId xmlns:a16="http://schemas.microsoft.com/office/drawing/2014/main" id="{C13452D1-872A-4DBA-BECE-45AACD48A01D}"/>
              </a:ext>
            </a:extLst>
          </p:cNvPr>
          <p:cNvGraphicFramePr>
            <a:graphicFrameLocks noGrp="1"/>
          </p:cNvGraphicFramePr>
          <p:nvPr>
            <p:ph type="tbl" sz="quarter" idx="13"/>
            <p:extLst>
              <p:ext uri="{D42A27DB-BD31-4B8C-83A1-F6EECF244321}">
                <p14:modId xmlns:p14="http://schemas.microsoft.com/office/powerpoint/2010/main" val="358410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108005"/>
                    </a:ext>
                  </a:extLst>
                </a:gridCol>
                <a:gridCol w="658368">
                  <a:extLst>
                    <a:ext uri="{9D8B030D-6E8A-4147-A177-3AD203B41FA5}">
                      <a16:colId xmlns:a16="http://schemas.microsoft.com/office/drawing/2014/main" val="522783910"/>
                    </a:ext>
                  </a:extLst>
                </a:gridCol>
                <a:gridCol w="658368">
                  <a:extLst>
                    <a:ext uri="{9D8B030D-6E8A-4147-A177-3AD203B41FA5}">
                      <a16:colId xmlns:a16="http://schemas.microsoft.com/office/drawing/2014/main" val="3412335643"/>
                    </a:ext>
                  </a:extLst>
                </a:gridCol>
                <a:gridCol w="658368">
                  <a:extLst>
                    <a:ext uri="{9D8B030D-6E8A-4147-A177-3AD203B41FA5}">
                      <a16:colId xmlns:a16="http://schemas.microsoft.com/office/drawing/2014/main" val="4015820488"/>
                    </a:ext>
                  </a:extLst>
                </a:gridCol>
                <a:gridCol w="658368">
                  <a:extLst>
                    <a:ext uri="{9D8B030D-6E8A-4147-A177-3AD203B41FA5}">
                      <a16:colId xmlns:a16="http://schemas.microsoft.com/office/drawing/2014/main" val="1018504985"/>
                    </a:ext>
                  </a:extLst>
                </a:gridCol>
                <a:gridCol w="658368">
                  <a:extLst>
                    <a:ext uri="{9D8B030D-6E8A-4147-A177-3AD203B41FA5}">
                      <a16:colId xmlns:a16="http://schemas.microsoft.com/office/drawing/2014/main" val="165170793"/>
                    </a:ext>
                  </a:extLst>
                </a:gridCol>
                <a:gridCol w="658368">
                  <a:extLst>
                    <a:ext uri="{9D8B030D-6E8A-4147-A177-3AD203B41FA5}">
                      <a16:colId xmlns:a16="http://schemas.microsoft.com/office/drawing/2014/main" val="1239016107"/>
                    </a:ext>
                  </a:extLst>
                </a:gridCol>
                <a:gridCol w="658368">
                  <a:extLst>
                    <a:ext uri="{9D8B030D-6E8A-4147-A177-3AD203B41FA5}">
                      <a16:colId xmlns:a16="http://schemas.microsoft.com/office/drawing/2014/main" val="834537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630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- 2018-06-29 17:11:00 </a:t>
                      </a:r>
                      <a:r>
                        <a:rPr kumimoji="0" lang="en-US" sz="1000" b="0" i="0" u="none" strike="noStrike" kern="1200" cap="none" spc="0" normalizeH="0" baseline="0" noProof="0">
                          <a:ln>
                            <a:noFill/>
                          </a:ln>
                          <a:solidFill>
                            <a:prstClr val="black"/>
                          </a:solidFill>
                          <a:effectLst/>
                          <a:uLnTx/>
                          <a:uFillTx/>
                          <a:latin typeface="+mn-lt"/>
                          <a:ea typeface="+mn-ea"/>
                          <a:cs typeface="+mn-cs"/>
                        </a:rPr>
                        <a:t> 
 Let us tell you the traditional way of making butter! First, the cream is separated from fresh whole milk. The cream is then churned by shaking or beating it vigorously until it thickens. The remaining liquid (buttermilk) is removed. The clustered butter is washed and formed into its solid shape and presto! The butter you know and love is made.
Source: https://www.dairygoodness.ca/butter/how-
butter-is-made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5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- 2018-06-27 13:37:00 </a:t>
                      </a:r>
                      <a:r>
                        <a:rPr kumimoji="0" lang="en-US" sz="1000" b="0" i="0" u="none" strike="noStrike" kern="1200" cap="none" spc="0" normalizeH="0" baseline="0" noProof="0">
                          <a:ln>
                            <a:noFill/>
                          </a:ln>
                          <a:solidFill>
                            <a:prstClr val="black"/>
                          </a:solidFill>
                          <a:effectLst/>
                          <a:uLnTx/>
                          <a:uFillTx/>
                          <a:latin typeface="+mn-lt"/>
                          <a:ea typeface="+mn-ea"/>
                          <a:cs typeface="+mn-cs"/>
                        </a:rPr>
                        <a:t> 
 Sturdy medium weight aluminum pans with dull surfaces or professional pans made of tinned steel are best for baking cakes in. Avoid stainless steel, which does not conduct heat evenly. Heavy dark metal pans, nonstick pans, and glass pans absorb and hold more heat, resulting in heavy, dark
crusts.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7575503"/>
                  </a:ext>
                </a:extLst>
              </a:tr>
            </a:tbl>
          </a:graphicData>
        </a:graphic>
      </p:graphicFrame>
      <p:sp>
        <p:nvSpPr>
          <p:cNvPr id="4" name="Text Placeholder 3">
            <a:extLst>
              <a:ext uri="{FF2B5EF4-FFF2-40B4-BE49-F238E27FC236}">
                <a16:creationId xmlns:a16="http://schemas.microsoft.com/office/drawing/2014/main" id="{BCCEE353-4566-4003-B80A-4F09C0A31D9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06394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0D46F-044A-4966-ADBF-18D3E1BD696E}"/>
              </a:ext>
            </a:extLst>
          </p:cNvPr>
          <p:cNvSpPr>
            <a:spLocks noGrp="1"/>
          </p:cNvSpPr>
          <p:nvPr>
            <p:ph type="title"/>
          </p:nvPr>
        </p:nvSpPr>
        <p:spPr/>
        <p:txBody>
          <a:bodyPr/>
          <a:lstStyle/>
          <a:p>
            <a:r>
              <a:rPr lang="en-US"/>
              <a:t>Facebook Own Posts Table | SCS Dairy MY - 2 of 11</a:t>
            </a:r>
          </a:p>
        </p:txBody>
      </p:sp>
      <p:graphicFrame>
        <p:nvGraphicFramePr>
          <p:cNvPr id="5" name="Table Placeholder 4">
            <a:extLst>
              <a:ext uri="{FF2B5EF4-FFF2-40B4-BE49-F238E27FC236}">
                <a16:creationId xmlns:a16="http://schemas.microsoft.com/office/drawing/2014/main" id="{17F34D1A-9E52-453F-B3E8-60D022C3EED7}"/>
              </a:ext>
            </a:extLst>
          </p:cNvPr>
          <p:cNvGraphicFramePr>
            <a:graphicFrameLocks noGrp="1"/>
          </p:cNvGraphicFramePr>
          <p:nvPr>
            <p:ph type="tbl" sz="quarter" idx="13"/>
            <p:extLst>
              <p:ext uri="{D42A27DB-BD31-4B8C-83A1-F6EECF244321}">
                <p14:modId xmlns:p14="http://schemas.microsoft.com/office/powerpoint/2010/main" val="4109361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6679176"/>
                    </a:ext>
                  </a:extLst>
                </a:gridCol>
                <a:gridCol w="658368">
                  <a:extLst>
                    <a:ext uri="{9D8B030D-6E8A-4147-A177-3AD203B41FA5}">
                      <a16:colId xmlns:a16="http://schemas.microsoft.com/office/drawing/2014/main" val="851869963"/>
                    </a:ext>
                  </a:extLst>
                </a:gridCol>
                <a:gridCol w="658368">
                  <a:extLst>
                    <a:ext uri="{9D8B030D-6E8A-4147-A177-3AD203B41FA5}">
                      <a16:colId xmlns:a16="http://schemas.microsoft.com/office/drawing/2014/main" val="3412729341"/>
                    </a:ext>
                  </a:extLst>
                </a:gridCol>
                <a:gridCol w="658368">
                  <a:extLst>
                    <a:ext uri="{9D8B030D-6E8A-4147-A177-3AD203B41FA5}">
                      <a16:colId xmlns:a16="http://schemas.microsoft.com/office/drawing/2014/main" val="2962458276"/>
                    </a:ext>
                  </a:extLst>
                </a:gridCol>
                <a:gridCol w="658368">
                  <a:extLst>
                    <a:ext uri="{9D8B030D-6E8A-4147-A177-3AD203B41FA5}">
                      <a16:colId xmlns:a16="http://schemas.microsoft.com/office/drawing/2014/main" val="155645450"/>
                    </a:ext>
                  </a:extLst>
                </a:gridCol>
                <a:gridCol w="658368">
                  <a:extLst>
                    <a:ext uri="{9D8B030D-6E8A-4147-A177-3AD203B41FA5}">
                      <a16:colId xmlns:a16="http://schemas.microsoft.com/office/drawing/2014/main" val="2197325415"/>
                    </a:ext>
                  </a:extLst>
                </a:gridCol>
                <a:gridCol w="658368">
                  <a:extLst>
                    <a:ext uri="{9D8B030D-6E8A-4147-A177-3AD203B41FA5}">
                      <a16:colId xmlns:a16="http://schemas.microsoft.com/office/drawing/2014/main" val="3443427154"/>
                    </a:ext>
                  </a:extLst>
                </a:gridCol>
                <a:gridCol w="658368">
                  <a:extLst>
                    <a:ext uri="{9D8B030D-6E8A-4147-A177-3AD203B41FA5}">
                      <a16:colId xmlns:a16="http://schemas.microsoft.com/office/drawing/2014/main" val="105691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086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- 2018-06-25 12:32:00 </a:t>
                      </a:r>
                      <a:r>
                        <a:rPr kumimoji="0" lang="en-US" sz="1000" b="0" i="0" u="none" strike="noStrike" kern="1200" cap="none" spc="0" normalizeH="0" baseline="0" noProof="0">
                          <a:ln>
                            <a:noFill/>
                          </a:ln>
                          <a:solidFill>
                            <a:prstClr val="black"/>
                          </a:solidFill>
                          <a:effectLst/>
                          <a:uLnTx/>
                          <a:uFillTx/>
                          <a:latin typeface="+mn-lt"/>
                          <a:ea typeface="+mn-ea"/>
                          <a:cs typeface="+mn-cs"/>
                        </a:rPr>
                        <a:t> 
 The light tanginess of orange in these Orange Surprise Semperit cookies will send you on a refreshing flavor journey.
Semperit Orange Surprise
Ingredients:
SCS Butter 200gm
Icing sugar 85gm
Egg 35gm
Orange concentrate 6 tsp
Orange zest 20gm
Plain flour 200gm
Corn flour 70gm
Custard powder 70gm
Orange colored sugar 40gm
Red colored sugar 40gm
Directions:
Cream SCS butter and icing sugar until fluffy, then add in egg, orange juice, and orange concentrate. Fold in the flours and custard powder. Place it into a piping bag.
Pipe into the shape of “8”, sprinkle with colored sugar and bake at 150°C for 18 minutes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03473811"/>
                  </a:ext>
                </a:extLst>
              </a:tr>
            </a:tbl>
          </a:graphicData>
        </a:graphic>
      </p:graphicFrame>
      <p:sp>
        <p:nvSpPr>
          <p:cNvPr id="4" name="Text Placeholder 3">
            <a:extLst>
              <a:ext uri="{FF2B5EF4-FFF2-40B4-BE49-F238E27FC236}">
                <a16:creationId xmlns:a16="http://schemas.microsoft.com/office/drawing/2014/main" id="{63CC321F-5B7A-461D-B4F1-6850E2DECA4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69154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1320-CDD5-45FA-A45F-F5634338FB92}"/>
              </a:ext>
            </a:extLst>
          </p:cNvPr>
          <p:cNvSpPr>
            <a:spLocks noGrp="1"/>
          </p:cNvSpPr>
          <p:nvPr>
            <p:ph type="title"/>
          </p:nvPr>
        </p:nvSpPr>
        <p:spPr/>
        <p:txBody>
          <a:bodyPr/>
          <a:lstStyle/>
          <a:p>
            <a:r>
              <a:rPr lang="en-US"/>
              <a:t>Facebook Own Posts Table | SCS Dairy MY - 3 of 11</a:t>
            </a:r>
          </a:p>
        </p:txBody>
      </p:sp>
      <p:graphicFrame>
        <p:nvGraphicFramePr>
          <p:cNvPr id="5" name="Table Placeholder 4">
            <a:extLst>
              <a:ext uri="{FF2B5EF4-FFF2-40B4-BE49-F238E27FC236}">
                <a16:creationId xmlns:a16="http://schemas.microsoft.com/office/drawing/2014/main" id="{79C7CB44-2984-4997-B937-7780FA52B261}"/>
              </a:ext>
            </a:extLst>
          </p:cNvPr>
          <p:cNvGraphicFramePr>
            <a:graphicFrameLocks noGrp="1"/>
          </p:cNvGraphicFramePr>
          <p:nvPr>
            <p:ph type="tbl" sz="quarter" idx="13"/>
            <p:extLst>
              <p:ext uri="{D42A27DB-BD31-4B8C-83A1-F6EECF244321}">
                <p14:modId xmlns:p14="http://schemas.microsoft.com/office/powerpoint/2010/main" val="747214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3251883"/>
                    </a:ext>
                  </a:extLst>
                </a:gridCol>
                <a:gridCol w="658368">
                  <a:extLst>
                    <a:ext uri="{9D8B030D-6E8A-4147-A177-3AD203B41FA5}">
                      <a16:colId xmlns:a16="http://schemas.microsoft.com/office/drawing/2014/main" val="942124945"/>
                    </a:ext>
                  </a:extLst>
                </a:gridCol>
                <a:gridCol w="658368">
                  <a:extLst>
                    <a:ext uri="{9D8B030D-6E8A-4147-A177-3AD203B41FA5}">
                      <a16:colId xmlns:a16="http://schemas.microsoft.com/office/drawing/2014/main" val="1567962145"/>
                    </a:ext>
                  </a:extLst>
                </a:gridCol>
                <a:gridCol w="658368">
                  <a:extLst>
                    <a:ext uri="{9D8B030D-6E8A-4147-A177-3AD203B41FA5}">
                      <a16:colId xmlns:a16="http://schemas.microsoft.com/office/drawing/2014/main" val="1170730838"/>
                    </a:ext>
                  </a:extLst>
                </a:gridCol>
                <a:gridCol w="658368">
                  <a:extLst>
                    <a:ext uri="{9D8B030D-6E8A-4147-A177-3AD203B41FA5}">
                      <a16:colId xmlns:a16="http://schemas.microsoft.com/office/drawing/2014/main" val="1860072128"/>
                    </a:ext>
                  </a:extLst>
                </a:gridCol>
                <a:gridCol w="658368">
                  <a:extLst>
                    <a:ext uri="{9D8B030D-6E8A-4147-A177-3AD203B41FA5}">
                      <a16:colId xmlns:a16="http://schemas.microsoft.com/office/drawing/2014/main" val="1963320855"/>
                    </a:ext>
                  </a:extLst>
                </a:gridCol>
                <a:gridCol w="658368">
                  <a:extLst>
                    <a:ext uri="{9D8B030D-6E8A-4147-A177-3AD203B41FA5}">
                      <a16:colId xmlns:a16="http://schemas.microsoft.com/office/drawing/2014/main" val="1097221651"/>
                    </a:ext>
                  </a:extLst>
                </a:gridCol>
                <a:gridCol w="658368">
                  <a:extLst>
                    <a:ext uri="{9D8B030D-6E8A-4147-A177-3AD203B41FA5}">
                      <a16:colId xmlns:a16="http://schemas.microsoft.com/office/drawing/2014/main" val="86918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504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- 2018-06-24 16:11:00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Vitamin A which is present in butter boosts the immune system by stimulating the production of lymphocytes, the immune system’s defensive cells that protect against viruses and various diseases. High levels of vitamin A can improve your defenses against respiratory infections.
Source:https://www.organicfacts.net/health- benefits/animal-product/health-benefits-of-butter.html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28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- 2018-06-23 11:22:00 </a:t>
                      </a:r>
                      <a:r>
                        <a:rPr kumimoji="0" lang="en-US" sz="1000" b="0" i="0" u="none" strike="noStrike" kern="1200" cap="none" spc="0" normalizeH="0" baseline="0" noProof="0">
                          <a:ln>
                            <a:noFill/>
                          </a:ln>
                          <a:solidFill>
                            <a:prstClr val="black"/>
                          </a:solidFill>
                          <a:effectLst/>
                          <a:uLnTx/>
                          <a:uFillTx/>
                          <a:latin typeface="+mn-lt"/>
                          <a:ea typeface="+mn-ea"/>
                          <a:cs typeface="+mn-cs"/>
                        </a:rPr>
                        <a:t> 
 Raya is all about delicious cookies made with love and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117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13:48:00 </a:t>
                      </a:r>
                      <a:r>
                        <a:rPr kumimoji="0" lang="en-US" sz="1000" b="0" i="0" u="none" strike="noStrike" kern="1200" cap="none" spc="0" normalizeH="0" baseline="0" noProof="0">
                          <a:ln>
                            <a:noFill/>
                          </a:ln>
                          <a:solidFill>
                            <a:prstClr val="black"/>
                          </a:solidFill>
                          <a:effectLst/>
                          <a:uLnTx/>
                          <a:uFillTx/>
                          <a:latin typeface="+mn-lt"/>
                          <a:ea typeface="+mn-ea"/>
                          <a:cs typeface="+mn-cs"/>
                        </a:rPr>
                        <a:t> 
 How does butter get its mouth-watering color? The answer is perfectly natural! Butter is yellow because of the natural pigment carotene. Carotene is also why butter is a source of vitamin A. Carotene comes from the cows' diet, which consists mostly of hay, silage, grains, and cereals, which are converted
by our body into vitamin A.
Source: https://www.dairygoodness.ca/butter/butter-
facts-fallacies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2010994"/>
                  </a:ext>
                </a:extLst>
              </a:tr>
            </a:tbl>
          </a:graphicData>
        </a:graphic>
      </p:graphicFrame>
      <p:sp>
        <p:nvSpPr>
          <p:cNvPr id="4" name="Text Placeholder 3">
            <a:extLst>
              <a:ext uri="{FF2B5EF4-FFF2-40B4-BE49-F238E27FC236}">
                <a16:creationId xmlns:a16="http://schemas.microsoft.com/office/drawing/2014/main" id="{F7D6952C-9E1F-48C3-ACDA-CA778AB6578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97526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03E87-DBB5-493A-A376-C6C445C718CB}"/>
              </a:ext>
            </a:extLst>
          </p:cNvPr>
          <p:cNvSpPr>
            <a:spLocks noGrp="1"/>
          </p:cNvSpPr>
          <p:nvPr>
            <p:ph type="title"/>
          </p:nvPr>
        </p:nvSpPr>
        <p:spPr/>
        <p:txBody>
          <a:bodyPr/>
          <a:lstStyle/>
          <a:p>
            <a:r>
              <a:rPr lang="en-US"/>
              <a:t>Facebook Own Posts Table | SCS Dairy MY - 4 of 11</a:t>
            </a:r>
          </a:p>
        </p:txBody>
      </p:sp>
      <p:graphicFrame>
        <p:nvGraphicFramePr>
          <p:cNvPr id="5" name="Table Placeholder 4">
            <a:extLst>
              <a:ext uri="{FF2B5EF4-FFF2-40B4-BE49-F238E27FC236}">
                <a16:creationId xmlns:a16="http://schemas.microsoft.com/office/drawing/2014/main" id="{43F6EE05-0520-48BF-B5F9-35413890140B}"/>
              </a:ext>
            </a:extLst>
          </p:cNvPr>
          <p:cNvGraphicFramePr>
            <a:graphicFrameLocks noGrp="1"/>
          </p:cNvGraphicFramePr>
          <p:nvPr>
            <p:ph type="tbl" sz="quarter" idx="13"/>
            <p:extLst>
              <p:ext uri="{D42A27DB-BD31-4B8C-83A1-F6EECF244321}">
                <p14:modId xmlns:p14="http://schemas.microsoft.com/office/powerpoint/2010/main" val="268922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177724"/>
                    </a:ext>
                  </a:extLst>
                </a:gridCol>
                <a:gridCol w="658368">
                  <a:extLst>
                    <a:ext uri="{9D8B030D-6E8A-4147-A177-3AD203B41FA5}">
                      <a16:colId xmlns:a16="http://schemas.microsoft.com/office/drawing/2014/main" val="589410821"/>
                    </a:ext>
                  </a:extLst>
                </a:gridCol>
                <a:gridCol w="658368">
                  <a:extLst>
                    <a:ext uri="{9D8B030D-6E8A-4147-A177-3AD203B41FA5}">
                      <a16:colId xmlns:a16="http://schemas.microsoft.com/office/drawing/2014/main" val="3238444378"/>
                    </a:ext>
                  </a:extLst>
                </a:gridCol>
                <a:gridCol w="658368">
                  <a:extLst>
                    <a:ext uri="{9D8B030D-6E8A-4147-A177-3AD203B41FA5}">
                      <a16:colId xmlns:a16="http://schemas.microsoft.com/office/drawing/2014/main" val="3104728084"/>
                    </a:ext>
                  </a:extLst>
                </a:gridCol>
                <a:gridCol w="658368">
                  <a:extLst>
                    <a:ext uri="{9D8B030D-6E8A-4147-A177-3AD203B41FA5}">
                      <a16:colId xmlns:a16="http://schemas.microsoft.com/office/drawing/2014/main" val="3602528863"/>
                    </a:ext>
                  </a:extLst>
                </a:gridCol>
                <a:gridCol w="658368">
                  <a:extLst>
                    <a:ext uri="{9D8B030D-6E8A-4147-A177-3AD203B41FA5}">
                      <a16:colId xmlns:a16="http://schemas.microsoft.com/office/drawing/2014/main" val="3502995804"/>
                    </a:ext>
                  </a:extLst>
                </a:gridCol>
                <a:gridCol w="658368">
                  <a:extLst>
                    <a:ext uri="{9D8B030D-6E8A-4147-A177-3AD203B41FA5}">
                      <a16:colId xmlns:a16="http://schemas.microsoft.com/office/drawing/2014/main" val="964718073"/>
                    </a:ext>
                  </a:extLst>
                </a:gridCol>
                <a:gridCol w="658368">
                  <a:extLst>
                    <a:ext uri="{9D8B030D-6E8A-4147-A177-3AD203B41FA5}">
                      <a16:colId xmlns:a16="http://schemas.microsoft.com/office/drawing/2014/main" val="391680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712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- 2018-06-21 03:35:18 </a:t>
                      </a:r>
                      <a:r>
                        <a:rPr kumimoji="0" lang="en-US" sz="1000" b="0" i="0" u="none" strike="noStrike" kern="1200" cap="none" spc="0" normalizeH="0" baseline="0" noProof="0">
                          <a:ln>
                            <a:noFill/>
                          </a:ln>
                          <a:solidFill>
                            <a:prstClr val="black"/>
                          </a:solidFill>
                          <a:effectLst/>
                          <a:uLnTx/>
                          <a:uFillTx/>
                          <a:latin typeface="+mn-lt"/>
                          <a:ea typeface="+mn-ea"/>
                          <a:cs typeface="+mn-cs"/>
                        </a:rPr>
                        <a:t> 
 Grilled cheese sandwiches are so good, and this fried egg grilled cheese sandwich is definitely one that will make any breakfast delicious!
Ingredients:
4 SCS Cheese Slices
SCS Butter
4 eggs
4 slices of thick bread
Salt &amp; Pepper
Instructions:
Butter one side of each piece of bread set aside. In a frying pan, melt a little butter over low heat. Fry eggs so the yokes are cooked how you like them.
Add salt and pepper to taste. Once done, remove from flame. In a separate frying pan, add a slice of bread, buttered side down. Add a slice of SCS cheese. Top with two fried eggs.
Add a slice of pepper jack cheese on top of the eggs. Top with another piece of bread, buttered side up. Cover pan with a lid and cook until cheese is melted and bread is golden brown on both sides.
Source: 
http://www.greatgrubdelicioustreats.com/fried-egg-grilled-cheesesandwich/utm_content=buffer5d243&amp;utm_medium=social&amp;utm_source=pinterest.com&amp;utm_campaign=buffer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1070089"/>
                  </a:ext>
                </a:extLst>
              </a:tr>
            </a:tbl>
          </a:graphicData>
        </a:graphic>
      </p:graphicFrame>
      <p:sp>
        <p:nvSpPr>
          <p:cNvPr id="4" name="Text Placeholder 3">
            <a:extLst>
              <a:ext uri="{FF2B5EF4-FFF2-40B4-BE49-F238E27FC236}">
                <a16:creationId xmlns:a16="http://schemas.microsoft.com/office/drawing/2014/main" id="{C9204F94-C4CF-4C5E-A41A-37B6DF2C9C7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62908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058CC-5D16-41DC-8750-F2412F597DAC}"/>
              </a:ext>
            </a:extLst>
          </p:cNvPr>
          <p:cNvSpPr>
            <a:spLocks noGrp="1"/>
          </p:cNvSpPr>
          <p:nvPr>
            <p:ph type="title"/>
          </p:nvPr>
        </p:nvSpPr>
        <p:spPr/>
        <p:txBody>
          <a:bodyPr/>
          <a:lstStyle/>
          <a:p>
            <a:r>
              <a:rPr lang="en-US"/>
              <a:t>Facebook Own Posts Table | SCS Dairy MY - 5 of 11</a:t>
            </a:r>
          </a:p>
        </p:txBody>
      </p:sp>
      <p:graphicFrame>
        <p:nvGraphicFramePr>
          <p:cNvPr id="5" name="Table Placeholder 4">
            <a:extLst>
              <a:ext uri="{FF2B5EF4-FFF2-40B4-BE49-F238E27FC236}">
                <a16:creationId xmlns:a16="http://schemas.microsoft.com/office/drawing/2014/main" id="{83E54A37-AE66-4988-BCC8-BF7414B4F85F}"/>
              </a:ext>
            </a:extLst>
          </p:cNvPr>
          <p:cNvGraphicFramePr>
            <a:graphicFrameLocks noGrp="1"/>
          </p:cNvGraphicFramePr>
          <p:nvPr>
            <p:ph type="tbl" sz="quarter" idx="13"/>
            <p:extLst>
              <p:ext uri="{D42A27DB-BD31-4B8C-83A1-F6EECF244321}">
                <p14:modId xmlns:p14="http://schemas.microsoft.com/office/powerpoint/2010/main" val="345899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9035653"/>
                    </a:ext>
                  </a:extLst>
                </a:gridCol>
                <a:gridCol w="658368">
                  <a:extLst>
                    <a:ext uri="{9D8B030D-6E8A-4147-A177-3AD203B41FA5}">
                      <a16:colId xmlns:a16="http://schemas.microsoft.com/office/drawing/2014/main" val="3427098042"/>
                    </a:ext>
                  </a:extLst>
                </a:gridCol>
                <a:gridCol w="658368">
                  <a:extLst>
                    <a:ext uri="{9D8B030D-6E8A-4147-A177-3AD203B41FA5}">
                      <a16:colId xmlns:a16="http://schemas.microsoft.com/office/drawing/2014/main" val="2467593350"/>
                    </a:ext>
                  </a:extLst>
                </a:gridCol>
                <a:gridCol w="658368">
                  <a:extLst>
                    <a:ext uri="{9D8B030D-6E8A-4147-A177-3AD203B41FA5}">
                      <a16:colId xmlns:a16="http://schemas.microsoft.com/office/drawing/2014/main" val="3415766105"/>
                    </a:ext>
                  </a:extLst>
                </a:gridCol>
                <a:gridCol w="658368">
                  <a:extLst>
                    <a:ext uri="{9D8B030D-6E8A-4147-A177-3AD203B41FA5}">
                      <a16:colId xmlns:a16="http://schemas.microsoft.com/office/drawing/2014/main" val="2990455248"/>
                    </a:ext>
                  </a:extLst>
                </a:gridCol>
                <a:gridCol w="658368">
                  <a:extLst>
                    <a:ext uri="{9D8B030D-6E8A-4147-A177-3AD203B41FA5}">
                      <a16:colId xmlns:a16="http://schemas.microsoft.com/office/drawing/2014/main" val="280254696"/>
                    </a:ext>
                  </a:extLst>
                </a:gridCol>
                <a:gridCol w="658368">
                  <a:extLst>
                    <a:ext uri="{9D8B030D-6E8A-4147-A177-3AD203B41FA5}">
                      <a16:colId xmlns:a16="http://schemas.microsoft.com/office/drawing/2014/main" val="3956169531"/>
                    </a:ext>
                  </a:extLst>
                </a:gridCol>
                <a:gridCol w="658368">
                  <a:extLst>
                    <a:ext uri="{9D8B030D-6E8A-4147-A177-3AD203B41FA5}">
                      <a16:colId xmlns:a16="http://schemas.microsoft.com/office/drawing/2014/main" val="157927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33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- 2018-06-17 16:31:45 </a:t>
                      </a:r>
                      <a:r>
                        <a:rPr kumimoji="0" lang="en-US" sz="1000" b="0" i="0" u="none" strike="noStrike" kern="1200" cap="none" spc="0" normalizeH="0" baseline="0" noProof="0">
                          <a:ln>
                            <a:noFill/>
                          </a:ln>
                          <a:solidFill>
                            <a:prstClr val="black"/>
                          </a:solidFill>
                          <a:effectLst/>
                          <a:uLnTx/>
                          <a:uFillTx/>
                          <a:latin typeface="+mn-lt"/>
                          <a:ea typeface="+mn-ea"/>
                          <a:cs typeface="+mn-cs"/>
                        </a:rPr>
                        <a:t> 
 Happy Father’s Day to all the wonderful dads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0172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- 2018-06-15 17:58:34 </a:t>
                      </a:r>
                      <a:r>
                        <a:rPr kumimoji="0" lang="en-US" sz="1000" b="0" i="0" u="none" strike="noStrike" kern="1200" cap="none" spc="0" normalizeH="0" baseline="0" noProof="0">
                          <a:ln>
                            <a:noFill/>
                          </a:ln>
                          <a:solidFill>
                            <a:prstClr val="black"/>
                          </a:solidFill>
                          <a:effectLst/>
                          <a:uLnTx/>
                          <a:uFillTx/>
                          <a:latin typeface="+mn-lt"/>
                          <a:ea typeface="+mn-ea"/>
                          <a:cs typeface="+mn-cs"/>
                        </a:rPr>
                        <a:t> 
 Hari Raya Aidilfitri to everyone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4128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- 2018-06-13 14:33:00 </a:t>
                      </a:r>
                      <a:r>
                        <a:rPr kumimoji="0" lang="en-US" sz="1000" b="0" i="0" u="none" strike="noStrike" kern="1200" cap="none" spc="0" normalizeH="0" baseline="0" noProof="0">
                          <a:ln>
                            <a:noFill/>
                          </a:ln>
                          <a:solidFill>
                            <a:prstClr val="black"/>
                          </a:solidFill>
                          <a:effectLst/>
                          <a:uLnTx/>
                          <a:uFillTx/>
                          <a:latin typeface="+mn-lt"/>
                          <a:ea typeface="+mn-ea"/>
                          <a:cs typeface="+mn-cs"/>
                        </a:rPr>
                        <a:t> 
 Butter does not make you fat! The fat in butter plays a key role in weight management and satiation. First, the fatty acids in butter stimulate the release of bile, which allows absorption of
vitamins and eliminates toxins and old hormones from the body.
Second, the fats in butter slow down the absorption of sugar into the bloodstream. Carbohydrate consumption should always be paired with a source of healthy fats, like butter to improve blood sugar stability. When our blood sugar is stable, rather than jumping from super high to low, we feel full and do not experience sugar cravings.
Source: https://empoweredsustenance.com/5-reasons-why-butter-is-a-superfood/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022264"/>
                  </a:ext>
                </a:extLst>
              </a:tr>
            </a:tbl>
          </a:graphicData>
        </a:graphic>
      </p:graphicFrame>
      <p:sp>
        <p:nvSpPr>
          <p:cNvPr id="4" name="Text Placeholder 3">
            <a:extLst>
              <a:ext uri="{FF2B5EF4-FFF2-40B4-BE49-F238E27FC236}">
                <a16:creationId xmlns:a16="http://schemas.microsoft.com/office/drawing/2014/main" id="{983F0BC7-AEB3-4F97-9201-B93998AD46A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12607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CB47D-7C23-4EFB-BB60-73C2E1C01E7B}"/>
              </a:ext>
            </a:extLst>
          </p:cNvPr>
          <p:cNvSpPr>
            <a:spLocks noGrp="1"/>
          </p:cNvSpPr>
          <p:nvPr>
            <p:ph type="title"/>
          </p:nvPr>
        </p:nvSpPr>
        <p:spPr/>
        <p:txBody>
          <a:bodyPr/>
          <a:lstStyle/>
          <a:p>
            <a:r>
              <a:rPr lang="en-US"/>
              <a:t>Facebook Own Posts Table | SCS Dairy MY - 6 of 11</a:t>
            </a:r>
          </a:p>
        </p:txBody>
      </p:sp>
      <p:graphicFrame>
        <p:nvGraphicFramePr>
          <p:cNvPr id="5" name="Table Placeholder 4">
            <a:extLst>
              <a:ext uri="{FF2B5EF4-FFF2-40B4-BE49-F238E27FC236}">
                <a16:creationId xmlns:a16="http://schemas.microsoft.com/office/drawing/2014/main" id="{4DA33A11-80CC-45A2-9DDE-8584429D9A12}"/>
              </a:ext>
            </a:extLst>
          </p:cNvPr>
          <p:cNvGraphicFramePr>
            <a:graphicFrameLocks noGrp="1"/>
          </p:cNvGraphicFramePr>
          <p:nvPr>
            <p:ph type="tbl" sz="quarter" idx="13"/>
            <p:extLst>
              <p:ext uri="{D42A27DB-BD31-4B8C-83A1-F6EECF244321}">
                <p14:modId xmlns:p14="http://schemas.microsoft.com/office/powerpoint/2010/main" val="221682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761837"/>
                    </a:ext>
                  </a:extLst>
                </a:gridCol>
                <a:gridCol w="658368">
                  <a:extLst>
                    <a:ext uri="{9D8B030D-6E8A-4147-A177-3AD203B41FA5}">
                      <a16:colId xmlns:a16="http://schemas.microsoft.com/office/drawing/2014/main" val="2643552"/>
                    </a:ext>
                  </a:extLst>
                </a:gridCol>
                <a:gridCol w="658368">
                  <a:extLst>
                    <a:ext uri="{9D8B030D-6E8A-4147-A177-3AD203B41FA5}">
                      <a16:colId xmlns:a16="http://schemas.microsoft.com/office/drawing/2014/main" val="752144267"/>
                    </a:ext>
                  </a:extLst>
                </a:gridCol>
                <a:gridCol w="658368">
                  <a:extLst>
                    <a:ext uri="{9D8B030D-6E8A-4147-A177-3AD203B41FA5}">
                      <a16:colId xmlns:a16="http://schemas.microsoft.com/office/drawing/2014/main" val="1480056095"/>
                    </a:ext>
                  </a:extLst>
                </a:gridCol>
                <a:gridCol w="658368">
                  <a:extLst>
                    <a:ext uri="{9D8B030D-6E8A-4147-A177-3AD203B41FA5}">
                      <a16:colId xmlns:a16="http://schemas.microsoft.com/office/drawing/2014/main" val="3306023491"/>
                    </a:ext>
                  </a:extLst>
                </a:gridCol>
                <a:gridCol w="658368">
                  <a:extLst>
                    <a:ext uri="{9D8B030D-6E8A-4147-A177-3AD203B41FA5}">
                      <a16:colId xmlns:a16="http://schemas.microsoft.com/office/drawing/2014/main" val="3137387566"/>
                    </a:ext>
                  </a:extLst>
                </a:gridCol>
                <a:gridCol w="658368">
                  <a:extLst>
                    <a:ext uri="{9D8B030D-6E8A-4147-A177-3AD203B41FA5}">
                      <a16:colId xmlns:a16="http://schemas.microsoft.com/office/drawing/2014/main" val="3105828991"/>
                    </a:ext>
                  </a:extLst>
                </a:gridCol>
                <a:gridCol w="658368">
                  <a:extLst>
                    <a:ext uri="{9D8B030D-6E8A-4147-A177-3AD203B41FA5}">
                      <a16:colId xmlns:a16="http://schemas.microsoft.com/office/drawing/2014/main" val="2196820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800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- 2018-06-11 19:17:41 </a:t>
                      </a:r>
                      <a:r>
                        <a:rPr kumimoji="0" lang="en-US" sz="1000" b="0" i="0" u="none" strike="noStrike" kern="1200" cap="none" spc="0" normalizeH="0" baseline="0" noProof="0">
                          <a:ln>
                            <a:noFill/>
                          </a:ln>
                          <a:solidFill>
                            <a:prstClr val="black"/>
                          </a:solidFill>
                          <a:effectLst/>
                          <a:uLnTx/>
                          <a:uFillTx/>
                          <a:latin typeface="+mn-lt"/>
                          <a:ea typeface="+mn-ea"/>
                          <a:cs typeface="+mn-cs"/>
                        </a:rPr>
                        <a:t> 
 How about trying these delicious cream cheese cookies for Raya? Soft and scrumptious, your 
family will love them!
White Chocolate Raspberry Cheesecake Cookies
Ingredients
113g SCS cream cheese softened
113g SCS butter softened
2 tbsp shortening
200g brown sugar
2 eggs
750g packaged muffin mix
100g all-purpose flour
265g white chocolate chips
125g raspberries, chopped
Instructions:
Beat together cream cheese, butter, shortening and brown sugar in a large mixing bowl until combined. Add eggs beating after each addition. 
Mix in muffin mix and flour until just combined. Add white chocolate chips, raspberries and stir until incorporated.
Chill dough in the refrigerator at least 30 minutes. Preheat oven to 350°C. Line baking sheet with Silpat mat or lightly grease baking sheets. Scoop cookie dough mix onto baking sheets. Bake 10-12 minutes or until golden 
brown on edges. In between baking batches of cookies make sure to store the dough in the refrigerator.
Source: https://www.julies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5867947"/>
                  </a:ext>
                </a:extLst>
              </a:tr>
            </a:tbl>
          </a:graphicData>
        </a:graphic>
      </p:graphicFrame>
      <p:sp>
        <p:nvSpPr>
          <p:cNvPr id="4" name="Text Placeholder 3">
            <a:extLst>
              <a:ext uri="{FF2B5EF4-FFF2-40B4-BE49-F238E27FC236}">
                <a16:creationId xmlns:a16="http://schemas.microsoft.com/office/drawing/2014/main" id="{1DFE31BB-FE21-49CF-A73A-C5B1007643A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19864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BA70E-8202-4E2E-AFEA-6FEB252DFBBB}"/>
              </a:ext>
            </a:extLst>
          </p:cNvPr>
          <p:cNvSpPr>
            <a:spLocks noGrp="1"/>
          </p:cNvSpPr>
          <p:nvPr>
            <p:ph type="title"/>
          </p:nvPr>
        </p:nvSpPr>
        <p:spPr/>
        <p:txBody>
          <a:bodyPr/>
          <a:lstStyle/>
          <a:p>
            <a:r>
              <a:rPr lang="en-US"/>
              <a:t>Facebook Own Posts Table | SCS Dairy MY - 7 of 11</a:t>
            </a:r>
          </a:p>
        </p:txBody>
      </p:sp>
      <p:graphicFrame>
        <p:nvGraphicFramePr>
          <p:cNvPr id="5" name="Table Placeholder 4">
            <a:extLst>
              <a:ext uri="{FF2B5EF4-FFF2-40B4-BE49-F238E27FC236}">
                <a16:creationId xmlns:a16="http://schemas.microsoft.com/office/drawing/2014/main" id="{1E328F82-B773-4162-A507-5DD8D364D058}"/>
              </a:ext>
            </a:extLst>
          </p:cNvPr>
          <p:cNvGraphicFramePr>
            <a:graphicFrameLocks noGrp="1"/>
          </p:cNvGraphicFramePr>
          <p:nvPr>
            <p:ph type="tbl" sz="quarter" idx="13"/>
            <p:extLst>
              <p:ext uri="{D42A27DB-BD31-4B8C-83A1-F6EECF244321}">
                <p14:modId xmlns:p14="http://schemas.microsoft.com/office/powerpoint/2010/main" val="3677298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3870410"/>
                    </a:ext>
                  </a:extLst>
                </a:gridCol>
                <a:gridCol w="658368">
                  <a:extLst>
                    <a:ext uri="{9D8B030D-6E8A-4147-A177-3AD203B41FA5}">
                      <a16:colId xmlns:a16="http://schemas.microsoft.com/office/drawing/2014/main" val="2394002328"/>
                    </a:ext>
                  </a:extLst>
                </a:gridCol>
                <a:gridCol w="658368">
                  <a:extLst>
                    <a:ext uri="{9D8B030D-6E8A-4147-A177-3AD203B41FA5}">
                      <a16:colId xmlns:a16="http://schemas.microsoft.com/office/drawing/2014/main" val="2079341746"/>
                    </a:ext>
                  </a:extLst>
                </a:gridCol>
                <a:gridCol w="658368">
                  <a:extLst>
                    <a:ext uri="{9D8B030D-6E8A-4147-A177-3AD203B41FA5}">
                      <a16:colId xmlns:a16="http://schemas.microsoft.com/office/drawing/2014/main" val="288071550"/>
                    </a:ext>
                  </a:extLst>
                </a:gridCol>
                <a:gridCol w="658368">
                  <a:extLst>
                    <a:ext uri="{9D8B030D-6E8A-4147-A177-3AD203B41FA5}">
                      <a16:colId xmlns:a16="http://schemas.microsoft.com/office/drawing/2014/main" val="3468744961"/>
                    </a:ext>
                  </a:extLst>
                </a:gridCol>
                <a:gridCol w="658368">
                  <a:extLst>
                    <a:ext uri="{9D8B030D-6E8A-4147-A177-3AD203B41FA5}">
                      <a16:colId xmlns:a16="http://schemas.microsoft.com/office/drawing/2014/main" val="4165979144"/>
                    </a:ext>
                  </a:extLst>
                </a:gridCol>
                <a:gridCol w="658368">
                  <a:extLst>
                    <a:ext uri="{9D8B030D-6E8A-4147-A177-3AD203B41FA5}">
                      <a16:colId xmlns:a16="http://schemas.microsoft.com/office/drawing/2014/main" val="4052024492"/>
                    </a:ext>
                  </a:extLst>
                </a:gridCol>
                <a:gridCol w="658368">
                  <a:extLst>
                    <a:ext uri="{9D8B030D-6E8A-4147-A177-3AD203B41FA5}">
                      <a16:colId xmlns:a16="http://schemas.microsoft.com/office/drawing/2014/main" val="4027392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825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- 2018-06-09 21:00:38 </a:t>
                      </a:r>
                      <a:r>
                        <a:rPr kumimoji="0" lang="en-US" sz="1000" b="0" i="0" u="none" strike="noStrike" kern="1200" cap="none" spc="0" normalizeH="0" baseline="0" noProof="0">
                          <a:ln>
                            <a:noFill/>
                          </a:ln>
                          <a:solidFill>
                            <a:prstClr val="black"/>
                          </a:solidFill>
                          <a:effectLst/>
                          <a:uLnTx/>
                          <a:uFillTx/>
                          <a:latin typeface="+mn-lt"/>
                          <a:ea typeface="+mn-ea"/>
                          <a:cs typeface="+mn-cs"/>
                        </a:rPr>
                        <a:t> 
 Sweet and savoury, the Nutty semperit brings with it a soft pastry base with a thin layer of peanut spread sandwiched in the middle for more flavor, perfect for Raya!
Semperit Nutty
INGREDIENTS:
SCS Butter 200gm
Icing sugar 80gm
Vanilla essence ½ tsp
Plain flour 160gm
Corn flour 65gm
Custard powder 100gm
Peanut butter 130gm
Glazed peanut (chopped/ crushed) 80gm
Egg 1
DIRECTIONS:
Cream SCS butter with icing sugar until fluffy then add in vanilla essence. Next put in all dry 
ingredients and mix well. Rest for 5 minutes. 
Separate the dough into portions. Roll in between two plastic sheets to 3mm thickness. Chill in fridge.
Remove from fridge once dough is slightly hardened. Spread first portion with peanut butter and cover with the other one on top. Chill in fridge again until dough hardens. Cut into smaller pieces and top with egg wash and 
crushed nuts. Bake at 160°C for 20 minutes or until cooked.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50331961"/>
                  </a:ext>
                </a:extLst>
              </a:tr>
            </a:tbl>
          </a:graphicData>
        </a:graphic>
      </p:graphicFrame>
      <p:sp>
        <p:nvSpPr>
          <p:cNvPr id="4" name="Text Placeholder 3">
            <a:extLst>
              <a:ext uri="{FF2B5EF4-FFF2-40B4-BE49-F238E27FC236}">
                <a16:creationId xmlns:a16="http://schemas.microsoft.com/office/drawing/2014/main" id="{98DFF61A-52E4-480D-9E33-41F08407543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16361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D9DBC-20FA-45DC-A3E3-01205D7DA649}"/>
              </a:ext>
            </a:extLst>
          </p:cNvPr>
          <p:cNvSpPr>
            <a:spLocks noGrp="1"/>
          </p:cNvSpPr>
          <p:nvPr>
            <p:ph type="title"/>
          </p:nvPr>
        </p:nvSpPr>
        <p:spPr/>
        <p:txBody>
          <a:bodyPr/>
          <a:lstStyle/>
          <a:p>
            <a:r>
              <a:rPr lang="en-US"/>
              <a:t>Facebook Own Posts Table | SCS Dairy MY - 8 of 11</a:t>
            </a:r>
          </a:p>
        </p:txBody>
      </p:sp>
      <p:graphicFrame>
        <p:nvGraphicFramePr>
          <p:cNvPr id="5" name="Table Placeholder 4">
            <a:extLst>
              <a:ext uri="{FF2B5EF4-FFF2-40B4-BE49-F238E27FC236}">
                <a16:creationId xmlns:a16="http://schemas.microsoft.com/office/drawing/2014/main" id="{CD68FD6F-D0CA-418D-9D0A-15CC68E1EAA5}"/>
              </a:ext>
            </a:extLst>
          </p:cNvPr>
          <p:cNvGraphicFramePr>
            <a:graphicFrameLocks noGrp="1"/>
          </p:cNvGraphicFramePr>
          <p:nvPr>
            <p:ph type="tbl" sz="quarter" idx="13"/>
            <p:extLst>
              <p:ext uri="{D42A27DB-BD31-4B8C-83A1-F6EECF244321}">
                <p14:modId xmlns:p14="http://schemas.microsoft.com/office/powerpoint/2010/main" val="2966586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0003860"/>
                    </a:ext>
                  </a:extLst>
                </a:gridCol>
                <a:gridCol w="658368">
                  <a:extLst>
                    <a:ext uri="{9D8B030D-6E8A-4147-A177-3AD203B41FA5}">
                      <a16:colId xmlns:a16="http://schemas.microsoft.com/office/drawing/2014/main" val="967314101"/>
                    </a:ext>
                  </a:extLst>
                </a:gridCol>
                <a:gridCol w="658368">
                  <a:extLst>
                    <a:ext uri="{9D8B030D-6E8A-4147-A177-3AD203B41FA5}">
                      <a16:colId xmlns:a16="http://schemas.microsoft.com/office/drawing/2014/main" val="2833499090"/>
                    </a:ext>
                  </a:extLst>
                </a:gridCol>
                <a:gridCol w="658368">
                  <a:extLst>
                    <a:ext uri="{9D8B030D-6E8A-4147-A177-3AD203B41FA5}">
                      <a16:colId xmlns:a16="http://schemas.microsoft.com/office/drawing/2014/main" val="3613720567"/>
                    </a:ext>
                  </a:extLst>
                </a:gridCol>
                <a:gridCol w="658368">
                  <a:extLst>
                    <a:ext uri="{9D8B030D-6E8A-4147-A177-3AD203B41FA5}">
                      <a16:colId xmlns:a16="http://schemas.microsoft.com/office/drawing/2014/main" val="1252460747"/>
                    </a:ext>
                  </a:extLst>
                </a:gridCol>
                <a:gridCol w="658368">
                  <a:extLst>
                    <a:ext uri="{9D8B030D-6E8A-4147-A177-3AD203B41FA5}">
                      <a16:colId xmlns:a16="http://schemas.microsoft.com/office/drawing/2014/main" val="2799302183"/>
                    </a:ext>
                  </a:extLst>
                </a:gridCol>
                <a:gridCol w="658368">
                  <a:extLst>
                    <a:ext uri="{9D8B030D-6E8A-4147-A177-3AD203B41FA5}">
                      <a16:colId xmlns:a16="http://schemas.microsoft.com/office/drawing/2014/main" val="1388558582"/>
                    </a:ext>
                  </a:extLst>
                </a:gridCol>
                <a:gridCol w="658368">
                  <a:extLst>
                    <a:ext uri="{9D8B030D-6E8A-4147-A177-3AD203B41FA5}">
                      <a16:colId xmlns:a16="http://schemas.microsoft.com/office/drawing/2014/main" val="2070794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086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- 2018-06-07 16:17:28 </a:t>
                      </a:r>
                      <a:r>
                        <a:rPr kumimoji="0" lang="en-US" sz="1000" b="0" i="0" u="none" strike="noStrike" kern="1200" cap="none" spc="0" normalizeH="0" baseline="0" noProof="0">
                          <a:ln>
                            <a:noFill/>
                          </a:ln>
                          <a:solidFill>
                            <a:prstClr val="black"/>
                          </a:solidFill>
                          <a:effectLst/>
                          <a:uLnTx/>
                          <a:uFillTx/>
                          <a:latin typeface="+mn-lt"/>
                          <a:ea typeface="+mn-ea"/>
                          <a:cs typeface="+mn-cs"/>
                        </a:rPr>
                        <a:t> 
 Raya is just around the corner, which special Raya cookies are you planning to bake with SCS butter?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9065683"/>
                  </a:ext>
                </a:extLst>
              </a:tr>
            </a:tbl>
          </a:graphicData>
        </a:graphic>
      </p:graphicFrame>
      <p:sp>
        <p:nvSpPr>
          <p:cNvPr id="4" name="Text Placeholder 3">
            <a:extLst>
              <a:ext uri="{FF2B5EF4-FFF2-40B4-BE49-F238E27FC236}">
                <a16:creationId xmlns:a16="http://schemas.microsoft.com/office/drawing/2014/main" id="{BB471A5A-9E75-4887-82D8-3955801736B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04009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2BAB-B2FE-4144-9297-970A0654D911}"/>
              </a:ext>
            </a:extLst>
          </p:cNvPr>
          <p:cNvSpPr>
            <a:spLocks noGrp="1"/>
          </p:cNvSpPr>
          <p:nvPr>
            <p:ph type="title"/>
          </p:nvPr>
        </p:nvSpPr>
        <p:spPr/>
        <p:txBody>
          <a:bodyPr/>
          <a:lstStyle/>
          <a:p>
            <a:r>
              <a:rPr lang="en-US"/>
              <a:t>Facebook Own Posts Table | SCS Dairy MY - 9 of 11</a:t>
            </a:r>
          </a:p>
        </p:txBody>
      </p:sp>
      <p:graphicFrame>
        <p:nvGraphicFramePr>
          <p:cNvPr id="5" name="Table Placeholder 4">
            <a:extLst>
              <a:ext uri="{FF2B5EF4-FFF2-40B4-BE49-F238E27FC236}">
                <a16:creationId xmlns:a16="http://schemas.microsoft.com/office/drawing/2014/main" id="{C3C50950-73D8-4130-BB6A-E43F2652D4A0}"/>
              </a:ext>
            </a:extLst>
          </p:cNvPr>
          <p:cNvGraphicFramePr>
            <a:graphicFrameLocks noGrp="1"/>
          </p:cNvGraphicFramePr>
          <p:nvPr>
            <p:ph type="tbl" sz="quarter" idx="13"/>
            <p:extLst>
              <p:ext uri="{D42A27DB-BD31-4B8C-83A1-F6EECF244321}">
                <p14:modId xmlns:p14="http://schemas.microsoft.com/office/powerpoint/2010/main" val="4236905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393221"/>
                    </a:ext>
                  </a:extLst>
                </a:gridCol>
                <a:gridCol w="658368">
                  <a:extLst>
                    <a:ext uri="{9D8B030D-6E8A-4147-A177-3AD203B41FA5}">
                      <a16:colId xmlns:a16="http://schemas.microsoft.com/office/drawing/2014/main" val="78479271"/>
                    </a:ext>
                  </a:extLst>
                </a:gridCol>
                <a:gridCol w="658368">
                  <a:extLst>
                    <a:ext uri="{9D8B030D-6E8A-4147-A177-3AD203B41FA5}">
                      <a16:colId xmlns:a16="http://schemas.microsoft.com/office/drawing/2014/main" val="1442531389"/>
                    </a:ext>
                  </a:extLst>
                </a:gridCol>
                <a:gridCol w="658368">
                  <a:extLst>
                    <a:ext uri="{9D8B030D-6E8A-4147-A177-3AD203B41FA5}">
                      <a16:colId xmlns:a16="http://schemas.microsoft.com/office/drawing/2014/main" val="476990465"/>
                    </a:ext>
                  </a:extLst>
                </a:gridCol>
                <a:gridCol w="658368">
                  <a:extLst>
                    <a:ext uri="{9D8B030D-6E8A-4147-A177-3AD203B41FA5}">
                      <a16:colId xmlns:a16="http://schemas.microsoft.com/office/drawing/2014/main" val="3993690335"/>
                    </a:ext>
                  </a:extLst>
                </a:gridCol>
                <a:gridCol w="658368">
                  <a:extLst>
                    <a:ext uri="{9D8B030D-6E8A-4147-A177-3AD203B41FA5}">
                      <a16:colId xmlns:a16="http://schemas.microsoft.com/office/drawing/2014/main" val="2574869814"/>
                    </a:ext>
                  </a:extLst>
                </a:gridCol>
                <a:gridCol w="658368">
                  <a:extLst>
                    <a:ext uri="{9D8B030D-6E8A-4147-A177-3AD203B41FA5}">
                      <a16:colId xmlns:a16="http://schemas.microsoft.com/office/drawing/2014/main" val="2074817790"/>
                    </a:ext>
                  </a:extLst>
                </a:gridCol>
                <a:gridCol w="658368">
                  <a:extLst>
                    <a:ext uri="{9D8B030D-6E8A-4147-A177-3AD203B41FA5}">
                      <a16:colId xmlns:a16="http://schemas.microsoft.com/office/drawing/2014/main" val="2381144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244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- 2018-06-05 13:47:00 </a:t>
                      </a:r>
                      <a:r>
                        <a:rPr kumimoji="0" lang="en-US" sz="1000" b="0" i="0" u="none" strike="noStrike" kern="1200" cap="none" spc="0" normalizeH="0" baseline="0" noProof="0">
                          <a:ln>
                            <a:noFill/>
                          </a:ln>
                          <a:solidFill>
                            <a:prstClr val="black"/>
                          </a:solidFill>
                          <a:effectLst/>
                          <a:uLnTx/>
                          <a:uFillTx/>
                          <a:latin typeface="+mn-lt"/>
                          <a:ea typeface="+mn-ea"/>
                          <a:cs typeface="+mn-cs"/>
                        </a:rPr>
                        <a:t> 
 Hari Raya is a time to relish delicious food and cherish priceless moments with your loved ones. Make these special Raya cookies and enjoy with your family.
SCS Raya Cappuccino Semperit Cookies
INGREDIENTS:
SCS salted butter 240gm
Icing sugar 80gm
Vanilla essence 1 tbsp
Coffee paste 4 tbsp
Low protein flour 220gm
Corn flour 80gm
Ground almond 25gm
Chocolate chips 70gm
Almond nibs 70gm
DIRECTIONS:
Cream SCS Butter and icing sugar until fluffy, add in vanilla essence and coffee paste. Next add in flour, corn flour and ground almond. Mix well. Place a nozzle into a piping bag and place semperit dough into bag. 
Pipe into desired shape and garnish with almond nibs and chocolate chips. Bake at 160°C for 18 minutes until done.
Enjoy deliciously baked Cappuccino Semperit 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0497881"/>
                  </a:ext>
                </a:extLst>
              </a:tr>
            </a:tbl>
          </a:graphicData>
        </a:graphic>
      </p:graphicFrame>
      <p:sp>
        <p:nvSpPr>
          <p:cNvPr id="4" name="Text Placeholder 3">
            <a:extLst>
              <a:ext uri="{FF2B5EF4-FFF2-40B4-BE49-F238E27FC236}">
                <a16:creationId xmlns:a16="http://schemas.microsoft.com/office/drawing/2014/main" id="{FB283D87-D049-4E2A-963C-78530D47487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627747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37D0F-E546-481B-8F6E-3E85C4A62B46}"/>
              </a:ext>
            </a:extLst>
          </p:cNvPr>
          <p:cNvSpPr>
            <a:spLocks noGrp="1"/>
          </p:cNvSpPr>
          <p:nvPr>
            <p:ph type="title"/>
          </p:nvPr>
        </p:nvSpPr>
        <p:spPr/>
        <p:txBody>
          <a:bodyPr/>
          <a:lstStyle/>
          <a:p>
            <a:r>
              <a:rPr lang="en-US"/>
              <a:t>Facebook Own Posts Table | SCS Dairy MY - 10 of 11</a:t>
            </a:r>
          </a:p>
        </p:txBody>
      </p:sp>
      <p:graphicFrame>
        <p:nvGraphicFramePr>
          <p:cNvPr id="5" name="Table Placeholder 4">
            <a:extLst>
              <a:ext uri="{FF2B5EF4-FFF2-40B4-BE49-F238E27FC236}">
                <a16:creationId xmlns:a16="http://schemas.microsoft.com/office/drawing/2014/main" id="{09E1EE0E-6620-47C3-AC7D-58C1B7A7EEE3}"/>
              </a:ext>
            </a:extLst>
          </p:cNvPr>
          <p:cNvGraphicFramePr>
            <a:graphicFrameLocks noGrp="1"/>
          </p:cNvGraphicFramePr>
          <p:nvPr>
            <p:ph type="tbl" sz="quarter" idx="13"/>
            <p:extLst>
              <p:ext uri="{D42A27DB-BD31-4B8C-83A1-F6EECF244321}">
                <p14:modId xmlns:p14="http://schemas.microsoft.com/office/powerpoint/2010/main" val="294867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23572435"/>
                    </a:ext>
                  </a:extLst>
                </a:gridCol>
                <a:gridCol w="658368">
                  <a:extLst>
                    <a:ext uri="{9D8B030D-6E8A-4147-A177-3AD203B41FA5}">
                      <a16:colId xmlns:a16="http://schemas.microsoft.com/office/drawing/2014/main" val="4133060832"/>
                    </a:ext>
                  </a:extLst>
                </a:gridCol>
                <a:gridCol w="658368">
                  <a:extLst>
                    <a:ext uri="{9D8B030D-6E8A-4147-A177-3AD203B41FA5}">
                      <a16:colId xmlns:a16="http://schemas.microsoft.com/office/drawing/2014/main" val="910467021"/>
                    </a:ext>
                  </a:extLst>
                </a:gridCol>
                <a:gridCol w="658368">
                  <a:extLst>
                    <a:ext uri="{9D8B030D-6E8A-4147-A177-3AD203B41FA5}">
                      <a16:colId xmlns:a16="http://schemas.microsoft.com/office/drawing/2014/main" val="975808764"/>
                    </a:ext>
                  </a:extLst>
                </a:gridCol>
                <a:gridCol w="658368">
                  <a:extLst>
                    <a:ext uri="{9D8B030D-6E8A-4147-A177-3AD203B41FA5}">
                      <a16:colId xmlns:a16="http://schemas.microsoft.com/office/drawing/2014/main" val="3404794957"/>
                    </a:ext>
                  </a:extLst>
                </a:gridCol>
                <a:gridCol w="658368">
                  <a:extLst>
                    <a:ext uri="{9D8B030D-6E8A-4147-A177-3AD203B41FA5}">
                      <a16:colId xmlns:a16="http://schemas.microsoft.com/office/drawing/2014/main" val="2352716576"/>
                    </a:ext>
                  </a:extLst>
                </a:gridCol>
                <a:gridCol w="658368">
                  <a:extLst>
                    <a:ext uri="{9D8B030D-6E8A-4147-A177-3AD203B41FA5}">
                      <a16:colId xmlns:a16="http://schemas.microsoft.com/office/drawing/2014/main" val="515526370"/>
                    </a:ext>
                  </a:extLst>
                </a:gridCol>
                <a:gridCol w="658368">
                  <a:extLst>
                    <a:ext uri="{9D8B030D-6E8A-4147-A177-3AD203B41FA5}">
                      <a16:colId xmlns:a16="http://schemas.microsoft.com/office/drawing/2014/main" val="1397192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228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- 2018-06-03 19:24:45 </a:t>
                      </a:r>
                      <a:r>
                        <a:rPr kumimoji="0" lang="en-US" sz="1000" b="0" i="0" u="none" strike="noStrike" kern="1200" cap="none" spc="0" normalizeH="0" baseline="0" noProof="0">
                          <a:ln>
                            <a:noFill/>
                          </a:ln>
                          <a:solidFill>
                            <a:prstClr val="black"/>
                          </a:solidFill>
                          <a:effectLst/>
                          <a:uLnTx/>
                          <a:uFillTx/>
                          <a:latin typeface="+mn-lt"/>
                          <a:ea typeface="+mn-ea"/>
                          <a:cs typeface="+mn-cs"/>
                        </a:rPr>
                        <a:t> 
 Sift the flour and baking powder together two 
or three times when making a cake (never for 
pastry or bread making). 
Though this isn’t essential, it will give your 
cakes a very light, even texture and stop those 
pea-sized air pockets forming in the crumb.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9873490"/>
                  </a:ext>
                </a:extLst>
              </a:tr>
            </a:tbl>
          </a:graphicData>
        </a:graphic>
      </p:graphicFrame>
      <p:sp>
        <p:nvSpPr>
          <p:cNvPr id="4" name="Text Placeholder 3">
            <a:extLst>
              <a:ext uri="{FF2B5EF4-FFF2-40B4-BE49-F238E27FC236}">
                <a16:creationId xmlns:a16="http://schemas.microsoft.com/office/drawing/2014/main" id="{8D420CB5-9CCB-4EF4-B8A2-EE80837B0BF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03965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12C79-6024-47B2-A6BD-30082249C60E}"/>
              </a:ext>
            </a:extLst>
          </p:cNvPr>
          <p:cNvSpPr>
            <a:spLocks noGrp="1"/>
          </p:cNvSpPr>
          <p:nvPr>
            <p:ph type="title"/>
          </p:nvPr>
        </p:nvSpPr>
        <p:spPr/>
        <p:txBody>
          <a:bodyPr/>
          <a:lstStyle/>
          <a:p>
            <a:r>
              <a:rPr lang="en-US"/>
              <a:t>Facebook Own Posts Table | SCS Dairy MY - 11 of 11</a:t>
            </a:r>
          </a:p>
        </p:txBody>
      </p:sp>
      <p:graphicFrame>
        <p:nvGraphicFramePr>
          <p:cNvPr id="5" name="Table Placeholder 4">
            <a:extLst>
              <a:ext uri="{FF2B5EF4-FFF2-40B4-BE49-F238E27FC236}">
                <a16:creationId xmlns:a16="http://schemas.microsoft.com/office/drawing/2014/main" id="{F3253566-A3A8-4C1E-8883-8386F1AEF168}"/>
              </a:ext>
            </a:extLst>
          </p:cNvPr>
          <p:cNvGraphicFramePr>
            <a:graphicFrameLocks noGrp="1"/>
          </p:cNvGraphicFramePr>
          <p:nvPr>
            <p:ph type="tbl" sz="quarter" idx="13"/>
            <p:extLst>
              <p:ext uri="{D42A27DB-BD31-4B8C-83A1-F6EECF244321}">
                <p14:modId xmlns:p14="http://schemas.microsoft.com/office/powerpoint/2010/main" val="3144822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64531390"/>
                    </a:ext>
                  </a:extLst>
                </a:gridCol>
                <a:gridCol w="658368">
                  <a:extLst>
                    <a:ext uri="{9D8B030D-6E8A-4147-A177-3AD203B41FA5}">
                      <a16:colId xmlns:a16="http://schemas.microsoft.com/office/drawing/2014/main" val="473012985"/>
                    </a:ext>
                  </a:extLst>
                </a:gridCol>
                <a:gridCol w="658368">
                  <a:extLst>
                    <a:ext uri="{9D8B030D-6E8A-4147-A177-3AD203B41FA5}">
                      <a16:colId xmlns:a16="http://schemas.microsoft.com/office/drawing/2014/main" val="444832723"/>
                    </a:ext>
                  </a:extLst>
                </a:gridCol>
                <a:gridCol w="658368">
                  <a:extLst>
                    <a:ext uri="{9D8B030D-6E8A-4147-A177-3AD203B41FA5}">
                      <a16:colId xmlns:a16="http://schemas.microsoft.com/office/drawing/2014/main" val="357632344"/>
                    </a:ext>
                  </a:extLst>
                </a:gridCol>
                <a:gridCol w="658368">
                  <a:extLst>
                    <a:ext uri="{9D8B030D-6E8A-4147-A177-3AD203B41FA5}">
                      <a16:colId xmlns:a16="http://schemas.microsoft.com/office/drawing/2014/main" val="676358333"/>
                    </a:ext>
                  </a:extLst>
                </a:gridCol>
                <a:gridCol w="658368">
                  <a:extLst>
                    <a:ext uri="{9D8B030D-6E8A-4147-A177-3AD203B41FA5}">
                      <a16:colId xmlns:a16="http://schemas.microsoft.com/office/drawing/2014/main" val="2411722673"/>
                    </a:ext>
                  </a:extLst>
                </a:gridCol>
                <a:gridCol w="658368">
                  <a:extLst>
                    <a:ext uri="{9D8B030D-6E8A-4147-A177-3AD203B41FA5}">
                      <a16:colId xmlns:a16="http://schemas.microsoft.com/office/drawing/2014/main" val="835652172"/>
                    </a:ext>
                  </a:extLst>
                </a:gridCol>
                <a:gridCol w="658368">
                  <a:extLst>
                    <a:ext uri="{9D8B030D-6E8A-4147-A177-3AD203B41FA5}">
                      <a16:colId xmlns:a16="http://schemas.microsoft.com/office/drawing/2014/main" val="352535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7180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- 2018-06-01 12:30:00 </a:t>
                      </a:r>
                      <a:r>
                        <a:rPr kumimoji="0" lang="en-US" sz="1000" b="0" i="0" u="none" strike="noStrike" kern="1200" cap="none" spc="0" normalizeH="0" baseline="0" noProof="0">
                          <a:ln>
                            <a:noFill/>
                          </a:ln>
                          <a:solidFill>
                            <a:prstClr val="black"/>
                          </a:solidFill>
                          <a:effectLst/>
                          <a:uLnTx/>
                          <a:uFillTx/>
                          <a:latin typeface="+mn-lt"/>
                          <a:ea typeface="+mn-ea"/>
                          <a:cs typeface="+mn-cs"/>
                        </a:rPr>
                        <a:t> 
 Plan ahead for your Raya feast with this mouth-watering recipe from SCS! The Hazelnut and Chocolate Semperit cookies take a fun shape in the form of churros where you can choose to dip in hazelnut spread or chocolate sauce as you like.
Semperit Hazelnut and Chocolate
INGREDIENTS:
SCS Butter 200gm
Icing sugar 75gm
Egg yolk 1
Vanilla Essence 1/4 tsp
Plain flour 140gm
Ground hazelnut 80gm
Corn flour 60gm
Custard powder 100gm
Hazelnut spread 150gm
DIRECTIONS:
Cream SCS Butter and icing sugar until fluffy then add in vanilla essence and egg yolk. Combine with flour, ground hazelnut, corn flour and custard powder. Knead into a dough. Place dough into a piping bag or pump and press it to 4cm strips.Bake at 160°C for 15 minutes or until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9969176"/>
                  </a:ext>
                </a:extLst>
              </a:tr>
            </a:tbl>
          </a:graphicData>
        </a:graphic>
      </p:graphicFrame>
      <p:sp>
        <p:nvSpPr>
          <p:cNvPr id="4" name="Text Placeholder 3">
            <a:extLst>
              <a:ext uri="{FF2B5EF4-FFF2-40B4-BE49-F238E27FC236}">
                <a16:creationId xmlns:a16="http://schemas.microsoft.com/office/drawing/2014/main" id="{67A73605-D70B-464A-9BE5-3C0C5097834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3860976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1114</Words>
  <Application>Microsoft Office PowerPoint</Application>
  <PresentationFormat>On-screen Show (4:3)</PresentationFormat>
  <Paragraphs>467</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MASTER TEMPLATE</vt:lpstr>
      <vt:lpstr>Facebook Key Metrics Table | SCS Dairy MY</vt:lpstr>
      <vt:lpstr>Facebook Reach | SCS Dairy MY</vt:lpstr>
      <vt:lpstr>Facebook Average Reactions Per Post | SCS Dairy MY</vt:lpstr>
      <vt:lpstr>Facebook Engaged Users | SCS Dairy MY</vt:lpstr>
      <vt:lpstr>Facebook Interactions Distribution | SCS Dairy MY</vt:lpstr>
      <vt:lpstr>Facebook Interaction Rate By Weekday | SCS Dairy MY</vt:lpstr>
      <vt:lpstr>(FB) Custom Own Posts Table (new) | SCS Dairy MY - 1 of 6</vt:lpstr>
      <vt:lpstr>(FB) Custom Own Posts Table (new) | SCS Dairy MY - 2 of 6</vt:lpstr>
      <vt:lpstr>(FB) Custom Own Posts Table (new) | SCS Dairy MY - 3 of 6</vt:lpstr>
      <vt:lpstr>(FB) Custom Own Posts Table (new) | SCS Dairy MY - 4 of 6</vt:lpstr>
      <vt:lpstr>(FB) Custom Own Posts Table (new) | SCS Dairy MY - 5 of 6</vt:lpstr>
      <vt:lpstr>(FB)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11</vt:lpstr>
      <vt:lpstr>Facebook Own Posts Table | SCS Dairy MY - 2 of 11</vt:lpstr>
      <vt:lpstr>Facebook Own Posts Table | SCS Dairy MY - 3 of 11</vt:lpstr>
      <vt:lpstr>Facebook Own Posts Table | SCS Dairy MY - 4 of 11</vt:lpstr>
      <vt:lpstr>Facebook Own Posts Table | SCS Dairy MY - 5 of 11</vt:lpstr>
      <vt:lpstr>Facebook Own Posts Table | SCS Dairy MY - 6 of 11</vt:lpstr>
      <vt:lpstr>Facebook Own Posts Table | SCS Dairy MY - 7 of 11</vt:lpstr>
      <vt:lpstr>Facebook Own Posts Table | SCS Dairy MY - 8 of 11</vt:lpstr>
      <vt:lpstr>Facebook Own Posts Table | SCS Dairy MY - 9 of 11</vt:lpstr>
      <vt:lpstr>Facebook Own Posts Table | SCS Dairy MY - 10 of 11</vt:lpstr>
      <vt:lpstr>Facebook Own Posts Table | SCS Dairy MY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2018-07-02T09:43:44Z</dcterms:created>
  <dcterms:modified xsi:type="dcterms:W3CDTF">2018-07-02T09:44:31Z</dcterms:modified>
</cp:coreProperties>
</file>