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10552</c:v>
                </c:pt>
                <c:pt idx="1">
                  <c:v>24176</c:v>
                </c:pt>
                <c:pt idx="2">
                  <c:v>14025</c:v>
                </c:pt>
                <c:pt idx="3">
                  <c:v>33968</c:v>
                </c:pt>
                <c:pt idx="4">
                  <c:v>18683</c:v>
                </c:pt>
                <c:pt idx="5">
                  <c:v>28157</c:v>
                </c:pt>
                <c:pt idx="6">
                  <c:v>14361</c:v>
                </c:pt>
                <c:pt idx="7">
                  <c:v>26459</c:v>
                </c:pt>
                <c:pt idx="8">
                  <c:v>9136</c:v>
                </c:pt>
                <c:pt idx="9">
                  <c:v>13846</c:v>
                </c:pt>
                <c:pt idx="10">
                  <c:v>7510</c:v>
                </c:pt>
                <c:pt idx="11">
                  <c:v>75532</c:v>
                </c:pt>
                <c:pt idx="12">
                  <c:v>96015</c:v>
                </c:pt>
                <c:pt idx="13">
                  <c:v>20617</c:v>
                </c:pt>
                <c:pt idx="14">
                  <c:v>9160</c:v>
                </c:pt>
                <c:pt idx="15">
                  <c:v>7806</c:v>
                </c:pt>
                <c:pt idx="16">
                  <c:v>18563</c:v>
                </c:pt>
                <c:pt idx="17">
                  <c:v>16775</c:v>
                </c:pt>
                <c:pt idx="18">
                  <c:v>9216</c:v>
                </c:pt>
                <c:pt idx="19">
                  <c:v>24672</c:v>
                </c:pt>
                <c:pt idx="20">
                  <c:v>15560</c:v>
                </c:pt>
                <c:pt idx="21">
                  <c:v>6689</c:v>
                </c:pt>
                <c:pt idx="22">
                  <c:v>4969</c:v>
                </c:pt>
                <c:pt idx="23">
                  <c:v>5752</c:v>
                </c:pt>
                <c:pt idx="24">
                  <c:v>37623</c:v>
                </c:pt>
                <c:pt idx="25">
                  <c:v>368832</c:v>
                </c:pt>
                <c:pt idx="26">
                  <c:v>341750</c:v>
                </c:pt>
                <c:pt idx="27">
                  <c:v>200668</c:v>
                </c:pt>
                <c:pt idx="28">
                  <c:v>54191</c:v>
                </c:pt>
                <c:pt idx="29">
                  <c:v>2294</c:v>
                </c:pt>
              </c:numCache>
            </c:numRef>
          </c:val>
          <c:smooth val="0"/>
          <c:extLst>
            <c:ext xmlns:c16="http://schemas.microsoft.com/office/drawing/2014/chart" uri="{C3380CC4-5D6E-409C-BE32-E72D297353CC}">
              <c16:uniqueId val="{00000000-4FD2-4E00-A6CC-582CC9482FD2}"/>
            </c:ext>
          </c:extLst>
        </c:ser>
        <c:dLbls>
          <c:showLegendKey val="0"/>
          <c:showVal val="0"/>
          <c:showCatName val="0"/>
          <c:showSerName val="0"/>
          <c:showPercent val="0"/>
          <c:showBubbleSize val="0"/>
        </c:dLbls>
        <c:smooth val="0"/>
        <c:axId val="275921176"/>
        <c:axId val="275920192"/>
      </c:lineChart>
      <c:dateAx>
        <c:axId val="275921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20192"/>
        <c:crosses val="autoZero"/>
        <c:auto val="1"/>
        <c:lblOffset val="100"/>
        <c:baseTimeUnit val="days"/>
      </c:dateAx>
      <c:valAx>
        <c:axId val="27592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2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530</c:v>
                </c:pt>
                <c:pt idx="1">
                  <c:v>923</c:v>
                </c:pt>
                <c:pt idx="2">
                  <c:v>927</c:v>
                </c:pt>
                <c:pt idx="3">
                  <c:v>11</c:v>
                </c:pt>
                <c:pt idx="4">
                  <c:v>676</c:v>
                </c:pt>
                <c:pt idx="5">
                  <c:v>2379</c:v>
                </c:pt>
                <c:pt idx="6">
                  <c:v>541</c:v>
                </c:pt>
                <c:pt idx="7">
                  <c:v>0</c:v>
                </c:pt>
                <c:pt idx="8">
                  <c:v>421</c:v>
                </c:pt>
                <c:pt idx="9">
                  <c:v>17</c:v>
                </c:pt>
                <c:pt idx="10">
                  <c:v>344</c:v>
                </c:pt>
                <c:pt idx="11">
                  <c:v>0</c:v>
                </c:pt>
                <c:pt idx="12">
                  <c:v>518</c:v>
                </c:pt>
                <c:pt idx="13">
                  <c:v>147</c:v>
                </c:pt>
                <c:pt idx="14">
                  <c:v>329</c:v>
                </c:pt>
                <c:pt idx="15">
                  <c:v>548</c:v>
                </c:pt>
                <c:pt idx="16">
                  <c:v>485</c:v>
                </c:pt>
                <c:pt idx="17">
                  <c:v>6</c:v>
                </c:pt>
                <c:pt idx="18">
                  <c:v>591</c:v>
                </c:pt>
                <c:pt idx="19">
                  <c:v>186</c:v>
                </c:pt>
                <c:pt idx="20">
                  <c:v>215</c:v>
                </c:pt>
                <c:pt idx="21">
                  <c:v>2515</c:v>
                </c:pt>
                <c:pt idx="22">
                  <c:v>159</c:v>
                </c:pt>
                <c:pt idx="23">
                  <c:v>16</c:v>
                </c:pt>
                <c:pt idx="24">
                  <c:v>4</c:v>
                </c:pt>
                <c:pt idx="25">
                  <c:v>15</c:v>
                </c:pt>
                <c:pt idx="26">
                  <c:v>8</c:v>
                </c:pt>
                <c:pt idx="27">
                  <c:v>288</c:v>
                </c:pt>
                <c:pt idx="28">
                  <c:v>8</c:v>
                </c:pt>
                <c:pt idx="29">
                  <c:v>243</c:v>
                </c:pt>
              </c:numCache>
            </c:numRef>
          </c:val>
          <c:smooth val="0"/>
          <c:extLst>
            <c:ext xmlns:c16="http://schemas.microsoft.com/office/drawing/2014/chart" uri="{C3380CC4-5D6E-409C-BE32-E72D297353CC}">
              <c16:uniqueId val="{00000000-DD8E-494C-824D-67208B33E31B}"/>
            </c:ext>
          </c:extLst>
        </c:ser>
        <c:dLbls>
          <c:showLegendKey val="0"/>
          <c:showVal val="0"/>
          <c:showCatName val="0"/>
          <c:showSerName val="0"/>
          <c:showPercent val="0"/>
          <c:showBubbleSize val="0"/>
        </c:dLbls>
        <c:smooth val="0"/>
        <c:axId val="275926424"/>
        <c:axId val="275922488"/>
      </c:lineChart>
      <c:dateAx>
        <c:axId val="275926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22488"/>
        <c:crosses val="autoZero"/>
        <c:auto val="1"/>
        <c:lblOffset val="100"/>
        <c:baseTimeUnit val="days"/>
      </c:dateAx>
      <c:valAx>
        <c:axId val="27592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2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892</c:v>
                </c:pt>
                <c:pt idx="1">
                  <c:v>2252</c:v>
                </c:pt>
                <c:pt idx="2">
                  <c:v>1632</c:v>
                </c:pt>
                <c:pt idx="3">
                  <c:v>3521</c:v>
                </c:pt>
                <c:pt idx="4">
                  <c:v>2027</c:v>
                </c:pt>
                <c:pt idx="5">
                  <c:v>3036</c:v>
                </c:pt>
                <c:pt idx="6">
                  <c:v>1489</c:v>
                </c:pt>
                <c:pt idx="7">
                  <c:v>2501</c:v>
                </c:pt>
                <c:pt idx="8">
                  <c:v>795</c:v>
                </c:pt>
                <c:pt idx="9">
                  <c:v>1147</c:v>
                </c:pt>
                <c:pt idx="10">
                  <c:v>471</c:v>
                </c:pt>
                <c:pt idx="11">
                  <c:v>1648</c:v>
                </c:pt>
                <c:pt idx="12">
                  <c:v>1775</c:v>
                </c:pt>
                <c:pt idx="13">
                  <c:v>1410</c:v>
                </c:pt>
                <c:pt idx="14">
                  <c:v>456</c:v>
                </c:pt>
                <c:pt idx="15">
                  <c:v>450</c:v>
                </c:pt>
                <c:pt idx="16">
                  <c:v>1357</c:v>
                </c:pt>
                <c:pt idx="17">
                  <c:v>1129</c:v>
                </c:pt>
                <c:pt idx="18">
                  <c:v>632</c:v>
                </c:pt>
                <c:pt idx="19">
                  <c:v>1977</c:v>
                </c:pt>
                <c:pt idx="20">
                  <c:v>898</c:v>
                </c:pt>
                <c:pt idx="21">
                  <c:v>380</c:v>
                </c:pt>
                <c:pt idx="22">
                  <c:v>261</c:v>
                </c:pt>
                <c:pt idx="23">
                  <c:v>431</c:v>
                </c:pt>
                <c:pt idx="24">
                  <c:v>507</c:v>
                </c:pt>
                <c:pt idx="25">
                  <c:v>5226</c:v>
                </c:pt>
                <c:pt idx="26">
                  <c:v>5144</c:v>
                </c:pt>
                <c:pt idx="27">
                  <c:v>2347</c:v>
                </c:pt>
                <c:pt idx="28">
                  <c:v>852</c:v>
                </c:pt>
                <c:pt idx="29">
                  <c:v>147</c:v>
                </c:pt>
              </c:numCache>
            </c:numRef>
          </c:val>
          <c:smooth val="0"/>
          <c:extLst>
            <c:ext xmlns:c16="http://schemas.microsoft.com/office/drawing/2014/chart" uri="{C3380CC4-5D6E-409C-BE32-E72D297353CC}">
              <c16:uniqueId val="{00000000-E147-4F6D-993F-DE8F66D21B08}"/>
            </c:ext>
          </c:extLst>
        </c:ser>
        <c:dLbls>
          <c:showLegendKey val="0"/>
          <c:showVal val="0"/>
          <c:showCatName val="0"/>
          <c:showSerName val="0"/>
          <c:showPercent val="0"/>
          <c:showBubbleSize val="0"/>
        </c:dLbls>
        <c:smooth val="0"/>
        <c:axId val="338160288"/>
        <c:axId val="338157664"/>
      </c:lineChart>
      <c:dateAx>
        <c:axId val="33816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57664"/>
        <c:crosses val="autoZero"/>
        <c:auto val="1"/>
        <c:lblOffset val="100"/>
        <c:baseTimeUnit val="days"/>
      </c:dateAx>
      <c:valAx>
        <c:axId val="33815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6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13922</c:v>
                </c:pt>
              </c:numCache>
            </c:numRef>
          </c:val>
          <c:extLst>
            <c:ext xmlns:c16="http://schemas.microsoft.com/office/drawing/2014/chart" uri="{C3380CC4-5D6E-409C-BE32-E72D297353CC}">
              <c16:uniqueId val="{00000000-0B0E-466B-9C5E-1D215C2CFA3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186</c:v>
                </c:pt>
              </c:numCache>
            </c:numRef>
          </c:val>
          <c:extLst>
            <c:ext xmlns:c16="http://schemas.microsoft.com/office/drawing/2014/chart" uri="{C3380CC4-5D6E-409C-BE32-E72D297353CC}">
              <c16:uniqueId val="{00000001-0B0E-466B-9C5E-1D215C2CFA3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9</c:v>
                </c:pt>
              </c:numCache>
            </c:numRef>
          </c:val>
          <c:extLst>
            <c:ext xmlns:c16="http://schemas.microsoft.com/office/drawing/2014/chart" uri="{C3380CC4-5D6E-409C-BE32-E72D297353CC}">
              <c16:uniqueId val="{00000002-0B0E-466B-9C5E-1D215C2CFA3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32</c:v>
                </c:pt>
              </c:numCache>
            </c:numRef>
          </c:val>
          <c:extLst>
            <c:ext xmlns:c16="http://schemas.microsoft.com/office/drawing/2014/chart" uri="{C3380CC4-5D6E-409C-BE32-E72D297353CC}">
              <c16:uniqueId val="{00000003-0B0E-466B-9C5E-1D215C2CFA3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5</c:v>
                </c:pt>
              </c:numCache>
            </c:numRef>
          </c:val>
          <c:extLst>
            <c:ext xmlns:c16="http://schemas.microsoft.com/office/drawing/2014/chart" uri="{C3380CC4-5D6E-409C-BE32-E72D297353CC}">
              <c16:uniqueId val="{00000004-0B0E-466B-9C5E-1D215C2CFA3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0B0E-466B-9C5E-1D215C2CFA3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479</c:v>
                </c:pt>
              </c:numCache>
            </c:numRef>
          </c:val>
          <c:extLst>
            <c:ext xmlns:c16="http://schemas.microsoft.com/office/drawing/2014/chart" uri="{C3380CC4-5D6E-409C-BE32-E72D297353CC}">
              <c16:uniqueId val="{00000006-0B0E-466B-9C5E-1D215C2CFA3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3667</c:v>
                </c:pt>
              </c:numCache>
            </c:numRef>
          </c:val>
          <c:extLst>
            <c:ext xmlns:c16="http://schemas.microsoft.com/office/drawing/2014/chart" uri="{C3380CC4-5D6E-409C-BE32-E72D297353CC}">
              <c16:uniqueId val="{00000007-0B0E-466B-9C5E-1D215C2CFA3B}"/>
            </c:ext>
          </c:extLst>
        </c:ser>
        <c:dLbls>
          <c:showLegendKey val="0"/>
          <c:showVal val="0"/>
          <c:showCatName val="0"/>
          <c:showSerName val="0"/>
          <c:showPercent val="0"/>
          <c:showBubbleSize val="0"/>
        </c:dLbls>
        <c:gapWidth val="150"/>
        <c:overlap val="100"/>
        <c:axId val="338161928"/>
        <c:axId val="338162256"/>
      </c:barChart>
      <c:catAx>
        <c:axId val="338161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62256"/>
        <c:crosses val="autoZero"/>
        <c:auto val="1"/>
        <c:lblAlgn val="ctr"/>
        <c:lblOffset val="100"/>
        <c:noMultiLvlLbl val="0"/>
      </c:catAx>
      <c:valAx>
        <c:axId val="338162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16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4.4094145822759001E-2</c:v>
                </c:pt>
                <c:pt idx="1">
                  <c:v>0.60855180974472001</c:v>
                </c:pt>
                <c:pt idx="2">
                  <c:v>0.66963052962943004</c:v>
                </c:pt>
                <c:pt idx="3">
                  <c:v>0.34083109136956002</c:v>
                </c:pt>
                <c:pt idx="4">
                  <c:v>0.78107125105524</c:v>
                </c:pt>
                <c:pt idx="5">
                  <c:v>0.44553746831476998</c:v>
                </c:pt>
                <c:pt idx="6">
                  <c:v>0.48284404610686998</c:v>
                </c:pt>
              </c:numCache>
            </c:numRef>
          </c:val>
          <c:extLst>
            <c:ext xmlns:c16="http://schemas.microsoft.com/office/drawing/2014/chart" uri="{C3380CC4-5D6E-409C-BE32-E72D297353CC}">
              <c16:uniqueId val="{00000000-089B-43DF-B733-7A25F5879732}"/>
            </c:ext>
          </c:extLst>
        </c:ser>
        <c:dLbls>
          <c:showLegendKey val="0"/>
          <c:showVal val="0"/>
          <c:showCatName val="0"/>
          <c:showSerName val="0"/>
          <c:showPercent val="0"/>
          <c:showBubbleSize val="0"/>
        </c:dLbls>
        <c:gapWidth val="219"/>
        <c:overlap val="-27"/>
        <c:axId val="272901384"/>
        <c:axId val="273894200"/>
      </c:barChart>
      <c:catAx>
        <c:axId val="27290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94200"/>
        <c:crosses val="autoZero"/>
        <c:auto val="1"/>
        <c:lblAlgn val="ctr"/>
        <c:lblOffset val="100"/>
        <c:noMultiLvlLbl val="0"/>
      </c:catAx>
      <c:valAx>
        <c:axId val="27389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90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297</c:v>
                </c:pt>
                <c:pt idx="1">
                  <c:v>17006</c:v>
                </c:pt>
                <c:pt idx="2">
                  <c:v>43648</c:v>
                </c:pt>
                <c:pt idx="3">
                  <c:v>40380</c:v>
                </c:pt>
                <c:pt idx="4">
                  <c:v>11650</c:v>
                </c:pt>
                <c:pt idx="5">
                  <c:v>3915</c:v>
                </c:pt>
                <c:pt idx="6">
                  <c:v>841</c:v>
                </c:pt>
              </c:numCache>
            </c:numRef>
          </c:val>
          <c:extLst>
            <c:ext xmlns:c16="http://schemas.microsoft.com/office/drawing/2014/chart" uri="{C3380CC4-5D6E-409C-BE32-E72D297353CC}">
              <c16:uniqueId val="{00000000-AC6F-45A6-B73E-C5827EDE30A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71</c:v>
                </c:pt>
                <c:pt idx="1">
                  <c:v>2129</c:v>
                </c:pt>
                <c:pt idx="2">
                  <c:v>3845</c:v>
                </c:pt>
                <c:pt idx="3">
                  <c:v>2519</c:v>
                </c:pt>
                <c:pt idx="4">
                  <c:v>697</c:v>
                </c:pt>
                <c:pt idx="5">
                  <c:v>258</c:v>
                </c:pt>
                <c:pt idx="6">
                  <c:v>128</c:v>
                </c:pt>
              </c:numCache>
            </c:numRef>
          </c:val>
          <c:extLst>
            <c:ext xmlns:c16="http://schemas.microsoft.com/office/drawing/2014/chart" uri="{C3380CC4-5D6E-409C-BE32-E72D297353CC}">
              <c16:uniqueId val="{00000001-AC6F-45A6-B73E-C5827EDE30AF}"/>
            </c:ext>
          </c:extLst>
        </c:ser>
        <c:dLbls>
          <c:showLegendKey val="0"/>
          <c:showVal val="0"/>
          <c:showCatName val="0"/>
          <c:showSerName val="0"/>
          <c:showPercent val="0"/>
          <c:showBubbleSize val="0"/>
        </c:dLbls>
        <c:gapWidth val="219"/>
        <c:overlap val="-27"/>
        <c:axId val="347282120"/>
        <c:axId val="347276872"/>
      </c:barChart>
      <c:catAx>
        <c:axId val="34728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76872"/>
        <c:crosses val="autoZero"/>
        <c:auto val="1"/>
        <c:lblAlgn val="ctr"/>
        <c:lblOffset val="100"/>
        <c:noMultiLvlLbl val="0"/>
      </c:catAx>
      <c:valAx>
        <c:axId val="34727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8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1.1148804688869E-2</c:v>
                </c:pt>
                <c:pt idx="4">
                  <c:v>0.99192471545748995</c:v>
                </c:pt>
                <c:pt idx="5">
                  <c:v>1.8968296188078999</c:v>
                </c:pt>
                <c:pt idx="6">
                  <c:v>0.81239537632787995</c:v>
                </c:pt>
                <c:pt idx="7">
                  <c:v>0</c:v>
                </c:pt>
                <c:pt idx="8">
                  <c:v>0.48647920578704001</c:v>
                </c:pt>
                <c:pt idx="9">
                  <c:v>1.9004180919802001E-2</c:v>
                </c:pt>
                <c:pt idx="10">
                  <c:v>0.36244786844249999</c:v>
                </c:pt>
                <c:pt idx="11">
                  <c:v>0</c:v>
                </c:pt>
                <c:pt idx="12">
                  <c:v>0.62913462374429996</c:v>
                </c:pt>
                <c:pt idx="13">
                  <c:v>0.14377577299227001</c:v>
                </c:pt>
                <c:pt idx="14">
                  <c:v>0.26453146345123002</c:v>
                </c:pt>
                <c:pt idx="15">
                  <c:v>0.71432517976526</c:v>
                </c:pt>
                <c:pt idx="16">
                  <c:v>0.55219418302871004</c:v>
                </c:pt>
                <c:pt idx="17">
                  <c:v>4.7302570894727997E-3</c:v>
                </c:pt>
                <c:pt idx="18">
                  <c:v>0.82807415636498005</c:v>
                </c:pt>
                <c:pt idx="19">
                  <c:v>0.15905010865800001</c:v>
                </c:pt>
                <c:pt idx="20">
                  <c:v>0.17392262410678</c:v>
                </c:pt>
                <c:pt idx="21">
                  <c:v>1.9932039140421001</c:v>
                </c:pt>
                <c:pt idx="22">
                  <c:v>0.12932796628825</c:v>
                </c:pt>
                <c:pt idx="23">
                  <c:v>1.3358898598101E-2</c:v>
                </c:pt>
                <c:pt idx="24">
                  <c:v>3.2725682854098E-3</c:v>
                </c:pt>
                <c:pt idx="25">
                  <c:v>1.1772277072313E-2</c:v>
                </c:pt>
                <c:pt idx="26">
                  <c:v>6.2731321748948996E-3</c:v>
                </c:pt>
                <c:pt idx="27">
                  <c:v>0.23586199330810001</c:v>
                </c:pt>
                <c:pt idx="28">
                  <c:v>6.2652715995237997E-3</c:v>
                </c:pt>
                <c:pt idx="29">
                  <c:v>0.19728498285500001</c:v>
                </c:pt>
              </c:numCache>
            </c:numRef>
          </c:val>
          <c:smooth val="0"/>
          <c:extLst>
            <c:ext xmlns:c16="http://schemas.microsoft.com/office/drawing/2014/chart" uri="{C3380CC4-5D6E-409C-BE32-E72D297353CC}">
              <c16:uniqueId val="{00000000-C704-49B5-9581-F833F353D4F7}"/>
            </c:ext>
          </c:extLst>
        </c:ser>
        <c:dLbls>
          <c:showLegendKey val="0"/>
          <c:showVal val="0"/>
          <c:showCatName val="0"/>
          <c:showSerName val="0"/>
          <c:showPercent val="0"/>
          <c:showBubbleSize val="0"/>
        </c:dLbls>
        <c:smooth val="0"/>
        <c:axId val="347280152"/>
        <c:axId val="347278512"/>
      </c:lineChart>
      <c:dateAx>
        <c:axId val="34728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78512"/>
        <c:crosses val="autoZero"/>
        <c:auto val="1"/>
        <c:lblOffset val="100"/>
        <c:baseTimeUnit val="days"/>
      </c:dateAx>
      <c:valAx>
        <c:axId val="34727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8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3">
                  <c:v>125745</c:v>
                </c:pt>
                <c:pt idx="4">
                  <c:v>125887</c:v>
                </c:pt>
                <c:pt idx="5">
                  <c:v>126007</c:v>
                </c:pt>
                <c:pt idx="6">
                  <c:v>126088</c:v>
                </c:pt>
                <c:pt idx="7">
                  <c:v>126175</c:v>
                </c:pt>
                <c:pt idx="8">
                  <c:v>126251</c:v>
                </c:pt>
                <c:pt idx="9">
                  <c:v>126325</c:v>
                </c:pt>
                <c:pt idx="10">
                  <c:v>126402</c:v>
                </c:pt>
                <c:pt idx="11">
                  <c:v>126491</c:v>
                </c:pt>
                <c:pt idx="12">
                  <c:v>126555</c:v>
                </c:pt>
                <c:pt idx="13">
                  <c:v>126618</c:v>
                </c:pt>
                <c:pt idx="14">
                  <c:v>126660</c:v>
                </c:pt>
                <c:pt idx="15">
                  <c:v>126726</c:v>
                </c:pt>
                <c:pt idx="16">
                  <c:v>126809</c:v>
                </c:pt>
                <c:pt idx="17">
                  <c:v>126877</c:v>
                </c:pt>
                <c:pt idx="18">
                  <c:v>126966</c:v>
                </c:pt>
                <c:pt idx="19">
                  <c:v>127042</c:v>
                </c:pt>
                <c:pt idx="20">
                  <c:v>127095</c:v>
                </c:pt>
                <c:pt idx="21">
                  <c:v>127169</c:v>
                </c:pt>
                <c:pt idx="22">
                  <c:v>127224</c:v>
                </c:pt>
                <c:pt idx="23">
                  <c:v>127288</c:v>
                </c:pt>
                <c:pt idx="24">
                  <c:v>127354</c:v>
                </c:pt>
                <c:pt idx="25">
                  <c:v>127482</c:v>
                </c:pt>
                <c:pt idx="26">
                  <c:v>127574</c:v>
                </c:pt>
                <c:pt idx="27">
                  <c:v>127661</c:v>
                </c:pt>
                <c:pt idx="28">
                  <c:v>127715</c:v>
                </c:pt>
                <c:pt idx="29">
                  <c:v>127753</c:v>
                </c:pt>
              </c:numCache>
            </c:numRef>
          </c:val>
          <c:smooth val="0"/>
          <c:extLst>
            <c:ext xmlns:c16="http://schemas.microsoft.com/office/drawing/2014/chart" uri="{C3380CC4-5D6E-409C-BE32-E72D297353CC}">
              <c16:uniqueId val="{00000000-DE40-4C14-BFB9-47DC6C56F294}"/>
            </c:ext>
          </c:extLst>
        </c:ser>
        <c:dLbls>
          <c:showLegendKey val="0"/>
          <c:showVal val="0"/>
          <c:showCatName val="0"/>
          <c:showSerName val="0"/>
          <c:showPercent val="0"/>
          <c:showBubbleSize val="0"/>
        </c:dLbls>
        <c:smooth val="0"/>
        <c:axId val="347281792"/>
        <c:axId val="167326720"/>
      </c:lineChart>
      <c:dateAx>
        <c:axId val="347281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326720"/>
        <c:crosses val="autoZero"/>
        <c:auto val="1"/>
        <c:lblOffset val="100"/>
        <c:baseTimeUnit val="days"/>
      </c:dateAx>
      <c:valAx>
        <c:axId val="16732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8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143</c:v>
                </c:pt>
                <c:pt idx="1">
                  <c:v>273</c:v>
                </c:pt>
                <c:pt idx="2">
                  <c:v>204</c:v>
                </c:pt>
                <c:pt idx="3">
                  <c:v>228</c:v>
                </c:pt>
                <c:pt idx="4">
                  <c:v>187</c:v>
                </c:pt>
                <c:pt idx="5">
                  <c:v>222</c:v>
                </c:pt>
                <c:pt idx="6">
                  <c:v>126</c:v>
                </c:pt>
                <c:pt idx="7">
                  <c:v>170</c:v>
                </c:pt>
                <c:pt idx="8">
                  <c:v>129</c:v>
                </c:pt>
                <c:pt idx="9">
                  <c:v>148</c:v>
                </c:pt>
                <c:pt idx="10">
                  <c:v>91</c:v>
                </c:pt>
                <c:pt idx="11">
                  <c:v>157</c:v>
                </c:pt>
                <c:pt idx="12">
                  <c:v>170</c:v>
                </c:pt>
                <c:pt idx="13">
                  <c:v>127</c:v>
                </c:pt>
                <c:pt idx="14">
                  <c:v>27</c:v>
                </c:pt>
                <c:pt idx="15">
                  <c:v>34</c:v>
                </c:pt>
                <c:pt idx="16">
                  <c:v>34</c:v>
                </c:pt>
                <c:pt idx="17">
                  <c:v>46</c:v>
                </c:pt>
                <c:pt idx="18">
                  <c:v>39</c:v>
                </c:pt>
                <c:pt idx="19">
                  <c:v>52</c:v>
                </c:pt>
                <c:pt idx="20">
                  <c:v>37</c:v>
                </c:pt>
                <c:pt idx="21">
                  <c:v>31</c:v>
                </c:pt>
                <c:pt idx="22">
                  <c:v>65</c:v>
                </c:pt>
                <c:pt idx="23">
                  <c:v>46</c:v>
                </c:pt>
                <c:pt idx="24">
                  <c:v>46</c:v>
                </c:pt>
                <c:pt idx="25">
                  <c:v>107</c:v>
                </c:pt>
                <c:pt idx="26">
                  <c:v>117</c:v>
                </c:pt>
                <c:pt idx="27">
                  <c:v>38</c:v>
                </c:pt>
                <c:pt idx="28">
                  <c:v>41</c:v>
                </c:pt>
                <c:pt idx="29">
                  <c:v>30</c:v>
                </c:pt>
              </c:numCache>
            </c:numRef>
          </c:val>
          <c:smooth val="0"/>
          <c:extLst>
            <c:ext xmlns:c16="http://schemas.microsoft.com/office/drawing/2014/chart" uri="{C3380CC4-5D6E-409C-BE32-E72D297353CC}">
              <c16:uniqueId val="{00000000-50FF-47A0-8837-DA6C284F9E85}"/>
            </c:ext>
          </c:extLst>
        </c:ser>
        <c:dLbls>
          <c:showLegendKey val="0"/>
          <c:showVal val="0"/>
          <c:showCatName val="0"/>
          <c:showSerName val="0"/>
          <c:showPercent val="0"/>
          <c:showBubbleSize val="0"/>
        </c:dLbls>
        <c:smooth val="0"/>
        <c:axId val="347983168"/>
        <c:axId val="347992352"/>
      </c:lineChart>
      <c:dateAx>
        <c:axId val="347983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92352"/>
        <c:crosses val="autoZero"/>
        <c:auto val="1"/>
        <c:lblOffset val="100"/>
        <c:baseTimeUnit val="days"/>
      </c:dateAx>
      <c:valAx>
        <c:axId val="34799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8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25A4C-0F2D-4311-8321-1AB6EA5276F3}"/>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C88DCFBF-10A5-4135-A3D8-E5715ED6090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9497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F4CF5-272B-4E6B-91D4-8E7607028DEF}"/>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B8076FE3-D0EA-41B3-9F8D-0A5A3184D50B}"/>
              </a:ext>
            </a:extLst>
          </p:cNvPr>
          <p:cNvGraphicFramePr>
            <a:graphicFrameLocks noGrp="1"/>
          </p:cNvGraphicFramePr>
          <p:nvPr>
            <p:ph type="tbl" sz="quarter" idx="13"/>
            <p:extLst>
              <p:ext uri="{D42A27DB-BD31-4B8C-83A1-F6EECF244321}">
                <p14:modId xmlns:p14="http://schemas.microsoft.com/office/powerpoint/2010/main" val="885892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27507575"/>
                    </a:ext>
                  </a:extLst>
                </a:gridCol>
                <a:gridCol w="740664">
                  <a:extLst>
                    <a:ext uri="{9D8B030D-6E8A-4147-A177-3AD203B41FA5}">
                      <a16:colId xmlns:a16="http://schemas.microsoft.com/office/drawing/2014/main" val="4224119906"/>
                    </a:ext>
                  </a:extLst>
                </a:gridCol>
                <a:gridCol w="740664">
                  <a:extLst>
                    <a:ext uri="{9D8B030D-6E8A-4147-A177-3AD203B41FA5}">
                      <a16:colId xmlns:a16="http://schemas.microsoft.com/office/drawing/2014/main" val="3340127645"/>
                    </a:ext>
                  </a:extLst>
                </a:gridCol>
                <a:gridCol w="740664">
                  <a:extLst>
                    <a:ext uri="{9D8B030D-6E8A-4147-A177-3AD203B41FA5}">
                      <a16:colId xmlns:a16="http://schemas.microsoft.com/office/drawing/2014/main" val="2543127746"/>
                    </a:ext>
                  </a:extLst>
                </a:gridCol>
                <a:gridCol w="740664">
                  <a:extLst>
                    <a:ext uri="{9D8B030D-6E8A-4147-A177-3AD203B41FA5}">
                      <a16:colId xmlns:a16="http://schemas.microsoft.com/office/drawing/2014/main" val="780068483"/>
                    </a:ext>
                  </a:extLst>
                </a:gridCol>
                <a:gridCol w="740664">
                  <a:extLst>
                    <a:ext uri="{9D8B030D-6E8A-4147-A177-3AD203B41FA5}">
                      <a16:colId xmlns:a16="http://schemas.microsoft.com/office/drawing/2014/main" val="4244936929"/>
                    </a:ext>
                  </a:extLst>
                </a:gridCol>
                <a:gridCol w="740664">
                  <a:extLst>
                    <a:ext uri="{9D8B030D-6E8A-4147-A177-3AD203B41FA5}">
                      <a16:colId xmlns:a16="http://schemas.microsoft.com/office/drawing/2014/main" val="2986687340"/>
                    </a:ext>
                  </a:extLst>
                </a:gridCol>
                <a:gridCol w="740664">
                  <a:extLst>
                    <a:ext uri="{9D8B030D-6E8A-4147-A177-3AD203B41FA5}">
                      <a16:colId xmlns:a16="http://schemas.microsoft.com/office/drawing/2014/main" val="2916852120"/>
                    </a:ext>
                  </a:extLst>
                </a:gridCol>
                <a:gridCol w="740664">
                  <a:extLst>
                    <a:ext uri="{9D8B030D-6E8A-4147-A177-3AD203B41FA5}">
                      <a16:colId xmlns:a16="http://schemas.microsoft.com/office/drawing/2014/main" val="262679001"/>
                    </a:ext>
                  </a:extLst>
                </a:gridCol>
                <a:gridCol w="740664">
                  <a:extLst>
                    <a:ext uri="{9D8B030D-6E8A-4147-A177-3AD203B41FA5}">
                      <a16:colId xmlns:a16="http://schemas.microsoft.com/office/drawing/2014/main" val="358239452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48255061"/>
                  </a:ext>
                </a:extLst>
              </a:tr>
              <a:tr h="370840">
                <a:tc>
                  <a:txBody>
                    <a:bodyPr/>
                    <a:lstStyle/>
                    <a:p>
                      <a:r>
                        <a:rPr lang="en-US" sz="1000"/>
                        <a:t>Buttercup Malaysia</a:t>
                      </a:r>
                    </a:p>
                  </a:txBody>
                  <a:tcPr/>
                </a:tc>
                <a:tc>
                  <a:txBody>
                    <a:bodyPr/>
                    <a:lstStyle/>
                    <a:p>
                      <a:r>
                        <a:rPr lang="en-US" sz="1000"/>
                        <a:t>127753</a:t>
                      </a:r>
                    </a:p>
                  </a:txBody>
                  <a:tcPr/>
                </a:tc>
                <a:tc>
                  <a:txBody>
                    <a:bodyPr/>
                    <a:lstStyle/>
                    <a:p>
                      <a:r>
                        <a:rPr lang="en-US" sz="1000"/>
                        <a:t>2349</a:t>
                      </a:r>
                    </a:p>
                  </a:txBody>
                  <a:tcPr/>
                </a:tc>
                <a:tc>
                  <a:txBody>
                    <a:bodyPr/>
                    <a:lstStyle/>
                    <a:p>
                      <a:r>
                        <a:rPr lang="en-US" sz="1000"/>
                        <a:t>35</a:t>
                      </a:r>
                    </a:p>
                  </a:txBody>
                  <a:tcPr/>
                </a:tc>
                <a:tc>
                  <a:txBody>
                    <a:bodyPr/>
                    <a:lstStyle/>
                    <a:p>
                      <a:r>
                        <a:rPr lang="en-US" sz="1000"/>
                        <a:t>14155</a:t>
                      </a:r>
                    </a:p>
                  </a:txBody>
                  <a:tcPr/>
                </a:tc>
                <a:tc>
                  <a:txBody>
                    <a:bodyPr/>
                    <a:lstStyle/>
                    <a:p>
                      <a:r>
                        <a:rPr lang="en-US" sz="1000"/>
                        <a:t>479</a:t>
                      </a:r>
                    </a:p>
                  </a:txBody>
                  <a:tcPr/>
                </a:tc>
                <a:tc>
                  <a:txBody>
                    <a:bodyPr/>
                    <a:lstStyle/>
                    <a:p>
                      <a:r>
                        <a:rPr lang="en-US" sz="1000"/>
                        <a:t>3667</a:t>
                      </a:r>
                    </a:p>
                  </a:txBody>
                  <a:tcPr/>
                </a:tc>
                <a:tc>
                  <a:txBody>
                    <a:bodyPr/>
                    <a:lstStyle/>
                    <a:p>
                      <a:r>
                        <a:rPr lang="en-US" sz="1000"/>
                        <a:t>0</a:t>
                      </a:r>
                    </a:p>
                  </a:txBody>
                  <a:tcPr/>
                </a:tc>
                <a:tc>
                  <a:txBody>
                    <a:bodyPr/>
                    <a:lstStyle/>
                    <a:p>
                      <a:r>
                        <a:rPr lang="en-US" sz="1000"/>
                        <a:t>0.4131 %</a:t>
                      </a:r>
                    </a:p>
                  </a:txBody>
                  <a:tcPr/>
                </a:tc>
                <a:tc>
                  <a:txBody>
                    <a:bodyPr/>
                    <a:lstStyle/>
                    <a:p>
                      <a:r>
                        <a:rPr lang="en-US" sz="1000"/>
                        <a:t>0.0 %</a:t>
                      </a:r>
                    </a:p>
                  </a:txBody>
                  <a:tcPr/>
                </a:tc>
                <a:extLst>
                  <a:ext uri="{0D108BD9-81ED-4DB2-BD59-A6C34878D82A}">
                    <a16:rowId xmlns:a16="http://schemas.microsoft.com/office/drawing/2014/main" val="2127731566"/>
                  </a:ext>
                </a:extLst>
              </a:tr>
            </a:tbl>
          </a:graphicData>
        </a:graphic>
      </p:graphicFrame>
      <p:sp>
        <p:nvSpPr>
          <p:cNvPr id="4" name="Text Placeholder 3">
            <a:extLst>
              <a:ext uri="{FF2B5EF4-FFF2-40B4-BE49-F238E27FC236}">
                <a16:creationId xmlns:a16="http://schemas.microsoft.com/office/drawing/2014/main" id="{94519E8B-FAFB-461D-BBAB-353F018E9AD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7150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85862-2873-44E6-B200-479A72090036}"/>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329FE148-2553-4458-A374-26931F8AEFF2}"/>
              </a:ext>
            </a:extLst>
          </p:cNvPr>
          <p:cNvGraphicFramePr>
            <a:graphicFrameLocks noGrp="1"/>
          </p:cNvGraphicFramePr>
          <p:nvPr>
            <p:ph type="chart" sz="quarter" idx="13"/>
            <p:extLst>
              <p:ext uri="{D42A27DB-BD31-4B8C-83A1-F6EECF244321}">
                <p14:modId xmlns:p14="http://schemas.microsoft.com/office/powerpoint/2010/main" val="515411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032FB3-8EE5-4F85-A723-56477E975E8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7C13973-BA5B-4E7E-A6B6-5C1089F3A3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3803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857B2-BCC6-4441-9DC0-57ABACC38056}"/>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A65ED59B-9069-40EE-87FB-DA0875E8CC80}"/>
              </a:ext>
            </a:extLst>
          </p:cNvPr>
          <p:cNvGraphicFramePr>
            <a:graphicFrameLocks noGrp="1"/>
          </p:cNvGraphicFramePr>
          <p:nvPr>
            <p:ph type="chart" sz="quarter" idx="13"/>
            <p:extLst>
              <p:ext uri="{D42A27DB-BD31-4B8C-83A1-F6EECF244321}">
                <p14:modId xmlns:p14="http://schemas.microsoft.com/office/powerpoint/2010/main" val="2974651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D1E72-974F-49F8-9CA4-D28D8F6B6E2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9DDF1BF-FD9A-4DCC-92F1-243F3E4131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9122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AE436-E11C-4995-AFE4-4C8F79743C1A}"/>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380DC3E2-78CF-4186-BD36-9516AEE0392B}"/>
              </a:ext>
            </a:extLst>
          </p:cNvPr>
          <p:cNvGraphicFramePr>
            <a:graphicFrameLocks noGrp="1"/>
          </p:cNvGraphicFramePr>
          <p:nvPr>
            <p:ph type="chart" sz="quarter" idx="13"/>
            <p:extLst>
              <p:ext uri="{D42A27DB-BD31-4B8C-83A1-F6EECF244321}">
                <p14:modId xmlns:p14="http://schemas.microsoft.com/office/powerpoint/2010/main" val="2001397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CFF951-9E07-4CAC-A214-FF6B77D25AF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7C4A46E-7C37-46DE-89E1-BCFFBBE6B5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6984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C5E35-6971-41FE-88AC-61FCF9D481C9}"/>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5426F442-5779-4C91-A168-EF01190C8E4A}"/>
              </a:ext>
            </a:extLst>
          </p:cNvPr>
          <p:cNvGraphicFramePr>
            <a:graphicFrameLocks noGrp="1"/>
          </p:cNvGraphicFramePr>
          <p:nvPr>
            <p:ph type="chart" sz="quarter" idx="13"/>
            <p:extLst>
              <p:ext uri="{D42A27DB-BD31-4B8C-83A1-F6EECF244321}">
                <p14:modId xmlns:p14="http://schemas.microsoft.com/office/powerpoint/2010/main" val="3025453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EED416-6926-4E42-8D33-3860563EEAD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F3515BA-FBC7-45F5-B8BC-202C381325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6401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B879B-7900-468A-98F0-01451CCED44E}"/>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573F4D03-F839-4CB4-8F95-2A41841D26BB}"/>
              </a:ext>
            </a:extLst>
          </p:cNvPr>
          <p:cNvGraphicFramePr>
            <a:graphicFrameLocks noGrp="1"/>
          </p:cNvGraphicFramePr>
          <p:nvPr>
            <p:ph type="chart" sz="quarter" idx="13"/>
            <p:extLst>
              <p:ext uri="{D42A27DB-BD31-4B8C-83A1-F6EECF244321}">
                <p14:modId xmlns:p14="http://schemas.microsoft.com/office/powerpoint/2010/main" val="409084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55802D-CF85-4D04-84CE-86133AD966B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575F7E7-FCBD-4973-8241-597B2066F1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4632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00B1-2560-429F-BB0F-5648E1FA80E9}"/>
              </a:ext>
            </a:extLst>
          </p:cNvPr>
          <p:cNvSpPr>
            <a:spLocks noGrp="1"/>
          </p:cNvSpPr>
          <p:nvPr>
            <p:ph type="title"/>
          </p:nvPr>
        </p:nvSpPr>
        <p:spPr/>
        <p:txBody>
          <a:bodyPr/>
          <a:lstStyle/>
          <a:p>
            <a:r>
              <a:rPr lang="en-US"/>
              <a:t>(FB) Custom Own Posts Table (new) | Buttercup Malaysia - 1 of 5</a:t>
            </a:r>
          </a:p>
        </p:txBody>
      </p:sp>
      <p:graphicFrame>
        <p:nvGraphicFramePr>
          <p:cNvPr id="5" name="Table Placeholder 4">
            <a:extLst>
              <a:ext uri="{FF2B5EF4-FFF2-40B4-BE49-F238E27FC236}">
                <a16:creationId xmlns:a16="http://schemas.microsoft.com/office/drawing/2014/main" id="{51D44B1D-A2D4-4741-BC63-D5CC07455314}"/>
              </a:ext>
            </a:extLst>
          </p:cNvPr>
          <p:cNvGraphicFramePr>
            <a:graphicFrameLocks noGrp="1"/>
          </p:cNvGraphicFramePr>
          <p:nvPr>
            <p:ph type="tbl" sz="quarter" idx="13"/>
            <p:extLst>
              <p:ext uri="{D42A27DB-BD31-4B8C-83A1-F6EECF244321}">
                <p14:modId xmlns:p14="http://schemas.microsoft.com/office/powerpoint/2010/main" val="2866249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0364137"/>
                    </a:ext>
                  </a:extLst>
                </a:gridCol>
                <a:gridCol w="822960">
                  <a:extLst>
                    <a:ext uri="{9D8B030D-6E8A-4147-A177-3AD203B41FA5}">
                      <a16:colId xmlns:a16="http://schemas.microsoft.com/office/drawing/2014/main" val="201340587"/>
                    </a:ext>
                  </a:extLst>
                </a:gridCol>
                <a:gridCol w="822960">
                  <a:extLst>
                    <a:ext uri="{9D8B030D-6E8A-4147-A177-3AD203B41FA5}">
                      <a16:colId xmlns:a16="http://schemas.microsoft.com/office/drawing/2014/main" val="2928493373"/>
                    </a:ext>
                  </a:extLst>
                </a:gridCol>
                <a:gridCol w="822960">
                  <a:extLst>
                    <a:ext uri="{9D8B030D-6E8A-4147-A177-3AD203B41FA5}">
                      <a16:colId xmlns:a16="http://schemas.microsoft.com/office/drawing/2014/main" val="291891005"/>
                    </a:ext>
                  </a:extLst>
                </a:gridCol>
                <a:gridCol w="822960">
                  <a:extLst>
                    <a:ext uri="{9D8B030D-6E8A-4147-A177-3AD203B41FA5}">
                      <a16:colId xmlns:a16="http://schemas.microsoft.com/office/drawing/2014/main" val="3394386884"/>
                    </a:ext>
                  </a:extLst>
                </a:gridCol>
                <a:gridCol w="822960">
                  <a:extLst>
                    <a:ext uri="{9D8B030D-6E8A-4147-A177-3AD203B41FA5}">
                      <a16:colId xmlns:a16="http://schemas.microsoft.com/office/drawing/2014/main" val="2588646274"/>
                    </a:ext>
                  </a:extLst>
                </a:gridCol>
                <a:gridCol w="822960">
                  <a:extLst>
                    <a:ext uri="{9D8B030D-6E8A-4147-A177-3AD203B41FA5}">
                      <a16:colId xmlns:a16="http://schemas.microsoft.com/office/drawing/2014/main" val="3645479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8159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- 2018-06-22 17:16:01 </a:t>
                      </a:r>
                      <a:r>
                        <a:rPr kumimoji="0" lang="en-US" sz="1000" b="0" i="0" u="none" strike="noStrike" kern="1200" cap="none" spc="0" normalizeH="0" baseline="0" noProof="0">
                          <a:ln>
                            <a:noFill/>
                          </a:ln>
                          <a:solidFill>
                            <a:prstClr val="black"/>
                          </a:solidFill>
                          <a:effectLst/>
                          <a:uLnTx/>
                          <a:uFillTx/>
                          <a:latin typeface="+mn-lt"/>
                          <a:ea typeface="+mn-ea"/>
                          <a:cs typeface="+mn-cs"/>
                        </a:rPr>
                        <a:t> 
 Bawa pulang motosikal idaman Honda Wave Alpha dari AEON Big!
Beli produk Buttercup dari AEON Big sebanyak RM20 dan hantarkan resit yang jelas melalui WhatsApp kepada 018-989 8290 berserta nama penuh, nombor MyKad dan jawapan Betul/Salah adakah logo Buttercup berwarna biru?
Kami masih menunggu pembelian dan penyertaan yang terbanyak untuk diberikan hadiah!
Peraduan bermula 1 April 2018 dan berakhir 30 Jun 2018.
Lihat Terma dan Syarat: https://www.facebook.com/notes/buttercup-malaysia/peraduan-jom-menang-buttercup-2018-aeon-big/2154093914604965/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1888470"/>
                  </a:ext>
                </a:extLst>
              </a:tr>
            </a:tbl>
          </a:graphicData>
        </a:graphic>
      </p:graphicFrame>
      <p:sp>
        <p:nvSpPr>
          <p:cNvPr id="4" name="Text Placeholder 3">
            <a:extLst>
              <a:ext uri="{FF2B5EF4-FFF2-40B4-BE49-F238E27FC236}">
                <a16:creationId xmlns:a16="http://schemas.microsoft.com/office/drawing/2014/main" id="{40393F67-9994-4A56-B3A5-0DE68545D27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44857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7D713-248D-41FE-8BC6-A32017D8B59E}"/>
              </a:ext>
            </a:extLst>
          </p:cNvPr>
          <p:cNvSpPr>
            <a:spLocks noGrp="1"/>
          </p:cNvSpPr>
          <p:nvPr>
            <p:ph type="title"/>
          </p:nvPr>
        </p:nvSpPr>
        <p:spPr/>
        <p:txBody>
          <a:bodyPr/>
          <a:lstStyle/>
          <a:p>
            <a:r>
              <a:rPr lang="en-US"/>
              <a:t>(FB) Custom Own Posts Table (new) | Buttercup Malaysia - 2 of 5</a:t>
            </a:r>
          </a:p>
        </p:txBody>
      </p:sp>
      <p:graphicFrame>
        <p:nvGraphicFramePr>
          <p:cNvPr id="5" name="Table Placeholder 4">
            <a:extLst>
              <a:ext uri="{FF2B5EF4-FFF2-40B4-BE49-F238E27FC236}">
                <a16:creationId xmlns:a16="http://schemas.microsoft.com/office/drawing/2014/main" id="{5ED99407-B6DC-48C1-9E2E-76E231488CA1}"/>
              </a:ext>
            </a:extLst>
          </p:cNvPr>
          <p:cNvGraphicFramePr>
            <a:graphicFrameLocks noGrp="1"/>
          </p:cNvGraphicFramePr>
          <p:nvPr>
            <p:ph type="tbl" sz="quarter" idx="13"/>
            <p:extLst>
              <p:ext uri="{D42A27DB-BD31-4B8C-83A1-F6EECF244321}">
                <p14:modId xmlns:p14="http://schemas.microsoft.com/office/powerpoint/2010/main" val="3215514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61528162"/>
                    </a:ext>
                  </a:extLst>
                </a:gridCol>
                <a:gridCol w="822960">
                  <a:extLst>
                    <a:ext uri="{9D8B030D-6E8A-4147-A177-3AD203B41FA5}">
                      <a16:colId xmlns:a16="http://schemas.microsoft.com/office/drawing/2014/main" val="3992729360"/>
                    </a:ext>
                  </a:extLst>
                </a:gridCol>
                <a:gridCol w="822960">
                  <a:extLst>
                    <a:ext uri="{9D8B030D-6E8A-4147-A177-3AD203B41FA5}">
                      <a16:colId xmlns:a16="http://schemas.microsoft.com/office/drawing/2014/main" val="3908432127"/>
                    </a:ext>
                  </a:extLst>
                </a:gridCol>
                <a:gridCol w="822960">
                  <a:extLst>
                    <a:ext uri="{9D8B030D-6E8A-4147-A177-3AD203B41FA5}">
                      <a16:colId xmlns:a16="http://schemas.microsoft.com/office/drawing/2014/main" val="2839856551"/>
                    </a:ext>
                  </a:extLst>
                </a:gridCol>
                <a:gridCol w="822960">
                  <a:extLst>
                    <a:ext uri="{9D8B030D-6E8A-4147-A177-3AD203B41FA5}">
                      <a16:colId xmlns:a16="http://schemas.microsoft.com/office/drawing/2014/main" val="3558479979"/>
                    </a:ext>
                  </a:extLst>
                </a:gridCol>
                <a:gridCol w="822960">
                  <a:extLst>
                    <a:ext uri="{9D8B030D-6E8A-4147-A177-3AD203B41FA5}">
                      <a16:colId xmlns:a16="http://schemas.microsoft.com/office/drawing/2014/main" val="1418730841"/>
                    </a:ext>
                  </a:extLst>
                </a:gridCol>
                <a:gridCol w="822960">
                  <a:extLst>
                    <a:ext uri="{9D8B030D-6E8A-4147-A177-3AD203B41FA5}">
                      <a16:colId xmlns:a16="http://schemas.microsoft.com/office/drawing/2014/main" val="1938691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406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- 2018-06-06 16:09:00 </a:t>
                      </a:r>
                      <a:r>
                        <a:rPr kumimoji="0" lang="en-US" sz="1000" b="0" i="0" u="none" strike="noStrike" kern="1200" cap="none" spc="0" normalizeH="0" baseline="0" noProof="0">
                          <a:ln>
                            <a:noFill/>
                          </a:ln>
                          <a:solidFill>
                            <a:prstClr val="black"/>
                          </a:solidFill>
                          <a:effectLst/>
                          <a:uLnTx/>
                          <a:uFillTx/>
                          <a:latin typeface="+mn-lt"/>
                          <a:ea typeface="+mn-ea"/>
                          <a:cs typeface="+mn-cs"/>
                        </a:rPr>
                        <a:t> 
 Hidangkan sajian yang mengandungi Buttercup kepada tetamu raya ini. Beli bekalan Buttercup di AEON dan menangi motosikal Honda Wave Alpha!​
​
Beli Buttercup di AEON sebanyak RM20 dan hantarkan resit yang jelas melalui WhatsApp kepada 018-989 8290 berserta nama penuh, nombor MyKad dan jawapan Betul/Salah adakah logo Buttercup berwarna biru?​
​
Lebih kerap anda membeli Buttercup di AEON dan menghantarkan penyertaan, lebih tinggi peluang anda untuk menang!​
​
Peraduan bermula 1 April 2018 dan berakhir 30 Jun 2018.​
​
Lihat Terma dan Syarat: https://www.facebook.com/notes/buttercup-malaysia/peraduan-jom-beli-menang-buttercup-2018-aeon/2154080217939668/
​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0039658"/>
                  </a:ext>
                </a:extLst>
              </a:tr>
            </a:tbl>
          </a:graphicData>
        </a:graphic>
      </p:graphicFrame>
      <p:sp>
        <p:nvSpPr>
          <p:cNvPr id="4" name="Text Placeholder 3">
            <a:extLst>
              <a:ext uri="{FF2B5EF4-FFF2-40B4-BE49-F238E27FC236}">
                <a16:creationId xmlns:a16="http://schemas.microsoft.com/office/drawing/2014/main" id="{A84D21AA-373F-469E-AA7B-2209E1A9621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03374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07693-7BFC-4A19-A9FA-43570556A035}"/>
              </a:ext>
            </a:extLst>
          </p:cNvPr>
          <p:cNvSpPr>
            <a:spLocks noGrp="1"/>
          </p:cNvSpPr>
          <p:nvPr>
            <p:ph type="title"/>
          </p:nvPr>
        </p:nvSpPr>
        <p:spPr/>
        <p:txBody>
          <a:bodyPr/>
          <a:lstStyle/>
          <a:p>
            <a:r>
              <a:rPr lang="en-US"/>
              <a:t>(FB) Custom Own Posts Table (new) | Buttercup Malaysia - 3 of 5</a:t>
            </a:r>
          </a:p>
        </p:txBody>
      </p:sp>
      <p:graphicFrame>
        <p:nvGraphicFramePr>
          <p:cNvPr id="5" name="Table Placeholder 4">
            <a:extLst>
              <a:ext uri="{FF2B5EF4-FFF2-40B4-BE49-F238E27FC236}">
                <a16:creationId xmlns:a16="http://schemas.microsoft.com/office/drawing/2014/main" id="{1DC13746-5FB3-4486-A49E-032362EBFC02}"/>
              </a:ext>
            </a:extLst>
          </p:cNvPr>
          <p:cNvGraphicFramePr>
            <a:graphicFrameLocks noGrp="1"/>
          </p:cNvGraphicFramePr>
          <p:nvPr>
            <p:ph type="tbl" sz="quarter" idx="13"/>
            <p:extLst>
              <p:ext uri="{D42A27DB-BD31-4B8C-83A1-F6EECF244321}">
                <p14:modId xmlns:p14="http://schemas.microsoft.com/office/powerpoint/2010/main" val="82466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97965567"/>
                    </a:ext>
                  </a:extLst>
                </a:gridCol>
                <a:gridCol w="822960">
                  <a:extLst>
                    <a:ext uri="{9D8B030D-6E8A-4147-A177-3AD203B41FA5}">
                      <a16:colId xmlns:a16="http://schemas.microsoft.com/office/drawing/2014/main" val="515289919"/>
                    </a:ext>
                  </a:extLst>
                </a:gridCol>
                <a:gridCol w="822960">
                  <a:extLst>
                    <a:ext uri="{9D8B030D-6E8A-4147-A177-3AD203B41FA5}">
                      <a16:colId xmlns:a16="http://schemas.microsoft.com/office/drawing/2014/main" val="3246182171"/>
                    </a:ext>
                  </a:extLst>
                </a:gridCol>
                <a:gridCol w="822960">
                  <a:extLst>
                    <a:ext uri="{9D8B030D-6E8A-4147-A177-3AD203B41FA5}">
                      <a16:colId xmlns:a16="http://schemas.microsoft.com/office/drawing/2014/main" val="2173833397"/>
                    </a:ext>
                  </a:extLst>
                </a:gridCol>
                <a:gridCol w="822960">
                  <a:extLst>
                    <a:ext uri="{9D8B030D-6E8A-4147-A177-3AD203B41FA5}">
                      <a16:colId xmlns:a16="http://schemas.microsoft.com/office/drawing/2014/main" val="2596649494"/>
                    </a:ext>
                  </a:extLst>
                </a:gridCol>
                <a:gridCol w="822960">
                  <a:extLst>
                    <a:ext uri="{9D8B030D-6E8A-4147-A177-3AD203B41FA5}">
                      <a16:colId xmlns:a16="http://schemas.microsoft.com/office/drawing/2014/main" val="1012078410"/>
                    </a:ext>
                  </a:extLst>
                </a:gridCol>
                <a:gridCol w="822960">
                  <a:extLst>
                    <a:ext uri="{9D8B030D-6E8A-4147-A177-3AD203B41FA5}">
                      <a16:colId xmlns:a16="http://schemas.microsoft.com/office/drawing/2014/main" val="1424967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523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- 2018-06-05 10:57:00 </a:t>
                      </a:r>
                      <a:r>
                        <a:rPr kumimoji="0" lang="en-US" sz="1000" b="0" i="0" u="none" strike="noStrike" kern="1200" cap="none" spc="0" normalizeH="0" baseline="0" noProof="0">
                          <a:ln>
                            <a:noFill/>
                          </a:ln>
                          <a:solidFill>
                            <a:prstClr val="black"/>
                          </a:solidFill>
                          <a:effectLst/>
                          <a:uLnTx/>
                          <a:uFillTx/>
                          <a:latin typeface="+mn-lt"/>
                          <a:ea typeface="+mn-ea"/>
                          <a:cs typeface="+mn-cs"/>
                        </a:rPr>
                        <a:t> 
 Biskut German juga dikenali sebagai biskut kentang. Ia hanya memerlukan empat bahan untuk dibuat sendiri di rumah. Cubalah!
#ResipiButtercup
Biskut Raya German
Bahan-bahan:
125g Buttercup
125g tepung kentang
80g tepung gandum atau tepung superfine
40g gula aising, ayak jika berketul
Arahan:
1. Panaskan oven pada suhu 170°C.
2. Ayak tepung kentang dan tepung gandum. Ketepikan.
3. Pukul Buttercup dan gula aising sehingga kembang dan warna menjadi pucat.
4. Masukkan tepung yang diayak tadi sedikit demi sedikit sehingga menjadi doh lembut. Bahagikan kepada beberapa bahagian mengikut warna yang anda suka.
5. Rehatkan doh di dalam peti ais selama 1/2 jam supaya doh senang dibentuk.
6. Bentukkan doh menjadi bebola bulat kecil anggran sebesar biji guli dan susun di dalam dulang. 
7. Tekan dengan garpu yang direndam di dalam air panas supaya tidak melekat.
8. Bakar selama 15-20 minit. 
9. Angkat dan sejukkan di atas rak penyejuk biskut sebelum disimpan di dalam bekas kedap udara.
Sumber: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7655751"/>
                  </a:ext>
                </a:extLst>
              </a:tr>
            </a:tbl>
          </a:graphicData>
        </a:graphic>
      </p:graphicFrame>
      <p:sp>
        <p:nvSpPr>
          <p:cNvPr id="4" name="Text Placeholder 3">
            <a:extLst>
              <a:ext uri="{FF2B5EF4-FFF2-40B4-BE49-F238E27FC236}">
                <a16:creationId xmlns:a16="http://schemas.microsoft.com/office/drawing/2014/main" id="{3B6E1FEF-D549-47AA-835C-98E077B5267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285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B52F-4423-4FDB-B66A-37EA132E8871}"/>
              </a:ext>
            </a:extLst>
          </p:cNvPr>
          <p:cNvSpPr>
            <a:spLocks noGrp="1"/>
          </p:cNvSpPr>
          <p:nvPr>
            <p:ph type="title"/>
          </p:nvPr>
        </p:nvSpPr>
        <p:spPr/>
        <p:txBody>
          <a:bodyPr/>
          <a:lstStyle/>
          <a:p>
            <a:r>
              <a:rPr lang="en-US"/>
              <a:t>(FB) Custom Own Posts Table (new) | Buttercup Malaysia - 4 of 5</a:t>
            </a:r>
          </a:p>
        </p:txBody>
      </p:sp>
      <p:graphicFrame>
        <p:nvGraphicFramePr>
          <p:cNvPr id="5" name="Table Placeholder 4">
            <a:extLst>
              <a:ext uri="{FF2B5EF4-FFF2-40B4-BE49-F238E27FC236}">
                <a16:creationId xmlns:a16="http://schemas.microsoft.com/office/drawing/2014/main" id="{4D1F266A-654F-4D65-9FBB-5E947A789B3D}"/>
              </a:ext>
            </a:extLst>
          </p:cNvPr>
          <p:cNvGraphicFramePr>
            <a:graphicFrameLocks noGrp="1"/>
          </p:cNvGraphicFramePr>
          <p:nvPr>
            <p:ph type="tbl" sz="quarter" idx="13"/>
            <p:extLst>
              <p:ext uri="{D42A27DB-BD31-4B8C-83A1-F6EECF244321}">
                <p14:modId xmlns:p14="http://schemas.microsoft.com/office/powerpoint/2010/main" val="2646949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89662455"/>
                    </a:ext>
                  </a:extLst>
                </a:gridCol>
                <a:gridCol w="822960">
                  <a:extLst>
                    <a:ext uri="{9D8B030D-6E8A-4147-A177-3AD203B41FA5}">
                      <a16:colId xmlns:a16="http://schemas.microsoft.com/office/drawing/2014/main" val="1738424714"/>
                    </a:ext>
                  </a:extLst>
                </a:gridCol>
                <a:gridCol w="822960">
                  <a:extLst>
                    <a:ext uri="{9D8B030D-6E8A-4147-A177-3AD203B41FA5}">
                      <a16:colId xmlns:a16="http://schemas.microsoft.com/office/drawing/2014/main" val="3768269421"/>
                    </a:ext>
                  </a:extLst>
                </a:gridCol>
                <a:gridCol w="822960">
                  <a:extLst>
                    <a:ext uri="{9D8B030D-6E8A-4147-A177-3AD203B41FA5}">
                      <a16:colId xmlns:a16="http://schemas.microsoft.com/office/drawing/2014/main" val="827885378"/>
                    </a:ext>
                  </a:extLst>
                </a:gridCol>
                <a:gridCol w="822960">
                  <a:extLst>
                    <a:ext uri="{9D8B030D-6E8A-4147-A177-3AD203B41FA5}">
                      <a16:colId xmlns:a16="http://schemas.microsoft.com/office/drawing/2014/main" val="3596185289"/>
                    </a:ext>
                  </a:extLst>
                </a:gridCol>
                <a:gridCol w="822960">
                  <a:extLst>
                    <a:ext uri="{9D8B030D-6E8A-4147-A177-3AD203B41FA5}">
                      <a16:colId xmlns:a16="http://schemas.microsoft.com/office/drawing/2014/main" val="84655641"/>
                    </a:ext>
                  </a:extLst>
                </a:gridCol>
                <a:gridCol w="822960">
                  <a:extLst>
                    <a:ext uri="{9D8B030D-6E8A-4147-A177-3AD203B41FA5}">
                      <a16:colId xmlns:a16="http://schemas.microsoft.com/office/drawing/2014/main" val="2183781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771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- 2018-06-19 11:14:00 </a:t>
                      </a:r>
                      <a:r>
                        <a:rPr kumimoji="0" lang="en-US" sz="1000" b="0" i="0" u="none" strike="noStrike" kern="1200" cap="none" spc="0" normalizeH="0" baseline="0" noProof="0">
                          <a:ln>
                            <a:noFill/>
                          </a:ln>
                          <a:solidFill>
                            <a:prstClr val="black"/>
                          </a:solidFill>
                          <a:effectLst/>
                          <a:uLnTx/>
                          <a:uFillTx/>
                          <a:latin typeface="+mn-lt"/>
                          <a:ea typeface="+mn-ea"/>
                          <a:cs typeface="+mn-cs"/>
                        </a:rPr>
                        <a:t> 
 Sedap dimakan dengan ayam goreng, coleslaw dan kentang putar. Nasi ini rasa seperti KFC.
#ResipiButtercup
Nasi Buttercup
1 1/2 inci Buttercup (ketebalannya)
4 cawan beras
2 biji bawang merah dimayang halus
Sehelai daun pandan
2 kiub ayam
1/2 cawan kismis
Arahan:
1. Basuh beras. Toskan. Cairkan Buttercup dalam periuk nasi. Goreng bawang hingga terbit bau.
2. Masukkan beras. Kacau rata. Masukkan air secukupnya.
3. Akhir sekali masukkan daun pandan, kiub ayam dan kismis. Kacau sehingga sebati.
Sumber: http://myresipi.com/recipes/butter-rice-nasi-mentega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9248189"/>
                  </a:ext>
                </a:extLst>
              </a:tr>
            </a:tbl>
          </a:graphicData>
        </a:graphic>
      </p:graphicFrame>
      <p:sp>
        <p:nvSpPr>
          <p:cNvPr id="4" name="Text Placeholder 3">
            <a:extLst>
              <a:ext uri="{FF2B5EF4-FFF2-40B4-BE49-F238E27FC236}">
                <a16:creationId xmlns:a16="http://schemas.microsoft.com/office/drawing/2014/main" id="{4597FB56-5C19-4B01-A293-C4FEF9E6A63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4964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2A8FE-7DDB-4B18-BD77-F092D5EA90D7}"/>
              </a:ext>
            </a:extLst>
          </p:cNvPr>
          <p:cNvSpPr>
            <a:spLocks noGrp="1"/>
          </p:cNvSpPr>
          <p:nvPr>
            <p:ph type="title"/>
          </p:nvPr>
        </p:nvSpPr>
        <p:spPr/>
        <p:txBody>
          <a:bodyPr/>
          <a:lstStyle/>
          <a:p>
            <a:r>
              <a:rPr lang="en-US"/>
              <a:t>(FB) Custom Own Posts Table (new) | Buttercup Malaysia - 5 of 5</a:t>
            </a:r>
          </a:p>
        </p:txBody>
      </p:sp>
      <p:graphicFrame>
        <p:nvGraphicFramePr>
          <p:cNvPr id="5" name="Table Placeholder 4">
            <a:extLst>
              <a:ext uri="{FF2B5EF4-FFF2-40B4-BE49-F238E27FC236}">
                <a16:creationId xmlns:a16="http://schemas.microsoft.com/office/drawing/2014/main" id="{B65B8AB7-F18D-40A9-A72C-1C2B3E313601}"/>
              </a:ext>
            </a:extLst>
          </p:cNvPr>
          <p:cNvGraphicFramePr>
            <a:graphicFrameLocks noGrp="1"/>
          </p:cNvGraphicFramePr>
          <p:nvPr>
            <p:ph type="tbl" sz="quarter" idx="13"/>
            <p:extLst>
              <p:ext uri="{D42A27DB-BD31-4B8C-83A1-F6EECF244321}">
                <p14:modId xmlns:p14="http://schemas.microsoft.com/office/powerpoint/2010/main" val="1552669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36752795"/>
                    </a:ext>
                  </a:extLst>
                </a:gridCol>
                <a:gridCol w="822960">
                  <a:extLst>
                    <a:ext uri="{9D8B030D-6E8A-4147-A177-3AD203B41FA5}">
                      <a16:colId xmlns:a16="http://schemas.microsoft.com/office/drawing/2014/main" val="2619181079"/>
                    </a:ext>
                  </a:extLst>
                </a:gridCol>
                <a:gridCol w="822960">
                  <a:extLst>
                    <a:ext uri="{9D8B030D-6E8A-4147-A177-3AD203B41FA5}">
                      <a16:colId xmlns:a16="http://schemas.microsoft.com/office/drawing/2014/main" val="836770096"/>
                    </a:ext>
                  </a:extLst>
                </a:gridCol>
                <a:gridCol w="822960">
                  <a:extLst>
                    <a:ext uri="{9D8B030D-6E8A-4147-A177-3AD203B41FA5}">
                      <a16:colId xmlns:a16="http://schemas.microsoft.com/office/drawing/2014/main" val="3188587078"/>
                    </a:ext>
                  </a:extLst>
                </a:gridCol>
                <a:gridCol w="822960">
                  <a:extLst>
                    <a:ext uri="{9D8B030D-6E8A-4147-A177-3AD203B41FA5}">
                      <a16:colId xmlns:a16="http://schemas.microsoft.com/office/drawing/2014/main" val="558651653"/>
                    </a:ext>
                  </a:extLst>
                </a:gridCol>
                <a:gridCol w="822960">
                  <a:extLst>
                    <a:ext uri="{9D8B030D-6E8A-4147-A177-3AD203B41FA5}">
                      <a16:colId xmlns:a16="http://schemas.microsoft.com/office/drawing/2014/main" val="198963520"/>
                    </a:ext>
                  </a:extLst>
                </a:gridCol>
                <a:gridCol w="822960">
                  <a:extLst>
                    <a:ext uri="{9D8B030D-6E8A-4147-A177-3AD203B41FA5}">
                      <a16:colId xmlns:a16="http://schemas.microsoft.com/office/drawing/2014/main" val="3920387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314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- 2018-06-07 10:59:00 </a:t>
                      </a:r>
                      <a:r>
                        <a:rPr kumimoji="0" lang="en-US" sz="1000" b="0" i="0" u="none" strike="noStrike" kern="1200" cap="none" spc="0" normalizeH="0" baseline="0" noProof="0">
                          <a:ln>
                            <a:noFill/>
                          </a:ln>
                          <a:solidFill>
                            <a:prstClr val="black"/>
                          </a:solidFill>
                          <a:effectLst/>
                          <a:uLnTx/>
                          <a:uFillTx/>
                          <a:latin typeface="+mn-lt"/>
                          <a:ea typeface="+mn-ea"/>
                          <a:cs typeface="+mn-cs"/>
                        </a:rPr>
                        <a:t> 
 Kanak-kanak pasti sukakan rasa biskut frozen snowball ini. Jom ajarkan mereka cara membuatnya.
#ResipiButtercup
Biskut Raya Frozen Snowball
Bahan-bahan:
2 sudu besar Buttercup 
200g tepung jagung 
50g tepung sugee
200g susu pekat manis
1 sudu kecil serbuk penaik
Sedikit pewarna biru
Hiasan:
Gula salji
Arahan:
1. Satukan semua bahan dan gaul sebati sehingga menjadi doh. Jika doh terlalu lembut, tambahkan lagi tepung jagung.
2. Bahagikan doh kepada dua bahagian. Ambil satu bahagian dan warnakan dengan warna biru.
3. Canai secara memanjang kedua-dua bahagian doh tersebut. 
4. Pintal doh putih dan biru tersebut dan kemudia potong kecil-kecil. Bulatkan doh yang telah dipotong dan timbang setiap satu untuk mendapatkan 7g sebiji. Susun di dalam loyang.
5. Bakar pada suhu 160°C selama 20-25 minit.
6. Sejukkan biskut kemudian golekkan di atas gula salji dan letakkan dalam cawan kertas.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2623336"/>
                  </a:ext>
                </a:extLst>
              </a:tr>
            </a:tbl>
          </a:graphicData>
        </a:graphic>
      </p:graphicFrame>
      <p:sp>
        <p:nvSpPr>
          <p:cNvPr id="4" name="Text Placeholder 3">
            <a:extLst>
              <a:ext uri="{FF2B5EF4-FFF2-40B4-BE49-F238E27FC236}">
                <a16:creationId xmlns:a16="http://schemas.microsoft.com/office/drawing/2014/main" id="{8F18445C-43F6-4B4D-8EF1-34A1B43342D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42056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53C55-2B88-4180-9209-4DD98089A175}"/>
              </a:ext>
            </a:extLst>
          </p:cNvPr>
          <p:cNvSpPr>
            <a:spLocks noGrp="1"/>
          </p:cNvSpPr>
          <p:nvPr>
            <p:ph type="title"/>
          </p:nvPr>
        </p:nvSpPr>
        <p:spPr/>
        <p:txBody>
          <a:bodyPr/>
          <a:lstStyle/>
          <a:p>
            <a:r>
              <a:rPr lang="en-US"/>
              <a:t>Facebook Key Influencers | Buttercup Malaysia</a:t>
            </a:r>
          </a:p>
        </p:txBody>
      </p:sp>
      <p:graphicFrame>
        <p:nvGraphicFramePr>
          <p:cNvPr id="5" name="Table Placeholder 4">
            <a:extLst>
              <a:ext uri="{FF2B5EF4-FFF2-40B4-BE49-F238E27FC236}">
                <a16:creationId xmlns:a16="http://schemas.microsoft.com/office/drawing/2014/main" id="{802D7C0C-2F26-4D8D-8FDF-AD3E3F6CA5F5}"/>
              </a:ext>
            </a:extLst>
          </p:cNvPr>
          <p:cNvGraphicFramePr>
            <a:graphicFrameLocks noGrp="1"/>
          </p:cNvGraphicFramePr>
          <p:nvPr>
            <p:ph type="tbl" sz="quarter" idx="13"/>
            <p:extLst>
              <p:ext uri="{D42A27DB-BD31-4B8C-83A1-F6EECF244321}">
                <p14:modId xmlns:p14="http://schemas.microsoft.com/office/powerpoint/2010/main" val="260096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7894946"/>
                    </a:ext>
                  </a:extLst>
                </a:gridCol>
                <a:gridCol w="2468880">
                  <a:extLst>
                    <a:ext uri="{9D8B030D-6E8A-4147-A177-3AD203B41FA5}">
                      <a16:colId xmlns:a16="http://schemas.microsoft.com/office/drawing/2014/main" val="1883285686"/>
                    </a:ext>
                  </a:extLst>
                </a:gridCol>
                <a:gridCol w="822960">
                  <a:extLst>
                    <a:ext uri="{9D8B030D-6E8A-4147-A177-3AD203B41FA5}">
                      <a16:colId xmlns:a16="http://schemas.microsoft.com/office/drawing/2014/main" val="2327409499"/>
                    </a:ext>
                  </a:extLst>
                </a:gridCol>
                <a:gridCol w="822960">
                  <a:extLst>
                    <a:ext uri="{9D8B030D-6E8A-4147-A177-3AD203B41FA5}">
                      <a16:colId xmlns:a16="http://schemas.microsoft.com/office/drawing/2014/main" val="2809825046"/>
                    </a:ext>
                  </a:extLst>
                </a:gridCol>
                <a:gridCol w="822960">
                  <a:extLst>
                    <a:ext uri="{9D8B030D-6E8A-4147-A177-3AD203B41FA5}">
                      <a16:colId xmlns:a16="http://schemas.microsoft.com/office/drawing/2014/main" val="4111416596"/>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1606177902"/>
                  </a:ext>
                </a:extLst>
              </a:tr>
              <a:tr h="370840">
                <a:tc>
                  <a:txBody>
                    <a:bodyPr/>
                    <a:lstStyle/>
                    <a:p>
                      <a:r>
                        <a:rPr lang="nb-NO" sz="1000"/>
                        <a:t>Teknik Sharp Entry - Tok Wan FX</a:t>
                      </a:r>
                      <a:endParaRPr lang="en-US" sz="1000"/>
                    </a:p>
                  </a:txBody>
                  <a:tcPr/>
                </a:tc>
                <a:tc>
                  <a:txBody>
                    <a:bodyPr/>
                    <a:lstStyle/>
                    <a:p>
                      <a:r>
                        <a:rPr lang="en-US" sz="1000"/>
                        <a:t>Buttercup Malaysia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2207594489"/>
                  </a:ext>
                </a:extLst>
              </a:tr>
            </a:tbl>
          </a:graphicData>
        </a:graphic>
      </p:graphicFrame>
      <p:sp>
        <p:nvSpPr>
          <p:cNvPr id="4" name="Text Placeholder 3">
            <a:extLst>
              <a:ext uri="{FF2B5EF4-FFF2-40B4-BE49-F238E27FC236}">
                <a16:creationId xmlns:a16="http://schemas.microsoft.com/office/drawing/2014/main" id="{AC9D9CAB-B771-463F-9BFE-37FFE6FE961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58918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2612A-10FF-479B-A481-C35D8029FD2F}"/>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CFAB744A-A340-46DD-9944-5629F0FCD1F8}"/>
              </a:ext>
            </a:extLst>
          </p:cNvPr>
          <p:cNvGraphicFramePr>
            <a:graphicFrameLocks noGrp="1"/>
          </p:cNvGraphicFramePr>
          <p:nvPr>
            <p:ph type="chart" sz="quarter" idx="13"/>
            <p:extLst>
              <p:ext uri="{D42A27DB-BD31-4B8C-83A1-F6EECF244321}">
                <p14:modId xmlns:p14="http://schemas.microsoft.com/office/powerpoint/2010/main" val="176746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B00137-0C3A-4C25-82CD-0376C3B7CF1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1D9C3EA-4F04-4FF2-96F0-4C2F885620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276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BDE05-E6E8-41E3-A010-56F510566F75}"/>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E0DDEB23-678C-47B7-8435-B0111085D283}"/>
              </a:ext>
            </a:extLst>
          </p:cNvPr>
          <p:cNvGraphicFramePr>
            <a:graphicFrameLocks noGrp="1"/>
          </p:cNvGraphicFramePr>
          <p:nvPr>
            <p:ph type="chart" sz="quarter" idx="13"/>
            <p:extLst>
              <p:ext uri="{D42A27DB-BD31-4B8C-83A1-F6EECF244321}">
                <p14:modId xmlns:p14="http://schemas.microsoft.com/office/powerpoint/2010/main" val="2776077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B93380-3ACA-4F9F-93B2-F7F23A62251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E0C40BF-144D-443A-8B51-D5003C2405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9946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22ACE-3FD8-4802-A1EB-5E65D626DB9E}"/>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9CA55D20-C054-4934-B948-8C46C4E33C3A}"/>
              </a:ext>
            </a:extLst>
          </p:cNvPr>
          <p:cNvGraphicFramePr>
            <a:graphicFrameLocks noGrp="1"/>
          </p:cNvGraphicFramePr>
          <p:nvPr>
            <p:ph type="chart" sz="quarter" idx="13"/>
            <p:extLst>
              <p:ext uri="{D42A27DB-BD31-4B8C-83A1-F6EECF244321}">
                <p14:modId xmlns:p14="http://schemas.microsoft.com/office/powerpoint/2010/main" val="3030402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7BBAE3-8536-49DB-8C19-509B23BD9D6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85FF087-AA57-4488-9008-F5DC20F5AA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4201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7FA73-901D-4010-A916-FB4C032831E0}"/>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1FB67D21-6B6B-4099-842B-98E57DA03CE7}"/>
              </a:ext>
            </a:extLst>
          </p:cNvPr>
          <p:cNvGraphicFramePr>
            <a:graphicFrameLocks noGrp="1"/>
          </p:cNvGraphicFramePr>
          <p:nvPr>
            <p:ph type="chart" sz="quarter" idx="13"/>
            <p:extLst>
              <p:ext uri="{D42A27DB-BD31-4B8C-83A1-F6EECF244321}">
                <p14:modId xmlns:p14="http://schemas.microsoft.com/office/powerpoint/2010/main" val="2586047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F7A62B-D941-4913-9547-A824668395C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F197E7D-2635-4931-A903-61AF0B6C6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0473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84655-5AE5-44EC-9B9F-15BA4927CDAF}"/>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D9F44AA1-1C14-4229-9E61-AF9B7B9E3985}"/>
              </a:ext>
            </a:extLst>
          </p:cNvPr>
          <p:cNvGraphicFramePr>
            <a:graphicFrameLocks noGrp="1"/>
          </p:cNvGraphicFramePr>
          <p:nvPr>
            <p:ph type="tbl" sz="quarter" idx="13"/>
            <p:extLst>
              <p:ext uri="{D42A27DB-BD31-4B8C-83A1-F6EECF244321}">
                <p14:modId xmlns:p14="http://schemas.microsoft.com/office/powerpoint/2010/main" val="3064889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65325025"/>
                    </a:ext>
                  </a:extLst>
                </a:gridCol>
                <a:gridCol w="1645920">
                  <a:extLst>
                    <a:ext uri="{9D8B030D-6E8A-4147-A177-3AD203B41FA5}">
                      <a16:colId xmlns:a16="http://schemas.microsoft.com/office/drawing/2014/main" val="2331745085"/>
                    </a:ext>
                  </a:extLst>
                </a:gridCol>
                <a:gridCol w="1645920">
                  <a:extLst>
                    <a:ext uri="{9D8B030D-6E8A-4147-A177-3AD203B41FA5}">
                      <a16:colId xmlns:a16="http://schemas.microsoft.com/office/drawing/2014/main" val="563930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20399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extLst>
                  <a:ext uri="{0D108BD9-81ED-4DB2-BD59-A6C34878D82A}">
                    <a16:rowId xmlns:a16="http://schemas.microsoft.com/office/drawing/2014/main" val="36774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extLst>
                  <a:ext uri="{0D108BD9-81ED-4DB2-BD59-A6C34878D82A}">
                    <a16:rowId xmlns:a16="http://schemas.microsoft.com/office/drawing/2014/main" val="380757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4005243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545724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19283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058673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235877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8663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68359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156940"/>
                  </a:ext>
                </a:extLst>
              </a:tr>
            </a:tbl>
          </a:graphicData>
        </a:graphic>
      </p:graphicFrame>
      <p:sp>
        <p:nvSpPr>
          <p:cNvPr id="4" name="Text Placeholder 3">
            <a:extLst>
              <a:ext uri="{FF2B5EF4-FFF2-40B4-BE49-F238E27FC236}">
                <a16:creationId xmlns:a16="http://schemas.microsoft.com/office/drawing/2014/main" id="{D9028D53-6BD3-4B5F-B0B1-5805742D6FF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95384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59E5A-E595-425E-A372-A7923703F9D2}"/>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82D4298B-9D39-42BE-A628-5E12C7039845}"/>
              </a:ext>
            </a:extLst>
          </p:cNvPr>
          <p:cNvGraphicFramePr>
            <a:graphicFrameLocks noGrp="1"/>
          </p:cNvGraphicFramePr>
          <p:nvPr>
            <p:ph type="tbl" sz="quarter" idx="13"/>
            <p:extLst>
              <p:ext uri="{D42A27DB-BD31-4B8C-83A1-F6EECF244321}">
                <p14:modId xmlns:p14="http://schemas.microsoft.com/office/powerpoint/2010/main" val="3779864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31737047"/>
                    </a:ext>
                  </a:extLst>
                </a:gridCol>
                <a:gridCol w="1645920">
                  <a:extLst>
                    <a:ext uri="{9D8B030D-6E8A-4147-A177-3AD203B41FA5}">
                      <a16:colId xmlns:a16="http://schemas.microsoft.com/office/drawing/2014/main" val="4232803980"/>
                    </a:ext>
                  </a:extLst>
                </a:gridCol>
                <a:gridCol w="1645920">
                  <a:extLst>
                    <a:ext uri="{9D8B030D-6E8A-4147-A177-3AD203B41FA5}">
                      <a16:colId xmlns:a16="http://schemas.microsoft.com/office/drawing/2014/main" val="1897946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0228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21393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66895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343185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68424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18920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76788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24581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07672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374556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384589295"/>
                  </a:ext>
                </a:extLst>
              </a:tr>
            </a:tbl>
          </a:graphicData>
        </a:graphic>
      </p:graphicFrame>
      <p:sp>
        <p:nvSpPr>
          <p:cNvPr id="4" name="Text Placeholder 3">
            <a:extLst>
              <a:ext uri="{FF2B5EF4-FFF2-40B4-BE49-F238E27FC236}">
                <a16:creationId xmlns:a16="http://schemas.microsoft.com/office/drawing/2014/main" id="{AE138036-D230-4E4C-8565-939CB012355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57768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9CD61-3D8F-4229-B8B6-4220A4787336}"/>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F0AD0B22-D293-4932-82F5-DAE360AC5DAF}"/>
              </a:ext>
            </a:extLst>
          </p:cNvPr>
          <p:cNvGraphicFramePr>
            <a:graphicFrameLocks noGrp="1"/>
          </p:cNvGraphicFramePr>
          <p:nvPr>
            <p:ph type="tbl" sz="quarter" idx="13"/>
            <p:extLst>
              <p:ext uri="{D42A27DB-BD31-4B8C-83A1-F6EECF244321}">
                <p14:modId xmlns:p14="http://schemas.microsoft.com/office/powerpoint/2010/main" val="3738817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17698374"/>
                    </a:ext>
                  </a:extLst>
                </a:gridCol>
                <a:gridCol w="1645920">
                  <a:extLst>
                    <a:ext uri="{9D8B030D-6E8A-4147-A177-3AD203B41FA5}">
                      <a16:colId xmlns:a16="http://schemas.microsoft.com/office/drawing/2014/main" val="3541148379"/>
                    </a:ext>
                  </a:extLst>
                </a:gridCol>
                <a:gridCol w="1645920">
                  <a:extLst>
                    <a:ext uri="{9D8B030D-6E8A-4147-A177-3AD203B41FA5}">
                      <a16:colId xmlns:a16="http://schemas.microsoft.com/office/drawing/2014/main" val="74950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45256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310316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457577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2683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561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013553618"/>
                  </a:ext>
                </a:extLst>
              </a:tr>
            </a:tbl>
          </a:graphicData>
        </a:graphic>
      </p:graphicFrame>
      <p:sp>
        <p:nvSpPr>
          <p:cNvPr id="4" name="Text Placeholder 3">
            <a:extLst>
              <a:ext uri="{FF2B5EF4-FFF2-40B4-BE49-F238E27FC236}">
                <a16:creationId xmlns:a16="http://schemas.microsoft.com/office/drawing/2014/main" id="{B9186B9B-95DD-4E0E-95EC-EA2AB22D0D0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87990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A666E-6F55-42BC-854E-13EF42EFD44D}"/>
              </a:ext>
            </a:extLst>
          </p:cNvPr>
          <p:cNvSpPr>
            <a:spLocks noGrp="1"/>
          </p:cNvSpPr>
          <p:nvPr>
            <p:ph type="title"/>
          </p:nvPr>
        </p:nvSpPr>
        <p:spPr/>
        <p:txBody>
          <a:bodyPr/>
          <a:lstStyle/>
          <a:p>
            <a:r>
              <a:rPr lang="en-US"/>
              <a:t>Facebook Own Posts Table | Buttercup Malaysia - 1 of 17</a:t>
            </a:r>
          </a:p>
        </p:txBody>
      </p:sp>
      <p:graphicFrame>
        <p:nvGraphicFramePr>
          <p:cNvPr id="5" name="Table Placeholder 4">
            <a:extLst>
              <a:ext uri="{FF2B5EF4-FFF2-40B4-BE49-F238E27FC236}">
                <a16:creationId xmlns:a16="http://schemas.microsoft.com/office/drawing/2014/main" id="{9A3AA66E-F0E9-46B7-85BB-B4E7057AC620}"/>
              </a:ext>
            </a:extLst>
          </p:cNvPr>
          <p:cNvGraphicFramePr>
            <a:graphicFrameLocks noGrp="1"/>
          </p:cNvGraphicFramePr>
          <p:nvPr>
            <p:ph type="tbl" sz="quarter" idx="13"/>
            <p:extLst>
              <p:ext uri="{D42A27DB-BD31-4B8C-83A1-F6EECF244321}">
                <p14:modId xmlns:p14="http://schemas.microsoft.com/office/powerpoint/2010/main" val="2409722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9957211"/>
                    </a:ext>
                  </a:extLst>
                </a:gridCol>
                <a:gridCol w="658368">
                  <a:extLst>
                    <a:ext uri="{9D8B030D-6E8A-4147-A177-3AD203B41FA5}">
                      <a16:colId xmlns:a16="http://schemas.microsoft.com/office/drawing/2014/main" val="664878137"/>
                    </a:ext>
                  </a:extLst>
                </a:gridCol>
                <a:gridCol w="658368">
                  <a:extLst>
                    <a:ext uri="{9D8B030D-6E8A-4147-A177-3AD203B41FA5}">
                      <a16:colId xmlns:a16="http://schemas.microsoft.com/office/drawing/2014/main" val="3297333455"/>
                    </a:ext>
                  </a:extLst>
                </a:gridCol>
                <a:gridCol w="658368">
                  <a:extLst>
                    <a:ext uri="{9D8B030D-6E8A-4147-A177-3AD203B41FA5}">
                      <a16:colId xmlns:a16="http://schemas.microsoft.com/office/drawing/2014/main" val="2654003690"/>
                    </a:ext>
                  </a:extLst>
                </a:gridCol>
                <a:gridCol w="658368">
                  <a:extLst>
                    <a:ext uri="{9D8B030D-6E8A-4147-A177-3AD203B41FA5}">
                      <a16:colId xmlns:a16="http://schemas.microsoft.com/office/drawing/2014/main" val="2791384440"/>
                    </a:ext>
                  </a:extLst>
                </a:gridCol>
                <a:gridCol w="658368">
                  <a:extLst>
                    <a:ext uri="{9D8B030D-6E8A-4147-A177-3AD203B41FA5}">
                      <a16:colId xmlns:a16="http://schemas.microsoft.com/office/drawing/2014/main" val="3788478906"/>
                    </a:ext>
                  </a:extLst>
                </a:gridCol>
                <a:gridCol w="658368">
                  <a:extLst>
                    <a:ext uri="{9D8B030D-6E8A-4147-A177-3AD203B41FA5}">
                      <a16:colId xmlns:a16="http://schemas.microsoft.com/office/drawing/2014/main" val="3811681125"/>
                    </a:ext>
                  </a:extLst>
                </a:gridCol>
                <a:gridCol w="658368">
                  <a:extLst>
                    <a:ext uri="{9D8B030D-6E8A-4147-A177-3AD203B41FA5}">
                      <a16:colId xmlns:a16="http://schemas.microsoft.com/office/drawing/2014/main" val="2008085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051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- 2018-06-30 11:22:00 </a:t>
                      </a:r>
                      <a:r>
                        <a:rPr kumimoji="0" lang="en-US" sz="1000" b="0" i="0" u="none" strike="noStrike" kern="1200" cap="none" spc="0" normalizeH="0" baseline="0" noProof="0">
                          <a:ln>
                            <a:noFill/>
                          </a:ln>
                          <a:solidFill>
                            <a:prstClr val="black"/>
                          </a:solidFill>
                          <a:effectLst/>
                          <a:uLnTx/>
                          <a:uFillTx/>
                          <a:latin typeface="+mn-lt"/>
                          <a:ea typeface="+mn-ea"/>
                          <a:cs typeface="+mn-cs"/>
                        </a:rPr>
                        <a:t> 
 “Manusia mungkin bertahan hidup tanpa makanan, tapi tidak ada manusia yang bertahan hidup tanpa harapan.”
Teruslah berharap dan percaya pada kebaikan, Famili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062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- 2018-06-29 17:10:00 </a:t>
                      </a:r>
                      <a:r>
                        <a:rPr kumimoji="0" lang="en-US" sz="1000" b="0" i="0" u="none" strike="noStrike" kern="1200" cap="none" spc="0" normalizeH="0" baseline="0" noProof="0">
                          <a:ln>
                            <a:noFill/>
                          </a:ln>
                          <a:solidFill>
                            <a:prstClr val="black"/>
                          </a:solidFill>
                          <a:effectLst/>
                          <a:uLnTx/>
                          <a:uFillTx/>
                          <a:latin typeface="+mn-lt"/>
                          <a:ea typeface="+mn-ea"/>
                          <a:cs typeface="+mn-cs"/>
                        </a:rPr>
                        <a:t> 
 Anda masih berpeluang membawa pulang motosikal idaman Honda Wave Alpha, baucar tunai Habib Jewels atau baucar tunai AEON Big!​
​
Beli produk Buttercup dari AEON Big sebanyak RM20 dan hantarkan resit yang jelas melalui WhatsApp kepada 018-989 8290 berserta nama penuh, nombor MyKad dan jawapan Betul/Salah adakah logo Buttercup berwarna biru?​
​
Kami masih menunggu pembelian dan penyertaan yang terbanyak untuk diberikan hadiah!​
​
Peraduan bermula 1 April 2018 dan berakhir 30 Jun 2018.​
​
Lihat Terma dan Syarat: http://bit.ly/ButtercupTC2018AEONBIG​
​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1310975"/>
                  </a:ext>
                </a:extLst>
              </a:tr>
            </a:tbl>
          </a:graphicData>
        </a:graphic>
      </p:graphicFrame>
      <p:sp>
        <p:nvSpPr>
          <p:cNvPr id="4" name="Text Placeholder 3">
            <a:extLst>
              <a:ext uri="{FF2B5EF4-FFF2-40B4-BE49-F238E27FC236}">
                <a16:creationId xmlns:a16="http://schemas.microsoft.com/office/drawing/2014/main" id="{321D3C42-CAC6-4375-8AAB-4FFF27A9C35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65746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1D637-D505-4D08-ADCE-C123A2D14D2C}"/>
              </a:ext>
            </a:extLst>
          </p:cNvPr>
          <p:cNvSpPr>
            <a:spLocks noGrp="1"/>
          </p:cNvSpPr>
          <p:nvPr>
            <p:ph type="title"/>
          </p:nvPr>
        </p:nvSpPr>
        <p:spPr/>
        <p:txBody>
          <a:bodyPr/>
          <a:lstStyle/>
          <a:p>
            <a:r>
              <a:rPr lang="en-US"/>
              <a:t>Facebook Own Posts Table | Buttercup Malaysia - 2 of 17</a:t>
            </a:r>
          </a:p>
        </p:txBody>
      </p:sp>
      <p:graphicFrame>
        <p:nvGraphicFramePr>
          <p:cNvPr id="5" name="Table Placeholder 4">
            <a:extLst>
              <a:ext uri="{FF2B5EF4-FFF2-40B4-BE49-F238E27FC236}">
                <a16:creationId xmlns:a16="http://schemas.microsoft.com/office/drawing/2014/main" id="{FBF297C6-B3F0-439E-B11F-E933EFFA6B92}"/>
              </a:ext>
            </a:extLst>
          </p:cNvPr>
          <p:cNvGraphicFramePr>
            <a:graphicFrameLocks noGrp="1"/>
          </p:cNvGraphicFramePr>
          <p:nvPr>
            <p:ph type="tbl" sz="quarter" idx="13"/>
            <p:extLst>
              <p:ext uri="{D42A27DB-BD31-4B8C-83A1-F6EECF244321}">
                <p14:modId xmlns:p14="http://schemas.microsoft.com/office/powerpoint/2010/main" val="3772169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319371"/>
                    </a:ext>
                  </a:extLst>
                </a:gridCol>
                <a:gridCol w="658368">
                  <a:extLst>
                    <a:ext uri="{9D8B030D-6E8A-4147-A177-3AD203B41FA5}">
                      <a16:colId xmlns:a16="http://schemas.microsoft.com/office/drawing/2014/main" val="2025375111"/>
                    </a:ext>
                  </a:extLst>
                </a:gridCol>
                <a:gridCol w="658368">
                  <a:extLst>
                    <a:ext uri="{9D8B030D-6E8A-4147-A177-3AD203B41FA5}">
                      <a16:colId xmlns:a16="http://schemas.microsoft.com/office/drawing/2014/main" val="2751148938"/>
                    </a:ext>
                  </a:extLst>
                </a:gridCol>
                <a:gridCol w="658368">
                  <a:extLst>
                    <a:ext uri="{9D8B030D-6E8A-4147-A177-3AD203B41FA5}">
                      <a16:colId xmlns:a16="http://schemas.microsoft.com/office/drawing/2014/main" val="1258571559"/>
                    </a:ext>
                  </a:extLst>
                </a:gridCol>
                <a:gridCol w="658368">
                  <a:extLst>
                    <a:ext uri="{9D8B030D-6E8A-4147-A177-3AD203B41FA5}">
                      <a16:colId xmlns:a16="http://schemas.microsoft.com/office/drawing/2014/main" val="2966907380"/>
                    </a:ext>
                  </a:extLst>
                </a:gridCol>
                <a:gridCol w="658368">
                  <a:extLst>
                    <a:ext uri="{9D8B030D-6E8A-4147-A177-3AD203B41FA5}">
                      <a16:colId xmlns:a16="http://schemas.microsoft.com/office/drawing/2014/main" val="1914246284"/>
                    </a:ext>
                  </a:extLst>
                </a:gridCol>
                <a:gridCol w="658368">
                  <a:extLst>
                    <a:ext uri="{9D8B030D-6E8A-4147-A177-3AD203B41FA5}">
                      <a16:colId xmlns:a16="http://schemas.microsoft.com/office/drawing/2014/main" val="3286856556"/>
                    </a:ext>
                  </a:extLst>
                </a:gridCol>
                <a:gridCol w="658368">
                  <a:extLst>
                    <a:ext uri="{9D8B030D-6E8A-4147-A177-3AD203B41FA5}">
                      <a16:colId xmlns:a16="http://schemas.microsoft.com/office/drawing/2014/main" val="426167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8001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- 2018-06-28 11:20:00 </a:t>
                      </a:r>
                      <a:r>
                        <a:rPr kumimoji="0" lang="en-US" sz="1000" b="0" i="0" u="none" strike="noStrike" kern="1200" cap="none" spc="0" normalizeH="0" baseline="0" noProof="0">
                          <a:ln>
                            <a:noFill/>
                          </a:ln>
                          <a:solidFill>
                            <a:prstClr val="black"/>
                          </a:solidFill>
                          <a:effectLst/>
                          <a:uLnTx/>
                          <a:uFillTx/>
                          <a:latin typeface="+mn-lt"/>
                          <a:ea typeface="+mn-ea"/>
                          <a:cs typeface="+mn-cs"/>
                        </a:rPr>
                        <a:t> 
 Lumurkan ayam dengan Buttercup Garlic Spread dan panggang untuk menikmati ayam berperisa bawang putih yang akan membuat anda menjilat jari!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0464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- 2018-06-27 17:11:00 </a:t>
                      </a:r>
                      <a:r>
                        <a:rPr kumimoji="0" lang="en-US" sz="1000" b="0" i="0" u="none" strike="noStrike" kern="1200" cap="none" spc="0" normalizeH="0" baseline="0" noProof="0">
                          <a:ln>
                            <a:noFill/>
                          </a:ln>
                          <a:solidFill>
                            <a:prstClr val="black"/>
                          </a:solidFill>
                          <a:effectLst/>
                          <a:uLnTx/>
                          <a:uFillTx/>
                          <a:latin typeface="+mn-lt"/>
                          <a:ea typeface="+mn-ea"/>
                          <a:cs typeface="+mn-cs"/>
                        </a:rPr>
                        <a:t> 
 Sudahkah anda membeli Buttercup dari AEON? Anda boleh memenangi motosikal idaman Honda Wave Alpha, baucar tunai Habib Jewels atau baucar tunai AEON!​
​
Beli produk Buttercup dari AEON Big sebanyak RM20 dan hantarkan resit yang jelas melalui WhatsApp kepada 018-989 8290 berserta nama penuh, nombor MyKad dan jawapan Betul/Salah adakah logo Buttercup berwarna biru?​
​
Semakin banyak pembelian dan penyertaan, semakin cerah peluang untuk membawa pulang hadiah!​
​
Peraduan bermula 1 April 2018 dan berakhir 30 Jun 2018.​
​
Lihat Terma dan Syarat: http://bit.ly/ButtercupTC2018AEON​
​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8255787"/>
                  </a:ext>
                </a:extLst>
              </a:tr>
            </a:tbl>
          </a:graphicData>
        </a:graphic>
      </p:graphicFrame>
      <p:sp>
        <p:nvSpPr>
          <p:cNvPr id="4" name="Text Placeholder 3">
            <a:extLst>
              <a:ext uri="{FF2B5EF4-FFF2-40B4-BE49-F238E27FC236}">
                <a16:creationId xmlns:a16="http://schemas.microsoft.com/office/drawing/2014/main" id="{C591487A-02F3-454F-A77A-C6934FB42E9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72375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625CA-2D20-489B-8964-30BAFA9168D4}"/>
              </a:ext>
            </a:extLst>
          </p:cNvPr>
          <p:cNvSpPr>
            <a:spLocks noGrp="1"/>
          </p:cNvSpPr>
          <p:nvPr>
            <p:ph type="title"/>
          </p:nvPr>
        </p:nvSpPr>
        <p:spPr/>
        <p:txBody>
          <a:bodyPr/>
          <a:lstStyle/>
          <a:p>
            <a:r>
              <a:rPr lang="en-US"/>
              <a:t>Facebook Own Posts Table | Buttercup Malaysia - 3 of 17</a:t>
            </a:r>
          </a:p>
        </p:txBody>
      </p:sp>
      <p:graphicFrame>
        <p:nvGraphicFramePr>
          <p:cNvPr id="5" name="Table Placeholder 4">
            <a:extLst>
              <a:ext uri="{FF2B5EF4-FFF2-40B4-BE49-F238E27FC236}">
                <a16:creationId xmlns:a16="http://schemas.microsoft.com/office/drawing/2014/main" id="{313B5769-01CA-4E7E-9494-CF266EC255E8}"/>
              </a:ext>
            </a:extLst>
          </p:cNvPr>
          <p:cNvGraphicFramePr>
            <a:graphicFrameLocks noGrp="1"/>
          </p:cNvGraphicFramePr>
          <p:nvPr>
            <p:ph type="tbl" sz="quarter" idx="13"/>
            <p:extLst>
              <p:ext uri="{D42A27DB-BD31-4B8C-83A1-F6EECF244321}">
                <p14:modId xmlns:p14="http://schemas.microsoft.com/office/powerpoint/2010/main" val="889728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3556015"/>
                    </a:ext>
                  </a:extLst>
                </a:gridCol>
                <a:gridCol w="658368">
                  <a:extLst>
                    <a:ext uri="{9D8B030D-6E8A-4147-A177-3AD203B41FA5}">
                      <a16:colId xmlns:a16="http://schemas.microsoft.com/office/drawing/2014/main" val="1259927561"/>
                    </a:ext>
                  </a:extLst>
                </a:gridCol>
                <a:gridCol w="658368">
                  <a:extLst>
                    <a:ext uri="{9D8B030D-6E8A-4147-A177-3AD203B41FA5}">
                      <a16:colId xmlns:a16="http://schemas.microsoft.com/office/drawing/2014/main" val="1910219290"/>
                    </a:ext>
                  </a:extLst>
                </a:gridCol>
                <a:gridCol w="658368">
                  <a:extLst>
                    <a:ext uri="{9D8B030D-6E8A-4147-A177-3AD203B41FA5}">
                      <a16:colId xmlns:a16="http://schemas.microsoft.com/office/drawing/2014/main" val="4281106023"/>
                    </a:ext>
                  </a:extLst>
                </a:gridCol>
                <a:gridCol w="658368">
                  <a:extLst>
                    <a:ext uri="{9D8B030D-6E8A-4147-A177-3AD203B41FA5}">
                      <a16:colId xmlns:a16="http://schemas.microsoft.com/office/drawing/2014/main" val="1062805557"/>
                    </a:ext>
                  </a:extLst>
                </a:gridCol>
                <a:gridCol w="658368">
                  <a:extLst>
                    <a:ext uri="{9D8B030D-6E8A-4147-A177-3AD203B41FA5}">
                      <a16:colId xmlns:a16="http://schemas.microsoft.com/office/drawing/2014/main" val="2397137257"/>
                    </a:ext>
                  </a:extLst>
                </a:gridCol>
                <a:gridCol w="658368">
                  <a:extLst>
                    <a:ext uri="{9D8B030D-6E8A-4147-A177-3AD203B41FA5}">
                      <a16:colId xmlns:a16="http://schemas.microsoft.com/office/drawing/2014/main" val="914741196"/>
                    </a:ext>
                  </a:extLst>
                </a:gridCol>
                <a:gridCol w="658368">
                  <a:extLst>
                    <a:ext uri="{9D8B030D-6E8A-4147-A177-3AD203B41FA5}">
                      <a16:colId xmlns:a16="http://schemas.microsoft.com/office/drawing/2014/main" val="3815988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841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- 2018-06-26 17:12:00 </a:t>
                      </a:r>
                      <a:r>
                        <a:rPr kumimoji="0" lang="en-US" sz="1000" b="0" i="0" u="none" strike="noStrike" kern="1200" cap="none" spc="0" normalizeH="0" baseline="0" noProof="0">
                          <a:ln>
                            <a:noFill/>
                          </a:ln>
                          <a:solidFill>
                            <a:prstClr val="black"/>
                          </a:solidFill>
                          <a:effectLst/>
                          <a:uLnTx/>
                          <a:uFillTx/>
                          <a:latin typeface="+mn-lt"/>
                          <a:ea typeface="+mn-ea"/>
                          <a:cs typeface="+mn-cs"/>
                        </a:rPr>
                        <a:t> 
 Masih ada masa untuk anda merebut motosikal Honda Wave Alpha, baucar tunai Habib Jewels atau baucar tunai Mydin!​
​
Beli Buttercup dari Mydin sebanyak RM20 dan hantarkan resit yang jelas melalui WhatsApp kepada 018-989 8290 berserta nama penuh, nombor MyKad dan jawapan Betul/Salah adakah logo Buttercup berwarna biru?​
​
Siapa yang paling kerap membeli Buttercup dari Mydin, dialah yang akan menang.
​
Peraduan bermula 1 April 2018 dan berakhir 30 Jun 2018.​
​
Lihat Terma dan Syarat: http://bit.ly/ButtercupTC2018MYDIN​
​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9785937"/>
                  </a:ext>
                </a:extLst>
              </a:tr>
            </a:tbl>
          </a:graphicData>
        </a:graphic>
      </p:graphicFrame>
      <p:sp>
        <p:nvSpPr>
          <p:cNvPr id="4" name="Text Placeholder 3">
            <a:extLst>
              <a:ext uri="{FF2B5EF4-FFF2-40B4-BE49-F238E27FC236}">
                <a16:creationId xmlns:a16="http://schemas.microsoft.com/office/drawing/2014/main" id="{453741C1-7401-4B50-96C7-87C583CFE9D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74212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F88DD-5548-4D1C-9FF8-BE4072C57A2D}"/>
              </a:ext>
            </a:extLst>
          </p:cNvPr>
          <p:cNvSpPr>
            <a:spLocks noGrp="1"/>
          </p:cNvSpPr>
          <p:nvPr>
            <p:ph type="title"/>
          </p:nvPr>
        </p:nvSpPr>
        <p:spPr/>
        <p:txBody>
          <a:bodyPr/>
          <a:lstStyle/>
          <a:p>
            <a:r>
              <a:rPr lang="en-US"/>
              <a:t>Facebook Own Posts Table | Buttercup Malaysia - 4 of 17</a:t>
            </a:r>
          </a:p>
        </p:txBody>
      </p:sp>
      <p:graphicFrame>
        <p:nvGraphicFramePr>
          <p:cNvPr id="5" name="Table Placeholder 4">
            <a:extLst>
              <a:ext uri="{FF2B5EF4-FFF2-40B4-BE49-F238E27FC236}">
                <a16:creationId xmlns:a16="http://schemas.microsoft.com/office/drawing/2014/main" id="{FC403CEB-F4D5-4ADE-AB8E-E143745376CB}"/>
              </a:ext>
            </a:extLst>
          </p:cNvPr>
          <p:cNvGraphicFramePr>
            <a:graphicFrameLocks noGrp="1"/>
          </p:cNvGraphicFramePr>
          <p:nvPr>
            <p:ph type="tbl" sz="quarter" idx="13"/>
            <p:extLst>
              <p:ext uri="{D42A27DB-BD31-4B8C-83A1-F6EECF244321}">
                <p14:modId xmlns:p14="http://schemas.microsoft.com/office/powerpoint/2010/main" val="1710868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31995252"/>
                    </a:ext>
                  </a:extLst>
                </a:gridCol>
                <a:gridCol w="658368">
                  <a:extLst>
                    <a:ext uri="{9D8B030D-6E8A-4147-A177-3AD203B41FA5}">
                      <a16:colId xmlns:a16="http://schemas.microsoft.com/office/drawing/2014/main" val="3386243308"/>
                    </a:ext>
                  </a:extLst>
                </a:gridCol>
                <a:gridCol w="658368">
                  <a:extLst>
                    <a:ext uri="{9D8B030D-6E8A-4147-A177-3AD203B41FA5}">
                      <a16:colId xmlns:a16="http://schemas.microsoft.com/office/drawing/2014/main" val="1403133544"/>
                    </a:ext>
                  </a:extLst>
                </a:gridCol>
                <a:gridCol w="658368">
                  <a:extLst>
                    <a:ext uri="{9D8B030D-6E8A-4147-A177-3AD203B41FA5}">
                      <a16:colId xmlns:a16="http://schemas.microsoft.com/office/drawing/2014/main" val="1304308942"/>
                    </a:ext>
                  </a:extLst>
                </a:gridCol>
                <a:gridCol w="658368">
                  <a:extLst>
                    <a:ext uri="{9D8B030D-6E8A-4147-A177-3AD203B41FA5}">
                      <a16:colId xmlns:a16="http://schemas.microsoft.com/office/drawing/2014/main" val="2133523715"/>
                    </a:ext>
                  </a:extLst>
                </a:gridCol>
                <a:gridCol w="658368">
                  <a:extLst>
                    <a:ext uri="{9D8B030D-6E8A-4147-A177-3AD203B41FA5}">
                      <a16:colId xmlns:a16="http://schemas.microsoft.com/office/drawing/2014/main" val="3018767500"/>
                    </a:ext>
                  </a:extLst>
                </a:gridCol>
                <a:gridCol w="658368">
                  <a:extLst>
                    <a:ext uri="{9D8B030D-6E8A-4147-A177-3AD203B41FA5}">
                      <a16:colId xmlns:a16="http://schemas.microsoft.com/office/drawing/2014/main" val="584227104"/>
                    </a:ext>
                  </a:extLst>
                </a:gridCol>
                <a:gridCol w="658368">
                  <a:extLst>
                    <a:ext uri="{9D8B030D-6E8A-4147-A177-3AD203B41FA5}">
                      <a16:colId xmlns:a16="http://schemas.microsoft.com/office/drawing/2014/main" val="1442018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318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- 2018-06-25 17:14:00 </a:t>
                      </a:r>
                      <a:r>
                        <a:rPr kumimoji="0" lang="en-US" sz="1000" b="0" i="0" u="none" strike="noStrike" kern="1200" cap="none" spc="0" normalizeH="0" baseline="0" noProof="0">
                          <a:ln>
                            <a:noFill/>
                          </a:ln>
                          <a:solidFill>
                            <a:prstClr val="black"/>
                          </a:solidFill>
                          <a:effectLst/>
                          <a:uLnTx/>
                          <a:uFillTx/>
                          <a:latin typeface="+mn-lt"/>
                          <a:ea typeface="+mn-ea"/>
                          <a:cs typeface="+mn-cs"/>
                        </a:rPr>
                        <a:t> 
 Masih belum terlambat untuk peminat setia Buttercup berpeluang memenangi percutian ke Krabi selama 3 hari 2 malam! Selain itu, Notebook berjenama dan baucar tunai Tesco juga menanti anda!​
​
Beli produk Buttercup dari Tesco sebanyak RM20 dan hantarkan resit yang jelas melalui WhatsApp kepada 018-989 8290 berserta nama penuh, nombor MyKad dan jawapan Betul/Salah adakah logo Buttercup berwarna biru?​
​
Semakin banyak pembelian dan penyertaan dari Tesco, semakin cerah peluang untuk membawa pulang hadiah!​
​
Peraduan bermula 1 April 2018 dan berakhir 30 Jun 2018.​
​
Lihat Terma dan Syarat: http://bit.ly/ButtercupTC2018TESCO​
​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3661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- 2018-06-25 12:26:15 </a:t>
                      </a:r>
                      <a:r>
                        <a:rPr kumimoji="0" lang="en-US" sz="1000" b="0" i="0" u="none" strike="noStrike" kern="1200" cap="none" spc="0" normalizeH="0" baseline="0" noProof="0">
                          <a:ln>
                            <a:noFill/>
                          </a:ln>
                          <a:solidFill>
                            <a:prstClr val="black"/>
                          </a:solidFill>
                          <a:effectLst/>
                          <a:uLnTx/>
                          <a:uFillTx/>
                          <a:latin typeface="+mn-lt"/>
                          <a:ea typeface="+mn-ea"/>
                          <a:cs typeface="+mn-cs"/>
                        </a:rPr>
                        <a:t> 
 Peraduan Riang Raya &amp; Menang Buttercup 2018: Mydin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8997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- 2018-06-25 12:19:27 </a:t>
                      </a:r>
                      <a:r>
                        <a:rPr kumimoji="0" lang="en-US" sz="1000" b="0" i="0" u="none" strike="noStrike" kern="1200" cap="none" spc="0" normalizeH="0" baseline="0" noProof="0">
                          <a:ln>
                            <a:noFill/>
                          </a:ln>
                          <a:solidFill>
                            <a:prstClr val="black"/>
                          </a:solidFill>
                          <a:effectLst/>
                          <a:uLnTx/>
                          <a:uFillTx/>
                          <a:latin typeface="+mn-lt"/>
                          <a:ea typeface="+mn-ea"/>
                          <a:cs typeface="+mn-cs"/>
                        </a:rPr>
                        <a:t> 
 Peraduan Jom Menang Buttercup 2018: AEON Big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6876638"/>
                  </a:ext>
                </a:extLst>
              </a:tr>
            </a:tbl>
          </a:graphicData>
        </a:graphic>
      </p:graphicFrame>
      <p:sp>
        <p:nvSpPr>
          <p:cNvPr id="4" name="Text Placeholder 3">
            <a:extLst>
              <a:ext uri="{FF2B5EF4-FFF2-40B4-BE49-F238E27FC236}">
                <a16:creationId xmlns:a16="http://schemas.microsoft.com/office/drawing/2014/main" id="{0937C33C-23AC-4EA1-84F3-8B629EBFDD3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0243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0DF02-852E-4DB7-B06C-CA67BE1B01D6}"/>
              </a:ext>
            </a:extLst>
          </p:cNvPr>
          <p:cNvSpPr>
            <a:spLocks noGrp="1"/>
          </p:cNvSpPr>
          <p:nvPr>
            <p:ph type="title"/>
          </p:nvPr>
        </p:nvSpPr>
        <p:spPr/>
        <p:txBody>
          <a:bodyPr/>
          <a:lstStyle/>
          <a:p>
            <a:r>
              <a:rPr lang="en-US"/>
              <a:t>Facebook Own Posts Table | Buttercup Malaysia - 5 of 17</a:t>
            </a:r>
          </a:p>
        </p:txBody>
      </p:sp>
      <p:graphicFrame>
        <p:nvGraphicFramePr>
          <p:cNvPr id="5" name="Table Placeholder 4">
            <a:extLst>
              <a:ext uri="{FF2B5EF4-FFF2-40B4-BE49-F238E27FC236}">
                <a16:creationId xmlns:a16="http://schemas.microsoft.com/office/drawing/2014/main" id="{016D51FB-83FB-4FF3-998C-E9CB5224B9AE}"/>
              </a:ext>
            </a:extLst>
          </p:cNvPr>
          <p:cNvGraphicFramePr>
            <a:graphicFrameLocks noGrp="1"/>
          </p:cNvGraphicFramePr>
          <p:nvPr>
            <p:ph type="tbl" sz="quarter" idx="13"/>
            <p:extLst>
              <p:ext uri="{D42A27DB-BD31-4B8C-83A1-F6EECF244321}">
                <p14:modId xmlns:p14="http://schemas.microsoft.com/office/powerpoint/2010/main" val="1272227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5132160"/>
                    </a:ext>
                  </a:extLst>
                </a:gridCol>
                <a:gridCol w="658368">
                  <a:extLst>
                    <a:ext uri="{9D8B030D-6E8A-4147-A177-3AD203B41FA5}">
                      <a16:colId xmlns:a16="http://schemas.microsoft.com/office/drawing/2014/main" val="141470484"/>
                    </a:ext>
                  </a:extLst>
                </a:gridCol>
                <a:gridCol w="658368">
                  <a:extLst>
                    <a:ext uri="{9D8B030D-6E8A-4147-A177-3AD203B41FA5}">
                      <a16:colId xmlns:a16="http://schemas.microsoft.com/office/drawing/2014/main" val="1498745288"/>
                    </a:ext>
                  </a:extLst>
                </a:gridCol>
                <a:gridCol w="658368">
                  <a:extLst>
                    <a:ext uri="{9D8B030D-6E8A-4147-A177-3AD203B41FA5}">
                      <a16:colId xmlns:a16="http://schemas.microsoft.com/office/drawing/2014/main" val="2493361474"/>
                    </a:ext>
                  </a:extLst>
                </a:gridCol>
                <a:gridCol w="658368">
                  <a:extLst>
                    <a:ext uri="{9D8B030D-6E8A-4147-A177-3AD203B41FA5}">
                      <a16:colId xmlns:a16="http://schemas.microsoft.com/office/drawing/2014/main" val="3105393949"/>
                    </a:ext>
                  </a:extLst>
                </a:gridCol>
                <a:gridCol w="658368">
                  <a:extLst>
                    <a:ext uri="{9D8B030D-6E8A-4147-A177-3AD203B41FA5}">
                      <a16:colId xmlns:a16="http://schemas.microsoft.com/office/drawing/2014/main" val="393675197"/>
                    </a:ext>
                  </a:extLst>
                </a:gridCol>
                <a:gridCol w="658368">
                  <a:extLst>
                    <a:ext uri="{9D8B030D-6E8A-4147-A177-3AD203B41FA5}">
                      <a16:colId xmlns:a16="http://schemas.microsoft.com/office/drawing/2014/main" val="1001786353"/>
                    </a:ext>
                  </a:extLst>
                </a:gridCol>
                <a:gridCol w="658368">
                  <a:extLst>
                    <a:ext uri="{9D8B030D-6E8A-4147-A177-3AD203B41FA5}">
                      <a16:colId xmlns:a16="http://schemas.microsoft.com/office/drawing/2014/main" val="696978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238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- 2018-06-25 12:09:37 </a:t>
                      </a:r>
                      <a:r>
                        <a:rPr kumimoji="0" lang="en-US" sz="1000" b="0" i="0" u="none" strike="noStrike" kern="1200" cap="none" spc="0" normalizeH="0" baseline="0" noProof="0">
                          <a:ln>
                            <a:noFill/>
                          </a:ln>
                          <a:solidFill>
                            <a:prstClr val="black"/>
                          </a:solidFill>
                          <a:effectLst/>
                          <a:uLnTx/>
                          <a:uFillTx/>
                          <a:latin typeface="+mn-lt"/>
                          <a:ea typeface="+mn-ea"/>
                          <a:cs typeface="+mn-cs"/>
                        </a:rPr>
                        <a:t> 
 Peraduan Jom Beli &amp; Menang Buttercup 2018: AEON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004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- 2018-06-25 01:07:52 </a:t>
                      </a:r>
                      <a:r>
                        <a:rPr kumimoji="0" lang="en-US" sz="1000" b="0" i="0" u="none" strike="noStrike" kern="1200" cap="none" spc="0" normalizeH="0" baseline="0" noProof="0">
                          <a:ln>
                            <a:noFill/>
                          </a:ln>
                          <a:solidFill>
                            <a:prstClr val="black"/>
                          </a:solidFill>
                          <a:effectLst/>
                          <a:uLnTx/>
                          <a:uFillTx/>
                          <a:latin typeface="+mn-lt"/>
                          <a:ea typeface="+mn-ea"/>
                          <a:cs typeface="+mn-cs"/>
                        </a:rPr>
                        <a:t> 
 Peraduan Jom Menang &amp; Raya Buttercup 2018: Giant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584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- 2018-06-25 00:55:57 </a:t>
                      </a:r>
                      <a:r>
                        <a:rPr kumimoji="0" lang="en-US" sz="1000" b="0" i="0" u="none" strike="noStrike" kern="1200" cap="none" spc="0" normalizeH="0" baseline="0" noProof="0">
                          <a:ln>
                            <a:noFill/>
                          </a:ln>
                          <a:solidFill>
                            <a:prstClr val="black"/>
                          </a:solidFill>
                          <a:effectLst/>
                          <a:uLnTx/>
                          <a:uFillTx/>
                          <a:latin typeface="+mn-lt"/>
                          <a:ea typeface="+mn-ea"/>
                          <a:cs typeface="+mn-cs"/>
                        </a:rPr>
                        <a:t> 
 Peraduan Raya Bonanza Buttercup 2018: Tesco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7311191"/>
                  </a:ext>
                </a:extLst>
              </a:tr>
            </a:tbl>
          </a:graphicData>
        </a:graphic>
      </p:graphicFrame>
      <p:sp>
        <p:nvSpPr>
          <p:cNvPr id="4" name="Text Placeholder 3">
            <a:extLst>
              <a:ext uri="{FF2B5EF4-FFF2-40B4-BE49-F238E27FC236}">
                <a16:creationId xmlns:a16="http://schemas.microsoft.com/office/drawing/2014/main" id="{C6650DC1-5BE5-4428-B246-ADBF9FC06E7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62283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C376C-2AA2-4A1A-AE13-D0F30F0488F5}"/>
              </a:ext>
            </a:extLst>
          </p:cNvPr>
          <p:cNvSpPr>
            <a:spLocks noGrp="1"/>
          </p:cNvSpPr>
          <p:nvPr>
            <p:ph type="title"/>
          </p:nvPr>
        </p:nvSpPr>
        <p:spPr/>
        <p:txBody>
          <a:bodyPr/>
          <a:lstStyle/>
          <a:p>
            <a:r>
              <a:rPr lang="en-US"/>
              <a:t>Facebook Own Posts Table | Buttercup Malaysia - 6 of 17</a:t>
            </a:r>
          </a:p>
        </p:txBody>
      </p:sp>
      <p:graphicFrame>
        <p:nvGraphicFramePr>
          <p:cNvPr id="5" name="Table Placeholder 4">
            <a:extLst>
              <a:ext uri="{FF2B5EF4-FFF2-40B4-BE49-F238E27FC236}">
                <a16:creationId xmlns:a16="http://schemas.microsoft.com/office/drawing/2014/main" id="{EB047006-128D-4530-9A2A-51C88DF281D5}"/>
              </a:ext>
            </a:extLst>
          </p:cNvPr>
          <p:cNvGraphicFramePr>
            <a:graphicFrameLocks noGrp="1"/>
          </p:cNvGraphicFramePr>
          <p:nvPr>
            <p:ph type="tbl" sz="quarter" idx="13"/>
            <p:extLst>
              <p:ext uri="{D42A27DB-BD31-4B8C-83A1-F6EECF244321}">
                <p14:modId xmlns:p14="http://schemas.microsoft.com/office/powerpoint/2010/main" val="693164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513770"/>
                    </a:ext>
                  </a:extLst>
                </a:gridCol>
                <a:gridCol w="658368">
                  <a:extLst>
                    <a:ext uri="{9D8B030D-6E8A-4147-A177-3AD203B41FA5}">
                      <a16:colId xmlns:a16="http://schemas.microsoft.com/office/drawing/2014/main" val="4084813808"/>
                    </a:ext>
                  </a:extLst>
                </a:gridCol>
                <a:gridCol w="658368">
                  <a:extLst>
                    <a:ext uri="{9D8B030D-6E8A-4147-A177-3AD203B41FA5}">
                      <a16:colId xmlns:a16="http://schemas.microsoft.com/office/drawing/2014/main" val="3974682533"/>
                    </a:ext>
                  </a:extLst>
                </a:gridCol>
                <a:gridCol w="658368">
                  <a:extLst>
                    <a:ext uri="{9D8B030D-6E8A-4147-A177-3AD203B41FA5}">
                      <a16:colId xmlns:a16="http://schemas.microsoft.com/office/drawing/2014/main" val="3499269997"/>
                    </a:ext>
                  </a:extLst>
                </a:gridCol>
                <a:gridCol w="658368">
                  <a:extLst>
                    <a:ext uri="{9D8B030D-6E8A-4147-A177-3AD203B41FA5}">
                      <a16:colId xmlns:a16="http://schemas.microsoft.com/office/drawing/2014/main" val="23694812"/>
                    </a:ext>
                  </a:extLst>
                </a:gridCol>
                <a:gridCol w="658368">
                  <a:extLst>
                    <a:ext uri="{9D8B030D-6E8A-4147-A177-3AD203B41FA5}">
                      <a16:colId xmlns:a16="http://schemas.microsoft.com/office/drawing/2014/main" val="4159453888"/>
                    </a:ext>
                  </a:extLst>
                </a:gridCol>
                <a:gridCol w="658368">
                  <a:extLst>
                    <a:ext uri="{9D8B030D-6E8A-4147-A177-3AD203B41FA5}">
                      <a16:colId xmlns:a16="http://schemas.microsoft.com/office/drawing/2014/main" val="1210469922"/>
                    </a:ext>
                  </a:extLst>
                </a:gridCol>
                <a:gridCol w="658368">
                  <a:extLst>
                    <a:ext uri="{9D8B030D-6E8A-4147-A177-3AD203B41FA5}">
                      <a16:colId xmlns:a16="http://schemas.microsoft.com/office/drawing/2014/main" val="1210934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986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- 2018-06-24 17:15:00 </a:t>
                      </a:r>
                      <a:r>
                        <a:rPr kumimoji="0" lang="en-US" sz="1000" b="0" i="0" u="none" strike="noStrike" kern="1200" cap="none" spc="0" normalizeH="0" baseline="0" noProof="0">
                          <a:ln>
                            <a:noFill/>
                          </a:ln>
                          <a:solidFill>
                            <a:prstClr val="black"/>
                          </a:solidFill>
                          <a:effectLst/>
                          <a:uLnTx/>
                          <a:uFillTx/>
                          <a:latin typeface="+mn-lt"/>
                          <a:ea typeface="+mn-ea"/>
                          <a:cs typeface="+mn-cs"/>
                        </a:rPr>
                        <a:t> 
 Sudahkah anda merebut hadiah motosikal Honda Wave Alpha atau gajet iPad? Anda juga boleh mendapatkan baucar tunai Giant sebanyak RM150 setiap minggu!
Beli Buttercup dari Giant sebanyak RM20 dan hantarkan resit yang jelas melalui WhatsApp kepada 018-989 8290 berserta nama penuh, nombor MyKad dan jawapan Betul/Salah adakah logo Buttercup berwarna biru?
Pemenang akan dipilih berdasarkan pembelian dan penyertaan terbanyak.
Peraduan bermula 1 April 2018 dan berakhir 30 Jun 2018.
Lihat Terma dan Syarat: https://www.facebook.com/notes/buttercup-malaysia/peraduan-jom-menang-raya-buttercup-2018-giant/2153265104687846/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6043656"/>
                  </a:ext>
                </a:extLst>
              </a:tr>
            </a:tbl>
          </a:graphicData>
        </a:graphic>
      </p:graphicFrame>
      <p:sp>
        <p:nvSpPr>
          <p:cNvPr id="4" name="Text Placeholder 3">
            <a:extLst>
              <a:ext uri="{FF2B5EF4-FFF2-40B4-BE49-F238E27FC236}">
                <a16:creationId xmlns:a16="http://schemas.microsoft.com/office/drawing/2014/main" id="{6F9973F9-8879-4D0A-AE72-80DEAF36535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942042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22571-6741-4AF9-AA3F-A538346D883B}"/>
              </a:ext>
            </a:extLst>
          </p:cNvPr>
          <p:cNvSpPr>
            <a:spLocks noGrp="1"/>
          </p:cNvSpPr>
          <p:nvPr>
            <p:ph type="title"/>
          </p:nvPr>
        </p:nvSpPr>
        <p:spPr/>
        <p:txBody>
          <a:bodyPr/>
          <a:lstStyle/>
          <a:p>
            <a:r>
              <a:rPr lang="en-US"/>
              <a:t>Facebook Own Posts Table | Buttercup Malaysia - 7 of 17</a:t>
            </a:r>
          </a:p>
        </p:txBody>
      </p:sp>
      <p:graphicFrame>
        <p:nvGraphicFramePr>
          <p:cNvPr id="5" name="Table Placeholder 4">
            <a:extLst>
              <a:ext uri="{FF2B5EF4-FFF2-40B4-BE49-F238E27FC236}">
                <a16:creationId xmlns:a16="http://schemas.microsoft.com/office/drawing/2014/main" id="{0067EDB2-2920-455E-8C0E-D809F153FFCF}"/>
              </a:ext>
            </a:extLst>
          </p:cNvPr>
          <p:cNvGraphicFramePr>
            <a:graphicFrameLocks noGrp="1"/>
          </p:cNvGraphicFramePr>
          <p:nvPr>
            <p:ph type="tbl" sz="quarter" idx="13"/>
            <p:extLst>
              <p:ext uri="{D42A27DB-BD31-4B8C-83A1-F6EECF244321}">
                <p14:modId xmlns:p14="http://schemas.microsoft.com/office/powerpoint/2010/main" val="3693415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4779556"/>
                    </a:ext>
                  </a:extLst>
                </a:gridCol>
                <a:gridCol w="658368">
                  <a:extLst>
                    <a:ext uri="{9D8B030D-6E8A-4147-A177-3AD203B41FA5}">
                      <a16:colId xmlns:a16="http://schemas.microsoft.com/office/drawing/2014/main" val="3433282112"/>
                    </a:ext>
                  </a:extLst>
                </a:gridCol>
                <a:gridCol w="658368">
                  <a:extLst>
                    <a:ext uri="{9D8B030D-6E8A-4147-A177-3AD203B41FA5}">
                      <a16:colId xmlns:a16="http://schemas.microsoft.com/office/drawing/2014/main" val="3810077737"/>
                    </a:ext>
                  </a:extLst>
                </a:gridCol>
                <a:gridCol w="658368">
                  <a:extLst>
                    <a:ext uri="{9D8B030D-6E8A-4147-A177-3AD203B41FA5}">
                      <a16:colId xmlns:a16="http://schemas.microsoft.com/office/drawing/2014/main" val="4117641380"/>
                    </a:ext>
                  </a:extLst>
                </a:gridCol>
                <a:gridCol w="658368">
                  <a:extLst>
                    <a:ext uri="{9D8B030D-6E8A-4147-A177-3AD203B41FA5}">
                      <a16:colId xmlns:a16="http://schemas.microsoft.com/office/drawing/2014/main" val="3617770371"/>
                    </a:ext>
                  </a:extLst>
                </a:gridCol>
                <a:gridCol w="658368">
                  <a:extLst>
                    <a:ext uri="{9D8B030D-6E8A-4147-A177-3AD203B41FA5}">
                      <a16:colId xmlns:a16="http://schemas.microsoft.com/office/drawing/2014/main" val="3098583471"/>
                    </a:ext>
                  </a:extLst>
                </a:gridCol>
                <a:gridCol w="658368">
                  <a:extLst>
                    <a:ext uri="{9D8B030D-6E8A-4147-A177-3AD203B41FA5}">
                      <a16:colId xmlns:a16="http://schemas.microsoft.com/office/drawing/2014/main" val="512455452"/>
                    </a:ext>
                  </a:extLst>
                </a:gridCol>
                <a:gridCol w="658368">
                  <a:extLst>
                    <a:ext uri="{9D8B030D-6E8A-4147-A177-3AD203B41FA5}">
                      <a16:colId xmlns:a16="http://schemas.microsoft.com/office/drawing/2014/main" val="2276157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450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- 2018-06-23 11:20:00 </a:t>
                      </a:r>
                      <a:r>
                        <a:rPr kumimoji="0" lang="en-US" sz="1000" b="0" i="0" u="none" strike="noStrike" kern="1200" cap="none" spc="0" normalizeH="0" baseline="0" noProof="0">
                          <a:ln>
                            <a:noFill/>
                          </a:ln>
                          <a:solidFill>
                            <a:prstClr val="black"/>
                          </a:solidFill>
                          <a:effectLst/>
                          <a:uLnTx/>
                          <a:uFillTx/>
                          <a:latin typeface="+mn-lt"/>
                          <a:ea typeface="+mn-ea"/>
                          <a:cs typeface="+mn-cs"/>
                        </a:rPr>
                        <a:t> 
 Pepatah Arab mengatakan "Jadilah seperti lebah yang memasukkan makanan manis dan mengeluarkan madu yang manis pula. Saat hinggap di tangkai bunga,  ia pun tidak mematahkannya."
Sebagai manusia, apa pun yang kita lakukan, kita mestilah selalu membawa manfaat dan maslahat bagi manusia lain.
Buttercup pun berharap dapat memberikan anda kenangan manis untuk dikenang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853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- 2018-06-23 11:18:09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semua pengguna setia Buttercup yang menyertai peraduan dan tahniah kepada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3322289"/>
                  </a:ext>
                </a:extLst>
              </a:tr>
            </a:tbl>
          </a:graphicData>
        </a:graphic>
      </p:graphicFrame>
      <p:sp>
        <p:nvSpPr>
          <p:cNvPr id="4" name="Text Placeholder 3">
            <a:extLst>
              <a:ext uri="{FF2B5EF4-FFF2-40B4-BE49-F238E27FC236}">
                <a16:creationId xmlns:a16="http://schemas.microsoft.com/office/drawing/2014/main" id="{B36F48E4-4426-4B36-858F-C4A911E0DEF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07046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41B2E-064D-4F22-8419-95A45673988F}"/>
              </a:ext>
            </a:extLst>
          </p:cNvPr>
          <p:cNvSpPr>
            <a:spLocks noGrp="1"/>
          </p:cNvSpPr>
          <p:nvPr>
            <p:ph type="title"/>
          </p:nvPr>
        </p:nvSpPr>
        <p:spPr/>
        <p:txBody>
          <a:bodyPr/>
          <a:lstStyle/>
          <a:p>
            <a:r>
              <a:rPr lang="en-US"/>
              <a:t>Facebook Own Posts Table | Buttercup Malaysia - 8 of 17</a:t>
            </a:r>
          </a:p>
        </p:txBody>
      </p:sp>
      <p:graphicFrame>
        <p:nvGraphicFramePr>
          <p:cNvPr id="5" name="Table Placeholder 4">
            <a:extLst>
              <a:ext uri="{FF2B5EF4-FFF2-40B4-BE49-F238E27FC236}">
                <a16:creationId xmlns:a16="http://schemas.microsoft.com/office/drawing/2014/main" id="{4C5CA1EF-B308-4AC8-A18D-A0C701C12BF6}"/>
              </a:ext>
            </a:extLst>
          </p:cNvPr>
          <p:cNvGraphicFramePr>
            <a:graphicFrameLocks noGrp="1"/>
          </p:cNvGraphicFramePr>
          <p:nvPr>
            <p:ph type="tbl" sz="quarter" idx="13"/>
            <p:extLst>
              <p:ext uri="{D42A27DB-BD31-4B8C-83A1-F6EECF244321}">
                <p14:modId xmlns:p14="http://schemas.microsoft.com/office/powerpoint/2010/main" val="269343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57570344"/>
                    </a:ext>
                  </a:extLst>
                </a:gridCol>
                <a:gridCol w="658368">
                  <a:extLst>
                    <a:ext uri="{9D8B030D-6E8A-4147-A177-3AD203B41FA5}">
                      <a16:colId xmlns:a16="http://schemas.microsoft.com/office/drawing/2014/main" val="1499123372"/>
                    </a:ext>
                  </a:extLst>
                </a:gridCol>
                <a:gridCol w="658368">
                  <a:extLst>
                    <a:ext uri="{9D8B030D-6E8A-4147-A177-3AD203B41FA5}">
                      <a16:colId xmlns:a16="http://schemas.microsoft.com/office/drawing/2014/main" val="416193129"/>
                    </a:ext>
                  </a:extLst>
                </a:gridCol>
                <a:gridCol w="658368">
                  <a:extLst>
                    <a:ext uri="{9D8B030D-6E8A-4147-A177-3AD203B41FA5}">
                      <a16:colId xmlns:a16="http://schemas.microsoft.com/office/drawing/2014/main" val="496606064"/>
                    </a:ext>
                  </a:extLst>
                </a:gridCol>
                <a:gridCol w="658368">
                  <a:extLst>
                    <a:ext uri="{9D8B030D-6E8A-4147-A177-3AD203B41FA5}">
                      <a16:colId xmlns:a16="http://schemas.microsoft.com/office/drawing/2014/main" val="2898740292"/>
                    </a:ext>
                  </a:extLst>
                </a:gridCol>
                <a:gridCol w="658368">
                  <a:extLst>
                    <a:ext uri="{9D8B030D-6E8A-4147-A177-3AD203B41FA5}">
                      <a16:colId xmlns:a16="http://schemas.microsoft.com/office/drawing/2014/main" val="48624325"/>
                    </a:ext>
                  </a:extLst>
                </a:gridCol>
                <a:gridCol w="658368">
                  <a:extLst>
                    <a:ext uri="{9D8B030D-6E8A-4147-A177-3AD203B41FA5}">
                      <a16:colId xmlns:a16="http://schemas.microsoft.com/office/drawing/2014/main" val="4014302466"/>
                    </a:ext>
                  </a:extLst>
                </a:gridCol>
                <a:gridCol w="658368">
                  <a:extLst>
                    <a:ext uri="{9D8B030D-6E8A-4147-A177-3AD203B41FA5}">
                      <a16:colId xmlns:a16="http://schemas.microsoft.com/office/drawing/2014/main" val="3309495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523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- 2018-06-22 17:16:01 </a:t>
                      </a:r>
                      <a:r>
                        <a:rPr kumimoji="0" lang="en-US" sz="1000" b="0" i="0" u="none" strike="noStrike" kern="1200" cap="none" spc="0" normalizeH="0" baseline="0" noProof="0">
                          <a:ln>
                            <a:noFill/>
                          </a:ln>
                          <a:solidFill>
                            <a:prstClr val="black"/>
                          </a:solidFill>
                          <a:effectLst/>
                          <a:uLnTx/>
                          <a:uFillTx/>
                          <a:latin typeface="+mn-lt"/>
                          <a:ea typeface="+mn-ea"/>
                          <a:cs typeface="+mn-cs"/>
                        </a:rPr>
                        <a:t> 
 Bawa pulang motosikal idaman Honda Wave Alpha dari AEON Big!
Beli produk Buttercup dari AEON Big sebanyak RM20 dan hantarkan resit yang jelas melalui WhatsApp kepada 018-989 8290 berserta nama penuh, nombor MyKad dan jawapan Betul/Salah adakah logo Buttercup berwarna biru?
Kami masih menunggu pembelian dan penyertaan yang terbanyak untuk diberikan hadiah!
Peraduan bermula 1 April 2018 dan berakhir 30 Jun 2018.
Lihat Terma dan Syarat: https://www.facebook.com/notes/buttercup-malaysia/peraduan-jom-menang-buttercup-2018-aeon-big/2154093914604965/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7809542"/>
                  </a:ext>
                </a:extLst>
              </a:tr>
            </a:tbl>
          </a:graphicData>
        </a:graphic>
      </p:graphicFrame>
      <p:sp>
        <p:nvSpPr>
          <p:cNvPr id="4" name="Text Placeholder 3">
            <a:extLst>
              <a:ext uri="{FF2B5EF4-FFF2-40B4-BE49-F238E27FC236}">
                <a16:creationId xmlns:a16="http://schemas.microsoft.com/office/drawing/2014/main" id="{2AAE007C-D6FD-4E5B-9B63-3A01F701D34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86631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123EC-7259-4D39-9ECB-E90CEE776CC9}"/>
              </a:ext>
            </a:extLst>
          </p:cNvPr>
          <p:cNvSpPr>
            <a:spLocks noGrp="1"/>
          </p:cNvSpPr>
          <p:nvPr>
            <p:ph type="title"/>
          </p:nvPr>
        </p:nvSpPr>
        <p:spPr/>
        <p:txBody>
          <a:bodyPr/>
          <a:lstStyle/>
          <a:p>
            <a:r>
              <a:rPr lang="en-US"/>
              <a:t>Facebook Own Posts Table | Buttercup Malaysia - 9 of 17</a:t>
            </a:r>
          </a:p>
        </p:txBody>
      </p:sp>
      <p:graphicFrame>
        <p:nvGraphicFramePr>
          <p:cNvPr id="5" name="Table Placeholder 4">
            <a:extLst>
              <a:ext uri="{FF2B5EF4-FFF2-40B4-BE49-F238E27FC236}">
                <a16:creationId xmlns:a16="http://schemas.microsoft.com/office/drawing/2014/main" id="{FB5B70DE-8BDE-48F7-A167-D034804C3396}"/>
              </a:ext>
            </a:extLst>
          </p:cNvPr>
          <p:cNvGraphicFramePr>
            <a:graphicFrameLocks noGrp="1"/>
          </p:cNvGraphicFramePr>
          <p:nvPr>
            <p:ph type="tbl" sz="quarter" idx="13"/>
            <p:extLst>
              <p:ext uri="{D42A27DB-BD31-4B8C-83A1-F6EECF244321}">
                <p14:modId xmlns:p14="http://schemas.microsoft.com/office/powerpoint/2010/main" val="184495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55852562"/>
                    </a:ext>
                  </a:extLst>
                </a:gridCol>
                <a:gridCol w="658368">
                  <a:extLst>
                    <a:ext uri="{9D8B030D-6E8A-4147-A177-3AD203B41FA5}">
                      <a16:colId xmlns:a16="http://schemas.microsoft.com/office/drawing/2014/main" val="3390156986"/>
                    </a:ext>
                  </a:extLst>
                </a:gridCol>
                <a:gridCol w="658368">
                  <a:extLst>
                    <a:ext uri="{9D8B030D-6E8A-4147-A177-3AD203B41FA5}">
                      <a16:colId xmlns:a16="http://schemas.microsoft.com/office/drawing/2014/main" val="2953503781"/>
                    </a:ext>
                  </a:extLst>
                </a:gridCol>
                <a:gridCol w="658368">
                  <a:extLst>
                    <a:ext uri="{9D8B030D-6E8A-4147-A177-3AD203B41FA5}">
                      <a16:colId xmlns:a16="http://schemas.microsoft.com/office/drawing/2014/main" val="1219458382"/>
                    </a:ext>
                  </a:extLst>
                </a:gridCol>
                <a:gridCol w="658368">
                  <a:extLst>
                    <a:ext uri="{9D8B030D-6E8A-4147-A177-3AD203B41FA5}">
                      <a16:colId xmlns:a16="http://schemas.microsoft.com/office/drawing/2014/main" val="3267137067"/>
                    </a:ext>
                  </a:extLst>
                </a:gridCol>
                <a:gridCol w="658368">
                  <a:extLst>
                    <a:ext uri="{9D8B030D-6E8A-4147-A177-3AD203B41FA5}">
                      <a16:colId xmlns:a16="http://schemas.microsoft.com/office/drawing/2014/main" val="164881958"/>
                    </a:ext>
                  </a:extLst>
                </a:gridCol>
                <a:gridCol w="658368">
                  <a:extLst>
                    <a:ext uri="{9D8B030D-6E8A-4147-A177-3AD203B41FA5}">
                      <a16:colId xmlns:a16="http://schemas.microsoft.com/office/drawing/2014/main" val="1077967689"/>
                    </a:ext>
                  </a:extLst>
                </a:gridCol>
                <a:gridCol w="658368">
                  <a:extLst>
                    <a:ext uri="{9D8B030D-6E8A-4147-A177-3AD203B41FA5}">
                      <a16:colId xmlns:a16="http://schemas.microsoft.com/office/drawing/2014/main" val="3499485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353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- 2018-06-21 11:19:00 </a:t>
                      </a:r>
                      <a:r>
                        <a:rPr kumimoji="0" lang="en-US" sz="1000" b="0" i="0" u="none" strike="noStrike" kern="1200" cap="none" spc="0" normalizeH="0" baseline="0" noProof="0">
                          <a:ln>
                            <a:noFill/>
                          </a:ln>
                          <a:solidFill>
                            <a:prstClr val="black"/>
                          </a:solidFill>
                          <a:effectLst/>
                          <a:uLnTx/>
                          <a:uFillTx/>
                          <a:latin typeface="+mn-lt"/>
                          <a:ea typeface="+mn-ea"/>
                          <a:cs typeface="+mn-cs"/>
                        </a:rPr>
                        <a:t> 
 Famili Buttercup tahu atau tidak, dengan membuat kerja-kerja rumah kita boleh membakar kalori yang banyak. Antaranya, mengemop lantai selama 30 minit boleh membakar 187 kalori. Jadi, sesiapa yang rajin membuat kerja rumah tidak perlu risau untuk menikmati juadah raya kegemaran anda!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78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- 2018-06-20 11:22:00 </a:t>
                      </a:r>
                      <a:r>
                        <a:rPr kumimoji="0" lang="en-US" sz="1000" b="0" i="0" u="none" strike="noStrike" kern="1200" cap="none" spc="0" normalizeH="0" baseline="0" noProof="0">
                          <a:ln>
                            <a:noFill/>
                          </a:ln>
                          <a:solidFill>
                            <a:prstClr val="black"/>
                          </a:solidFill>
                          <a:effectLst/>
                          <a:uLnTx/>
                          <a:uFillTx/>
                          <a:latin typeface="+mn-lt"/>
                          <a:ea typeface="+mn-ea"/>
                          <a:cs typeface="+mn-cs"/>
                        </a:rPr>
                        <a:t> 
 Hai, Famili Buttercup! Cuba cari lima perbezaan antara dua gambar 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23667156"/>
                  </a:ext>
                </a:extLst>
              </a:tr>
            </a:tbl>
          </a:graphicData>
        </a:graphic>
      </p:graphicFrame>
      <p:sp>
        <p:nvSpPr>
          <p:cNvPr id="4" name="Text Placeholder 3">
            <a:extLst>
              <a:ext uri="{FF2B5EF4-FFF2-40B4-BE49-F238E27FC236}">
                <a16:creationId xmlns:a16="http://schemas.microsoft.com/office/drawing/2014/main" id="{CB782943-2FB4-48DB-BB96-D89200DD31A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66655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3FC71-B0C4-44CA-89B8-01A67270A64F}"/>
              </a:ext>
            </a:extLst>
          </p:cNvPr>
          <p:cNvSpPr>
            <a:spLocks noGrp="1"/>
          </p:cNvSpPr>
          <p:nvPr>
            <p:ph type="title"/>
          </p:nvPr>
        </p:nvSpPr>
        <p:spPr/>
        <p:txBody>
          <a:bodyPr/>
          <a:lstStyle/>
          <a:p>
            <a:r>
              <a:rPr lang="en-US"/>
              <a:t>Facebook Own Posts Table | Buttercup Malaysia - 10 of 17</a:t>
            </a:r>
          </a:p>
        </p:txBody>
      </p:sp>
      <p:graphicFrame>
        <p:nvGraphicFramePr>
          <p:cNvPr id="5" name="Table Placeholder 4">
            <a:extLst>
              <a:ext uri="{FF2B5EF4-FFF2-40B4-BE49-F238E27FC236}">
                <a16:creationId xmlns:a16="http://schemas.microsoft.com/office/drawing/2014/main" id="{0A01C872-7FBB-47BE-9EAF-5CBDA90C4C73}"/>
              </a:ext>
            </a:extLst>
          </p:cNvPr>
          <p:cNvGraphicFramePr>
            <a:graphicFrameLocks noGrp="1"/>
          </p:cNvGraphicFramePr>
          <p:nvPr>
            <p:ph type="tbl" sz="quarter" idx="13"/>
            <p:extLst>
              <p:ext uri="{D42A27DB-BD31-4B8C-83A1-F6EECF244321}">
                <p14:modId xmlns:p14="http://schemas.microsoft.com/office/powerpoint/2010/main" val="1995239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1154299"/>
                    </a:ext>
                  </a:extLst>
                </a:gridCol>
                <a:gridCol w="658368">
                  <a:extLst>
                    <a:ext uri="{9D8B030D-6E8A-4147-A177-3AD203B41FA5}">
                      <a16:colId xmlns:a16="http://schemas.microsoft.com/office/drawing/2014/main" val="690294877"/>
                    </a:ext>
                  </a:extLst>
                </a:gridCol>
                <a:gridCol w="658368">
                  <a:extLst>
                    <a:ext uri="{9D8B030D-6E8A-4147-A177-3AD203B41FA5}">
                      <a16:colId xmlns:a16="http://schemas.microsoft.com/office/drawing/2014/main" val="1628969894"/>
                    </a:ext>
                  </a:extLst>
                </a:gridCol>
                <a:gridCol w="658368">
                  <a:extLst>
                    <a:ext uri="{9D8B030D-6E8A-4147-A177-3AD203B41FA5}">
                      <a16:colId xmlns:a16="http://schemas.microsoft.com/office/drawing/2014/main" val="610599012"/>
                    </a:ext>
                  </a:extLst>
                </a:gridCol>
                <a:gridCol w="658368">
                  <a:extLst>
                    <a:ext uri="{9D8B030D-6E8A-4147-A177-3AD203B41FA5}">
                      <a16:colId xmlns:a16="http://schemas.microsoft.com/office/drawing/2014/main" val="325860039"/>
                    </a:ext>
                  </a:extLst>
                </a:gridCol>
                <a:gridCol w="658368">
                  <a:extLst>
                    <a:ext uri="{9D8B030D-6E8A-4147-A177-3AD203B41FA5}">
                      <a16:colId xmlns:a16="http://schemas.microsoft.com/office/drawing/2014/main" val="2704235066"/>
                    </a:ext>
                  </a:extLst>
                </a:gridCol>
                <a:gridCol w="658368">
                  <a:extLst>
                    <a:ext uri="{9D8B030D-6E8A-4147-A177-3AD203B41FA5}">
                      <a16:colId xmlns:a16="http://schemas.microsoft.com/office/drawing/2014/main" val="2288146270"/>
                    </a:ext>
                  </a:extLst>
                </a:gridCol>
                <a:gridCol w="658368">
                  <a:extLst>
                    <a:ext uri="{9D8B030D-6E8A-4147-A177-3AD203B41FA5}">
                      <a16:colId xmlns:a16="http://schemas.microsoft.com/office/drawing/2014/main" val="2894564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683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- 2018-06-19 11:14:00 </a:t>
                      </a:r>
                      <a:r>
                        <a:rPr kumimoji="0" lang="en-US" sz="1000" b="0" i="0" u="none" strike="noStrike" kern="1200" cap="none" spc="0" normalizeH="0" baseline="0" noProof="0">
                          <a:ln>
                            <a:noFill/>
                          </a:ln>
                          <a:solidFill>
                            <a:prstClr val="black"/>
                          </a:solidFill>
                          <a:effectLst/>
                          <a:uLnTx/>
                          <a:uFillTx/>
                          <a:latin typeface="+mn-lt"/>
                          <a:ea typeface="+mn-ea"/>
                          <a:cs typeface="+mn-cs"/>
                        </a:rPr>
                        <a:t> 
 Sedap dimakan dengan ayam goreng, coleslaw dan kentang putar. Nasi ini rasa seperti KFC.
#ResipiButtercup
Nasi Buttercup
1 1/2 inci Buttercup (ketebalannya)
4 cawan beras
2 biji bawang merah dimayang halus
Sehelai daun pandan
2 kiub ayam
1/2 cawan kismis
Arahan:
1. Basuh beras. Toskan. Cairkan Buttercup dalam periuk nasi. Goreng bawang hingga terbit bau.
2. Masukkan beras. Kacau rata. Masukkan air secukupnya.
3. Akhir sekali masukkan daun pandan, kiub ayam dan kismis. Kacau sehingga sebati.
Sumber: http://myresipi.com/recipes/butter-rice-nasi-mentega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84327869"/>
                  </a:ext>
                </a:extLst>
              </a:tr>
            </a:tbl>
          </a:graphicData>
        </a:graphic>
      </p:graphicFrame>
      <p:sp>
        <p:nvSpPr>
          <p:cNvPr id="4" name="Text Placeholder 3">
            <a:extLst>
              <a:ext uri="{FF2B5EF4-FFF2-40B4-BE49-F238E27FC236}">
                <a16:creationId xmlns:a16="http://schemas.microsoft.com/office/drawing/2014/main" id="{73ADE4F8-C09B-4281-B146-5BB7245793F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07581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4D21F-83AF-4B19-A445-59E30B53F065}"/>
              </a:ext>
            </a:extLst>
          </p:cNvPr>
          <p:cNvSpPr>
            <a:spLocks noGrp="1"/>
          </p:cNvSpPr>
          <p:nvPr>
            <p:ph type="title"/>
          </p:nvPr>
        </p:nvSpPr>
        <p:spPr/>
        <p:txBody>
          <a:bodyPr/>
          <a:lstStyle/>
          <a:p>
            <a:r>
              <a:rPr lang="en-US"/>
              <a:t>Facebook Own Posts Table | Buttercup Malaysia - 11 of 17</a:t>
            </a:r>
          </a:p>
        </p:txBody>
      </p:sp>
      <p:graphicFrame>
        <p:nvGraphicFramePr>
          <p:cNvPr id="5" name="Table Placeholder 4">
            <a:extLst>
              <a:ext uri="{FF2B5EF4-FFF2-40B4-BE49-F238E27FC236}">
                <a16:creationId xmlns:a16="http://schemas.microsoft.com/office/drawing/2014/main" id="{F1A420F5-39FD-4297-9491-CA7C4570226F}"/>
              </a:ext>
            </a:extLst>
          </p:cNvPr>
          <p:cNvGraphicFramePr>
            <a:graphicFrameLocks noGrp="1"/>
          </p:cNvGraphicFramePr>
          <p:nvPr>
            <p:ph type="tbl" sz="quarter" idx="13"/>
            <p:extLst>
              <p:ext uri="{D42A27DB-BD31-4B8C-83A1-F6EECF244321}">
                <p14:modId xmlns:p14="http://schemas.microsoft.com/office/powerpoint/2010/main" val="3599866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7664104"/>
                    </a:ext>
                  </a:extLst>
                </a:gridCol>
                <a:gridCol w="658368">
                  <a:extLst>
                    <a:ext uri="{9D8B030D-6E8A-4147-A177-3AD203B41FA5}">
                      <a16:colId xmlns:a16="http://schemas.microsoft.com/office/drawing/2014/main" val="3347125291"/>
                    </a:ext>
                  </a:extLst>
                </a:gridCol>
                <a:gridCol w="658368">
                  <a:extLst>
                    <a:ext uri="{9D8B030D-6E8A-4147-A177-3AD203B41FA5}">
                      <a16:colId xmlns:a16="http://schemas.microsoft.com/office/drawing/2014/main" val="643591039"/>
                    </a:ext>
                  </a:extLst>
                </a:gridCol>
                <a:gridCol w="658368">
                  <a:extLst>
                    <a:ext uri="{9D8B030D-6E8A-4147-A177-3AD203B41FA5}">
                      <a16:colId xmlns:a16="http://schemas.microsoft.com/office/drawing/2014/main" val="1539275022"/>
                    </a:ext>
                  </a:extLst>
                </a:gridCol>
                <a:gridCol w="658368">
                  <a:extLst>
                    <a:ext uri="{9D8B030D-6E8A-4147-A177-3AD203B41FA5}">
                      <a16:colId xmlns:a16="http://schemas.microsoft.com/office/drawing/2014/main" val="3033250584"/>
                    </a:ext>
                  </a:extLst>
                </a:gridCol>
                <a:gridCol w="658368">
                  <a:extLst>
                    <a:ext uri="{9D8B030D-6E8A-4147-A177-3AD203B41FA5}">
                      <a16:colId xmlns:a16="http://schemas.microsoft.com/office/drawing/2014/main" val="449861847"/>
                    </a:ext>
                  </a:extLst>
                </a:gridCol>
                <a:gridCol w="658368">
                  <a:extLst>
                    <a:ext uri="{9D8B030D-6E8A-4147-A177-3AD203B41FA5}">
                      <a16:colId xmlns:a16="http://schemas.microsoft.com/office/drawing/2014/main" val="1353189526"/>
                    </a:ext>
                  </a:extLst>
                </a:gridCol>
                <a:gridCol w="658368">
                  <a:extLst>
                    <a:ext uri="{9D8B030D-6E8A-4147-A177-3AD203B41FA5}">
                      <a16:colId xmlns:a16="http://schemas.microsoft.com/office/drawing/2014/main" val="1053216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001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- 2018-06-18 17:17:00 </a:t>
                      </a:r>
                      <a:r>
                        <a:rPr kumimoji="0" lang="en-US" sz="1000" b="0" i="0" u="none" strike="noStrike" kern="1200" cap="none" spc="0" normalizeH="0" baseline="0" noProof="0">
                          <a:ln>
                            <a:noFill/>
                          </a:ln>
                          <a:solidFill>
                            <a:prstClr val="black"/>
                          </a:solidFill>
                          <a:effectLst/>
                          <a:uLnTx/>
                          <a:uFillTx/>
                          <a:latin typeface="+mn-lt"/>
                          <a:ea typeface="+mn-ea"/>
                          <a:cs typeface="+mn-cs"/>
                        </a:rPr>
                        <a:t> 
 Adakah anda antara 5 pemenang yang akan membawa pulang Notebook berjenama?​
​
Beli Buttercup dari Tesco sebanyak RM20 dan hantarkan resit yang jelas melalui WhatsApp kepada 018-989 8290 berserta nama penuh, nombor MyKad dan jawapan Betul/Salah adakah logo Buttercup berwarna biru?​
​
Pembelian dan penyertaan tertinggi akan dipilih sebagai pemenang!​
​
Peraduan bermula 1 April 2018 dan berakhir 30 Jun 2018.​
​
Lihat Terma dan Syarat: http://bit.ly/ButtercupTC2018TESCO​
​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1384747"/>
                  </a:ext>
                </a:extLst>
              </a:tr>
            </a:tbl>
          </a:graphicData>
        </a:graphic>
      </p:graphicFrame>
      <p:sp>
        <p:nvSpPr>
          <p:cNvPr id="4" name="Text Placeholder 3">
            <a:extLst>
              <a:ext uri="{FF2B5EF4-FFF2-40B4-BE49-F238E27FC236}">
                <a16:creationId xmlns:a16="http://schemas.microsoft.com/office/drawing/2014/main" id="{0F15BDC1-101F-460B-83C4-6AC582748B4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24509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3C112-4C61-4120-A51C-26F24ACEC69A}"/>
              </a:ext>
            </a:extLst>
          </p:cNvPr>
          <p:cNvSpPr>
            <a:spLocks noGrp="1"/>
          </p:cNvSpPr>
          <p:nvPr>
            <p:ph type="title"/>
          </p:nvPr>
        </p:nvSpPr>
        <p:spPr/>
        <p:txBody>
          <a:bodyPr/>
          <a:lstStyle/>
          <a:p>
            <a:r>
              <a:rPr lang="en-US"/>
              <a:t>Facebook Own Posts Table | Buttercup Malaysia - 12 of 17</a:t>
            </a:r>
          </a:p>
        </p:txBody>
      </p:sp>
      <p:graphicFrame>
        <p:nvGraphicFramePr>
          <p:cNvPr id="5" name="Table Placeholder 4">
            <a:extLst>
              <a:ext uri="{FF2B5EF4-FFF2-40B4-BE49-F238E27FC236}">
                <a16:creationId xmlns:a16="http://schemas.microsoft.com/office/drawing/2014/main" id="{8B7307E1-85F0-4C61-9E42-F56FEBE44201}"/>
              </a:ext>
            </a:extLst>
          </p:cNvPr>
          <p:cNvGraphicFramePr>
            <a:graphicFrameLocks noGrp="1"/>
          </p:cNvGraphicFramePr>
          <p:nvPr>
            <p:ph type="tbl" sz="quarter" idx="13"/>
            <p:extLst>
              <p:ext uri="{D42A27DB-BD31-4B8C-83A1-F6EECF244321}">
                <p14:modId xmlns:p14="http://schemas.microsoft.com/office/powerpoint/2010/main" val="2827372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3482248"/>
                    </a:ext>
                  </a:extLst>
                </a:gridCol>
                <a:gridCol w="658368">
                  <a:extLst>
                    <a:ext uri="{9D8B030D-6E8A-4147-A177-3AD203B41FA5}">
                      <a16:colId xmlns:a16="http://schemas.microsoft.com/office/drawing/2014/main" val="4038638681"/>
                    </a:ext>
                  </a:extLst>
                </a:gridCol>
                <a:gridCol w="658368">
                  <a:extLst>
                    <a:ext uri="{9D8B030D-6E8A-4147-A177-3AD203B41FA5}">
                      <a16:colId xmlns:a16="http://schemas.microsoft.com/office/drawing/2014/main" val="1755305818"/>
                    </a:ext>
                  </a:extLst>
                </a:gridCol>
                <a:gridCol w="658368">
                  <a:extLst>
                    <a:ext uri="{9D8B030D-6E8A-4147-A177-3AD203B41FA5}">
                      <a16:colId xmlns:a16="http://schemas.microsoft.com/office/drawing/2014/main" val="1932400173"/>
                    </a:ext>
                  </a:extLst>
                </a:gridCol>
                <a:gridCol w="658368">
                  <a:extLst>
                    <a:ext uri="{9D8B030D-6E8A-4147-A177-3AD203B41FA5}">
                      <a16:colId xmlns:a16="http://schemas.microsoft.com/office/drawing/2014/main" val="2518937428"/>
                    </a:ext>
                  </a:extLst>
                </a:gridCol>
                <a:gridCol w="658368">
                  <a:extLst>
                    <a:ext uri="{9D8B030D-6E8A-4147-A177-3AD203B41FA5}">
                      <a16:colId xmlns:a16="http://schemas.microsoft.com/office/drawing/2014/main" val="2780710464"/>
                    </a:ext>
                  </a:extLst>
                </a:gridCol>
                <a:gridCol w="658368">
                  <a:extLst>
                    <a:ext uri="{9D8B030D-6E8A-4147-A177-3AD203B41FA5}">
                      <a16:colId xmlns:a16="http://schemas.microsoft.com/office/drawing/2014/main" val="3344625056"/>
                    </a:ext>
                  </a:extLst>
                </a:gridCol>
                <a:gridCol w="658368">
                  <a:extLst>
                    <a:ext uri="{9D8B030D-6E8A-4147-A177-3AD203B41FA5}">
                      <a16:colId xmlns:a16="http://schemas.microsoft.com/office/drawing/2014/main" val="1063804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925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- 2018-06-17 11:13:00 </a:t>
                      </a:r>
                      <a:r>
                        <a:rPr kumimoji="0" lang="en-US" sz="1000" b="0" i="0" u="none" strike="noStrike" kern="1200" cap="none" spc="0" normalizeH="0" baseline="0" noProof="0">
                          <a:ln>
                            <a:noFill/>
                          </a:ln>
                          <a:solidFill>
                            <a:prstClr val="black"/>
                          </a:solidFill>
                          <a:effectLst/>
                          <a:uLnTx/>
                          <a:uFillTx/>
                          <a:latin typeface="+mn-lt"/>
                          <a:ea typeface="+mn-ea"/>
                          <a:cs typeface="+mn-cs"/>
                        </a:rPr>
                        <a:t> 
 Apa kata Famili Buttercup cuba resipi nasi kranberi ini? Buat kelainan sedikit di meja makan 😊
#ResipiButtercup
Nasi Buttercup Kranberi
Bahan-bahan:
2 sudu besar Buttercup 
4 cawan beras basmathi (direndam selama 30 minit &amp; ditoskan) 
5 cawan air 
1 cawan susu sejat 
1/3 cawan kranberi kering 
Garam secukup rasa
Bahan tumis: 
1 biji bawang besar (dipotong dadu) 
2 ulas bawang putih (dihiris) 
1 batang serai (dititik) 
1 helai daun pandan (disimpul) 
1 inci halia (dihiris nipis) 
1 batang kulit kayu manis 
1 kuntum bunga lawang 
5 kuntum bunga cengkih 
2 biji buah pelaga 
BAHAN HIASAN: 
Daun bawang &amp; daun sup (dihiris) 
Bawang goreng secukupnya
Arahan:
1. Di dalam kuali, cairkan Buttercup, masukkan bahan tumis dan tumiskan sehingga berbau harum. 
2. Masukkan beras dan kacau sehingga mesra dan sebati. Masak selama 1-2 minit.  
3. Alihkan beras ke dalam periuk nasi, tuangkan air dan susu sejat. Kacau rata. 
4. Tambahkan garam secukup rasa dan tanaklah seperti biasa. 
5. Setelah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5101089"/>
                  </a:ext>
                </a:extLst>
              </a:tr>
            </a:tbl>
          </a:graphicData>
        </a:graphic>
      </p:graphicFrame>
      <p:sp>
        <p:nvSpPr>
          <p:cNvPr id="4" name="Text Placeholder 3">
            <a:extLst>
              <a:ext uri="{FF2B5EF4-FFF2-40B4-BE49-F238E27FC236}">
                <a16:creationId xmlns:a16="http://schemas.microsoft.com/office/drawing/2014/main" id="{8D4754F6-6179-4B9E-89A6-E37603BD51F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33085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EE77D-8F8F-40B5-B285-3844AD11E4C0}"/>
              </a:ext>
            </a:extLst>
          </p:cNvPr>
          <p:cNvSpPr>
            <a:spLocks noGrp="1"/>
          </p:cNvSpPr>
          <p:nvPr>
            <p:ph type="title"/>
          </p:nvPr>
        </p:nvSpPr>
        <p:spPr/>
        <p:txBody>
          <a:bodyPr/>
          <a:lstStyle/>
          <a:p>
            <a:r>
              <a:rPr lang="en-US"/>
              <a:t>Facebook Own Posts Table | Buttercup Malaysia - 13 of 17</a:t>
            </a:r>
          </a:p>
        </p:txBody>
      </p:sp>
      <p:graphicFrame>
        <p:nvGraphicFramePr>
          <p:cNvPr id="5" name="Table Placeholder 4">
            <a:extLst>
              <a:ext uri="{FF2B5EF4-FFF2-40B4-BE49-F238E27FC236}">
                <a16:creationId xmlns:a16="http://schemas.microsoft.com/office/drawing/2014/main" id="{9F17AC21-6498-4894-AAD1-CF6C522B25AB}"/>
              </a:ext>
            </a:extLst>
          </p:cNvPr>
          <p:cNvGraphicFramePr>
            <a:graphicFrameLocks noGrp="1"/>
          </p:cNvGraphicFramePr>
          <p:nvPr>
            <p:ph type="tbl" sz="quarter" idx="13"/>
            <p:extLst>
              <p:ext uri="{D42A27DB-BD31-4B8C-83A1-F6EECF244321}">
                <p14:modId xmlns:p14="http://schemas.microsoft.com/office/powerpoint/2010/main" val="2836584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7079930"/>
                    </a:ext>
                  </a:extLst>
                </a:gridCol>
                <a:gridCol w="658368">
                  <a:extLst>
                    <a:ext uri="{9D8B030D-6E8A-4147-A177-3AD203B41FA5}">
                      <a16:colId xmlns:a16="http://schemas.microsoft.com/office/drawing/2014/main" val="3174168997"/>
                    </a:ext>
                  </a:extLst>
                </a:gridCol>
                <a:gridCol w="658368">
                  <a:extLst>
                    <a:ext uri="{9D8B030D-6E8A-4147-A177-3AD203B41FA5}">
                      <a16:colId xmlns:a16="http://schemas.microsoft.com/office/drawing/2014/main" val="1030281547"/>
                    </a:ext>
                  </a:extLst>
                </a:gridCol>
                <a:gridCol w="658368">
                  <a:extLst>
                    <a:ext uri="{9D8B030D-6E8A-4147-A177-3AD203B41FA5}">
                      <a16:colId xmlns:a16="http://schemas.microsoft.com/office/drawing/2014/main" val="3669201737"/>
                    </a:ext>
                  </a:extLst>
                </a:gridCol>
                <a:gridCol w="658368">
                  <a:extLst>
                    <a:ext uri="{9D8B030D-6E8A-4147-A177-3AD203B41FA5}">
                      <a16:colId xmlns:a16="http://schemas.microsoft.com/office/drawing/2014/main" val="3001588273"/>
                    </a:ext>
                  </a:extLst>
                </a:gridCol>
                <a:gridCol w="658368">
                  <a:extLst>
                    <a:ext uri="{9D8B030D-6E8A-4147-A177-3AD203B41FA5}">
                      <a16:colId xmlns:a16="http://schemas.microsoft.com/office/drawing/2014/main" val="584796498"/>
                    </a:ext>
                  </a:extLst>
                </a:gridCol>
                <a:gridCol w="658368">
                  <a:extLst>
                    <a:ext uri="{9D8B030D-6E8A-4147-A177-3AD203B41FA5}">
                      <a16:colId xmlns:a16="http://schemas.microsoft.com/office/drawing/2014/main" val="3013805206"/>
                    </a:ext>
                  </a:extLst>
                </a:gridCol>
                <a:gridCol w="658368">
                  <a:extLst>
                    <a:ext uri="{9D8B030D-6E8A-4147-A177-3AD203B41FA5}">
                      <a16:colId xmlns:a16="http://schemas.microsoft.com/office/drawing/2014/main" val="1086922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410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- 2018-06-16 11:18:00 </a:t>
                      </a:r>
                      <a:r>
                        <a:rPr kumimoji="0" lang="en-US" sz="1000" b="0" i="0" u="none" strike="noStrike" kern="1200" cap="none" spc="0" normalizeH="0" baseline="0" noProof="0">
                          <a:ln>
                            <a:noFill/>
                          </a:ln>
                          <a:solidFill>
                            <a:prstClr val="black"/>
                          </a:solidFill>
                          <a:effectLst/>
                          <a:uLnTx/>
                          <a:uFillTx/>
                          <a:latin typeface="+mn-lt"/>
                          <a:ea typeface="+mn-ea"/>
                          <a:cs typeface="+mn-cs"/>
                        </a:rPr>
                        <a:t> 
 Menu apa yang hendak dihidangkan untuk rumah terbuka, ya? Bagaimana dengan Nasi Beriani Kurma Daging?
#ResipiButtercup
Nasi Beriani Kurma Daging
Bahan-bahan:
3 sudu besar Buttercup
4 cawan beras basmati (dibersihkan &amp; ditoskan)
4 cawan air
¾ tin susu cair
600g daging
1 sudu besar rempah kurma
1 sudu kecil serbuk jintan manis
2 sudu kecil serbuk kas-kas
100g kacang gajus (dikisar halus)
Tairu (¼ tin susu cair + 2 sudu besar jus limau nipis)
3 sudu besar minyak masak
2 helai daun pandan
Garam &amp; gula secukup rasa 
Bahan Kisar:
6 ulas bawang merah
3 ulas bawang putih
2 cm halia
Bahan Tumis:
5 ulas bawang merah (dimayang)
3 ulas bawang putih (dimayang)
2 cm halia (dimayang)
1 tangkai daun kari
3 cm kulit kayu manis
5 kuntum bunga cengkih
5 kuntum bunga lawang
½ sudu kecil jintan manis
3 biji buah pelaga
Arahan:
1.Daging dipotong lebar setebal 2cm, dibersihkan dan ditoskan.
2.Panaskan minyak masak dan Buttercup kemudian masukkan bahan tumis.
3.Setelah bawang kekuningan, masukkan Bahan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6306177"/>
                  </a:ext>
                </a:extLst>
              </a:tr>
            </a:tbl>
          </a:graphicData>
        </a:graphic>
      </p:graphicFrame>
      <p:sp>
        <p:nvSpPr>
          <p:cNvPr id="4" name="Text Placeholder 3">
            <a:extLst>
              <a:ext uri="{FF2B5EF4-FFF2-40B4-BE49-F238E27FC236}">
                <a16:creationId xmlns:a16="http://schemas.microsoft.com/office/drawing/2014/main" id="{03F6AEB8-DF06-4C3E-9EE8-BD6417B2C50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882346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8EAE7-0562-4315-9F0B-4D312351CDA1}"/>
              </a:ext>
            </a:extLst>
          </p:cNvPr>
          <p:cNvSpPr>
            <a:spLocks noGrp="1"/>
          </p:cNvSpPr>
          <p:nvPr>
            <p:ph type="title"/>
          </p:nvPr>
        </p:nvSpPr>
        <p:spPr/>
        <p:txBody>
          <a:bodyPr/>
          <a:lstStyle/>
          <a:p>
            <a:r>
              <a:rPr lang="en-US"/>
              <a:t>Facebook Own Posts Table | Buttercup Malaysia - 14 of 17</a:t>
            </a:r>
          </a:p>
        </p:txBody>
      </p:sp>
      <p:graphicFrame>
        <p:nvGraphicFramePr>
          <p:cNvPr id="5" name="Table Placeholder 4">
            <a:extLst>
              <a:ext uri="{FF2B5EF4-FFF2-40B4-BE49-F238E27FC236}">
                <a16:creationId xmlns:a16="http://schemas.microsoft.com/office/drawing/2014/main" id="{0C19294E-7DAF-4FCC-A8D4-69AF0015066A}"/>
              </a:ext>
            </a:extLst>
          </p:cNvPr>
          <p:cNvGraphicFramePr>
            <a:graphicFrameLocks noGrp="1"/>
          </p:cNvGraphicFramePr>
          <p:nvPr>
            <p:ph type="tbl" sz="quarter" idx="13"/>
            <p:extLst>
              <p:ext uri="{D42A27DB-BD31-4B8C-83A1-F6EECF244321}">
                <p14:modId xmlns:p14="http://schemas.microsoft.com/office/powerpoint/2010/main" val="578753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1584288"/>
                    </a:ext>
                  </a:extLst>
                </a:gridCol>
                <a:gridCol w="658368">
                  <a:extLst>
                    <a:ext uri="{9D8B030D-6E8A-4147-A177-3AD203B41FA5}">
                      <a16:colId xmlns:a16="http://schemas.microsoft.com/office/drawing/2014/main" val="3754515462"/>
                    </a:ext>
                  </a:extLst>
                </a:gridCol>
                <a:gridCol w="658368">
                  <a:extLst>
                    <a:ext uri="{9D8B030D-6E8A-4147-A177-3AD203B41FA5}">
                      <a16:colId xmlns:a16="http://schemas.microsoft.com/office/drawing/2014/main" val="436836331"/>
                    </a:ext>
                  </a:extLst>
                </a:gridCol>
                <a:gridCol w="658368">
                  <a:extLst>
                    <a:ext uri="{9D8B030D-6E8A-4147-A177-3AD203B41FA5}">
                      <a16:colId xmlns:a16="http://schemas.microsoft.com/office/drawing/2014/main" val="616818489"/>
                    </a:ext>
                  </a:extLst>
                </a:gridCol>
                <a:gridCol w="658368">
                  <a:extLst>
                    <a:ext uri="{9D8B030D-6E8A-4147-A177-3AD203B41FA5}">
                      <a16:colId xmlns:a16="http://schemas.microsoft.com/office/drawing/2014/main" val="1301768389"/>
                    </a:ext>
                  </a:extLst>
                </a:gridCol>
                <a:gridCol w="658368">
                  <a:extLst>
                    <a:ext uri="{9D8B030D-6E8A-4147-A177-3AD203B41FA5}">
                      <a16:colId xmlns:a16="http://schemas.microsoft.com/office/drawing/2014/main" val="584434538"/>
                    </a:ext>
                  </a:extLst>
                </a:gridCol>
                <a:gridCol w="658368">
                  <a:extLst>
                    <a:ext uri="{9D8B030D-6E8A-4147-A177-3AD203B41FA5}">
                      <a16:colId xmlns:a16="http://schemas.microsoft.com/office/drawing/2014/main" val="1767200656"/>
                    </a:ext>
                  </a:extLst>
                </a:gridCol>
                <a:gridCol w="658368">
                  <a:extLst>
                    <a:ext uri="{9D8B030D-6E8A-4147-A177-3AD203B41FA5}">
                      <a16:colId xmlns:a16="http://schemas.microsoft.com/office/drawing/2014/main" val="3062127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860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- 2018-06-15 00:00:01 </a:t>
                      </a:r>
                      <a:r>
                        <a:rPr kumimoji="0" lang="en-US" sz="1000" b="0" i="0" u="none" strike="noStrike" kern="1200" cap="none" spc="0" normalizeH="0" baseline="0" noProof="0">
                          <a:ln>
                            <a:noFill/>
                          </a:ln>
                          <a:solidFill>
                            <a:prstClr val="black"/>
                          </a:solidFill>
                          <a:effectLst/>
                          <a:uLnTx/>
                          <a:uFillTx/>
                          <a:latin typeface="+mn-lt"/>
                          <a:ea typeface="+mn-ea"/>
                          <a:cs typeface="+mn-cs"/>
                        </a:rPr>
                        <a:t> 
 Sebulan sudah kita berpuasa, kini tiba hari raya! Selamat Hari Raya Aidilfitri Buttercup ucapkan kepada semua muslimin dan muslimat. Semoga anda semua berbahagia di samping keluarga dan rakan tercinta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78656934"/>
                  </a:ext>
                </a:extLst>
              </a:tr>
            </a:tbl>
          </a:graphicData>
        </a:graphic>
      </p:graphicFrame>
      <p:sp>
        <p:nvSpPr>
          <p:cNvPr id="4" name="Text Placeholder 3">
            <a:extLst>
              <a:ext uri="{FF2B5EF4-FFF2-40B4-BE49-F238E27FC236}">
                <a16:creationId xmlns:a16="http://schemas.microsoft.com/office/drawing/2014/main" id="{07681D0D-0CD3-4303-95CB-69C9A30EF95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87129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6B53B-4B23-4878-AE15-64C6C33C3625}"/>
              </a:ext>
            </a:extLst>
          </p:cNvPr>
          <p:cNvSpPr>
            <a:spLocks noGrp="1"/>
          </p:cNvSpPr>
          <p:nvPr>
            <p:ph type="title"/>
          </p:nvPr>
        </p:nvSpPr>
        <p:spPr/>
        <p:txBody>
          <a:bodyPr/>
          <a:lstStyle/>
          <a:p>
            <a:r>
              <a:rPr lang="en-US"/>
              <a:t>Facebook Own Posts Table | Buttercup Malaysia - 15 of 17</a:t>
            </a:r>
          </a:p>
        </p:txBody>
      </p:sp>
      <p:graphicFrame>
        <p:nvGraphicFramePr>
          <p:cNvPr id="5" name="Table Placeholder 4">
            <a:extLst>
              <a:ext uri="{FF2B5EF4-FFF2-40B4-BE49-F238E27FC236}">
                <a16:creationId xmlns:a16="http://schemas.microsoft.com/office/drawing/2014/main" id="{030C7BD4-CF9F-482D-A34E-540701265C0C}"/>
              </a:ext>
            </a:extLst>
          </p:cNvPr>
          <p:cNvGraphicFramePr>
            <a:graphicFrameLocks noGrp="1"/>
          </p:cNvGraphicFramePr>
          <p:nvPr>
            <p:ph type="tbl" sz="quarter" idx="13"/>
            <p:extLst>
              <p:ext uri="{D42A27DB-BD31-4B8C-83A1-F6EECF244321}">
                <p14:modId xmlns:p14="http://schemas.microsoft.com/office/powerpoint/2010/main" val="1412437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33394961"/>
                    </a:ext>
                  </a:extLst>
                </a:gridCol>
                <a:gridCol w="658368">
                  <a:extLst>
                    <a:ext uri="{9D8B030D-6E8A-4147-A177-3AD203B41FA5}">
                      <a16:colId xmlns:a16="http://schemas.microsoft.com/office/drawing/2014/main" val="3129746449"/>
                    </a:ext>
                  </a:extLst>
                </a:gridCol>
                <a:gridCol w="658368">
                  <a:extLst>
                    <a:ext uri="{9D8B030D-6E8A-4147-A177-3AD203B41FA5}">
                      <a16:colId xmlns:a16="http://schemas.microsoft.com/office/drawing/2014/main" val="2577932197"/>
                    </a:ext>
                  </a:extLst>
                </a:gridCol>
                <a:gridCol w="658368">
                  <a:extLst>
                    <a:ext uri="{9D8B030D-6E8A-4147-A177-3AD203B41FA5}">
                      <a16:colId xmlns:a16="http://schemas.microsoft.com/office/drawing/2014/main" val="828434067"/>
                    </a:ext>
                  </a:extLst>
                </a:gridCol>
                <a:gridCol w="658368">
                  <a:extLst>
                    <a:ext uri="{9D8B030D-6E8A-4147-A177-3AD203B41FA5}">
                      <a16:colId xmlns:a16="http://schemas.microsoft.com/office/drawing/2014/main" val="2602738028"/>
                    </a:ext>
                  </a:extLst>
                </a:gridCol>
                <a:gridCol w="658368">
                  <a:extLst>
                    <a:ext uri="{9D8B030D-6E8A-4147-A177-3AD203B41FA5}">
                      <a16:colId xmlns:a16="http://schemas.microsoft.com/office/drawing/2014/main" val="350428694"/>
                    </a:ext>
                  </a:extLst>
                </a:gridCol>
                <a:gridCol w="658368">
                  <a:extLst>
                    <a:ext uri="{9D8B030D-6E8A-4147-A177-3AD203B41FA5}">
                      <a16:colId xmlns:a16="http://schemas.microsoft.com/office/drawing/2014/main" val="3177644411"/>
                    </a:ext>
                  </a:extLst>
                </a:gridCol>
                <a:gridCol w="658368">
                  <a:extLst>
                    <a:ext uri="{9D8B030D-6E8A-4147-A177-3AD203B41FA5}">
                      <a16:colId xmlns:a16="http://schemas.microsoft.com/office/drawing/2014/main" val="1558912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329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- 2018-06-14 20:08:00 </a:t>
                      </a:r>
                      <a:r>
                        <a:rPr kumimoji="0" lang="en-US" sz="1000" b="0" i="0" u="none" strike="noStrike" kern="1200" cap="none" spc="0" normalizeH="0" baseline="0" noProof="0">
                          <a:ln>
                            <a:noFill/>
                          </a:ln>
                          <a:solidFill>
                            <a:prstClr val="black"/>
                          </a:solidFill>
                          <a:effectLst/>
                          <a:uLnTx/>
                          <a:uFillTx/>
                          <a:latin typeface="+mn-lt"/>
                          <a:ea typeface="+mn-ea"/>
                          <a:cs typeface="+mn-cs"/>
                        </a:rPr>
                        <a:t> 
 Jadilah pemenang bagi hadiah-hadiah lumayan yang disediakan! Istimewa untuk pengguna setia Buttercup.​
​
Sertai peraduan Beli dan Menang:​
1. Beli produk Buttercup berjumlah RM20 di AEON, AEON Big, Giant, Mydin atau Tesco.​
2. Jawab soalan: Adakah logo Buttercup berwarna biru? BETUL/SALAH ​
3. Ambil gambar resit dengan penuh dan jelas dan hantarkan melalui WhatsApp ke 018-989 8290 berserta nama penuh, nombor MyKad dan jawapan anda! Sila simpan resit asal untuk pengesahan.​
​
Pembelian dan penyertaan tertinggi di pasaraya yang sama akan dipilih sebagai pemenang! ​
​
Sila baca terma dan syarat peraduan:​
AEON: https://www.facebook.com/notes/buttercup-malaysia/peraduan-jom-beli-menang-buttercup-2018-aeon/2154080217939668/
AEON BIG: https://www.facebook.com/notes/buttercup-malaysia/peraduan-jom-menang-buttercup-2018-aeon-big/2154093914604965/
GIANT: https://www.facebook.com/notes/buttercup-malaysia/peraduan-jom-menang-raya-buttercup-2018-giant/2153265104687846/
MYDIN: https://www.faceb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452581"/>
                  </a:ext>
                </a:extLst>
              </a:tr>
            </a:tbl>
          </a:graphicData>
        </a:graphic>
      </p:graphicFrame>
      <p:sp>
        <p:nvSpPr>
          <p:cNvPr id="4" name="Text Placeholder 3">
            <a:extLst>
              <a:ext uri="{FF2B5EF4-FFF2-40B4-BE49-F238E27FC236}">
                <a16:creationId xmlns:a16="http://schemas.microsoft.com/office/drawing/2014/main" id="{38612EEC-A3EB-46C6-842D-71F371F9052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23948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69DD-B376-474F-A3CA-798FB11176F5}"/>
              </a:ext>
            </a:extLst>
          </p:cNvPr>
          <p:cNvSpPr>
            <a:spLocks noGrp="1"/>
          </p:cNvSpPr>
          <p:nvPr>
            <p:ph type="title"/>
          </p:nvPr>
        </p:nvSpPr>
        <p:spPr/>
        <p:txBody>
          <a:bodyPr/>
          <a:lstStyle/>
          <a:p>
            <a:r>
              <a:rPr lang="en-US"/>
              <a:t>Facebook Own Posts Table | Buttercup Malaysia - 16 of 17</a:t>
            </a:r>
          </a:p>
        </p:txBody>
      </p:sp>
      <p:graphicFrame>
        <p:nvGraphicFramePr>
          <p:cNvPr id="5" name="Table Placeholder 4">
            <a:extLst>
              <a:ext uri="{FF2B5EF4-FFF2-40B4-BE49-F238E27FC236}">
                <a16:creationId xmlns:a16="http://schemas.microsoft.com/office/drawing/2014/main" id="{56FF2EFF-F509-42B2-A190-56DC104D4EF4}"/>
              </a:ext>
            </a:extLst>
          </p:cNvPr>
          <p:cNvGraphicFramePr>
            <a:graphicFrameLocks noGrp="1"/>
          </p:cNvGraphicFramePr>
          <p:nvPr>
            <p:ph type="tbl" sz="quarter" idx="13"/>
            <p:extLst>
              <p:ext uri="{D42A27DB-BD31-4B8C-83A1-F6EECF244321}">
                <p14:modId xmlns:p14="http://schemas.microsoft.com/office/powerpoint/2010/main" val="2231592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3095122"/>
                    </a:ext>
                  </a:extLst>
                </a:gridCol>
                <a:gridCol w="658368">
                  <a:extLst>
                    <a:ext uri="{9D8B030D-6E8A-4147-A177-3AD203B41FA5}">
                      <a16:colId xmlns:a16="http://schemas.microsoft.com/office/drawing/2014/main" val="4203514516"/>
                    </a:ext>
                  </a:extLst>
                </a:gridCol>
                <a:gridCol w="658368">
                  <a:extLst>
                    <a:ext uri="{9D8B030D-6E8A-4147-A177-3AD203B41FA5}">
                      <a16:colId xmlns:a16="http://schemas.microsoft.com/office/drawing/2014/main" val="3689156576"/>
                    </a:ext>
                  </a:extLst>
                </a:gridCol>
                <a:gridCol w="658368">
                  <a:extLst>
                    <a:ext uri="{9D8B030D-6E8A-4147-A177-3AD203B41FA5}">
                      <a16:colId xmlns:a16="http://schemas.microsoft.com/office/drawing/2014/main" val="1981007155"/>
                    </a:ext>
                  </a:extLst>
                </a:gridCol>
                <a:gridCol w="658368">
                  <a:extLst>
                    <a:ext uri="{9D8B030D-6E8A-4147-A177-3AD203B41FA5}">
                      <a16:colId xmlns:a16="http://schemas.microsoft.com/office/drawing/2014/main" val="3362054544"/>
                    </a:ext>
                  </a:extLst>
                </a:gridCol>
                <a:gridCol w="658368">
                  <a:extLst>
                    <a:ext uri="{9D8B030D-6E8A-4147-A177-3AD203B41FA5}">
                      <a16:colId xmlns:a16="http://schemas.microsoft.com/office/drawing/2014/main" val="825377405"/>
                    </a:ext>
                  </a:extLst>
                </a:gridCol>
                <a:gridCol w="658368">
                  <a:extLst>
                    <a:ext uri="{9D8B030D-6E8A-4147-A177-3AD203B41FA5}">
                      <a16:colId xmlns:a16="http://schemas.microsoft.com/office/drawing/2014/main" val="4251284209"/>
                    </a:ext>
                  </a:extLst>
                </a:gridCol>
                <a:gridCol w="658368">
                  <a:extLst>
                    <a:ext uri="{9D8B030D-6E8A-4147-A177-3AD203B41FA5}">
                      <a16:colId xmlns:a16="http://schemas.microsoft.com/office/drawing/2014/main" val="1277712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750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- 2018-06-13 11:05:00 </a:t>
                      </a:r>
                      <a:r>
                        <a:rPr kumimoji="0" lang="en-US" sz="1000" b="0" i="0" u="none" strike="noStrike" kern="1200" cap="none" spc="0" normalizeH="0" baseline="0" noProof="0">
                          <a:ln>
                            <a:noFill/>
                          </a:ln>
                          <a:solidFill>
                            <a:prstClr val="black"/>
                          </a:solidFill>
                          <a:effectLst/>
                          <a:uLnTx/>
                          <a:uFillTx/>
                          <a:latin typeface="+mn-lt"/>
                          <a:ea typeface="+mn-ea"/>
                          <a:cs typeface="+mn-cs"/>
                        </a:rPr>
                        <a:t> 
 Tidak lengkap rasanya raya jika tiada biskut badam coklat ini!
#ResipiButtercup
Biskut Raya Badam Coklat
Bahan-bahan:
1 ½ cawan Buttercup
1 cawan gula aising
¼ sudu kecil garam
2 biji telur (kuning sahaja)
½ sudu kecil esen vanila
¼ cawan serbuk koko
1 cawan tepung gandum
2/3 cawan badam cincang (dibakar)
Hiasan:
1/3 cawan coklat masakan (dicairkan)
Arahan:
1. Pukul Buttercup bersama gula aising sehingga sebati.
2. Masukkan telur kuning dan esen vanila.
3. Kemudian, masukkan serbuk koko dan tepung
4. Ambil secubit adunan, bulatkan dan golekkan dalam badam cincang. Tekan sedikit di tengah untuk membuat lubang.
5. Bakar pada suhu 150°C hingga masak.
6. Paipkan coklat masakan yang telah dicairkan ke dalam lubang sebagai hiasan.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51709382"/>
                  </a:ext>
                </a:extLst>
              </a:tr>
            </a:tbl>
          </a:graphicData>
        </a:graphic>
      </p:graphicFrame>
      <p:sp>
        <p:nvSpPr>
          <p:cNvPr id="4" name="Text Placeholder 3">
            <a:extLst>
              <a:ext uri="{FF2B5EF4-FFF2-40B4-BE49-F238E27FC236}">
                <a16:creationId xmlns:a16="http://schemas.microsoft.com/office/drawing/2014/main" id="{E66279B4-259B-4044-B250-CA545DA685C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141966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EE9EF-E657-4378-9D01-DC9B9DFF1EB7}"/>
              </a:ext>
            </a:extLst>
          </p:cNvPr>
          <p:cNvSpPr>
            <a:spLocks noGrp="1"/>
          </p:cNvSpPr>
          <p:nvPr>
            <p:ph type="title"/>
          </p:nvPr>
        </p:nvSpPr>
        <p:spPr/>
        <p:txBody>
          <a:bodyPr/>
          <a:lstStyle/>
          <a:p>
            <a:r>
              <a:rPr lang="en-US"/>
              <a:t>Facebook Own Posts Table | Buttercup Malaysia - 17 of 17</a:t>
            </a:r>
          </a:p>
        </p:txBody>
      </p:sp>
      <p:graphicFrame>
        <p:nvGraphicFramePr>
          <p:cNvPr id="5" name="Table Placeholder 4">
            <a:extLst>
              <a:ext uri="{FF2B5EF4-FFF2-40B4-BE49-F238E27FC236}">
                <a16:creationId xmlns:a16="http://schemas.microsoft.com/office/drawing/2014/main" id="{B6306358-8249-42AE-885F-188EC552E233}"/>
              </a:ext>
            </a:extLst>
          </p:cNvPr>
          <p:cNvGraphicFramePr>
            <a:graphicFrameLocks noGrp="1"/>
          </p:cNvGraphicFramePr>
          <p:nvPr>
            <p:ph type="tbl" sz="quarter" idx="13"/>
            <p:extLst>
              <p:ext uri="{D42A27DB-BD31-4B8C-83A1-F6EECF244321}">
                <p14:modId xmlns:p14="http://schemas.microsoft.com/office/powerpoint/2010/main" val="4231294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75012942"/>
                    </a:ext>
                  </a:extLst>
                </a:gridCol>
                <a:gridCol w="658368">
                  <a:extLst>
                    <a:ext uri="{9D8B030D-6E8A-4147-A177-3AD203B41FA5}">
                      <a16:colId xmlns:a16="http://schemas.microsoft.com/office/drawing/2014/main" val="326087"/>
                    </a:ext>
                  </a:extLst>
                </a:gridCol>
                <a:gridCol w="658368">
                  <a:extLst>
                    <a:ext uri="{9D8B030D-6E8A-4147-A177-3AD203B41FA5}">
                      <a16:colId xmlns:a16="http://schemas.microsoft.com/office/drawing/2014/main" val="2626234378"/>
                    </a:ext>
                  </a:extLst>
                </a:gridCol>
                <a:gridCol w="658368">
                  <a:extLst>
                    <a:ext uri="{9D8B030D-6E8A-4147-A177-3AD203B41FA5}">
                      <a16:colId xmlns:a16="http://schemas.microsoft.com/office/drawing/2014/main" val="2489403397"/>
                    </a:ext>
                  </a:extLst>
                </a:gridCol>
                <a:gridCol w="658368">
                  <a:extLst>
                    <a:ext uri="{9D8B030D-6E8A-4147-A177-3AD203B41FA5}">
                      <a16:colId xmlns:a16="http://schemas.microsoft.com/office/drawing/2014/main" val="114865422"/>
                    </a:ext>
                  </a:extLst>
                </a:gridCol>
                <a:gridCol w="658368">
                  <a:extLst>
                    <a:ext uri="{9D8B030D-6E8A-4147-A177-3AD203B41FA5}">
                      <a16:colId xmlns:a16="http://schemas.microsoft.com/office/drawing/2014/main" val="209043497"/>
                    </a:ext>
                  </a:extLst>
                </a:gridCol>
                <a:gridCol w="658368">
                  <a:extLst>
                    <a:ext uri="{9D8B030D-6E8A-4147-A177-3AD203B41FA5}">
                      <a16:colId xmlns:a16="http://schemas.microsoft.com/office/drawing/2014/main" val="628563776"/>
                    </a:ext>
                  </a:extLst>
                </a:gridCol>
                <a:gridCol w="658368">
                  <a:extLst>
                    <a:ext uri="{9D8B030D-6E8A-4147-A177-3AD203B41FA5}">
                      <a16:colId xmlns:a16="http://schemas.microsoft.com/office/drawing/2014/main" val="3538383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417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- 2018-06-11 11:04:00 </a:t>
                      </a:r>
                      <a:r>
                        <a:rPr kumimoji="0" lang="en-US" sz="1000" b="0" i="0" u="none" strike="noStrike" kern="1200" cap="none" spc="0" normalizeH="0" baseline="0" noProof="0">
                          <a:ln>
                            <a:noFill/>
                          </a:ln>
                          <a:solidFill>
                            <a:prstClr val="black"/>
                          </a:solidFill>
                          <a:effectLst/>
                          <a:uLnTx/>
                          <a:uFillTx/>
                          <a:latin typeface="+mn-lt"/>
                          <a:ea typeface="+mn-ea"/>
                          <a:cs typeface="+mn-cs"/>
                        </a:rPr>
                        <a:t> 
 Penggemar oreo jangan ketinggalan mencuba resipi biskut raya ini!
#ResipiButtercup
Biskut Raya Oreo Penakluk Cinta
Bahan-bahan:
6 sudu besar Buttercup
30 keping Oreo
2 cawan marshmallow
1 sudu besar sos karamel
3 sudu besar cip coklat
Arahan:
1. Cairkan Buttercup. Hancurkan Oreo. Kemudian campur dan gaul sebati.
2. Panaskan ketuhar dengan suhu 180°C.
3. Tuang adunan Oreo dalam acuan. Rata dan padatkan.
4. Bakar selama 10 minit
5. Keluarkan dari ketuhar dan tabur marshmallow. 
6. Picit sos karamel di atas biskut.
7. Bakar kembali selama 8 minit.
8. Keluarkan dari ketuhar dan tabur cip coklat.
9. Sejukkan dalam peti sejuk selama 6 hingga 8 jam. Siap!
Sumber: https://my.theasianparent.com/5-resepi-unik-kuih-hidangan-hari-raya/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5267944"/>
                  </a:ext>
                </a:extLst>
              </a:tr>
            </a:tbl>
          </a:graphicData>
        </a:graphic>
      </p:graphicFrame>
      <p:sp>
        <p:nvSpPr>
          <p:cNvPr id="4" name="Text Placeholder 3">
            <a:extLst>
              <a:ext uri="{FF2B5EF4-FFF2-40B4-BE49-F238E27FC236}">
                <a16:creationId xmlns:a16="http://schemas.microsoft.com/office/drawing/2014/main" id="{C479CEDD-5C43-40C7-AE8A-96D2909CBFE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658457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1343</Words>
  <Application>Microsoft Office PowerPoint</Application>
  <PresentationFormat>On-screen Show (4:3)</PresentationFormat>
  <Paragraphs>602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MASTER TEMPLATE</vt:lpstr>
      <vt:lpstr>Facebook Key Metrics Table | Buttercup Malaysia</vt:lpstr>
      <vt:lpstr>Facebook Reach | Buttercup Malaysia</vt:lpstr>
      <vt:lpstr>Facebook Average Reactions Per Post | Buttercup Malaysia</vt:lpstr>
      <vt:lpstr>Facebook Engaged Users | Buttercup Malaysia</vt:lpstr>
      <vt:lpstr>Facebook Interactions Distribution | Buttercup Malaysia</vt:lpstr>
      <vt:lpstr>Facebook Interaction Rate By Weekday | Buttercup Malaysia</vt:lpstr>
      <vt:lpstr>(FB) Custom Own Posts Table (new) | Buttercup Malaysia - 1 of 5</vt:lpstr>
      <vt:lpstr>(FB) Custom Own Posts Table (new) | Buttercup Malaysia - 2 of 5</vt:lpstr>
      <vt:lpstr>(FB) Custom Own Posts Table (new) | Buttercup Malaysia - 3 of 5</vt:lpstr>
      <vt:lpstr>(FB) Custom Own Posts Table (new) | Buttercup Malaysia - 4 of 5</vt:lpstr>
      <vt:lpstr>(FB) Custom Own Posts Table (new) | Buttercup Malaysia - 5 of 5</vt:lpstr>
      <vt:lpstr>Facebook Key Influencers | Buttercup Malaysia</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17</vt:lpstr>
      <vt:lpstr>Facebook Own Posts Table | Buttercup Malaysia - 2 of 17</vt:lpstr>
      <vt:lpstr>Facebook Own Posts Table | Buttercup Malaysia - 3 of 17</vt:lpstr>
      <vt:lpstr>Facebook Own Posts Table | Buttercup Malaysia - 4 of 17</vt:lpstr>
      <vt:lpstr>Facebook Own Posts Table | Buttercup Malaysia - 5 of 17</vt:lpstr>
      <vt:lpstr>Facebook Own Posts Table | Buttercup Malaysia - 6 of 17</vt:lpstr>
      <vt:lpstr>Facebook Own Posts Table | Buttercup Malaysia - 7 of 17</vt:lpstr>
      <vt:lpstr>Facebook Own Posts Table | Buttercup Malaysia - 8 of 17</vt:lpstr>
      <vt:lpstr>Facebook Own Posts Table | Buttercup Malaysia - 9 of 17</vt:lpstr>
      <vt:lpstr>Facebook Own Posts Table | Buttercup Malaysia - 10 of 17</vt:lpstr>
      <vt:lpstr>Facebook Own Posts Table | Buttercup Malaysia - 11 of 17</vt:lpstr>
      <vt:lpstr>Facebook Own Posts Table | Buttercup Malaysia - 12 of 17</vt:lpstr>
      <vt:lpstr>Facebook Own Posts Table | Buttercup Malaysia - 13 of 17</vt:lpstr>
      <vt:lpstr>Facebook Own Posts Table | Buttercup Malaysia - 14 of 17</vt:lpstr>
      <vt:lpstr>Facebook Own Posts Table | Buttercup Malaysia - 15 of 17</vt:lpstr>
      <vt:lpstr>Facebook Own Posts Table | Buttercup Malaysia - 16 of 17</vt:lpstr>
      <vt:lpstr>Facebook Own Posts Table | Buttercup Malaysia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2018-07-02T09:42:39Z</dcterms:created>
  <dcterms:modified xsi:type="dcterms:W3CDTF">2018-07-02T09:43:41Z</dcterms:modified>
</cp:coreProperties>
</file>