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1138</c:v>
                </c:pt>
                <c:pt idx="1">
                  <c:v>985</c:v>
                </c:pt>
                <c:pt idx="2">
                  <c:v>368</c:v>
                </c:pt>
                <c:pt idx="3">
                  <c:v>7</c:v>
                </c:pt>
                <c:pt idx="4">
                  <c:v>9</c:v>
                </c:pt>
                <c:pt idx="5">
                  <c:v>4</c:v>
                </c:pt>
                <c:pt idx="6">
                  <c:v>6</c:v>
                </c:pt>
                <c:pt idx="7">
                  <c:v>84</c:v>
                </c:pt>
                <c:pt idx="8">
                  <c:v>262</c:v>
                </c:pt>
                <c:pt idx="9">
                  <c:v>212</c:v>
                </c:pt>
                <c:pt idx="10">
                  <c:v>92</c:v>
                </c:pt>
                <c:pt idx="11">
                  <c:v>286</c:v>
                </c:pt>
                <c:pt idx="12">
                  <c:v>642</c:v>
                </c:pt>
                <c:pt idx="13">
                  <c:v>383</c:v>
                </c:pt>
                <c:pt idx="14">
                  <c:v>363</c:v>
                </c:pt>
                <c:pt idx="15">
                  <c:v>402</c:v>
                </c:pt>
                <c:pt idx="16">
                  <c:v>661</c:v>
                </c:pt>
                <c:pt idx="17">
                  <c:v>337</c:v>
                </c:pt>
                <c:pt idx="18">
                  <c:v>4</c:v>
                </c:pt>
                <c:pt idx="19">
                  <c:v>58</c:v>
                </c:pt>
                <c:pt idx="20">
                  <c:v>338</c:v>
                </c:pt>
                <c:pt idx="21">
                  <c:v>12</c:v>
                </c:pt>
                <c:pt idx="22">
                  <c:v>5</c:v>
                </c:pt>
                <c:pt idx="23">
                  <c:v>657</c:v>
                </c:pt>
                <c:pt idx="24">
                  <c:v>181</c:v>
                </c:pt>
                <c:pt idx="25">
                  <c:v>113</c:v>
                </c:pt>
                <c:pt idx="26">
                  <c:v>426</c:v>
                </c:pt>
                <c:pt idx="27">
                  <c:v>4</c:v>
                </c:pt>
                <c:pt idx="28">
                  <c:v>47</c:v>
                </c:pt>
                <c:pt idx="29">
                  <c:v>300</c:v>
                </c:pt>
              </c:numCache>
            </c:numRef>
          </c:val>
          <c:smooth val="0"/>
          <c:extLst>
            <c:ext xmlns:c16="http://schemas.microsoft.com/office/drawing/2014/chart" uri="{C3380CC4-5D6E-409C-BE32-E72D297353CC}">
              <c16:uniqueId val="{00000000-BC73-4706-BB69-50F74480833E}"/>
            </c:ext>
          </c:extLst>
        </c:ser>
        <c:dLbls>
          <c:showLegendKey val="0"/>
          <c:showVal val="0"/>
          <c:showCatName val="0"/>
          <c:showSerName val="0"/>
          <c:showPercent val="0"/>
          <c:showBubbleSize val="0"/>
        </c:dLbls>
        <c:smooth val="0"/>
        <c:axId val="283840552"/>
        <c:axId val="283841864"/>
      </c:lineChart>
      <c:dateAx>
        <c:axId val="28384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41864"/>
        <c:crosses val="autoZero"/>
        <c:auto val="1"/>
        <c:lblOffset val="100"/>
        <c:baseTimeUnit val="days"/>
      </c:dateAx>
      <c:valAx>
        <c:axId val="28384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4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165</c:v>
                </c:pt>
                <c:pt idx="8">
                  <c:v>1</c:v>
                </c:pt>
                <c:pt idx="9">
                  <c:v>0</c:v>
                </c:pt>
                <c:pt idx="10">
                  <c:v>66</c:v>
                </c:pt>
                <c:pt idx="11">
                  <c:v>0</c:v>
                </c:pt>
                <c:pt idx="12">
                  <c:v>165</c:v>
                </c:pt>
                <c:pt idx="13">
                  <c:v>0</c:v>
                </c:pt>
                <c:pt idx="14">
                  <c:v>84</c:v>
                </c:pt>
                <c:pt idx="15">
                  <c:v>73</c:v>
                </c:pt>
                <c:pt idx="16">
                  <c:v>0</c:v>
                </c:pt>
                <c:pt idx="17">
                  <c:v>0</c:v>
                </c:pt>
                <c:pt idx="18">
                  <c:v>0</c:v>
                </c:pt>
                <c:pt idx="19">
                  <c:v>53</c:v>
                </c:pt>
                <c:pt idx="20">
                  <c:v>0</c:v>
                </c:pt>
                <c:pt idx="21">
                  <c:v>0</c:v>
                </c:pt>
                <c:pt idx="22">
                  <c:v>250</c:v>
                </c:pt>
                <c:pt idx="23">
                  <c:v>0</c:v>
                </c:pt>
                <c:pt idx="24">
                  <c:v>0</c:v>
                </c:pt>
                <c:pt idx="25">
                  <c:v>154</c:v>
                </c:pt>
                <c:pt idx="26">
                  <c:v>0</c:v>
                </c:pt>
                <c:pt idx="27">
                  <c:v>0</c:v>
                </c:pt>
                <c:pt idx="28">
                  <c:v>155</c:v>
                </c:pt>
                <c:pt idx="29">
                  <c:v>0</c:v>
                </c:pt>
              </c:numCache>
            </c:numRef>
          </c:val>
          <c:smooth val="0"/>
          <c:extLst>
            <c:ext xmlns:c16="http://schemas.microsoft.com/office/drawing/2014/chart" uri="{C3380CC4-5D6E-409C-BE32-E72D297353CC}">
              <c16:uniqueId val="{00000000-365A-4D45-9BDB-BF5DE0E64B63}"/>
            </c:ext>
          </c:extLst>
        </c:ser>
        <c:dLbls>
          <c:showLegendKey val="0"/>
          <c:showVal val="0"/>
          <c:showCatName val="0"/>
          <c:showSerName val="0"/>
          <c:showPercent val="0"/>
          <c:showBubbleSize val="0"/>
        </c:dLbls>
        <c:smooth val="0"/>
        <c:axId val="283468680"/>
        <c:axId val="283475240"/>
      </c:lineChart>
      <c:dateAx>
        <c:axId val="283468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75240"/>
        <c:crosses val="autoZero"/>
        <c:auto val="1"/>
        <c:lblOffset val="100"/>
        <c:baseTimeUnit val="days"/>
      </c:dateAx>
      <c:valAx>
        <c:axId val="28347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68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14</c:v>
                </c:pt>
                <c:pt idx="1">
                  <c:v>15</c:v>
                </c:pt>
                <c:pt idx="2">
                  <c:v>19</c:v>
                </c:pt>
                <c:pt idx="3">
                  <c:v>2</c:v>
                </c:pt>
                <c:pt idx="4">
                  <c:v>1</c:v>
                </c:pt>
                <c:pt idx="5">
                  <c:v>5</c:v>
                </c:pt>
                <c:pt idx="6">
                  <c:v>1</c:v>
                </c:pt>
                <c:pt idx="7">
                  <c:v>23</c:v>
                </c:pt>
                <c:pt idx="8">
                  <c:v>88</c:v>
                </c:pt>
                <c:pt idx="9">
                  <c:v>66</c:v>
                </c:pt>
                <c:pt idx="10">
                  <c:v>12</c:v>
                </c:pt>
                <c:pt idx="11">
                  <c:v>42</c:v>
                </c:pt>
                <c:pt idx="12">
                  <c:v>68</c:v>
                </c:pt>
                <c:pt idx="13">
                  <c:v>93</c:v>
                </c:pt>
                <c:pt idx="14">
                  <c:v>87</c:v>
                </c:pt>
                <c:pt idx="15">
                  <c:v>44</c:v>
                </c:pt>
                <c:pt idx="16">
                  <c:v>86</c:v>
                </c:pt>
                <c:pt idx="17">
                  <c:v>26</c:v>
                </c:pt>
                <c:pt idx="18">
                  <c:v>2</c:v>
                </c:pt>
                <c:pt idx="19">
                  <c:v>8</c:v>
                </c:pt>
                <c:pt idx="20">
                  <c:v>60</c:v>
                </c:pt>
                <c:pt idx="21">
                  <c:v>2</c:v>
                </c:pt>
                <c:pt idx="22">
                  <c:v>1</c:v>
                </c:pt>
                <c:pt idx="23">
                  <c:v>220</c:v>
                </c:pt>
                <c:pt idx="24">
                  <c:v>43</c:v>
                </c:pt>
                <c:pt idx="25">
                  <c:v>38</c:v>
                </c:pt>
                <c:pt idx="26">
                  <c:v>128</c:v>
                </c:pt>
                <c:pt idx="27">
                  <c:v>1</c:v>
                </c:pt>
                <c:pt idx="28">
                  <c:v>12</c:v>
                </c:pt>
                <c:pt idx="29">
                  <c:v>78</c:v>
                </c:pt>
              </c:numCache>
            </c:numRef>
          </c:val>
          <c:smooth val="0"/>
          <c:extLst>
            <c:ext xmlns:c16="http://schemas.microsoft.com/office/drawing/2014/chart" uri="{C3380CC4-5D6E-409C-BE32-E72D297353CC}">
              <c16:uniqueId val="{00000000-FF15-4B90-ACC6-054F068CFE05}"/>
            </c:ext>
          </c:extLst>
        </c:ser>
        <c:dLbls>
          <c:showLegendKey val="0"/>
          <c:showVal val="0"/>
          <c:showCatName val="0"/>
          <c:showSerName val="0"/>
          <c:showPercent val="0"/>
          <c:showBubbleSize val="0"/>
        </c:dLbls>
        <c:smooth val="0"/>
        <c:axId val="281506496"/>
        <c:axId val="281504856"/>
      </c:lineChart>
      <c:dateAx>
        <c:axId val="28150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04856"/>
        <c:crosses val="autoZero"/>
        <c:auto val="1"/>
        <c:lblOffset val="100"/>
        <c:baseTimeUnit val="days"/>
      </c:dateAx>
      <c:valAx>
        <c:axId val="28150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0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1156</c:v>
                </c:pt>
              </c:numCache>
            </c:numRef>
          </c:val>
          <c:extLst>
            <c:ext xmlns:c16="http://schemas.microsoft.com/office/drawing/2014/chart" uri="{C3380CC4-5D6E-409C-BE32-E72D297353CC}">
              <c16:uniqueId val="{00000000-C638-4375-AF78-21AF977FAC3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7</c:v>
                </c:pt>
              </c:numCache>
            </c:numRef>
          </c:val>
          <c:extLst>
            <c:ext xmlns:c16="http://schemas.microsoft.com/office/drawing/2014/chart" uri="{C3380CC4-5D6E-409C-BE32-E72D297353CC}">
              <c16:uniqueId val="{00000001-C638-4375-AF78-21AF977FAC3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C638-4375-AF78-21AF977FAC3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2</c:v>
                </c:pt>
              </c:numCache>
            </c:numRef>
          </c:val>
          <c:extLst>
            <c:ext xmlns:c16="http://schemas.microsoft.com/office/drawing/2014/chart" uri="{C3380CC4-5D6E-409C-BE32-E72D297353CC}">
              <c16:uniqueId val="{00000003-C638-4375-AF78-21AF977FAC3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1</c:v>
                </c:pt>
              </c:numCache>
            </c:numRef>
          </c:val>
          <c:extLst>
            <c:ext xmlns:c16="http://schemas.microsoft.com/office/drawing/2014/chart" uri="{C3380CC4-5D6E-409C-BE32-E72D297353CC}">
              <c16:uniqueId val="{00000004-C638-4375-AF78-21AF977FAC3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C638-4375-AF78-21AF977FAC3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C638-4375-AF78-21AF977FAC3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8</c:v>
                </c:pt>
              </c:numCache>
            </c:numRef>
          </c:val>
          <c:extLst>
            <c:ext xmlns:c16="http://schemas.microsoft.com/office/drawing/2014/chart" uri="{C3380CC4-5D6E-409C-BE32-E72D297353CC}">
              <c16:uniqueId val="{00000007-C638-4375-AF78-21AF977FAC35}"/>
            </c:ext>
          </c:extLst>
        </c:ser>
        <c:dLbls>
          <c:showLegendKey val="0"/>
          <c:showVal val="0"/>
          <c:showCatName val="0"/>
          <c:showSerName val="0"/>
          <c:showPercent val="0"/>
          <c:showBubbleSize val="0"/>
        </c:dLbls>
        <c:gapWidth val="150"/>
        <c:overlap val="100"/>
        <c:axId val="281505840"/>
        <c:axId val="281508136"/>
      </c:barChart>
      <c:catAx>
        <c:axId val="28150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08136"/>
        <c:crosses val="autoZero"/>
        <c:auto val="1"/>
        <c:lblAlgn val="ctr"/>
        <c:lblOffset val="100"/>
        <c:noMultiLvlLbl val="0"/>
      </c:catAx>
      <c:valAx>
        <c:axId val="281508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50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4.3450479233227002</c:v>
                </c:pt>
                <c:pt idx="1">
                  <c:v>9.9041533546325997</c:v>
                </c:pt>
                <c:pt idx="2">
                  <c:v>6.9648562300319004</c:v>
                </c:pt>
                <c:pt idx="4">
                  <c:v>8.6474973375931992</c:v>
                </c:pt>
                <c:pt idx="5">
                  <c:v>6.9648562300319004</c:v>
                </c:pt>
              </c:numCache>
            </c:numRef>
          </c:val>
          <c:extLst>
            <c:ext xmlns:c16="http://schemas.microsoft.com/office/drawing/2014/chart" uri="{C3380CC4-5D6E-409C-BE32-E72D297353CC}">
              <c16:uniqueId val="{00000000-0029-4E78-8F8E-F11592726EBC}"/>
            </c:ext>
          </c:extLst>
        </c:ser>
        <c:dLbls>
          <c:showLegendKey val="0"/>
          <c:showVal val="0"/>
          <c:showCatName val="0"/>
          <c:showSerName val="0"/>
          <c:showPercent val="0"/>
          <c:showBubbleSize val="0"/>
        </c:dLbls>
        <c:gapWidth val="219"/>
        <c:overlap val="-27"/>
        <c:axId val="283469664"/>
        <c:axId val="283471632"/>
      </c:barChart>
      <c:catAx>
        <c:axId val="28346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71632"/>
        <c:crosses val="autoZero"/>
        <c:auto val="1"/>
        <c:lblAlgn val="ctr"/>
        <c:lblOffset val="100"/>
        <c:noMultiLvlLbl val="0"/>
      </c:catAx>
      <c:valAx>
        <c:axId val="28347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46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38</c:v>
                </c:pt>
                <c:pt idx="1">
                  <c:v>702</c:v>
                </c:pt>
                <c:pt idx="2">
                  <c:v>107</c:v>
                </c:pt>
                <c:pt idx="3">
                  <c:v>70</c:v>
                </c:pt>
                <c:pt idx="4">
                  <c:v>24</c:v>
                </c:pt>
                <c:pt idx="5">
                  <c:v>7</c:v>
                </c:pt>
                <c:pt idx="6">
                  <c:v>7</c:v>
                </c:pt>
              </c:numCache>
            </c:numRef>
          </c:val>
          <c:extLst>
            <c:ext xmlns:c16="http://schemas.microsoft.com/office/drawing/2014/chart" uri="{C3380CC4-5D6E-409C-BE32-E72D297353CC}">
              <c16:uniqueId val="{00000000-10FD-41ED-B282-BEF997DEC60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33</c:v>
                </c:pt>
                <c:pt idx="1">
                  <c:v>406</c:v>
                </c:pt>
                <c:pt idx="2">
                  <c:v>105</c:v>
                </c:pt>
                <c:pt idx="3">
                  <c:v>48</c:v>
                </c:pt>
                <c:pt idx="4">
                  <c:v>14</c:v>
                </c:pt>
                <c:pt idx="5">
                  <c:v>6</c:v>
                </c:pt>
                <c:pt idx="6">
                  <c:v>6</c:v>
                </c:pt>
              </c:numCache>
            </c:numRef>
          </c:val>
          <c:extLst>
            <c:ext xmlns:c16="http://schemas.microsoft.com/office/drawing/2014/chart" uri="{C3380CC4-5D6E-409C-BE32-E72D297353CC}">
              <c16:uniqueId val="{00000001-10FD-41ED-B282-BEF997DEC60A}"/>
            </c:ext>
          </c:extLst>
        </c:ser>
        <c:dLbls>
          <c:showLegendKey val="0"/>
          <c:showVal val="0"/>
          <c:showCatName val="0"/>
          <c:showSerName val="0"/>
          <c:showPercent val="0"/>
          <c:showBubbleSize val="0"/>
        </c:dLbls>
        <c:gapWidth val="219"/>
        <c:overlap val="-27"/>
        <c:axId val="357338536"/>
        <c:axId val="357330992"/>
      </c:barChart>
      <c:catAx>
        <c:axId val="35733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30992"/>
        <c:crosses val="autoZero"/>
        <c:auto val="1"/>
        <c:lblAlgn val="ctr"/>
        <c:lblOffset val="100"/>
        <c:noMultiLvlLbl val="0"/>
      </c:catAx>
      <c:valAx>
        <c:axId val="35733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3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10.675241157556</c:v>
                </c:pt>
                <c:pt idx="8">
                  <c:v>0.12861736334405</c:v>
                </c:pt>
                <c:pt idx="9">
                  <c:v>0</c:v>
                </c:pt>
                <c:pt idx="10">
                  <c:v>4.3673731535003002</c:v>
                </c:pt>
                <c:pt idx="11">
                  <c:v>0</c:v>
                </c:pt>
                <c:pt idx="12">
                  <c:v>10.590500641848999</c:v>
                </c:pt>
                <c:pt idx="13">
                  <c:v>0</c:v>
                </c:pt>
                <c:pt idx="14">
                  <c:v>5.3811659192825001</c:v>
                </c:pt>
                <c:pt idx="15">
                  <c:v>4.6734955185659004</c:v>
                </c:pt>
                <c:pt idx="16">
                  <c:v>0</c:v>
                </c:pt>
                <c:pt idx="17">
                  <c:v>0</c:v>
                </c:pt>
                <c:pt idx="18">
                  <c:v>0</c:v>
                </c:pt>
                <c:pt idx="19">
                  <c:v>3.3930857874520002</c:v>
                </c:pt>
                <c:pt idx="20">
                  <c:v>0</c:v>
                </c:pt>
                <c:pt idx="21">
                  <c:v>0</c:v>
                </c:pt>
                <c:pt idx="22">
                  <c:v>16.071428571428999</c:v>
                </c:pt>
                <c:pt idx="23">
                  <c:v>0</c:v>
                </c:pt>
                <c:pt idx="24">
                  <c:v>0</c:v>
                </c:pt>
                <c:pt idx="25">
                  <c:v>9.8600508905851996</c:v>
                </c:pt>
                <c:pt idx="26">
                  <c:v>0</c:v>
                </c:pt>
                <c:pt idx="27">
                  <c:v>0</c:v>
                </c:pt>
                <c:pt idx="28">
                  <c:v>9.9047619047618998</c:v>
                </c:pt>
                <c:pt idx="29">
                  <c:v>0</c:v>
                </c:pt>
              </c:numCache>
            </c:numRef>
          </c:val>
          <c:smooth val="0"/>
          <c:extLst>
            <c:ext xmlns:c16="http://schemas.microsoft.com/office/drawing/2014/chart" uri="{C3380CC4-5D6E-409C-BE32-E72D297353CC}">
              <c16:uniqueId val="{00000000-2CBB-4B68-A16F-40A449AE1C40}"/>
            </c:ext>
          </c:extLst>
        </c:ser>
        <c:dLbls>
          <c:showLegendKey val="0"/>
          <c:showVal val="0"/>
          <c:showCatName val="0"/>
          <c:showSerName val="0"/>
          <c:showPercent val="0"/>
          <c:showBubbleSize val="0"/>
        </c:dLbls>
        <c:smooth val="0"/>
        <c:axId val="357334928"/>
        <c:axId val="357336568"/>
      </c:lineChart>
      <c:dateAx>
        <c:axId val="357334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36568"/>
        <c:crosses val="autoZero"/>
        <c:auto val="1"/>
        <c:lblOffset val="100"/>
        <c:baseTimeUnit val="days"/>
      </c:dateAx>
      <c:valAx>
        <c:axId val="35733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3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1553</c:v>
                </c:pt>
                <c:pt idx="1">
                  <c:v>1555</c:v>
                </c:pt>
                <c:pt idx="2">
                  <c:v>1557</c:v>
                </c:pt>
                <c:pt idx="3">
                  <c:v>1557</c:v>
                </c:pt>
                <c:pt idx="4">
                  <c:v>1557</c:v>
                </c:pt>
                <c:pt idx="5">
                  <c:v>1557</c:v>
                </c:pt>
                <c:pt idx="6">
                  <c:v>1556</c:v>
                </c:pt>
                <c:pt idx="7">
                  <c:v>1555</c:v>
                </c:pt>
                <c:pt idx="8">
                  <c:v>1555</c:v>
                </c:pt>
                <c:pt idx="9">
                  <c:v>1557</c:v>
                </c:pt>
                <c:pt idx="10">
                  <c:v>1558</c:v>
                </c:pt>
                <c:pt idx="11">
                  <c:v>1558</c:v>
                </c:pt>
                <c:pt idx="12">
                  <c:v>1559</c:v>
                </c:pt>
                <c:pt idx="13">
                  <c:v>1560</c:v>
                </c:pt>
                <c:pt idx="14">
                  <c:v>1562</c:v>
                </c:pt>
                <c:pt idx="15">
                  <c:v>1562</c:v>
                </c:pt>
                <c:pt idx="16">
                  <c:v>1562</c:v>
                </c:pt>
                <c:pt idx="17">
                  <c:v>1562</c:v>
                </c:pt>
                <c:pt idx="18">
                  <c:v>1561</c:v>
                </c:pt>
                <c:pt idx="19">
                  <c:v>1564</c:v>
                </c:pt>
                <c:pt idx="20">
                  <c:v>1567</c:v>
                </c:pt>
                <c:pt idx="21">
                  <c:v>1569</c:v>
                </c:pt>
                <c:pt idx="22">
                  <c:v>1568</c:v>
                </c:pt>
                <c:pt idx="23">
                  <c:v>1570</c:v>
                </c:pt>
                <c:pt idx="24">
                  <c:v>1570</c:v>
                </c:pt>
                <c:pt idx="25">
                  <c:v>1574</c:v>
                </c:pt>
                <c:pt idx="26">
                  <c:v>1575</c:v>
                </c:pt>
                <c:pt idx="27">
                  <c:v>1575</c:v>
                </c:pt>
                <c:pt idx="28">
                  <c:v>1576</c:v>
                </c:pt>
                <c:pt idx="29">
                  <c:v>1577</c:v>
                </c:pt>
              </c:numCache>
            </c:numRef>
          </c:val>
          <c:smooth val="0"/>
          <c:extLst>
            <c:ext xmlns:c16="http://schemas.microsoft.com/office/drawing/2014/chart" uri="{C3380CC4-5D6E-409C-BE32-E72D297353CC}">
              <c16:uniqueId val="{00000000-4D57-40D3-803B-E09891A62F4F}"/>
            </c:ext>
          </c:extLst>
        </c:ser>
        <c:dLbls>
          <c:showLegendKey val="0"/>
          <c:showVal val="0"/>
          <c:showCatName val="0"/>
          <c:showSerName val="0"/>
          <c:showPercent val="0"/>
          <c:showBubbleSize val="0"/>
        </c:dLbls>
        <c:smooth val="0"/>
        <c:axId val="352396776"/>
        <c:axId val="356669792"/>
      </c:lineChart>
      <c:dateAx>
        <c:axId val="352396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69792"/>
        <c:crosses val="autoZero"/>
        <c:auto val="1"/>
        <c:lblOffset val="100"/>
        <c:baseTimeUnit val="days"/>
      </c:dateAx>
      <c:valAx>
        <c:axId val="35666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9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7</c:v>
                </c:pt>
                <c:pt idx="1">
                  <c:v>6</c:v>
                </c:pt>
                <c:pt idx="2">
                  <c:v>9</c:v>
                </c:pt>
                <c:pt idx="3">
                  <c:v>9</c:v>
                </c:pt>
                <c:pt idx="4">
                  <c:v>4</c:v>
                </c:pt>
                <c:pt idx="5">
                  <c:v>2</c:v>
                </c:pt>
                <c:pt idx="6">
                  <c:v>5</c:v>
                </c:pt>
                <c:pt idx="7">
                  <c:v>8</c:v>
                </c:pt>
                <c:pt idx="8">
                  <c:v>2</c:v>
                </c:pt>
                <c:pt idx="9">
                  <c:v>5</c:v>
                </c:pt>
                <c:pt idx="10">
                  <c:v>5</c:v>
                </c:pt>
                <c:pt idx="11">
                  <c:v>0</c:v>
                </c:pt>
                <c:pt idx="12">
                  <c:v>2</c:v>
                </c:pt>
                <c:pt idx="13">
                  <c:v>1</c:v>
                </c:pt>
                <c:pt idx="14">
                  <c:v>5</c:v>
                </c:pt>
                <c:pt idx="15">
                  <c:v>1</c:v>
                </c:pt>
                <c:pt idx="16">
                  <c:v>2</c:v>
                </c:pt>
                <c:pt idx="17">
                  <c:v>0</c:v>
                </c:pt>
                <c:pt idx="18">
                  <c:v>11</c:v>
                </c:pt>
                <c:pt idx="19">
                  <c:v>3</c:v>
                </c:pt>
                <c:pt idx="20">
                  <c:v>6</c:v>
                </c:pt>
                <c:pt idx="21">
                  <c:v>15</c:v>
                </c:pt>
                <c:pt idx="22">
                  <c:v>1</c:v>
                </c:pt>
                <c:pt idx="23">
                  <c:v>3</c:v>
                </c:pt>
                <c:pt idx="24">
                  <c:v>6</c:v>
                </c:pt>
                <c:pt idx="25">
                  <c:v>5</c:v>
                </c:pt>
                <c:pt idx="26">
                  <c:v>2</c:v>
                </c:pt>
                <c:pt idx="27">
                  <c:v>1</c:v>
                </c:pt>
                <c:pt idx="28">
                  <c:v>1</c:v>
                </c:pt>
                <c:pt idx="29">
                  <c:v>2</c:v>
                </c:pt>
              </c:numCache>
            </c:numRef>
          </c:val>
          <c:smooth val="0"/>
          <c:extLst>
            <c:ext xmlns:c16="http://schemas.microsoft.com/office/drawing/2014/chart" uri="{C3380CC4-5D6E-409C-BE32-E72D297353CC}">
              <c16:uniqueId val="{00000000-8F7F-4B3A-8037-8FC500FB0FFA}"/>
            </c:ext>
          </c:extLst>
        </c:ser>
        <c:dLbls>
          <c:showLegendKey val="0"/>
          <c:showVal val="0"/>
          <c:showCatName val="0"/>
          <c:showSerName val="0"/>
          <c:showPercent val="0"/>
          <c:showBubbleSize val="0"/>
        </c:dLbls>
        <c:smooth val="0"/>
        <c:axId val="356662904"/>
        <c:axId val="356671432"/>
      </c:lineChart>
      <c:dateAx>
        <c:axId val="35666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71432"/>
        <c:crosses val="autoZero"/>
        <c:auto val="1"/>
        <c:lblOffset val="100"/>
        <c:baseTimeUnit val="days"/>
      </c:dateAx>
      <c:valAx>
        <c:axId val="35667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6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E08A4-CCF1-4B62-AAC3-72D1C257166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B349F422-4DDF-4460-9DA4-5796A4621C2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18741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B13C9-001A-49B1-9964-F2ADBA9EF013}"/>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29AD7C16-DB53-4A88-858D-6DD48A22FF75}"/>
              </a:ext>
            </a:extLst>
          </p:cNvPr>
          <p:cNvGraphicFramePr>
            <a:graphicFrameLocks noGrp="1"/>
          </p:cNvGraphicFramePr>
          <p:nvPr>
            <p:ph type="tbl" sz="quarter" idx="13"/>
            <p:extLst>
              <p:ext uri="{D42A27DB-BD31-4B8C-83A1-F6EECF244321}">
                <p14:modId xmlns:p14="http://schemas.microsoft.com/office/powerpoint/2010/main" val="2314115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23674797"/>
                    </a:ext>
                  </a:extLst>
                </a:gridCol>
                <a:gridCol w="740664">
                  <a:extLst>
                    <a:ext uri="{9D8B030D-6E8A-4147-A177-3AD203B41FA5}">
                      <a16:colId xmlns:a16="http://schemas.microsoft.com/office/drawing/2014/main" val="3715544756"/>
                    </a:ext>
                  </a:extLst>
                </a:gridCol>
                <a:gridCol w="740664">
                  <a:extLst>
                    <a:ext uri="{9D8B030D-6E8A-4147-A177-3AD203B41FA5}">
                      <a16:colId xmlns:a16="http://schemas.microsoft.com/office/drawing/2014/main" val="2003273329"/>
                    </a:ext>
                  </a:extLst>
                </a:gridCol>
                <a:gridCol w="740664">
                  <a:extLst>
                    <a:ext uri="{9D8B030D-6E8A-4147-A177-3AD203B41FA5}">
                      <a16:colId xmlns:a16="http://schemas.microsoft.com/office/drawing/2014/main" val="4242628699"/>
                    </a:ext>
                  </a:extLst>
                </a:gridCol>
                <a:gridCol w="740664">
                  <a:extLst>
                    <a:ext uri="{9D8B030D-6E8A-4147-A177-3AD203B41FA5}">
                      <a16:colId xmlns:a16="http://schemas.microsoft.com/office/drawing/2014/main" val="2926037120"/>
                    </a:ext>
                  </a:extLst>
                </a:gridCol>
                <a:gridCol w="740664">
                  <a:extLst>
                    <a:ext uri="{9D8B030D-6E8A-4147-A177-3AD203B41FA5}">
                      <a16:colId xmlns:a16="http://schemas.microsoft.com/office/drawing/2014/main" val="3897617407"/>
                    </a:ext>
                  </a:extLst>
                </a:gridCol>
                <a:gridCol w="740664">
                  <a:extLst>
                    <a:ext uri="{9D8B030D-6E8A-4147-A177-3AD203B41FA5}">
                      <a16:colId xmlns:a16="http://schemas.microsoft.com/office/drawing/2014/main" val="321034099"/>
                    </a:ext>
                  </a:extLst>
                </a:gridCol>
                <a:gridCol w="740664">
                  <a:extLst>
                    <a:ext uri="{9D8B030D-6E8A-4147-A177-3AD203B41FA5}">
                      <a16:colId xmlns:a16="http://schemas.microsoft.com/office/drawing/2014/main" val="2434780073"/>
                    </a:ext>
                  </a:extLst>
                </a:gridCol>
                <a:gridCol w="740664">
                  <a:extLst>
                    <a:ext uri="{9D8B030D-6E8A-4147-A177-3AD203B41FA5}">
                      <a16:colId xmlns:a16="http://schemas.microsoft.com/office/drawing/2014/main" val="114743052"/>
                    </a:ext>
                  </a:extLst>
                </a:gridCol>
                <a:gridCol w="740664">
                  <a:extLst>
                    <a:ext uri="{9D8B030D-6E8A-4147-A177-3AD203B41FA5}">
                      <a16:colId xmlns:a16="http://schemas.microsoft.com/office/drawing/2014/main" val="22930387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71239165"/>
                  </a:ext>
                </a:extLst>
              </a:tr>
              <a:tr h="370840">
                <a:tc>
                  <a:txBody>
                    <a:bodyPr/>
                    <a:lstStyle/>
                    <a:p>
                      <a:r>
                        <a:rPr lang="en-US" sz="1000"/>
                        <a:t>Oxford Fajar Pre-University</a:t>
                      </a:r>
                    </a:p>
                  </a:txBody>
                  <a:tcPr/>
                </a:tc>
                <a:tc>
                  <a:txBody>
                    <a:bodyPr/>
                    <a:lstStyle/>
                    <a:p>
                      <a:r>
                        <a:rPr lang="en-US" sz="1000"/>
                        <a:t>1577</a:t>
                      </a:r>
                    </a:p>
                  </a:txBody>
                  <a:tcPr/>
                </a:tc>
                <a:tc>
                  <a:txBody>
                    <a:bodyPr/>
                    <a:lstStyle/>
                    <a:p>
                      <a:r>
                        <a:rPr lang="en-US" sz="1000"/>
                        <a:t>24</a:t>
                      </a:r>
                    </a:p>
                  </a:txBody>
                  <a:tcPr/>
                </a:tc>
                <a:tc>
                  <a:txBody>
                    <a:bodyPr/>
                    <a:lstStyle/>
                    <a:p>
                      <a:r>
                        <a:rPr lang="en-US" sz="1000"/>
                        <a:t>10</a:t>
                      </a:r>
                    </a:p>
                  </a:txBody>
                  <a:tcPr/>
                </a:tc>
                <a:tc>
                  <a:txBody>
                    <a:bodyPr/>
                    <a:lstStyle/>
                    <a:p>
                      <a:r>
                        <a:rPr lang="en-US" sz="1000"/>
                        <a:t>1166</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7.5016 %</a:t>
                      </a:r>
                    </a:p>
                  </a:txBody>
                  <a:tcPr/>
                </a:tc>
                <a:tc>
                  <a:txBody>
                    <a:bodyPr/>
                    <a:lstStyle/>
                    <a:p>
                      <a:r>
                        <a:rPr lang="en-US" sz="1000"/>
                        <a:t>0.0 %</a:t>
                      </a:r>
                    </a:p>
                  </a:txBody>
                  <a:tcPr/>
                </a:tc>
                <a:extLst>
                  <a:ext uri="{0D108BD9-81ED-4DB2-BD59-A6C34878D82A}">
                    <a16:rowId xmlns:a16="http://schemas.microsoft.com/office/drawing/2014/main" val="2248353424"/>
                  </a:ext>
                </a:extLst>
              </a:tr>
            </a:tbl>
          </a:graphicData>
        </a:graphic>
      </p:graphicFrame>
      <p:sp>
        <p:nvSpPr>
          <p:cNvPr id="4" name="Text Placeholder 3">
            <a:extLst>
              <a:ext uri="{FF2B5EF4-FFF2-40B4-BE49-F238E27FC236}">
                <a16:creationId xmlns:a16="http://schemas.microsoft.com/office/drawing/2014/main" id="{525C7E00-8FDE-41B6-834F-0D01757126F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81739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9BC8F-FC98-4923-A897-02554CD35A3E}"/>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03FB4459-5630-418A-B734-E7CE263E1170}"/>
              </a:ext>
            </a:extLst>
          </p:cNvPr>
          <p:cNvGraphicFramePr>
            <a:graphicFrameLocks noGrp="1"/>
          </p:cNvGraphicFramePr>
          <p:nvPr>
            <p:ph type="chart" sz="quarter" idx="13"/>
            <p:extLst>
              <p:ext uri="{D42A27DB-BD31-4B8C-83A1-F6EECF244321}">
                <p14:modId xmlns:p14="http://schemas.microsoft.com/office/powerpoint/2010/main" val="3482467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989A1C-7354-4BAA-BC82-380F177D462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49A432D-CC11-4FC0-A3D0-A7102A77DF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9966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F75F1-6380-468F-A601-7AA23E9B3FB9}"/>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21D6795A-1EEE-4B9D-8627-7A658926CBC3}"/>
              </a:ext>
            </a:extLst>
          </p:cNvPr>
          <p:cNvGraphicFramePr>
            <a:graphicFrameLocks noGrp="1"/>
          </p:cNvGraphicFramePr>
          <p:nvPr>
            <p:ph type="chart" sz="quarter" idx="13"/>
            <p:extLst>
              <p:ext uri="{D42A27DB-BD31-4B8C-83A1-F6EECF244321}">
                <p14:modId xmlns:p14="http://schemas.microsoft.com/office/powerpoint/2010/main" val="851559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B4166A-78FE-47A7-A6F9-27F903237C3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11247D4-F4CE-4071-A238-CF6B6E7CB8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8215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4AD72-9623-4974-B875-F9343CBC1F15}"/>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E03A6DF0-FFB5-4CF1-9C10-5F7B5161EAC0}"/>
              </a:ext>
            </a:extLst>
          </p:cNvPr>
          <p:cNvGraphicFramePr>
            <a:graphicFrameLocks noGrp="1"/>
          </p:cNvGraphicFramePr>
          <p:nvPr>
            <p:ph type="chart" sz="quarter" idx="13"/>
            <p:extLst>
              <p:ext uri="{D42A27DB-BD31-4B8C-83A1-F6EECF244321}">
                <p14:modId xmlns:p14="http://schemas.microsoft.com/office/powerpoint/2010/main" val="1817279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06B9F4-79C0-4455-BE98-DD1A8E802A2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AF66182-EFFC-4936-8CCC-4CF688085F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0179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BD217-4F83-41E7-A7B8-C33CA643F785}"/>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719B4B24-D737-415D-B7DD-E9279D00C016}"/>
              </a:ext>
            </a:extLst>
          </p:cNvPr>
          <p:cNvGraphicFramePr>
            <a:graphicFrameLocks noGrp="1"/>
          </p:cNvGraphicFramePr>
          <p:nvPr>
            <p:ph type="chart" sz="quarter" idx="13"/>
            <p:extLst>
              <p:ext uri="{D42A27DB-BD31-4B8C-83A1-F6EECF244321}">
                <p14:modId xmlns:p14="http://schemas.microsoft.com/office/powerpoint/2010/main" val="1335760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B13AF5-0B2D-4E01-B2D0-AA38B3E8525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361E57D-2334-43C9-B34E-4BE96E5CE0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5242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DD1DA-AE14-4891-8257-C509781BECC0}"/>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C0A244F3-98C4-4096-A01B-EB83037AC2DB}"/>
              </a:ext>
            </a:extLst>
          </p:cNvPr>
          <p:cNvGraphicFramePr>
            <a:graphicFrameLocks noGrp="1"/>
          </p:cNvGraphicFramePr>
          <p:nvPr>
            <p:ph type="chart" sz="quarter" idx="13"/>
            <p:extLst>
              <p:ext uri="{D42A27DB-BD31-4B8C-83A1-F6EECF244321}">
                <p14:modId xmlns:p14="http://schemas.microsoft.com/office/powerpoint/2010/main" val="1217448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D0972E-73D3-42D0-B52E-484128D03A5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7A23AC1-BF75-4D5B-8812-3F2CAD68FD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7816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21208-E30C-4D67-A9CA-78CEC81D697B}"/>
              </a:ext>
            </a:extLst>
          </p:cNvPr>
          <p:cNvSpPr>
            <a:spLocks noGrp="1"/>
          </p:cNvSpPr>
          <p:nvPr>
            <p:ph type="title"/>
          </p:nvPr>
        </p:nvSpPr>
        <p:spPr/>
        <p:txBody>
          <a:bodyPr/>
          <a:lstStyle/>
          <a:p>
            <a:r>
              <a:rPr lang="en-US"/>
              <a:t>(FB) Custom Own Posts Table (new) | Oxford Fajar Pre-University - 1 of 3</a:t>
            </a:r>
          </a:p>
        </p:txBody>
      </p:sp>
      <p:graphicFrame>
        <p:nvGraphicFramePr>
          <p:cNvPr id="5" name="Table Placeholder 4">
            <a:extLst>
              <a:ext uri="{FF2B5EF4-FFF2-40B4-BE49-F238E27FC236}">
                <a16:creationId xmlns:a16="http://schemas.microsoft.com/office/drawing/2014/main" id="{0162E8F4-417A-4A26-8783-10E0BDD4F665}"/>
              </a:ext>
            </a:extLst>
          </p:cNvPr>
          <p:cNvGraphicFramePr>
            <a:graphicFrameLocks noGrp="1"/>
          </p:cNvGraphicFramePr>
          <p:nvPr>
            <p:ph type="tbl" sz="quarter" idx="13"/>
            <p:extLst>
              <p:ext uri="{D42A27DB-BD31-4B8C-83A1-F6EECF244321}">
                <p14:modId xmlns:p14="http://schemas.microsoft.com/office/powerpoint/2010/main" val="1492282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05812627"/>
                    </a:ext>
                  </a:extLst>
                </a:gridCol>
                <a:gridCol w="822960">
                  <a:extLst>
                    <a:ext uri="{9D8B030D-6E8A-4147-A177-3AD203B41FA5}">
                      <a16:colId xmlns:a16="http://schemas.microsoft.com/office/drawing/2014/main" val="3305506868"/>
                    </a:ext>
                  </a:extLst>
                </a:gridCol>
                <a:gridCol w="822960">
                  <a:extLst>
                    <a:ext uri="{9D8B030D-6E8A-4147-A177-3AD203B41FA5}">
                      <a16:colId xmlns:a16="http://schemas.microsoft.com/office/drawing/2014/main" val="4003501353"/>
                    </a:ext>
                  </a:extLst>
                </a:gridCol>
                <a:gridCol w="822960">
                  <a:extLst>
                    <a:ext uri="{9D8B030D-6E8A-4147-A177-3AD203B41FA5}">
                      <a16:colId xmlns:a16="http://schemas.microsoft.com/office/drawing/2014/main" val="1132456967"/>
                    </a:ext>
                  </a:extLst>
                </a:gridCol>
                <a:gridCol w="822960">
                  <a:extLst>
                    <a:ext uri="{9D8B030D-6E8A-4147-A177-3AD203B41FA5}">
                      <a16:colId xmlns:a16="http://schemas.microsoft.com/office/drawing/2014/main" val="549329639"/>
                    </a:ext>
                  </a:extLst>
                </a:gridCol>
                <a:gridCol w="822960">
                  <a:extLst>
                    <a:ext uri="{9D8B030D-6E8A-4147-A177-3AD203B41FA5}">
                      <a16:colId xmlns:a16="http://schemas.microsoft.com/office/drawing/2014/main" val="1651595014"/>
                    </a:ext>
                  </a:extLst>
                </a:gridCol>
                <a:gridCol w="822960">
                  <a:extLst>
                    <a:ext uri="{9D8B030D-6E8A-4147-A177-3AD203B41FA5}">
                      <a16:colId xmlns:a16="http://schemas.microsoft.com/office/drawing/2014/main" val="3528473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867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- 2018-06-23 17:32:00 </a:t>
                      </a:r>
                      <a:r>
                        <a:rPr kumimoji="0" lang="en-US" sz="1000" b="0" i="0" u="none" strike="noStrike" kern="1200" cap="none" spc="0" normalizeH="0" baseline="0" noProof="0">
                          <a:ln>
                            <a:noFill/>
                          </a:ln>
                          <a:solidFill>
                            <a:prstClr val="black"/>
                          </a:solidFill>
                          <a:effectLst/>
                          <a:uLnTx/>
                          <a:uFillTx/>
                          <a:latin typeface="+mn-lt"/>
                          <a:ea typeface="+mn-ea"/>
                          <a:cs typeface="+mn-cs"/>
                        </a:rPr>
                        <a:t> 
 Believe it or not, bio-roboticist Auke Ijspeert and his team are building a sinuous robot that can venture into toxic waters. It’s called Envirobot which is inspired by the unique way lampreys and eels swim.
While it swims, Envirobot relies on biological sensors or real living organisms to check the water.
“There might be cheaper solutions,” Ijspeert says, “but I think it’s worth researching to see how we can push the limits.”
Read more about Envirobot here:
http://bit.ly/2s9cMAp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682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- 2018-06-08 11:25:00 </a:t>
                      </a:r>
                      <a:r>
                        <a:rPr kumimoji="0" lang="en-US" sz="1000" b="0" i="0" u="none" strike="noStrike" kern="1200" cap="none" spc="0" normalizeH="0" baseline="0" noProof="0">
                          <a:ln>
                            <a:noFill/>
                          </a:ln>
                          <a:solidFill>
                            <a:prstClr val="black"/>
                          </a:solidFill>
                          <a:effectLst/>
                          <a:uLnTx/>
                          <a:uFillTx/>
                          <a:latin typeface="+mn-lt"/>
                          <a:ea typeface="+mn-ea"/>
                          <a:cs typeface="+mn-cs"/>
                        </a:rPr>
                        <a:t> 
 Good news! We will be at Popular Bookfest from 9 to 14 June 2018 at Kuala Lumpur Convention Center.
See you there!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3856149"/>
                  </a:ext>
                </a:extLst>
              </a:tr>
            </a:tbl>
          </a:graphicData>
        </a:graphic>
      </p:graphicFrame>
      <p:sp>
        <p:nvSpPr>
          <p:cNvPr id="4" name="Text Placeholder 3">
            <a:extLst>
              <a:ext uri="{FF2B5EF4-FFF2-40B4-BE49-F238E27FC236}">
                <a16:creationId xmlns:a16="http://schemas.microsoft.com/office/drawing/2014/main" id="{2C44805C-B445-4792-A73E-48A289E26F0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46220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BF97D-AD64-4D33-B415-3B28B4FE89AE}"/>
              </a:ext>
            </a:extLst>
          </p:cNvPr>
          <p:cNvSpPr>
            <a:spLocks noGrp="1"/>
          </p:cNvSpPr>
          <p:nvPr>
            <p:ph type="title"/>
          </p:nvPr>
        </p:nvSpPr>
        <p:spPr/>
        <p:txBody>
          <a:bodyPr/>
          <a:lstStyle/>
          <a:p>
            <a:r>
              <a:rPr lang="en-US"/>
              <a:t>(FB) Custom Own Posts Table (new) | Oxford Fajar Pre-University - 2 of 3</a:t>
            </a:r>
          </a:p>
        </p:txBody>
      </p:sp>
      <p:graphicFrame>
        <p:nvGraphicFramePr>
          <p:cNvPr id="5" name="Table Placeholder 4">
            <a:extLst>
              <a:ext uri="{FF2B5EF4-FFF2-40B4-BE49-F238E27FC236}">
                <a16:creationId xmlns:a16="http://schemas.microsoft.com/office/drawing/2014/main" id="{50BA9BF9-64E2-429C-BC10-80EC4D098F98}"/>
              </a:ext>
            </a:extLst>
          </p:cNvPr>
          <p:cNvGraphicFramePr>
            <a:graphicFrameLocks noGrp="1"/>
          </p:cNvGraphicFramePr>
          <p:nvPr>
            <p:ph type="tbl" sz="quarter" idx="13"/>
            <p:extLst>
              <p:ext uri="{D42A27DB-BD31-4B8C-83A1-F6EECF244321}">
                <p14:modId xmlns:p14="http://schemas.microsoft.com/office/powerpoint/2010/main" val="1410306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4331605"/>
                    </a:ext>
                  </a:extLst>
                </a:gridCol>
                <a:gridCol w="822960">
                  <a:extLst>
                    <a:ext uri="{9D8B030D-6E8A-4147-A177-3AD203B41FA5}">
                      <a16:colId xmlns:a16="http://schemas.microsoft.com/office/drawing/2014/main" val="3549135652"/>
                    </a:ext>
                  </a:extLst>
                </a:gridCol>
                <a:gridCol w="822960">
                  <a:extLst>
                    <a:ext uri="{9D8B030D-6E8A-4147-A177-3AD203B41FA5}">
                      <a16:colId xmlns:a16="http://schemas.microsoft.com/office/drawing/2014/main" val="693508711"/>
                    </a:ext>
                  </a:extLst>
                </a:gridCol>
                <a:gridCol w="822960">
                  <a:extLst>
                    <a:ext uri="{9D8B030D-6E8A-4147-A177-3AD203B41FA5}">
                      <a16:colId xmlns:a16="http://schemas.microsoft.com/office/drawing/2014/main" val="3415699390"/>
                    </a:ext>
                  </a:extLst>
                </a:gridCol>
                <a:gridCol w="822960">
                  <a:extLst>
                    <a:ext uri="{9D8B030D-6E8A-4147-A177-3AD203B41FA5}">
                      <a16:colId xmlns:a16="http://schemas.microsoft.com/office/drawing/2014/main" val="1594973961"/>
                    </a:ext>
                  </a:extLst>
                </a:gridCol>
                <a:gridCol w="822960">
                  <a:extLst>
                    <a:ext uri="{9D8B030D-6E8A-4147-A177-3AD203B41FA5}">
                      <a16:colId xmlns:a16="http://schemas.microsoft.com/office/drawing/2014/main" val="3160778441"/>
                    </a:ext>
                  </a:extLst>
                </a:gridCol>
                <a:gridCol w="822960">
                  <a:extLst>
                    <a:ext uri="{9D8B030D-6E8A-4147-A177-3AD203B41FA5}">
                      <a16:colId xmlns:a16="http://schemas.microsoft.com/office/drawing/2014/main" val="2626599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715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- 2018-06-13 10:29:00 </a:t>
                      </a:r>
                      <a:r>
                        <a:rPr kumimoji="0" lang="en-US" sz="1000" b="0" i="0" u="none" strike="noStrike" kern="1200" cap="none" spc="0" normalizeH="0" baseline="0" noProof="0">
                          <a:ln>
                            <a:noFill/>
                          </a:ln>
                          <a:solidFill>
                            <a:prstClr val="black"/>
                          </a:solidFill>
                          <a:effectLst/>
                          <a:uLnTx/>
                          <a:uFillTx/>
                          <a:latin typeface="+mn-lt"/>
                          <a:ea typeface="+mn-ea"/>
                          <a:cs typeface="+mn-cs"/>
                        </a:rPr>
                        <a:t> 
 The Economic Affairs Ministry was created by Malaysia's new government after the 14th General Election last month.
Do you know the difference between the Finance Ministry and the Economic Affairs Ministry?
The Economic Affairs Ministry focuses on economic policy matters while the Finance Ministry would assume its traditional role in managing the country’s finances.
Read more at
http://bit.ly/2IYQyMS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7798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- 2018-06-29 13:34:00 </a:t>
                      </a:r>
                      <a:r>
                        <a:rPr kumimoji="0" lang="en-US" sz="1000" b="0" i="0" u="none" strike="noStrike" kern="1200" cap="none" spc="0" normalizeH="0" baseline="0" noProof="0">
                          <a:ln>
                            <a:noFill/>
                          </a:ln>
                          <a:solidFill>
                            <a:prstClr val="black"/>
                          </a:solidFill>
                          <a:effectLst/>
                          <a:uLnTx/>
                          <a:uFillTx/>
                          <a:latin typeface="+mn-lt"/>
                          <a:ea typeface="+mn-ea"/>
                          <a:cs typeface="+mn-cs"/>
                        </a:rPr>
                        <a:t> 
 Prepping for STPM?
Download the Fully Worked Solutions for STPM onto your devices and you can master your answering skills at anytime, anywhere! 😀
Visit https://e-learning.oxfordfajar.com.my/ to download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6762349"/>
                  </a:ext>
                </a:extLst>
              </a:tr>
            </a:tbl>
          </a:graphicData>
        </a:graphic>
      </p:graphicFrame>
      <p:sp>
        <p:nvSpPr>
          <p:cNvPr id="4" name="Text Placeholder 3">
            <a:extLst>
              <a:ext uri="{FF2B5EF4-FFF2-40B4-BE49-F238E27FC236}">
                <a16:creationId xmlns:a16="http://schemas.microsoft.com/office/drawing/2014/main" id="{695248A7-9FFE-4C47-8D16-780D5BEAC79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57138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D6240-7BF0-4C0F-8855-6EE9210AE908}"/>
              </a:ext>
            </a:extLst>
          </p:cNvPr>
          <p:cNvSpPr>
            <a:spLocks noGrp="1"/>
          </p:cNvSpPr>
          <p:nvPr>
            <p:ph type="title"/>
          </p:nvPr>
        </p:nvSpPr>
        <p:spPr/>
        <p:txBody>
          <a:bodyPr/>
          <a:lstStyle/>
          <a:p>
            <a:r>
              <a:rPr lang="en-US"/>
              <a:t>(FB) Custom Own Posts Table (new) | Oxford Fajar Pre-University - 3 of 3</a:t>
            </a:r>
          </a:p>
        </p:txBody>
      </p:sp>
      <p:graphicFrame>
        <p:nvGraphicFramePr>
          <p:cNvPr id="5" name="Table Placeholder 4">
            <a:extLst>
              <a:ext uri="{FF2B5EF4-FFF2-40B4-BE49-F238E27FC236}">
                <a16:creationId xmlns:a16="http://schemas.microsoft.com/office/drawing/2014/main" id="{27A8D1C9-45AC-4976-899A-4154E4ED594A}"/>
              </a:ext>
            </a:extLst>
          </p:cNvPr>
          <p:cNvGraphicFramePr>
            <a:graphicFrameLocks noGrp="1"/>
          </p:cNvGraphicFramePr>
          <p:nvPr>
            <p:ph type="tbl" sz="quarter" idx="13"/>
            <p:extLst>
              <p:ext uri="{D42A27DB-BD31-4B8C-83A1-F6EECF244321}">
                <p14:modId xmlns:p14="http://schemas.microsoft.com/office/powerpoint/2010/main" val="1046662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68433656"/>
                    </a:ext>
                  </a:extLst>
                </a:gridCol>
                <a:gridCol w="822960">
                  <a:extLst>
                    <a:ext uri="{9D8B030D-6E8A-4147-A177-3AD203B41FA5}">
                      <a16:colId xmlns:a16="http://schemas.microsoft.com/office/drawing/2014/main" val="807215070"/>
                    </a:ext>
                  </a:extLst>
                </a:gridCol>
                <a:gridCol w="822960">
                  <a:extLst>
                    <a:ext uri="{9D8B030D-6E8A-4147-A177-3AD203B41FA5}">
                      <a16:colId xmlns:a16="http://schemas.microsoft.com/office/drawing/2014/main" val="733326"/>
                    </a:ext>
                  </a:extLst>
                </a:gridCol>
                <a:gridCol w="822960">
                  <a:extLst>
                    <a:ext uri="{9D8B030D-6E8A-4147-A177-3AD203B41FA5}">
                      <a16:colId xmlns:a16="http://schemas.microsoft.com/office/drawing/2014/main" val="3397635993"/>
                    </a:ext>
                  </a:extLst>
                </a:gridCol>
                <a:gridCol w="822960">
                  <a:extLst>
                    <a:ext uri="{9D8B030D-6E8A-4147-A177-3AD203B41FA5}">
                      <a16:colId xmlns:a16="http://schemas.microsoft.com/office/drawing/2014/main" val="707286564"/>
                    </a:ext>
                  </a:extLst>
                </a:gridCol>
                <a:gridCol w="822960">
                  <a:extLst>
                    <a:ext uri="{9D8B030D-6E8A-4147-A177-3AD203B41FA5}">
                      <a16:colId xmlns:a16="http://schemas.microsoft.com/office/drawing/2014/main" val="2259971247"/>
                    </a:ext>
                  </a:extLst>
                </a:gridCol>
                <a:gridCol w="822960">
                  <a:extLst>
                    <a:ext uri="{9D8B030D-6E8A-4147-A177-3AD203B41FA5}">
                      <a16:colId xmlns:a16="http://schemas.microsoft.com/office/drawing/2014/main" val="1698620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4851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- 2018-06-26 11:33:00 </a:t>
                      </a:r>
                      <a:r>
                        <a:rPr kumimoji="0" lang="en-US" sz="1000" b="0" i="0" u="none" strike="noStrike" kern="1200" cap="none" spc="0" normalizeH="0" baseline="0" noProof="0">
                          <a:ln>
                            <a:noFill/>
                          </a:ln>
                          <a:solidFill>
                            <a:prstClr val="black"/>
                          </a:solidFill>
                          <a:effectLst/>
                          <a:uLnTx/>
                          <a:uFillTx/>
                          <a:latin typeface="+mn-lt"/>
                          <a:ea typeface="+mn-ea"/>
                          <a:cs typeface="+mn-cs"/>
                        </a:rPr>
                        <a:t> 
 Shortened words like I’m, I’ve, I’ll, don’t, won’t, and we’ve have become an accepted part of standard English, and are seen in even the most formal writing and speech. 
However, ‘ain’t’ has never been accepted into standard English.
The reason is because the origin of ‘ain’t’ is murky, as befits such a universally reviled word. Unlike most of its cousin contractions, the words it is formed from are not immediately clear. 
Read more here: http://bit.ly/2LlPjVh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7049771"/>
                  </a:ext>
                </a:extLst>
              </a:tr>
            </a:tbl>
          </a:graphicData>
        </a:graphic>
      </p:graphicFrame>
      <p:sp>
        <p:nvSpPr>
          <p:cNvPr id="4" name="Text Placeholder 3">
            <a:extLst>
              <a:ext uri="{FF2B5EF4-FFF2-40B4-BE49-F238E27FC236}">
                <a16:creationId xmlns:a16="http://schemas.microsoft.com/office/drawing/2014/main" id="{8A22506E-BACF-4620-83E5-FCCA5C00AA1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26614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09E30-D1FC-4BB7-9702-F2F9FCAF3D22}"/>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2D3CDFAD-31E8-4BDA-9B6E-0E58AFC3C678}"/>
              </a:ext>
            </a:extLst>
          </p:cNvPr>
          <p:cNvGraphicFramePr>
            <a:graphicFrameLocks noGrp="1"/>
          </p:cNvGraphicFramePr>
          <p:nvPr>
            <p:ph type="chart" sz="quarter" idx="13"/>
            <p:extLst>
              <p:ext uri="{D42A27DB-BD31-4B8C-83A1-F6EECF244321}">
                <p14:modId xmlns:p14="http://schemas.microsoft.com/office/powerpoint/2010/main" val="3327581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6CA35F-51FB-41F5-AFD1-7C9945C3C5D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D200B35-5DE4-4AA9-BFA7-B84EE74166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1405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3BB25-1FEE-49E3-BDD5-125701C880DA}"/>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680A40BD-31E2-4ED7-B167-6C95E7C42D2E}"/>
              </a:ext>
            </a:extLst>
          </p:cNvPr>
          <p:cNvGraphicFramePr>
            <a:graphicFrameLocks noGrp="1"/>
          </p:cNvGraphicFramePr>
          <p:nvPr>
            <p:ph type="chart" sz="quarter" idx="13"/>
            <p:extLst>
              <p:ext uri="{D42A27DB-BD31-4B8C-83A1-F6EECF244321}">
                <p14:modId xmlns:p14="http://schemas.microsoft.com/office/powerpoint/2010/main" val="1147669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724D8D-E667-4E6C-AA63-7EDDDFCC07B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EEE66FE-AF45-4A48-9047-9EDA342259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8579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9DA9D-B8F6-4C39-AAA5-E423ACC4944A}"/>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633945C0-BC10-4E1C-B9B7-3C73AFCD3F70}"/>
              </a:ext>
            </a:extLst>
          </p:cNvPr>
          <p:cNvGraphicFramePr>
            <a:graphicFrameLocks noGrp="1"/>
          </p:cNvGraphicFramePr>
          <p:nvPr>
            <p:ph type="chart" sz="quarter" idx="13"/>
            <p:extLst>
              <p:ext uri="{D42A27DB-BD31-4B8C-83A1-F6EECF244321}">
                <p14:modId xmlns:p14="http://schemas.microsoft.com/office/powerpoint/2010/main" val="918517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681937-88B1-4E5B-9B66-B7CDAEBDD1B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16A1B2D-A51E-4209-8411-D315CD2B61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0079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4789E-E538-40A9-AF51-1477FA38669D}"/>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B63AF898-C4A5-4E94-B3EF-5792B59E2108}"/>
              </a:ext>
            </a:extLst>
          </p:cNvPr>
          <p:cNvGraphicFramePr>
            <a:graphicFrameLocks noGrp="1"/>
          </p:cNvGraphicFramePr>
          <p:nvPr>
            <p:ph type="chart" sz="quarter" idx="13"/>
            <p:extLst>
              <p:ext uri="{D42A27DB-BD31-4B8C-83A1-F6EECF244321}">
                <p14:modId xmlns:p14="http://schemas.microsoft.com/office/powerpoint/2010/main" val="2847073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1EC824-EC5C-4F8E-A935-712DD7CCA5F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6777EAB-CC02-4D59-8C1A-241388B8FF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8597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57CC4-CF21-4E39-83EF-25F91A823ACB}"/>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99B58A52-BD2F-4F61-BD44-3A9D7BC7298F}"/>
              </a:ext>
            </a:extLst>
          </p:cNvPr>
          <p:cNvGraphicFramePr>
            <a:graphicFrameLocks noGrp="1"/>
          </p:cNvGraphicFramePr>
          <p:nvPr>
            <p:ph type="tbl" sz="quarter" idx="13"/>
            <p:extLst>
              <p:ext uri="{D42A27DB-BD31-4B8C-83A1-F6EECF244321}">
                <p14:modId xmlns:p14="http://schemas.microsoft.com/office/powerpoint/2010/main" val="2512775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48715632"/>
                    </a:ext>
                  </a:extLst>
                </a:gridCol>
                <a:gridCol w="1645920">
                  <a:extLst>
                    <a:ext uri="{9D8B030D-6E8A-4147-A177-3AD203B41FA5}">
                      <a16:colId xmlns:a16="http://schemas.microsoft.com/office/drawing/2014/main" val="1437471523"/>
                    </a:ext>
                  </a:extLst>
                </a:gridCol>
                <a:gridCol w="1645920">
                  <a:extLst>
                    <a:ext uri="{9D8B030D-6E8A-4147-A177-3AD203B41FA5}">
                      <a16:colId xmlns:a16="http://schemas.microsoft.com/office/drawing/2014/main" val="2215023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35543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15.4 %</a:t>
                      </a:r>
                    </a:p>
                  </a:txBody>
                  <a:tcPr/>
                </a:tc>
                <a:extLst>
                  <a:ext uri="{0D108BD9-81ED-4DB2-BD59-A6C34878D82A}">
                    <a16:rowId xmlns:a16="http://schemas.microsoft.com/office/drawing/2014/main" val="1291268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175305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extLst>
                  <a:ext uri="{0D108BD9-81ED-4DB2-BD59-A6C34878D82A}">
                    <a16:rowId xmlns:a16="http://schemas.microsoft.com/office/drawing/2014/main" val="297756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74815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1073719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98317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691197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4500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958050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644189322"/>
                  </a:ext>
                </a:extLst>
              </a:tr>
            </a:tbl>
          </a:graphicData>
        </a:graphic>
      </p:graphicFrame>
      <p:sp>
        <p:nvSpPr>
          <p:cNvPr id="4" name="Text Placeholder 3">
            <a:extLst>
              <a:ext uri="{FF2B5EF4-FFF2-40B4-BE49-F238E27FC236}">
                <a16:creationId xmlns:a16="http://schemas.microsoft.com/office/drawing/2014/main" id="{FA4AE976-9807-4D76-9028-157436CF11C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27562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3BDB5-B001-40D8-9B9F-C7CB5D2B585F}"/>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3EBF5DC7-4E5B-45B5-9FA3-56893092F1FE}"/>
              </a:ext>
            </a:extLst>
          </p:cNvPr>
          <p:cNvGraphicFramePr>
            <a:graphicFrameLocks noGrp="1"/>
          </p:cNvGraphicFramePr>
          <p:nvPr>
            <p:ph type="tbl" sz="quarter" idx="13"/>
            <p:extLst>
              <p:ext uri="{D42A27DB-BD31-4B8C-83A1-F6EECF244321}">
                <p14:modId xmlns:p14="http://schemas.microsoft.com/office/powerpoint/2010/main" val="576230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656802"/>
                    </a:ext>
                  </a:extLst>
                </a:gridCol>
                <a:gridCol w="1645920">
                  <a:extLst>
                    <a:ext uri="{9D8B030D-6E8A-4147-A177-3AD203B41FA5}">
                      <a16:colId xmlns:a16="http://schemas.microsoft.com/office/drawing/2014/main" val="3768991293"/>
                    </a:ext>
                  </a:extLst>
                </a:gridCol>
                <a:gridCol w="1645920">
                  <a:extLst>
                    <a:ext uri="{9D8B030D-6E8A-4147-A177-3AD203B41FA5}">
                      <a16:colId xmlns:a16="http://schemas.microsoft.com/office/drawing/2014/main" val="2094291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6428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02306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549456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351414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14536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93841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644223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784387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16860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10568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65322576"/>
                  </a:ext>
                </a:extLst>
              </a:tr>
            </a:tbl>
          </a:graphicData>
        </a:graphic>
      </p:graphicFrame>
      <p:sp>
        <p:nvSpPr>
          <p:cNvPr id="4" name="Text Placeholder 3">
            <a:extLst>
              <a:ext uri="{FF2B5EF4-FFF2-40B4-BE49-F238E27FC236}">
                <a16:creationId xmlns:a16="http://schemas.microsoft.com/office/drawing/2014/main" id="{5F31FA5B-FF9B-4963-A03F-6B1FBDCD0CC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83784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1A764-9CB4-48B4-B063-AAF28496B506}"/>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C296445D-8A81-45CF-BA20-9756D572BC6B}"/>
              </a:ext>
            </a:extLst>
          </p:cNvPr>
          <p:cNvGraphicFramePr>
            <a:graphicFrameLocks noGrp="1"/>
          </p:cNvGraphicFramePr>
          <p:nvPr>
            <p:ph type="tbl" sz="quarter" idx="13"/>
            <p:extLst>
              <p:ext uri="{D42A27DB-BD31-4B8C-83A1-F6EECF244321}">
                <p14:modId xmlns:p14="http://schemas.microsoft.com/office/powerpoint/2010/main" val="3964981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83807005"/>
                    </a:ext>
                  </a:extLst>
                </a:gridCol>
                <a:gridCol w="1645920">
                  <a:extLst>
                    <a:ext uri="{9D8B030D-6E8A-4147-A177-3AD203B41FA5}">
                      <a16:colId xmlns:a16="http://schemas.microsoft.com/office/drawing/2014/main" val="2893789749"/>
                    </a:ext>
                  </a:extLst>
                </a:gridCol>
                <a:gridCol w="1645920">
                  <a:extLst>
                    <a:ext uri="{9D8B030D-6E8A-4147-A177-3AD203B41FA5}">
                      <a16:colId xmlns:a16="http://schemas.microsoft.com/office/drawing/2014/main" val="3010186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6898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Temerloh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76030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04360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692871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82580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18433357"/>
                  </a:ext>
                </a:extLst>
              </a:tr>
            </a:tbl>
          </a:graphicData>
        </a:graphic>
      </p:graphicFrame>
      <p:sp>
        <p:nvSpPr>
          <p:cNvPr id="4" name="Text Placeholder 3">
            <a:extLst>
              <a:ext uri="{FF2B5EF4-FFF2-40B4-BE49-F238E27FC236}">
                <a16:creationId xmlns:a16="http://schemas.microsoft.com/office/drawing/2014/main" id="{48FDCE89-ADA9-4BA0-ADF3-E943A54BBD6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92306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984DE-EE5B-4686-8B49-C100BEDA60D6}"/>
              </a:ext>
            </a:extLst>
          </p:cNvPr>
          <p:cNvSpPr>
            <a:spLocks noGrp="1"/>
          </p:cNvSpPr>
          <p:nvPr>
            <p:ph type="title"/>
          </p:nvPr>
        </p:nvSpPr>
        <p:spPr/>
        <p:txBody>
          <a:bodyPr/>
          <a:lstStyle/>
          <a:p>
            <a:r>
              <a:rPr lang="en-US"/>
              <a:t>Facebook Own Posts Table | Oxford Fajar Pre-University - 1 of 5</a:t>
            </a:r>
          </a:p>
        </p:txBody>
      </p:sp>
      <p:graphicFrame>
        <p:nvGraphicFramePr>
          <p:cNvPr id="5" name="Table Placeholder 4">
            <a:extLst>
              <a:ext uri="{FF2B5EF4-FFF2-40B4-BE49-F238E27FC236}">
                <a16:creationId xmlns:a16="http://schemas.microsoft.com/office/drawing/2014/main" id="{794552E8-7F19-4284-B23B-2A7056948FB9}"/>
              </a:ext>
            </a:extLst>
          </p:cNvPr>
          <p:cNvGraphicFramePr>
            <a:graphicFrameLocks noGrp="1"/>
          </p:cNvGraphicFramePr>
          <p:nvPr>
            <p:ph type="tbl" sz="quarter" idx="13"/>
            <p:extLst>
              <p:ext uri="{D42A27DB-BD31-4B8C-83A1-F6EECF244321}">
                <p14:modId xmlns:p14="http://schemas.microsoft.com/office/powerpoint/2010/main" val="414799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7397"/>
                    </a:ext>
                  </a:extLst>
                </a:gridCol>
                <a:gridCol w="658368">
                  <a:extLst>
                    <a:ext uri="{9D8B030D-6E8A-4147-A177-3AD203B41FA5}">
                      <a16:colId xmlns:a16="http://schemas.microsoft.com/office/drawing/2014/main" val="1445064368"/>
                    </a:ext>
                  </a:extLst>
                </a:gridCol>
                <a:gridCol w="658368">
                  <a:extLst>
                    <a:ext uri="{9D8B030D-6E8A-4147-A177-3AD203B41FA5}">
                      <a16:colId xmlns:a16="http://schemas.microsoft.com/office/drawing/2014/main" val="2368280345"/>
                    </a:ext>
                  </a:extLst>
                </a:gridCol>
                <a:gridCol w="658368">
                  <a:extLst>
                    <a:ext uri="{9D8B030D-6E8A-4147-A177-3AD203B41FA5}">
                      <a16:colId xmlns:a16="http://schemas.microsoft.com/office/drawing/2014/main" val="1091705549"/>
                    </a:ext>
                  </a:extLst>
                </a:gridCol>
                <a:gridCol w="658368">
                  <a:extLst>
                    <a:ext uri="{9D8B030D-6E8A-4147-A177-3AD203B41FA5}">
                      <a16:colId xmlns:a16="http://schemas.microsoft.com/office/drawing/2014/main" val="3329817945"/>
                    </a:ext>
                  </a:extLst>
                </a:gridCol>
                <a:gridCol w="658368">
                  <a:extLst>
                    <a:ext uri="{9D8B030D-6E8A-4147-A177-3AD203B41FA5}">
                      <a16:colId xmlns:a16="http://schemas.microsoft.com/office/drawing/2014/main" val="280442507"/>
                    </a:ext>
                  </a:extLst>
                </a:gridCol>
                <a:gridCol w="658368">
                  <a:extLst>
                    <a:ext uri="{9D8B030D-6E8A-4147-A177-3AD203B41FA5}">
                      <a16:colId xmlns:a16="http://schemas.microsoft.com/office/drawing/2014/main" val="871739596"/>
                    </a:ext>
                  </a:extLst>
                </a:gridCol>
                <a:gridCol w="658368">
                  <a:extLst>
                    <a:ext uri="{9D8B030D-6E8A-4147-A177-3AD203B41FA5}">
                      <a16:colId xmlns:a16="http://schemas.microsoft.com/office/drawing/2014/main" val="3599605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391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- 2018-06-29 13:34:00 </a:t>
                      </a:r>
                      <a:r>
                        <a:rPr kumimoji="0" lang="en-US" sz="1000" b="0" i="0" u="none" strike="noStrike" kern="1200" cap="none" spc="0" normalizeH="0" baseline="0" noProof="0">
                          <a:ln>
                            <a:noFill/>
                          </a:ln>
                          <a:solidFill>
                            <a:prstClr val="black"/>
                          </a:solidFill>
                          <a:effectLst/>
                          <a:uLnTx/>
                          <a:uFillTx/>
                          <a:latin typeface="+mn-lt"/>
                          <a:ea typeface="+mn-ea"/>
                          <a:cs typeface="+mn-cs"/>
                        </a:rPr>
                        <a:t> 
 Prepping for STPM?
Download the Fully Worked Solutions for STPM onto your devices and you can master your answering skills at anytime, anywhere! 😀
Visit https://e-learning.oxfordfajar.com.my/ to download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12977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- 2018-06-26 11:33:00 </a:t>
                      </a:r>
                      <a:r>
                        <a:rPr kumimoji="0" lang="en-US" sz="1000" b="0" i="0" u="none" strike="noStrike" kern="1200" cap="none" spc="0" normalizeH="0" baseline="0" noProof="0">
                          <a:ln>
                            <a:noFill/>
                          </a:ln>
                          <a:solidFill>
                            <a:prstClr val="black"/>
                          </a:solidFill>
                          <a:effectLst/>
                          <a:uLnTx/>
                          <a:uFillTx/>
                          <a:latin typeface="+mn-lt"/>
                          <a:ea typeface="+mn-ea"/>
                          <a:cs typeface="+mn-cs"/>
                        </a:rPr>
                        <a:t> 
 Shortened words like I’m, I’ve, I’ll, don’t, won’t, and we’ve have become an accepted part of standard English, and are seen in even the most formal writing and speech. 
However, ‘ain’t’ has never been accepted into standard English.
The reason is because the origin of ‘ain’t’ is murky, as befits such a universally reviled word. Unlike most of its cousin contractions, the words it is formed from are not immediately clear. 
Read more here: http://bit.ly/2LlPjVh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25015861"/>
                  </a:ext>
                </a:extLst>
              </a:tr>
            </a:tbl>
          </a:graphicData>
        </a:graphic>
      </p:graphicFrame>
      <p:sp>
        <p:nvSpPr>
          <p:cNvPr id="4" name="Text Placeholder 3">
            <a:extLst>
              <a:ext uri="{FF2B5EF4-FFF2-40B4-BE49-F238E27FC236}">
                <a16:creationId xmlns:a16="http://schemas.microsoft.com/office/drawing/2014/main" id="{E9DF9AD0-5BE7-40F8-A18D-58DCB836421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692145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F571B-D59A-443B-95D1-6EE6263109A4}"/>
              </a:ext>
            </a:extLst>
          </p:cNvPr>
          <p:cNvSpPr>
            <a:spLocks noGrp="1"/>
          </p:cNvSpPr>
          <p:nvPr>
            <p:ph type="title"/>
          </p:nvPr>
        </p:nvSpPr>
        <p:spPr/>
        <p:txBody>
          <a:bodyPr/>
          <a:lstStyle/>
          <a:p>
            <a:r>
              <a:rPr lang="en-US"/>
              <a:t>Facebook Own Posts Table | Oxford Fajar Pre-University - 2 of 5</a:t>
            </a:r>
          </a:p>
        </p:txBody>
      </p:sp>
      <p:graphicFrame>
        <p:nvGraphicFramePr>
          <p:cNvPr id="5" name="Table Placeholder 4">
            <a:extLst>
              <a:ext uri="{FF2B5EF4-FFF2-40B4-BE49-F238E27FC236}">
                <a16:creationId xmlns:a16="http://schemas.microsoft.com/office/drawing/2014/main" id="{6F9C89A7-1917-4838-8215-81E39992EB97}"/>
              </a:ext>
            </a:extLst>
          </p:cNvPr>
          <p:cNvGraphicFramePr>
            <a:graphicFrameLocks noGrp="1"/>
          </p:cNvGraphicFramePr>
          <p:nvPr>
            <p:ph type="tbl" sz="quarter" idx="13"/>
            <p:extLst>
              <p:ext uri="{D42A27DB-BD31-4B8C-83A1-F6EECF244321}">
                <p14:modId xmlns:p14="http://schemas.microsoft.com/office/powerpoint/2010/main" val="3008863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6984151"/>
                    </a:ext>
                  </a:extLst>
                </a:gridCol>
                <a:gridCol w="658368">
                  <a:extLst>
                    <a:ext uri="{9D8B030D-6E8A-4147-A177-3AD203B41FA5}">
                      <a16:colId xmlns:a16="http://schemas.microsoft.com/office/drawing/2014/main" val="100815308"/>
                    </a:ext>
                  </a:extLst>
                </a:gridCol>
                <a:gridCol w="658368">
                  <a:extLst>
                    <a:ext uri="{9D8B030D-6E8A-4147-A177-3AD203B41FA5}">
                      <a16:colId xmlns:a16="http://schemas.microsoft.com/office/drawing/2014/main" val="3234712941"/>
                    </a:ext>
                  </a:extLst>
                </a:gridCol>
                <a:gridCol w="658368">
                  <a:extLst>
                    <a:ext uri="{9D8B030D-6E8A-4147-A177-3AD203B41FA5}">
                      <a16:colId xmlns:a16="http://schemas.microsoft.com/office/drawing/2014/main" val="2685846338"/>
                    </a:ext>
                  </a:extLst>
                </a:gridCol>
                <a:gridCol w="658368">
                  <a:extLst>
                    <a:ext uri="{9D8B030D-6E8A-4147-A177-3AD203B41FA5}">
                      <a16:colId xmlns:a16="http://schemas.microsoft.com/office/drawing/2014/main" val="2703597781"/>
                    </a:ext>
                  </a:extLst>
                </a:gridCol>
                <a:gridCol w="658368">
                  <a:extLst>
                    <a:ext uri="{9D8B030D-6E8A-4147-A177-3AD203B41FA5}">
                      <a16:colId xmlns:a16="http://schemas.microsoft.com/office/drawing/2014/main" val="3840223770"/>
                    </a:ext>
                  </a:extLst>
                </a:gridCol>
                <a:gridCol w="658368">
                  <a:extLst>
                    <a:ext uri="{9D8B030D-6E8A-4147-A177-3AD203B41FA5}">
                      <a16:colId xmlns:a16="http://schemas.microsoft.com/office/drawing/2014/main" val="1695357275"/>
                    </a:ext>
                  </a:extLst>
                </a:gridCol>
                <a:gridCol w="658368">
                  <a:extLst>
                    <a:ext uri="{9D8B030D-6E8A-4147-A177-3AD203B41FA5}">
                      <a16:colId xmlns:a16="http://schemas.microsoft.com/office/drawing/2014/main" val="3302439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457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- 2018-06-23 17:32:00 </a:t>
                      </a:r>
                      <a:r>
                        <a:rPr kumimoji="0" lang="en-US" sz="1000" b="0" i="0" u="none" strike="noStrike" kern="1200" cap="none" spc="0" normalizeH="0" baseline="0" noProof="0">
                          <a:ln>
                            <a:noFill/>
                          </a:ln>
                          <a:solidFill>
                            <a:prstClr val="black"/>
                          </a:solidFill>
                          <a:effectLst/>
                          <a:uLnTx/>
                          <a:uFillTx/>
                          <a:latin typeface="+mn-lt"/>
                          <a:ea typeface="+mn-ea"/>
                          <a:cs typeface="+mn-cs"/>
                        </a:rPr>
                        <a:t> 
 Believe it or not, bio-roboticist Auke Ijspeert and his team are building a sinuous robot that can venture into toxic waters. It’s called Envirobot which is inspired by the unique way lampreys and eels swim.
While it swims, Envirobot relies on biological sensors or real living organisms to check the water.
“There might be cheaper solutions,” Ijspeert says, “but I think it’s worth researching to see how we can push the limits.”
Read more about Envirobot here:
http://bit.ly/2s9cMAp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9618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- 2018-06-20 13:31:00 </a:t>
                      </a:r>
                      <a:r>
                        <a:rPr kumimoji="0" lang="en-US" sz="1000" b="0" i="0" u="none" strike="noStrike" kern="1200" cap="none" spc="0" normalizeH="0" baseline="0" noProof="0">
                          <a:ln>
                            <a:noFill/>
                          </a:ln>
                          <a:solidFill>
                            <a:prstClr val="black"/>
                          </a:solidFill>
                          <a:effectLst/>
                          <a:uLnTx/>
                          <a:uFillTx/>
                          <a:latin typeface="+mn-lt"/>
                          <a:ea typeface="+mn-ea"/>
                          <a:cs typeface="+mn-cs"/>
                        </a:rPr>
                        <a:t> 
 Excel in answering exam questions at your own pace! 
Fully Worked Solutions for Matriculation consists of multiple-choice questions which are automatically marked and subjective questions equipped with step-by-step fully worked solutions.
Download now at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7249615"/>
                  </a:ext>
                </a:extLst>
              </a:tr>
            </a:tbl>
          </a:graphicData>
        </a:graphic>
      </p:graphicFrame>
      <p:sp>
        <p:nvSpPr>
          <p:cNvPr id="4" name="Text Placeholder 3">
            <a:extLst>
              <a:ext uri="{FF2B5EF4-FFF2-40B4-BE49-F238E27FC236}">
                <a16:creationId xmlns:a16="http://schemas.microsoft.com/office/drawing/2014/main" id="{F19433C8-B850-4DE1-AA50-A42FF9BCDA2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10597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F9E10-F9F7-48B4-B381-FDE85B7D08BE}"/>
              </a:ext>
            </a:extLst>
          </p:cNvPr>
          <p:cNvSpPr>
            <a:spLocks noGrp="1"/>
          </p:cNvSpPr>
          <p:nvPr>
            <p:ph type="title"/>
          </p:nvPr>
        </p:nvSpPr>
        <p:spPr/>
        <p:txBody>
          <a:bodyPr/>
          <a:lstStyle/>
          <a:p>
            <a:r>
              <a:rPr lang="en-US"/>
              <a:t>Facebook Own Posts Table | Oxford Fajar Pre-University - 3 of 5</a:t>
            </a:r>
          </a:p>
        </p:txBody>
      </p:sp>
      <p:graphicFrame>
        <p:nvGraphicFramePr>
          <p:cNvPr id="5" name="Table Placeholder 4">
            <a:extLst>
              <a:ext uri="{FF2B5EF4-FFF2-40B4-BE49-F238E27FC236}">
                <a16:creationId xmlns:a16="http://schemas.microsoft.com/office/drawing/2014/main" id="{CB17081F-F746-4E93-9FB2-278538D6D916}"/>
              </a:ext>
            </a:extLst>
          </p:cNvPr>
          <p:cNvGraphicFramePr>
            <a:graphicFrameLocks noGrp="1"/>
          </p:cNvGraphicFramePr>
          <p:nvPr>
            <p:ph type="tbl" sz="quarter" idx="13"/>
            <p:extLst>
              <p:ext uri="{D42A27DB-BD31-4B8C-83A1-F6EECF244321}">
                <p14:modId xmlns:p14="http://schemas.microsoft.com/office/powerpoint/2010/main" val="2611488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58291267"/>
                    </a:ext>
                  </a:extLst>
                </a:gridCol>
                <a:gridCol w="658368">
                  <a:extLst>
                    <a:ext uri="{9D8B030D-6E8A-4147-A177-3AD203B41FA5}">
                      <a16:colId xmlns:a16="http://schemas.microsoft.com/office/drawing/2014/main" val="1407187517"/>
                    </a:ext>
                  </a:extLst>
                </a:gridCol>
                <a:gridCol w="658368">
                  <a:extLst>
                    <a:ext uri="{9D8B030D-6E8A-4147-A177-3AD203B41FA5}">
                      <a16:colId xmlns:a16="http://schemas.microsoft.com/office/drawing/2014/main" val="1621542902"/>
                    </a:ext>
                  </a:extLst>
                </a:gridCol>
                <a:gridCol w="658368">
                  <a:extLst>
                    <a:ext uri="{9D8B030D-6E8A-4147-A177-3AD203B41FA5}">
                      <a16:colId xmlns:a16="http://schemas.microsoft.com/office/drawing/2014/main" val="1599488663"/>
                    </a:ext>
                  </a:extLst>
                </a:gridCol>
                <a:gridCol w="658368">
                  <a:extLst>
                    <a:ext uri="{9D8B030D-6E8A-4147-A177-3AD203B41FA5}">
                      <a16:colId xmlns:a16="http://schemas.microsoft.com/office/drawing/2014/main" val="532355146"/>
                    </a:ext>
                  </a:extLst>
                </a:gridCol>
                <a:gridCol w="658368">
                  <a:extLst>
                    <a:ext uri="{9D8B030D-6E8A-4147-A177-3AD203B41FA5}">
                      <a16:colId xmlns:a16="http://schemas.microsoft.com/office/drawing/2014/main" val="2509259432"/>
                    </a:ext>
                  </a:extLst>
                </a:gridCol>
                <a:gridCol w="658368">
                  <a:extLst>
                    <a:ext uri="{9D8B030D-6E8A-4147-A177-3AD203B41FA5}">
                      <a16:colId xmlns:a16="http://schemas.microsoft.com/office/drawing/2014/main" val="3168233585"/>
                    </a:ext>
                  </a:extLst>
                </a:gridCol>
                <a:gridCol w="658368">
                  <a:extLst>
                    <a:ext uri="{9D8B030D-6E8A-4147-A177-3AD203B41FA5}">
                      <a16:colId xmlns:a16="http://schemas.microsoft.com/office/drawing/2014/main" val="2641317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1983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- 2018-06-16 23:31:00 </a:t>
                      </a:r>
                      <a:r>
                        <a:rPr kumimoji="0" lang="en-US" sz="1000" b="0" i="0" u="none" strike="noStrike" kern="1200" cap="none" spc="0" normalizeH="0" baseline="0" noProof="0">
                          <a:ln>
                            <a:noFill/>
                          </a:ln>
                          <a:solidFill>
                            <a:prstClr val="black"/>
                          </a:solidFill>
                          <a:effectLst/>
                          <a:uLnTx/>
                          <a:uFillTx/>
                          <a:latin typeface="+mn-lt"/>
                          <a:ea typeface="+mn-ea"/>
                          <a:cs typeface="+mn-cs"/>
                        </a:rPr>
                        <a:t> 
 “Some super heroes don't have capes, they are called DAD.”
Happy Father’s Day!
Share with us why you always look up to your father!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5939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- 2018-06-15 08:30:00 </a:t>
                      </a:r>
                      <a:r>
                        <a:rPr kumimoji="0" lang="en-US" sz="1000" b="0" i="0" u="none" strike="noStrike" kern="1200" cap="none" spc="0" normalizeH="0" baseline="0" noProof="0">
                          <a:ln>
                            <a:noFill/>
                          </a:ln>
                          <a:solidFill>
                            <a:prstClr val="black"/>
                          </a:solidFill>
                          <a:effectLst/>
                          <a:uLnTx/>
                          <a:uFillTx/>
                          <a:latin typeface="+mn-lt"/>
                          <a:ea typeface="+mn-ea"/>
                          <a:cs typeface="+mn-cs"/>
                        </a:rPr>
                        <a:t> 
 May this Raya bring you and your family love, peace and prosperity. Salam Aidilfitri!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2237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- 2018-06-13 10:29:00 </a:t>
                      </a:r>
                      <a:r>
                        <a:rPr kumimoji="0" lang="en-US" sz="1000" b="0" i="0" u="none" strike="noStrike" kern="1200" cap="none" spc="0" normalizeH="0" baseline="0" noProof="0">
                          <a:ln>
                            <a:noFill/>
                          </a:ln>
                          <a:solidFill>
                            <a:prstClr val="black"/>
                          </a:solidFill>
                          <a:effectLst/>
                          <a:uLnTx/>
                          <a:uFillTx/>
                          <a:latin typeface="+mn-lt"/>
                          <a:ea typeface="+mn-ea"/>
                          <a:cs typeface="+mn-cs"/>
                        </a:rPr>
                        <a:t> 
 The Economic Affairs Ministry was created by Malaysia's new government after the 14th General Election last month.
Do you know the difference between the Finance Ministry and the Economic Affairs Ministry?
The Economic Affairs Ministry focuses on economic policy matters while the Finance Ministry would assume its traditional role in managing the country’s finances.
Read more at
http://bit.ly/2IYQyMS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57893625"/>
                  </a:ext>
                </a:extLst>
              </a:tr>
            </a:tbl>
          </a:graphicData>
        </a:graphic>
      </p:graphicFrame>
      <p:sp>
        <p:nvSpPr>
          <p:cNvPr id="4" name="Text Placeholder 3">
            <a:extLst>
              <a:ext uri="{FF2B5EF4-FFF2-40B4-BE49-F238E27FC236}">
                <a16:creationId xmlns:a16="http://schemas.microsoft.com/office/drawing/2014/main" id="{92694775-3D66-4A11-B486-A3FDD6F20EF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47353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87AAD-2CC6-420D-8D31-BDE19B74DEDC}"/>
              </a:ext>
            </a:extLst>
          </p:cNvPr>
          <p:cNvSpPr>
            <a:spLocks noGrp="1"/>
          </p:cNvSpPr>
          <p:nvPr>
            <p:ph type="title"/>
          </p:nvPr>
        </p:nvSpPr>
        <p:spPr/>
        <p:txBody>
          <a:bodyPr/>
          <a:lstStyle/>
          <a:p>
            <a:r>
              <a:rPr lang="en-US"/>
              <a:t>Facebook Own Posts Table | Oxford Fajar Pre-University - 4 of 5</a:t>
            </a:r>
          </a:p>
        </p:txBody>
      </p:sp>
      <p:graphicFrame>
        <p:nvGraphicFramePr>
          <p:cNvPr id="5" name="Table Placeholder 4">
            <a:extLst>
              <a:ext uri="{FF2B5EF4-FFF2-40B4-BE49-F238E27FC236}">
                <a16:creationId xmlns:a16="http://schemas.microsoft.com/office/drawing/2014/main" id="{BBAF7825-4545-447E-8386-920F76C3699D}"/>
              </a:ext>
            </a:extLst>
          </p:cNvPr>
          <p:cNvGraphicFramePr>
            <a:graphicFrameLocks noGrp="1"/>
          </p:cNvGraphicFramePr>
          <p:nvPr>
            <p:ph type="tbl" sz="quarter" idx="13"/>
            <p:extLst>
              <p:ext uri="{D42A27DB-BD31-4B8C-83A1-F6EECF244321}">
                <p14:modId xmlns:p14="http://schemas.microsoft.com/office/powerpoint/2010/main" val="2462271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73467"/>
                    </a:ext>
                  </a:extLst>
                </a:gridCol>
                <a:gridCol w="658368">
                  <a:extLst>
                    <a:ext uri="{9D8B030D-6E8A-4147-A177-3AD203B41FA5}">
                      <a16:colId xmlns:a16="http://schemas.microsoft.com/office/drawing/2014/main" val="2668128946"/>
                    </a:ext>
                  </a:extLst>
                </a:gridCol>
                <a:gridCol w="658368">
                  <a:extLst>
                    <a:ext uri="{9D8B030D-6E8A-4147-A177-3AD203B41FA5}">
                      <a16:colId xmlns:a16="http://schemas.microsoft.com/office/drawing/2014/main" val="3129451786"/>
                    </a:ext>
                  </a:extLst>
                </a:gridCol>
                <a:gridCol w="658368">
                  <a:extLst>
                    <a:ext uri="{9D8B030D-6E8A-4147-A177-3AD203B41FA5}">
                      <a16:colId xmlns:a16="http://schemas.microsoft.com/office/drawing/2014/main" val="1167359716"/>
                    </a:ext>
                  </a:extLst>
                </a:gridCol>
                <a:gridCol w="658368">
                  <a:extLst>
                    <a:ext uri="{9D8B030D-6E8A-4147-A177-3AD203B41FA5}">
                      <a16:colId xmlns:a16="http://schemas.microsoft.com/office/drawing/2014/main" val="212240670"/>
                    </a:ext>
                  </a:extLst>
                </a:gridCol>
                <a:gridCol w="658368">
                  <a:extLst>
                    <a:ext uri="{9D8B030D-6E8A-4147-A177-3AD203B41FA5}">
                      <a16:colId xmlns:a16="http://schemas.microsoft.com/office/drawing/2014/main" val="2845797522"/>
                    </a:ext>
                  </a:extLst>
                </a:gridCol>
                <a:gridCol w="658368">
                  <a:extLst>
                    <a:ext uri="{9D8B030D-6E8A-4147-A177-3AD203B41FA5}">
                      <a16:colId xmlns:a16="http://schemas.microsoft.com/office/drawing/2014/main" val="2884902422"/>
                    </a:ext>
                  </a:extLst>
                </a:gridCol>
                <a:gridCol w="658368">
                  <a:extLst>
                    <a:ext uri="{9D8B030D-6E8A-4147-A177-3AD203B41FA5}">
                      <a16:colId xmlns:a16="http://schemas.microsoft.com/office/drawing/2014/main" val="2330116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4937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- 2018-06-11 11:28:00 </a:t>
                      </a:r>
                      <a:r>
                        <a:rPr kumimoji="0" lang="en-US" sz="1000" b="0" i="0" u="none" strike="noStrike" kern="1200" cap="none" spc="0" normalizeH="0" baseline="0" noProof="0">
                          <a:ln>
                            <a:noFill/>
                          </a:ln>
                          <a:solidFill>
                            <a:prstClr val="black"/>
                          </a:solidFill>
                          <a:effectLst/>
                          <a:uLnTx/>
                          <a:uFillTx/>
                          <a:latin typeface="+mn-lt"/>
                          <a:ea typeface="+mn-ea"/>
                          <a:cs typeface="+mn-cs"/>
                        </a:rPr>
                        <a:t> 
 Start your week with a word whizz!
Normcore is a noun that means a style of dressing in clothes such as jeans, white T-shirts and trainers, chosen deliberately for being plain and boring and not drawing people's attention.
Example of sentence:
Normcore is a conscious attempt to dress as plainly as possible in everyday, casual, indistinguishable clothing.
Are you a fan of the normcore trend? 😙
Learn more at http://bit.ly/2rZd6m4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904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- 2018-06-09 14:16:00 </a:t>
                      </a:r>
                      <a:r>
                        <a:rPr kumimoji="0" lang="en-US" sz="1000" b="0" i="0" u="none" strike="noStrike" kern="1200" cap="none" spc="0" normalizeH="0" baseline="0" noProof="0">
                          <a:ln>
                            <a:noFill/>
                          </a:ln>
                          <a:solidFill>
                            <a:prstClr val="black"/>
                          </a:solidFill>
                          <a:effectLst/>
                          <a:uLnTx/>
                          <a:uFillTx/>
                          <a:latin typeface="+mn-lt"/>
                          <a:ea typeface="+mn-ea"/>
                          <a:cs typeface="+mn-cs"/>
                        </a:rPr>
                        <a:t> 
 When the interviewer says “Tell me about yourself…”, you’re already cringing aren’t you? 
Now, here’s the best way to answer it!
To read more, visit http://bit.ly/2kg44Ni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1961577"/>
                  </a:ext>
                </a:extLst>
              </a:tr>
            </a:tbl>
          </a:graphicData>
        </a:graphic>
      </p:graphicFrame>
      <p:sp>
        <p:nvSpPr>
          <p:cNvPr id="4" name="Text Placeholder 3">
            <a:extLst>
              <a:ext uri="{FF2B5EF4-FFF2-40B4-BE49-F238E27FC236}">
                <a16:creationId xmlns:a16="http://schemas.microsoft.com/office/drawing/2014/main" id="{64C0C0D6-0E4B-46D0-8862-A454C4AD338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96286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4F869-1183-4FBB-93F7-A2A3A67DBCDD}"/>
              </a:ext>
            </a:extLst>
          </p:cNvPr>
          <p:cNvSpPr>
            <a:spLocks noGrp="1"/>
          </p:cNvSpPr>
          <p:nvPr>
            <p:ph type="title"/>
          </p:nvPr>
        </p:nvSpPr>
        <p:spPr/>
        <p:txBody>
          <a:bodyPr/>
          <a:lstStyle/>
          <a:p>
            <a:r>
              <a:rPr lang="en-US"/>
              <a:t>Facebook Own Posts Table | Oxford Fajar Pre-University - 5 of 5</a:t>
            </a:r>
          </a:p>
        </p:txBody>
      </p:sp>
      <p:graphicFrame>
        <p:nvGraphicFramePr>
          <p:cNvPr id="5" name="Table Placeholder 4">
            <a:extLst>
              <a:ext uri="{FF2B5EF4-FFF2-40B4-BE49-F238E27FC236}">
                <a16:creationId xmlns:a16="http://schemas.microsoft.com/office/drawing/2014/main" id="{C7BF8A56-0586-434E-9268-04EA92520EA6}"/>
              </a:ext>
            </a:extLst>
          </p:cNvPr>
          <p:cNvGraphicFramePr>
            <a:graphicFrameLocks noGrp="1"/>
          </p:cNvGraphicFramePr>
          <p:nvPr>
            <p:ph type="tbl" sz="quarter" idx="13"/>
            <p:extLst>
              <p:ext uri="{D42A27DB-BD31-4B8C-83A1-F6EECF244321}">
                <p14:modId xmlns:p14="http://schemas.microsoft.com/office/powerpoint/2010/main" val="1467340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00957512"/>
                    </a:ext>
                  </a:extLst>
                </a:gridCol>
                <a:gridCol w="658368">
                  <a:extLst>
                    <a:ext uri="{9D8B030D-6E8A-4147-A177-3AD203B41FA5}">
                      <a16:colId xmlns:a16="http://schemas.microsoft.com/office/drawing/2014/main" val="4267309768"/>
                    </a:ext>
                  </a:extLst>
                </a:gridCol>
                <a:gridCol w="658368">
                  <a:extLst>
                    <a:ext uri="{9D8B030D-6E8A-4147-A177-3AD203B41FA5}">
                      <a16:colId xmlns:a16="http://schemas.microsoft.com/office/drawing/2014/main" val="1657225266"/>
                    </a:ext>
                  </a:extLst>
                </a:gridCol>
                <a:gridCol w="658368">
                  <a:extLst>
                    <a:ext uri="{9D8B030D-6E8A-4147-A177-3AD203B41FA5}">
                      <a16:colId xmlns:a16="http://schemas.microsoft.com/office/drawing/2014/main" val="3290900634"/>
                    </a:ext>
                  </a:extLst>
                </a:gridCol>
                <a:gridCol w="658368">
                  <a:extLst>
                    <a:ext uri="{9D8B030D-6E8A-4147-A177-3AD203B41FA5}">
                      <a16:colId xmlns:a16="http://schemas.microsoft.com/office/drawing/2014/main" val="2618717565"/>
                    </a:ext>
                  </a:extLst>
                </a:gridCol>
                <a:gridCol w="658368">
                  <a:extLst>
                    <a:ext uri="{9D8B030D-6E8A-4147-A177-3AD203B41FA5}">
                      <a16:colId xmlns:a16="http://schemas.microsoft.com/office/drawing/2014/main" val="1850171696"/>
                    </a:ext>
                  </a:extLst>
                </a:gridCol>
                <a:gridCol w="658368">
                  <a:extLst>
                    <a:ext uri="{9D8B030D-6E8A-4147-A177-3AD203B41FA5}">
                      <a16:colId xmlns:a16="http://schemas.microsoft.com/office/drawing/2014/main" val="2040220378"/>
                    </a:ext>
                  </a:extLst>
                </a:gridCol>
                <a:gridCol w="658368">
                  <a:extLst>
                    <a:ext uri="{9D8B030D-6E8A-4147-A177-3AD203B41FA5}">
                      <a16:colId xmlns:a16="http://schemas.microsoft.com/office/drawing/2014/main" val="2803271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5159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- 2018-06-08 11:25:00 </a:t>
                      </a:r>
                      <a:r>
                        <a:rPr kumimoji="0" lang="en-US" sz="1000" b="0" i="0" u="none" strike="noStrike" kern="1200" cap="none" spc="0" normalizeH="0" baseline="0" noProof="0">
                          <a:ln>
                            <a:noFill/>
                          </a:ln>
                          <a:solidFill>
                            <a:prstClr val="black"/>
                          </a:solidFill>
                          <a:effectLst/>
                          <a:uLnTx/>
                          <a:uFillTx/>
                          <a:latin typeface="+mn-lt"/>
                          <a:ea typeface="+mn-ea"/>
                          <a:cs typeface="+mn-cs"/>
                        </a:rPr>
                        <a:t> 
 Good news! We will be at Popular Bookfest from 9 to 14 June 2018 at Kuala Lumpur Convention Center.
See you there!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14126154"/>
                  </a:ext>
                </a:extLst>
              </a:tr>
            </a:tbl>
          </a:graphicData>
        </a:graphic>
      </p:graphicFrame>
      <p:sp>
        <p:nvSpPr>
          <p:cNvPr id="4" name="Text Placeholder 3">
            <a:extLst>
              <a:ext uri="{FF2B5EF4-FFF2-40B4-BE49-F238E27FC236}">
                <a16:creationId xmlns:a16="http://schemas.microsoft.com/office/drawing/2014/main" id="{ECA44BE3-3701-4577-97E6-043F68EFF55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207637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774</Words>
  <Application>Microsoft Office PowerPoint</Application>
  <PresentationFormat>On-screen Show (4:3)</PresentationFormat>
  <Paragraphs>332</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MASTER TEMPLATE</vt:lpstr>
      <vt:lpstr>Facebook Key Metrics Table | Oxford Fajar Pre-University</vt:lpstr>
      <vt:lpstr>Facebook Reach | Oxford Fajar Pre-University</vt:lpstr>
      <vt:lpstr>Facebook Average Reactions Per Post | Oxford Fajar Pre-University</vt:lpstr>
      <vt:lpstr>Facebook Engaged Users | Oxford Fajar Pre-University</vt:lpstr>
      <vt:lpstr>Facebook Interactions Distribution | Oxford Fajar Pre-University</vt:lpstr>
      <vt:lpstr>Facebook Interaction Rate By Weekday | Oxford Fajar Pre-University</vt:lpstr>
      <vt:lpstr>(FB) Custom Own Posts Table (new) | Oxford Fajar Pre-University - 1 of 3</vt:lpstr>
      <vt:lpstr>(FB) Custom Own Posts Table (new) | Oxford Fajar Pre-University - 2 of 3</vt:lpstr>
      <vt:lpstr>(FB) Custom Own Posts Table (new) | Oxford Fajar Pre-University - 3 of 3</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5</vt:lpstr>
      <vt:lpstr>Facebook Own Posts Table | Oxford Fajar Pre-University - 2 of 5</vt:lpstr>
      <vt:lpstr>Facebook Own Posts Table | Oxford Fajar Pre-University - 3 of 5</vt:lpstr>
      <vt:lpstr>Facebook Own Posts Table | Oxford Fajar Pre-University - 4 of 5</vt:lpstr>
      <vt:lpstr>Facebook Own Posts Table | Oxford Fajar Pre-University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2018-07-02T09:25:52Z</dcterms:created>
  <dcterms:modified xsi:type="dcterms:W3CDTF">2018-07-02T09:26:30Z</dcterms:modified>
</cp:coreProperties>
</file>