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ＭＳ Ｐゴシック" panose="020B0600070205080204" pitchFamily="34" charset="-128"/>
      <p:regular r:id="rId33"/>
    </p:embeddedFon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5.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2659</c:v>
                </c:pt>
                <c:pt idx="1">
                  <c:v>8547</c:v>
                </c:pt>
                <c:pt idx="2">
                  <c:v>7189</c:v>
                </c:pt>
                <c:pt idx="3">
                  <c:v>10344</c:v>
                </c:pt>
                <c:pt idx="4">
                  <c:v>11673</c:v>
                </c:pt>
                <c:pt idx="5">
                  <c:v>10376</c:v>
                </c:pt>
                <c:pt idx="6">
                  <c:v>2187</c:v>
                </c:pt>
                <c:pt idx="7">
                  <c:v>1360</c:v>
                </c:pt>
                <c:pt idx="8">
                  <c:v>5377</c:v>
                </c:pt>
                <c:pt idx="9">
                  <c:v>11296</c:v>
                </c:pt>
                <c:pt idx="10">
                  <c:v>13586</c:v>
                </c:pt>
                <c:pt idx="11">
                  <c:v>13956</c:v>
                </c:pt>
                <c:pt idx="12">
                  <c:v>4075</c:v>
                </c:pt>
                <c:pt idx="13">
                  <c:v>5125</c:v>
                </c:pt>
                <c:pt idx="14">
                  <c:v>6872</c:v>
                </c:pt>
                <c:pt idx="15">
                  <c:v>12368</c:v>
                </c:pt>
                <c:pt idx="16">
                  <c:v>14399</c:v>
                </c:pt>
                <c:pt idx="17">
                  <c:v>11277</c:v>
                </c:pt>
                <c:pt idx="18">
                  <c:v>10123</c:v>
                </c:pt>
                <c:pt idx="19">
                  <c:v>7695</c:v>
                </c:pt>
                <c:pt idx="20">
                  <c:v>2379</c:v>
                </c:pt>
                <c:pt idx="21">
                  <c:v>2904</c:v>
                </c:pt>
                <c:pt idx="22">
                  <c:v>2723</c:v>
                </c:pt>
                <c:pt idx="23">
                  <c:v>2470</c:v>
                </c:pt>
                <c:pt idx="24">
                  <c:v>3126</c:v>
                </c:pt>
                <c:pt idx="25">
                  <c:v>7038</c:v>
                </c:pt>
                <c:pt idx="26">
                  <c:v>4120</c:v>
                </c:pt>
                <c:pt idx="27">
                  <c:v>3235</c:v>
                </c:pt>
                <c:pt idx="28">
                  <c:v>5566</c:v>
                </c:pt>
                <c:pt idx="29">
                  <c:v>12835</c:v>
                </c:pt>
              </c:numCache>
            </c:numRef>
          </c:val>
          <c:smooth val="0"/>
          <c:extLst>
            <c:ext xmlns:c16="http://schemas.microsoft.com/office/drawing/2014/chart" uri="{C3380CC4-5D6E-409C-BE32-E72D297353CC}">
              <c16:uniqueId val="{00000000-A8D2-4942-ABAE-FECCD898C37B}"/>
            </c:ext>
          </c:extLst>
        </c:ser>
        <c:dLbls>
          <c:showLegendKey val="0"/>
          <c:showVal val="0"/>
          <c:showCatName val="0"/>
          <c:showSerName val="0"/>
          <c:showPercent val="0"/>
          <c:showBubbleSize val="0"/>
        </c:dLbls>
        <c:smooth val="0"/>
        <c:axId val="348763200"/>
        <c:axId val="348763528"/>
      </c:lineChart>
      <c:dateAx>
        <c:axId val="34876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63528"/>
        <c:crosses val="autoZero"/>
        <c:auto val="1"/>
        <c:lblOffset val="100"/>
        <c:baseTimeUnit val="days"/>
      </c:dateAx>
      <c:valAx>
        <c:axId val="34876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6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c:v>
                </c:pt>
                <c:pt idx="1">
                  <c:v>0</c:v>
                </c:pt>
                <c:pt idx="2">
                  <c:v>0</c:v>
                </c:pt>
                <c:pt idx="3">
                  <c:v>9</c:v>
                </c:pt>
                <c:pt idx="4">
                  <c:v>16</c:v>
                </c:pt>
                <c:pt idx="5">
                  <c:v>8</c:v>
                </c:pt>
                <c:pt idx="6">
                  <c:v>158</c:v>
                </c:pt>
                <c:pt idx="7">
                  <c:v>371</c:v>
                </c:pt>
                <c:pt idx="8">
                  <c:v>0</c:v>
                </c:pt>
                <c:pt idx="9">
                  <c:v>0</c:v>
                </c:pt>
                <c:pt idx="10">
                  <c:v>14</c:v>
                </c:pt>
                <c:pt idx="11">
                  <c:v>14</c:v>
                </c:pt>
                <c:pt idx="12">
                  <c:v>12</c:v>
                </c:pt>
                <c:pt idx="13">
                  <c:v>0</c:v>
                </c:pt>
                <c:pt idx="14">
                  <c:v>658</c:v>
                </c:pt>
                <c:pt idx="15">
                  <c:v>11</c:v>
                </c:pt>
                <c:pt idx="16">
                  <c:v>277</c:v>
                </c:pt>
                <c:pt idx="17">
                  <c:v>0</c:v>
                </c:pt>
                <c:pt idx="18">
                  <c:v>0</c:v>
                </c:pt>
                <c:pt idx="19">
                  <c:v>0</c:v>
                </c:pt>
                <c:pt idx="20">
                  <c:v>32</c:v>
                </c:pt>
                <c:pt idx="21">
                  <c:v>26</c:v>
                </c:pt>
                <c:pt idx="22">
                  <c:v>14</c:v>
                </c:pt>
                <c:pt idx="23">
                  <c:v>0</c:v>
                </c:pt>
                <c:pt idx="24">
                  <c:v>0</c:v>
                </c:pt>
                <c:pt idx="25">
                  <c:v>0</c:v>
                </c:pt>
                <c:pt idx="26">
                  <c:v>19</c:v>
                </c:pt>
                <c:pt idx="27">
                  <c:v>30</c:v>
                </c:pt>
                <c:pt idx="28">
                  <c:v>23</c:v>
                </c:pt>
                <c:pt idx="29">
                  <c:v>0</c:v>
                </c:pt>
              </c:numCache>
            </c:numRef>
          </c:val>
          <c:smooth val="0"/>
          <c:extLst>
            <c:ext xmlns:c16="http://schemas.microsoft.com/office/drawing/2014/chart" uri="{C3380CC4-5D6E-409C-BE32-E72D297353CC}">
              <c16:uniqueId val="{00000000-371D-447D-8CC7-63486CD850C6}"/>
            </c:ext>
          </c:extLst>
        </c:ser>
        <c:dLbls>
          <c:showLegendKey val="0"/>
          <c:showVal val="0"/>
          <c:showCatName val="0"/>
          <c:showSerName val="0"/>
          <c:showPercent val="0"/>
          <c:showBubbleSize val="0"/>
        </c:dLbls>
        <c:smooth val="0"/>
        <c:axId val="350135504"/>
        <c:axId val="350141080"/>
      </c:lineChart>
      <c:dateAx>
        <c:axId val="35013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41080"/>
        <c:crosses val="autoZero"/>
        <c:auto val="1"/>
        <c:lblOffset val="100"/>
        <c:baseTimeUnit val="days"/>
      </c:dateAx>
      <c:valAx>
        <c:axId val="35014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39</c:v>
                </c:pt>
                <c:pt idx="1">
                  <c:v>151</c:v>
                </c:pt>
                <c:pt idx="2">
                  <c:v>120</c:v>
                </c:pt>
                <c:pt idx="3">
                  <c:v>133</c:v>
                </c:pt>
                <c:pt idx="4">
                  <c:v>171</c:v>
                </c:pt>
                <c:pt idx="5">
                  <c:v>195</c:v>
                </c:pt>
                <c:pt idx="6">
                  <c:v>110</c:v>
                </c:pt>
                <c:pt idx="7">
                  <c:v>106</c:v>
                </c:pt>
                <c:pt idx="8">
                  <c:v>173</c:v>
                </c:pt>
                <c:pt idx="9">
                  <c:v>172</c:v>
                </c:pt>
                <c:pt idx="10">
                  <c:v>238</c:v>
                </c:pt>
                <c:pt idx="11">
                  <c:v>262</c:v>
                </c:pt>
                <c:pt idx="12">
                  <c:v>117</c:v>
                </c:pt>
                <c:pt idx="13">
                  <c:v>163</c:v>
                </c:pt>
                <c:pt idx="14">
                  <c:v>201</c:v>
                </c:pt>
                <c:pt idx="15">
                  <c:v>248</c:v>
                </c:pt>
                <c:pt idx="16">
                  <c:v>343</c:v>
                </c:pt>
                <c:pt idx="17">
                  <c:v>348</c:v>
                </c:pt>
                <c:pt idx="18">
                  <c:v>273</c:v>
                </c:pt>
                <c:pt idx="19">
                  <c:v>188</c:v>
                </c:pt>
                <c:pt idx="20">
                  <c:v>89</c:v>
                </c:pt>
                <c:pt idx="21">
                  <c:v>134</c:v>
                </c:pt>
                <c:pt idx="22">
                  <c:v>156</c:v>
                </c:pt>
                <c:pt idx="23">
                  <c:v>305</c:v>
                </c:pt>
                <c:pt idx="24">
                  <c:v>86</c:v>
                </c:pt>
                <c:pt idx="25">
                  <c:v>91</c:v>
                </c:pt>
                <c:pt idx="26">
                  <c:v>77</c:v>
                </c:pt>
                <c:pt idx="27">
                  <c:v>171</c:v>
                </c:pt>
                <c:pt idx="28">
                  <c:v>103</c:v>
                </c:pt>
                <c:pt idx="29">
                  <c:v>100</c:v>
                </c:pt>
              </c:numCache>
            </c:numRef>
          </c:val>
          <c:smooth val="0"/>
          <c:extLst>
            <c:ext xmlns:c16="http://schemas.microsoft.com/office/drawing/2014/chart" uri="{C3380CC4-5D6E-409C-BE32-E72D297353CC}">
              <c16:uniqueId val="{00000000-CD6D-4925-A27E-468835C55FBE}"/>
            </c:ext>
          </c:extLst>
        </c:ser>
        <c:dLbls>
          <c:showLegendKey val="0"/>
          <c:showVal val="0"/>
          <c:showCatName val="0"/>
          <c:showSerName val="0"/>
          <c:showPercent val="0"/>
          <c:showBubbleSize val="0"/>
        </c:dLbls>
        <c:smooth val="0"/>
        <c:axId val="351438992"/>
        <c:axId val="351442600"/>
      </c:lineChart>
      <c:dateAx>
        <c:axId val="35143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42600"/>
        <c:crosses val="autoZero"/>
        <c:auto val="1"/>
        <c:lblOffset val="100"/>
        <c:baseTimeUnit val="days"/>
      </c:dateAx>
      <c:valAx>
        <c:axId val="35144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3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1758</c:v>
                </c:pt>
              </c:numCache>
            </c:numRef>
          </c:val>
          <c:extLst>
            <c:ext xmlns:c16="http://schemas.microsoft.com/office/drawing/2014/chart" uri="{C3380CC4-5D6E-409C-BE32-E72D297353CC}">
              <c16:uniqueId val="{00000000-74B2-4BD7-AA29-84587E26BC5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24</c:v>
                </c:pt>
              </c:numCache>
            </c:numRef>
          </c:val>
          <c:extLst>
            <c:ext xmlns:c16="http://schemas.microsoft.com/office/drawing/2014/chart" uri="{C3380CC4-5D6E-409C-BE32-E72D297353CC}">
              <c16:uniqueId val="{00000001-74B2-4BD7-AA29-84587E26BC5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74B2-4BD7-AA29-84587E26BC5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74B2-4BD7-AA29-84587E26BC5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1</c:v>
                </c:pt>
              </c:numCache>
            </c:numRef>
          </c:val>
          <c:extLst>
            <c:ext xmlns:c16="http://schemas.microsoft.com/office/drawing/2014/chart" uri="{C3380CC4-5D6E-409C-BE32-E72D297353CC}">
              <c16:uniqueId val="{00000004-74B2-4BD7-AA29-84587E26BC5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74B2-4BD7-AA29-84587E26BC5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8</c:v>
                </c:pt>
              </c:numCache>
            </c:numRef>
          </c:val>
          <c:extLst>
            <c:ext xmlns:c16="http://schemas.microsoft.com/office/drawing/2014/chart" uri="{C3380CC4-5D6E-409C-BE32-E72D297353CC}">
              <c16:uniqueId val="{00000006-74B2-4BD7-AA29-84587E26BC5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37</c:v>
                </c:pt>
              </c:numCache>
            </c:numRef>
          </c:val>
          <c:extLst>
            <c:ext xmlns:c16="http://schemas.microsoft.com/office/drawing/2014/chart" uri="{C3380CC4-5D6E-409C-BE32-E72D297353CC}">
              <c16:uniqueId val="{00000007-74B2-4BD7-AA29-84587E26BC56}"/>
            </c:ext>
          </c:extLst>
        </c:ser>
        <c:dLbls>
          <c:showLegendKey val="0"/>
          <c:showVal val="0"/>
          <c:showCatName val="0"/>
          <c:showSerName val="0"/>
          <c:showPercent val="0"/>
          <c:showBubbleSize val="0"/>
        </c:dLbls>
        <c:gapWidth val="150"/>
        <c:overlap val="100"/>
        <c:axId val="351443256"/>
        <c:axId val="351443912"/>
      </c:barChart>
      <c:catAx>
        <c:axId val="35144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43912"/>
        <c:crosses val="autoZero"/>
        <c:auto val="1"/>
        <c:lblAlgn val="ctr"/>
        <c:lblOffset val="100"/>
        <c:noMultiLvlLbl val="0"/>
      </c:catAx>
      <c:valAx>
        <c:axId val="35144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4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0.71295722256664995</c:v>
                </c:pt>
                <c:pt idx="1">
                  <c:v>1.0229386236825999</c:v>
                </c:pt>
                <c:pt idx="2">
                  <c:v>0.95060963008886001</c:v>
                </c:pt>
                <c:pt idx="3">
                  <c:v>4.7943790039263998</c:v>
                </c:pt>
                <c:pt idx="4">
                  <c:v>10.255956071207001</c:v>
                </c:pt>
                <c:pt idx="5">
                  <c:v>0.80595164290142995</c:v>
                </c:pt>
                <c:pt idx="6">
                  <c:v>17.172969621823</c:v>
                </c:pt>
              </c:numCache>
            </c:numRef>
          </c:val>
          <c:extLst>
            <c:ext xmlns:c16="http://schemas.microsoft.com/office/drawing/2014/chart" uri="{C3380CC4-5D6E-409C-BE32-E72D297353CC}">
              <c16:uniqueId val="{00000000-5BFF-485F-B847-2FC31CE74898}"/>
            </c:ext>
          </c:extLst>
        </c:ser>
        <c:dLbls>
          <c:showLegendKey val="0"/>
          <c:showVal val="0"/>
          <c:showCatName val="0"/>
          <c:showSerName val="0"/>
          <c:showPercent val="0"/>
          <c:showBubbleSize val="0"/>
        </c:dLbls>
        <c:gapWidth val="219"/>
        <c:overlap val="-27"/>
        <c:axId val="350136816"/>
        <c:axId val="348764184"/>
      </c:barChart>
      <c:catAx>
        <c:axId val="35013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64184"/>
        <c:crosses val="autoZero"/>
        <c:auto val="1"/>
        <c:lblAlgn val="ctr"/>
        <c:lblOffset val="100"/>
        <c:noMultiLvlLbl val="0"/>
      </c:catAx>
      <c:valAx>
        <c:axId val="34876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c:v>
                </c:pt>
                <c:pt idx="1">
                  <c:v>131</c:v>
                </c:pt>
                <c:pt idx="2">
                  <c:v>1001</c:v>
                </c:pt>
                <c:pt idx="3">
                  <c:v>157</c:v>
                </c:pt>
                <c:pt idx="4">
                  <c:v>25</c:v>
                </c:pt>
                <c:pt idx="5">
                  <c:v>16</c:v>
                </c:pt>
                <c:pt idx="6">
                  <c:v>6</c:v>
                </c:pt>
              </c:numCache>
            </c:numRef>
          </c:val>
          <c:extLst>
            <c:ext xmlns:c16="http://schemas.microsoft.com/office/drawing/2014/chart" uri="{C3380CC4-5D6E-409C-BE32-E72D297353CC}">
              <c16:uniqueId val="{00000000-EDE8-4095-8932-F11F363F576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70</c:v>
                </c:pt>
                <c:pt idx="2">
                  <c:v>411</c:v>
                </c:pt>
                <c:pt idx="3">
                  <c:v>43</c:v>
                </c:pt>
                <c:pt idx="4">
                  <c:v>14</c:v>
                </c:pt>
                <c:pt idx="5">
                  <c:v>4</c:v>
                </c:pt>
                <c:pt idx="6">
                  <c:v>2</c:v>
                </c:pt>
              </c:numCache>
            </c:numRef>
          </c:val>
          <c:extLst>
            <c:ext xmlns:c16="http://schemas.microsoft.com/office/drawing/2014/chart" uri="{C3380CC4-5D6E-409C-BE32-E72D297353CC}">
              <c16:uniqueId val="{00000001-EDE8-4095-8932-F11F363F5763}"/>
            </c:ext>
          </c:extLst>
        </c:ser>
        <c:dLbls>
          <c:showLegendKey val="0"/>
          <c:showVal val="0"/>
          <c:showCatName val="0"/>
          <c:showSerName val="0"/>
          <c:showPercent val="0"/>
          <c:showBubbleSize val="0"/>
        </c:dLbls>
        <c:gapWidth val="219"/>
        <c:overlap val="-27"/>
        <c:axId val="358795744"/>
        <c:axId val="358796400"/>
      </c:barChart>
      <c:catAx>
        <c:axId val="35879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6400"/>
        <c:crosses val="autoZero"/>
        <c:auto val="1"/>
        <c:lblAlgn val="ctr"/>
        <c:lblOffset val="100"/>
        <c:noMultiLvlLbl val="0"/>
      </c:catAx>
      <c:valAx>
        <c:axId val="35879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0.65075921908893997</c:v>
                </c:pt>
                <c:pt idx="4">
                  <c:v>1.2345679012346</c:v>
                </c:pt>
                <c:pt idx="5">
                  <c:v>0.90909090909090995</c:v>
                </c:pt>
                <c:pt idx="6">
                  <c:v>11.026878015162</c:v>
                </c:pt>
                <c:pt idx="7">
                  <c:v>25.667351129362999</c:v>
                </c:pt>
                <c:pt idx="8">
                  <c:v>0</c:v>
                </c:pt>
                <c:pt idx="9">
                  <c:v>0</c:v>
                </c:pt>
                <c:pt idx="10">
                  <c:v>0.92715231788079</c:v>
                </c:pt>
                <c:pt idx="11">
                  <c:v>0.91324200913242004</c:v>
                </c:pt>
                <c:pt idx="12">
                  <c:v>0.77369439071567003</c:v>
                </c:pt>
                <c:pt idx="13">
                  <c:v>0</c:v>
                </c:pt>
                <c:pt idx="14">
                  <c:v>42.108585858585997</c:v>
                </c:pt>
                <c:pt idx="15">
                  <c:v>0.74953154278575995</c:v>
                </c:pt>
                <c:pt idx="16">
                  <c:v>17.109326744903999</c:v>
                </c:pt>
                <c:pt idx="17">
                  <c:v>0</c:v>
                </c:pt>
                <c:pt idx="18">
                  <c:v>0</c:v>
                </c:pt>
                <c:pt idx="19">
                  <c:v>0</c:v>
                </c:pt>
                <c:pt idx="20">
                  <c:v>2.2326674500588002</c:v>
                </c:pt>
                <c:pt idx="21">
                  <c:v>1.7101449275362</c:v>
                </c:pt>
                <c:pt idx="22">
                  <c:v>0.80321285140562004</c:v>
                </c:pt>
                <c:pt idx="23">
                  <c:v>0</c:v>
                </c:pt>
                <c:pt idx="24">
                  <c:v>0</c:v>
                </c:pt>
                <c:pt idx="25">
                  <c:v>0</c:v>
                </c:pt>
                <c:pt idx="26">
                  <c:v>1.1450381679388999</c:v>
                </c:pt>
                <c:pt idx="27">
                  <c:v>1.8358531317494999</c:v>
                </c:pt>
                <c:pt idx="28">
                  <c:v>1.2319228709159</c:v>
                </c:pt>
                <c:pt idx="29">
                  <c:v>0</c:v>
                </c:pt>
              </c:numCache>
            </c:numRef>
          </c:val>
          <c:smooth val="0"/>
          <c:extLst>
            <c:ext xmlns:c16="http://schemas.microsoft.com/office/drawing/2014/chart" uri="{C3380CC4-5D6E-409C-BE32-E72D297353CC}">
              <c16:uniqueId val="{00000000-CC5C-40C3-918E-5F6108817199}"/>
            </c:ext>
          </c:extLst>
        </c:ser>
        <c:dLbls>
          <c:showLegendKey val="0"/>
          <c:showVal val="0"/>
          <c:showCatName val="0"/>
          <c:showSerName val="0"/>
          <c:showPercent val="0"/>
          <c:showBubbleSize val="0"/>
        </c:dLbls>
        <c:smooth val="0"/>
        <c:axId val="358790168"/>
        <c:axId val="358785576"/>
      </c:lineChart>
      <c:dateAx>
        <c:axId val="35879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5576"/>
        <c:crosses val="autoZero"/>
        <c:auto val="1"/>
        <c:lblOffset val="100"/>
        <c:baseTimeUnit val="days"/>
      </c:dateAx>
      <c:valAx>
        <c:axId val="35878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1325</c:v>
                </c:pt>
                <c:pt idx="1">
                  <c:v>1343</c:v>
                </c:pt>
                <c:pt idx="2">
                  <c:v>1374</c:v>
                </c:pt>
                <c:pt idx="3">
                  <c:v>1393</c:v>
                </c:pt>
                <c:pt idx="4">
                  <c:v>1415</c:v>
                </c:pt>
                <c:pt idx="5">
                  <c:v>1445</c:v>
                </c:pt>
                <c:pt idx="6">
                  <c:v>1457</c:v>
                </c:pt>
                <c:pt idx="7">
                  <c:v>1465</c:v>
                </c:pt>
                <c:pt idx="8">
                  <c:v>1475</c:v>
                </c:pt>
                <c:pt idx="9">
                  <c:v>1495</c:v>
                </c:pt>
                <c:pt idx="10">
                  <c:v>1525</c:v>
                </c:pt>
                <c:pt idx="11">
                  <c:v>1542</c:v>
                </c:pt>
                <c:pt idx="12">
                  <c:v>1561</c:v>
                </c:pt>
                <c:pt idx="13">
                  <c:v>1575</c:v>
                </c:pt>
                <c:pt idx="14">
                  <c:v>1594</c:v>
                </c:pt>
                <c:pt idx="15">
                  <c:v>1609</c:v>
                </c:pt>
                <c:pt idx="16">
                  <c:v>1630</c:v>
                </c:pt>
                <c:pt idx="17">
                  <c:v>1645</c:v>
                </c:pt>
                <c:pt idx="18">
                  <c:v>1666</c:v>
                </c:pt>
                <c:pt idx="19">
                  <c:v>1689</c:v>
                </c:pt>
                <c:pt idx="20">
                  <c:v>1716</c:v>
                </c:pt>
                <c:pt idx="21">
                  <c:v>1735</c:v>
                </c:pt>
                <c:pt idx="22">
                  <c:v>1751</c:v>
                </c:pt>
                <c:pt idx="23">
                  <c:v>1771</c:v>
                </c:pt>
                <c:pt idx="24">
                  <c:v>1794</c:v>
                </c:pt>
                <c:pt idx="25">
                  <c:v>1823</c:v>
                </c:pt>
                <c:pt idx="26">
                  <c:v>1846</c:v>
                </c:pt>
                <c:pt idx="27">
                  <c:v>1859</c:v>
                </c:pt>
                <c:pt idx="28">
                  <c:v>1875</c:v>
                </c:pt>
                <c:pt idx="29">
                  <c:v>1902</c:v>
                </c:pt>
              </c:numCache>
            </c:numRef>
          </c:val>
          <c:smooth val="0"/>
          <c:extLst>
            <c:ext xmlns:c16="http://schemas.microsoft.com/office/drawing/2014/chart" uri="{C3380CC4-5D6E-409C-BE32-E72D297353CC}">
              <c16:uniqueId val="{00000000-E50E-4ACE-8087-DCAF3FDAE64B}"/>
            </c:ext>
          </c:extLst>
        </c:ser>
        <c:dLbls>
          <c:showLegendKey val="0"/>
          <c:showVal val="0"/>
          <c:showCatName val="0"/>
          <c:showSerName val="0"/>
          <c:showPercent val="0"/>
          <c:showBubbleSize val="0"/>
        </c:dLbls>
        <c:smooth val="0"/>
        <c:axId val="358783280"/>
        <c:axId val="358783608"/>
      </c:lineChart>
      <c:dateAx>
        <c:axId val="35878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3608"/>
        <c:crosses val="autoZero"/>
        <c:auto val="1"/>
        <c:lblOffset val="100"/>
        <c:baseTimeUnit val="days"/>
      </c:dateAx>
      <c:valAx>
        <c:axId val="35878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86</c:v>
                </c:pt>
                <c:pt idx="1">
                  <c:v>164</c:v>
                </c:pt>
                <c:pt idx="2">
                  <c:v>100</c:v>
                </c:pt>
                <c:pt idx="3">
                  <c:v>126</c:v>
                </c:pt>
                <c:pt idx="4">
                  <c:v>76</c:v>
                </c:pt>
                <c:pt idx="5">
                  <c:v>78</c:v>
                </c:pt>
                <c:pt idx="6">
                  <c:v>75</c:v>
                </c:pt>
                <c:pt idx="7">
                  <c:v>61</c:v>
                </c:pt>
                <c:pt idx="8">
                  <c:v>50</c:v>
                </c:pt>
                <c:pt idx="9">
                  <c:v>96</c:v>
                </c:pt>
                <c:pt idx="10">
                  <c:v>114</c:v>
                </c:pt>
                <c:pt idx="11">
                  <c:v>118</c:v>
                </c:pt>
                <c:pt idx="12">
                  <c:v>107</c:v>
                </c:pt>
                <c:pt idx="13">
                  <c:v>100</c:v>
                </c:pt>
                <c:pt idx="14">
                  <c:v>61</c:v>
                </c:pt>
                <c:pt idx="15">
                  <c:v>100</c:v>
                </c:pt>
                <c:pt idx="16">
                  <c:v>69</c:v>
                </c:pt>
                <c:pt idx="17">
                  <c:v>44</c:v>
                </c:pt>
                <c:pt idx="18">
                  <c:v>68</c:v>
                </c:pt>
                <c:pt idx="19">
                  <c:v>37</c:v>
                </c:pt>
                <c:pt idx="20">
                  <c:v>151</c:v>
                </c:pt>
                <c:pt idx="21">
                  <c:v>90</c:v>
                </c:pt>
                <c:pt idx="22">
                  <c:v>101</c:v>
                </c:pt>
                <c:pt idx="23">
                  <c:v>107</c:v>
                </c:pt>
                <c:pt idx="24">
                  <c:v>106</c:v>
                </c:pt>
                <c:pt idx="25">
                  <c:v>89</c:v>
                </c:pt>
                <c:pt idx="26">
                  <c:v>85</c:v>
                </c:pt>
                <c:pt idx="27">
                  <c:v>91</c:v>
                </c:pt>
                <c:pt idx="28">
                  <c:v>129</c:v>
                </c:pt>
                <c:pt idx="29">
                  <c:v>105</c:v>
                </c:pt>
              </c:numCache>
            </c:numRef>
          </c:val>
          <c:smooth val="0"/>
          <c:extLst>
            <c:ext xmlns:c16="http://schemas.microsoft.com/office/drawing/2014/chart" uri="{C3380CC4-5D6E-409C-BE32-E72D297353CC}">
              <c16:uniqueId val="{00000000-E1EE-471A-8758-29292711C897}"/>
            </c:ext>
          </c:extLst>
        </c:ser>
        <c:dLbls>
          <c:showLegendKey val="0"/>
          <c:showVal val="0"/>
          <c:showCatName val="0"/>
          <c:showSerName val="0"/>
          <c:showPercent val="0"/>
          <c:showBubbleSize val="0"/>
        </c:dLbls>
        <c:smooth val="0"/>
        <c:axId val="358781640"/>
        <c:axId val="358781312"/>
      </c:lineChart>
      <c:dateAx>
        <c:axId val="35878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1312"/>
        <c:crosses val="autoZero"/>
        <c:auto val="1"/>
        <c:lblOffset val="100"/>
        <c:baseTimeUnit val="days"/>
      </c:dateAx>
      <c:valAx>
        <c:axId val="35878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D61D4-253C-4742-9B83-82E347AD1F4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0FC363A-9817-4F63-AF55-C28DC3C9F6F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0624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B62E-4510-4890-9FC3-13E408F0A02F}"/>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44F8BE4D-5B07-4EDB-80D5-7B0591C84E41}"/>
              </a:ext>
            </a:extLst>
          </p:cNvPr>
          <p:cNvGraphicFramePr>
            <a:graphicFrameLocks noGrp="1"/>
          </p:cNvGraphicFramePr>
          <p:nvPr>
            <p:ph type="tbl" sz="quarter" idx="13"/>
            <p:extLst>
              <p:ext uri="{D42A27DB-BD31-4B8C-83A1-F6EECF244321}">
                <p14:modId xmlns:p14="http://schemas.microsoft.com/office/powerpoint/2010/main" val="407497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6998755"/>
                    </a:ext>
                  </a:extLst>
                </a:gridCol>
                <a:gridCol w="740664">
                  <a:extLst>
                    <a:ext uri="{9D8B030D-6E8A-4147-A177-3AD203B41FA5}">
                      <a16:colId xmlns:a16="http://schemas.microsoft.com/office/drawing/2014/main" val="1864686780"/>
                    </a:ext>
                  </a:extLst>
                </a:gridCol>
                <a:gridCol w="740664">
                  <a:extLst>
                    <a:ext uri="{9D8B030D-6E8A-4147-A177-3AD203B41FA5}">
                      <a16:colId xmlns:a16="http://schemas.microsoft.com/office/drawing/2014/main" val="3456085949"/>
                    </a:ext>
                  </a:extLst>
                </a:gridCol>
                <a:gridCol w="740664">
                  <a:extLst>
                    <a:ext uri="{9D8B030D-6E8A-4147-A177-3AD203B41FA5}">
                      <a16:colId xmlns:a16="http://schemas.microsoft.com/office/drawing/2014/main" val="2369534878"/>
                    </a:ext>
                  </a:extLst>
                </a:gridCol>
                <a:gridCol w="740664">
                  <a:extLst>
                    <a:ext uri="{9D8B030D-6E8A-4147-A177-3AD203B41FA5}">
                      <a16:colId xmlns:a16="http://schemas.microsoft.com/office/drawing/2014/main" val="3451438801"/>
                    </a:ext>
                  </a:extLst>
                </a:gridCol>
                <a:gridCol w="740664">
                  <a:extLst>
                    <a:ext uri="{9D8B030D-6E8A-4147-A177-3AD203B41FA5}">
                      <a16:colId xmlns:a16="http://schemas.microsoft.com/office/drawing/2014/main" val="2900302563"/>
                    </a:ext>
                  </a:extLst>
                </a:gridCol>
                <a:gridCol w="740664">
                  <a:extLst>
                    <a:ext uri="{9D8B030D-6E8A-4147-A177-3AD203B41FA5}">
                      <a16:colId xmlns:a16="http://schemas.microsoft.com/office/drawing/2014/main" val="3035012708"/>
                    </a:ext>
                  </a:extLst>
                </a:gridCol>
                <a:gridCol w="740664">
                  <a:extLst>
                    <a:ext uri="{9D8B030D-6E8A-4147-A177-3AD203B41FA5}">
                      <a16:colId xmlns:a16="http://schemas.microsoft.com/office/drawing/2014/main" val="2348615561"/>
                    </a:ext>
                  </a:extLst>
                </a:gridCol>
                <a:gridCol w="740664">
                  <a:extLst>
                    <a:ext uri="{9D8B030D-6E8A-4147-A177-3AD203B41FA5}">
                      <a16:colId xmlns:a16="http://schemas.microsoft.com/office/drawing/2014/main" val="3790716831"/>
                    </a:ext>
                  </a:extLst>
                </a:gridCol>
                <a:gridCol w="740664">
                  <a:extLst>
                    <a:ext uri="{9D8B030D-6E8A-4147-A177-3AD203B41FA5}">
                      <a16:colId xmlns:a16="http://schemas.microsoft.com/office/drawing/2014/main" val="34812280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8929837"/>
                  </a:ext>
                </a:extLst>
              </a:tr>
              <a:tr h="370840">
                <a:tc>
                  <a:txBody>
                    <a:bodyPr/>
                    <a:lstStyle/>
                    <a:p>
                      <a:r>
                        <a:rPr lang="en-US" sz="1000"/>
                        <a:t>LYC Mother &amp; Child Centre</a:t>
                      </a:r>
                    </a:p>
                  </a:txBody>
                  <a:tcPr/>
                </a:tc>
                <a:tc>
                  <a:txBody>
                    <a:bodyPr/>
                    <a:lstStyle/>
                    <a:p>
                      <a:r>
                        <a:rPr lang="en-US" sz="1000"/>
                        <a:t>1902</a:t>
                      </a:r>
                    </a:p>
                  </a:txBody>
                  <a:tcPr/>
                </a:tc>
                <a:tc>
                  <a:txBody>
                    <a:bodyPr/>
                    <a:lstStyle/>
                    <a:p>
                      <a:r>
                        <a:rPr lang="en-US" sz="1000"/>
                        <a:t>n/a</a:t>
                      </a:r>
                    </a:p>
                  </a:txBody>
                  <a:tcPr/>
                </a:tc>
                <a:tc>
                  <a:txBody>
                    <a:bodyPr/>
                    <a:lstStyle/>
                    <a:p>
                      <a:r>
                        <a:rPr lang="en-US" sz="1000"/>
                        <a:t>22</a:t>
                      </a:r>
                    </a:p>
                  </a:txBody>
                  <a:tcPr/>
                </a:tc>
                <a:tc>
                  <a:txBody>
                    <a:bodyPr/>
                    <a:lstStyle/>
                    <a:p>
                      <a:r>
                        <a:rPr lang="en-US" sz="1000"/>
                        <a:t>1783</a:t>
                      </a:r>
                    </a:p>
                  </a:txBody>
                  <a:tcPr/>
                </a:tc>
                <a:tc>
                  <a:txBody>
                    <a:bodyPr/>
                    <a:lstStyle/>
                    <a:p>
                      <a:r>
                        <a:rPr lang="en-US" sz="1000"/>
                        <a:t>8</a:t>
                      </a:r>
                    </a:p>
                  </a:txBody>
                  <a:tcPr/>
                </a:tc>
                <a:tc>
                  <a:txBody>
                    <a:bodyPr/>
                    <a:lstStyle/>
                    <a:p>
                      <a:r>
                        <a:rPr lang="en-US" sz="1000"/>
                        <a:t>37</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82494101"/>
                  </a:ext>
                </a:extLst>
              </a:tr>
            </a:tbl>
          </a:graphicData>
        </a:graphic>
      </p:graphicFrame>
      <p:sp>
        <p:nvSpPr>
          <p:cNvPr id="4" name="Text Placeholder 3">
            <a:extLst>
              <a:ext uri="{FF2B5EF4-FFF2-40B4-BE49-F238E27FC236}">
                <a16:creationId xmlns:a16="http://schemas.microsoft.com/office/drawing/2014/main" id="{341095ED-C8B7-441D-A09A-888905E7D91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8827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83408-7AF9-44D7-AC7B-133A447CA2C7}"/>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91B48942-304E-4329-B9F6-63C748ACF11B}"/>
              </a:ext>
            </a:extLst>
          </p:cNvPr>
          <p:cNvGraphicFramePr>
            <a:graphicFrameLocks noGrp="1"/>
          </p:cNvGraphicFramePr>
          <p:nvPr>
            <p:ph type="chart" sz="quarter" idx="13"/>
            <p:extLst>
              <p:ext uri="{D42A27DB-BD31-4B8C-83A1-F6EECF244321}">
                <p14:modId xmlns:p14="http://schemas.microsoft.com/office/powerpoint/2010/main" val="1182336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1FA07-7655-4145-B75A-8E7A13E1254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FEF3CE9-218C-4CAA-8EFE-21B46A8F1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237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3926-C941-40FB-A37E-5213133ED1F7}"/>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B38BD23B-1F9D-4F1A-BDCF-7910FB1B7007}"/>
              </a:ext>
            </a:extLst>
          </p:cNvPr>
          <p:cNvGraphicFramePr>
            <a:graphicFrameLocks noGrp="1"/>
          </p:cNvGraphicFramePr>
          <p:nvPr>
            <p:ph type="chart" sz="quarter" idx="13"/>
            <p:extLst>
              <p:ext uri="{D42A27DB-BD31-4B8C-83A1-F6EECF244321}">
                <p14:modId xmlns:p14="http://schemas.microsoft.com/office/powerpoint/2010/main" val="1979861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020A12-C211-47FD-AAA0-07DE3697C5F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61C44E3-F47D-4560-8C1E-21EF79D7D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0039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59FA-FDCE-480F-BEED-FFC51A2F9249}"/>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B8BE68FE-AD9E-4714-B25C-E9BE47478192}"/>
              </a:ext>
            </a:extLst>
          </p:cNvPr>
          <p:cNvGraphicFramePr>
            <a:graphicFrameLocks noGrp="1"/>
          </p:cNvGraphicFramePr>
          <p:nvPr>
            <p:ph type="chart" sz="quarter" idx="13"/>
            <p:extLst>
              <p:ext uri="{D42A27DB-BD31-4B8C-83A1-F6EECF244321}">
                <p14:modId xmlns:p14="http://schemas.microsoft.com/office/powerpoint/2010/main" val="3376498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F7F10-AEE8-42DB-8AA2-4430B66C55A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C992299-E019-463F-88CE-B5BB7C7C8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325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B0C8-CB8D-4282-8EF3-5D1FE69D2731}"/>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A02ABEED-63CB-447E-8E98-B43EE995B50E}"/>
              </a:ext>
            </a:extLst>
          </p:cNvPr>
          <p:cNvGraphicFramePr>
            <a:graphicFrameLocks noGrp="1"/>
          </p:cNvGraphicFramePr>
          <p:nvPr>
            <p:ph type="chart" sz="quarter" idx="13"/>
            <p:extLst>
              <p:ext uri="{D42A27DB-BD31-4B8C-83A1-F6EECF244321}">
                <p14:modId xmlns:p14="http://schemas.microsoft.com/office/powerpoint/2010/main" val="990738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2D794-F1F6-4A87-AA96-4ACFCA2848A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9C27739-3E10-4007-B495-4F92F4FE7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825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927A9-7217-4B6D-830C-7A9ECA905A0D}"/>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95275948-D185-4C71-A405-85A8A263E2C0}"/>
              </a:ext>
            </a:extLst>
          </p:cNvPr>
          <p:cNvGraphicFramePr>
            <a:graphicFrameLocks noGrp="1"/>
          </p:cNvGraphicFramePr>
          <p:nvPr>
            <p:ph type="chart" sz="quarter" idx="13"/>
            <p:extLst>
              <p:ext uri="{D42A27DB-BD31-4B8C-83A1-F6EECF244321}">
                <p14:modId xmlns:p14="http://schemas.microsoft.com/office/powerpoint/2010/main" val="1607655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60CE9-04FB-430D-AC65-E54B27E22DD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238A318-E028-4B83-8514-B9B31EF196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09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2347-6EC4-4489-AB8B-35F92DECFD3B}"/>
              </a:ext>
            </a:extLst>
          </p:cNvPr>
          <p:cNvSpPr>
            <a:spLocks noGrp="1"/>
          </p:cNvSpPr>
          <p:nvPr>
            <p:ph type="title"/>
          </p:nvPr>
        </p:nvSpPr>
        <p:spPr/>
        <p:txBody>
          <a:bodyPr/>
          <a:lstStyle/>
          <a:p>
            <a:r>
              <a:rPr lang="en-US"/>
              <a:t>(FB) Custom Own Posts Table (new) | LYC Mother &amp; Child Centre - 1 of 3</a:t>
            </a:r>
          </a:p>
        </p:txBody>
      </p:sp>
      <p:graphicFrame>
        <p:nvGraphicFramePr>
          <p:cNvPr id="5" name="Table Placeholder 4">
            <a:extLst>
              <a:ext uri="{FF2B5EF4-FFF2-40B4-BE49-F238E27FC236}">
                <a16:creationId xmlns:a16="http://schemas.microsoft.com/office/drawing/2014/main" id="{A4296001-3B50-469E-866D-C2057EE2CCA1}"/>
              </a:ext>
            </a:extLst>
          </p:cNvPr>
          <p:cNvGraphicFramePr>
            <a:graphicFrameLocks noGrp="1"/>
          </p:cNvGraphicFramePr>
          <p:nvPr>
            <p:ph type="tbl" sz="quarter" idx="13"/>
            <p:extLst>
              <p:ext uri="{D42A27DB-BD31-4B8C-83A1-F6EECF244321}">
                <p14:modId xmlns:p14="http://schemas.microsoft.com/office/powerpoint/2010/main" val="2518464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0618964"/>
                    </a:ext>
                  </a:extLst>
                </a:gridCol>
                <a:gridCol w="822960">
                  <a:extLst>
                    <a:ext uri="{9D8B030D-6E8A-4147-A177-3AD203B41FA5}">
                      <a16:colId xmlns:a16="http://schemas.microsoft.com/office/drawing/2014/main" val="1729779668"/>
                    </a:ext>
                  </a:extLst>
                </a:gridCol>
                <a:gridCol w="822960">
                  <a:extLst>
                    <a:ext uri="{9D8B030D-6E8A-4147-A177-3AD203B41FA5}">
                      <a16:colId xmlns:a16="http://schemas.microsoft.com/office/drawing/2014/main" val="1461824605"/>
                    </a:ext>
                  </a:extLst>
                </a:gridCol>
                <a:gridCol w="822960">
                  <a:extLst>
                    <a:ext uri="{9D8B030D-6E8A-4147-A177-3AD203B41FA5}">
                      <a16:colId xmlns:a16="http://schemas.microsoft.com/office/drawing/2014/main" val="2282619093"/>
                    </a:ext>
                  </a:extLst>
                </a:gridCol>
                <a:gridCol w="822960">
                  <a:extLst>
                    <a:ext uri="{9D8B030D-6E8A-4147-A177-3AD203B41FA5}">
                      <a16:colId xmlns:a16="http://schemas.microsoft.com/office/drawing/2014/main" val="2028301051"/>
                    </a:ext>
                  </a:extLst>
                </a:gridCol>
                <a:gridCol w="822960">
                  <a:extLst>
                    <a:ext uri="{9D8B030D-6E8A-4147-A177-3AD203B41FA5}">
                      <a16:colId xmlns:a16="http://schemas.microsoft.com/office/drawing/2014/main" val="970520427"/>
                    </a:ext>
                  </a:extLst>
                </a:gridCol>
                <a:gridCol w="822960">
                  <a:extLst>
                    <a:ext uri="{9D8B030D-6E8A-4147-A177-3AD203B41FA5}">
                      <a16:colId xmlns:a16="http://schemas.microsoft.com/office/drawing/2014/main" val="206076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30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- 2018-06-15 01:00:00 </a:t>
                      </a:r>
                      <a:r>
                        <a:rPr kumimoji="0" lang="en-US" sz="1000" b="0" i="0" u="none" strike="noStrike" kern="1200" cap="none" spc="0" normalizeH="0" baseline="0" noProof="0">
                          <a:ln>
                            <a:noFill/>
                          </a:ln>
                          <a:solidFill>
                            <a:prstClr val="black"/>
                          </a:solidFill>
                          <a:effectLst/>
                          <a:uLnTx/>
                          <a:uFillTx/>
                          <a:latin typeface="+mn-lt"/>
                          <a:ea typeface="+mn-ea"/>
                          <a:cs typeface="+mn-cs"/>
                        </a:rPr>
                        <a:t> 
 LYC Healthcare would like to wish all Muslim families a Selamat Hari Raya Aidilfitri!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764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- 2018-06-08 12:00:00 </a:t>
                      </a:r>
                      <a:r>
                        <a:rPr kumimoji="0" lang="en-US" sz="1000" b="0" i="0" u="none" strike="noStrike" kern="1200" cap="none" spc="0" normalizeH="0" baseline="0" noProof="0">
                          <a:ln>
                            <a:noFill/>
                          </a:ln>
                          <a:solidFill>
                            <a:prstClr val="black"/>
                          </a:solidFill>
                          <a:effectLst/>
                          <a:uLnTx/>
                          <a:uFillTx/>
                          <a:latin typeface="+mn-lt"/>
                          <a:ea typeface="+mn-ea"/>
                          <a:cs typeface="+mn-cs"/>
                        </a:rPr>
                        <a:t> 
 Calling out to all CIMB Bank Cardmembers! In collaboration with CIMB Bank, LYC Mother &amp; Child Centre is offering 40% off its package price and providing additional goodies worth RM410 such as 2 Tanamera pre-natal massages, 1 Baby Trial Kit from Biolane and 1 Baby Starter Kit from Philips Avent. You can also opt for easy payment up to 12 months! Contact us via enquiry@lychealth.com or 012-627 7335 to find out more about this exclusive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048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- 2018-06-17 00:00:01 </a:t>
                      </a:r>
                      <a:r>
                        <a:rPr kumimoji="0" lang="en-US" sz="1000" b="0" i="0" u="none" strike="noStrike" kern="1200" cap="none" spc="0" normalizeH="0" baseline="0" noProof="0">
                          <a:ln>
                            <a:noFill/>
                          </a:ln>
                          <a:solidFill>
                            <a:prstClr val="black"/>
                          </a:solidFill>
                          <a:effectLst/>
                          <a:uLnTx/>
                          <a:uFillTx/>
                          <a:latin typeface="+mn-lt"/>
                          <a:ea typeface="+mn-ea"/>
                          <a:cs typeface="+mn-cs"/>
                        </a:rPr>
                        <a:t> 
 “Any man can be a father but it takes someone special to be a Dad.”
Happy Father’s 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祝偉大的父親們，父親節快樂！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131087"/>
                  </a:ext>
                </a:extLst>
              </a:tr>
            </a:tbl>
          </a:graphicData>
        </a:graphic>
      </p:graphicFrame>
      <p:sp>
        <p:nvSpPr>
          <p:cNvPr id="4" name="Text Placeholder 3">
            <a:extLst>
              <a:ext uri="{FF2B5EF4-FFF2-40B4-BE49-F238E27FC236}">
                <a16:creationId xmlns:a16="http://schemas.microsoft.com/office/drawing/2014/main" id="{8C1ADE84-3341-425E-9EAE-F8958C62E26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72051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509D-52F3-4DE9-A23D-071317164B7A}"/>
              </a:ext>
            </a:extLst>
          </p:cNvPr>
          <p:cNvSpPr>
            <a:spLocks noGrp="1"/>
          </p:cNvSpPr>
          <p:nvPr>
            <p:ph type="title"/>
          </p:nvPr>
        </p:nvSpPr>
        <p:spPr/>
        <p:txBody>
          <a:bodyPr/>
          <a:lstStyle/>
          <a:p>
            <a:r>
              <a:rPr lang="en-US"/>
              <a:t>(FB) Custom Own Posts Table (new) | LYC Mother &amp; Child Centre - 2 of 3</a:t>
            </a:r>
          </a:p>
        </p:txBody>
      </p:sp>
      <p:graphicFrame>
        <p:nvGraphicFramePr>
          <p:cNvPr id="5" name="Table Placeholder 4">
            <a:extLst>
              <a:ext uri="{FF2B5EF4-FFF2-40B4-BE49-F238E27FC236}">
                <a16:creationId xmlns:a16="http://schemas.microsoft.com/office/drawing/2014/main" id="{4DC319FD-5C3B-4445-BFD3-BACB12E55F6D}"/>
              </a:ext>
            </a:extLst>
          </p:cNvPr>
          <p:cNvGraphicFramePr>
            <a:graphicFrameLocks noGrp="1"/>
          </p:cNvGraphicFramePr>
          <p:nvPr>
            <p:ph type="tbl" sz="quarter" idx="13"/>
            <p:extLst>
              <p:ext uri="{D42A27DB-BD31-4B8C-83A1-F6EECF244321}">
                <p14:modId xmlns:p14="http://schemas.microsoft.com/office/powerpoint/2010/main" val="49762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1267192"/>
                    </a:ext>
                  </a:extLst>
                </a:gridCol>
                <a:gridCol w="822960">
                  <a:extLst>
                    <a:ext uri="{9D8B030D-6E8A-4147-A177-3AD203B41FA5}">
                      <a16:colId xmlns:a16="http://schemas.microsoft.com/office/drawing/2014/main" val="1940322631"/>
                    </a:ext>
                  </a:extLst>
                </a:gridCol>
                <a:gridCol w="822960">
                  <a:extLst>
                    <a:ext uri="{9D8B030D-6E8A-4147-A177-3AD203B41FA5}">
                      <a16:colId xmlns:a16="http://schemas.microsoft.com/office/drawing/2014/main" val="2522168005"/>
                    </a:ext>
                  </a:extLst>
                </a:gridCol>
                <a:gridCol w="822960">
                  <a:extLst>
                    <a:ext uri="{9D8B030D-6E8A-4147-A177-3AD203B41FA5}">
                      <a16:colId xmlns:a16="http://schemas.microsoft.com/office/drawing/2014/main" val="3666672921"/>
                    </a:ext>
                  </a:extLst>
                </a:gridCol>
                <a:gridCol w="822960">
                  <a:extLst>
                    <a:ext uri="{9D8B030D-6E8A-4147-A177-3AD203B41FA5}">
                      <a16:colId xmlns:a16="http://schemas.microsoft.com/office/drawing/2014/main" val="666220810"/>
                    </a:ext>
                  </a:extLst>
                </a:gridCol>
                <a:gridCol w="822960">
                  <a:extLst>
                    <a:ext uri="{9D8B030D-6E8A-4147-A177-3AD203B41FA5}">
                      <a16:colId xmlns:a16="http://schemas.microsoft.com/office/drawing/2014/main" val="340734142"/>
                    </a:ext>
                  </a:extLst>
                </a:gridCol>
                <a:gridCol w="822960">
                  <a:extLst>
                    <a:ext uri="{9D8B030D-6E8A-4147-A177-3AD203B41FA5}">
                      <a16:colId xmlns:a16="http://schemas.microsoft.com/office/drawing/2014/main" val="1346598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643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- 2018-06-07 11:58:00 </a:t>
                      </a:r>
                      <a:r>
                        <a:rPr kumimoji="0" lang="en-US" sz="1000" b="0" i="0" u="none" strike="noStrike" kern="1200" cap="none" spc="0" normalizeH="0" baseline="0" noProof="0">
                          <a:ln>
                            <a:noFill/>
                          </a:ln>
                          <a:solidFill>
                            <a:prstClr val="black"/>
                          </a:solidFill>
                          <a:effectLst/>
                          <a:uLnTx/>
                          <a:uFillTx/>
                          <a:latin typeface="+mn-lt"/>
                          <a:ea typeface="+mn-ea"/>
                          <a:cs typeface="+mn-cs"/>
                        </a:rPr>
                        <a:t> 
 Our caregivers are well trained nurses and your new born baby will be taken care by our qualified and professional caregivers all day and all night! 
Our caregivers will also keep a daily health record of your baby's progress so that your precious one is always supervised.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我们的护理人员都是受过专业培训的合格护士，她們将無時無刻全天候地照顾您的宝宝。
我们的医护人员也会每天监督与记录宝宝的健康情况以确保您的宝宝可健康成长。</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9438804"/>
                  </a:ext>
                </a:extLst>
              </a:tr>
            </a:tbl>
          </a:graphicData>
        </a:graphic>
      </p:graphicFrame>
      <p:sp>
        <p:nvSpPr>
          <p:cNvPr id="4" name="Text Placeholder 3">
            <a:extLst>
              <a:ext uri="{FF2B5EF4-FFF2-40B4-BE49-F238E27FC236}">
                <a16:creationId xmlns:a16="http://schemas.microsoft.com/office/drawing/2014/main" id="{CAB2D0C8-0CE5-477C-81D9-E84C342DA57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926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AE1B-EBBB-4C73-A51B-9BF42C4A5C8B}"/>
              </a:ext>
            </a:extLst>
          </p:cNvPr>
          <p:cNvSpPr>
            <a:spLocks noGrp="1"/>
          </p:cNvSpPr>
          <p:nvPr>
            <p:ph type="title"/>
          </p:nvPr>
        </p:nvSpPr>
        <p:spPr/>
        <p:txBody>
          <a:bodyPr/>
          <a:lstStyle/>
          <a:p>
            <a:r>
              <a:rPr lang="en-US"/>
              <a:t>(FB) Custom Own Posts Table (new) | LYC Mother &amp; Child Centre - 3 of 3</a:t>
            </a:r>
          </a:p>
        </p:txBody>
      </p:sp>
      <p:graphicFrame>
        <p:nvGraphicFramePr>
          <p:cNvPr id="5" name="Table Placeholder 4">
            <a:extLst>
              <a:ext uri="{FF2B5EF4-FFF2-40B4-BE49-F238E27FC236}">
                <a16:creationId xmlns:a16="http://schemas.microsoft.com/office/drawing/2014/main" id="{B42BE4B3-BE31-4860-8C47-0E6D0EA692E7}"/>
              </a:ext>
            </a:extLst>
          </p:cNvPr>
          <p:cNvGraphicFramePr>
            <a:graphicFrameLocks noGrp="1"/>
          </p:cNvGraphicFramePr>
          <p:nvPr>
            <p:ph type="tbl" sz="quarter" idx="13"/>
            <p:extLst>
              <p:ext uri="{D42A27DB-BD31-4B8C-83A1-F6EECF244321}">
                <p14:modId xmlns:p14="http://schemas.microsoft.com/office/powerpoint/2010/main" val="213578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8551703"/>
                    </a:ext>
                  </a:extLst>
                </a:gridCol>
                <a:gridCol w="822960">
                  <a:extLst>
                    <a:ext uri="{9D8B030D-6E8A-4147-A177-3AD203B41FA5}">
                      <a16:colId xmlns:a16="http://schemas.microsoft.com/office/drawing/2014/main" val="3802695023"/>
                    </a:ext>
                  </a:extLst>
                </a:gridCol>
                <a:gridCol w="822960">
                  <a:extLst>
                    <a:ext uri="{9D8B030D-6E8A-4147-A177-3AD203B41FA5}">
                      <a16:colId xmlns:a16="http://schemas.microsoft.com/office/drawing/2014/main" val="4003941224"/>
                    </a:ext>
                  </a:extLst>
                </a:gridCol>
                <a:gridCol w="822960">
                  <a:extLst>
                    <a:ext uri="{9D8B030D-6E8A-4147-A177-3AD203B41FA5}">
                      <a16:colId xmlns:a16="http://schemas.microsoft.com/office/drawing/2014/main" val="3684228939"/>
                    </a:ext>
                  </a:extLst>
                </a:gridCol>
                <a:gridCol w="822960">
                  <a:extLst>
                    <a:ext uri="{9D8B030D-6E8A-4147-A177-3AD203B41FA5}">
                      <a16:colId xmlns:a16="http://schemas.microsoft.com/office/drawing/2014/main" val="1905928259"/>
                    </a:ext>
                  </a:extLst>
                </a:gridCol>
                <a:gridCol w="822960">
                  <a:extLst>
                    <a:ext uri="{9D8B030D-6E8A-4147-A177-3AD203B41FA5}">
                      <a16:colId xmlns:a16="http://schemas.microsoft.com/office/drawing/2014/main" val="2928866655"/>
                    </a:ext>
                  </a:extLst>
                </a:gridCol>
                <a:gridCol w="822960">
                  <a:extLst>
                    <a:ext uri="{9D8B030D-6E8A-4147-A177-3AD203B41FA5}">
                      <a16:colId xmlns:a16="http://schemas.microsoft.com/office/drawing/2014/main" val="230146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294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- 2018-06-21 22:32:17 </a:t>
                      </a:r>
                      <a:r>
                        <a:rPr kumimoji="0" lang="en-US" sz="1000" b="0" i="0" u="none" strike="noStrike" kern="1200" cap="none" spc="0" normalizeH="0" baseline="0" noProof="0">
                          <a:ln>
                            <a:noFill/>
                          </a:ln>
                          <a:solidFill>
                            <a:prstClr val="black"/>
                          </a:solidFill>
                          <a:effectLst/>
                          <a:uLnTx/>
                          <a:uFillTx/>
                          <a:latin typeface="+mn-lt"/>
                          <a:ea typeface="+mn-ea"/>
                          <a:cs typeface="+mn-cs"/>
                        </a:rPr>
                        <a:t> 
 Thank you MELODY FM 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杨理强 </a:t>
                      </a:r>
                      <a:r>
                        <a:rPr kumimoji="0" lang="en-US" sz="1000" b="0" i="0" u="none" strike="noStrike" kern="1200" cap="none" spc="0" normalizeH="0" baseline="0" noProof="0">
                          <a:ln>
                            <a:noFill/>
                          </a:ln>
                          <a:solidFill>
                            <a:prstClr val="black"/>
                          </a:solidFill>
                          <a:effectLst/>
                          <a:uLnTx/>
                          <a:uFillTx/>
                          <a:latin typeface="+mn-lt"/>
                          <a:ea typeface="+mn-ea"/>
                          <a:cs typeface="+mn-cs"/>
                        </a:rPr>
                        <a:t>Li Qiang for having us! 
Don't forget to tune in to Melody FM 103 tomorrow (22 May, 12 pm) as LYC Mother &amp; Child Centre 's CEO, Dr June's will be talking about the 10 lessons in taking care of newborns.
</a:t>
                      </a:r>
                      <a:r>
                        <a:rPr kumimoji="0" lang="ja-JP" altLang="en-US" sz="1000" b="0" i="0" u="none" strike="noStrike" kern="1200" cap="none" spc="0" normalizeH="0" baseline="0" noProof="0">
                          <a:ln>
                            <a:noFill/>
                          </a:ln>
                          <a:solidFill>
                            <a:prstClr val="black"/>
                          </a:solidFill>
                          <a:effectLst/>
                          <a:uLnTx/>
                          <a:uFillTx/>
                          <a:latin typeface="+mn-lt"/>
                          <a:ea typeface="+mn-ea"/>
                          <a:cs typeface="+mn-cs"/>
                        </a:rPr>
                        <a:t>非常感谢 杨理强 </a:t>
                      </a:r>
                      <a:r>
                        <a:rPr kumimoji="0" lang="en-US" sz="1000" b="0" i="0" u="none" strike="noStrike" kern="1200" cap="none" spc="0" normalizeH="0" baseline="0" noProof="0">
                          <a:ln>
                            <a:noFill/>
                          </a:ln>
                          <a:solidFill>
                            <a:prstClr val="black"/>
                          </a:solidFill>
                          <a:effectLst/>
                          <a:uLnTx/>
                          <a:uFillTx/>
                          <a:latin typeface="+mn-lt"/>
                          <a:ea typeface="+mn-ea"/>
                          <a:cs typeface="+mn-cs"/>
                        </a:rPr>
                        <a:t>Li Qiang</a:t>
                      </a:r>
                      <a:r>
                        <a:rPr kumimoji="0" lang="ja-JP" altLang="en-US" sz="1000" b="0" i="0" u="none" strike="noStrike" kern="1200" cap="none" spc="0" normalizeH="0" baseline="0" noProof="0">
                          <a:ln>
                            <a:noFill/>
                          </a:ln>
                          <a:solidFill>
                            <a:prstClr val="black"/>
                          </a:solidFill>
                          <a:effectLst/>
                          <a:uLnTx/>
                          <a:uFillTx/>
                          <a:latin typeface="+mn-lt"/>
                          <a:ea typeface="+mn-ea"/>
                          <a:cs typeface="+mn-cs"/>
                        </a:rPr>
                        <a:t>邀请我们到</a:t>
                      </a:r>
                      <a:r>
                        <a:rPr kumimoji="0" lang="en-US" sz="1000" b="0" i="0" u="none" strike="noStrike" kern="1200" cap="none" spc="0" normalizeH="0" baseline="0" noProof="0">
                          <a:ln>
                            <a:noFill/>
                          </a:ln>
                          <a:solidFill>
                            <a:prstClr val="black"/>
                          </a:solidFill>
                          <a:effectLst/>
                          <a:uLnTx/>
                          <a:uFillTx/>
                          <a:latin typeface="+mn-lt"/>
                          <a:ea typeface="+mn-ea"/>
                          <a:cs typeface="+mn-cs"/>
                        </a:rPr>
                        <a:t>Melody FM 《</a:t>
                      </a:r>
                      <a:r>
                        <a:rPr kumimoji="0" lang="ja-JP" altLang="en-US" sz="1000" b="0" i="0" u="none" strike="noStrike" kern="1200" cap="none" spc="0" normalizeH="0" baseline="0" noProof="0">
                          <a:ln>
                            <a:noFill/>
                          </a:ln>
                          <a:solidFill>
                            <a:prstClr val="black"/>
                          </a:solidFill>
                          <a:effectLst/>
                          <a:uLnTx/>
                          <a:uFillTx/>
                          <a:latin typeface="+mn-lt"/>
                          <a:ea typeface="+mn-ea"/>
                          <a:cs typeface="+mn-cs"/>
                        </a:rPr>
                        <a:t>十号捕手</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当节目嘉宾。
想了解更多育儿知识？明天中午</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ja-JP" altLang="en-US" sz="1000" b="0" i="0" u="none" strike="noStrike" kern="1200" cap="none" spc="0" normalizeH="0" baseline="0" noProof="0">
                          <a:ln>
                            <a:noFill/>
                          </a:ln>
                          <a:solidFill>
                            <a:prstClr val="black"/>
                          </a:solidFill>
                          <a:effectLst/>
                          <a:uLnTx/>
                          <a:uFillTx/>
                          <a:latin typeface="+mn-lt"/>
                          <a:ea typeface="+mn-ea"/>
                          <a:cs typeface="+mn-cs"/>
                        </a:rPr>
                        <a:t>点，别忘了收听</a:t>
                      </a:r>
                      <a:r>
                        <a:rPr kumimoji="0" lang="en-US" sz="1000" b="0" i="0" u="none" strike="noStrike" kern="1200" cap="none" spc="0" normalizeH="0" baseline="0" noProof="0">
                          <a:ln>
                            <a:noFill/>
                          </a:ln>
                          <a:solidFill>
                            <a:prstClr val="black"/>
                          </a:solidFill>
                          <a:effectLst/>
                          <a:uLnTx/>
                          <a:uFillTx/>
                          <a:latin typeface="+mn-lt"/>
                          <a:ea typeface="+mn-ea"/>
                          <a:cs typeface="+mn-cs"/>
                        </a:rPr>
                        <a:t>Melody FM 103! LYC Mother and Child Centre</a:t>
                      </a:r>
                      <a:r>
                        <a:rPr kumimoji="0" lang="ja-JP" altLang="en-US" sz="1000" b="0" i="0" u="none" strike="noStrike" kern="1200" cap="none" spc="0" normalizeH="0" baseline="0" noProof="0">
                          <a:ln>
                            <a:noFill/>
                          </a:ln>
                          <a:solidFill>
                            <a:prstClr val="black"/>
                          </a:solidFill>
                          <a:effectLst/>
                          <a:uLnTx/>
                          <a:uFillTx/>
                          <a:latin typeface="+mn-lt"/>
                          <a:ea typeface="+mn-ea"/>
                          <a:cs typeface="+mn-cs"/>
                        </a:rPr>
                        <a:t>的</a:t>
                      </a:r>
                      <a:r>
                        <a:rPr kumimoji="0" lang="en-US" sz="1000" b="0" i="0" u="none" strike="noStrike" kern="1200" cap="none" spc="0" normalizeH="0" baseline="0" noProof="0">
                          <a:ln>
                            <a:noFill/>
                          </a:ln>
                          <a:solidFill>
                            <a:prstClr val="black"/>
                          </a:solidFill>
                          <a:effectLst/>
                          <a:uLnTx/>
                          <a:uFillTx/>
                          <a:latin typeface="+mn-lt"/>
                          <a:ea typeface="+mn-ea"/>
                          <a:cs typeface="+mn-cs"/>
                        </a:rPr>
                        <a:t>CEO， Dr June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将与您分享</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爸妈不可不知新生儿照护十堂课</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3387704"/>
                  </a:ext>
                </a:extLst>
              </a:tr>
            </a:tbl>
          </a:graphicData>
        </a:graphic>
      </p:graphicFrame>
      <p:sp>
        <p:nvSpPr>
          <p:cNvPr id="4" name="Text Placeholder 3">
            <a:extLst>
              <a:ext uri="{FF2B5EF4-FFF2-40B4-BE49-F238E27FC236}">
                <a16:creationId xmlns:a16="http://schemas.microsoft.com/office/drawing/2014/main" id="{23CB60B7-A7DB-4861-B6D0-5F04E1739C5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75962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7580-06D3-4A7F-B1BD-9415B039E3FD}"/>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E6D61B8D-515E-496F-A792-10E8D8F6AF9F}"/>
              </a:ext>
            </a:extLst>
          </p:cNvPr>
          <p:cNvGraphicFramePr>
            <a:graphicFrameLocks noGrp="1"/>
          </p:cNvGraphicFramePr>
          <p:nvPr>
            <p:ph type="chart" sz="quarter" idx="13"/>
            <p:extLst>
              <p:ext uri="{D42A27DB-BD31-4B8C-83A1-F6EECF244321}">
                <p14:modId xmlns:p14="http://schemas.microsoft.com/office/powerpoint/2010/main" val="4242654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C0C5B-BC08-47E1-B9DD-6BA9BEFFAB7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C2DBEA3-19C7-4A11-81A4-7DC5AD75CC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060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4547-9087-4AFF-8D39-A848E215E76A}"/>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34AF4763-590D-4690-AAE3-EF6943908F1E}"/>
              </a:ext>
            </a:extLst>
          </p:cNvPr>
          <p:cNvGraphicFramePr>
            <a:graphicFrameLocks noGrp="1"/>
          </p:cNvGraphicFramePr>
          <p:nvPr>
            <p:ph type="chart" sz="quarter" idx="13"/>
            <p:extLst>
              <p:ext uri="{D42A27DB-BD31-4B8C-83A1-F6EECF244321}">
                <p14:modId xmlns:p14="http://schemas.microsoft.com/office/powerpoint/2010/main" val="3745206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E2052-C6FB-49AF-9B3E-6A9FB64ED89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9AED837-E5D2-4174-BF4B-4233F1691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959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6FF-B0DB-4C1F-B92F-9FCF3FAB3BDF}"/>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A1814ED5-1D55-4B47-8586-B1E3D4661B80}"/>
              </a:ext>
            </a:extLst>
          </p:cNvPr>
          <p:cNvGraphicFramePr>
            <a:graphicFrameLocks noGrp="1"/>
          </p:cNvGraphicFramePr>
          <p:nvPr>
            <p:ph type="chart" sz="quarter" idx="13"/>
            <p:extLst>
              <p:ext uri="{D42A27DB-BD31-4B8C-83A1-F6EECF244321}">
                <p14:modId xmlns:p14="http://schemas.microsoft.com/office/powerpoint/2010/main" val="1780811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2C619-A745-498C-A360-9D9A26ADE6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B9E0C7A-20D6-4A00-BCF1-32A12CC8DE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877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72EA2-4210-4682-9955-02C9DC3CC556}"/>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EDCCD3A5-E513-46A1-BE12-C1DA88EC01E9}"/>
              </a:ext>
            </a:extLst>
          </p:cNvPr>
          <p:cNvGraphicFramePr>
            <a:graphicFrameLocks noGrp="1"/>
          </p:cNvGraphicFramePr>
          <p:nvPr>
            <p:ph type="chart" sz="quarter" idx="13"/>
            <p:extLst>
              <p:ext uri="{D42A27DB-BD31-4B8C-83A1-F6EECF244321}">
                <p14:modId xmlns:p14="http://schemas.microsoft.com/office/powerpoint/2010/main" val="1898416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533F1-D659-425A-A4DE-1640862024B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FF03379-3E7D-4959-B9BD-36F9FDDBF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19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5C8A7-5CE6-4404-84BB-6DBF4F67B81C}"/>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E06254D8-CEE2-486C-9499-3834B176FF29}"/>
              </a:ext>
            </a:extLst>
          </p:cNvPr>
          <p:cNvGraphicFramePr>
            <a:graphicFrameLocks noGrp="1"/>
          </p:cNvGraphicFramePr>
          <p:nvPr>
            <p:ph type="tbl" sz="quarter" idx="13"/>
            <p:extLst>
              <p:ext uri="{D42A27DB-BD31-4B8C-83A1-F6EECF244321}">
                <p14:modId xmlns:p14="http://schemas.microsoft.com/office/powerpoint/2010/main" val="144053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117199"/>
                    </a:ext>
                  </a:extLst>
                </a:gridCol>
                <a:gridCol w="1645920">
                  <a:extLst>
                    <a:ext uri="{9D8B030D-6E8A-4147-A177-3AD203B41FA5}">
                      <a16:colId xmlns:a16="http://schemas.microsoft.com/office/drawing/2014/main" val="396028475"/>
                    </a:ext>
                  </a:extLst>
                </a:gridCol>
                <a:gridCol w="1645920">
                  <a:extLst>
                    <a:ext uri="{9D8B030D-6E8A-4147-A177-3AD203B41FA5}">
                      <a16:colId xmlns:a16="http://schemas.microsoft.com/office/drawing/2014/main" val="375169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2535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extLst>
                  <a:ext uri="{0D108BD9-81ED-4DB2-BD59-A6C34878D82A}">
                    <a16:rowId xmlns:a16="http://schemas.microsoft.com/office/drawing/2014/main" val="6922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15735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49361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25499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6091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48656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6132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52880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3249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96218880"/>
                  </a:ext>
                </a:extLst>
              </a:tr>
            </a:tbl>
          </a:graphicData>
        </a:graphic>
      </p:graphicFrame>
      <p:sp>
        <p:nvSpPr>
          <p:cNvPr id="4" name="Text Placeholder 3">
            <a:extLst>
              <a:ext uri="{FF2B5EF4-FFF2-40B4-BE49-F238E27FC236}">
                <a16:creationId xmlns:a16="http://schemas.microsoft.com/office/drawing/2014/main" id="{2436E2D4-06B4-4A85-8AAD-1CEF4C89FB4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81805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4627-8308-479A-9ECB-4138647EBBED}"/>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2471AF95-4513-4FB7-BD2A-6416AA4BD485}"/>
              </a:ext>
            </a:extLst>
          </p:cNvPr>
          <p:cNvGraphicFramePr>
            <a:graphicFrameLocks noGrp="1"/>
          </p:cNvGraphicFramePr>
          <p:nvPr>
            <p:ph type="tbl" sz="quarter" idx="13"/>
            <p:extLst>
              <p:ext uri="{D42A27DB-BD31-4B8C-83A1-F6EECF244321}">
                <p14:modId xmlns:p14="http://schemas.microsoft.com/office/powerpoint/2010/main" val="356634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50936151"/>
                    </a:ext>
                  </a:extLst>
                </a:gridCol>
                <a:gridCol w="1645920">
                  <a:extLst>
                    <a:ext uri="{9D8B030D-6E8A-4147-A177-3AD203B41FA5}">
                      <a16:colId xmlns:a16="http://schemas.microsoft.com/office/drawing/2014/main" val="3435123446"/>
                    </a:ext>
                  </a:extLst>
                </a:gridCol>
                <a:gridCol w="1645920">
                  <a:extLst>
                    <a:ext uri="{9D8B030D-6E8A-4147-A177-3AD203B41FA5}">
                      <a16:colId xmlns:a16="http://schemas.microsoft.com/office/drawing/2014/main" val="199533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8345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18709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99230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5115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9920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8663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6995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4097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2067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92829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3704132"/>
                  </a:ext>
                </a:extLst>
              </a:tr>
            </a:tbl>
          </a:graphicData>
        </a:graphic>
      </p:graphicFrame>
      <p:sp>
        <p:nvSpPr>
          <p:cNvPr id="4" name="Text Placeholder 3">
            <a:extLst>
              <a:ext uri="{FF2B5EF4-FFF2-40B4-BE49-F238E27FC236}">
                <a16:creationId xmlns:a16="http://schemas.microsoft.com/office/drawing/2014/main" id="{0030103D-0593-47AF-816C-6B145784AA8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78339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9328-2030-42C7-9161-7D1BC4FC68EB}"/>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44AF9495-ACFC-4395-89BA-BA02DEE01F73}"/>
              </a:ext>
            </a:extLst>
          </p:cNvPr>
          <p:cNvGraphicFramePr>
            <a:graphicFrameLocks noGrp="1"/>
          </p:cNvGraphicFramePr>
          <p:nvPr>
            <p:ph type="tbl" sz="quarter" idx="13"/>
            <p:extLst>
              <p:ext uri="{D42A27DB-BD31-4B8C-83A1-F6EECF244321}">
                <p14:modId xmlns:p14="http://schemas.microsoft.com/office/powerpoint/2010/main" val="397096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93465065"/>
                    </a:ext>
                  </a:extLst>
                </a:gridCol>
                <a:gridCol w="1645920">
                  <a:extLst>
                    <a:ext uri="{9D8B030D-6E8A-4147-A177-3AD203B41FA5}">
                      <a16:colId xmlns:a16="http://schemas.microsoft.com/office/drawing/2014/main" val="3007725534"/>
                    </a:ext>
                  </a:extLst>
                </a:gridCol>
                <a:gridCol w="1645920">
                  <a:extLst>
                    <a:ext uri="{9D8B030D-6E8A-4147-A177-3AD203B41FA5}">
                      <a16:colId xmlns:a16="http://schemas.microsoft.com/office/drawing/2014/main" val="68829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9333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8863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6244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67701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37522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08468123"/>
                  </a:ext>
                </a:extLst>
              </a:tr>
            </a:tbl>
          </a:graphicData>
        </a:graphic>
      </p:graphicFrame>
      <p:sp>
        <p:nvSpPr>
          <p:cNvPr id="4" name="Text Placeholder 3">
            <a:extLst>
              <a:ext uri="{FF2B5EF4-FFF2-40B4-BE49-F238E27FC236}">
                <a16:creationId xmlns:a16="http://schemas.microsoft.com/office/drawing/2014/main" id="{958AEFD4-14C1-4F3B-B806-A44FFC3FD89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47354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F6FE-C34A-4AD3-8500-159621C0EBE6}"/>
              </a:ext>
            </a:extLst>
          </p:cNvPr>
          <p:cNvSpPr>
            <a:spLocks noGrp="1"/>
          </p:cNvSpPr>
          <p:nvPr>
            <p:ph type="title"/>
          </p:nvPr>
        </p:nvSpPr>
        <p:spPr/>
        <p:txBody>
          <a:bodyPr/>
          <a:lstStyle/>
          <a:p>
            <a:r>
              <a:rPr lang="en-US"/>
              <a:t>Facebook Own Posts Table | LYC Mother &amp; Child Centre - 1 of 14</a:t>
            </a:r>
          </a:p>
        </p:txBody>
      </p:sp>
      <p:graphicFrame>
        <p:nvGraphicFramePr>
          <p:cNvPr id="5" name="Table Placeholder 4">
            <a:extLst>
              <a:ext uri="{FF2B5EF4-FFF2-40B4-BE49-F238E27FC236}">
                <a16:creationId xmlns:a16="http://schemas.microsoft.com/office/drawing/2014/main" id="{1566A1E6-FEF2-4D62-8C96-B16F0F0134EE}"/>
              </a:ext>
            </a:extLst>
          </p:cNvPr>
          <p:cNvGraphicFramePr>
            <a:graphicFrameLocks noGrp="1"/>
          </p:cNvGraphicFramePr>
          <p:nvPr>
            <p:ph type="tbl" sz="quarter" idx="13"/>
            <p:extLst>
              <p:ext uri="{D42A27DB-BD31-4B8C-83A1-F6EECF244321}">
                <p14:modId xmlns:p14="http://schemas.microsoft.com/office/powerpoint/2010/main" val="376465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5935573"/>
                    </a:ext>
                  </a:extLst>
                </a:gridCol>
                <a:gridCol w="658368">
                  <a:extLst>
                    <a:ext uri="{9D8B030D-6E8A-4147-A177-3AD203B41FA5}">
                      <a16:colId xmlns:a16="http://schemas.microsoft.com/office/drawing/2014/main" val="3707225962"/>
                    </a:ext>
                  </a:extLst>
                </a:gridCol>
                <a:gridCol w="658368">
                  <a:extLst>
                    <a:ext uri="{9D8B030D-6E8A-4147-A177-3AD203B41FA5}">
                      <a16:colId xmlns:a16="http://schemas.microsoft.com/office/drawing/2014/main" val="1136969022"/>
                    </a:ext>
                  </a:extLst>
                </a:gridCol>
                <a:gridCol w="658368">
                  <a:extLst>
                    <a:ext uri="{9D8B030D-6E8A-4147-A177-3AD203B41FA5}">
                      <a16:colId xmlns:a16="http://schemas.microsoft.com/office/drawing/2014/main" val="1377405847"/>
                    </a:ext>
                  </a:extLst>
                </a:gridCol>
                <a:gridCol w="658368">
                  <a:extLst>
                    <a:ext uri="{9D8B030D-6E8A-4147-A177-3AD203B41FA5}">
                      <a16:colId xmlns:a16="http://schemas.microsoft.com/office/drawing/2014/main" val="224833044"/>
                    </a:ext>
                  </a:extLst>
                </a:gridCol>
                <a:gridCol w="658368">
                  <a:extLst>
                    <a:ext uri="{9D8B030D-6E8A-4147-A177-3AD203B41FA5}">
                      <a16:colId xmlns:a16="http://schemas.microsoft.com/office/drawing/2014/main" val="1155763727"/>
                    </a:ext>
                  </a:extLst>
                </a:gridCol>
                <a:gridCol w="658368">
                  <a:extLst>
                    <a:ext uri="{9D8B030D-6E8A-4147-A177-3AD203B41FA5}">
                      <a16:colId xmlns:a16="http://schemas.microsoft.com/office/drawing/2014/main" val="342882014"/>
                    </a:ext>
                  </a:extLst>
                </a:gridCol>
                <a:gridCol w="658368">
                  <a:extLst>
                    <a:ext uri="{9D8B030D-6E8A-4147-A177-3AD203B41FA5}">
                      <a16:colId xmlns:a16="http://schemas.microsoft.com/office/drawing/2014/main" val="889612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841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- 2018-06-29 10:38:21 </a:t>
                      </a:r>
                      <a:r>
                        <a:rPr kumimoji="0" lang="en-US" sz="1000" b="0" i="0" u="none" strike="noStrike" kern="1200" cap="none" spc="0" normalizeH="0" baseline="0" noProof="0">
                          <a:ln>
                            <a:noFill/>
                          </a:ln>
                          <a:solidFill>
                            <a:prstClr val="black"/>
                          </a:solidFill>
                          <a:effectLst/>
                          <a:uLnTx/>
                          <a:uFillTx/>
                          <a:latin typeface="+mn-lt"/>
                          <a:ea typeface="+mn-ea"/>
                          <a:cs typeface="+mn-cs"/>
                        </a:rPr>
                        <a:t> 
 Mummies and daddies, LYC Mother &amp; Child Centre has a date with you this weekend at TCE Baby Expo!
PSST, we have a very SPECIAL DEAL for the first 10 who sign up with us! Do drop by our booth at Booth 8, Hall 1!
Date: 30 June &amp; 1 July (Saturday &amp; Sunday)
Time: 9am – 10pm
Venue: Booth 8, Hall 1, Mid Valley Exhibition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301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- 2018-06-28 12:01:00 </a:t>
                      </a:r>
                      <a:r>
                        <a:rPr kumimoji="0" lang="en-US" sz="1000" b="0" i="0" u="none" strike="noStrike" kern="1200" cap="none" spc="0" normalizeH="0" baseline="0" noProof="0">
                          <a:ln>
                            <a:noFill/>
                          </a:ln>
                          <a:solidFill>
                            <a:prstClr val="black"/>
                          </a:solidFill>
                          <a:effectLst/>
                          <a:uLnTx/>
                          <a:uFillTx/>
                          <a:latin typeface="+mn-lt"/>
                          <a:ea typeface="+mn-ea"/>
                          <a:cs typeface="+mn-cs"/>
                        </a:rPr>
                        <a:t> 
 First time mummies, don’t worry about not having enough baby care knowledge!
At LYC Mother &amp; Child Centre, we will prepare all mothers for motherhood by teaching how to care for your little one. Here’s our nurse is preparing a little one for his bath. : )
</a:t>
                      </a:r>
                      <a:r>
                        <a:rPr kumimoji="0" lang="ja-JP" altLang="en-US" sz="1000" b="0" i="0" u="none" strike="noStrike" kern="1200" cap="none" spc="0" normalizeH="0" baseline="0" noProof="0">
                          <a:ln>
                            <a:noFill/>
                          </a:ln>
                          <a:solidFill>
                            <a:prstClr val="black"/>
                          </a:solidFill>
                          <a:effectLst/>
                          <a:uLnTx/>
                          <a:uFillTx/>
                          <a:latin typeface="+mn-lt"/>
                          <a:ea typeface="+mn-ea"/>
                          <a:cs typeface="+mn-cs"/>
                        </a:rPr>
                        <a:t>初为人母，育儿知识不足？新手妈妈别担心！
</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月子中心已做好准备，我们会细心教导并提供您所有照护宝宝的信息。
看，我们的护士正准备帮宝宝洗白白咯！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3472300"/>
                  </a:ext>
                </a:extLst>
              </a:tr>
            </a:tbl>
          </a:graphicData>
        </a:graphic>
      </p:graphicFrame>
      <p:sp>
        <p:nvSpPr>
          <p:cNvPr id="4" name="Text Placeholder 3">
            <a:extLst>
              <a:ext uri="{FF2B5EF4-FFF2-40B4-BE49-F238E27FC236}">
                <a16:creationId xmlns:a16="http://schemas.microsoft.com/office/drawing/2014/main" id="{94B814C3-E8B3-4C26-A49C-1F5F564B8C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90247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0843-CA58-410A-8B36-DC909D61B0A0}"/>
              </a:ext>
            </a:extLst>
          </p:cNvPr>
          <p:cNvSpPr>
            <a:spLocks noGrp="1"/>
          </p:cNvSpPr>
          <p:nvPr>
            <p:ph type="title"/>
          </p:nvPr>
        </p:nvSpPr>
        <p:spPr/>
        <p:txBody>
          <a:bodyPr/>
          <a:lstStyle/>
          <a:p>
            <a:r>
              <a:rPr lang="en-US"/>
              <a:t>Facebook Own Posts Table | LYC Mother &amp; Child Centre - 2 of 14</a:t>
            </a:r>
          </a:p>
        </p:txBody>
      </p:sp>
      <p:graphicFrame>
        <p:nvGraphicFramePr>
          <p:cNvPr id="5" name="Table Placeholder 4">
            <a:extLst>
              <a:ext uri="{FF2B5EF4-FFF2-40B4-BE49-F238E27FC236}">
                <a16:creationId xmlns:a16="http://schemas.microsoft.com/office/drawing/2014/main" id="{66976541-82FF-4B98-AC46-8870F20A8204}"/>
              </a:ext>
            </a:extLst>
          </p:cNvPr>
          <p:cNvGraphicFramePr>
            <a:graphicFrameLocks noGrp="1"/>
          </p:cNvGraphicFramePr>
          <p:nvPr>
            <p:ph type="tbl" sz="quarter" idx="13"/>
            <p:extLst>
              <p:ext uri="{D42A27DB-BD31-4B8C-83A1-F6EECF244321}">
                <p14:modId xmlns:p14="http://schemas.microsoft.com/office/powerpoint/2010/main" val="234202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7325705"/>
                    </a:ext>
                  </a:extLst>
                </a:gridCol>
                <a:gridCol w="658368">
                  <a:extLst>
                    <a:ext uri="{9D8B030D-6E8A-4147-A177-3AD203B41FA5}">
                      <a16:colId xmlns:a16="http://schemas.microsoft.com/office/drawing/2014/main" val="3394548042"/>
                    </a:ext>
                  </a:extLst>
                </a:gridCol>
                <a:gridCol w="658368">
                  <a:extLst>
                    <a:ext uri="{9D8B030D-6E8A-4147-A177-3AD203B41FA5}">
                      <a16:colId xmlns:a16="http://schemas.microsoft.com/office/drawing/2014/main" val="3770542784"/>
                    </a:ext>
                  </a:extLst>
                </a:gridCol>
                <a:gridCol w="658368">
                  <a:extLst>
                    <a:ext uri="{9D8B030D-6E8A-4147-A177-3AD203B41FA5}">
                      <a16:colId xmlns:a16="http://schemas.microsoft.com/office/drawing/2014/main" val="2357407298"/>
                    </a:ext>
                  </a:extLst>
                </a:gridCol>
                <a:gridCol w="658368">
                  <a:extLst>
                    <a:ext uri="{9D8B030D-6E8A-4147-A177-3AD203B41FA5}">
                      <a16:colId xmlns:a16="http://schemas.microsoft.com/office/drawing/2014/main" val="3194037910"/>
                    </a:ext>
                  </a:extLst>
                </a:gridCol>
                <a:gridCol w="658368">
                  <a:extLst>
                    <a:ext uri="{9D8B030D-6E8A-4147-A177-3AD203B41FA5}">
                      <a16:colId xmlns:a16="http://schemas.microsoft.com/office/drawing/2014/main" val="3538973195"/>
                    </a:ext>
                  </a:extLst>
                </a:gridCol>
                <a:gridCol w="658368">
                  <a:extLst>
                    <a:ext uri="{9D8B030D-6E8A-4147-A177-3AD203B41FA5}">
                      <a16:colId xmlns:a16="http://schemas.microsoft.com/office/drawing/2014/main" val="4222260136"/>
                    </a:ext>
                  </a:extLst>
                </a:gridCol>
                <a:gridCol w="658368">
                  <a:extLst>
                    <a:ext uri="{9D8B030D-6E8A-4147-A177-3AD203B41FA5}">
                      <a16:colId xmlns:a16="http://schemas.microsoft.com/office/drawing/2014/main" val="190797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559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- 2018-06-27 17:27:49 </a:t>
                      </a:r>
                      <a:r>
                        <a:rPr kumimoji="0" lang="en-US" sz="1000" b="0" i="0" u="none" strike="noStrike" kern="1200" cap="none" spc="0" normalizeH="0" baseline="0" noProof="0">
                          <a:ln>
                            <a:noFill/>
                          </a:ln>
                          <a:solidFill>
                            <a:prstClr val="black"/>
                          </a:solidFill>
                          <a:effectLst/>
                          <a:uLnTx/>
                          <a:uFillTx/>
                          <a:latin typeface="+mn-lt"/>
                          <a:ea typeface="+mn-ea"/>
                          <a:cs typeface="+mn-cs"/>
                        </a:rPr>
                        <a:t> 
 Well-balanced confinement food is important for the mother to gain necessary nutrients during the postnatal period. Our confinement food menu is planned by traditional Chinese physicians, modern dieticians and nutritionists, from breakfast, lunch, high tea to dinner, LYC Mother &amp; Child Centre wants to make sure our mummies can enjoy the delicious and nutritious food with the finest quality.  
For a free centre tour or for more information, contact us at enquiry@lychealth.com or call +603 7733 9222 / +6012 6277 335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309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- 2018-06-23 17:23:22 </a:t>
                      </a:r>
                      <a:r>
                        <a:rPr kumimoji="0" lang="en-US" sz="1000" b="0" i="0" u="none" strike="noStrike" kern="1200" cap="none" spc="0" normalizeH="0" baseline="0" noProof="0">
                          <a:ln>
                            <a:noFill/>
                          </a:ln>
                          <a:solidFill>
                            <a:prstClr val="black"/>
                          </a:solidFill>
                          <a:effectLst/>
                          <a:uLnTx/>
                          <a:uFillTx/>
                          <a:latin typeface="+mn-lt"/>
                          <a:ea typeface="+mn-ea"/>
                          <a:cs typeface="+mn-cs"/>
                        </a:rPr>
                        <a:t> 
 Pillows are important for your baby's neck and head shape.
That's why we're happy to use Mimos Pillow Malaysia for our baby guests because it is a Medical Class 1 Approved Baby Pillow.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5404989"/>
                  </a:ext>
                </a:extLst>
              </a:tr>
            </a:tbl>
          </a:graphicData>
        </a:graphic>
      </p:graphicFrame>
      <p:sp>
        <p:nvSpPr>
          <p:cNvPr id="4" name="Text Placeholder 3">
            <a:extLst>
              <a:ext uri="{FF2B5EF4-FFF2-40B4-BE49-F238E27FC236}">
                <a16:creationId xmlns:a16="http://schemas.microsoft.com/office/drawing/2014/main" id="{A38DD750-7040-40B3-BB68-FAF3AB3ADAA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29868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5508-69A3-4200-A3E8-6AA523F7563C}"/>
              </a:ext>
            </a:extLst>
          </p:cNvPr>
          <p:cNvSpPr>
            <a:spLocks noGrp="1"/>
          </p:cNvSpPr>
          <p:nvPr>
            <p:ph type="title"/>
          </p:nvPr>
        </p:nvSpPr>
        <p:spPr/>
        <p:txBody>
          <a:bodyPr/>
          <a:lstStyle/>
          <a:p>
            <a:r>
              <a:rPr lang="en-US"/>
              <a:t>Facebook Own Posts Table | LYC Mother &amp; Child Centre - 3 of 14</a:t>
            </a:r>
          </a:p>
        </p:txBody>
      </p:sp>
      <p:graphicFrame>
        <p:nvGraphicFramePr>
          <p:cNvPr id="5" name="Table Placeholder 4">
            <a:extLst>
              <a:ext uri="{FF2B5EF4-FFF2-40B4-BE49-F238E27FC236}">
                <a16:creationId xmlns:a16="http://schemas.microsoft.com/office/drawing/2014/main" id="{1677EAA2-32D0-4FDB-979A-32FBBF709620}"/>
              </a:ext>
            </a:extLst>
          </p:cNvPr>
          <p:cNvGraphicFramePr>
            <a:graphicFrameLocks noGrp="1"/>
          </p:cNvGraphicFramePr>
          <p:nvPr>
            <p:ph type="tbl" sz="quarter" idx="13"/>
            <p:extLst>
              <p:ext uri="{D42A27DB-BD31-4B8C-83A1-F6EECF244321}">
                <p14:modId xmlns:p14="http://schemas.microsoft.com/office/powerpoint/2010/main" val="367876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6319668"/>
                    </a:ext>
                  </a:extLst>
                </a:gridCol>
                <a:gridCol w="658368">
                  <a:extLst>
                    <a:ext uri="{9D8B030D-6E8A-4147-A177-3AD203B41FA5}">
                      <a16:colId xmlns:a16="http://schemas.microsoft.com/office/drawing/2014/main" val="4077116209"/>
                    </a:ext>
                  </a:extLst>
                </a:gridCol>
                <a:gridCol w="658368">
                  <a:extLst>
                    <a:ext uri="{9D8B030D-6E8A-4147-A177-3AD203B41FA5}">
                      <a16:colId xmlns:a16="http://schemas.microsoft.com/office/drawing/2014/main" val="4047503203"/>
                    </a:ext>
                  </a:extLst>
                </a:gridCol>
                <a:gridCol w="658368">
                  <a:extLst>
                    <a:ext uri="{9D8B030D-6E8A-4147-A177-3AD203B41FA5}">
                      <a16:colId xmlns:a16="http://schemas.microsoft.com/office/drawing/2014/main" val="3824862025"/>
                    </a:ext>
                  </a:extLst>
                </a:gridCol>
                <a:gridCol w="658368">
                  <a:extLst>
                    <a:ext uri="{9D8B030D-6E8A-4147-A177-3AD203B41FA5}">
                      <a16:colId xmlns:a16="http://schemas.microsoft.com/office/drawing/2014/main" val="80176805"/>
                    </a:ext>
                  </a:extLst>
                </a:gridCol>
                <a:gridCol w="658368">
                  <a:extLst>
                    <a:ext uri="{9D8B030D-6E8A-4147-A177-3AD203B41FA5}">
                      <a16:colId xmlns:a16="http://schemas.microsoft.com/office/drawing/2014/main" val="1285862343"/>
                    </a:ext>
                  </a:extLst>
                </a:gridCol>
                <a:gridCol w="658368">
                  <a:extLst>
                    <a:ext uri="{9D8B030D-6E8A-4147-A177-3AD203B41FA5}">
                      <a16:colId xmlns:a16="http://schemas.microsoft.com/office/drawing/2014/main" val="2034234198"/>
                    </a:ext>
                  </a:extLst>
                </a:gridCol>
                <a:gridCol w="658368">
                  <a:extLst>
                    <a:ext uri="{9D8B030D-6E8A-4147-A177-3AD203B41FA5}">
                      <a16:colId xmlns:a16="http://schemas.microsoft.com/office/drawing/2014/main" val="81024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413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- 2018-06-22 12:45:59 </a:t>
                      </a:r>
                      <a:r>
                        <a:rPr kumimoji="0" lang="en-US" sz="1000" b="0" i="0" u="none" strike="noStrike" kern="1200" cap="none" spc="0" normalizeH="0" baseline="0" noProof="0">
                          <a:ln>
                            <a:noFill/>
                          </a:ln>
                          <a:solidFill>
                            <a:prstClr val="black"/>
                          </a:solidFill>
                          <a:effectLst/>
                          <a:uLnTx/>
                          <a:uFillTx/>
                          <a:latin typeface="+mn-lt"/>
                          <a:ea typeface="+mn-ea"/>
                          <a:cs typeface="+mn-cs"/>
                        </a:rPr>
                        <a:t> 
 Meet our matron, Ivy Kong! She has over 45 years’ experience in nursing and midwifery. She was previously attached to UM Specialist Centre and University Malaya Medical Centre. @lycmotherchild employs only well trained nurses and your new born baby will be taken care of by our qualified and experienced caregivers all day and all night!
Our professional caregivers will also keep a daily health record of your baby's progress so your precious one is always supervised.
For a free centre tour or for more information, contact us at @enquiry@lychealth.com or call +603 7733 9222 / +6012 6277 335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1428837"/>
                  </a:ext>
                </a:extLst>
              </a:tr>
            </a:tbl>
          </a:graphicData>
        </a:graphic>
      </p:graphicFrame>
      <p:sp>
        <p:nvSpPr>
          <p:cNvPr id="4" name="Text Placeholder 3">
            <a:extLst>
              <a:ext uri="{FF2B5EF4-FFF2-40B4-BE49-F238E27FC236}">
                <a16:creationId xmlns:a16="http://schemas.microsoft.com/office/drawing/2014/main" id="{A6EF22A4-264E-4DC2-A83C-6BA4E818EB8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8632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742E-AF3A-42E0-8199-3C2844AD70E6}"/>
              </a:ext>
            </a:extLst>
          </p:cNvPr>
          <p:cNvSpPr>
            <a:spLocks noGrp="1"/>
          </p:cNvSpPr>
          <p:nvPr>
            <p:ph type="title"/>
          </p:nvPr>
        </p:nvSpPr>
        <p:spPr/>
        <p:txBody>
          <a:bodyPr/>
          <a:lstStyle/>
          <a:p>
            <a:r>
              <a:rPr lang="en-US"/>
              <a:t>Facebook Own Posts Table | LYC Mother &amp; Child Centre - 4 of 14</a:t>
            </a:r>
          </a:p>
        </p:txBody>
      </p:sp>
      <p:graphicFrame>
        <p:nvGraphicFramePr>
          <p:cNvPr id="5" name="Table Placeholder 4">
            <a:extLst>
              <a:ext uri="{FF2B5EF4-FFF2-40B4-BE49-F238E27FC236}">
                <a16:creationId xmlns:a16="http://schemas.microsoft.com/office/drawing/2014/main" id="{A3B18516-D88C-453C-A92E-2CB097FDE0EA}"/>
              </a:ext>
            </a:extLst>
          </p:cNvPr>
          <p:cNvGraphicFramePr>
            <a:graphicFrameLocks noGrp="1"/>
          </p:cNvGraphicFramePr>
          <p:nvPr>
            <p:ph type="tbl" sz="quarter" idx="13"/>
            <p:extLst>
              <p:ext uri="{D42A27DB-BD31-4B8C-83A1-F6EECF244321}">
                <p14:modId xmlns:p14="http://schemas.microsoft.com/office/powerpoint/2010/main" val="12209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3734529"/>
                    </a:ext>
                  </a:extLst>
                </a:gridCol>
                <a:gridCol w="658368">
                  <a:extLst>
                    <a:ext uri="{9D8B030D-6E8A-4147-A177-3AD203B41FA5}">
                      <a16:colId xmlns:a16="http://schemas.microsoft.com/office/drawing/2014/main" val="1859292800"/>
                    </a:ext>
                  </a:extLst>
                </a:gridCol>
                <a:gridCol w="658368">
                  <a:extLst>
                    <a:ext uri="{9D8B030D-6E8A-4147-A177-3AD203B41FA5}">
                      <a16:colId xmlns:a16="http://schemas.microsoft.com/office/drawing/2014/main" val="2718228251"/>
                    </a:ext>
                  </a:extLst>
                </a:gridCol>
                <a:gridCol w="658368">
                  <a:extLst>
                    <a:ext uri="{9D8B030D-6E8A-4147-A177-3AD203B41FA5}">
                      <a16:colId xmlns:a16="http://schemas.microsoft.com/office/drawing/2014/main" val="3098503402"/>
                    </a:ext>
                  </a:extLst>
                </a:gridCol>
                <a:gridCol w="658368">
                  <a:extLst>
                    <a:ext uri="{9D8B030D-6E8A-4147-A177-3AD203B41FA5}">
                      <a16:colId xmlns:a16="http://schemas.microsoft.com/office/drawing/2014/main" val="3515207415"/>
                    </a:ext>
                  </a:extLst>
                </a:gridCol>
                <a:gridCol w="658368">
                  <a:extLst>
                    <a:ext uri="{9D8B030D-6E8A-4147-A177-3AD203B41FA5}">
                      <a16:colId xmlns:a16="http://schemas.microsoft.com/office/drawing/2014/main" val="3979886137"/>
                    </a:ext>
                  </a:extLst>
                </a:gridCol>
                <a:gridCol w="658368">
                  <a:extLst>
                    <a:ext uri="{9D8B030D-6E8A-4147-A177-3AD203B41FA5}">
                      <a16:colId xmlns:a16="http://schemas.microsoft.com/office/drawing/2014/main" val="951997310"/>
                    </a:ext>
                  </a:extLst>
                </a:gridCol>
                <a:gridCol w="658368">
                  <a:extLst>
                    <a:ext uri="{9D8B030D-6E8A-4147-A177-3AD203B41FA5}">
                      <a16:colId xmlns:a16="http://schemas.microsoft.com/office/drawing/2014/main" val="90952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883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- 2018-06-22 11:40:05 </a:t>
                      </a:r>
                      <a:r>
                        <a:rPr kumimoji="0" lang="en-US" sz="1000" b="0" i="0" u="none" strike="noStrike" kern="1200" cap="none" spc="0" normalizeH="0" baseline="0" noProof="0">
                          <a:ln>
                            <a:noFill/>
                          </a:ln>
                          <a:solidFill>
                            <a:prstClr val="black"/>
                          </a:solidFill>
                          <a:effectLst/>
                          <a:uLnTx/>
                          <a:uFillTx/>
                          <a:latin typeface="+mn-lt"/>
                          <a:ea typeface="+mn-ea"/>
                          <a:cs typeface="+mn-cs"/>
                        </a:rPr>
                        <a:t> 
 Postpartum care is not as dull as you think. Treat it like you’re on a honeymoon, discovering parenthood. Take a tour of our VIP room, equipped with lavish facilities and amenities:
- King size bed
- Private Bedroom with Attached Bathroom
- Bathroom with Emergency Button
- Automatic Washlet
- Fully air conditioned
- Massage Chair
- Sky Courtyard
- Astro &amp; Netflix
Logon to http://lychealth.com/appointment to make an appointment or drop us a Facebook message for more info.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坐月犹如蜜月，产后护理不再枯燥乏味。趁坐月时，探索与适应全新阶段的自己。
来参观</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月子中心的豪华设施齐全的</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ja-JP" altLang="en-US" sz="1000" b="0" i="0" u="none" strike="noStrike" kern="1200" cap="none" spc="0" normalizeH="0" baseline="0" noProof="0">
                          <a:ln>
                            <a:noFill/>
                          </a:ln>
                          <a:solidFill>
                            <a:prstClr val="black"/>
                          </a:solidFill>
                          <a:effectLst/>
                          <a:uLnTx/>
                          <a:uFillTx/>
                          <a:latin typeface="+mn-lt"/>
                          <a:ea typeface="+mn-ea"/>
                          <a:cs typeface="+mn-cs"/>
                        </a:rPr>
                        <a:t>套房，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King size </a:t>
                      </a:r>
                      <a:r>
                        <a:rPr kumimoji="0" lang="ja-JP" altLang="en-US" sz="1000" b="0" i="0" u="none" strike="noStrike" kern="1200" cap="none" spc="0" normalizeH="0" baseline="0" noProof="0">
                          <a:ln>
                            <a:noFill/>
                          </a:ln>
                          <a:solidFill>
                            <a:prstClr val="black"/>
                          </a:solidFill>
                          <a:effectLst/>
                          <a:uLnTx/>
                          <a:uFillTx/>
                          <a:latin typeface="+mn-lt"/>
                          <a:ea typeface="+mn-ea"/>
                          <a:cs typeface="+mn-cs"/>
                        </a:rPr>
                        <a:t>床型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单人房配私人浴室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房间紧急按钮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智能马桶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空调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按摩椅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私人花园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Astro</a:t>
                      </a:r>
                      <a:r>
                        <a:rPr kumimoji="0" lang="ja-JP" altLang="en-US" sz="1000" b="0" i="0" u="none" strike="noStrike" kern="1200" cap="none" spc="0" normalizeH="0" baseline="0" noProof="0">
                          <a:ln>
                            <a:noFill/>
                          </a:ln>
                          <a:solidFill>
                            <a:prstClr val="black"/>
                          </a:solidFill>
                          <a:effectLst/>
                          <a:uLnTx/>
                          <a:uFillTx/>
                          <a:latin typeface="+mn-lt"/>
                          <a:ea typeface="+mn-ea"/>
                          <a:cs typeface="+mn-cs"/>
                        </a:rPr>
                        <a:t>电视频道 </a:t>
                      </a:r>
                      <a:r>
                        <a:rPr kumimoji="0" lang="en-US" altLang="ja-JP" sz="1000" b="0" i="0" u="none" strike="noStrike" kern="1200" cap="none" spc="0" normalizeH="0" baseline="0" noProof="0">
                          <a:ln>
                            <a:noFill/>
                          </a:ln>
                          <a:solidFill>
                            <a:prstClr val="black"/>
                          </a:solidFill>
                          <a:effectLst/>
                          <a:uLnTx/>
                          <a:uFillTx/>
                          <a:latin typeface="+mn-lt"/>
                          <a:ea typeface="+mn-ea"/>
                          <a:cs typeface="+mn-cs"/>
                        </a:rPr>
                        <a:t>&amp; </a:t>
                      </a:r>
                      <a:r>
                        <a:rPr kumimoji="0" lang="en-US" sz="1000" b="0" i="0" u="none" strike="noStrike" kern="1200" cap="none" spc="0" normalizeH="0" baseline="0" noProof="0">
                          <a:ln>
                            <a:noFill/>
                          </a:ln>
                          <a:solidFill>
                            <a:prstClr val="black"/>
                          </a:solidFill>
                          <a:effectLst/>
                          <a:uLnTx/>
                          <a:uFillTx/>
                          <a:latin typeface="+mn-lt"/>
                          <a:ea typeface="+mn-ea"/>
                          <a:cs typeface="+mn-cs"/>
                        </a:rPr>
                        <a:t>Netflix
</a:t>
                      </a:r>
                      <a:r>
                        <a:rPr kumimoji="0" lang="ja-JP" altLang="en-US" sz="1000" b="0" i="0" u="none" strike="noStrike" kern="1200" cap="none" spc="0" normalizeH="0" baseline="0" noProof="0">
                          <a:ln>
                            <a:noFill/>
                          </a:ln>
                          <a:solidFill>
                            <a:prstClr val="black"/>
                          </a:solidFill>
                          <a:effectLst/>
                          <a:uLnTx/>
                          <a:uFillTx/>
                          <a:latin typeface="+mn-lt"/>
                          <a:ea typeface="+mn-ea"/>
                          <a:cs typeface="+mn-cs"/>
                        </a:rPr>
                        <a:t>即刻浏览</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来跟我们预约。您也可以私讯我们以了解更多。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1247387"/>
                  </a:ext>
                </a:extLst>
              </a:tr>
            </a:tbl>
          </a:graphicData>
        </a:graphic>
      </p:graphicFrame>
      <p:sp>
        <p:nvSpPr>
          <p:cNvPr id="4" name="Text Placeholder 3">
            <a:extLst>
              <a:ext uri="{FF2B5EF4-FFF2-40B4-BE49-F238E27FC236}">
                <a16:creationId xmlns:a16="http://schemas.microsoft.com/office/drawing/2014/main" id="{91C0C706-35E4-49C5-9095-9FF095D8BAD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93951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407C-6628-4E84-8EF6-EA2F5A45AD49}"/>
              </a:ext>
            </a:extLst>
          </p:cNvPr>
          <p:cNvSpPr>
            <a:spLocks noGrp="1"/>
          </p:cNvSpPr>
          <p:nvPr>
            <p:ph type="title"/>
          </p:nvPr>
        </p:nvSpPr>
        <p:spPr/>
        <p:txBody>
          <a:bodyPr/>
          <a:lstStyle/>
          <a:p>
            <a:r>
              <a:rPr lang="en-US"/>
              <a:t>Facebook Own Posts Table | LYC Mother &amp; Child Centre - 5 of 14</a:t>
            </a:r>
          </a:p>
        </p:txBody>
      </p:sp>
      <p:graphicFrame>
        <p:nvGraphicFramePr>
          <p:cNvPr id="5" name="Table Placeholder 4">
            <a:extLst>
              <a:ext uri="{FF2B5EF4-FFF2-40B4-BE49-F238E27FC236}">
                <a16:creationId xmlns:a16="http://schemas.microsoft.com/office/drawing/2014/main" id="{88EC1952-E5B3-4795-8AA8-19640A146654}"/>
              </a:ext>
            </a:extLst>
          </p:cNvPr>
          <p:cNvGraphicFramePr>
            <a:graphicFrameLocks noGrp="1"/>
          </p:cNvGraphicFramePr>
          <p:nvPr>
            <p:ph type="tbl" sz="quarter" idx="13"/>
            <p:extLst>
              <p:ext uri="{D42A27DB-BD31-4B8C-83A1-F6EECF244321}">
                <p14:modId xmlns:p14="http://schemas.microsoft.com/office/powerpoint/2010/main" val="320724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3235377"/>
                    </a:ext>
                  </a:extLst>
                </a:gridCol>
                <a:gridCol w="658368">
                  <a:extLst>
                    <a:ext uri="{9D8B030D-6E8A-4147-A177-3AD203B41FA5}">
                      <a16:colId xmlns:a16="http://schemas.microsoft.com/office/drawing/2014/main" val="2560512337"/>
                    </a:ext>
                  </a:extLst>
                </a:gridCol>
                <a:gridCol w="658368">
                  <a:extLst>
                    <a:ext uri="{9D8B030D-6E8A-4147-A177-3AD203B41FA5}">
                      <a16:colId xmlns:a16="http://schemas.microsoft.com/office/drawing/2014/main" val="3999288888"/>
                    </a:ext>
                  </a:extLst>
                </a:gridCol>
                <a:gridCol w="658368">
                  <a:extLst>
                    <a:ext uri="{9D8B030D-6E8A-4147-A177-3AD203B41FA5}">
                      <a16:colId xmlns:a16="http://schemas.microsoft.com/office/drawing/2014/main" val="3957246814"/>
                    </a:ext>
                  </a:extLst>
                </a:gridCol>
                <a:gridCol w="658368">
                  <a:extLst>
                    <a:ext uri="{9D8B030D-6E8A-4147-A177-3AD203B41FA5}">
                      <a16:colId xmlns:a16="http://schemas.microsoft.com/office/drawing/2014/main" val="2154882942"/>
                    </a:ext>
                  </a:extLst>
                </a:gridCol>
                <a:gridCol w="658368">
                  <a:extLst>
                    <a:ext uri="{9D8B030D-6E8A-4147-A177-3AD203B41FA5}">
                      <a16:colId xmlns:a16="http://schemas.microsoft.com/office/drawing/2014/main" val="2015744449"/>
                    </a:ext>
                  </a:extLst>
                </a:gridCol>
                <a:gridCol w="658368">
                  <a:extLst>
                    <a:ext uri="{9D8B030D-6E8A-4147-A177-3AD203B41FA5}">
                      <a16:colId xmlns:a16="http://schemas.microsoft.com/office/drawing/2014/main" val="589508719"/>
                    </a:ext>
                  </a:extLst>
                </a:gridCol>
                <a:gridCol w="658368">
                  <a:extLst>
                    <a:ext uri="{9D8B030D-6E8A-4147-A177-3AD203B41FA5}">
                      <a16:colId xmlns:a16="http://schemas.microsoft.com/office/drawing/2014/main" val="75088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757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- 2018-06-21 22:32:17 </a:t>
                      </a:r>
                      <a:r>
                        <a:rPr kumimoji="0" lang="en-US" sz="1000" b="0" i="0" u="none" strike="noStrike" kern="1200" cap="none" spc="0" normalizeH="0" baseline="0" noProof="0">
                          <a:ln>
                            <a:noFill/>
                          </a:ln>
                          <a:solidFill>
                            <a:prstClr val="black"/>
                          </a:solidFill>
                          <a:effectLst/>
                          <a:uLnTx/>
                          <a:uFillTx/>
                          <a:latin typeface="+mn-lt"/>
                          <a:ea typeface="+mn-ea"/>
                          <a:cs typeface="+mn-cs"/>
                        </a:rPr>
                        <a:t> 
 Thank you MELODY FM 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杨理强 </a:t>
                      </a:r>
                      <a:r>
                        <a:rPr kumimoji="0" lang="en-US" sz="1000" b="0" i="0" u="none" strike="noStrike" kern="1200" cap="none" spc="0" normalizeH="0" baseline="0" noProof="0">
                          <a:ln>
                            <a:noFill/>
                          </a:ln>
                          <a:solidFill>
                            <a:prstClr val="black"/>
                          </a:solidFill>
                          <a:effectLst/>
                          <a:uLnTx/>
                          <a:uFillTx/>
                          <a:latin typeface="+mn-lt"/>
                          <a:ea typeface="+mn-ea"/>
                          <a:cs typeface="+mn-cs"/>
                        </a:rPr>
                        <a:t>Li Qiang for having us! 
Don't forget to tune in to Melody FM 103 tomorrow (22 May, 12 pm) as LYC Mother &amp; Child Centre 's CEO, Dr June's will be talking about the 10 lessons in taking care of newborns.
</a:t>
                      </a:r>
                      <a:r>
                        <a:rPr kumimoji="0" lang="ja-JP" altLang="en-US" sz="1000" b="0" i="0" u="none" strike="noStrike" kern="1200" cap="none" spc="0" normalizeH="0" baseline="0" noProof="0">
                          <a:ln>
                            <a:noFill/>
                          </a:ln>
                          <a:solidFill>
                            <a:prstClr val="black"/>
                          </a:solidFill>
                          <a:effectLst/>
                          <a:uLnTx/>
                          <a:uFillTx/>
                          <a:latin typeface="+mn-lt"/>
                          <a:ea typeface="+mn-ea"/>
                          <a:cs typeface="+mn-cs"/>
                        </a:rPr>
                        <a:t>非常感谢 杨理强 </a:t>
                      </a:r>
                      <a:r>
                        <a:rPr kumimoji="0" lang="en-US" sz="1000" b="0" i="0" u="none" strike="noStrike" kern="1200" cap="none" spc="0" normalizeH="0" baseline="0" noProof="0">
                          <a:ln>
                            <a:noFill/>
                          </a:ln>
                          <a:solidFill>
                            <a:prstClr val="black"/>
                          </a:solidFill>
                          <a:effectLst/>
                          <a:uLnTx/>
                          <a:uFillTx/>
                          <a:latin typeface="+mn-lt"/>
                          <a:ea typeface="+mn-ea"/>
                          <a:cs typeface="+mn-cs"/>
                        </a:rPr>
                        <a:t>Li Qiang</a:t>
                      </a:r>
                      <a:r>
                        <a:rPr kumimoji="0" lang="ja-JP" altLang="en-US" sz="1000" b="0" i="0" u="none" strike="noStrike" kern="1200" cap="none" spc="0" normalizeH="0" baseline="0" noProof="0">
                          <a:ln>
                            <a:noFill/>
                          </a:ln>
                          <a:solidFill>
                            <a:prstClr val="black"/>
                          </a:solidFill>
                          <a:effectLst/>
                          <a:uLnTx/>
                          <a:uFillTx/>
                          <a:latin typeface="+mn-lt"/>
                          <a:ea typeface="+mn-ea"/>
                          <a:cs typeface="+mn-cs"/>
                        </a:rPr>
                        <a:t>邀请我们到</a:t>
                      </a:r>
                      <a:r>
                        <a:rPr kumimoji="0" lang="en-US" sz="1000" b="0" i="0" u="none" strike="noStrike" kern="1200" cap="none" spc="0" normalizeH="0" baseline="0" noProof="0">
                          <a:ln>
                            <a:noFill/>
                          </a:ln>
                          <a:solidFill>
                            <a:prstClr val="black"/>
                          </a:solidFill>
                          <a:effectLst/>
                          <a:uLnTx/>
                          <a:uFillTx/>
                          <a:latin typeface="+mn-lt"/>
                          <a:ea typeface="+mn-ea"/>
                          <a:cs typeface="+mn-cs"/>
                        </a:rPr>
                        <a:t>Melody FM 《</a:t>
                      </a:r>
                      <a:r>
                        <a:rPr kumimoji="0" lang="ja-JP" altLang="en-US" sz="1000" b="0" i="0" u="none" strike="noStrike" kern="1200" cap="none" spc="0" normalizeH="0" baseline="0" noProof="0">
                          <a:ln>
                            <a:noFill/>
                          </a:ln>
                          <a:solidFill>
                            <a:prstClr val="black"/>
                          </a:solidFill>
                          <a:effectLst/>
                          <a:uLnTx/>
                          <a:uFillTx/>
                          <a:latin typeface="+mn-lt"/>
                          <a:ea typeface="+mn-ea"/>
                          <a:cs typeface="+mn-cs"/>
                        </a:rPr>
                        <a:t>十号捕手</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当节目嘉宾。
想了解更多育儿知识？明天中午</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ja-JP" altLang="en-US" sz="1000" b="0" i="0" u="none" strike="noStrike" kern="1200" cap="none" spc="0" normalizeH="0" baseline="0" noProof="0">
                          <a:ln>
                            <a:noFill/>
                          </a:ln>
                          <a:solidFill>
                            <a:prstClr val="black"/>
                          </a:solidFill>
                          <a:effectLst/>
                          <a:uLnTx/>
                          <a:uFillTx/>
                          <a:latin typeface="+mn-lt"/>
                          <a:ea typeface="+mn-ea"/>
                          <a:cs typeface="+mn-cs"/>
                        </a:rPr>
                        <a:t>点，别忘了收听</a:t>
                      </a:r>
                      <a:r>
                        <a:rPr kumimoji="0" lang="en-US" sz="1000" b="0" i="0" u="none" strike="noStrike" kern="1200" cap="none" spc="0" normalizeH="0" baseline="0" noProof="0">
                          <a:ln>
                            <a:noFill/>
                          </a:ln>
                          <a:solidFill>
                            <a:prstClr val="black"/>
                          </a:solidFill>
                          <a:effectLst/>
                          <a:uLnTx/>
                          <a:uFillTx/>
                          <a:latin typeface="+mn-lt"/>
                          <a:ea typeface="+mn-ea"/>
                          <a:cs typeface="+mn-cs"/>
                        </a:rPr>
                        <a:t>Melody FM 103! LYC Mother and Child Centre</a:t>
                      </a:r>
                      <a:r>
                        <a:rPr kumimoji="0" lang="ja-JP" altLang="en-US" sz="1000" b="0" i="0" u="none" strike="noStrike" kern="1200" cap="none" spc="0" normalizeH="0" baseline="0" noProof="0">
                          <a:ln>
                            <a:noFill/>
                          </a:ln>
                          <a:solidFill>
                            <a:prstClr val="black"/>
                          </a:solidFill>
                          <a:effectLst/>
                          <a:uLnTx/>
                          <a:uFillTx/>
                          <a:latin typeface="+mn-lt"/>
                          <a:ea typeface="+mn-ea"/>
                          <a:cs typeface="+mn-cs"/>
                        </a:rPr>
                        <a:t>的</a:t>
                      </a:r>
                      <a:r>
                        <a:rPr kumimoji="0" lang="en-US" sz="1000" b="0" i="0" u="none" strike="noStrike" kern="1200" cap="none" spc="0" normalizeH="0" baseline="0" noProof="0">
                          <a:ln>
                            <a:noFill/>
                          </a:ln>
                          <a:solidFill>
                            <a:prstClr val="black"/>
                          </a:solidFill>
                          <a:effectLst/>
                          <a:uLnTx/>
                          <a:uFillTx/>
                          <a:latin typeface="+mn-lt"/>
                          <a:ea typeface="+mn-ea"/>
                          <a:cs typeface="+mn-cs"/>
                        </a:rPr>
                        <a:t>CEO， Dr June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将与您分享</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爸妈不可不知新生儿照护十堂课</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183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- 2018-06-17 00:00:01 </a:t>
                      </a:r>
                      <a:r>
                        <a:rPr kumimoji="0" lang="en-US" sz="1000" b="0" i="0" u="none" strike="noStrike" kern="1200" cap="none" spc="0" normalizeH="0" baseline="0" noProof="0">
                          <a:ln>
                            <a:noFill/>
                          </a:ln>
                          <a:solidFill>
                            <a:prstClr val="black"/>
                          </a:solidFill>
                          <a:effectLst/>
                          <a:uLnTx/>
                          <a:uFillTx/>
                          <a:latin typeface="+mn-lt"/>
                          <a:ea typeface="+mn-ea"/>
                          <a:cs typeface="+mn-cs"/>
                        </a:rPr>
                        <a:t> 
 “Any man can be a father but it takes someone special to be a Dad.”
Happy Father’s 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祝偉大的父親們，父親節快樂！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4945029"/>
                  </a:ext>
                </a:extLst>
              </a:tr>
            </a:tbl>
          </a:graphicData>
        </a:graphic>
      </p:graphicFrame>
      <p:sp>
        <p:nvSpPr>
          <p:cNvPr id="4" name="Text Placeholder 3">
            <a:extLst>
              <a:ext uri="{FF2B5EF4-FFF2-40B4-BE49-F238E27FC236}">
                <a16:creationId xmlns:a16="http://schemas.microsoft.com/office/drawing/2014/main" id="{21275A93-68C3-4ED4-A0C2-8F335A7E344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87242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E8EA-6EB9-455B-8A65-98F59235D456}"/>
              </a:ext>
            </a:extLst>
          </p:cNvPr>
          <p:cNvSpPr>
            <a:spLocks noGrp="1"/>
          </p:cNvSpPr>
          <p:nvPr>
            <p:ph type="title"/>
          </p:nvPr>
        </p:nvSpPr>
        <p:spPr/>
        <p:txBody>
          <a:bodyPr/>
          <a:lstStyle/>
          <a:p>
            <a:r>
              <a:rPr lang="en-US"/>
              <a:t>Facebook Own Posts Table | LYC Mother &amp; Child Centre - 6 of 14</a:t>
            </a:r>
          </a:p>
        </p:txBody>
      </p:sp>
      <p:graphicFrame>
        <p:nvGraphicFramePr>
          <p:cNvPr id="5" name="Table Placeholder 4">
            <a:extLst>
              <a:ext uri="{FF2B5EF4-FFF2-40B4-BE49-F238E27FC236}">
                <a16:creationId xmlns:a16="http://schemas.microsoft.com/office/drawing/2014/main" id="{7E3C275E-325D-4843-95F4-27D8FAF9C76F}"/>
              </a:ext>
            </a:extLst>
          </p:cNvPr>
          <p:cNvGraphicFramePr>
            <a:graphicFrameLocks noGrp="1"/>
          </p:cNvGraphicFramePr>
          <p:nvPr>
            <p:ph type="tbl" sz="quarter" idx="13"/>
            <p:extLst>
              <p:ext uri="{D42A27DB-BD31-4B8C-83A1-F6EECF244321}">
                <p14:modId xmlns:p14="http://schemas.microsoft.com/office/powerpoint/2010/main" val="2376061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1843329"/>
                    </a:ext>
                  </a:extLst>
                </a:gridCol>
                <a:gridCol w="658368">
                  <a:extLst>
                    <a:ext uri="{9D8B030D-6E8A-4147-A177-3AD203B41FA5}">
                      <a16:colId xmlns:a16="http://schemas.microsoft.com/office/drawing/2014/main" val="133773705"/>
                    </a:ext>
                  </a:extLst>
                </a:gridCol>
                <a:gridCol w="658368">
                  <a:extLst>
                    <a:ext uri="{9D8B030D-6E8A-4147-A177-3AD203B41FA5}">
                      <a16:colId xmlns:a16="http://schemas.microsoft.com/office/drawing/2014/main" val="1139102852"/>
                    </a:ext>
                  </a:extLst>
                </a:gridCol>
                <a:gridCol w="658368">
                  <a:extLst>
                    <a:ext uri="{9D8B030D-6E8A-4147-A177-3AD203B41FA5}">
                      <a16:colId xmlns:a16="http://schemas.microsoft.com/office/drawing/2014/main" val="3649249291"/>
                    </a:ext>
                  </a:extLst>
                </a:gridCol>
                <a:gridCol w="658368">
                  <a:extLst>
                    <a:ext uri="{9D8B030D-6E8A-4147-A177-3AD203B41FA5}">
                      <a16:colId xmlns:a16="http://schemas.microsoft.com/office/drawing/2014/main" val="411535754"/>
                    </a:ext>
                  </a:extLst>
                </a:gridCol>
                <a:gridCol w="658368">
                  <a:extLst>
                    <a:ext uri="{9D8B030D-6E8A-4147-A177-3AD203B41FA5}">
                      <a16:colId xmlns:a16="http://schemas.microsoft.com/office/drawing/2014/main" val="3403854154"/>
                    </a:ext>
                  </a:extLst>
                </a:gridCol>
                <a:gridCol w="658368">
                  <a:extLst>
                    <a:ext uri="{9D8B030D-6E8A-4147-A177-3AD203B41FA5}">
                      <a16:colId xmlns:a16="http://schemas.microsoft.com/office/drawing/2014/main" val="629893482"/>
                    </a:ext>
                  </a:extLst>
                </a:gridCol>
                <a:gridCol w="658368">
                  <a:extLst>
                    <a:ext uri="{9D8B030D-6E8A-4147-A177-3AD203B41FA5}">
                      <a16:colId xmlns:a16="http://schemas.microsoft.com/office/drawing/2014/main" val="38617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67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- 2018-06-16 21:02:10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our centre has CCTV’s placed in various locations within the centre to ensure the safety of you and your baby is never compromised. We also provide visitors with an encoded key card which only allows them access to their designated floor and room as an additional layer of security measure.
For a free centre tour or for more information, contact us at @enquiry@lychealth.com or call +603 7733 9222 / +6012 6277 335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088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- 2018-06-15 01:00:00 </a:t>
                      </a:r>
                      <a:r>
                        <a:rPr kumimoji="0" lang="en-US" sz="1000" b="0" i="0" u="none" strike="noStrike" kern="1200" cap="none" spc="0" normalizeH="0" baseline="0" noProof="0">
                          <a:ln>
                            <a:noFill/>
                          </a:ln>
                          <a:solidFill>
                            <a:prstClr val="black"/>
                          </a:solidFill>
                          <a:effectLst/>
                          <a:uLnTx/>
                          <a:uFillTx/>
                          <a:latin typeface="+mn-lt"/>
                          <a:ea typeface="+mn-ea"/>
                          <a:cs typeface="+mn-cs"/>
                        </a:rPr>
                        <a:t> 
 LYC Healthcare would like to wish all Muslim families a Selamat Hari Raya Aidilfitri!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0917606"/>
                  </a:ext>
                </a:extLst>
              </a:tr>
            </a:tbl>
          </a:graphicData>
        </a:graphic>
      </p:graphicFrame>
      <p:sp>
        <p:nvSpPr>
          <p:cNvPr id="4" name="Text Placeholder 3">
            <a:extLst>
              <a:ext uri="{FF2B5EF4-FFF2-40B4-BE49-F238E27FC236}">
                <a16:creationId xmlns:a16="http://schemas.microsoft.com/office/drawing/2014/main" id="{C3FD4468-A7D8-4BB3-8499-8BFB3BCEFEB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51822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86F1A-EAFE-438E-B5A7-FC8A06627F09}"/>
              </a:ext>
            </a:extLst>
          </p:cNvPr>
          <p:cNvSpPr>
            <a:spLocks noGrp="1"/>
          </p:cNvSpPr>
          <p:nvPr>
            <p:ph type="title"/>
          </p:nvPr>
        </p:nvSpPr>
        <p:spPr/>
        <p:txBody>
          <a:bodyPr/>
          <a:lstStyle/>
          <a:p>
            <a:r>
              <a:rPr lang="en-US"/>
              <a:t>Facebook Own Posts Table | LYC Mother &amp; Child Centre - 7 of 14</a:t>
            </a:r>
          </a:p>
        </p:txBody>
      </p:sp>
      <p:graphicFrame>
        <p:nvGraphicFramePr>
          <p:cNvPr id="5" name="Table Placeholder 4">
            <a:extLst>
              <a:ext uri="{FF2B5EF4-FFF2-40B4-BE49-F238E27FC236}">
                <a16:creationId xmlns:a16="http://schemas.microsoft.com/office/drawing/2014/main" id="{3C711482-D15B-4804-A92E-E65BFEBDFC1B}"/>
              </a:ext>
            </a:extLst>
          </p:cNvPr>
          <p:cNvGraphicFramePr>
            <a:graphicFrameLocks noGrp="1"/>
          </p:cNvGraphicFramePr>
          <p:nvPr>
            <p:ph type="tbl" sz="quarter" idx="13"/>
            <p:extLst>
              <p:ext uri="{D42A27DB-BD31-4B8C-83A1-F6EECF244321}">
                <p14:modId xmlns:p14="http://schemas.microsoft.com/office/powerpoint/2010/main" val="145178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779354"/>
                    </a:ext>
                  </a:extLst>
                </a:gridCol>
                <a:gridCol w="658368">
                  <a:extLst>
                    <a:ext uri="{9D8B030D-6E8A-4147-A177-3AD203B41FA5}">
                      <a16:colId xmlns:a16="http://schemas.microsoft.com/office/drawing/2014/main" val="1666624924"/>
                    </a:ext>
                  </a:extLst>
                </a:gridCol>
                <a:gridCol w="658368">
                  <a:extLst>
                    <a:ext uri="{9D8B030D-6E8A-4147-A177-3AD203B41FA5}">
                      <a16:colId xmlns:a16="http://schemas.microsoft.com/office/drawing/2014/main" val="1688572796"/>
                    </a:ext>
                  </a:extLst>
                </a:gridCol>
                <a:gridCol w="658368">
                  <a:extLst>
                    <a:ext uri="{9D8B030D-6E8A-4147-A177-3AD203B41FA5}">
                      <a16:colId xmlns:a16="http://schemas.microsoft.com/office/drawing/2014/main" val="275840870"/>
                    </a:ext>
                  </a:extLst>
                </a:gridCol>
                <a:gridCol w="658368">
                  <a:extLst>
                    <a:ext uri="{9D8B030D-6E8A-4147-A177-3AD203B41FA5}">
                      <a16:colId xmlns:a16="http://schemas.microsoft.com/office/drawing/2014/main" val="3047589821"/>
                    </a:ext>
                  </a:extLst>
                </a:gridCol>
                <a:gridCol w="658368">
                  <a:extLst>
                    <a:ext uri="{9D8B030D-6E8A-4147-A177-3AD203B41FA5}">
                      <a16:colId xmlns:a16="http://schemas.microsoft.com/office/drawing/2014/main" val="2354649711"/>
                    </a:ext>
                  </a:extLst>
                </a:gridCol>
                <a:gridCol w="658368">
                  <a:extLst>
                    <a:ext uri="{9D8B030D-6E8A-4147-A177-3AD203B41FA5}">
                      <a16:colId xmlns:a16="http://schemas.microsoft.com/office/drawing/2014/main" val="2485340033"/>
                    </a:ext>
                  </a:extLst>
                </a:gridCol>
                <a:gridCol w="658368">
                  <a:extLst>
                    <a:ext uri="{9D8B030D-6E8A-4147-A177-3AD203B41FA5}">
                      <a16:colId xmlns:a16="http://schemas.microsoft.com/office/drawing/2014/main" val="124366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568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- 2018-06-13 16:46:57 </a:t>
                      </a:r>
                      <a:r>
                        <a:rPr kumimoji="0" lang="en-US" sz="1000" b="0" i="0" u="none" strike="noStrike" kern="1200" cap="none" spc="0" normalizeH="0" baseline="0" noProof="0">
                          <a:ln>
                            <a:noFill/>
                          </a:ln>
                          <a:solidFill>
                            <a:prstClr val="black"/>
                          </a:solidFill>
                          <a:effectLst/>
                          <a:uLnTx/>
                          <a:uFillTx/>
                          <a:latin typeface="+mn-lt"/>
                          <a:ea typeface="+mn-ea"/>
                          <a:cs typeface="+mn-cs"/>
                        </a:rPr>
                        <a:t> 
 We always prioritise the comfort and wellness of our baby guests and we use Mimos Pillow Malaysia medically certified pillow at our centre!
While a nice pillow will give you a good sleep, an anti-pressure Mimos pillow can protect your baby's soft head from flattening and provides a dry and cooling sleeping environment for the baby. It is also anti-allergen with optimum hygiene, so that your baby can sleep freely without the need to reposition his or her head's direction.
Mimos Pillows are Medical Class 1 Approved Baby Pillow. CE Certification Class 1 Medical Device – European Authority Approved.
Source: https://mimospillow.my/why-mimos-pillow/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099009"/>
                  </a:ext>
                </a:extLst>
              </a:tr>
            </a:tbl>
          </a:graphicData>
        </a:graphic>
      </p:graphicFrame>
      <p:sp>
        <p:nvSpPr>
          <p:cNvPr id="4" name="Text Placeholder 3">
            <a:extLst>
              <a:ext uri="{FF2B5EF4-FFF2-40B4-BE49-F238E27FC236}">
                <a16:creationId xmlns:a16="http://schemas.microsoft.com/office/drawing/2014/main" id="{C129102D-276D-4D23-B5E7-1FE249DA63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5379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8928-7A14-49B6-91A4-E8DC61807BD5}"/>
              </a:ext>
            </a:extLst>
          </p:cNvPr>
          <p:cNvSpPr>
            <a:spLocks noGrp="1"/>
          </p:cNvSpPr>
          <p:nvPr>
            <p:ph type="title"/>
          </p:nvPr>
        </p:nvSpPr>
        <p:spPr/>
        <p:txBody>
          <a:bodyPr/>
          <a:lstStyle/>
          <a:p>
            <a:r>
              <a:rPr lang="en-US"/>
              <a:t>Facebook Own Posts Table | LYC Mother &amp; Child Centre - 8 of 14</a:t>
            </a:r>
          </a:p>
        </p:txBody>
      </p:sp>
      <p:graphicFrame>
        <p:nvGraphicFramePr>
          <p:cNvPr id="5" name="Table Placeholder 4">
            <a:extLst>
              <a:ext uri="{FF2B5EF4-FFF2-40B4-BE49-F238E27FC236}">
                <a16:creationId xmlns:a16="http://schemas.microsoft.com/office/drawing/2014/main" id="{6BD6A3B9-6433-4488-A075-8FA2156840D0}"/>
              </a:ext>
            </a:extLst>
          </p:cNvPr>
          <p:cNvGraphicFramePr>
            <a:graphicFrameLocks noGrp="1"/>
          </p:cNvGraphicFramePr>
          <p:nvPr>
            <p:ph type="tbl" sz="quarter" idx="13"/>
            <p:extLst>
              <p:ext uri="{D42A27DB-BD31-4B8C-83A1-F6EECF244321}">
                <p14:modId xmlns:p14="http://schemas.microsoft.com/office/powerpoint/2010/main" val="294060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8746857"/>
                    </a:ext>
                  </a:extLst>
                </a:gridCol>
                <a:gridCol w="658368">
                  <a:extLst>
                    <a:ext uri="{9D8B030D-6E8A-4147-A177-3AD203B41FA5}">
                      <a16:colId xmlns:a16="http://schemas.microsoft.com/office/drawing/2014/main" val="1715681717"/>
                    </a:ext>
                  </a:extLst>
                </a:gridCol>
                <a:gridCol w="658368">
                  <a:extLst>
                    <a:ext uri="{9D8B030D-6E8A-4147-A177-3AD203B41FA5}">
                      <a16:colId xmlns:a16="http://schemas.microsoft.com/office/drawing/2014/main" val="4187057696"/>
                    </a:ext>
                  </a:extLst>
                </a:gridCol>
                <a:gridCol w="658368">
                  <a:extLst>
                    <a:ext uri="{9D8B030D-6E8A-4147-A177-3AD203B41FA5}">
                      <a16:colId xmlns:a16="http://schemas.microsoft.com/office/drawing/2014/main" val="518503413"/>
                    </a:ext>
                  </a:extLst>
                </a:gridCol>
                <a:gridCol w="658368">
                  <a:extLst>
                    <a:ext uri="{9D8B030D-6E8A-4147-A177-3AD203B41FA5}">
                      <a16:colId xmlns:a16="http://schemas.microsoft.com/office/drawing/2014/main" val="3457274512"/>
                    </a:ext>
                  </a:extLst>
                </a:gridCol>
                <a:gridCol w="658368">
                  <a:extLst>
                    <a:ext uri="{9D8B030D-6E8A-4147-A177-3AD203B41FA5}">
                      <a16:colId xmlns:a16="http://schemas.microsoft.com/office/drawing/2014/main" val="251746024"/>
                    </a:ext>
                  </a:extLst>
                </a:gridCol>
                <a:gridCol w="658368">
                  <a:extLst>
                    <a:ext uri="{9D8B030D-6E8A-4147-A177-3AD203B41FA5}">
                      <a16:colId xmlns:a16="http://schemas.microsoft.com/office/drawing/2014/main" val="1394941423"/>
                    </a:ext>
                  </a:extLst>
                </a:gridCol>
                <a:gridCol w="658368">
                  <a:extLst>
                    <a:ext uri="{9D8B030D-6E8A-4147-A177-3AD203B41FA5}">
                      <a16:colId xmlns:a16="http://schemas.microsoft.com/office/drawing/2014/main" val="212603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410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- 2018-06-12 10:57:00 </a:t>
                      </a:r>
                      <a:r>
                        <a:rPr kumimoji="0" lang="en-US" sz="1000" b="0" i="0" u="none" strike="noStrike" kern="1200" cap="none" spc="0" normalizeH="0" baseline="0" noProof="0">
                          <a:ln>
                            <a:noFill/>
                          </a:ln>
                          <a:solidFill>
                            <a:prstClr val="black"/>
                          </a:solidFill>
                          <a:effectLst/>
                          <a:uLnTx/>
                          <a:uFillTx/>
                          <a:latin typeface="+mn-lt"/>
                          <a:ea typeface="+mn-ea"/>
                          <a:cs typeface="+mn-cs"/>
                        </a:rPr>
                        <a:t> 
 Your safety is our priority.
We have private security guards and CCTVs placed in various locations within the centre 24/7 to ensure the safety of both you and your baby during your recovery period at our centre.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我们保障您与宝宝的安全。
我们的月子中心保安森严，采用了一系列完善的保安系统以确保您与您的宝宝可以住得安心。除了在各处安装了监视器，月子中心还有合格的保安人员全天候在月子中心驻守着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6281281"/>
                  </a:ext>
                </a:extLst>
              </a:tr>
            </a:tbl>
          </a:graphicData>
        </a:graphic>
      </p:graphicFrame>
      <p:sp>
        <p:nvSpPr>
          <p:cNvPr id="4" name="Text Placeholder 3">
            <a:extLst>
              <a:ext uri="{FF2B5EF4-FFF2-40B4-BE49-F238E27FC236}">
                <a16:creationId xmlns:a16="http://schemas.microsoft.com/office/drawing/2014/main" id="{02DD6FDB-5DEE-4755-8691-89124652DA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65770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3114-B2B2-4F5C-B538-008AEDDADA0F}"/>
              </a:ext>
            </a:extLst>
          </p:cNvPr>
          <p:cNvSpPr>
            <a:spLocks noGrp="1"/>
          </p:cNvSpPr>
          <p:nvPr>
            <p:ph type="title"/>
          </p:nvPr>
        </p:nvSpPr>
        <p:spPr/>
        <p:txBody>
          <a:bodyPr/>
          <a:lstStyle/>
          <a:p>
            <a:r>
              <a:rPr lang="en-US"/>
              <a:t>Facebook Own Posts Table | LYC Mother &amp; Child Centre - 9 of 14</a:t>
            </a:r>
          </a:p>
        </p:txBody>
      </p:sp>
      <p:graphicFrame>
        <p:nvGraphicFramePr>
          <p:cNvPr id="5" name="Table Placeholder 4">
            <a:extLst>
              <a:ext uri="{FF2B5EF4-FFF2-40B4-BE49-F238E27FC236}">
                <a16:creationId xmlns:a16="http://schemas.microsoft.com/office/drawing/2014/main" id="{905A3A2F-9D8B-4743-9878-A4647DCDC915}"/>
              </a:ext>
            </a:extLst>
          </p:cNvPr>
          <p:cNvGraphicFramePr>
            <a:graphicFrameLocks noGrp="1"/>
          </p:cNvGraphicFramePr>
          <p:nvPr>
            <p:ph type="tbl" sz="quarter" idx="13"/>
            <p:extLst>
              <p:ext uri="{D42A27DB-BD31-4B8C-83A1-F6EECF244321}">
                <p14:modId xmlns:p14="http://schemas.microsoft.com/office/powerpoint/2010/main" val="248341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4715927"/>
                    </a:ext>
                  </a:extLst>
                </a:gridCol>
                <a:gridCol w="658368">
                  <a:extLst>
                    <a:ext uri="{9D8B030D-6E8A-4147-A177-3AD203B41FA5}">
                      <a16:colId xmlns:a16="http://schemas.microsoft.com/office/drawing/2014/main" val="931042634"/>
                    </a:ext>
                  </a:extLst>
                </a:gridCol>
                <a:gridCol w="658368">
                  <a:extLst>
                    <a:ext uri="{9D8B030D-6E8A-4147-A177-3AD203B41FA5}">
                      <a16:colId xmlns:a16="http://schemas.microsoft.com/office/drawing/2014/main" val="764076844"/>
                    </a:ext>
                  </a:extLst>
                </a:gridCol>
                <a:gridCol w="658368">
                  <a:extLst>
                    <a:ext uri="{9D8B030D-6E8A-4147-A177-3AD203B41FA5}">
                      <a16:colId xmlns:a16="http://schemas.microsoft.com/office/drawing/2014/main" val="1687826773"/>
                    </a:ext>
                  </a:extLst>
                </a:gridCol>
                <a:gridCol w="658368">
                  <a:extLst>
                    <a:ext uri="{9D8B030D-6E8A-4147-A177-3AD203B41FA5}">
                      <a16:colId xmlns:a16="http://schemas.microsoft.com/office/drawing/2014/main" val="3992094902"/>
                    </a:ext>
                  </a:extLst>
                </a:gridCol>
                <a:gridCol w="658368">
                  <a:extLst>
                    <a:ext uri="{9D8B030D-6E8A-4147-A177-3AD203B41FA5}">
                      <a16:colId xmlns:a16="http://schemas.microsoft.com/office/drawing/2014/main" val="1265287134"/>
                    </a:ext>
                  </a:extLst>
                </a:gridCol>
                <a:gridCol w="658368">
                  <a:extLst>
                    <a:ext uri="{9D8B030D-6E8A-4147-A177-3AD203B41FA5}">
                      <a16:colId xmlns:a16="http://schemas.microsoft.com/office/drawing/2014/main" val="4200988298"/>
                    </a:ext>
                  </a:extLst>
                </a:gridCol>
                <a:gridCol w="658368">
                  <a:extLst>
                    <a:ext uri="{9D8B030D-6E8A-4147-A177-3AD203B41FA5}">
                      <a16:colId xmlns:a16="http://schemas.microsoft.com/office/drawing/2014/main" val="189638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660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- 2018-06-11 11:40:20 </a:t>
                      </a:r>
                      <a:r>
                        <a:rPr kumimoji="0" lang="en-US" sz="1000" b="0" i="0" u="none" strike="noStrike" kern="1200" cap="none" spc="0" normalizeH="0" baseline="0" noProof="0">
                          <a:ln>
                            <a:noFill/>
                          </a:ln>
                          <a:solidFill>
                            <a:prstClr val="black"/>
                          </a:solidFill>
                          <a:effectLst/>
                          <a:uLnTx/>
                          <a:uFillTx/>
                          <a:latin typeface="+mn-lt"/>
                          <a:ea typeface="+mn-ea"/>
                          <a:cs typeface="+mn-cs"/>
                        </a:rPr>
                        <a:t> 
 Thank you Jojo Struys for dropping by our centre! ❤ 
-------------
REPOST:
You wouldn’t believe where I am! I was given a trial massage voucher from Tanamera Wellness Centre thinking it was a stand-alone spa but it’s actually in a confinement centre lol and with rooms that look like spacious hotel rooms, with in-house chefs to cook your food, bathing stations for the baby and nurses on standby 24/7. Wow! I was particularly fascinated by the rows of baby beds in there though you can ask for your child to be brought to you if you choose to sleep with your baby. How convenient for new mothers who didn’t want to have any hassles during confinement and Daily massage date right on your doorstep. So that’s where I went for my massage and it was a post natal one of course haha! But it so incredibly relaxing and even when they move any of your limbs on the bed, they do it ever so carefully. I must say I was enjoying being pampered. What a fun and enlightening morning considering I’m not even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6179324"/>
                  </a:ext>
                </a:extLst>
              </a:tr>
            </a:tbl>
          </a:graphicData>
        </a:graphic>
      </p:graphicFrame>
      <p:sp>
        <p:nvSpPr>
          <p:cNvPr id="4" name="Text Placeholder 3">
            <a:extLst>
              <a:ext uri="{FF2B5EF4-FFF2-40B4-BE49-F238E27FC236}">
                <a16:creationId xmlns:a16="http://schemas.microsoft.com/office/drawing/2014/main" id="{51E5EB7D-3767-4FC3-91A7-D4EB7CA1B69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38092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D0286-C550-4C39-969E-A85FA3748356}"/>
              </a:ext>
            </a:extLst>
          </p:cNvPr>
          <p:cNvSpPr>
            <a:spLocks noGrp="1"/>
          </p:cNvSpPr>
          <p:nvPr>
            <p:ph type="title"/>
          </p:nvPr>
        </p:nvSpPr>
        <p:spPr/>
        <p:txBody>
          <a:bodyPr/>
          <a:lstStyle/>
          <a:p>
            <a:r>
              <a:rPr lang="en-US"/>
              <a:t>Facebook Own Posts Table | LYC Mother &amp; Child Centre - 10 of 14</a:t>
            </a:r>
          </a:p>
        </p:txBody>
      </p:sp>
      <p:graphicFrame>
        <p:nvGraphicFramePr>
          <p:cNvPr id="5" name="Table Placeholder 4">
            <a:extLst>
              <a:ext uri="{FF2B5EF4-FFF2-40B4-BE49-F238E27FC236}">
                <a16:creationId xmlns:a16="http://schemas.microsoft.com/office/drawing/2014/main" id="{94FA86FC-3484-4DB8-8EDA-CC21B0785018}"/>
              </a:ext>
            </a:extLst>
          </p:cNvPr>
          <p:cNvGraphicFramePr>
            <a:graphicFrameLocks noGrp="1"/>
          </p:cNvGraphicFramePr>
          <p:nvPr>
            <p:ph type="tbl" sz="quarter" idx="13"/>
            <p:extLst>
              <p:ext uri="{D42A27DB-BD31-4B8C-83A1-F6EECF244321}">
                <p14:modId xmlns:p14="http://schemas.microsoft.com/office/powerpoint/2010/main" val="181882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2837655"/>
                    </a:ext>
                  </a:extLst>
                </a:gridCol>
                <a:gridCol w="658368">
                  <a:extLst>
                    <a:ext uri="{9D8B030D-6E8A-4147-A177-3AD203B41FA5}">
                      <a16:colId xmlns:a16="http://schemas.microsoft.com/office/drawing/2014/main" val="1015797933"/>
                    </a:ext>
                  </a:extLst>
                </a:gridCol>
                <a:gridCol w="658368">
                  <a:extLst>
                    <a:ext uri="{9D8B030D-6E8A-4147-A177-3AD203B41FA5}">
                      <a16:colId xmlns:a16="http://schemas.microsoft.com/office/drawing/2014/main" val="130572640"/>
                    </a:ext>
                  </a:extLst>
                </a:gridCol>
                <a:gridCol w="658368">
                  <a:extLst>
                    <a:ext uri="{9D8B030D-6E8A-4147-A177-3AD203B41FA5}">
                      <a16:colId xmlns:a16="http://schemas.microsoft.com/office/drawing/2014/main" val="2214442894"/>
                    </a:ext>
                  </a:extLst>
                </a:gridCol>
                <a:gridCol w="658368">
                  <a:extLst>
                    <a:ext uri="{9D8B030D-6E8A-4147-A177-3AD203B41FA5}">
                      <a16:colId xmlns:a16="http://schemas.microsoft.com/office/drawing/2014/main" val="2877210946"/>
                    </a:ext>
                  </a:extLst>
                </a:gridCol>
                <a:gridCol w="658368">
                  <a:extLst>
                    <a:ext uri="{9D8B030D-6E8A-4147-A177-3AD203B41FA5}">
                      <a16:colId xmlns:a16="http://schemas.microsoft.com/office/drawing/2014/main" val="1123773749"/>
                    </a:ext>
                  </a:extLst>
                </a:gridCol>
                <a:gridCol w="658368">
                  <a:extLst>
                    <a:ext uri="{9D8B030D-6E8A-4147-A177-3AD203B41FA5}">
                      <a16:colId xmlns:a16="http://schemas.microsoft.com/office/drawing/2014/main" val="3329335761"/>
                    </a:ext>
                  </a:extLst>
                </a:gridCol>
                <a:gridCol w="658368">
                  <a:extLst>
                    <a:ext uri="{9D8B030D-6E8A-4147-A177-3AD203B41FA5}">
                      <a16:colId xmlns:a16="http://schemas.microsoft.com/office/drawing/2014/main" val="93027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97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- 2018-06-08 12:00:00 </a:t>
                      </a:r>
                      <a:r>
                        <a:rPr kumimoji="0" lang="en-US" sz="1000" b="0" i="0" u="none" strike="noStrike" kern="1200" cap="none" spc="0" normalizeH="0" baseline="0" noProof="0">
                          <a:ln>
                            <a:noFill/>
                          </a:ln>
                          <a:solidFill>
                            <a:prstClr val="black"/>
                          </a:solidFill>
                          <a:effectLst/>
                          <a:uLnTx/>
                          <a:uFillTx/>
                          <a:latin typeface="+mn-lt"/>
                          <a:ea typeface="+mn-ea"/>
                          <a:cs typeface="+mn-cs"/>
                        </a:rPr>
                        <a:t> 
 Calling out to all CIMB Bank Cardmembers! In collaboration with CIMB Bank, LYC Mother &amp; Child Centre is offering 40% off its package price and providing additional goodies worth RM410 such as 2 Tanamera pre-natal massages, 1 Baby Trial Kit from Biolane and 1 Baby Starter Kit from Philips Avent. You can also opt for easy payment up to 12 months! Contact us via enquiry@lychealth.com or 012-627 7335 to find out more about this exclusive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104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- 2018-06-07 11:58:00 </a:t>
                      </a:r>
                      <a:r>
                        <a:rPr kumimoji="0" lang="en-US" sz="1000" b="0" i="0" u="none" strike="noStrike" kern="1200" cap="none" spc="0" normalizeH="0" baseline="0" noProof="0">
                          <a:ln>
                            <a:noFill/>
                          </a:ln>
                          <a:solidFill>
                            <a:prstClr val="black"/>
                          </a:solidFill>
                          <a:effectLst/>
                          <a:uLnTx/>
                          <a:uFillTx/>
                          <a:latin typeface="+mn-lt"/>
                          <a:ea typeface="+mn-ea"/>
                          <a:cs typeface="+mn-cs"/>
                        </a:rPr>
                        <a:t> 
 Our caregivers are well trained nurses and your new born baby will be taken care by our qualified and professional caregivers all day and all night! 
Our caregivers will also keep a daily health record of your baby's progress so that your precious one is always supervised.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我们的护理人员都是受过专业培训的合格护士，她們将無時無刻全天候地照顾您的宝宝。
我们的医护人员也会每天监督与记录宝宝的健康情况以确保您的宝宝可健康成长。</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3624209"/>
                  </a:ext>
                </a:extLst>
              </a:tr>
            </a:tbl>
          </a:graphicData>
        </a:graphic>
      </p:graphicFrame>
      <p:sp>
        <p:nvSpPr>
          <p:cNvPr id="4" name="Text Placeholder 3">
            <a:extLst>
              <a:ext uri="{FF2B5EF4-FFF2-40B4-BE49-F238E27FC236}">
                <a16:creationId xmlns:a16="http://schemas.microsoft.com/office/drawing/2014/main" id="{35C0A7BC-C719-4A1C-A705-6B5CE2E9747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42110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9D09-DC2C-4A3C-80C4-52FDC68ED51D}"/>
              </a:ext>
            </a:extLst>
          </p:cNvPr>
          <p:cNvSpPr>
            <a:spLocks noGrp="1"/>
          </p:cNvSpPr>
          <p:nvPr>
            <p:ph type="title"/>
          </p:nvPr>
        </p:nvSpPr>
        <p:spPr/>
        <p:txBody>
          <a:bodyPr/>
          <a:lstStyle/>
          <a:p>
            <a:r>
              <a:rPr lang="en-US"/>
              <a:t>Facebook Own Posts Table | LYC Mother &amp; Child Centre - 11 of 14</a:t>
            </a:r>
          </a:p>
        </p:txBody>
      </p:sp>
      <p:graphicFrame>
        <p:nvGraphicFramePr>
          <p:cNvPr id="5" name="Table Placeholder 4">
            <a:extLst>
              <a:ext uri="{FF2B5EF4-FFF2-40B4-BE49-F238E27FC236}">
                <a16:creationId xmlns:a16="http://schemas.microsoft.com/office/drawing/2014/main" id="{1A45FAE5-35D2-41A3-9AF1-A9F440C65862}"/>
              </a:ext>
            </a:extLst>
          </p:cNvPr>
          <p:cNvGraphicFramePr>
            <a:graphicFrameLocks noGrp="1"/>
          </p:cNvGraphicFramePr>
          <p:nvPr>
            <p:ph type="tbl" sz="quarter" idx="13"/>
            <p:extLst>
              <p:ext uri="{D42A27DB-BD31-4B8C-83A1-F6EECF244321}">
                <p14:modId xmlns:p14="http://schemas.microsoft.com/office/powerpoint/2010/main" val="283679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3011795"/>
                    </a:ext>
                  </a:extLst>
                </a:gridCol>
                <a:gridCol w="658368">
                  <a:extLst>
                    <a:ext uri="{9D8B030D-6E8A-4147-A177-3AD203B41FA5}">
                      <a16:colId xmlns:a16="http://schemas.microsoft.com/office/drawing/2014/main" val="3691655624"/>
                    </a:ext>
                  </a:extLst>
                </a:gridCol>
                <a:gridCol w="658368">
                  <a:extLst>
                    <a:ext uri="{9D8B030D-6E8A-4147-A177-3AD203B41FA5}">
                      <a16:colId xmlns:a16="http://schemas.microsoft.com/office/drawing/2014/main" val="1089001332"/>
                    </a:ext>
                  </a:extLst>
                </a:gridCol>
                <a:gridCol w="658368">
                  <a:extLst>
                    <a:ext uri="{9D8B030D-6E8A-4147-A177-3AD203B41FA5}">
                      <a16:colId xmlns:a16="http://schemas.microsoft.com/office/drawing/2014/main" val="2603841756"/>
                    </a:ext>
                  </a:extLst>
                </a:gridCol>
                <a:gridCol w="658368">
                  <a:extLst>
                    <a:ext uri="{9D8B030D-6E8A-4147-A177-3AD203B41FA5}">
                      <a16:colId xmlns:a16="http://schemas.microsoft.com/office/drawing/2014/main" val="3383073139"/>
                    </a:ext>
                  </a:extLst>
                </a:gridCol>
                <a:gridCol w="658368">
                  <a:extLst>
                    <a:ext uri="{9D8B030D-6E8A-4147-A177-3AD203B41FA5}">
                      <a16:colId xmlns:a16="http://schemas.microsoft.com/office/drawing/2014/main" val="893454326"/>
                    </a:ext>
                  </a:extLst>
                </a:gridCol>
                <a:gridCol w="658368">
                  <a:extLst>
                    <a:ext uri="{9D8B030D-6E8A-4147-A177-3AD203B41FA5}">
                      <a16:colId xmlns:a16="http://schemas.microsoft.com/office/drawing/2014/main" val="2889829739"/>
                    </a:ext>
                  </a:extLst>
                </a:gridCol>
                <a:gridCol w="658368">
                  <a:extLst>
                    <a:ext uri="{9D8B030D-6E8A-4147-A177-3AD203B41FA5}">
                      <a16:colId xmlns:a16="http://schemas.microsoft.com/office/drawing/2014/main" val="3657488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844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- 2018-06-06 14:35:14 </a:t>
                      </a:r>
                      <a:r>
                        <a:rPr kumimoji="0" lang="en-US" sz="1000" b="0" i="0" u="none" strike="noStrike" kern="1200" cap="none" spc="0" normalizeH="0" baseline="0" noProof="0">
                          <a:ln>
                            <a:noFill/>
                          </a:ln>
                          <a:solidFill>
                            <a:prstClr val="black"/>
                          </a:solidFill>
                          <a:effectLst/>
                          <a:uLnTx/>
                          <a:uFillTx/>
                          <a:latin typeface="+mn-lt"/>
                          <a:ea typeface="+mn-ea"/>
                          <a:cs typeface="+mn-cs"/>
                        </a:rPr>
                        <a:t> 
 Calling out to all CIMB Card Members! In collaboration with CIMB Malaysia Bank, LYC Mother &amp; Child Centre is offering 40% off its package price and providing additional goodies worth RM410 such as 2 Tanamera pre-natal massages, 1 Baby Trial Kit from Biolane and 1 Baby Starter Kit from Philips Avent. You can also opt for easy payment up to 12 months! Contact us via enquiry@lychealth.com or 012-627 7335 to find out more about this exclusive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768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- 2018-06-05 18:34:00 </a:t>
                      </a:r>
                      <a:r>
                        <a:rPr kumimoji="0" lang="en-US" sz="1000" b="0" i="0" u="none" strike="noStrike" kern="1200" cap="none" spc="0" normalizeH="0" baseline="0" noProof="0">
                          <a:ln>
                            <a:noFill/>
                          </a:ln>
                          <a:solidFill>
                            <a:prstClr val="black"/>
                          </a:solidFill>
                          <a:effectLst/>
                          <a:uLnTx/>
                          <a:uFillTx/>
                          <a:latin typeface="+mn-lt"/>
                          <a:ea typeface="+mn-ea"/>
                          <a:cs typeface="+mn-cs"/>
                        </a:rPr>
                        <a:t> 
 We have been selected as the Top 8 Confinement Centres in KL by Motherhood.com.my. 
Click here to read more. https://goo.gl/MSctQj
Win yourself a Pampering Tour at @LYC Mother &amp; Child Centre by signing up at https://goo.gl/dKKdtV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1660016"/>
                  </a:ext>
                </a:extLst>
              </a:tr>
            </a:tbl>
          </a:graphicData>
        </a:graphic>
      </p:graphicFrame>
      <p:sp>
        <p:nvSpPr>
          <p:cNvPr id="4" name="Text Placeholder 3">
            <a:extLst>
              <a:ext uri="{FF2B5EF4-FFF2-40B4-BE49-F238E27FC236}">
                <a16:creationId xmlns:a16="http://schemas.microsoft.com/office/drawing/2014/main" id="{EF4E844C-78C8-486D-96C2-81F8B2A70BF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40916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7034C-E552-4628-9FDB-21C00075A575}"/>
              </a:ext>
            </a:extLst>
          </p:cNvPr>
          <p:cNvSpPr>
            <a:spLocks noGrp="1"/>
          </p:cNvSpPr>
          <p:nvPr>
            <p:ph type="title"/>
          </p:nvPr>
        </p:nvSpPr>
        <p:spPr/>
        <p:txBody>
          <a:bodyPr/>
          <a:lstStyle/>
          <a:p>
            <a:r>
              <a:rPr lang="en-US"/>
              <a:t>Facebook Own Posts Table | LYC Mother &amp; Child Centre - 12 of 14</a:t>
            </a:r>
          </a:p>
        </p:txBody>
      </p:sp>
      <p:graphicFrame>
        <p:nvGraphicFramePr>
          <p:cNvPr id="5" name="Table Placeholder 4">
            <a:extLst>
              <a:ext uri="{FF2B5EF4-FFF2-40B4-BE49-F238E27FC236}">
                <a16:creationId xmlns:a16="http://schemas.microsoft.com/office/drawing/2014/main" id="{8BEE241F-67FC-4F0B-B5CC-9651CA098A27}"/>
              </a:ext>
            </a:extLst>
          </p:cNvPr>
          <p:cNvGraphicFramePr>
            <a:graphicFrameLocks noGrp="1"/>
          </p:cNvGraphicFramePr>
          <p:nvPr>
            <p:ph type="tbl" sz="quarter" idx="13"/>
            <p:extLst>
              <p:ext uri="{D42A27DB-BD31-4B8C-83A1-F6EECF244321}">
                <p14:modId xmlns:p14="http://schemas.microsoft.com/office/powerpoint/2010/main" val="162930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092780"/>
                    </a:ext>
                  </a:extLst>
                </a:gridCol>
                <a:gridCol w="658368">
                  <a:extLst>
                    <a:ext uri="{9D8B030D-6E8A-4147-A177-3AD203B41FA5}">
                      <a16:colId xmlns:a16="http://schemas.microsoft.com/office/drawing/2014/main" val="2040176363"/>
                    </a:ext>
                  </a:extLst>
                </a:gridCol>
                <a:gridCol w="658368">
                  <a:extLst>
                    <a:ext uri="{9D8B030D-6E8A-4147-A177-3AD203B41FA5}">
                      <a16:colId xmlns:a16="http://schemas.microsoft.com/office/drawing/2014/main" val="1130674896"/>
                    </a:ext>
                  </a:extLst>
                </a:gridCol>
                <a:gridCol w="658368">
                  <a:extLst>
                    <a:ext uri="{9D8B030D-6E8A-4147-A177-3AD203B41FA5}">
                      <a16:colId xmlns:a16="http://schemas.microsoft.com/office/drawing/2014/main" val="3914895095"/>
                    </a:ext>
                  </a:extLst>
                </a:gridCol>
                <a:gridCol w="658368">
                  <a:extLst>
                    <a:ext uri="{9D8B030D-6E8A-4147-A177-3AD203B41FA5}">
                      <a16:colId xmlns:a16="http://schemas.microsoft.com/office/drawing/2014/main" val="3921230252"/>
                    </a:ext>
                  </a:extLst>
                </a:gridCol>
                <a:gridCol w="658368">
                  <a:extLst>
                    <a:ext uri="{9D8B030D-6E8A-4147-A177-3AD203B41FA5}">
                      <a16:colId xmlns:a16="http://schemas.microsoft.com/office/drawing/2014/main" val="2647095088"/>
                    </a:ext>
                  </a:extLst>
                </a:gridCol>
                <a:gridCol w="658368">
                  <a:extLst>
                    <a:ext uri="{9D8B030D-6E8A-4147-A177-3AD203B41FA5}">
                      <a16:colId xmlns:a16="http://schemas.microsoft.com/office/drawing/2014/main" val="2604840665"/>
                    </a:ext>
                  </a:extLst>
                </a:gridCol>
                <a:gridCol w="658368">
                  <a:extLst>
                    <a:ext uri="{9D8B030D-6E8A-4147-A177-3AD203B41FA5}">
                      <a16:colId xmlns:a16="http://schemas.microsoft.com/office/drawing/2014/main" val="95765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334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- 2018-06-05 12:02:40 </a:t>
                      </a:r>
                      <a:r>
                        <a:rPr kumimoji="0" lang="en-US" sz="1000" b="0" i="0" u="none" strike="noStrike" kern="1200" cap="none" spc="0" normalizeH="0" baseline="0" noProof="0">
                          <a:ln>
                            <a:noFill/>
                          </a:ln>
                          <a:solidFill>
                            <a:prstClr val="black"/>
                          </a:solidFill>
                          <a:effectLst/>
                          <a:uLnTx/>
                          <a:uFillTx/>
                          <a:latin typeface="+mn-lt"/>
                          <a:ea typeface="+mn-ea"/>
                          <a:cs typeface="+mn-cs"/>
                        </a:rPr>
                        <a:t> 
 We believe in providing our mummies with a comfortable and safe environment for their recovery during their confinement period. We employ our own private security which operate 24/7 to provide you an ease of mind.
For a free centre tour or for more information, contact us at @enquiry@lychealth.com or call +603 7733 9222 / +6012 6277 335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552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- 2018-06-05 10:49:55 </a:t>
                      </a:r>
                      <a:r>
                        <a:rPr kumimoji="0" lang="en-US" sz="1000" b="0" i="0" u="none" strike="noStrike" kern="1200" cap="none" spc="0" normalizeH="0" baseline="0" noProof="0">
                          <a:ln>
                            <a:noFill/>
                          </a:ln>
                          <a:solidFill>
                            <a:prstClr val="black"/>
                          </a:solidFill>
                          <a:effectLst/>
                          <a:uLnTx/>
                          <a:uFillTx/>
                          <a:latin typeface="+mn-lt"/>
                          <a:ea typeface="+mn-ea"/>
                          <a:cs typeface="+mn-cs"/>
                        </a:rPr>
                        <a:t> 
 We are delighted to have participated in the Mommy Baby Positive Pregnancy Workshop 3.0 organised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妈咪宝贝</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Mommy Baby on 3 June and we hope you have benefited from the workshop. :) Thank you for coming! 
Stay tuned to LYC Mother &amp; Child Centre for more upcoming events.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2263427"/>
                  </a:ext>
                </a:extLst>
              </a:tr>
            </a:tbl>
          </a:graphicData>
        </a:graphic>
      </p:graphicFrame>
      <p:sp>
        <p:nvSpPr>
          <p:cNvPr id="4" name="Text Placeholder 3">
            <a:extLst>
              <a:ext uri="{FF2B5EF4-FFF2-40B4-BE49-F238E27FC236}">
                <a16:creationId xmlns:a16="http://schemas.microsoft.com/office/drawing/2014/main" id="{8D1974CB-581D-4AC4-9749-D6AB0E4818F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65418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CFD6-C30B-4F8C-A58C-83137DB22757}"/>
              </a:ext>
            </a:extLst>
          </p:cNvPr>
          <p:cNvSpPr>
            <a:spLocks noGrp="1"/>
          </p:cNvSpPr>
          <p:nvPr>
            <p:ph type="title"/>
          </p:nvPr>
        </p:nvSpPr>
        <p:spPr/>
        <p:txBody>
          <a:bodyPr/>
          <a:lstStyle/>
          <a:p>
            <a:r>
              <a:rPr lang="en-US"/>
              <a:t>Facebook Own Posts Table | LYC Mother &amp; Child Centre - 13 of 14</a:t>
            </a:r>
          </a:p>
        </p:txBody>
      </p:sp>
      <p:graphicFrame>
        <p:nvGraphicFramePr>
          <p:cNvPr id="5" name="Table Placeholder 4">
            <a:extLst>
              <a:ext uri="{FF2B5EF4-FFF2-40B4-BE49-F238E27FC236}">
                <a16:creationId xmlns:a16="http://schemas.microsoft.com/office/drawing/2014/main" id="{ADCFE7B6-1E0D-4EE6-881D-B6DB4570DD88}"/>
              </a:ext>
            </a:extLst>
          </p:cNvPr>
          <p:cNvGraphicFramePr>
            <a:graphicFrameLocks noGrp="1"/>
          </p:cNvGraphicFramePr>
          <p:nvPr>
            <p:ph type="tbl" sz="quarter" idx="13"/>
            <p:extLst>
              <p:ext uri="{D42A27DB-BD31-4B8C-83A1-F6EECF244321}">
                <p14:modId xmlns:p14="http://schemas.microsoft.com/office/powerpoint/2010/main" val="334866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1231688"/>
                    </a:ext>
                  </a:extLst>
                </a:gridCol>
                <a:gridCol w="658368">
                  <a:extLst>
                    <a:ext uri="{9D8B030D-6E8A-4147-A177-3AD203B41FA5}">
                      <a16:colId xmlns:a16="http://schemas.microsoft.com/office/drawing/2014/main" val="4103232949"/>
                    </a:ext>
                  </a:extLst>
                </a:gridCol>
                <a:gridCol w="658368">
                  <a:extLst>
                    <a:ext uri="{9D8B030D-6E8A-4147-A177-3AD203B41FA5}">
                      <a16:colId xmlns:a16="http://schemas.microsoft.com/office/drawing/2014/main" val="3452227580"/>
                    </a:ext>
                  </a:extLst>
                </a:gridCol>
                <a:gridCol w="658368">
                  <a:extLst>
                    <a:ext uri="{9D8B030D-6E8A-4147-A177-3AD203B41FA5}">
                      <a16:colId xmlns:a16="http://schemas.microsoft.com/office/drawing/2014/main" val="2130989141"/>
                    </a:ext>
                  </a:extLst>
                </a:gridCol>
                <a:gridCol w="658368">
                  <a:extLst>
                    <a:ext uri="{9D8B030D-6E8A-4147-A177-3AD203B41FA5}">
                      <a16:colId xmlns:a16="http://schemas.microsoft.com/office/drawing/2014/main" val="1138921237"/>
                    </a:ext>
                  </a:extLst>
                </a:gridCol>
                <a:gridCol w="658368">
                  <a:extLst>
                    <a:ext uri="{9D8B030D-6E8A-4147-A177-3AD203B41FA5}">
                      <a16:colId xmlns:a16="http://schemas.microsoft.com/office/drawing/2014/main" val="1664891224"/>
                    </a:ext>
                  </a:extLst>
                </a:gridCol>
                <a:gridCol w="658368">
                  <a:extLst>
                    <a:ext uri="{9D8B030D-6E8A-4147-A177-3AD203B41FA5}">
                      <a16:colId xmlns:a16="http://schemas.microsoft.com/office/drawing/2014/main" val="635748949"/>
                    </a:ext>
                  </a:extLst>
                </a:gridCol>
                <a:gridCol w="658368">
                  <a:extLst>
                    <a:ext uri="{9D8B030D-6E8A-4147-A177-3AD203B41FA5}">
                      <a16:colId xmlns:a16="http://schemas.microsoft.com/office/drawing/2014/main" val="257460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164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- 2018-06-04 11:52:00 </a:t>
                      </a:r>
                      <a:r>
                        <a:rPr kumimoji="0" lang="en-US" sz="1000" b="0" i="0" u="none" strike="noStrike" kern="1200" cap="none" spc="0" normalizeH="0" baseline="0" noProof="0">
                          <a:ln>
                            <a:noFill/>
                          </a:ln>
                          <a:solidFill>
                            <a:prstClr val="black"/>
                          </a:solidFill>
                          <a:effectLst/>
                          <a:uLnTx/>
                          <a:uFillTx/>
                          <a:latin typeface="+mn-lt"/>
                          <a:ea typeface="+mn-ea"/>
                          <a:cs typeface="+mn-cs"/>
                        </a:rPr>
                        <a:t> 
 Gaining weight at a healthy rate during your pregnancy is important so you can lose the pregnancy weight easily later or prevent your baby from low-weight birth.
Here's a recommended weight gain: 
- Underweight: Gain 28-40 pounds
- Normal weight: Gain 25-35 pounds
- Overweight: Gain 15-25 pounds
- Obese: Gain 11-20 pounds
Do check with your doctor frequently to make sure you're gaining weight at a healthy rate.
</a:t>
                      </a:r>
                      <a:r>
                        <a:rPr kumimoji="0" lang="ja-JP" altLang="en-US" sz="1000" b="0" i="0" u="none" strike="noStrike" kern="1200" cap="none" spc="0" normalizeH="0" baseline="0" noProof="0">
                          <a:ln>
                            <a:noFill/>
                          </a:ln>
                          <a:solidFill>
                            <a:prstClr val="black"/>
                          </a:solidFill>
                          <a:effectLst/>
                          <a:uLnTx/>
                          <a:uFillTx/>
                          <a:latin typeface="+mn-lt"/>
                          <a:ea typeface="+mn-ea"/>
                          <a:cs typeface="+mn-cs"/>
                        </a:rPr>
                        <a:t>怀孕时，健康的增重非常重要，以便孕后可以更容易瘦身和避免宝宝的体重过轻。
孕妇体重增长建议：
体重过轻者： 增长</a:t>
                      </a:r>
                      <a:r>
                        <a:rPr kumimoji="0" lang="en-US" altLang="ja-JP" sz="1000" b="0" i="0" u="none" strike="noStrike" kern="1200" cap="none" spc="0" normalizeH="0" baseline="0" noProof="0">
                          <a:ln>
                            <a:noFill/>
                          </a:ln>
                          <a:solidFill>
                            <a:prstClr val="black"/>
                          </a:solidFill>
                          <a:effectLst/>
                          <a:uLnTx/>
                          <a:uFillTx/>
                          <a:latin typeface="+mn-lt"/>
                          <a:ea typeface="+mn-ea"/>
                          <a:cs typeface="+mn-cs"/>
                        </a:rPr>
                        <a:t>28-40</a:t>
                      </a:r>
                      <a:r>
                        <a:rPr kumimoji="0" lang="ja-JP" altLang="en-US" sz="1000" b="0" i="0" u="none" strike="noStrike" kern="1200" cap="none" spc="0" normalizeH="0" baseline="0" noProof="0">
                          <a:ln>
                            <a:noFill/>
                          </a:ln>
                          <a:solidFill>
                            <a:prstClr val="black"/>
                          </a:solidFill>
                          <a:effectLst/>
                          <a:uLnTx/>
                          <a:uFillTx/>
                          <a:latin typeface="+mn-lt"/>
                          <a:ea typeface="+mn-ea"/>
                          <a:cs typeface="+mn-cs"/>
                        </a:rPr>
                        <a:t>磅
体重正常者：增长</a:t>
                      </a:r>
                      <a:r>
                        <a:rPr kumimoji="0" lang="en-US" altLang="ja-JP" sz="1000" b="0" i="0" u="none" strike="noStrike" kern="1200" cap="none" spc="0" normalizeH="0" baseline="0" noProof="0">
                          <a:ln>
                            <a:noFill/>
                          </a:ln>
                          <a:solidFill>
                            <a:prstClr val="black"/>
                          </a:solidFill>
                          <a:effectLst/>
                          <a:uLnTx/>
                          <a:uFillTx/>
                          <a:latin typeface="+mn-lt"/>
                          <a:ea typeface="+mn-ea"/>
                          <a:cs typeface="+mn-cs"/>
                        </a:rPr>
                        <a:t>25-35</a:t>
                      </a:r>
                      <a:r>
                        <a:rPr kumimoji="0" lang="ja-JP" altLang="en-US" sz="1000" b="0" i="0" u="none" strike="noStrike" kern="1200" cap="none" spc="0" normalizeH="0" baseline="0" noProof="0">
                          <a:ln>
                            <a:noFill/>
                          </a:ln>
                          <a:solidFill>
                            <a:prstClr val="black"/>
                          </a:solidFill>
                          <a:effectLst/>
                          <a:uLnTx/>
                          <a:uFillTx/>
                          <a:latin typeface="+mn-lt"/>
                          <a:ea typeface="+mn-ea"/>
                          <a:cs typeface="+mn-cs"/>
                        </a:rPr>
                        <a:t>磅
体重过胖者：增长</a:t>
                      </a:r>
                      <a:r>
                        <a:rPr kumimoji="0" lang="en-US" altLang="ja-JP" sz="1000" b="0" i="0" u="none" strike="noStrike" kern="1200" cap="none" spc="0" normalizeH="0" baseline="0" noProof="0">
                          <a:ln>
                            <a:noFill/>
                          </a:ln>
                          <a:solidFill>
                            <a:prstClr val="black"/>
                          </a:solidFill>
                          <a:effectLst/>
                          <a:uLnTx/>
                          <a:uFillTx/>
                          <a:latin typeface="+mn-lt"/>
                          <a:ea typeface="+mn-ea"/>
                          <a:cs typeface="+mn-cs"/>
                        </a:rPr>
                        <a:t>15-25</a:t>
                      </a:r>
                      <a:r>
                        <a:rPr kumimoji="0" lang="ja-JP" altLang="en-US" sz="1000" b="0" i="0" u="none" strike="noStrike" kern="1200" cap="none" spc="0" normalizeH="0" baseline="0" noProof="0">
                          <a:ln>
                            <a:noFill/>
                          </a:ln>
                          <a:solidFill>
                            <a:prstClr val="black"/>
                          </a:solidFill>
                          <a:effectLst/>
                          <a:uLnTx/>
                          <a:uFillTx/>
                          <a:latin typeface="+mn-lt"/>
                          <a:ea typeface="+mn-ea"/>
                          <a:cs typeface="+mn-cs"/>
                        </a:rPr>
                        <a:t>磅
肥胖症者：增长</a:t>
                      </a:r>
                      <a:r>
                        <a:rPr kumimoji="0" lang="en-US" altLang="ja-JP" sz="1000" b="0" i="0" u="none" strike="noStrike" kern="1200" cap="none" spc="0" normalizeH="0" baseline="0" noProof="0">
                          <a:ln>
                            <a:noFill/>
                          </a:ln>
                          <a:solidFill>
                            <a:prstClr val="black"/>
                          </a:solidFill>
                          <a:effectLst/>
                          <a:uLnTx/>
                          <a:uFillTx/>
                          <a:latin typeface="+mn-lt"/>
                          <a:ea typeface="+mn-ea"/>
                          <a:cs typeface="+mn-cs"/>
                        </a:rPr>
                        <a:t>11-20</a:t>
                      </a:r>
                      <a:r>
                        <a:rPr kumimoji="0" lang="ja-JP" altLang="en-US" sz="1000" b="0" i="0" u="none" strike="noStrike" kern="1200" cap="none" spc="0" normalizeH="0" baseline="0" noProof="0">
                          <a:ln>
                            <a:noFill/>
                          </a:ln>
                          <a:solidFill>
                            <a:prstClr val="black"/>
                          </a:solidFill>
                          <a:effectLst/>
                          <a:uLnTx/>
                          <a:uFillTx/>
                          <a:latin typeface="+mn-lt"/>
                          <a:ea typeface="+mn-ea"/>
                          <a:cs typeface="+mn-cs"/>
                        </a:rPr>
                        <a:t>磅
记得定时询问医生以确保体重正在健康的增长。
</a:t>
                      </a:r>
                      <a:r>
                        <a:rPr kumimoji="0" lang="en-US" sz="1000" b="0" i="0" u="none" strike="noStrike" kern="1200" cap="none" spc="0" normalizeH="0" baseline="0" noProof="0">
                          <a:ln>
                            <a:noFill/>
                          </a:ln>
                          <a:solidFill>
                            <a:prstClr val="black"/>
                          </a:solidFill>
                          <a:effectLst/>
                          <a:uLnTx/>
                          <a:uFillTx/>
                          <a:latin typeface="+mn-lt"/>
                          <a:ea typeface="+mn-ea"/>
                          <a:cs typeface="+mn-cs"/>
                        </a:rPr>
                        <a:t>Source:
https://www.parents.com/pregnancy/my-body/pregnancy-health/healthy-pregnancy-tips/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648910"/>
                  </a:ext>
                </a:extLst>
              </a:tr>
            </a:tbl>
          </a:graphicData>
        </a:graphic>
      </p:graphicFrame>
      <p:sp>
        <p:nvSpPr>
          <p:cNvPr id="4" name="Text Placeholder 3">
            <a:extLst>
              <a:ext uri="{FF2B5EF4-FFF2-40B4-BE49-F238E27FC236}">
                <a16:creationId xmlns:a16="http://schemas.microsoft.com/office/drawing/2014/main" id="{8ABF4CF7-2A5F-43E7-996C-90F562325CE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836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B7FCE-893E-4697-9D79-35921B45C351}"/>
              </a:ext>
            </a:extLst>
          </p:cNvPr>
          <p:cNvSpPr>
            <a:spLocks noGrp="1"/>
          </p:cNvSpPr>
          <p:nvPr>
            <p:ph type="title"/>
          </p:nvPr>
        </p:nvSpPr>
        <p:spPr/>
        <p:txBody>
          <a:bodyPr/>
          <a:lstStyle/>
          <a:p>
            <a:r>
              <a:rPr lang="en-US"/>
              <a:t>Facebook Own Posts Table | LYC Mother &amp; Child Centre - 14 of 14</a:t>
            </a:r>
          </a:p>
        </p:txBody>
      </p:sp>
      <p:graphicFrame>
        <p:nvGraphicFramePr>
          <p:cNvPr id="5" name="Table Placeholder 4">
            <a:extLst>
              <a:ext uri="{FF2B5EF4-FFF2-40B4-BE49-F238E27FC236}">
                <a16:creationId xmlns:a16="http://schemas.microsoft.com/office/drawing/2014/main" id="{62FBBDB8-56A4-4AA3-B1C1-905CC42AE02D}"/>
              </a:ext>
            </a:extLst>
          </p:cNvPr>
          <p:cNvGraphicFramePr>
            <a:graphicFrameLocks noGrp="1"/>
          </p:cNvGraphicFramePr>
          <p:nvPr>
            <p:ph type="tbl" sz="quarter" idx="13"/>
            <p:extLst>
              <p:ext uri="{D42A27DB-BD31-4B8C-83A1-F6EECF244321}">
                <p14:modId xmlns:p14="http://schemas.microsoft.com/office/powerpoint/2010/main" val="2823015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9258660"/>
                    </a:ext>
                  </a:extLst>
                </a:gridCol>
                <a:gridCol w="658368">
                  <a:extLst>
                    <a:ext uri="{9D8B030D-6E8A-4147-A177-3AD203B41FA5}">
                      <a16:colId xmlns:a16="http://schemas.microsoft.com/office/drawing/2014/main" val="3476947097"/>
                    </a:ext>
                  </a:extLst>
                </a:gridCol>
                <a:gridCol w="658368">
                  <a:extLst>
                    <a:ext uri="{9D8B030D-6E8A-4147-A177-3AD203B41FA5}">
                      <a16:colId xmlns:a16="http://schemas.microsoft.com/office/drawing/2014/main" val="1582725728"/>
                    </a:ext>
                  </a:extLst>
                </a:gridCol>
                <a:gridCol w="658368">
                  <a:extLst>
                    <a:ext uri="{9D8B030D-6E8A-4147-A177-3AD203B41FA5}">
                      <a16:colId xmlns:a16="http://schemas.microsoft.com/office/drawing/2014/main" val="4082350"/>
                    </a:ext>
                  </a:extLst>
                </a:gridCol>
                <a:gridCol w="658368">
                  <a:extLst>
                    <a:ext uri="{9D8B030D-6E8A-4147-A177-3AD203B41FA5}">
                      <a16:colId xmlns:a16="http://schemas.microsoft.com/office/drawing/2014/main" val="752748829"/>
                    </a:ext>
                  </a:extLst>
                </a:gridCol>
                <a:gridCol w="658368">
                  <a:extLst>
                    <a:ext uri="{9D8B030D-6E8A-4147-A177-3AD203B41FA5}">
                      <a16:colId xmlns:a16="http://schemas.microsoft.com/office/drawing/2014/main" val="3449183637"/>
                    </a:ext>
                  </a:extLst>
                </a:gridCol>
                <a:gridCol w="658368">
                  <a:extLst>
                    <a:ext uri="{9D8B030D-6E8A-4147-A177-3AD203B41FA5}">
                      <a16:colId xmlns:a16="http://schemas.microsoft.com/office/drawing/2014/main" val="3353882268"/>
                    </a:ext>
                  </a:extLst>
                </a:gridCol>
                <a:gridCol w="658368">
                  <a:extLst>
                    <a:ext uri="{9D8B030D-6E8A-4147-A177-3AD203B41FA5}">
                      <a16:colId xmlns:a16="http://schemas.microsoft.com/office/drawing/2014/main" val="4024683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949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- 2018-06-01 23:07:18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cozy spot to express your excitement and pride of your new family member with loved ones! You can find this open area on the 3rd floor of @lycmotherchild ! #lycmotherchild #confinementcenter #happymom #confinementcentrekl #healthymom #happyfamily #cutebaby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1901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- 2018-06-01 12:51:00 </a:t>
                      </a:r>
                      <a:r>
                        <a:rPr kumimoji="0" lang="en-US" sz="1000" b="0" i="0" u="none" strike="noStrike" kern="1200" cap="none" spc="0" normalizeH="0" baseline="0" noProof="0">
                          <a:ln>
                            <a:noFill/>
                          </a:ln>
                          <a:solidFill>
                            <a:prstClr val="black"/>
                          </a:solidFill>
                          <a:effectLst/>
                          <a:uLnTx/>
                          <a:uFillTx/>
                          <a:latin typeface="+mn-lt"/>
                          <a:ea typeface="+mn-ea"/>
                          <a:cs typeface="+mn-cs"/>
                        </a:rPr>
                        <a:t> 
 Our team of professionals have extensive experience in all facets of postpartum care, enabling new mothers have a smooth transition to motherhood.
For a free centre tour or for more information, contact us at enquiry@lychealth.com or call +603 7733 9222 / +6012 6277 335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我们的专业团队拥有全面的产后护理知识与经验，以确保新手妈妈们可以更安心地迎接人生新阶段。
想参观我们的月子中心？您可电邮至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或拨打</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 9222 / +6012 6277 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5121906"/>
                  </a:ext>
                </a:extLst>
              </a:tr>
            </a:tbl>
          </a:graphicData>
        </a:graphic>
      </p:graphicFrame>
      <p:sp>
        <p:nvSpPr>
          <p:cNvPr id="4" name="Text Placeholder 3">
            <a:extLst>
              <a:ext uri="{FF2B5EF4-FFF2-40B4-BE49-F238E27FC236}">
                <a16:creationId xmlns:a16="http://schemas.microsoft.com/office/drawing/2014/main" id="{1E755987-B8D0-4DC5-92F7-3D54ED5180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62649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1314</Words>
  <Application>Microsoft Office PowerPoint</Application>
  <PresentationFormat>On-screen Show (4:3)</PresentationFormat>
  <Paragraphs>518</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ＭＳ Ｐゴシック</vt:lpstr>
      <vt:lpstr>Calibri</vt:lpstr>
      <vt:lpstr>Arial</vt:lpstr>
      <vt:lpstr>quintly_template</vt:lpstr>
      <vt:lpstr>MASTER TEMPLATE</vt:lpstr>
      <vt:lpstr>Facebook Key Metrics Table | LYC Mother &amp; Child Centre</vt:lpstr>
      <vt:lpstr>Facebook Reach | LYC Mother &amp; Child Centre</vt:lpstr>
      <vt:lpstr>Facebook Average Reactions Per Post | LYC Mother &amp; Child Centre</vt:lpstr>
      <vt:lpstr>Facebook Engaged Users | LYC Mother &amp; Child Centre</vt:lpstr>
      <vt:lpstr>Facebook Interactions Distribution | LYC Mother &amp; Child Centre</vt:lpstr>
      <vt:lpstr>Facebook Interaction Rate By Weekday | LYC Mother &amp; Child Centre</vt:lpstr>
      <vt:lpstr>(FB) Custom Own Posts Table (new) | LYC Mother &amp; Child Centre - 1 of 3</vt:lpstr>
      <vt:lpstr>(FB) Custom Own Posts Table (new) | LYC Mother &amp; Child Centre - 2 of 3</vt:lpstr>
      <vt:lpstr>(FB) Custom Own Posts Table (new) | LYC Mother &amp; Child Centre - 3 of 3</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14</vt:lpstr>
      <vt:lpstr>Facebook Own Posts Table | LYC Mother &amp; Child Centre - 2 of 14</vt:lpstr>
      <vt:lpstr>Facebook Own Posts Table | LYC Mother &amp; Child Centre - 3 of 14</vt:lpstr>
      <vt:lpstr>Facebook Own Posts Table | LYC Mother &amp; Child Centre - 4 of 14</vt:lpstr>
      <vt:lpstr>Facebook Own Posts Table | LYC Mother &amp; Child Centre - 5 of 14</vt:lpstr>
      <vt:lpstr>Facebook Own Posts Table | LYC Mother &amp; Child Centre - 6 of 14</vt:lpstr>
      <vt:lpstr>Facebook Own Posts Table | LYC Mother &amp; Child Centre - 7 of 14</vt:lpstr>
      <vt:lpstr>Facebook Own Posts Table | LYC Mother &amp; Child Centre - 8 of 14</vt:lpstr>
      <vt:lpstr>Facebook Own Posts Table | LYC Mother &amp; Child Centre - 9 of 14</vt:lpstr>
      <vt:lpstr>Facebook Own Posts Table | LYC Mother &amp; Child Centre - 10 of 14</vt:lpstr>
      <vt:lpstr>Facebook Own Posts Table | LYC Mother &amp; Child Centre - 11 of 14</vt:lpstr>
      <vt:lpstr>Facebook Own Posts Table | LYC Mother &amp; Child Centre - 12 of 14</vt:lpstr>
      <vt:lpstr>Facebook Own Posts Table | LYC Mother &amp; Child Centre - 13 of 14</vt:lpstr>
      <vt:lpstr>Facebook Own Posts Table | LYC Mother &amp; Child Centre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2018-07-02T09:16:49Z</dcterms:created>
  <dcterms:modified xsi:type="dcterms:W3CDTF">2018-07-02T09:17:39Z</dcterms:modified>
</cp:coreProperties>
</file>