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Page Fan Adds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38</c:v>
                </c:pt>
                <c:pt idx="1">
                  <c:v>30</c:v>
                </c:pt>
                <c:pt idx="2">
                  <c:v>26</c:v>
                </c:pt>
                <c:pt idx="3">
                  <c:v>24</c:v>
                </c:pt>
                <c:pt idx="4">
                  <c:v>13</c:v>
                </c:pt>
                <c:pt idx="5">
                  <c:v>13</c:v>
                </c:pt>
                <c:pt idx="6">
                  <c:v>20</c:v>
                </c:pt>
                <c:pt idx="7">
                  <c:v>20</c:v>
                </c:pt>
                <c:pt idx="8">
                  <c:v>17</c:v>
                </c:pt>
                <c:pt idx="9">
                  <c:v>16</c:v>
                </c:pt>
                <c:pt idx="10">
                  <c:v>18</c:v>
                </c:pt>
                <c:pt idx="11">
                  <c:v>18</c:v>
                </c:pt>
                <c:pt idx="12">
                  <c:v>14</c:v>
                </c:pt>
                <c:pt idx="13">
                  <c:v>13</c:v>
                </c:pt>
                <c:pt idx="14">
                  <c:v>9</c:v>
                </c:pt>
                <c:pt idx="15">
                  <c:v>17</c:v>
                </c:pt>
                <c:pt idx="16">
                  <c:v>16</c:v>
                </c:pt>
                <c:pt idx="17">
                  <c:v>15</c:v>
                </c:pt>
                <c:pt idx="18">
                  <c:v>23</c:v>
                </c:pt>
                <c:pt idx="19">
                  <c:v>20</c:v>
                </c:pt>
                <c:pt idx="20">
                  <c:v>40</c:v>
                </c:pt>
                <c:pt idx="21">
                  <c:v>33</c:v>
                </c:pt>
                <c:pt idx="22">
                  <c:v>45</c:v>
                </c:pt>
                <c:pt idx="23">
                  <c:v>29</c:v>
                </c:pt>
                <c:pt idx="24">
                  <c:v>40</c:v>
                </c:pt>
                <c:pt idx="25">
                  <c:v>23</c:v>
                </c:pt>
                <c:pt idx="26">
                  <c:v>27</c:v>
                </c:pt>
                <c:pt idx="27">
                  <c:v>19</c:v>
                </c:pt>
                <c:pt idx="28">
                  <c:v>13</c:v>
                </c:pt>
                <c:pt idx="29">
                  <c:v>19</c:v>
                </c:pt>
                <c:pt idx="30">
                  <c:v>33</c:v>
                </c:pt>
              </c:numCache>
            </c:numRef>
          </c:val>
          <c:smooth val="0"/>
          <c:extLst>
            <c:ext xmlns:c16="http://schemas.microsoft.com/office/drawing/2014/chart" uri="{C3380CC4-5D6E-409C-BE32-E72D297353CC}">
              <c16:uniqueId val="{00000000-0C38-439A-9680-F092BF618897}"/>
            </c:ext>
          </c:extLst>
        </c:ser>
        <c:ser>
          <c:idx val="1"/>
          <c:order val="1"/>
          <c:tx>
            <c:strRef>
              <c:f>Sheet1!$C$1</c:f>
              <c:strCache>
                <c:ptCount val="1"/>
                <c:pt idx="0">
                  <c:v>Page Fan Removes</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13</c:v>
                </c:pt>
                <c:pt idx="1">
                  <c:v>10</c:v>
                </c:pt>
                <c:pt idx="2">
                  <c:v>16</c:v>
                </c:pt>
                <c:pt idx="3">
                  <c:v>16</c:v>
                </c:pt>
                <c:pt idx="4">
                  <c:v>15</c:v>
                </c:pt>
                <c:pt idx="5">
                  <c:v>21</c:v>
                </c:pt>
                <c:pt idx="6">
                  <c:v>13</c:v>
                </c:pt>
                <c:pt idx="7">
                  <c:v>22</c:v>
                </c:pt>
                <c:pt idx="8">
                  <c:v>19</c:v>
                </c:pt>
                <c:pt idx="9">
                  <c:v>16</c:v>
                </c:pt>
                <c:pt idx="10">
                  <c:v>17</c:v>
                </c:pt>
                <c:pt idx="11">
                  <c:v>19</c:v>
                </c:pt>
                <c:pt idx="12">
                  <c:v>19</c:v>
                </c:pt>
                <c:pt idx="13">
                  <c:v>5</c:v>
                </c:pt>
                <c:pt idx="14">
                  <c:v>15</c:v>
                </c:pt>
                <c:pt idx="15">
                  <c:v>14</c:v>
                </c:pt>
                <c:pt idx="16">
                  <c:v>11</c:v>
                </c:pt>
                <c:pt idx="17">
                  <c:v>10</c:v>
                </c:pt>
                <c:pt idx="18">
                  <c:v>20</c:v>
                </c:pt>
                <c:pt idx="19">
                  <c:v>16</c:v>
                </c:pt>
                <c:pt idx="20">
                  <c:v>26</c:v>
                </c:pt>
                <c:pt idx="21">
                  <c:v>23</c:v>
                </c:pt>
                <c:pt idx="22">
                  <c:v>19</c:v>
                </c:pt>
                <c:pt idx="23">
                  <c:v>22</c:v>
                </c:pt>
                <c:pt idx="24">
                  <c:v>18</c:v>
                </c:pt>
                <c:pt idx="25">
                  <c:v>19</c:v>
                </c:pt>
                <c:pt idx="26">
                  <c:v>17</c:v>
                </c:pt>
                <c:pt idx="27">
                  <c:v>10</c:v>
                </c:pt>
                <c:pt idx="28">
                  <c:v>16</c:v>
                </c:pt>
                <c:pt idx="29">
                  <c:v>13</c:v>
                </c:pt>
                <c:pt idx="30">
                  <c:v>12</c:v>
                </c:pt>
              </c:numCache>
            </c:numRef>
          </c:val>
          <c:smooth val="0"/>
          <c:extLst>
            <c:ext xmlns:c16="http://schemas.microsoft.com/office/drawing/2014/chart" uri="{C3380CC4-5D6E-409C-BE32-E72D297353CC}">
              <c16:uniqueId val="{00000001-0C38-439A-9680-F092BF618897}"/>
            </c:ext>
          </c:extLst>
        </c:ser>
        <c:dLbls>
          <c:showLegendKey val="0"/>
          <c:showVal val="0"/>
          <c:showCatName val="0"/>
          <c:showSerName val="0"/>
          <c:showPercent val="0"/>
          <c:showBubbleSize val="0"/>
        </c:dLbls>
        <c:smooth val="0"/>
        <c:axId val="390862656"/>
        <c:axId val="390864296"/>
      </c:lineChart>
      <c:dateAx>
        <c:axId val="390862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64296"/>
        <c:crosses val="autoZero"/>
        <c:auto val="1"/>
        <c:lblOffset val="100"/>
        <c:baseTimeUnit val="days"/>
      </c:dateAx>
      <c:valAx>
        <c:axId val="390864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62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Consumptions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843</c:v>
                </c:pt>
                <c:pt idx="1">
                  <c:v>296</c:v>
                </c:pt>
                <c:pt idx="2">
                  <c:v>266</c:v>
                </c:pt>
                <c:pt idx="3">
                  <c:v>196</c:v>
                </c:pt>
                <c:pt idx="4">
                  <c:v>148</c:v>
                </c:pt>
                <c:pt idx="5">
                  <c:v>184</c:v>
                </c:pt>
                <c:pt idx="6">
                  <c:v>171</c:v>
                </c:pt>
                <c:pt idx="7">
                  <c:v>3651</c:v>
                </c:pt>
                <c:pt idx="8">
                  <c:v>503</c:v>
                </c:pt>
                <c:pt idx="9">
                  <c:v>446</c:v>
                </c:pt>
                <c:pt idx="10">
                  <c:v>101</c:v>
                </c:pt>
                <c:pt idx="11">
                  <c:v>389</c:v>
                </c:pt>
                <c:pt idx="12">
                  <c:v>204</c:v>
                </c:pt>
                <c:pt idx="13">
                  <c:v>76</c:v>
                </c:pt>
                <c:pt idx="14">
                  <c:v>55</c:v>
                </c:pt>
                <c:pt idx="15">
                  <c:v>1890</c:v>
                </c:pt>
                <c:pt idx="16">
                  <c:v>5052</c:v>
                </c:pt>
                <c:pt idx="17">
                  <c:v>4161</c:v>
                </c:pt>
                <c:pt idx="18">
                  <c:v>2474</c:v>
                </c:pt>
                <c:pt idx="19">
                  <c:v>1588</c:v>
                </c:pt>
                <c:pt idx="20">
                  <c:v>1083</c:v>
                </c:pt>
                <c:pt idx="21">
                  <c:v>4757</c:v>
                </c:pt>
                <c:pt idx="22">
                  <c:v>2229</c:v>
                </c:pt>
                <c:pt idx="23">
                  <c:v>3963</c:v>
                </c:pt>
                <c:pt idx="24">
                  <c:v>2560</c:v>
                </c:pt>
                <c:pt idx="25">
                  <c:v>1891</c:v>
                </c:pt>
                <c:pt idx="26">
                  <c:v>1898</c:v>
                </c:pt>
                <c:pt idx="27">
                  <c:v>2469</c:v>
                </c:pt>
                <c:pt idx="28">
                  <c:v>1891</c:v>
                </c:pt>
                <c:pt idx="29">
                  <c:v>690</c:v>
                </c:pt>
                <c:pt idx="30">
                  <c:v>1022</c:v>
                </c:pt>
              </c:numCache>
            </c:numRef>
          </c:val>
          <c:smooth val="0"/>
          <c:extLst>
            <c:ext xmlns:c16="http://schemas.microsoft.com/office/drawing/2014/chart" uri="{C3380CC4-5D6E-409C-BE32-E72D297353CC}">
              <c16:uniqueId val="{00000000-8ECF-4F9F-A21D-86AF047B3590}"/>
            </c:ext>
          </c:extLst>
        </c:ser>
        <c:ser>
          <c:idx val="1"/>
          <c:order val="1"/>
          <c:tx>
            <c:strRef>
              <c:f>Sheet1!$C$1</c:f>
              <c:strCache>
                <c:ptCount val="1"/>
                <c:pt idx="0">
                  <c:v>Engaged Users</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1518</c:v>
                </c:pt>
                <c:pt idx="1">
                  <c:v>236</c:v>
                </c:pt>
                <c:pt idx="2">
                  <c:v>186</c:v>
                </c:pt>
                <c:pt idx="3">
                  <c:v>169</c:v>
                </c:pt>
                <c:pt idx="4">
                  <c:v>130</c:v>
                </c:pt>
                <c:pt idx="5">
                  <c:v>172</c:v>
                </c:pt>
                <c:pt idx="6">
                  <c:v>160</c:v>
                </c:pt>
                <c:pt idx="7">
                  <c:v>1558</c:v>
                </c:pt>
                <c:pt idx="8">
                  <c:v>321</c:v>
                </c:pt>
                <c:pt idx="9">
                  <c:v>326</c:v>
                </c:pt>
                <c:pt idx="10">
                  <c:v>75</c:v>
                </c:pt>
                <c:pt idx="11">
                  <c:v>306</c:v>
                </c:pt>
                <c:pt idx="12">
                  <c:v>192</c:v>
                </c:pt>
                <c:pt idx="13">
                  <c:v>56</c:v>
                </c:pt>
                <c:pt idx="14">
                  <c:v>35</c:v>
                </c:pt>
                <c:pt idx="15">
                  <c:v>1882</c:v>
                </c:pt>
                <c:pt idx="16">
                  <c:v>4443</c:v>
                </c:pt>
                <c:pt idx="17">
                  <c:v>3867</c:v>
                </c:pt>
                <c:pt idx="18">
                  <c:v>2319</c:v>
                </c:pt>
                <c:pt idx="19">
                  <c:v>1390</c:v>
                </c:pt>
                <c:pt idx="20">
                  <c:v>1103</c:v>
                </c:pt>
                <c:pt idx="21">
                  <c:v>3510</c:v>
                </c:pt>
                <c:pt idx="22">
                  <c:v>2373</c:v>
                </c:pt>
                <c:pt idx="23">
                  <c:v>3221</c:v>
                </c:pt>
                <c:pt idx="24">
                  <c:v>2291</c:v>
                </c:pt>
                <c:pt idx="25">
                  <c:v>1760</c:v>
                </c:pt>
                <c:pt idx="26">
                  <c:v>1850</c:v>
                </c:pt>
                <c:pt idx="27">
                  <c:v>2414</c:v>
                </c:pt>
                <c:pt idx="28">
                  <c:v>1721</c:v>
                </c:pt>
                <c:pt idx="29">
                  <c:v>681</c:v>
                </c:pt>
                <c:pt idx="30">
                  <c:v>773</c:v>
                </c:pt>
              </c:numCache>
            </c:numRef>
          </c:val>
          <c:smooth val="0"/>
          <c:extLst>
            <c:ext xmlns:c16="http://schemas.microsoft.com/office/drawing/2014/chart" uri="{C3380CC4-5D6E-409C-BE32-E72D297353CC}">
              <c16:uniqueId val="{00000001-8ECF-4F9F-A21D-86AF047B3590}"/>
            </c:ext>
          </c:extLst>
        </c:ser>
        <c:ser>
          <c:idx val="2"/>
          <c:order val="2"/>
          <c:tx>
            <c:strRef>
              <c:f>Sheet1!$D$1</c:f>
              <c:strCache>
                <c:ptCount val="1"/>
                <c:pt idx="0">
                  <c:v>Stories</c:v>
                </c:pt>
              </c:strCache>
            </c:strRef>
          </c:tx>
          <c:spPr>
            <a:ln w="28575" cap="rnd">
              <a:solidFill>
                <a:schemeClr val="accent3"/>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Sheet1!$D$2:$D$32</c:f>
              <c:numCache>
                <c:formatCode>General</c:formatCode>
                <c:ptCount val="31"/>
                <c:pt idx="0">
                  <c:v>1051</c:v>
                </c:pt>
                <c:pt idx="1">
                  <c:v>72</c:v>
                </c:pt>
                <c:pt idx="2">
                  <c:v>57</c:v>
                </c:pt>
                <c:pt idx="3">
                  <c:v>78</c:v>
                </c:pt>
                <c:pt idx="4">
                  <c:v>32</c:v>
                </c:pt>
                <c:pt idx="5">
                  <c:v>62</c:v>
                </c:pt>
                <c:pt idx="6">
                  <c:v>70</c:v>
                </c:pt>
                <c:pt idx="7">
                  <c:v>147</c:v>
                </c:pt>
                <c:pt idx="8">
                  <c:v>84</c:v>
                </c:pt>
                <c:pt idx="9">
                  <c:v>69</c:v>
                </c:pt>
                <c:pt idx="10">
                  <c:v>32</c:v>
                </c:pt>
                <c:pt idx="11">
                  <c:v>95</c:v>
                </c:pt>
                <c:pt idx="12">
                  <c:v>130</c:v>
                </c:pt>
                <c:pt idx="13">
                  <c:v>32</c:v>
                </c:pt>
                <c:pt idx="14">
                  <c:v>18</c:v>
                </c:pt>
                <c:pt idx="15">
                  <c:v>92</c:v>
                </c:pt>
                <c:pt idx="16">
                  <c:v>151</c:v>
                </c:pt>
                <c:pt idx="17">
                  <c:v>140</c:v>
                </c:pt>
                <c:pt idx="18">
                  <c:v>106</c:v>
                </c:pt>
                <c:pt idx="19">
                  <c:v>100</c:v>
                </c:pt>
                <c:pt idx="20">
                  <c:v>279</c:v>
                </c:pt>
                <c:pt idx="21">
                  <c:v>1187</c:v>
                </c:pt>
                <c:pt idx="22">
                  <c:v>719</c:v>
                </c:pt>
                <c:pt idx="23">
                  <c:v>353</c:v>
                </c:pt>
                <c:pt idx="24">
                  <c:v>181</c:v>
                </c:pt>
                <c:pt idx="25">
                  <c:v>117</c:v>
                </c:pt>
                <c:pt idx="26">
                  <c:v>129</c:v>
                </c:pt>
                <c:pt idx="27">
                  <c:v>139</c:v>
                </c:pt>
                <c:pt idx="28">
                  <c:v>150</c:v>
                </c:pt>
                <c:pt idx="29">
                  <c:v>103</c:v>
                </c:pt>
                <c:pt idx="30">
                  <c:v>141</c:v>
                </c:pt>
              </c:numCache>
            </c:numRef>
          </c:val>
          <c:smooth val="0"/>
          <c:extLst>
            <c:ext xmlns:c16="http://schemas.microsoft.com/office/drawing/2014/chart" uri="{C3380CC4-5D6E-409C-BE32-E72D297353CC}">
              <c16:uniqueId val="{00000002-8ECF-4F9F-A21D-86AF047B3590}"/>
            </c:ext>
          </c:extLst>
        </c:ser>
        <c:dLbls>
          <c:showLegendKey val="0"/>
          <c:showVal val="0"/>
          <c:showCatName val="0"/>
          <c:showSerName val="0"/>
          <c:showPercent val="0"/>
          <c:showBubbleSize val="0"/>
        </c:dLbls>
        <c:smooth val="0"/>
        <c:axId val="390857736"/>
        <c:axId val="390853144"/>
      </c:lineChart>
      <c:dateAx>
        <c:axId val="390857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53144"/>
        <c:crosses val="autoZero"/>
        <c:auto val="1"/>
        <c:lblOffset val="100"/>
        <c:baseTimeUnit val="days"/>
      </c:dateAx>
      <c:valAx>
        <c:axId val="390853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57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Post Impressions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36192</c:v>
                </c:pt>
                <c:pt idx="1">
                  <c:v>15288</c:v>
                </c:pt>
                <c:pt idx="2">
                  <c:v>15365</c:v>
                </c:pt>
                <c:pt idx="3">
                  <c:v>13614</c:v>
                </c:pt>
                <c:pt idx="4">
                  <c:v>5915</c:v>
                </c:pt>
                <c:pt idx="5">
                  <c:v>8766</c:v>
                </c:pt>
                <c:pt idx="6">
                  <c:v>6848</c:v>
                </c:pt>
                <c:pt idx="7">
                  <c:v>30422</c:v>
                </c:pt>
                <c:pt idx="8">
                  <c:v>11101</c:v>
                </c:pt>
                <c:pt idx="9">
                  <c:v>14242</c:v>
                </c:pt>
                <c:pt idx="10">
                  <c:v>3246</c:v>
                </c:pt>
                <c:pt idx="11">
                  <c:v>16473</c:v>
                </c:pt>
                <c:pt idx="12">
                  <c:v>18197</c:v>
                </c:pt>
                <c:pt idx="13">
                  <c:v>4839</c:v>
                </c:pt>
                <c:pt idx="14">
                  <c:v>2434</c:v>
                </c:pt>
                <c:pt idx="15">
                  <c:v>95700</c:v>
                </c:pt>
                <c:pt idx="16">
                  <c:v>239413</c:v>
                </c:pt>
                <c:pt idx="17">
                  <c:v>226057</c:v>
                </c:pt>
                <c:pt idx="18">
                  <c:v>128756</c:v>
                </c:pt>
                <c:pt idx="19">
                  <c:v>123704</c:v>
                </c:pt>
                <c:pt idx="20">
                  <c:v>144089</c:v>
                </c:pt>
                <c:pt idx="21">
                  <c:v>165248</c:v>
                </c:pt>
                <c:pt idx="22">
                  <c:v>136720</c:v>
                </c:pt>
                <c:pt idx="23">
                  <c:v>149388</c:v>
                </c:pt>
                <c:pt idx="24">
                  <c:v>135103</c:v>
                </c:pt>
                <c:pt idx="25">
                  <c:v>113703</c:v>
                </c:pt>
                <c:pt idx="26">
                  <c:v>142165</c:v>
                </c:pt>
                <c:pt idx="27">
                  <c:v>192284</c:v>
                </c:pt>
                <c:pt idx="28">
                  <c:v>122248</c:v>
                </c:pt>
                <c:pt idx="29">
                  <c:v>36392</c:v>
                </c:pt>
                <c:pt idx="30">
                  <c:v>64516</c:v>
                </c:pt>
              </c:numCache>
            </c:numRef>
          </c:val>
          <c:smooth val="0"/>
          <c:extLst>
            <c:ext xmlns:c16="http://schemas.microsoft.com/office/drawing/2014/chart" uri="{C3380CC4-5D6E-409C-BE32-E72D297353CC}">
              <c16:uniqueId val="{00000000-30E8-46B2-A59B-DE51DDB3F367}"/>
            </c:ext>
          </c:extLst>
        </c:ser>
        <c:ser>
          <c:idx val="1"/>
          <c:order val="1"/>
          <c:tx>
            <c:strRef>
              <c:f>Sheet1!$C$1</c:f>
              <c:strCache>
                <c:ptCount val="1"/>
                <c:pt idx="0">
                  <c:v>Post Reach</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27220</c:v>
                </c:pt>
                <c:pt idx="1">
                  <c:v>9942</c:v>
                </c:pt>
                <c:pt idx="2">
                  <c:v>9720</c:v>
                </c:pt>
                <c:pt idx="3">
                  <c:v>9135</c:v>
                </c:pt>
                <c:pt idx="4">
                  <c:v>2316</c:v>
                </c:pt>
                <c:pt idx="5">
                  <c:v>3595</c:v>
                </c:pt>
                <c:pt idx="6">
                  <c:v>3122</c:v>
                </c:pt>
                <c:pt idx="7">
                  <c:v>10055</c:v>
                </c:pt>
                <c:pt idx="8">
                  <c:v>5661</c:v>
                </c:pt>
                <c:pt idx="9">
                  <c:v>7890</c:v>
                </c:pt>
                <c:pt idx="10">
                  <c:v>980</c:v>
                </c:pt>
                <c:pt idx="11">
                  <c:v>5873</c:v>
                </c:pt>
                <c:pt idx="12">
                  <c:v>5307</c:v>
                </c:pt>
                <c:pt idx="13">
                  <c:v>1718</c:v>
                </c:pt>
                <c:pt idx="14">
                  <c:v>525</c:v>
                </c:pt>
                <c:pt idx="15">
                  <c:v>91728</c:v>
                </c:pt>
                <c:pt idx="16">
                  <c:v>221060</c:v>
                </c:pt>
                <c:pt idx="17">
                  <c:v>205598</c:v>
                </c:pt>
                <c:pt idx="18">
                  <c:v>118682</c:v>
                </c:pt>
                <c:pt idx="19">
                  <c:v>114937</c:v>
                </c:pt>
                <c:pt idx="20">
                  <c:v>130811</c:v>
                </c:pt>
                <c:pt idx="21">
                  <c:v>134844</c:v>
                </c:pt>
                <c:pt idx="22">
                  <c:v>118841</c:v>
                </c:pt>
                <c:pt idx="23">
                  <c:v>126264</c:v>
                </c:pt>
                <c:pt idx="24">
                  <c:v>123403</c:v>
                </c:pt>
                <c:pt idx="25">
                  <c:v>101357</c:v>
                </c:pt>
                <c:pt idx="26">
                  <c:v>132114</c:v>
                </c:pt>
                <c:pt idx="27">
                  <c:v>182880</c:v>
                </c:pt>
                <c:pt idx="28">
                  <c:v>113394</c:v>
                </c:pt>
                <c:pt idx="29">
                  <c:v>31484</c:v>
                </c:pt>
                <c:pt idx="30">
                  <c:v>43609</c:v>
                </c:pt>
              </c:numCache>
            </c:numRef>
          </c:val>
          <c:smooth val="0"/>
          <c:extLst>
            <c:ext xmlns:c16="http://schemas.microsoft.com/office/drawing/2014/chart" uri="{C3380CC4-5D6E-409C-BE32-E72D297353CC}">
              <c16:uniqueId val="{00000001-30E8-46B2-A59B-DE51DDB3F367}"/>
            </c:ext>
          </c:extLst>
        </c:ser>
        <c:dLbls>
          <c:showLegendKey val="0"/>
          <c:showVal val="0"/>
          <c:showCatName val="0"/>
          <c:showSerName val="0"/>
          <c:showPercent val="0"/>
          <c:showBubbleSize val="0"/>
        </c:dLbls>
        <c:smooth val="0"/>
        <c:axId val="390858720"/>
        <c:axId val="390855440"/>
      </c:lineChart>
      <c:dateAx>
        <c:axId val="390858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55440"/>
        <c:crosses val="autoZero"/>
        <c:auto val="1"/>
        <c:lblOffset val="100"/>
        <c:baseTimeUnit val="days"/>
      </c:dateAx>
      <c:valAx>
        <c:axId val="39085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58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193076</c:v>
                </c:pt>
                <c:pt idx="1">
                  <c:v>193095</c:v>
                </c:pt>
                <c:pt idx="2">
                  <c:v>193097</c:v>
                </c:pt>
                <c:pt idx="3">
                  <c:v>193095</c:v>
                </c:pt>
                <c:pt idx="4">
                  <c:v>193087</c:v>
                </c:pt>
                <c:pt idx="5">
                  <c:v>193075</c:v>
                </c:pt>
                <c:pt idx="6">
                  <c:v>193078</c:v>
                </c:pt>
                <c:pt idx="7">
                  <c:v>193077</c:v>
                </c:pt>
                <c:pt idx="8">
                  <c:v>193076</c:v>
                </c:pt>
                <c:pt idx="9">
                  <c:v>193072</c:v>
                </c:pt>
                <c:pt idx="10">
                  <c:v>193076</c:v>
                </c:pt>
                <c:pt idx="11">
                  <c:v>193070</c:v>
                </c:pt>
                <c:pt idx="12">
                  <c:v>193060</c:v>
                </c:pt>
                <c:pt idx="13">
                  <c:v>193063</c:v>
                </c:pt>
                <c:pt idx="14">
                  <c:v>193055</c:v>
                </c:pt>
                <c:pt idx="15">
                  <c:v>193054</c:v>
                </c:pt>
                <c:pt idx="16">
                  <c:v>193058</c:v>
                </c:pt>
                <c:pt idx="17">
                  <c:v>193063</c:v>
                </c:pt>
                <c:pt idx="18">
                  <c:v>193065</c:v>
                </c:pt>
                <c:pt idx="19">
                  <c:v>193066</c:v>
                </c:pt>
                <c:pt idx="20">
                  <c:v>193078</c:v>
                </c:pt>
                <c:pt idx="21">
                  <c:v>193084</c:v>
                </c:pt>
                <c:pt idx="22">
                  <c:v>193108</c:v>
                </c:pt>
                <c:pt idx="23">
                  <c:v>193112</c:v>
                </c:pt>
                <c:pt idx="24">
                  <c:v>193132</c:v>
                </c:pt>
                <c:pt idx="25">
                  <c:v>193138</c:v>
                </c:pt>
                <c:pt idx="26">
                  <c:v>193146</c:v>
                </c:pt>
                <c:pt idx="27">
                  <c:v>193152</c:v>
                </c:pt>
                <c:pt idx="28">
                  <c:v>193149</c:v>
                </c:pt>
                <c:pt idx="29">
                  <c:v>193155</c:v>
                </c:pt>
                <c:pt idx="30">
                  <c:v>193176</c:v>
                </c:pt>
              </c:numCache>
            </c:numRef>
          </c:val>
          <c:smooth val="0"/>
          <c:extLst>
            <c:ext xmlns:c16="http://schemas.microsoft.com/office/drawing/2014/chart" uri="{C3380CC4-5D6E-409C-BE32-E72D297353CC}">
              <c16:uniqueId val="{00000000-39B3-461E-AA9E-93B5F5F1E695}"/>
            </c:ext>
          </c:extLst>
        </c:ser>
        <c:dLbls>
          <c:showLegendKey val="0"/>
          <c:showVal val="0"/>
          <c:showCatName val="0"/>
          <c:showSerName val="0"/>
          <c:showPercent val="0"/>
          <c:showBubbleSize val="0"/>
        </c:dLbls>
        <c:smooth val="0"/>
        <c:axId val="390858064"/>
        <c:axId val="390853472"/>
      </c:lineChart>
      <c:dateAx>
        <c:axId val="390858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53472"/>
        <c:crosses val="autoZero"/>
        <c:auto val="1"/>
        <c:lblOffset val="100"/>
        <c:baseTimeUnit val="days"/>
      </c:dateAx>
      <c:valAx>
        <c:axId val="390853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58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5.7466206246732002E-2</c:v>
                </c:pt>
                <c:pt idx="1">
                  <c:v>1.397826638434E-2</c:v>
                </c:pt>
                <c:pt idx="2">
                  <c:v>0</c:v>
                </c:pt>
                <c:pt idx="3">
                  <c:v>0</c:v>
                </c:pt>
                <c:pt idx="4">
                  <c:v>0</c:v>
                </c:pt>
                <c:pt idx="5">
                  <c:v>0</c:v>
                </c:pt>
                <c:pt idx="6">
                  <c:v>0</c:v>
                </c:pt>
                <c:pt idx="7">
                  <c:v>0</c:v>
                </c:pt>
                <c:pt idx="8">
                  <c:v>0</c:v>
                </c:pt>
                <c:pt idx="9">
                  <c:v>8.2834171166459997E-3</c:v>
                </c:pt>
                <c:pt idx="10">
                  <c:v>3.1062814187422998E-2</c:v>
                </c:pt>
                <c:pt idx="11">
                  <c:v>1.4495979954131001E-2</c:v>
                </c:pt>
                <c:pt idx="12">
                  <c:v>1.3848837991892999E-2</c:v>
                </c:pt>
                <c:pt idx="13">
                  <c:v>1.7947403752733002E-2</c:v>
                </c:pt>
                <c:pt idx="14">
                  <c:v>1.3460552814549999E-2</c:v>
                </c:pt>
                <c:pt idx="15">
                  <c:v>1.6049120663502E-2</c:v>
                </c:pt>
                <c:pt idx="16">
                  <c:v>1.363312400448E-2</c:v>
                </c:pt>
                <c:pt idx="17">
                  <c:v>4.1589656773159997E-2</c:v>
                </c:pt>
                <c:pt idx="18">
                  <c:v>2.4461966172594999E-2</c:v>
                </c:pt>
                <c:pt idx="19">
                  <c:v>1.6049120663502E-2</c:v>
                </c:pt>
                <c:pt idx="20">
                  <c:v>0</c:v>
                </c:pt>
                <c:pt idx="21">
                  <c:v>2.1226256361404999E-2</c:v>
                </c:pt>
                <c:pt idx="22">
                  <c:v>1.8637688512453999E-2</c:v>
                </c:pt>
                <c:pt idx="23">
                  <c:v>0</c:v>
                </c:pt>
              </c:numCache>
            </c:numRef>
          </c:val>
          <c:smooth val="0"/>
          <c:extLst>
            <c:ext xmlns:c16="http://schemas.microsoft.com/office/drawing/2014/chart" uri="{C3380CC4-5D6E-409C-BE32-E72D297353CC}">
              <c16:uniqueId val="{00000000-D3CC-47F8-BCD9-F38099771287}"/>
            </c:ext>
          </c:extLst>
        </c:ser>
        <c:dLbls>
          <c:showLegendKey val="0"/>
          <c:showVal val="0"/>
          <c:showCatName val="0"/>
          <c:showSerName val="0"/>
          <c:showPercent val="0"/>
          <c:showBubbleSize val="0"/>
        </c:dLbls>
        <c:smooth val="0"/>
        <c:axId val="390861344"/>
        <c:axId val="390851504"/>
      </c:lineChart>
      <c:catAx>
        <c:axId val="390861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51504"/>
        <c:crosses val="autoZero"/>
        <c:auto val="1"/>
        <c:lblAlgn val="ctr"/>
        <c:lblOffset val="100"/>
        <c:noMultiLvlLbl val="0"/>
      </c:catAx>
      <c:valAx>
        <c:axId val="390851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61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KOSÉ</c:v>
                </c:pt>
              </c:strCache>
            </c:strRef>
          </c:cat>
          <c:val>
            <c:numRef>
              <c:f>Sheet1!$B$2</c:f>
              <c:numCache>
                <c:formatCode>General</c:formatCode>
                <c:ptCount val="1"/>
                <c:pt idx="0">
                  <c:v>941</c:v>
                </c:pt>
              </c:numCache>
            </c:numRef>
          </c:val>
          <c:extLst>
            <c:ext xmlns:c16="http://schemas.microsoft.com/office/drawing/2014/chart" uri="{C3380CC4-5D6E-409C-BE32-E72D297353CC}">
              <c16:uniqueId val="{00000000-324F-4BC7-AD26-4B8BD00275A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KOSÉ</c:v>
                </c:pt>
              </c:strCache>
            </c:strRef>
          </c:cat>
          <c:val>
            <c:numRef>
              <c:f>Sheet1!$C$2</c:f>
              <c:numCache>
                <c:formatCode>General</c:formatCode>
                <c:ptCount val="1"/>
                <c:pt idx="0">
                  <c:v>45</c:v>
                </c:pt>
              </c:numCache>
            </c:numRef>
          </c:val>
          <c:extLst>
            <c:ext xmlns:c16="http://schemas.microsoft.com/office/drawing/2014/chart" uri="{C3380CC4-5D6E-409C-BE32-E72D297353CC}">
              <c16:uniqueId val="{00000001-324F-4BC7-AD26-4B8BD00275A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KOSÉ</c:v>
                </c:pt>
              </c:strCache>
            </c:strRef>
          </c:cat>
          <c:val>
            <c:numRef>
              <c:f>Sheet1!$D$2</c:f>
              <c:numCache>
                <c:formatCode>General</c:formatCode>
                <c:ptCount val="1"/>
                <c:pt idx="0">
                  <c:v>1</c:v>
                </c:pt>
              </c:numCache>
            </c:numRef>
          </c:val>
          <c:extLst>
            <c:ext xmlns:c16="http://schemas.microsoft.com/office/drawing/2014/chart" uri="{C3380CC4-5D6E-409C-BE32-E72D297353CC}">
              <c16:uniqueId val="{00000002-324F-4BC7-AD26-4B8BD00275A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KOSÉ</c:v>
                </c:pt>
              </c:strCache>
            </c:strRef>
          </c:cat>
          <c:val>
            <c:numRef>
              <c:f>Sheet1!$E$2</c:f>
              <c:numCache>
                <c:formatCode>General</c:formatCode>
                <c:ptCount val="1"/>
                <c:pt idx="0">
                  <c:v>0</c:v>
                </c:pt>
              </c:numCache>
            </c:numRef>
          </c:val>
          <c:extLst>
            <c:ext xmlns:c16="http://schemas.microsoft.com/office/drawing/2014/chart" uri="{C3380CC4-5D6E-409C-BE32-E72D297353CC}">
              <c16:uniqueId val="{00000003-324F-4BC7-AD26-4B8BD00275A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KOSÉ</c:v>
                </c:pt>
              </c:strCache>
            </c:strRef>
          </c:cat>
          <c:val>
            <c:numRef>
              <c:f>Sheet1!$F$2</c:f>
              <c:numCache>
                <c:formatCode>General</c:formatCode>
                <c:ptCount val="1"/>
                <c:pt idx="0">
                  <c:v>0</c:v>
                </c:pt>
              </c:numCache>
            </c:numRef>
          </c:val>
          <c:extLst>
            <c:ext xmlns:c16="http://schemas.microsoft.com/office/drawing/2014/chart" uri="{C3380CC4-5D6E-409C-BE32-E72D297353CC}">
              <c16:uniqueId val="{00000004-324F-4BC7-AD26-4B8BD00275A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KOSÉ</c:v>
                </c:pt>
              </c:strCache>
            </c:strRef>
          </c:cat>
          <c:val>
            <c:numRef>
              <c:f>Sheet1!$G$2</c:f>
              <c:numCache>
                <c:formatCode>General</c:formatCode>
                <c:ptCount val="1"/>
                <c:pt idx="0">
                  <c:v>0</c:v>
                </c:pt>
              </c:numCache>
            </c:numRef>
          </c:val>
          <c:extLst>
            <c:ext xmlns:c16="http://schemas.microsoft.com/office/drawing/2014/chart" uri="{C3380CC4-5D6E-409C-BE32-E72D297353CC}">
              <c16:uniqueId val="{00000005-324F-4BC7-AD26-4B8BD00275A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KOSÉ</c:v>
                </c:pt>
              </c:strCache>
            </c:strRef>
          </c:cat>
          <c:val>
            <c:numRef>
              <c:f>Sheet1!$H$2</c:f>
              <c:numCache>
                <c:formatCode>General</c:formatCode>
                <c:ptCount val="1"/>
                <c:pt idx="0">
                  <c:v>104</c:v>
                </c:pt>
              </c:numCache>
            </c:numRef>
          </c:val>
          <c:extLst>
            <c:ext xmlns:c16="http://schemas.microsoft.com/office/drawing/2014/chart" uri="{C3380CC4-5D6E-409C-BE32-E72D297353CC}">
              <c16:uniqueId val="{00000006-324F-4BC7-AD26-4B8BD00275A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KOSÉ</c:v>
                </c:pt>
              </c:strCache>
            </c:strRef>
          </c:cat>
          <c:val>
            <c:numRef>
              <c:f>Sheet1!$I$2</c:f>
              <c:numCache>
                <c:formatCode>General</c:formatCode>
                <c:ptCount val="1"/>
                <c:pt idx="0">
                  <c:v>129</c:v>
                </c:pt>
              </c:numCache>
            </c:numRef>
          </c:val>
          <c:extLst>
            <c:ext xmlns:c16="http://schemas.microsoft.com/office/drawing/2014/chart" uri="{C3380CC4-5D6E-409C-BE32-E72D297353CC}">
              <c16:uniqueId val="{00000007-324F-4BC7-AD26-4B8BD00275AE}"/>
            </c:ext>
          </c:extLst>
        </c:ser>
        <c:dLbls>
          <c:showLegendKey val="0"/>
          <c:showVal val="0"/>
          <c:showCatName val="0"/>
          <c:showSerName val="0"/>
          <c:showPercent val="0"/>
          <c:showBubbleSize val="0"/>
        </c:dLbls>
        <c:gapWidth val="150"/>
        <c:overlap val="100"/>
        <c:axId val="288551576"/>
        <c:axId val="288553872"/>
      </c:barChart>
      <c:catAx>
        <c:axId val="288551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553872"/>
        <c:crosses val="autoZero"/>
        <c:auto val="1"/>
        <c:lblAlgn val="ctr"/>
        <c:lblOffset val="100"/>
        <c:noMultiLvlLbl val="0"/>
      </c:catAx>
      <c:valAx>
        <c:axId val="2885538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551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1438</c:v>
                </c:pt>
                <c:pt idx="1">
                  <c:v>41021</c:v>
                </c:pt>
                <c:pt idx="2">
                  <c:v>79200</c:v>
                </c:pt>
                <c:pt idx="3">
                  <c:v>36014</c:v>
                </c:pt>
                <c:pt idx="4">
                  <c:v>8215</c:v>
                </c:pt>
                <c:pt idx="5">
                  <c:v>2344</c:v>
                </c:pt>
                <c:pt idx="6">
                  <c:v>1334</c:v>
                </c:pt>
              </c:numCache>
            </c:numRef>
          </c:val>
          <c:extLst>
            <c:ext xmlns:c16="http://schemas.microsoft.com/office/drawing/2014/chart" uri="{C3380CC4-5D6E-409C-BE32-E72D297353CC}">
              <c16:uniqueId val="{00000000-6820-46C0-92C4-00776BFE4A59}"/>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235</c:v>
                </c:pt>
                <c:pt idx="1">
                  <c:v>7451</c:v>
                </c:pt>
                <c:pt idx="2">
                  <c:v>9539</c:v>
                </c:pt>
                <c:pt idx="3">
                  <c:v>3876</c:v>
                </c:pt>
                <c:pt idx="4">
                  <c:v>1060</c:v>
                </c:pt>
                <c:pt idx="5">
                  <c:v>471</c:v>
                </c:pt>
                <c:pt idx="6">
                  <c:v>294</c:v>
                </c:pt>
              </c:numCache>
            </c:numRef>
          </c:val>
          <c:extLst>
            <c:ext xmlns:c16="http://schemas.microsoft.com/office/drawing/2014/chart" uri="{C3380CC4-5D6E-409C-BE32-E72D297353CC}">
              <c16:uniqueId val="{00000001-6820-46C0-92C4-00776BFE4A59}"/>
            </c:ext>
          </c:extLst>
        </c:ser>
        <c:dLbls>
          <c:showLegendKey val="0"/>
          <c:showVal val="0"/>
          <c:showCatName val="0"/>
          <c:showSerName val="0"/>
          <c:showPercent val="0"/>
          <c:showBubbleSize val="0"/>
        </c:dLbls>
        <c:gapWidth val="219"/>
        <c:overlap val="-27"/>
        <c:axId val="288554200"/>
        <c:axId val="288548624"/>
      </c:barChart>
      <c:catAx>
        <c:axId val="288554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548624"/>
        <c:crosses val="autoZero"/>
        <c:auto val="1"/>
        <c:lblAlgn val="ctr"/>
        <c:lblOffset val="100"/>
        <c:noMultiLvlLbl val="0"/>
      </c:catAx>
      <c:valAx>
        <c:axId val="288548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55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7.2499417415395999E-3</c:v>
                </c:pt>
                <c:pt idx="1">
                  <c:v>1.0873955323578001E-2</c:v>
                </c:pt>
                <c:pt idx="2">
                  <c:v>8.8023155267668001E-3</c:v>
                </c:pt>
                <c:pt idx="3">
                  <c:v>1.9158377647868999E-2</c:v>
                </c:pt>
                <c:pt idx="4">
                  <c:v>1.4498907403764E-2</c:v>
                </c:pt>
                <c:pt idx="5">
                  <c:v>2.8480881560959001E-2</c:v>
                </c:pt>
                <c:pt idx="6">
                  <c:v>1.6052777389403999E-2</c:v>
                </c:pt>
                <c:pt idx="7">
                  <c:v>1.3463550027445001E-2</c:v>
                </c:pt>
                <c:pt idx="8">
                  <c:v>1.5017269860338999E-2</c:v>
                </c:pt>
                <c:pt idx="9">
                  <c:v>0</c:v>
                </c:pt>
                <c:pt idx="10">
                  <c:v>1.6829873283999999E-2</c:v>
                </c:pt>
                <c:pt idx="11">
                  <c:v>1.9419486807695001E-2</c:v>
                </c:pt>
                <c:pt idx="12">
                  <c:v>1.3982392542723999E-2</c:v>
                </c:pt>
                <c:pt idx="13">
                  <c:v>0</c:v>
                </c:pt>
                <c:pt idx="14">
                  <c:v>1.2429243939449001E-2</c:v>
                </c:pt>
                <c:pt idx="15">
                  <c:v>9.3221260662181994E-3</c:v>
                </c:pt>
                <c:pt idx="16">
                  <c:v>2.6412143371329001E-2</c:v>
                </c:pt>
                <c:pt idx="17">
                  <c:v>0</c:v>
                </c:pt>
                <c:pt idx="18">
                  <c:v>0</c:v>
                </c:pt>
                <c:pt idx="19">
                  <c:v>5.7484062414227002E-2</c:v>
                </c:pt>
                <c:pt idx="20">
                  <c:v>5.2562077626162003E-2</c:v>
                </c:pt>
                <c:pt idx="21">
                  <c:v>1.5534463206623999E-2</c:v>
                </c:pt>
                <c:pt idx="22">
                  <c:v>2.9513340547704998E-2</c:v>
                </c:pt>
                <c:pt idx="23">
                  <c:v>0</c:v>
                </c:pt>
                <c:pt idx="24">
                  <c:v>8.2831169369034004E-3</c:v>
                </c:pt>
                <c:pt idx="25">
                  <c:v>0</c:v>
                </c:pt>
                <c:pt idx="26">
                  <c:v>0</c:v>
                </c:pt>
                <c:pt idx="27">
                  <c:v>1.4493953950637999E-2</c:v>
                </c:pt>
                <c:pt idx="28">
                  <c:v>3.1058151211786001E-2</c:v>
                </c:pt>
                <c:pt idx="29">
                  <c:v>8.2821736564760995E-3</c:v>
                </c:pt>
                <c:pt idx="30">
                  <c:v>1.8633443926274001E-2</c:v>
                </c:pt>
              </c:numCache>
            </c:numRef>
          </c:val>
          <c:smooth val="0"/>
          <c:extLst>
            <c:ext xmlns:c16="http://schemas.microsoft.com/office/drawing/2014/chart" uri="{C3380CC4-5D6E-409C-BE32-E72D297353CC}">
              <c16:uniqueId val="{00000000-C187-488F-9192-244B61D1938C}"/>
            </c:ext>
          </c:extLst>
        </c:ser>
        <c:dLbls>
          <c:showLegendKey val="0"/>
          <c:showVal val="0"/>
          <c:showCatName val="0"/>
          <c:showSerName val="0"/>
          <c:showPercent val="0"/>
          <c:showBubbleSize val="0"/>
        </c:dLbls>
        <c:smooth val="0"/>
        <c:axId val="288552888"/>
        <c:axId val="288549936"/>
      </c:lineChart>
      <c:dateAx>
        <c:axId val="288552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549936"/>
        <c:crosses val="autoZero"/>
        <c:auto val="1"/>
        <c:lblOffset val="100"/>
        <c:baseTimeUnit val="days"/>
      </c:dateAx>
      <c:valAx>
        <c:axId val="288549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552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KOSÉ</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3.033707283486E-2</c:v>
                </c:pt>
                <c:pt idx="1">
                  <c:v>1.5945082650404001E-2</c:v>
                </c:pt>
                <c:pt idx="2">
                  <c:v>1.8858979943659999E-2</c:v>
                </c:pt>
                <c:pt idx="3">
                  <c:v>1.7946846273182E-2</c:v>
                </c:pt>
                <c:pt idx="4">
                  <c:v>1.5272075915159999E-2</c:v>
                </c:pt>
                <c:pt idx="5">
                  <c:v>1.7774280443631999E-2</c:v>
                </c:pt>
                <c:pt idx="6">
                  <c:v>3.3305205103116998E-2</c:v>
                </c:pt>
              </c:numCache>
            </c:numRef>
          </c:val>
          <c:extLst>
            <c:ext xmlns:c16="http://schemas.microsoft.com/office/drawing/2014/chart" uri="{C3380CC4-5D6E-409C-BE32-E72D297353CC}">
              <c16:uniqueId val="{00000000-7218-4E4F-9926-88DB82372FEF}"/>
            </c:ext>
          </c:extLst>
        </c:ser>
        <c:dLbls>
          <c:showLegendKey val="0"/>
          <c:showVal val="0"/>
          <c:showCatName val="0"/>
          <c:showSerName val="0"/>
          <c:showPercent val="0"/>
          <c:showBubbleSize val="0"/>
        </c:dLbls>
        <c:gapWidth val="219"/>
        <c:overlap val="-27"/>
        <c:axId val="288557808"/>
        <c:axId val="288559448"/>
      </c:barChart>
      <c:catAx>
        <c:axId val="288557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559448"/>
        <c:crosses val="autoZero"/>
        <c:auto val="1"/>
        <c:lblAlgn val="ctr"/>
        <c:lblOffset val="100"/>
        <c:noMultiLvlLbl val="0"/>
      </c:catAx>
      <c:valAx>
        <c:axId val="288559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55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KOSÉ</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2.2544341197928999E-2</c:v>
                </c:pt>
                <c:pt idx="1">
                  <c:v>1.1391589234929E-2</c:v>
                </c:pt>
              </c:numCache>
            </c:numRef>
          </c:val>
          <c:extLst>
            <c:ext xmlns:c16="http://schemas.microsoft.com/office/drawing/2014/chart" uri="{C3380CC4-5D6E-409C-BE32-E72D297353CC}">
              <c16:uniqueId val="{00000000-5E6D-4727-B983-B8D7E6CCFEBA}"/>
            </c:ext>
          </c:extLst>
        </c:ser>
        <c:dLbls>
          <c:showLegendKey val="0"/>
          <c:showVal val="0"/>
          <c:showCatName val="0"/>
          <c:showSerName val="0"/>
          <c:showPercent val="0"/>
          <c:showBubbleSize val="0"/>
        </c:dLbls>
        <c:gapWidth val="219"/>
        <c:overlap val="-27"/>
        <c:axId val="468455800"/>
        <c:axId val="468451536"/>
      </c:barChart>
      <c:catAx>
        <c:axId val="468455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451536"/>
        <c:crosses val="autoZero"/>
        <c:auto val="1"/>
        <c:lblAlgn val="ctr"/>
        <c:lblOffset val="100"/>
        <c:noMultiLvlLbl val="0"/>
      </c:catAx>
      <c:valAx>
        <c:axId val="468451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45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0449E-025C-41A1-9C5D-08D7BCEFFAB1}"/>
              </a:ext>
            </a:extLst>
          </p:cNvPr>
          <p:cNvSpPr>
            <a:spLocks noGrp="1"/>
          </p:cNvSpPr>
          <p:nvPr>
            <p:ph type="ctrTitle"/>
          </p:nvPr>
        </p:nvSpPr>
        <p:spPr/>
        <p:txBody>
          <a:bodyPr/>
          <a:lstStyle/>
          <a:p>
            <a:r>
              <a:rPr lang="en-US"/>
              <a:t>UNIFIED DASHBOARD</a:t>
            </a:r>
          </a:p>
        </p:txBody>
      </p:sp>
      <p:sp>
        <p:nvSpPr>
          <p:cNvPr id="3" name="Subtitle 2">
            <a:extLst>
              <a:ext uri="{FF2B5EF4-FFF2-40B4-BE49-F238E27FC236}">
                <a16:creationId xmlns:a16="http://schemas.microsoft.com/office/drawing/2014/main" id="{5988213B-5B3C-4C8F-99DB-17409EF0C00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87004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DC87D-6666-49B9-801B-9A113094C483}"/>
              </a:ext>
            </a:extLst>
          </p:cNvPr>
          <p:cNvSpPr>
            <a:spLocks noGrp="1"/>
          </p:cNvSpPr>
          <p:nvPr>
            <p:ph type="title"/>
          </p:nvPr>
        </p:nvSpPr>
        <p:spPr/>
        <p:txBody>
          <a:bodyPr/>
          <a:lstStyle/>
          <a:p>
            <a:r>
              <a:rPr lang="en-US"/>
              <a:t>Facebook Key Metrics Table | KOSÉ</a:t>
            </a:r>
          </a:p>
        </p:txBody>
      </p:sp>
      <p:graphicFrame>
        <p:nvGraphicFramePr>
          <p:cNvPr id="5" name="Table Placeholder 4">
            <a:extLst>
              <a:ext uri="{FF2B5EF4-FFF2-40B4-BE49-F238E27FC236}">
                <a16:creationId xmlns:a16="http://schemas.microsoft.com/office/drawing/2014/main" id="{0AA8E062-1618-41D8-97E2-4D3574E70850}"/>
              </a:ext>
            </a:extLst>
          </p:cNvPr>
          <p:cNvGraphicFramePr>
            <a:graphicFrameLocks noGrp="1"/>
          </p:cNvGraphicFramePr>
          <p:nvPr>
            <p:ph type="tbl" sz="quarter" idx="13"/>
            <p:extLst>
              <p:ext uri="{D42A27DB-BD31-4B8C-83A1-F6EECF244321}">
                <p14:modId xmlns:p14="http://schemas.microsoft.com/office/powerpoint/2010/main" val="3065678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2433129"/>
                    </a:ext>
                  </a:extLst>
                </a:gridCol>
                <a:gridCol w="740664">
                  <a:extLst>
                    <a:ext uri="{9D8B030D-6E8A-4147-A177-3AD203B41FA5}">
                      <a16:colId xmlns:a16="http://schemas.microsoft.com/office/drawing/2014/main" val="74372988"/>
                    </a:ext>
                  </a:extLst>
                </a:gridCol>
                <a:gridCol w="740664">
                  <a:extLst>
                    <a:ext uri="{9D8B030D-6E8A-4147-A177-3AD203B41FA5}">
                      <a16:colId xmlns:a16="http://schemas.microsoft.com/office/drawing/2014/main" val="1064676242"/>
                    </a:ext>
                  </a:extLst>
                </a:gridCol>
                <a:gridCol w="740664">
                  <a:extLst>
                    <a:ext uri="{9D8B030D-6E8A-4147-A177-3AD203B41FA5}">
                      <a16:colId xmlns:a16="http://schemas.microsoft.com/office/drawing/2014/main" val="1048200642"/>
                    </a:ext>
                  </a:extLst>
                </a:gridCol>
                <a:gridCol w="740664">
                  <a:extLst>
                    <a:ext uri="{9D8B030D-6E8A-4147-A177-3AD203B41FA5}">
                      <a16:colId xmlns:a16="http://schemas.microsoft.com/office/drawing/2014/main" val="1168517652"/>
                    </a:ext>
                  </a:extLst>
                </a:gridCol>
                <a:gridCol w="740664">
                  <a:extLst>
                    <a:ext uri="{9D8B030D-6E8A-4147-A177-3AD203B41FA5}">
                      <a16:colId xmlns:a16="http://schemas.microsoft.com/office/drawing/2014/main" val="974375618"/>
                    </a:ext>
                  </a:extLst>
                </a:gridCol>
                <a:gridCol w="740664">
                  <a:extLst>
                    <a:ext uri="{9D8B030D-6E8A-4147-A177-3AD203B41FA5}">
                      <a16:colId xmlns:a16="http://schemas.microsoft.com/office/drawing/2014/main" val="1577363183"/>
                    </a:ext>
                  </a:extLst>
                </a:gridCol>
                <a:gridCol w="740664">
                  <a:extLst>
                    <a:ext uri="{9D8B030D-6E8A-4147-A177-3AD203B41FA5}">
                      <a16:colId xmlns:a16="http://schemas.microsoft.com/office/drawing/2014/main" val="775691562"/>
                    </a:ext>
                  </a:extLst>
                </a:gridCol>
                <a:gridCol w="740664">
                  <a:extLst>
                    <a:ext uri="{9D8B030D-6E8A-4147-A177-3AD203B41FA5}">
                      <a16:colId xmlns:a16="http://schemas.microsoft.com/office/drawing/2014/main" val="3356728874"/>
                    </a:ext>
                  </a:extLst>
                </a:gridCol>
                <a:gridCol w="740664">
                  <a:extLst>
                    <a:ext uri="{9D8B030D-6E8A-4147-A177-3AD203B41FA5}">
                      <a16:colId xmlns:a16="http://schemas.microsoft.com/office/drawing/2014/main" val="101671766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10533853"/>
                  </a:ext>
                </a:extLst>
              </a:tr>
              <a:tr h="370840">
                <a:tc>
                  <a:txBody>
                    <a:bodyPr/>
                    <a:lstStyle/>
                    <a:p>
                      <a:r>
                        <a:rPr lang="en-US" sz="1000"/>
                        <a:t>KOSÉ</a:t>
                      </a:r>
                    </a:p>
                  </a:txBody>
                  <a:tcPr/>
                </a:tc>
                <a:tc>
                  <a:txBody>
                    <a:bodyPr/>
                    <a:lstStyle/>
                    <a:p>
                      <a:r>
                        <a:rPr lang="en-US" sz="1000"/>
                        <a:t>193214</a:t>
                      </a:r>
                    </a:p>
                  </a:txBody>
                  <a:tcPr/>
                </a:tc>
                <a:tc>
                  <a:txBody>
                    <a:bodyPr/>
                    <a:lstStyle/>
                    <a:p>
                      <a:r>
                        <a:rPr lang="en-US" sz="1000"/>
                        <a:t>116</a:t>
                      </a:r>
                    </a:p>
                  </a:txBody>
                  <a:tcPr/>
                </a:tc>
                <a:tc>
                  <a:txBody>
                    <a:bodyPr/>
                    <a:lstStyle/>
                    <a:p>
                      <a:r>
                        <a:rPr lang="en-US" sz="1000"/>
                        <a:t>30</a:t>
                      </a:r>
                    </a:p>
                  </a:txBody>
                  <a:tcPr/>
                </a:tc>
                <a:tc>
                  <a:txBody>
                    <a:bodyPr/>
                    <a:lstStyle/>
                    <a:p>
                      <a:r>
                        <a:rPr lang="en-US" sz="1000"/>
                        <a:t>987</a:t>
                      </a:r>
                    </a:p>
                  </a:txBody>
                  <a:tcPr/>
                </a:tc>
                <a:tc>
                  <a:txBody>
                    <a:bodyPr/>
                    <a:lstStyle/>
                    <a:p>
                      <a:r>
                        <a:rPr lang="en-US" sz="1000"/>
                        <a:t>104</a:t>
                      </a:r>
                    </a:p>
                  </a:txBody>
                  <a:tcPr/>
                </a:tc>
                <a:tc>
                  <a:txBody>
                    <a:bodyPr/>
                    <a:lstStyle/>
                    <a:p>
                      <a:r>
                        <a:rPr lang="en-US" sz="1000"/>
                        <a:t>129</a:t>
                      </a:r>
                    </a:p>
                  </a:txBody>
                  <a:tcPr/>
                </a:tc>
                <a:tc>
                  <a:txBody>
                    <a:bodyPr/>
                    <a:lstStyle/>
                    <a:p>
                      <a:r>
                        <a:rPr lang="en-US" sz="1000"/>
                        <a:t>0</a:t>
                      </a:r>
                    </a:p>
                  </a:txBody>
                  <a:tcPr/>
                </a:tc>
                <a:tc>
                  <a:txBody>
                    <a:bodyPr/>
                    <a:lstStyle/>
                    <a:p>
                      <a:r>
                        <a:rPr lang="en-US" sz="1000"/>
                        <a:t>0.0211 %</a:t>
                      </a:r>
                    </a:p>
                  </a:txBody>
                  <a:tcPr/>
                </a:tc>
                <a:tc>
                  <a:txBody>
                    <a:bodyPr/>
                    <a:lstStyle/>
                    <a:p>
                      <a:r>
                        <a:rPr lang="en-US" sz="1000"/>
                        <a:t>0.0 %</a:t>
                      </a:r>
                    </a:p>
                  </a:txBody>
                  <a:tcPr/>
                </a:tc>
                <a:extLst>
                  <a:ext uri="{0D108BD9-81ED-4DB2-BD59-A6C34878D82A}">
                    <a16:rowId xmlns:a16="http://schemas.microsoft.com/office/drawing/2014/main" val="5397760"/>
                  </a:ext>
                </a:extLst>
              </a:tr>
            </a:tbl>
          </a:graphicData>
        </a:graphic>
      </p:graphicFrame>
      <p:sp>
        <p:nvSpPr>
          <p:cNvPr id="4" name="Text Placeholder 3">
            <a:extLst>
              <a:ext uri="{FF2B5EF4-FFF2-40B4-BE49-F238E27FC236}">
                <a16:creationId xmlns:a16="http://schemas.microsoft.com/office/drawing/2014/main" id="{83C92A76-934B-40EE-BE52-430B0FC662E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900367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3E0F2-1632-4174-989D-A47B64775089}"/>
              </a:ext>
            </a:extLst>
          </p:cNvPr>
          <p:cNvSpPr>
            <a:spLocks noGrp="1"/>
          </p:cNvSpPr>
          <p:nvPr>
            <p:ph type="title"/>
          </p:nvPr>
        </p:nvSpPr>
        <p:spPr/>
        <p:txBody>
          <a:bodyPr/>
          <a:lstStyle/>
          <a:p>
            <a:r>
              <a:rPr lang="en-US"/>
              <a:t>Facebook Fans By City Table | KOSÉ - 1 of 3</a:t>
            </a:r>
          </a:p>
        </p:txBody>
      </p:sp>
      <p:graphicFrame>
        <p:nvGraphicFramePr>
          <p:cNvPr id="5" name="Table Placeholder 4">
            <a:extLst>
              <a:ext uri="{FF2B5EF4-FFF2-40B4-BE49-F238E27FC236}">
                <a16:creationId xmlns:a16="http://schemas.microsoft.com/office/drawing/2014/main" id="{976F03A8-C580-43AA-97AD-0BC0DEFE77A0}"/>
              </a:ext>
            </a:extLst>
          </p:cNvPr>
          <p:cNvGraphicFramePr>
            <a:graphicFrameLocks noGrp="1"/>
          </p:cNvGraphicFramePr>
          <p:nvPr>
            <p:ph type="tbl" sz="quarter" idx="13"/>
            <p:extLst>
              <p:ext uri="{D42A27DB-BD31-4B8C-83A1-F6EECF244321}">
                <p14:modId xmlns:p14="http://schemas.microsoft.com/office/powerpoint/2010/main" val="2632428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962265553"/>
                    </a:ext>
                  </a:extLst>
                </a:gridCol>
                <a:gridCol w="1645920">
                  <a:extLst>
                    <a:ext uri="{9D8B030D-6E8A-4147-A177-3AD203B41FA5}">
                      <a16:colId xmlns:a16="http://schemas.microsoft.com/office/drawing/2014/main" val="2762660008"/>
                    </a:ext>
                  </a:extLst>
                </a:gridCol>
                <a:gridCol w="1645920">
                  <a:extLst>
                    <a:ext uri="{9D8B030D-6E8A-4147-A177-3AD203B41FA5}">
                      <a16:colId xmlns:a16="http://schemas.microsoft.com/office/drawing/2014/main" val="3853314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130894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18.2 %</a:t>
                      </a:r>
                    </a:p>
                  </a:txBody>
                  <a:tcPr/>
                </a:tc>
                <a:extLst>
                  <a:ext uri="{0D108BD9-81ED-4DB2-BD59-A6C34878D82A}">
                    <a16:rowId xmlns:a16="http://schemas.microsoft.com/office/drawing/2014/main" val="359636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6.9 %</a:t>
                      </a:r>
                    </a:p>
                  </a:txBody>
                  <a:tcPr/>
                </a:tc>
                <a:extLst>
                  <a:ext uri="{0D108BD9-81ED-4DB2-BD59-A6C34878D82A}">
                    <a16:rowId xmlns:a16="http://schemas.microsoft.com/office/drawing/2014/main" val="3237710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Pulau Pinang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extLst>
                  <a:ext uri="{0D108BD9-81ED-4DB2-BD59-A6C34878D82A}">
                    <a16:rowId xmlns:a16="http://schemas.microsoft.com/office/drawing/2014/main" val="2333782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596209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2227185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53146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676938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4064673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2802153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477348186"/>
                  </a:ext>
                </a:extLst>
              </a:tr>
            </a:tbl>
          </a:graphicData>
        </a:graphic>
      </p:graphicFrame>
      <p:sp>
        <p:nvSpPr>
          <p:cNvPr id="4" name="Text Placeholder 3">
            <a:extLst>
              <a:ext uri="{FF2B5EF4-FFF2-40B4-BE49-F238E27FC236}">
                <a16:creationId xmlns:a16="http://schemas.microsoft.com/office/drawing/2014/main" id="{D3BDDE33-F875-4606-8574-E0E80BB14AA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133578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9EC40-A0CA-4688-8736-1D9E9A75FCDE}"/>
              </a:ext>
            </a:extLst>
          </p:cNvPr>
          <p:cNvSpPr>
            <a:spLocks noGrp="1"/>
          </p:cNvSpPr>
          <p:nvPr>
            <p:ph type="title"/>
          </p:nvPr>
        </p:nvSpPr>
        <p:spPr/>
        <p:txBody>
          <a:bodyPr/>
          <a:lstStyle/>
          <a:p>
            <a:r>
              <a:rPr lang="en-US"/>
              <a:t>Facebook Fans By City Table | KOSÉ - 2 of 3</a:t>
            </a:r>
          </a:p>
        </p:txBody>
      </p:sp>
      <p:graphicFrame>
        <p:nvGraphicFramePr>
          <p:cNvPr id="5" name="Table Placeholder 4">
            <a:extLst>
              <a:ext uri="{FF2B5EF4-FFF2-40B4-BE49-F238E27FC236}">
                <a16:creationId xmlns:a16="http://schemas.microsoft.com/office/drawing/2014/main" id="{0D7C7DDA-C3EC-4B49-A67F-1AA134DC0A63}"/>
              </a:ext>
            </a:extLst>
          </p:cNvPr>
          <p:cNvGraphicFramePr>
            <a:graphicFrameLocks noGrp="1"/>
          </p:cNvGraphicFramePr>
          <p:nvPr>
            <p:ph type="tbl" sz="quarter" idx="13"/>
            <p:extLst>
              <p:ext uri="{D42A27DB-BD31-4B8C-83A1-F6EECF244321}">
                <p14:modId xmlns:p14="http://schemas.microsoft.com/office/powerpoint/2010/main" val="2572885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17984963"/>
                    </a:ext>
                  </a:extLst>
                </a:gridCol>
                <a:gridCol w="1645920">
                  <a:extLst>
                    <a:ext uri="{9D8B030D-6E8A-4147-A177-3AD203B41FA5}">
                      <a16:colId xmlns:a16="http://schemas.microsoft.com/office/drawing/2014/main" val="879564595"/>
                    </a:ext>
                  </a:extLst>
                </a:gridCol>
                <a:gridCol w="1645920">
                  <a:extLst>
                    <a:ext uri="{9D8B030D-6E8A-4147-A177-3AD203B41FA5}">
                      <a16:colId xmlns:a16="http://schemas.microsoft.com/office/drawing/2014/main" val="378357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117403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214480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116157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686194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105278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987229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772093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007090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044758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919760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643735413"/>
                  </a:ext>
                </a:extLst>
              </a:tr>
            </a:tbl>
          </a:graphicData>
        </a:graphic>
      </p:graphicFrame>
      <p:sp>
        <p:nvSpPr>
          <p:cNvPr id="4" name="Text Placeholder 3">
            <a:extLst>
              <a:ext uri="{FF2B5EF4-FFF2-40B4-BE49-F238E27FC236}">
                <a16:creationId xmlns:a16="http://schemas.microsoft.com/office/drawing/2014/main" id="{DEA87893-498C-43EC-A1CA-B7E8C3ED107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112016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E67D5-7A64-4905-9EE9-97764F44EED5}"/>
              </a:ext>
            </a:extLst>
          </p:cNvPr>
          <p:cNvSpPr>
            <a:spLocks noGrp="1"/>
          </p:cNvSpPr>
          <p:nvPr>
            <p:ph type="title"/>
          </p:nvPr>
        </p:nvSpPr>
        <p:spPr/>
        <p:txBody>
          <a:bodyPr/>
          <a:lstStyle/>
          <a:p>
            <a:r>
              <a:rPr lang="en-US"/>
              <a:t>Facebook Fans By City Table | KOSÉ - 3 of 3</a:t>
            </a:r>
          </a:p>
        </p:txBody>
      </p:sp>
      <p:graphicFrame>
        <p:nvGraphicFramePr>
          <p:cNvPr id="5" name="Table Placeholder 4">
            <a:extLst>
              <a:ext uri="{FF2B5EF4-FFF2-40B4-BE49-F238E27FC236}">
                <a16:creationId xmlns:a16="http://schemas.microsoft.com/office/drawing/2014/main" id="{D62788AB-1FBE-412F-A2FA-192E45DD1257}"/>
              </a:ext>
            </a:extLst>
          </p:cNvPr>
          <p:cNvGraphicFramePr>
            <a:graphicFrameLocks noGrp="1"/>
          </p:cNvGraphicFramePr>
          <p:nvPr>
            <p:ph type="tbl" sz="quarter" idx="13"/>
            <p:extLst>
              <p:ext uri="{D42A27DB-BD31-4B8C-83A1-F6EECF244321}">
                <p14:modId xmlns:p14="http://schemas.microsoft.com/office/powerpoint/2010/main" val="283375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378904904"/>
                    </a:ext>
                  </a:extLst>
                </a:gridCol>
                <a:gridCol w="1645920">
                  <a:extLst>
                    <a:ext uri="{9D8B030D-6E8A-4147-A177-3AD203B41FA5}">
                      <a16:colId xmlns:a16="http://schemas.microsoft.com/office/drawing/2014/main" val="3771407451"/>
                    </a:ext>
                  </a:extLst>
                </a:gridCol>
                <a:gridCol w="1645920">
                  <a:extLst>
                    <a:ext uri="{9D8B030D-6E8A-4147-A177-3AD203B41FA5}">
                      <a16:colId xmlns:a16="http://schemas.microsoft.com/office/drawing/2014/main" val="1145211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42031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847532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013830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10370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581831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Bangkok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420368646"/>
                  </a:ext>
                </a:extLst>
              </a:tr>
            </a:tbl>
          </a:graphicData>
        </a:graphic>
      </p:graphicFrame>
      <p:sp>
        <p:nvSpPr>
          <p:cNvPr id="4" name="Text Placeholder 3">
            <a:extLst>
              <a:ext uri="{FF2B5EF4-FFF2-40B4-BE49-F238E27FC236}">
                <a16:creationId xmlns:a16="http://schemas.microsoft.com/office/drawing/2014/main" id="{6B60B749-2E2A-417E-AD16-A6435BD4961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490937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6D072-4F2A-43F1-AE2F-2B430805A026}"/>
              </a:ext>
            </a:extLst>
          </p:cNvPr>
          <p:cNvSpPr>
            <a:spLocks noGrp="1"/>
          </p:cNvSpPr>
          <p:nvPr>
            <p:ph type="title"/>
          </p:nvPr>
        </p:nvSpPr>
        <p:spPr/>
        <p:txBody>
          <a:bodyPr/>
          <a:lstStyle/>
          <a:p>
            <a:r>
              <a:rPr lang="en-US"/>
              <a:t>(UNIFIED) Growth Monitoring Chart | KOSÉ</a:t>
            </a:r>
          </a:p>
        </p:txBody>
      </p:sp>
      <p:graphicFrame>
        <p:nvGraphicFramePr>
          <p:cNvPr id="6" name="Chart Placeholder 5">
            <a:extLst>
              <a:ext uri="{FF2B5EF4-FFF2-40B4-BE49-F238E27FC236}">
                <a16:creationId xmlns:a16="http://schemas.microsoft.com/office/drawing/2014/main" id="{99D39290-92A9-4445-9CF6-C0331F7D84C0}"/>
              </a:ext>
            </a:extLst>
          </p:cNvPr>
          <p:cNvGraphicFramePr>
            <a:graphicFrameLocks noGrp="1"/>
          </p:cNvGraphicFramePr>
          <p:nvPr>
            <p:ph type="chart" sz="quarter" idx="13"/>
            <p:extLst>
              <p:ext uri="{D42A27DB-BD31-4B8C-83A1-F6EECF244321}">
                <p14:modId xmlns:p14="http://schemas.microsoft.com/office/powerpoint/2010/main" val="987404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5BDF0E-B906-474B-A0C0-4216525E78A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983E2D25-9EC0-4624-BA5E-9C078C9BB6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3246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FD3D2-4BC6-4B3C-9F6F-58145D9526C6}"/>
              </a:ext>
            </a:extLst>
          </p:cNvPr>
          <p:cNvSpPr>
            <a:spLocks noGrp="1"/>
          </p:cNvSpPr>
          <p:nvPr>
            <p:ph type="title"/>
          </p:nvPr>
        </p:nvSpPr>
        <p:spPr/>
        <p:txBody>
          <a:bodyPr/>
          <a:lstStyle/>
          <a:p>
            <a:r>
              <a:rPr lang="en-US"/>
              <a:t>(UNIFIED) Engagement Monitoring Chart | KOSÉ</a:t>
            </a:r>
          </a:p>
        </p:txBody>
      </p:sp>
      <p:graphicFrame>
        <p:nvGraphicFramePr>
          <p:cNvPr id="6" name="Chart Placeholder 5">
            <a:extLst>
              <a:ext uri="{FF2B5EF4-FFF2-40B4-BE49-F238E27FC236}">
                <a16:creationId xmlns:a16="http://schemas.microsoft.com/office/drawing/2014/main" id="{519E10AA-1D3E-4AB7-8F84-3668805CC05E}"/>
              </a:ext>
            </a:extLst>
          </p:cNvPr>
          <p:cNvGraphicFramePr>
            <a:graphicFrameLocks noGrp="1"/>
          </p:cNvGraphicFramePr>
          <p:nvPr>
            <p:ph type="chart" sz="quarter" idx="13"/>
            <p:extLst>
              <p:ext uri="{D42A27DB-BD31-4B8C-83A1-F6EECF244321}">
                <p14:modId xmlns:p14="http://schemas.microsoft.com/office/powerpoint/2010/main" val="33842343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3700E4-40AF-45AE-865D-556B92C200C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E3FEF2AE-751D-458C-A24E-A4EA80950D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9215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CBDC0-B5A2-40B5-950A-A1A0B73AADC2}"/>
              </a:ext>
            </a:extLst>
          </p:cNvPr>
          <p:cNvSpPr>
            <a:spLocks noGrp="1"/>
          </p:cNvSpPr>
          <p:nvPr>
            <p:ph type="title"/>
          </p:nvPr>
        </p:nvSpPr>
        <p:spPr/>
        <p:txBody>
          <a:bodyPr/>
          <a:lstStyle/>
          <a:p>
            <a:r>
              <a:rPr lang="en-US"/>
              <a:t>(UNIFIED) Visibility Monitoring Chart | KOSÉ</a:t>
            </a:r>
          </a:p>
        </p:txBody>
      </p:sp>
      <p:graphicFrame>
        <p:nvGraphicFramePr>
          <p:cNvPr id="6" name="Chart Placeholder 5">
            <a:extLst>
              <a:ext uri="{FF2B5EF4-FFF2-40B4-BE49-F238E27FC236}">
                <a16:creationId xmlns:a16="http://schemas.microsoft.com/office/drawing/2014/main" id="{C6C8CA72-97A9-4CE9-87A1-C5A7D41DDDD8}"/>
              </a:ext>
            </a:extLst>
          </p:cNvPr>
          <p:cNvGraphicFramePr>
            <a:graphicFrameLocks noGrp="1"/>
          </p:cNvGraphicFramePr>
          <p:nvPr>
            <p:ph type="chart" sz="quarter" idx="13"/>
            <p:extLst>
              <p:ext uri="{D42A27DB-BD31-4B8C-83A1-F6EECF244321}">
                <p14:modId xmlns:p14="http://schemas.microsoft.com/office/powerpoint/2010/main" val="4257326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1A8182-C7A2-45A4-A015-24F9662DFCB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9509BC11-B7F7-4EB2-B131-9B935766FF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7529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1EDE9-03C7-43BB-9FFA-199406A4C318}"/>
              </a:ext>
            </a:extLst>
          </p:cNvPr>
          <p:cNvSpPr>
            <a:spLocks noGrp="1"/>
          </p:cNvSpPr>
          <p:nvPr>
            <p:ph type="title"/>
          </p:nvPr>
        </p:nvSpPr>
        <p:spPr/>
        <p:txBody>
          <a:bodyPr/>
          <a:lstStyle/>
          <a:p>
            <a:r>
              <a:rPr lang="en-US"/>
              <a:t>Facebook Fans Total | KOSÉ</a:t>
            </a:r>
          </a:p>
        </p:txBody>
      </p:sp>
      <p:graphicFrame>
        <p:nvGraphicFramePr>
          <p:cNvPr id="6" name="Chart Placeholder 5">
            <a:extLst>
              <a:ext uri="{FF2B5EF4-FFF2-40B4-BE49-F238E27FC236}">
                <a16:creationId xmlns:a16="http://schemas.microsoft.com/office/drawing/2014/main" id="{8DA4DF77-46EA-4316-A35B-0FCCDE5ABBFF}"/>
              </a:ext>
            </a:extLst>
          </p:cNvPr>
          <p:cNvGraphicFramePr>
            <a:graphicFrameLocks noGrp="1"/>
          </p:cNvGraphicFramePr>
          <p:nvPr>
            <p:ph type="chart" sz="quarter" idx="13"/>
            <p:extLst>
              <p:ext uri="{D42A27DB-BD31-4B8C-83A1-F6EECF244321}">
                <p14:modId xmlns:p14="http://schemas.microsoft.com/office/powerpoint/2010/main" val="1654574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EAA0CB-771A-4A38-939D-F3512C80090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6947EF0-00C0-4BF6-BAF0-4B185D2887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2483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2D30-4DB4-4A4C-9E48-8CD6E63DDDFB}"/>
              </a:ext>
            </a:extLst>
          </p:cNvPr>
          <p:cNvSpPr>
            <a:spLocks noGrp="1"/>
          </p:cNvSpPr>
          <p:nvPr>
            <p:ph type="title"/>
          </p:nvPr>
        </p:nvSpPr>
        <p:spPr/>
        <p:txBody>
          <a:bodyPr/>
          <a:lstStyle/>
          <a:p>
            <a:r>
              <a:rPr lang="en-US"/>
              <a:t>Facebook Interaction Rate By Hour | KOSÉ</a:t>
            </a:r>
          </a:p>
        </p:txBody>
      </p:sp>
      <p:graphicFrame>
        <p:nvGraphicFramePr>
          <p:cNvPr id="6" name="Chart Placeholder 5">
            <a:extLst>
              <a:ext uri="{FF2B5EF4-FFF2-40B4-BE49-F238E27FC236}">
                <a16:creationId xmlns:a16="http://schemas.microsoft.com/office/drawing/2014/main" id="{42B6D1A7-D1C4-4546-B287-2744F3963948}"/>
              </a:ext>
            </a:extLst>
          </p:cNvPr>
          <p:cNvGraphicFramePr>
            <a:graphicFrameLocks noGrp="1"/>
          </p:cNvGraphicFramePr>
          <p:nvPr>
            <p:ph type="chart" sz="quarter" idx="13"/>
            <p:extLst>
              <p:ext uri="{D42A27DB-BD31-4B8C-83A1-F6EECF244321}">
                <p14:modId xmlns:p14="http://schemas.microsoft.com/office/powerpoint/2010/main" val="8122387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1CAA6A-2F9B-449E-8D92-4032E5DEC1D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7A43FB0-C019-4076-A7BB-59BEBACB4A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5038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8DEBF-5233-4D0C-950B-19CF12E2DFB7}"/>
              </a:ext>
            </a:extLst>
          </p:cNvPr>
          <p:cNvSpPr>
            <a:spLocks noGrp="1"/>
          </p:cNvSpPr>
          <p:nvPr>
            <p:ph type="title"/>
          </p:nvPr>
        </p:nvSpPr>
        <p:spPr/>
        <p:txBody>
          <a:bodyPr/>
          <a:lstStyle/>
          <a:p>
            <a:r>
              <a:rPr lang="en-US"/>
              <a:t>Facebook Interactions Distribution | KOSÉ</a:t>
            </a:r>
          </a:p>
        </p:txBody>
      </p:sp>
      <p:graphicFrame>
        <p:nvGraphicFramePr>
          <p:cNvPr id="6" name="Chart Placeholder 5">
            <a:extLst>
              <a:ext uri="{FF2B5EF4-FFF2-40B4-BE49-F238E27FC236}">
                <a16:creationId xmlns:a16="http://schemas.microsoft.com/office/drawing/2014/main" id="{900E838D-238A-4F4B-8293-3E6F3B97BE14}"/>
              </a:ext>
            </a:extLst>
          </p:cNvPr>
          <p:cNvGraphicFramePr>
            <a:graphicFrameLocks noGrp="1"/>
          </p:cNvGraphicFramePr>
          <p:nvPr>
            <p:ph type="chart" sz="quarter" idx="13"/>
            <p:extLst>
              <p:ext uri="{D42A27DB-BD31-4B8C-83A1-F6EECF244321}">
                <p14:modId xmlns:p14="http://schemas.microsoft.com/office/powerpoint/2010/main" val="30168049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C6524B-F1DC-4551-948C-FC90250D5D2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8821642-1CB4-42AC-BF7E-3A9DBEAB58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5836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55355-0FC4-4C3B-AE22-72BD426940A6}"/>
              </a:ext>
            </a:extLst>
          </p:cNvPr>
          <p:cNvSpPr>
            <a:spLocks noGrp="1"/>
          </p:cNvSpPr>
          <p:nvPr>
            <p:ph type="title"/>
          </p:nvPr>
        </p:nvSpPr>
        <p:spPr/>
        <p:txBody>
          <a:bodyPr/>
          <a:lstStyle/>
          <a:p>
            <a:r>
              <a:rPr lang="en-US"/>
              <a:t>Facebook Fan Demographics | KOSÉ</a:t>
            </a:r>
          </a:p>
        </p:txBody>
      </p:sp>
      <p:graphicFrame>
        <p:nvGraphicFramePr>
          <p:cNvPr id="6" name="Chart Placeholder 5">
            <a:extLst>
              <a:ext uri="{FF2B5EF4-FFF2-40B4-BE49-F238E27FC236}">
                <a16:creationId xmlns:a16="http://schemas.microsoft.com/office/drawing/2014/main" id="{AFB28881-2C54-404B-B8DE-97205A28121F}"/>
              </a:ext>
            </a:extLst>
          </p:cNvPr>
          <p:cNvGraphicFramePr>
            <a:graphicFrameLocks noGrp="1"/>
          </p:cNvGraphicFramePr>
          <p:nvPr>
            <p:ph type="chart" sz="quarter" idx="13"/>
            <p:extLst>
              <p:ext uri="{D42A27DB-BD31-4B8C-83A1-F6EECF244321}">
                <p14:modId xmlns:p14="http://schemas.microsoft.com/office/powerpoint/2010/main" val="41598188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4B966F-9D91-4546-B08A-CD6ABC353F15}"/>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9FCA770-A916-4E7E-84EC-4284FFEAF3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5557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30C8E-9D1D-46F2-BE20-7BEE75E17131}"/>
              </a:ext>
            </a:extLst>
          </p:cNvPr>
          <p:cNvSpPr>
            <a:spLocks noGrp="1"/>
          </p:cNvSpPr>
          <p:nvPr>
            <p:ph type="title"/>
          </p:nvPr>
        </p:nvSpPr>
        <p:spPr/>
        <p:txBody>
          <a:bodyPr/>
          <a:lstStyle/>
          <a:p>
            <a:r>
              <a:rPr lang="en-US"/>
              <a:t>Facebook Interaction Rate | KOSÉ</a:t>
            </a:r>
          </a:p>
        </p:txBody>
      </p:sp>
      <p:graphicFrame>
        <p:nvGraphicFramePr>
          <p:cNvPr id="6" name="Chart Placeholder 5">
            <a:extLst>
              <a:ext uri="{FF2B5EF4-FFF2-40B4-BE49-F238E27FC236}">
                <a16:creationId xmlns:a16="http://schemas.microsoft.com/office/drawing/2014/main" id="{84A7CB3D-3782-42EF-A6F2-52565090E928}"/>
              </a:ext>
            </a:extLst>
          </p:cNvPr>
          <p:cNvGraphicFramePr>
            <a:graphicFrameLocks noGrp="1"/>
          </p:cNvGraphicFramePr>
          <p:nvPr>
            <p:ph type="chart" sz="quarter" idx="13"/>
            <p:extLst>
              <p:ext uri="{D42A27DB-BD31-4B8C-83A1-F6EECF244321}">
                <p14:modId xmlns:p14="http://schemas.microsoft.com/office/powerpoint/2010/main" val="10273225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AC07FC-6440-4962-9D2A-5CDA990BFBC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8BACA8BA-59EF-47C7-A54D-4D9955C197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0452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99DB6-81A1-4EA2-9BB2-2BED4A64BEE5}"/>
              </a:ext>
            </a:extLst>
          </p:cNvPr>
          <p:cNvSpPr>
            <a:spLocks noGrp="1"/>
          </p:cNvSpPr>
          <p:nvPr>
            <p:ph type="title"/>
          </p:nvPr>
        </p:nvSpPr>
        <p:spPr/>
        <p:txBody>
          <a:bodyPr/>
          <a:lstStyle/>
          <a:p>
            <a:r>
              <a:rPr lang="en-US"/>
              <a:t>Attrition and Engagement Table | KOSÉ</a:t>
            </a:r>
          </a:p>
        </p:txBody>
      </p:sp>
      <p:graphicFrame>
        <p:nvGraphicFramePr>
          <p:cNvPr id="5" name="Table Placeholder 4">
            <a:extLst>
              <a:ext uri="{FF2B5EF4-FFF2-40B4-BE49-F238E27FC236}">
                <a16:creationId xmlns:a16="http://schemas.microsoft.com/office/drawing/2014/main" id="{3615A15D-EB6B-4F80-A206-1C05A036FF83}"/>
              </a:ext>
            </a:extLst>
          </p:cNvPr>
          <p:cNvGraphicFramePr>
            <a:graphicFrameLocks noGrp="1"/>
          </p:cNvGraphicFramePr>
          <p:nvPr>
            <p:ph type="tbl" sz="quarter" idx="13"/>
            <p:extLst>
              <p:ext uri="{D42A27DB-BD31-4B8C-83A1-F6EECF244321}">
                <p14:modId xmlns:p14="http://schemas.microsoft.com/office/powerpoint/2010/main" val="3894729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53664327"/>
                    </a:ext>
                  </a:extLst>
                </a:gridCol>
                <a:gridCol w="1645920">
                  <a:extLst>
                    <a:ext uri="{9D8B030D-6E8A-4147-A177-3AD203B41FA5}">
                      <a16:colId xmlns:a16="http://schemas.microsoft.com/office/drawing/2014/main" val="1750292644"/>
                    </a:ext>
                  </a:extLst>
                </a:gridCol>
                <a:gridCol w="1645920">
                  <a:extLst>
                    <a:ext uri="{9D8B030D-6E8A-4147-A177-3AD203B41FA5}">
                      <a16:colId xmlns:a16="http://schemas.microsoft.com/office/drawing/2014/main" val="3680876976"/>
                    </a:ext>
                  </a:extLst>
                </a:gridCol>
                <a:gridCol w="1645920">
                  <a:extLst>
                    <a:ext uri="{9D8B030D-6E8A-4147-A177-3AD203B41FA5}">
                      <a16:colId xmlns:a16="http://schemas.microsoft.com/office/drawing/2014/main" val="2956399608"/>
                    </a:ext>
                  </a:extLst>
                </a:gridCol>
                <a:gridCol w="1645920">
                  <a:extLst>
                    <a:ext uri="{9D8B030D-6E8A-4147-A177-3AD203B41FA5}">
                      <a16:colId xmlns:a16="http://schemas.microsoft.com/office/drawing/2014/main" val="2876353100"/>
                    </a:ext>
                  </a:extLst>
                </a:gridCol>
              </a:tblGrid>
              <a:tr h="370840">
                <a:tc>
                  <a:txBody>
                    <a:bodyPr/>
                    <a:lstStyle/>
                    <a:p>
                      <a:r>
                        <a:rPr lang="en-US" sz="1000"/>
                        <a:t>Name</a:t>
                      </a:r>
                    </a:p>
                  </a:txBody>
                  <a:tcPr/>
                </a:tc>
                <a:tc>
                  <a:txBody>
                    <a:bodyPr/>
                    <a:lstStyle/>
                    <a:p>
                      <a:r>
                        <a:rPr lang="en-US" sz="1000"/>
                        <a:t>Total attrition</a:t>
                      </a:r>
                    </a:p>
                  </a:txBody>
                  <a:tcPr/>
                </a:tc>
                <a:tc>
                  <a:txBody>
                    <a:bodyPr/>
                    <a:lstStyle/>
                    <a:p>
                      <a:r>
                        <a:rPr lang="en-US" sz="1000"/>
                        <a:t>Engaged Users</a:t>
                      </a:r>
                    </a:p>
                  </a:txBody>
                  <a:tcPr/>
                </a:tc>
                <a:tc>
                  <a:txBody>
                    <a:bodyPr/>
                    <a:lstStyle/>
                    <a:p>
                      <a:r>
                        <a:rPr lang="en-US" sz="1000"/>
                        <a:t>Consumptions</a:t>
                      </a:r>
                    </a:p>
                  </a:txBody>
                  <a:tcPr/>
                </a:tc>
                <a:tc>
                  <a:txBody>
                    <a:bodyPr/>
                    <a:lstStyle/>
                    <a:p>
                      <a:r>
                        <a:rPr lang="en-US" sz="1000"/>
                        <a:t>Stories</a:t>
                      </a:r>
                    </a:p>
                  </a:txBody>
                  <a:tcPr/>
                </a:tc>
                <a:extLst>
                  <a:ext uri="{0D108BD9-81ED-4DB2-BD59-A6C34878D82A}">
                    <a16:rowId xmlns:a16="http://schemas.microsoft.com/office/drawing/2014/main" val="3109216911"/>
                  </a:ext>
                </a:extLst>
              </a:tr>
              <a:tr h="370840">
                <a:tc>
                  <a:txBody>
                    <a:bodyPr/>
                    <a:lstStyle/>
                    <a:p>
                      <a:r>
                        <a:rPr lang="en-US" sz="1000"/>
                        <a:t>KOSÉ</a:t>
                      </a:r>
                    </a:p>
                  </a:txBody>
                  <a:tcPr/>
                </a:tc>
                <a:tc>
                  <a:txBody>
                    <a:bodyPr/>
                    <a:lstStyle/>
                    <a:p>
                      <a:r>
                        <a:rPr lang="en-US" sz="1000"/>
                        <a:t>489</a:t>
                      </a:r>
                    </a:p>
                  </a:txBody>
                  <a:tcPr/>
                </a:tc>
                <a:tc>
                  <a:txBody>
                    <a:bodyPr/>
                    <a:lstStyle/>
                    <a:p>
                      <a:r>
                        <a:rPr lang="en-US" sz="1000"/>
                        <a:t>39520</a:t>
                      </a:r>
                    </a:p>
                  </a:txBody>
                  <a:tcPr/>
                </a:tc>
                <a:tc>
                  <a:txBody>
                    <a:bodyPr/>
                    <a:lstStyle/>
                    <a:p>
                      <a:r>
                        <a:rPr lang="en-US" sz="1000"/>
                        <a:t>46304</a:t>
                      </a:r>
                    </a:p>
                  </a:txBody>
                  <a:tcPr/>
                </a:tc>
                <a:tc>
                  <a:txBody>
                    <a:bodyPr/>
                    <a:lstStyle/>
                    <a:p>
                      <a:r>
                        <a:rPr lang="en-US" sz="1000"/>
                        <a:t>5065</a:t>
                      </a:r>
                    </a:p>
                  </a:txBody>
                  <a:tcPr/>
                </a:tc>
                <a:extLst>
                  <a:ext uri="{0D108BD9-81ED-4DB2-BD59-A6C34878D82A}">
                    <a16:rowId xmlns:a16="http://schemas.microsoft.com/office/drawing/2014/main" val="1844545493"/>
                  </a:ext>
                </a:extLst>
              </a:tr>
            </a:tbl>
          </a:graphicData>
        </a:graphic>
      </p:graphicFrame>
      <p:sp>
        <p:nvSpPr>
          <p:cNvPr id="4" name="Text Placeholder 3">
            <a:extLst>
              <a:ext uri="{FF2B5EF4-FFF2-40B4-BE49-F238E27FC236}">
                <a16:creationId xmlns:a16="http://schemas.microsoft.com/office/drawing/2014/main" id="{26C31488-6BC4-43AA-B0CB-9C41AE7ED2D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474119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FC2C2-BB2F-4214-9382-E5E8D209ABC8}"/>
              </a:ext>
            </a:extLst>
          </p:cNvPr>
          <p:cNvSpPr>
            <a:spLocks noGrp="1"/>
          </p:cNvSpPr>
          <p:nvPr>
            <p:ph type="title"/>
          </p:nvPr>
        </p:nvSpPr>
        <p:spPr/>
        <p:txBody>
          <a:bodyPr/>
          <a:lstStyle/>
          <a:p>
            <a:r>
              <a:rPr lang="en-US"/>
              <a:t>Facebook Interaction Rate By Weekday | KOSÉ</a:t>
            </a:r>
          </a:p>
        </p:txBody>
      </p:sp>
      <p:graphicFrame>
        <p:nvGraphicFramePr>
          <p:cNvPr id="6" name="Chart Placeholder 5">
            <a:extLst>
              <a:ext uri="{FF2B5EF4-FFF2-40B4-BE49-F238E27FC236}">
                <a16:creationId xmlns:a16="http://schemas.microsoft.com/office/drawing/2014/main" id="{84D42D1E-6FF8-4731-84DE-7E31E825BFA9}"/>
              </a:ext>
            </a:extLst>
          </p:cNvPr>
          <p:cNvGraphicFramePr>
            <a:graphicFrameLocks noGrp="1"/>
          </p:cNvGraphicFramePr>
          <p:nvPr>
            <p:ph type="chart" sz="quarter" idx="13"/>
            <p:extLst>
              <p:ext uri="{D42A27DB-BD31-4B8C-83A1-F6EECF244321}">
                <p14:modId xmlns:p14="http://schemas.microsoft.com/office/powerpoint/2010/main" val="37959802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F40ADB-1168-40B3-9151-2D9404A6EAA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56F5DA6-FC6B-4F9D-A50B-FD8AF1436E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6332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0FA51-5D77-4C7B-A0CC-5615609618AF}"/>
              </a:ext>
            </a:extLst>
          </p:cNvPr>
          <p:cNvSpPr>
            <a:spLocks noGrp="1"/>
          </p:cNvSpPr>
          <p:nvPr>
            <p:ph type="title"/>
          </p:nvPr>
        </p:nvSpPr>
        <p:spPr/>
        <p:txBody>
          <a:bodyPr/>
          <a:lstStyle/>
          <a:p>
            <a:r>
              <a:rPr lang="en-US"/>
              <a:t>FB - Own Posts Table w. Custom I-Rate (Insights) | KOSÉ - 1 of 9</a:t>
            </a:r>
          </a:p>
        </p:txBody>
      </p:sp>
      <p:graphicFrame>
        <p:nvGraphicFramePr>
          <p:cNvPr id="5" name="Table Placeholder 4">
            <a:extLst>
              <a:ext uri="{FF2B5EF4-FFF2-40B4-BE49-F238E27FC236}">
                <a16:creationId xmlns:a16="http://schemas.microsoft.com/office/drawing/2014/main" id="{14E1A0A8-A0DF-486E-804B-D03CD3902471}"/>
              </a:ext>
            </a:extLst>
          </p:cNvPr>
          <p:cNvGraphicFramePr>
            <a:graphicFrameLocks noGrp="1"/>
          </p:cNvGraphicFramePr>
          <p:nvPr>
            <p:ph type="tbl" sz="quarter" idx="13"/>
            <p:extLst>
              <p:ext uri="{D42A27DB-BD31-4B8C-83A1-F6EECF244321}">
                <p14:modId xmlns:p14="http://schemas.microsoft.com/office/powerpoint/2010/main" val="3167816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80338204"/>
                    </a:ext>
                  </a:extLst>
                </a:gridCol>
                <a:gridCol w="617220">
                  <a:extLst>
                    <a:ext uri="{9D8B030D-6E8A-4147-A177-3AD203B41FA5}">
                      <a16:colId xmlns:a16="http://schemas.microsoft.com/office/drawing/2014/main" val="2280780239"/>
                    </a:ext>
                  </a:extLst>
                </a:gridCol>
                <a:gridCol w="617220">
                  <a:extLst>
                    <a:ext uri="{9D8B030D-6E8A-4147-A177-3AD203B41FA5}">
                      <a16:colId xmlns:a16="http://schemas.microsoft.com/office/drawing/2014/main" val="688873314"/>
                    </a:ext>
                  </a:extLst>
                </a:gridCol>
                <a:gridCol w="534924">
                  <a:extLst>
                    <a:ext uri="{9D8B030D-6E8A-4147-A177-3AD203B41FA5}">
                      <a16:colId xmlns:a16="http://schemas.microsoft.com/office/drawing/2014/main" val="2437221478"/>
                    </a:ext>
                  </a:extLst>
                </a:gridCol>
                <a:gridCol w="534924">
                  <a:extLst>
                    <a:ext uri="{9D8B030D-6E8A-4147-A177-3AD203B41FA5}">
                      <a16:colId xmlns:a16="http://schemas.microsoft.com/office/drawing/2014/main" val="1960983006"/>
                    </a:ext>
                  </a:extLst>
                </a:gridCol>
                <a:gridCol w="411480">
                  <a:extLst>
                    <a:ext uri="{9D8B030D-6E8A-4147-A177-3AD203B41FA5}">
                      <a16:colId xmlns:a16="http://schemas.microsoft.com/office/drawing/2014/main" val="19697233"/>
                    </a:ext>
                  </a:extLst>
                </a:gridCol>
                <a:gridCol w="534924">
                  <a:extLst>
                    <a:ext uri="{9D8B030D-6E8A-4147-A177-3AD203B41FA5}">
                      <a16:colId xmlns:a16="http://schemas.microsoft.com/office/drawing/2014/main" val="1631428457"/>
                    </a:ext>
                  </a:extLst>
                </a:gridCol>
                <a:gridCol w="534924">
                  <a:extLst>
                    <a:ext uri="{9D8B030D-6E8A-4147-A177-3AD203B41FA5}">
                      <a16:colId xmlns:a16="http://schemas.microsoft.com/office/drawing/2014/main" val="3724805827"/>
                    </a:ext>
                  </a:extLst>
                </a:gridCol>
                <a:gridCol w="534924">
                  <a:extLst>
                    <a:ext uri="{9D8B030D-6E8A-4147-A177-3AD203B41FA5}">
                      <a16:colId xmlns:a16="http://schemas.microsoft.com/office/drawing/2014/main" val="300409338"/>
                    </a:ext>
                  </a:extLst>
                </a:gridCol>
                <a:gridCol w="534924">
                  <a:extLst>
                    <a:ext uri="{9D8B030D-6E8A-4147-A177-3AD203B41FA5}">
                      <a16:colId xmlns:a16="http://schemas.microsoft.com/office/drawing/2014/main" val="3088614548"/>
                    </a:ext>
                  </a:extLst>
                </a:gridCol>
                <a:gridCol w="534924">
                  <a:extLst>
                    <a:ext uri="{9D8B030D-6E8A-4147-A177-3AD203B41FA5}">
                      <a16:colId xmlns:a16="http://schemas.microsoft.com/office/drawing/2014/main" val="1444192519"/>
                    </a:ext>
                  </a:extLst>
                </a:gridCol>
                <a:gridCol w="370332">
                  <a:extLst>
                    <a:ext uri="{9D8B030D-6E8A-4147-A177-3AD203B41FA5}">
                      <a16:colId xmlns:a16="http://schemas.microsoft.com/office/drawing/2014/main" val="4113330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0867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KOSÉ - 2018-05-31 22:10:00 </a:t>
                      </a:r>
                      <a:r>
                        <a:rPr kumimoji="0" lang="en-US" sz="1000" b="0" i="0" u="none" strike="noStrike" kern="1200" cap="none" spc="0" normalizeH="0" baseline="0" noProof="0">
                          <a:ln>
                            <a:noFill/>
                          </a:ln>
                          <a:solidFill>
                            <a:prstClr val="black"/>
                          </a:solidFill>
                          <a:effectLst/>
                          <a:uLnTx/>
                          <a:uFillTx/>
                          <a:latin typeface="+mn-lt"/>
                          <a:ea typeface="+mn-ea"/>
                          <a:cs typeface="+mn-cs"/>
                        </a:rPr>
                        <a:t> 
 For an effervesecnt and sweet look, use Esprique Rich Creamy Rouge , Glow Eye Veil, Liquid Gel Eyeliner and Glow Cheek!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01934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KOSÉ - 2018-05-30 09:49:00 </a:t>
                      </a:r>
                      <a:r>
                        <a:rPr kumimoji="0" lang="en-US" sz="1000" b="0" i="0" u="none" strike="noStrike" kern="1200" cap="none" spc="0" normalizeH="0" baseline="0" noProof="0">
                          <a:ln>
                            <a:noFill/>
                          </a:ln>
                          <a:solidFill>
                            <a:prstClr val="black"/>
                          </a:solidFill>
                          <a:effectLst/>
                          <a:uLnTx/>
                          <a:uFillTx/>
                          <a:latin typeface="+mn-lt"/>
                          <a:ea typeface="+mn-ea"/>
                          <a:cs typeface="+mn-cs"/>
                        </a:rPr>
                        <a:t> 
 Hari Raya Special! Free 3-pc anti-aging kit with purchase of ESPRIQUE make-up at RM200.Hari Raya Special! Free 3-pc anti-aging kit with purchase of ESPRIQUE make-up at RM200.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75424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KOSÉ - 2018-05-29 10:49:00 </a:t>
                      </a:r>
                      <a:r>
                        <a:rPr kumimoji="0" lang="en-US" sz="1000" b="0" i="0" u="none" strike="noStrike" kern="1200" cap="none" spc="0" normalizeH="0" baseline="0" noProof="0">
                          <a:ln>
                            <a:noFill/>
                          </a:ln>
                          <a:solidFill>
                            <a:prstClr val="black"/>
                          </a:solidFill>
                          <a:effectLst/>
                          <a:uLnTx/>
                          <a:uFillTx/>
                          <a:latin typeface="+mn-lt"/>
                          <a:ea typeface="+mn-ea"/>
                          <a:cs typeface="+mn-cs"/>
                        </a:rPr>
                        <a:t> 
 ""One moment can change a day, one day can change a life and one life can change the world."" - Buddha. 
KOSÉ Malaysia would like to wish all Buddist a Happy Wesak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9238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KOSÉ - 2018-05-28 11:49:00 </a:t>
                      </a:r>
                      <a:r>
                        <a:rPr kumimoji="0" lang="en-US" sz="1000" b="0" i="0" u="none" strike="noStrike" kern="1200" cap="none" spc="0" normalizeH="0" baseline="0" noProof="0">
                          <a:ln>
                            <a:noFill/>
                          </a:ln>
                          <a:solidFill>
                            <a:prstClr val="black"/>
                          </a:solidFill>
                          <a:effectLst/>
                          <a:uLnTx/>
                          <a:uFillTx/>
                          <a:latin typeface="+mn-lt"/>
                          <a:ea typeface="+mn-ea"/>
                          <a:cs typeface="+mn-cs"/>
                        </a:rPr>
                        <a:t> 
 No more worries on skin damaged and aging ever again with Infinity AMC formulated with RICE POWER™ NO.11!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89893276"/>
                  </a:ext>
                </a:extLst>
              </a:tr>
            </a:tbl>
          </a:graphicData>
        </a:graphic>
      </p:graphicFrame>
      <p:sp>
        <p:nvSpPr>
          <p:cNvPr id="4" name="Text Placeholder 3">
            <a:extLst>
              <a:ext uri="{FF2B5EF4-FFF2-40B4-BE49-F238E27FC236}">
                <a16:creationId xmlns:a16="http://schemas.microsoft.com/office/drawing/2014/main" id="{3A8D9B90-9367-4BDA-BD7E-6DB720E1D4A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89430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52E2E-D677-40FA-942F-B90D222B9FEA}"/>
              </a:ext>
            </a:extLst>
          </p:cNvPr>
          <p:cNvSpPr>
            <a:spLocks noGrp="1"/>
          </p:cNvSpPr>
          <p:nvPr>
            <p:ph type="title"/>
          </p:nvPr>
        </p:nvSpPr>
        <p:spPr/>
        <p:txBody>
          <a:bodyPr/>
          <a:lstStyle/>
          <a:p>
            <a:r>
              <a:rPr lang="en-US"/>
              <a:t>FB - Own Posts Table w. Custom I-Rate (Insights) | KOSÉ - 2 of 9</a:t>
            </a:r>
          </a:p>
        </p:txBody>
      </p:sp>
      <p:graphicFrame>
        <p:nvGraphicFramePr>
          <p:cNvPr id="5" name="Table Placeholder 4">
            <a:extLst>
              <a:ext uri="{FF2B5EF4-FFF2-40B4-BE49-F238E27FC236}">
                <a16:creationId xmlns:a16="http://schemas.microsoft.com/office/drawing/2014/main" id="{4CEBD29D-63DA-447C-9725-8AA5CB1B360B}"/>
              </a:ext>
            </a:extLst>
          </p:cNvPr>
          <p:cNvGraphicFramePr>
            <a:graphicFrameLocks noGrp="1"/>
          </p:cNvGraphicFramePr>
          <p:nvPr>
            <p:ph type="tbl" sz="quarter" idx="13"/>
            <p:extLst>
              <p:ext uri="{D42A27DB-BD31-4B8C-83A1-F6EECF244321}">
                <p14:modId xmlns:p14="http://schemas.microsoft.com/office/powerpoint/2010/main" val="845392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57741117"/>
                    </a:ext>
                  </a:extLst>
                </a:gridCol>
                <a:gridCol w="617220">
                  <a:extLst>
                    <a:ext uri="{9D8B030D-6E8A-4147-A177-3AD203B41FA5}">
                      <a16:colId xmlns:a16="http://schemas.microsoft.com/office/drawing/2014/main" val="2333370300"/>
                    </a:ext>
                  </a:extLst>
                </a:gridCol>
                <a:gridCol w="617220">
                  <a:extLst>
                    <a:ext uri="{9D8B030D-6E8A-4147-A177-3AD203B41FA5}">
                      <a16:colId xmlns:a16="http://schemas.microsoft.com/office/drawing/2014/main" val="2889506337"/>
                    </a:ext>
                  </a:extLst>
                </a:gridCol>
                <a:gridCol w="534924">
                  <a:extLst>
                    <a:ext uri="{9D8B030D-6E8A-4147-A177-3AD203B41FA5}">
                      <a16:colId xmlns:a16="http://schemas.microsoft.com/office/drawing/2014/main" val="451268269"/>
                    </a:ext>
                  </a:extLst>
                </a:gridCol>
                <a:gridCol w="534924">
                  <a:extLst>
                    <a:ext uri="{9D8B030D-6E8A-4147-A177-3AD203B41FA5}">
                      <a16:colId xmlns:a16="http://schemas.microsoft.com/office/drawing/2014/main" val="2943361668"/>
                    </a:ext>
                  </a:extLst>
                </a:gridCol>
                <a:gridCol w="411480">
                  <a:extLst>
                    <a:ext uri="{9D8B030D-6E8A-4147-A177-3AD203B41FA5}">
                      <a16:colId xmlns:a16="http://schemas.microsoft.com/office/drawing/2014/main" val="1976162329"/>
                    </a:ext>
                  </a:extLst>
                </a:gridCol>
                <a:gridCol w="534924">
                  <a:extLst>
                    <a:ext uri="{9D8B030D-6E8A-4147-A177-3AD203B41FA5}">
                      <a16:colId xmlns:a16="http://schemas.microsoft.com/office/drawing/2014/main" val="4241120067"/>
                    </a:ext>
                  </a:extLst>
                </a:gridCol>
                <a:gridCol w="534924">
                  <a:extLst>
                    <a:ext uri="{9D8B030D-6E8A-4147-A177-3AD203B41FA5}">
                      <a16:colId xmlns:a16="http://schemas.microsoft.com/office/drawing/2014/main" val="728871714"/>
                    </a:ext>
                  </a:extLst>
                </a:gridCol>
                <a:gridCol w="534924">
                  <a:extLst>
                    <a:ext uri="{9D8B030D-6E8A-4147-A177-3AD203B41FA5}">
                      <a16:colId xmlns:a16="http://schemas.microsoft.com/office/drawing/2014/main" val="1427034494"/>
                    </a:ext>
                  </a:extLst>
                </a:gridCol>
                <a:gridCol w="534924">
                  <a:extLst>
                    <a:ext uri="{9D8B030D-6E8A-4147-A177-3AD203B41FA5}">
                      <a16:colId xmlns:a16="http://schemas.microsoft.com/office/drawing/2014/main" val="3197449751"/>
                    </a:ext>
                  </a:extLst>
                </a:gridCol>
                <a:gridCol w="534924">
                  <a:extLst>
                    <a:ext uri="{9D8B030D-6E8A-4147-A177-3AD203B41FA5}">
                      <a16:colId xmlns:a16="http://schemas.microsoft.com/office/drawing/2014/main" val="3829561668"/>
                    </a:ext>
                  </a:extLst>
                </a:gridCol>
                <a:gridCol w="370332">
                  <a:extLst>
                    <a:ext uri="{9D8B030D-6E8A-4147-A177-3AD203B41FA5}">
                      <a16:colId xmlns:a16="http://schemas.microsoft.com/office/drawing/2014/main" val="3691286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40987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KOSÉ - 2018-05-25 13:48:00 </a:t>
                      </a:r>
                      <a:r>
                        <a:rPr kumimoji="0" lang="en-US" sz="1000" b="0" i="0" u="none" strike="noStrike" kern="1200" cap="none" spc="0" normalizeH="0" baseline="0" noProof="0">
                          <a:ln>
                            <a:noFill/>
                          </a:ln>
                          <a:solidFill>
                            <a:prstClr val="black"/>
                          </a:solidFill>
                          <a:effectLst/>
                          <a:uLnTx/>
                          <a:uFillTx/>
                          <a:latin typeface="+mn-lt"/>
                          <a:ea typeface="+mn-ea"/>
                          <a:cs typeface="+mn-cs"/>
                        </a:rPr>
                        <a:t> 
 For flawless youthful complexion, combines INFINITY AMC (Pre-Serum) with Cushion Serum Glow to prep you for the weekends.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68635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KOSÉ - 2018-05-23 21:36:00 </a:t>
                      </a:r>
                      <a:r>
                        <a:rPr kumimoji="0" lang="en-US" sz="1000" b="0" i="0" u="none" strike="noStrike" kern="1200" cap="none" spc="0" normalizeH="0" baseline="0" noProof="0">
                          <a:ln>
                            <a:noFill/>
                          </a:ln>
                          <a:solidFill>
                            <a:prstClr val="black"/>
                          </a:solidFill>
                          <a:effectLst/>
                          <a:uLnTx/>
                          <a:uFillTx/>
                          <a:latin typeface="+mn-lt"/>
                          <a:ea typeface="+mn-ea"/>
                          <a:cs typeface="+mn-cs"/>
                        </a:rPr>
                        <a:t> 
 Don't you in love with that creamy, soft and plump lips? With KOSÉ Triple Lasting Formula Technology, Esprigue Rich Creamy Rouge keeps your lips with freshly-applied colour and moisture!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46024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KOSÉ - 2018-05-23 18:21:11 </a:t>
                      </a:r>
                      <a:r>
                        <a:rPr kumimoji="0" lang="en-US" sz="1000" b="0" i="0" u="none" strike="noStrike" kern="1200" cap="none" spc="0" normalizeH="0" baseline="0" noProof="0">
                          <a:ln>
                            <a:noFill/>
                          </a:ln>
                          <a:solidFill>
                            <a:prstClr val="black"/>
                          </a:solidFill>
                          <a:effectLst/>
                          <a:uLnTx/>
                          <a:uFillTx/>
                          <a:latin typeface="+mn-lt"/>
                          <a:ea typeface="+mn-ea"/>
                          <a:cs typeface="+mn-cs"/>
                        </a:rPr>
                        <a:t> 
 Join us at KOSÉ’s Kinta City, Ipoh Roadshow for 6 special days of exclusive gifts with purchases, roadshow exclusive sets, and 3x bonus points! See you from 29 May – 3 June 2018 at AEON Kinta City, South Court, G-Floor!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28777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KOSÉ - 2018-05-22 18:43:00 </a:t>
                      </a:r>
                      <a:r>
                        <a:rPr kumimoji="0" lang="en-US" sz="1000" b="0" i="0" u="none" strike="noStrike" kern="1200" cap="none" spc="0" normalizeH="0" baseline="0" noProof="0">
                          <a:ln>
                            <a:noFill/>
                          </a:ln>
                          <a:solidFill>
                            <a:prstClr val="black"/>
                          </a:solidFill>
                          <a:effectLst/>
                          <a:uLnTx/>
                          <a:uFillTx/>
                          <a:latin typeface="+mn-lt"/>
                          <a:ea typeface="+mn-ea"/>
                          <a:cs typeface="+mn-cs"/>
                        </a:rPr>
                        <a:t> 
 Bring out the power of RICE POWER™ NO.11 in Infinity Cushion Serum Glow in just 3 simple steps!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69245046"/>
                  </a:ext>
                </a:extLst>
              </a:tr>
            </a:tbl>
          </a:graphicData>
        </a:graphic>
      </p:graphicFrame>
      <p:sp>
        <p:nvSpPr>
          <p:cNvPr id="4" name="Text Placeholder 3">
            <a:extLst>
              <a:ext uri="{FF2B5EF4-FFF2-40B4-BE49-F238E27FC236}">
                <a16:creationId xmlns:a16="http://schemas.microsoft.com/office/drawing/2014/main" id="{72A18A8C-3B38-4039-9CE1-168E6762037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592406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70FD5-9E82-40A5-9D77-774F7AB6A532}"/>
              </a:ext>
            </a:extLst>
          </p:cNvPr>
          <p:cNvSpPr>
            <a:spLocks noGrp="1"/>
          </p:cNvSpPr>
          <p:nvPr>
            <p:ph type="title"/>
          </p:nvPr>
        </p:nvSpPr>
        <p:spPr/>
        <p:txBody>
          <a:bodyPr/>
          <a:lstStyle/>
          <a:p>
            <a:r>
              <a:rPr lang="en-US"/>
              <a:t>FB - Own Posts Table w. Custom I-Rate (Insights) | KOSÉ - 3 of 9</a:t>
            </a:r>
          </a:p>
        </p:txBody>
      </p:sp>
      <p:graphicFrame>
        <p:nvGraphicFramePr>
          <p:cNvPr id="5" name="Table Placeholder 4">
            <a:extLst>
              <a:ext uri="{FF2B5EF4-FFF2-40B4-BE49-F238E27FC236}">
                <a16:creationId xmlns:a16="http://schemas.microsoft.com/office/drawing/2014/main" id="{CDA4EB01-ABCB-488C-ABF9-3E8EF4BB366B}"/>
              </a:ext>
            </a:extLst>
          </p:cNvPr>
          <p:cNvGraphicFramePr>
            <a:graphicFrameLocks noGrp="1"/>
          </p:cNvGraphicFramePr>
          <p:nvPr>
            <p:ph type="tbl" sz="quarter" idx="13"/>
            <p:extLst>
              <p:ext uri="{D42A27DB-BD31-4B8C-83A1-F6EECF244321}">
                <p14:modId xmlns:p14="http://schemas.microsoft.com/office/powerpoint/2010/main" val="3884992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9145310"/>
                    </a:ext>
                  </a:extLst>
                </a:gridCol>
                <a:gridCol w="617220">
                  <a:extLst>
                    <a:ext uri="{9D8B030D-6E8A-4147-A177-3AD203B41FA5}">
                      <a16:colId xmlns:a16="http://schemas.microsoft.com/office/drawing/2014/main" val="2545773281"/>
                    </a:ext>
                  </a:extLst>
                </a:gridCol>
                <a:gridCol w="617220">
                  <a:extLst>
                    <a:ext uri="{9D8B030D-6E8A-4147-A177-3AD203B41FA5}">
                      <a16:colId xmlns:a16="http://schemas.microsoft.com/office/drawing/2014/main" val="1977096350"/>
                    </a:ext>
                  </a:extLst>
                </a:gridCol>
                <a:gridCol w="534924">
                  <a:extLst>
                    <a:ext uri="{9D8B030D-6E8A-4147-A177-3AD203B41FA5}">
                      <a16:colId xmlns:a16="http://schemas.microsoft.com/office/drawing/2014/main" val="3607688153"/>
                    </a:ext>
                  </a:extLst>
                </a:gridCol>
                <a:gridCol w="534924">
                  <a:extLst>
                    <a:ext uri="{9D8B030D-6E8A-4147-A177-3AD203B41FA5}">
                      <a16:colId xmlns:a16="http://schemas.microsoft.com/office/drawing/2014/main" val="1036424432"/>
                    </a:ext>
                  </a:extLst>
                </a:gridCol>
                <a:gridCol w="411480">
                  <a:extLst>
                    <a:ext uri="{9D8B030D-6E8A-4147-A177-3AD203B41FA5}">
                      <a16:colId xmlns:a16="http://schemas.microsoft.com/office/drawing/2014/main" val="118321009"/>
                    </a:ext>
                  </a:extLst>
                </a:gridCol>
                <a:gridCol w="534924">
                  <a:extLst>
                    <a:ext uri="{9D8B030D-6E8A-4147-A177-3AD203B41FA5}">
                      <a16:colId xmlns:a16="http://schemas.microsoft.com/office/drawing/2014/main" val="1283449402"/>
                    </a:ext>
                  </a:extLst>
                </a:gridCol>
                <a:gridCol w="534924">
                  <a:extLst>
                    <a:ext uri="{9D8B030D-6E8A-4147-A177-3AD203B41FA5}">
                      <a16:colId xmlns:a16="http://schemas.microsoft.com/office/drawing/2014/main" val="162684120"/>
                    </a:ext>
                  </a:extLst>
                </a:gridCol>
                <a:gridCol w="534924">
                  <a:extLst>
                    <a:ext uri="{9D8B030D-6E8A-4147-A177-3AD203B41FA5}">
                      <a16:colId xmlns:a16="http://schemas.microsoft.com/office/drawing/2014/main" val="2665316471"/>
                    </a:ext>
                  </a:extLst>
                </a:gridCol>
                <a:gridCol w="534924">
                  <a:extLst>
                    <a:ext uri="{9D8B030D-6E8A-4147-A177-3AD203B41FA5}">
                      <a16:colId xmlns:a16="http://schemas.microsoft.com/office/drawing/2014/main" val="1613708916"/>
                    </a:ext>
                  </a:extLst>
                </a:gridCol>
                <a:gridCol w="534924">
                  <a:extLst>
                    <a:ext uri="{9D8B030D-6E8A-4147-A177-3AD203B41FA5}">
                      <a16:colId xmlns:a16="http://schemas.microsoft.com/office/drawing/2014/main" val="1486966340"/>
                    </a:ext>
                  </a:extLst>
                </a:gridCol>
                <a:gridCol w="370332">
                  <a:extLst>
                    <a:ext uri="{9D8B030D-6E8A-4147-A177-3AD203B41FA5}">
                      <a16:colId xmlns:a16="http://schemas.microsoft.com/office/drawing/2014/main" val="3220985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8408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KOSÉ - 2018-05-21 17:51:51 </a:t>
                      </a:r>
                      <a:r>
                        <a:rPr kumimoji="0" lang="en-US" sz="1000" b="0" i="0" u="none" strike="noStrike" kern="1200" cap="none" spc="0" normalizeH="0" baseline="0" noProof="0">
                          <a:ln>
                            <a:noFill/>
                          </a:ln>
                          <a:solidFill>
                            <a:prstClr val="black"/>
                          </a:solidFill>
                          <a:effectLst/>
                          <a:uLnTx/>
                          <a:uFillTx/>
                          <a:latin typeface="+mn-lt"/>
                          <a:ea typeface="+mn-ea"/>
                          <a:cs typeface="+mn-cs"/>
                        </a:rPr>
                        <a:t> 
 Don't miss 7 Special Days of exclusive gift with purchases, exclusive set, and 3x bonus points! 
Date: 24-30 May 2018. 
Location: KOSÉ Parkson, Mahkota Parade.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40320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KOSÉ - 2018-05-21 14:41:00 </a:t>
                      </a:r>
                      <a:r>
                        <a:rPr kumimoji="0" lang="en-US" sz="1000" b="0" i="0" u="none" strike="noStrike" kern="1200" cap="none" spc="0" normalizeH="0" baseline="0" noProof="0">
                          <a:ln>
                            <a:noFill/>
                          </a:ln>
                          <a:solidFill>
                            <a:prstClr val="black"/>
                          </a:solidFill>
                          <a:effectLst/>
                          <a:uLnTx/>
                          <a:uFillTx/>
                          <a:latin typeface="+mn-lt"/>
                          <a:ea typeface="+mn-ea"/>
                          <a:cs typeface="+mn-cs"/>
                        </a:rPr>
                        <a:t> 
 Skincare products no longer absorb effectively due to dry and flaky skin? Try INFINITY AMC and experience the age defying effects of RICE POWER™ No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98443526"/>
                  </a:ext>
                </a:extLst>
              </a:tr>
            </a:tbl>
          </a:graphicData>
        </a:graphic>
      </p:graphicFrame>
      <p:sp>
        <p:nvSpPr>
          <p:cNvPr id="4" name="Text Placeholder 3">
            <a:extLst>
              <a:ext uri="{FF2B5EF4-FFF2-40B4-BE49-F238E27FC236}">
                <a16:creationId xmlns:a16="http://schemas.microsoft.com/office/drawing/2014/main" id="{322E0457-71FD-45D1-8FAF-F759FD29D12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83581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39BBE-5FED-4B5B-916C-BFE16612E28D}"/>
              </a:ext>
            </a:extLst>
          </p:cNvPr>
          <p:cNvSpPr>
            <a:spLocks noGrp="1"/>
          </p:cNvSpPr>
          <p:nvPr>
            <p:ph type="title"/>
          </p:nvPr>
        </p:nvSpPr>
        <p:spPr/>
        <p:txBody>
          <a:bodyPr/>
          <a:lstStyle/>
          <a:p>
            <a:r>
              <a:rPr lang="en-US"/>
              <a:t>FB - Own Posts Table w. Custom I-Rate (Insights) | KOSÉ - 4 of 9</a:t>
            </a:r>
          </a:p>
        </p:txBody>
      </p:sp>
      <p:graphicFrame>
        <p:nvGraphicFramePr>
          <p:cNvPr id="5" name="Table Placeholder 4">
            <a:extLst>
              <a:ext uri="{FF2B5EF4-FFF2-40B4-BE49-F238E27FC236}">
                <a16:creationId xmlns:a16="http://schemas.microsoft.com/office/drawing/2014/main" id="{6E6737A7-7465-4B15-92EC-5D087FDB12D0}"/>
              </a:ext>
            </a:extLst>
          </p:cNvPr>
          <p:cNvGraphicFramePr>
            <a:graphicFrameLocks noGrp="1"/>
          </p:cNvGraphicFramePr>
          <p:nvPr>
            <p:ph type="tbl" sz="quarter" idx="13"/>
            <p:extLst>
              <p:ext uri="{D42A27DB-BD31-4B8C-83A1-F6EECF244321}">
                <p14:modId xmlns:p14="http://schemas.microsoft.com/office/powerpoint/2010/main" val="3515317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26789631"/>
                    </a:ext>
                  </a:extLst>
                </a:gridCol>
                <a:gridCol w="617220">
                  <a:extLst>
                    <a:ext uri="{9D8B030D-6E8A-4147-A177-3AD203B41FA5}">
                      <a16:colId xmlns:a16="http://schemas.microsoft.com/office/drawing/2014/main" val="1320219237"/>
                    </a:ext>
                  </a:extLst>
                </a:gridCol>
                <a:gridCol w="617220">
                  <a:extLst>
                    <a:ext uri="{9D8B030D-6E8A-4147-A177-3AD203B41FA5}">
                      <a16:colId xmlns:a16="http://schemas.microsoft.com/office/drawing/2014/main" val="2463391748"/>
                    </a:ext>
                  </a:extLst>
                </a:gridCol>
                <a:gridCol w="534924">
                  <a:extLst>
                    <a:ext uri="{9D8B030D-6E8A-4147-A177-3AD203B41FA5}">
                      <a16:colId xmlns:a16="http://schemas.microsoft.com/office/drawing/2014/main" val="739825974"/>
                    </a:ext>
                  </a:extLst>
                </a:gridCol>
                <a:gridCol w="534924">
                  <a:extLst>
                    <a:ext uri="{9D8B030D-6E8A-4147-A177-3AD203B41FA5}">
                      <a16:colId xmlns:a16="http://schemas.microsoft.com/office/drawing/2014/main" val="3314088301"/>
                    </a:ext>
                  </a:extLst>
                </a:gridCol>
                <a:gridCol w="411480">
                  <a:extLst>
                    <a:ext uri="{9D8B030D-6E8A-4147-A177-3AD203B41FA5}">
                      <a16:colId xmlns:a16="http://schemas.microsoft.com/office/drawing/2014/main" val="732370733"/>
                    </a:ext>
                  </a:extLst>
                </a:gridCol>
                <a:gridCol w="534924">
                  <a:extLst>
                    <a:ext uri="{9D8B030D-6E8A-4147-A177-3AD203B41FA5}">
                      <a16:colId xmlns:a16="http://schemas.microsoft.com/office/drawing/2014/main" val="3819883488"/>
                    </a:ext>
                  </a:extLst>
                </a:gridCol>
                <a:gridCol w="534924">
                  <a:extLst>
                    <a:ext uri="{9D8B030D-6E8A-4147-A177-3AD203B41FA5}">
                      <a16:colId xmlns:a16="http://schemas.microsoft.com/office/drawing/2014/main" val="281905034"/>
                    </a:ext>
                  </a:extLst>
                </a:gridCol>
                <a:gridCol w="534924">
                  <a:extLst>
                    <a:ext uri="{9D8B030D-6E8A-4147-A177-3AD203B41FA5}">
                      <a16:colId xmlns:a16="http://schemas.microsoft.com/office/drawing/2014/main" val="178960669"/>
                    </a:ext>
                  </a:extLst>
                </a:gridCol>
                <a:gridCol w="534924">
                  <a:extLst>
                    <a:ext uri="{9D8B030D-6E8A-4147-A177-3AD203B41FA5}">
                      <a16:colId xmlns:a16="http://schemas.microsoft.com/office/drawing/2014/main" val="1034752441"/>
                    </a:ext>
                  </a:extLst>
                </a:gridCol>
                <a:gridCol w="534924">
                  <a:extLst>
                    <a:ext uri="{9D8B030D-6E8A-4147-A177-3AD203B41FA5}">
                      <a16:colId xmlns:a16="http://schemas.microsoft.com/office/drawing/2014/main" val="2843402481"/>
                    </a:ext>
                  </a:extLst>
                </a:gridCol>
                <a:gridCol w="370332">
                  <a:extLst>
                    <a:ext uri="{9D8B030D-6E8A-4147-A177-3AD203B41FA5}">
                      <a16:colId xmlns:a16="http://schemas.microsoft.com/office/drawing/2014/main" val="340543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3023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KOSÉ - 2018-05-20 00:41:00 </a:t>
                      </a:r>
                      <a:r>
                        <a:rPr kumimoji="0" lang="en-US" sz="1000" b="0" i="0" u="none" strike="noStrike" kern="1200" cap="none" spc="0" normalizeH="0" baseline="0" noProof="0">
                          <a:ln>
                            <a:noFill/>
                          </a:ln>
                          <a:solidFill>
                            <a:prstClr val="black"/>
                          </a:solidFill>
                          <a:effectLst/>
                          <a:uLnTx/>
                          <a:uFillTx/>
                          <a:latin typeface="+mn-lt"/>
                          <a:ea typeface="+mn-ea"/>
                          <a:cs typeface="+mn-cs"/>
                        </a:rPr>
                        <a:t> 
 It's time for Round 2! Share with us via comments on this post and tell us what makes you jump out of bed every morning and feel motivated! Complete 2 simple steps and you could walk away with an INFINITY Advance Moisture Concentrate  Pre Serum, an IKIGAI Book and a limited edition bracelet worth RM356!
Step 1: Follow @kosemy on instagram
Step 2: Submit your replies on the contest post uploaded on our wall. 
Best entry wins by 10 June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38149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KOSÉ - 2018-05-17 13:40:00 </a:t>
                      </a:r>
                      <a:r>
                        <a:rPr kumimoji="0" lang="en-US" sz="1000" b="0" i="0" u="none" strike="noStrike" kern="1200" cap="none" spc="0" normalizeH="0" baseline="0" noProof="0">
                          <a:ln>
                            <a:noFill/>
                          </a:ln>
                          <a:solidFill>
                            <a:prstClr val="black"/>
                          </a:solidFill>
                          <a:effectLst/>
                          <a:uLnTx/>
                          <a:uFillTx/>
                          <a:latin typeface="+mn-lt"/>
                          <a:ea typeface="+mn-ea"/>
                          <a:cs typeface="+mn-cs"/>
                        </a:rPr>
                        <a:t> 
 Be radiant! New ESPRIQUE Rich Creamy Rouge with KOSÉ triple lasting formula technology for vibrant colours that last all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02872879"/>
                  </a:ext>
                </a:extLst>
              </a:tr>
            </a:tbl>
          </a:graphicData>
        </a:graphic>
      </p:graphicFrame>
      <p:sp>
        <p:nvSpPr>
          <p:cNvPr id="4" name="Text Placeholder 3">
            <a:extLst>
              <a:ext uri="{FF2B5EF4-FFF2-40B4-BE49-F238E27FC236}">
                <a16:creationId xmlns:a16="http://schemas.microsoft.com/office/drawing/2014/main" id="{E10509B7-04CC-4706-91C1-39E084FCC64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87499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02719-9EAD-4F07-AEF4-D85A1CADF54B}"/>
              </a:ext>
            </a:extLst>
          </p:cNvPr>
          <p:cNvSpPr>
            <a:spLocks noGrp="1"/>
          </p:cNvSpPr>
          <p:nvPr>
            <p:ph type="title"/>
          </p:nvPr>
        </p:nvSpPr>
        <p:spPr/>
        <p:txBody>
          <a:bodyPr/>
          <a:lstStyle/>
          <a:p>
            <a:r>
              <a:rPr lang="en-US"/>
              <a:t>FB - Own Posts Table w. Custom I-Rate (Insights) | KOSÉ - 5 of 9</a:t>
            </a:r>
          </a:p>
        </p:txBody>
      </p:sp>
      <p:graphicFrame>
        <p:nvGraphicFramePr>
          <p:cNvPr id="5" name="Table Placeholder 4">
            <a:extLst>
              <a:ext uri="{FF2B5EF4-FFF2-40B4-BE49-F238E27FC236}">
                <a16:creationId xmlns:a16="http://schemas.microsoft.com/office/drawing/2014/main" id="{7F30D582-ABFC-4D5F-B720-1862C4151473}"/>
              </a:ext>
            </a:extLst>
          </p:cNvPr>
          <p:cNvGraphicFramePr>
            <a:graphicFrameLocks noGrp="1"/>
          </p:cNvGraphicFramePr>
          <p:nvPr>
            <p:ph type="tbl" sz="quarter" idx="13"/>
            <p:extLst>
              <p:ext uri="{D42A27DB-BD31-4B8C-83A1-F6EECF244321}">
                <p14:modId xmlns:p14="http://schemas.microsoft.com/office/powerpoint/2010/main" val="2228383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27425093"/>
                    </a:ext>
                  </a:extLst>
                </a:gridCol>
                <a:gridCol w="617220">
                  <a:extLst>
                    <a:ext uri="{9D8B030D-6E8A-4147-A177-3AD203B41FA5}">
                      <a16:colId xmlns:a16="http://schemas.microsoft.com/office/drawing/2014/main" val="1689582632"/>
                    </a:ext>
                  </a:extLst>
                </a:gridCol>
                <a:gridCol w="617220">
                  <a:extLst>
                    <a:ext uri="{9D8B030D-6E8A-4147-A177-3AD203B41FA5}">
                      <a16:colId xmlns:a16="http://schemas.microsoft.com/office/drawing/2014/main" val="2845755654"/>
                    </a:ext>
                  </a:extLst>
                </a:gridCol>
                <a:gridCol w="534924">
                  <a:extLst>
                    <a:ext uri="{9D8B030D-6E8A-4147-A177-3AD203B41FA5}">
                      <a16:colId xmlns:a16="http://schemas.microsoft.com/office/drawing/2014/main" val="4271856390"/>
                    </a:ext>
                  </a:extLst>
                </a:gridCol>
                <a:gridCol w="534924">
                  <a:extLst>
                    <a:ext uri="{9D8B030D-6E8A-4147-A177-3AD203B41FA5}">
                      <a16:colId xmlns:a16="http://schemas.microsoft.com/office/drawing/2014/main" val="2887838501"/>
                    </a:ext>
                  </a:extLst>
                </a:gridCol>
                <a:gridCol w="411480">
                  <a:extLst>
                    <a:ext uri="{9D8B030D-6E8A-4147-A177-3AD203B41FA5}">
                      <a16:colId xmlns:a16="http://schemas.microsoft.com/office/drawing/2014/main" val="4208068326"/>
                    </a:ext>
                  </a:extLst>
                </a:gridCol>
                <a:gridCol w="534924">
                  <a:extLst>
                    <a:ext uri="{9D8B030D-6E8A-4147-A177-3AD203B41FA5}">
                      <a16:colId xmlns:a16="http://schemas.microsoft.com/office/drawing/2014/main" val="4288839601"/>
                    </a:ext>
                  </a:extLst>
                </a:gridCol>
                <a:gridCol w="534924">
                  <a:extLst>
                    <a:ext uri="{9D8B030D-6E8A-4147-A177-3AD203B41FA5}">
                      <a16:colId xmlns:a16="http://schemas.microsoft.com/office/drawing/2014/main" val="959094922"/>
                    </a:ext>
                  </a:extLst>
                </a:gridCol>
                <a:gridCol w="534924">
                  <a:extLst>
                    <a:ext uri="{9D8B030D-6E8A-4147-A177-3AD203B41FA5}">
                      <a16:colId xmlns:a16="http://schemas.microsoft.com/office/drawing/2014/main" val="4244763445"/>
                    </a:ext>
                  </a:extLst>
                </a:gridCol>
                <a:gridCol w="534924">
                  <a:extLst>
                    <a:ext uri="{9D8B030D-6E8A-4147-A177-3AD203B41FA5}">
                      <a16:colId xmlns:a16="http://schemas.microsoft.com/office/drawing/2014/main" val="590561293"/>
                    </a:ext>
                  </a:extLst>
                </a:gridCol>
                <a:gridCol w="534924">
                  <a:extLst>
                    <a:ext uri="{9D8B030D-6E8A-4147-A177-3AD203B41FA5}">
                      <a16:colId xmlns:a16="http://schemas.microsoft.com/office/drawing/2014/main" val="2937336014"/>
                    </a:ext>
                  </a:extLst>
                </a:gridCol>
                <a:gridCol w="370332">
                  <a:extLst>
                    <a:ext uri="{9D8B030D-6E8A-4147-A177-3AD203B41FA5}">
                      <a16:colId xmlns:a16="http://schemas.microsoft.com/office/drawing/2014/main" val="666618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7263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KOSÉ - 2018-05-16 19:27:00 </a:t>
                      </a:r>
                      <a:r>
                        <a:rPr kumimoji="0" lang="en-US" sz="1000" b="0" i="0" u="none" strike="noStrike" kern="1200" cap="none" spc="0" normalizeH="0" baseline="0" noProof="0">
                          <a:ln>
                            <a:noFill/>
                          </a:ln>
                          <a:solidFill>
                            <a:prstClr val="black"/>
                          </a:solidFill>
                          <a:effectLst/>
                          <a:uLnTx/>
                          <a:uFillTx/>
                          <a:latin typeface="+mn-lt"/>
                          <a:ea typeface="+mn-ea"/>
                          <a:cs typeface="+mn-cs"/>
                        </a:rPr>
                        <a:t> 
 Pre-serum INFINITY AMC contain RICE POWER TM NO 11 is scientifically proven to be 2.14 times more effective compared to other hyaluronic acid and collagen based moisturisers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79458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KOSÉ - 2018-05-15 17:15:00 </a:t>
                      </a:r>
                      <a:r>
                        <a:rPr kumimoji="0" lang="en-US" sz="1000" b="0" i="0" u="none" strike="noStrike" kern="1200" cap="none" spc="0" normalizeH="0" baseline="0" noProof="0">
                          <a:ln>
                            <a:noFill/>
                          </a:ln>
                          <a:solidFill>
                            <a:prstClr val="black"/>
                          </a:solidFill>
                          <a:effectLst/>
                          <a:uLnTx/>
                          <a:uFillTx/>
                          <a:latin typeface="+mn-lt"/>
                          <a:ea typeface="+mn-ea"/>
                          <a:cs typeface="+mn-cs"/>
                        </a:rPr>
                        <a:t> 
 With RICE POWER™ NO. 11,  Infinity Cushion Serum Glow cares for your skin while it covers, comes with 6 colours for radiant and sophisticated skin! Which colour will you pick?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34637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KOSÉ - 2018-05-13 01:50:00 </a:t>
                      </a:r>
                      <a:r>
                        <a:rPr kumimoji="0" lang="en-US" sz="1000" b="0" i="0" u="none" strike="noStrike" kern="1200" cap="none" spc="0" normalizeH="0" baseline="0" noProof="0">
                          <a:ln>
                            <a:noFill/>
                          </a:ln>
                          <a:solidFill>
                            <a:prstClr val="black"/>
                          </a:solidFill>
                          <a:effectLst/>
                          <a:uLnTx/>
                          <a:uFillTx/>
                          <a:latin typeface="+mn-lt"/>
                          <a:ea typeface="+mn-ea"/>
                          <a:cs typeface="+mn-cs"/>
                        </a:rPr>
                        <a:t> 
 "Of all the gifts that life has to offer, a loving mother is the greatest of them all." Wishing all mothers a very Happy Mother's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62888489"/>
                  </a:ext>
                </a:extLst>
              </a:tr>
            </a:tbl>
          </a:graphicData>
        </a:graphic>
      </p:graphicFrame>
      <p:sp>
        <p:nvSpPr>
          <p:cNvPr id="4" name="Text Placeholder 3">
            <a:extLst>
              <a:ext uri="{FF2B5EF4-FFF2-40B4-BE49-F238E27FC236}">
                <a16:creationId xmlns:a16="http://schemas.microsoft.com/office/drawing/2014/main" id="{241783D0-EE40-49C8-9BE5-F8C1A7DD8C6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02080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7BC78-DCED-4502-ACC5-1DE6DE790D7A}"/>
              </a:ext>
            </a:extLst>
          </p:cNvPr>
          <p:cNvSpPr>
            <a:spLocks noGrp="1"/>
          </p:cNvSpPr>
          <p:nvPr>
            <p:ph type="title"/>
          </p:nvPr>
        </p:nvSpPr>
        <p:spPr/>
        <p:txBody>
          <a:bodyPr/>
          <a:lstStyle/>
          <a:p>
            <a:r>
              <a:rPr lang="en-US"/>
              <a:t>FB - Own Posts Table w. Custom I-Rate (Insights) | KOSÉ - 6 of 9</a:t>
            </a:r>
          </a:p>
        </p:txBody>
      </p:sp>
      <p:graphicFrame>
        <p:nvGraphicFramePr>
          <p:cNvPr id="5" name="Table Placeholder 4">
            <a:extLst>
              <a:ext uri="{FF2B5EF4-FFF2-40B4-BE49-F238E27FC236}">
                <a16:creationId xmlns:a16="http://schemas.microsoft.com/office/drawing/2014/main" id="{6C305204-08BA-4311-8E9C-F414161793F0}"/>
              </a:ext>
            </a:extLst>
          </p:cNvPr>
          <p:cNvGraphicFramePr>
            <a:graphicFrameLocks noGrp="1"/>
          </p:cNvGraphicFramePr>
          <p:nvPr>
            <p:ph type="tbl" sz="quarter" idx="13"/>
            <p:extLst>
              <p:ext uri="{D42A27DB-BD31-4B8C-83A1-F6EECF244321}">
                <p14:modId xmlns:p14="http://schemas.microsoft.com/office/powerpoint/2010/main" val="1972907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4220768"/>
                    </a:ext>
                  </a:extLst>
                </a:gridCol>
                <a:gridCol w="617220">
                  <a:extLst>
                    <a:ext uri="{9D8B030D-6E8A-4147-A177-3AD203B41FA5}">
                      <a16:colId xmlns:a16="http://schemas.microsoft.com/office/drawing/2014/main" val="1688060155"/>
                    </a:ext>
                  </a:extLst>
                </a:gridCol>
                <a:gridCol w="617220">
                  <a:extLst>
                    <a:ext uri="{9D8B030D-6E8A-4147-A177-3AD203B41FA5}">
                      <a16:colId xmlns:a16="http://schemas.microsoft.com/office/drawing/2014/main" val="2062874688"/>
                    </a:ext>
                  </a:extLst>
                </a:gridCol>
                <a:gridCol w="534924">
                  <a:extLst>
                    <a:ext uri="{9D8B030D-6E8A-4147-A177-3AD203B41FA5}">
                      <a16:colId xmlns:a16="http://schemas.microsoft.com/office/drawing/2014/main" val="1066296121"/>
                    </a:ext>
                  </a:extLst>
                </a:gridCol>
                <a:gridCol w="534924">
                  <a:extLst>
                    <a:ext uri="{9D8B030D-6E8A-4147-A177-3AD203B41FA5}">
                      <a16:colId xmlns:a16="http://schemas.microsoft.com/office/drawing/2014/main" val="3326158032"/>
                    </a:ext>
                  </a:extLst>
                </a:gridCol>
                <a:gridCol w="411480">
                  <a:extLst>
                    <a:ext uri="{9D8B030D-6E8A-4147-A177-3AD203B41FA5}">
                      <a16:colId xmlns:a16="http://schemas.microsoft.com/office/drawing/2014/main" val="3834176964"/>
                    </a:ext>
                  </a:extLst>
                </a:gridCol>
                <a:gridCol w="534924">
                  <a:extLst>
                    <a:ext uri="{9D8B030D-6E8A-4147-A177-3AD203B41FA5}">
                      <a16:colId xmlns:a16="http://schemas.microsoft.com/office/drawing/2014/main" val="2734638297"/>
                    </a:ext>
                  </a:extLst>
                </a:gridCol>
                <a:gridCol w="534924">
                  <a:extLst>
                    <a:ext uri="{9D8B030D-6E8A-4147-A177-3AD203B41FA5}">
                      <a16:colId xmlns:a16="http://schemas.microsoft.com/office/drawing/2014/main" val="618625705"/>
                    </a:ext>
                  </a:extLst>
                </a:gridCol>
                <a:gridCol w="534924">
                  <a:extLst>
                    <a:ext uri="{9D8B030D-6E8A-4147-A177-3AD203B41FA5}">
                      <a16:colId xmlns:a16="http://schemas.microsoft.com/office/drawing/2014/main" val="346578033"/>
                    </a:ext>
                  </a:extLst>
                </a:gridCol>
                <a:gridCol w="534924">
                  <a:extLst>
                    <a:ext uri="{9D8B030D-6E8A-4147-A177-3AD203B41FA5}">
                      <a16:colId xmlns:a16="http://schemas.microsoft.com/office/drawing/2014/main" val="1256985213"/>
                    </a:ext>
                  </a:extLst>
                </a:gridCol>
                <a:gridCol w="534924">
                  <a:extLst>
                    <a:ext uri="{9D8B030D-6E8A-4147-A177-3AD203B41FA5}">
                      <a16:colId xmlns:a16="http://schemas.microsoft.com/office/drawing/2014/main" val="301456256"/>
                    </a:ext>
                  </a:extLst>
                </a:gridCol>
                <a:gridCol w="370332">
                  <a:extLst>
                    <a:ext uri="{9D8B030D-6E8A-4147-A177-3AD203B41FA5}">
                      <a16:colId xmlns:a16="http://schemas.microsoft.com/office/drawing/2014/main" val="332922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3360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KOSÉ - 2018-05-11 17:05:42 </a:t>
                      </a:r>
                      <a:r>
                        <a:rPr kumimoji="0" lang="en-US" sz="1000" b="0" i="0" u="none" strike="noStrike" kern="1200" cap="none" spc="0" normalizeH="0" baseline="0" noProof="0">
                          <a:ln>
                            <a:noFill/>
                          </a:ln>
                          <a:solidFill>
                            <a:prstClr val="black"/>
                          </a:solidFill>
                          <a:effectLst/>
                          <a:uLnTx/>
                          <a:uFillTx/>
                          <a:latin typeface="+mn-lt"/>
                          <a:ea typeface="+mn-ea"/>
                          <a:cs typeface="+mn-cs"/>
                        </a:rPr>
                        <a:t> 
 Rest and relax after the election buzz with some retail therapy! Don't miss out on exclusive deals at KOSÉ AEON Bukit Tinggi Roadshow before13 May 2018 at Aeon Bukit Tinggi, North Court, Ground Floor!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17255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KOSÉ - 2018-05-11 16:29:00 </a:t>
                      </a:r>
                      <a:r>
                        <a:rPr kumimoji="0" lang="en-US" sz="1000" b="0" i="0" u="none" strike="noStrike" kern="1200" cap="none" spc="0" normalizeH="0" baseline="0" noProof="0">
                          <a:ln>
                            <a:noFill/>
                          </a:ln>
                          <a:solidFill>
                            <a:prstClr val="black"/>
                          </a:solidFill>
                          <a:effectLst/>
                          <a:uLnTx/>
                          <a:uFillTx/>
                          <a:latin typeface="+mn-lt"/>
                          <a:ea typeface="+mn-ea"/>
                          <a:cs typeface="+mn-cs"/>
                        </a:rPr>
                        <a:t> 
 Exclusive launching promo! Free case worth RM63 if you purchase this elegant cushion serum glow this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11741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KOSÉ - 2018-05-09 18:25:00 </a:t>
                      </a:r>
                      <a:r>
                        <a:rPr kumimoji="0" lang="en-US" sz="1000" b="0" i="0" u="none" strike="noStrike" kern="1200" cap="none" spc="0" normalizeH="0" baseline="0" noProof="0">
                          <a:ln>
                            <a:noFill/>
                          </a:ln>
                          <a:solidFill>
                            <a:prstClr val="black"/>
                          </a:solidFill>
                          <a:effectLst/>
                          <a:uLnTx/>
                          <a:uFillTx/>
                          <a:latin typeface="+mn-lt"/>
                          <a:ea typeface="+mn-ea"/>
                          <a:cs typeface="+mn-cs"/>
                        </a:rPr>
                        <a:t> 
 All prepped up for voting day! Looking confident and stylish with INFINITY Advanced Moisture Concentrate (Pre-Serum) and Cushion Serum Glow, Esprique T-zone Base with Lips Rich Creamy Rouge.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63230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KOSÉ - 2018-05-08 16:24:01 </a:t>
                      </a:r>
                      <a:r>
                        <a:rPr kumimoji="0" lang="en-US" sz="1000" b="0" i="0" u="none" strike="noStrike" kern="1200" cap="none" spc="0" normalizeH="0" baseline="0" noProof="0">
                          <a:ln>
                            <a:noFill/>
                          </a:ln>
                          <a:solidFill>
                            <a:prstClr val="black"/>
                          </a:solidFill>
                          <a:effectLst/>
                          <a:uLnTx/>
                          <a:uFillTx/>
                          <a:latin typeface="+mn-lt"/>
                          <a:ea typeface="+mn-ea"/>
                          <a:cs typeface="+mn-cs"/>
                        </a:rPr>
                        <a:t> 
 For true ageless skin, RICE POWER NO.11 breaks down to a super low molecular weight allowing for deeper penetration into the skin compared to other moisturizing agents.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04793152"/>
                  </a:ext>
                </a:extLst>
              </a:tr>
            </a:tbl>
          </a:graphicData>
        </a:graphic>
      </p:graphicFrame>
      <p:sp>
        <p:nvSpPr>
          <p:cNvPr id="4" name="Text Placeholder 3">
            <a:extLst>
              <a:ext uri="{FF2B5EF4-FFF2-40B4-BE49-F238E27FC236}">
                <a16:creationId xmlns:a16="http://schemas.microsoft.com/office/drawing/2014/main" id="{98443BC8-A3BA-4DD1-A2F3-4546A10062E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614496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AF359-DFE3-47AD-AF15-5E28F2C54D06}"/>
              </a:ext>
            </a:extLst>
          </p:cNvPr>
          <p:cNvSpPr>
            <a:spLocks noGrp="1"/>
          </p:cNvSpPr>
          <p:nvPr>
            <p:ph type="title"/>
          </p:nvPr>
        </p:nvSpPr>
        <p:spPr/>
        <p:txBody>
          <a:bodyPr/>
          <a:lstStyle/>
          <a:p>
            <a:r>
              <a:rPr lang="en-US"/>
              <a:t>FB - Own Posts Table w. Custom I-Rate (Insights) | KOSÉ - 7 of 9</a:t>
            </a:r>
          </a:p>
        </p:txBody>
      </p:sp>
      <p:graphicFrame>
        <p:nvGraphicFramePr>
          <p:cNvPr id="5" name="Table Placeholder 4">
            <a:extLst>
              <a:ext uri="{FF2B5EF4-FFF2-40B4-BE49-F238E27FC236}">
                <a16:creationId xmlns:a16="http://schemas.microsoft.com/office/drawing/2014/main" id="{28CDCE93-6F51-4113-B8AC-C7E24D55BB23}"/>
              </a:ext>
            </a:extLst>
          </p:cNvPr>
          <p:cNvGraphicFramePr>
            <a:graphicFrameLocks noGrp="1"/>
          </p:cNvGraphicFramePr>
          <p:nvPr>
            <p:ph type="tbl" sz="quarter" idx="13"/>
            <p:extLst>
              <p:ext uri="{D42A27DB-BD31-4B8C-83A1-F6EECF244321}">
                <p14:modId xmlns:p14="http://schemas.microsoft.com/office/powerpoint/2010/main" val="3325323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9552588"/>
                    </a:ext>
                  </a:extLst>
                </a:gridCol>
                <a:gridCol w="617220">
                  <a:extLst>
                    <a:ext uri="{9D8B030D-6E8A-4147-A177-3AD203B41FA5}">
                      <a16:colId xmlns:a16="http://schemas.microsoft.com/office/drawing/2014/main" val="966648211"/>
                    </a:ext>
                  </a:extLst>
                </a:gridCol>
                <a:gridCol w="617220">
                  <a:extLst>
                    <a:ext uri="{9D8B030D-6E8A-4147-A177-3AD203B41FA5}">
                      <a16:colId xmlns:a16="http://schemas.microsoft.com/office/drawing/2014/main" val="277426011"/>
                    </a:ext>
                  </a:extLst>
                </a:gridCol>
                <a:gridCol w="534924">
                  <a:extLst>
                    <a:ext uri="{9D8B030D-6E8A-4147-A177-3AD203B41FA5}">
                      <a16:colId xmlns:a16="http://schemas.microsoft.com/office/drawing/2014/main" val="2698633063"/>
                    </a:ext>
                  </a:extLst>
                </a:gridCol>
                <a:gridCol w="534924">
                  <a:extLst>
                    <a:ext uri="{9D8B030D-6E8A-4147-A177-3AD203B41FA5}">
                      <a16:colId xmlns:a16="http://schemas.microsoft.com/office/drawing/2014/main" val="891843466"/>
                    </a:ext>
                  </a:extLst>
                </a:gridCol>
                <a:gridCol w="411480">
                  <a:extLst>
                    <a:ext uri="{9D8B030D-6E8A-4147-A177-3AD203B41FA5}">
                      <a16:colId xmlns:a16="http://schemas.microsoft.com/office/drawing/2014/main" val="2333951887"/>
                    </a:ext>
                  </a:extLst>
                </a:gridCol>
                <a:gridCol w="534924">
                  <a:extLst>
                    <a:ext uri="{9D8B030D-6E8A-4147-A177-3AD203B41FA5}">
                      <a16:colId xmlns:a16="http://schemas.microsoft.com/office/drawing/2014/main" val="151226789"/>
                    </a:ext>
                  </a:extLst>
                </a:gridCol>
                <a:gridCol w="534924">
                  <a:extLst>
                    <a:ext uri="{9D8B030D-6E8A-4147-A177-3AD203B41FA5}">
                      <a16:colId xmlns:a16="http://schemas.microsoft.com/office/drawing/2014/main" val="2587515969"/>
                    </a:ext>
                  </a:extLst>
                </a:gridCol>
                <a:gridCol w="534924">
                  <a:extLst>
                    <a:ext uri="{9D8B030D-6E8A-4147-A177-3AD203B41FA5}">
                      <a16:colId xmlns:a16="http://schemas.microsoft.com/office/drawing/2014/main" val="3947198541"/>
                    </a:ext>
                  </a:extLst>
                </a:gridCol>
                <a:gridCol w="534924">
                  <a:extLst>
                    <a:ext uri="{9D8B030D-6E8A-4147-A177-3AD203B41FA5}">
                      <a16:colId xmlns:a16="http://schemas.microsoft.com/office/drawing/2014/main" val="807890559"/>
                    </a:ext>
                  </a:extLst>
                </a:gridCol>
                <a:gridCol w="534924">
                  <a:extLst>
                    <a:ext uri="{9D8B030D-6E8A-4147-A177-3AD203B41FA5}">
                      <a16:colId xmlns:a16="http://schemas.microsoft.com/office/drawing/2014/main" val="3061069428"/>
                    </a:ext>
                  </a:extLst>
                </a:gridCol>
                <a:gridCol w="370332">
                  <a:extLst>
                    <a:ext uri="{9D8B030D-6E8A-4147-A177-3AD203B41FA5}">
                      <a16:colId xmlns:a16="http://schemas.microsoft.com/office/drawing/2014/main" val="3340133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2504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KOSÉ - 2018-05-07 15:25:27 </a:t>
                      </a:r>
                      <a:r>
                        <a:rPr kumimoji="0" lang="en-US" sz="1000" b="0" i="0" u="none" strike="noStrike" kern="1200" cap="none" spc="0" normalizeH="0" baseline="0" noProof="0">
                          <a:ln>
                            <a:noFill/>
                          </a:ln>
                          <a:solidFill>
                            <a:prstClr val="black"/>
                          </a:solidFill>
                          <a:effectLst/>
                          <a:uLnTx/>
                          <a:uFillTx/>
                          <a:latin typeface="+mn-lt"/>
                          <a:ea typeface="+mn-ea"/>
                          <a:cs typeface="+mn-cs"/>
                        </a:rPr>
                        <a:t> 
 How to be comfortable, be yourself and be beautiful at the same time? Check out what Ness, who has a career is jewelry and metalsmithing has to say!! #KOSÉIkigai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85339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KOSÉ - 2018-05-07 15:14:03 </a:t>
                      </a:r>
                      <a:r>
                        <a:rPr kumimoji="0" lang="en-US" sz="1000" b="0" i="0" u="none" strike="noStrike" kern="1200" cap="none" spc="0" normalizeH="0" baseline="0" noProof="0">
                          <a:ln>
                            <a:noFill/>
                          </a:ln>
                          <a:solidFill>
                            <a:prstClr val="black"/>
                          </a:solidFill>
                          <a:effectLst/>
                          <a:uLnTx/>
                          <a:uFillTx/>
                          <a:latin typeface="+mn-lt"/>
                          <a:ea typeface="+mn-ea"/>
                          <a:cs typeface="+mn-cs"/>
                        </a:rPr>
                        <a:t> 
 Don't miss our roadshow special sets and gifts as well as 3x reward points at KOSÉ AEON Bukit Tinggi Roadshow. Only available for 6 days from 8 May to 13 May 2018 at Aeon Bukit Tinggi, North Court, Ground Floor.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58074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KOSÉ - 2018-05-06 12:17:00 </a:t>
                      </a:r>
                      <a:r>
                        <a:rPr kumimoji="0" lang="en-US" sz="1000" b="0" i="0" u="none" strike="noStrike" kern="1200" cap="none" spc="0" normalizeH="0" baseline="0" noProof="0">
                          <a:ln>
                            <a:noFill/>
                          </a:ln>
                          <a:solidFill>
                            <a:prstClr val="black"/>
                          </a:solidFill>
                          <a:effectLst/>
                          <a:uLnTx/>
                          <a:uFillTx/>
                          <a:latin typeface="+mn-lt"/>
                          <a:ea typeface="+mn-ea"/>
                          <a:cs typeface="+mn-cs"/>
                        </a:rPr>
                        <a:t> 
 Newly launched! 
Instantly covers dark spots, uneven colour and fine lines for a radiant and sophisticated skin all day long.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27587629"/>
                  </a:ext>
                </a:extLst>
              </a:tr>
            </a:tbl>
          </a:graphicData>
        </a:graphic>
      </p:graphicFrame>
      <p:sp>
        <p:nvSpPr>
          <p:cNvPr id="4" name="Text Placeholder 3">
            <a:extLst>
              <a:ext uri="{FF2B5EF4-FFF2-40B4-BE49-F238E27FC236}">
                <a16:creationId xmlns:a16="http://schemas.microsoft.com/office/drawing/2014/main" id="{5D2E749C-3345-4663-92C7-54F47766CCD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8731698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5F632-9067-41FF-8C41-7705C1620623}"/>
              </a:ext>
            </a:extLst>
          </p:cNvPr>
          <p:cNvSpPr>
            <a:spLocks noGrp="1"/>
          </p:cNvSpPr>
          <p:nvPr>
            <p:ph type="title"/>
          </p:nvPr>
        </p:nvSpPr>
        <p:spPr/>
        <p:txBody>
          <a:bodyPr/>
          <a:lstStyle/>
          <a:p>
            <a:r>
              <a:rPr lang="en-US"/>
              <a:t>FB - Own Posts Table w. Custom I-Rate (Insights) | KOSÉ - 8 of 9</a:t>
            </a:r>
          </a:p>
        </p:txBody>
      </p:sp>
      <p:graphicFrame>
        <p:nvGraphicFramePr>
          <p:cNvPr id="5" name="Table Placeholder 4">
            <a:extLst>
              <a:ext uri="{FF2B5EF4-FFF2-40B4-BE49-F238E27FC236}">
                <a16:creationId xmlns:a16="http://schemas.microsoft.com/office/drawing/2014/main" id="{940500AA-2B97-408B-8D97-7FF7B94FE677}"/>
              </a:ext>
            </a:extLst>
          </p:cNvPr>
          <p:cNvGraphicFramePr>
            <a:graphicFrameLocks noGrp="1"/>
          </p:cNvGraphicFramePr>
          <p:nvPr>
            <p:ph type="tbl" sz="quarter" idx="13"/>
            <p:extLst>
              <p:ext uri="{D42A27DB-BD31-4B8C-83A1-F6EECF244321}">
                <p14:modId xmlns:p14="http://schemas.microsoft.com/office/powerpoint/2010/main" val="853881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3551226"/>
                    </a:ext>
                  </a:extLst>
                </a:gridCol>
                <a:gridCol w="617220">
                  <a:extLst>
                    <a:ext uri="{9D8B030D-6E8A-4147-A177-3AD203B41FA5}">
                      <a16:colId xmlns:a16="http://schemas.microsoft.com/office/drawing/2014/main" val="2557375432"/>
                    </a:ext>
                  </a:extLst>
                </a:gridCol>
                <a:gridCol w="617220">
                  <a:extLst>
                    <a:ext uri="{9D8B030D-6E8A-4147-A177-3AD203B41FA5}">
                      <a16:colId xmlns:a16="http://schemas.microsoft.com/office/drawing/2014/main" val="2795595119"/>
                    </a:ext>
                  </a:extLst>
                </a:gridCol>
                <a:gridCol w="534924">
                  <a:extLst>
                    <a:ext uri="{9D8B030D-6E8A-4147-A177-3AD203B41FA5}">
                      <a16:colId xmlns:a16="http://schemas.microsoft.com/office/drawing/2014/main" val="563638927"/>
                    </a:ext>
                  </a:extLst>
                </a:gridCol>
                <a:gridCol w="534924">
                  <a:extLst>
                    <a:ext uri="{9D8B030D-6E8A-4147-A177-3AD203B41FA5}">
                      <a16:colId xmlns:a16="http://schemas.microsoft.com/office/drawing/2014/main" val="3404738351"/>
                    </a:ext>
                  </a:extLst>
                </a:gridCol>
                <a:gridCol w="411480">
                  <a:extLst>
                    <a:ext uri="{9D8B030D-6E8A-4147-A177-3AD203B41FA5}">
                      <a16:colId xmlns:a16="http://schemas.microsoft.com/office/drawing/2014/main" val="370948031"/>
                    </a:ext>
                  </a:extLst>
                </a:gridCol>
                <a:gridCol w="534924">
                  <a:extLst>
                    <a:ext uri="{9D8B030D-6E8A-4147-A177-3AD203B41FA5}">
                      <a16:colId xmlns:a16="http://schemas.microsoft.com/office/drawing/2014/main" val="3982536323"/>
                    </a:ext>
                  </a:extLst>
                </a:gridCol>
                <a:gridCol w="534924">
                  <a:extLst>
                    <a:ext uri="{9D8B030D-6E8A-4147-A177-3AD203B41FA5}">
                      <a16:colId xmlns:a16="http://schemas.microsoft.com/office/drawing/2014/main" val="4113627148"/>
                    </a:ext>
                  </a:extLst>
                </a:gridCol>
                <a:gridCol w="534924">
                  <a:extLst>
                    <a:ext uri="{9D8B030D-6E8A-4147-A177-3AD203B41FA5}">
                      <a16:colId xmlns:a16="http://schemas.microsoft.com/office/drawing/2014/main" val="722153491"/>
                    </a:ext>
                  </a:extLst>
                </a:gridCol>
                <a:gridCol w="534924">
                  <a:extLst>
                    <a:ext uri="{9D8B030D-6E8A-4147-A177-3AD203B41FA5}">
                      <a16:colId xmlns:a16="http://schemas.microsoft.com/office/drawing/2014/main" val="3793655456"/>
                    </a:ext>
                  </a:extLst>
                </a:gridCol>
                <a:gridCol w="534924">
                  <a:extLst>
                    <a:ext uri="{9D8B030D-6E8A-4147-A177-3AD203B41FA5}">
                      <a16:colId xmlns:a16="http://schemas.microsoft.com/office/drawing/2014/main" val="4128218427"/>
                    </a:ext>
                  </a:extLst>
                </a:gridCol>
                <a:gridCol w="370332">
                  <a:extLst>
                    <a:ext uri="{9D8B030D-6E8A-4147-A177-3AD203B41FA5}">
                      <a16:colId xmlns:a16="http://schemas.microsoft.com/office/drawing/2014/main" val="3555968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1639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KOSÉ - 2018-05-05 16:16:00 </a:t>
                      </a:r>
                      <a:r>
                        <a:rPr kumimoji="0" lang="en-US" sz="1000" b="0" i="0" u="none" strike="noStrike" kern="1200" cap="none" spc="0" normalizeH="0" baseline="0" noProof="0">
                          <a:ln>
                            <a:noFill/>
                          </a:ln>
                          <a:solidFill>
                            <a:prstClr val="black"/>
                          </a:solidFill>
                          <a:effectLst/>
                          <a:uLnTx/>
                          <a:uFillTx/>
                          <a:latin typeface="+mn-lt"/>
                          <a:ea typeface="+mn-ea"/>
                          <a:cs typeface="+mn-cs"/>
                        </a:rPr>
                        <a:t> 
 Awaken your skin's moisture potential with Infinity RICE POWER NO. 11 for timeless beauty!
Ultimate anti-aging combination of INFINITY Advanced Moisture Concentrate Pre-Serum and Cushion Serum 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83207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KOSÉ - 2018-05-04 13:15:00 </a:t>
                      </a:r>
                      <a:r>
                        <a:rPr kumimoji="0" lang="en-US" sz="1000" b="0" i="0" u="none" strike="noStrike" kern="1200" cap="none" spc="0" normalizeH="0" baseline="0" noProof="0">
                          <a:ln>
                            <a:noFill/>
                          </a:ln>
                          <a:solidFill>
                            <a:prstClr val="black"/>
                          </a:solidFill>
                          <a:effectLst/>
                          <a:uLnTx/>
                          <a:uFillTx/>
                          <a:latin typeface="+mn-lt"/>
                          <a:ea typeface="+mn-ea"/>
                          <a:cs typeface="+mn-cs"/>
                        </a:rPr>
                        <a:t> 
 Find out what IKIGAI truly means with the original IKIGAI bestselling book with motivational bracelet and INFINITY AMC Pre-Serum worth RM450 for FREE! All you need to do is to complete 2 simple steps and you could b our lucky winner!
Step 1: Follow @kosemy on instagram
Step 2: Submit a picture of what either your passions, profession, vocation or mission to #koseikigai
Best entry wins by 25 May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92752085"/>
                  </a:ext>
                </a:extLst>
              </a:tr>
            </a:tbl>
          </a:graphicData>
        </a:graphic>
      </p:graphicFrame>
      <p:sp>
        <p:nvSpPr>
          <p:cNvPr id="4" name="Text Placeholder 3">
            <a:extLst>
              <a:ext uri="{FF2B5EF4-FFF2-40B4-BE49-F238E27FC236}">
                <a16:creationId xmlns:a16="http://schemas.microsoft.com/office/drawing/2014/main" id="{8A310090-6FA6-4076-98D5-C207D92FE64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9084867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8D9DC-11D8-4EA3-95A1-6F0FE2D447F6}"/>
              </a:ext>
            </a:extLst>
          </p:cNvPr>
          <p:cNvSpPr>
            <a:spLocks noGrp="1"/>
          </p:cNvSpPr>
          <p:nvPr>
            <p:ph type="title"/>
          </p:nvPr>
        </p:nvSpPr>
        <p:spPr/>
        <p:txBody>
          <a:bodyPr/>
          <a:lstStyle/>
          <a:p>
            <a:r>
              <a:rPr lang="en-US"/>
              <a:t>FB - Own Posts Table w. Custom I-Rate (Insights) | KOSÉ - 9 of 9</a:t>
            </a:r>
          </a:p>
        </p:txBody>
      </p:sp>
      <p:graphicFrame>
        <p:nvGraphicFramePr>
          <p:cNvPr id="5" name="Table Placeholder 4">
            <a:extLst>
              <a:ext uri="{FF2B5EF4-FFF2-40B4-BE49-F238E27FC236}">
                <a16:creationId xmlns:a16="http://schemas.microsoft.com/office/drawing/2014/main" id="{E50AE950-6F78-4B17-964A-2357485CD3B5}"/>
              </a:ext>
            </a:extLst>
          </p:cNvPr>
          <p:cNvGraphicFramePr>
            <a:graphicFrameLocks noGrp="1"/>
          </p:cNvGraphicFramePr>
          <p:nvPr>
            <p:ph type="tbl" sz="quarter" idx="13"/>
            <p:extLst>
              <p:ext uri="{D42A27DB-BD31-4B8C-83A1-F6EECF244321}">
                <p14:modId xmlns:p14="http://schemas.microsoft.com/office/powerpoint/2010/main" val="1969379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00939495"/>
                    </a:ext>
                  </a:extLst>
                </a:gridCol>
                <a:gridCol w="617220">
                  <a:extLst>
                    <a:ext uri="{9D8B030D-6E8A-4147-A177-3AD203B41FA5}">
                      <a16:colId xmlns:a16="http://schemas.microsoft.com/office/drawing/2014/main" val="4069800512"/>
                    </a:ext>
                  </a:extLst>
                </a:gridCol>
                <a:gridCol w="617220">
                  <a:extLst>
                    <a:ext uri="{9D8B030D-6E8A-4147-A177-3AD203B41FA5}">
                      <a16:colId xmlns:a16="http://schemas.microsoft.com/office/drawing/2014/main" val="2797804817"/>
                    </a:ext>
                  </a:extLst>
                </a:gridCol>
                <a:gridCol w="534924">
                  <a:extLst>
                    <a:ext uri="{9D8B030D-6E8A-4147-A177-3AD203B41FA5}">
                      <a16:colId xmlns:a16="http://schemas.microsoft.com/office/drawing/2014/main" val="820884762"/>
                    </a:ext>
                  </a:extLst>
                </a:gridCol>
                <a:gridCol w="534924">
                  <a:extLst>
                    <a:ext uri="{9D8B030D-6E8A-4147-A177-3AD203B41FA5}">
                      <a16:colId xmlns:a16="http://schemas.microsoft.com/office/drawing/2014/main" val="1130131782"/>
                    </a:ext>
                  </a:extLst>
                </a:gridCol>
                <a:gridCol w="411480">
                  <a:extLst>
                    <a:ext uri="{9D8B030D-6E8A-4147-A177-3AD203B41FA5}">
                      <a16:colId xmlns:a16="http://schemas.microsoft.com/office/drawing/2014/main" val="2121692402"/>
                    </a:ext>
                  </a:extLst>
                </a:gridCol>
                <a:gridCol w="534924">
                  <a:extLst>
                    <a:ext uri="{9D8B030D-6E8A-4147-A177-3AD203B41FA5}">
                      <a16:colId xmlns:a16="http://schemas.microsoft.com/office/drawing/2014/main" val="2427997342"/>
                    </a:ext>
                  </a:extLst>
                </a:gridCol>
                <a:gridCol w="534924">
                  <a:extLst>
                    <a:ext uri="{9D8B030D-6E8A-4147-A177-3AD203B41FA5}">
                      <a16:colId xmlns:a16="http://schemas.microsoft.com/office/drawing/2014/main" val="1844119190"/>
                    </a:ext>
                  </a:extLst>
                </a:gridCol>
                <a:gridCol w="534924">
                  <a:extLst>
                    <a:ext uri="{9D8B030D-6E8A-4147-A177-3AD203B41FA5}">
                      <a16:colId xmlns:a16="http://schemas.microsoft.com/office/drawing/2014/main" val="2829300603"/>
                    </a:ext>
                  </a:extLst>
                </a:gridCol>
                <a:gridCol w="534924">
                  <a:extLst>
                    <a:ext uri="{9D8B030D-6E8A-4147-A177-3AD203B41FA5}">
                      <a16:colId xmlns:a16="http://schemas.microsoft.com/office/drawing/2014/main" val="1780796823"/>
                    </a:ext>
                  </a:extLst>
                </a:gridCol>
                <a:gridCol w="534924">
                  <a:extLst>
                    <a:ext uri="{9D8B030D-6E8A-4147-A177-3AD203B41FA5}">
                      <a16:colId xmlns:a16="http://schemas.microsoft.com/office/drawing/2014/main" val="774327719"/>
                    </a:ext>
                  </a:extLst>
                </a:gridCol>
                <a:gridCol w="370332">
                  <a:extLst>
                    <a:ext uri="{9D8B030D-6E8A-4147-A177-3AD203B41FA5}">
                      <a16:colId xmlns:a16="http://schemas.microsoft.com/office/drawing/2014/main" val="1048573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KOSÉ - 2018-05-03 12:14:00 </a:t>
                      </a:r>
                      <a:r>
                        <a:rPr kumimoji="0" lang="en-US" sz="1000" b="0" i="0" u="none" strike="noStrike" kern="1200" cap="none" spc="0" normalizeH="0" baseline="0" noProof="0">
                          <a:ln>
                            <a:noFill/>
                          </a:ln>
                          <a:solidFill>
                            <a:prstClr val="black"/>
                          </a:solidFill>
                          <a:effectLst/>
                          <a:uLnTx/>
                          <a:uFillTx/>
                          <a:latin typeface="+mn-lt"/>
                          <a:ea typeface="+mn-ea"/>
                          <a:cs typeface="+mn-cs"/>
                        </a:rPr>
                        <a:t> 
 IKIGAI is the combination of finding a balance between your passions, mission, profession and vocation. 
With Rice Power™ No.11, may you find your IKIGAI and bring satisfaction and meaning to your life.  #KOSEIKIGAI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09500139"/>
                  </a:ext>
                </a:extLst>
              </a:tr>
            </a:tbl>
          </a:graphicData>
        </a:graphic>
      </p:graphicFrame>
      <p:sp>
        <p:nvSpPr>
          <p:cNvPr id="4" name="Text Placeholder 3">
            <a:extLst>
              <a:ext uri="{FF2B5EF4-FFF2-40B4-BE49-F238E27FC236}">
                <a16:creationId xmlns:a16="http://schemas.microsoft.com/office/drawing/2014/main" id="{2E7BB762-DB36-48FF-87DE-2F6B5517F7F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852046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7CF00-7940-40EB-9473-521F4376AA8B}"/>
              </a:ext>
            </a:extLst>
          </p:cNvPr>
          <p:cNvSpPr>
            <a:spLocks noGrp="1"/>
          </p:cNvSpPr>
          <p:nvPr>
            <p:ph type="title"/>
          </p:nvPr>
        </p:nvSpPr>
        <p:spPr/>
        <p:txBody>
          <a:bodyPr/>
          <a:lstStyle/>
          <a:p>
            <a:r>
              <a:rPr lang="en-US"/>
              <a:t>Facebook Interaction Rate By Post Type | KOSÉ</a:t>
            </a:r>
          </a:p>
        </p:txBody>
      </p:sp>
      <p:graphicFrame>
        <p:nvGraphicFramePr>
          <p:cNvPr id="6" name="Chart Placeholder 5">
            <a:extLst>
              <a:ext uri="{FF2B5EF4-FFF2-40B4-BE49-F238E27FC236}">
                <a16:creationId xmlns:a16="http://schemas.microsoft.com/office/drawing/2014/main" id="{453E96C6-10B0-48C9-AEEF-E048ADCD90E0}"/>
              </a:ext>
            </a:extLst>
          </p:cNvPr>
          <p:cNvGraphicFramePr>
            <a:graphicFrameLocks noGrp="1"/>
          </p:cNvGraphicFramePr>
          <p:nvPr>
            <p:ph type="chart" sz="quarter" idx="13"/>
            <p:extLst>
              <p:ext uri="{D42A27DB-BD31-4B8C-83A1-F6EECF244321}">
                <p14:modId xmlns:p14="http://schemas.microsoft.com/office/powerpoint/2010/main" val="23810401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B094E8-183E-4EC4-A63C-509D28AE657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B2CB5AF-5871-437D-ABD5-4F3284AD61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41513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49850-D679-4371-BE21-C773E67F862A}"/>
              </a:ext>
            </a:extLst>
          </p:cNvPr>
          <p:cNvSpPr>
            <a:spLocks noGrp="1"/>
          </p:cNvSpPr>
          <p:nvPr>
            <p:ph type="title"/>
          </p:nvPr>
        </p:nvSpPr>
        <p:spPr/>
        <p:txBody>
          <a:bodyPr/>
          <a:lstStyle/>
          <a:p>
            <a:r>
              <a:rPr lang="en-US"/>
              <a:t>Facebook Video Views Table | KOSÉ</a:t>
            </a:r>
          </a:p>
        </p:txBody>
      </p:sp>
      <p:graphicFrame>
        <p:nvGraphicFramePr>
          <p:cNvPr id="5" name="Table Placeholder 4">
            <a:extLst>
              <a:ext uri="{FF2B5EF4-FFF2-40B4-BE49-F238E27FC236}">
                <a16:creationId xmlns:a16="http://schemas.microsoft.com/office/drawing/2014/main" id="{EB36C425-E8CA-4240-84FA-99423D73DA19}"/>
              </a:ext>
            </a:extLst>
          </p:cNvPr>
          <p:cNvGraphicFramePr>
            <a:graphicFrameLocks noGrp="1"/>
          </p:cNvGraphicFramePr>
          <p:nvPr>
            <p:ph type="tbl" sz="quarter" idx="13"/>
            <p:extLst>
              <p:ext uri="{D42A27DB-BD31-4B8C-83A1-F6EECF244321}">
                <p14:modId xmlns:p14="http://schemas.microsoft.com/office/powerpoint/2010/main" val="597538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67595527"/>
                    </a:ext>
                  </a:extLst>
                </a:gridCol>
                <a:gridCol w="411480">
                  <a:extLst>
                    <a:ext uri="{9D8B030D-6E8A-4147-A177-3AD203B41FA5}">
                      <a16:colId xmlns:a16="http://schemas.microsoft.com/office/drawing/2014/main" val="976007639"/>
                    </a:ext>
                  </a:extLst>
                </a:gridCol>
                <a:gridCol w="411480">
                  <a:extLst>
                    <a:ext uri="{9D8B030D-6E8A-4147-A177-3AD203B41FA5}">
                      <a16:colId xmlns:a16="http://schemas.microsoft.com/office/drawing/2014/main" val="3630388551"/>
                    </a:ext>
                  </a:extLst>
                </a:gridCol>
                <a:gridCol w="411480">
                  <a:extLst>
                    <a:ext uri="{9D8B030D-6E8A-4147-A177-3AD203B41FA5}">
                      <a16:colId xmlns:a16="http://schemas.microsoft.com/office/drawing/2014/main" val="1043796879"/>
                    </a:ext>
                  </a:extLst>
                </a:gridCol>
                <a:gridCol w="411480">
                  <a:extLst>
                    <a:ext uri="{9D8B030D-6E8A-4147-A177-3AD203B41FA5}">
                      <a16:colId xmlns:a16="http://schemas.microsoft.com/office/drawing/2014/main" val="1413338320"/>
                    </a:ext>
                  </a:extLst>
                </a:gridCol>
                <a:gridCol w="411480">
                  <a:extLst>
                    <a:ext uri="{9D8B030D-6E8A-4147-A177-3AD203B41FA5}">
                      <a16:colId xmlns:a16="http://schemas.microsoft.com/office/drawing/2014/main" val="4046374447"/>
                    </a:ext>
                  </a:extLst>
                </a:gridCol>
                <a:gridCol w="411480">
                  <a:extLst>
                    <a:ext uri="{9D8B030D-6E8A-4147-A177-3AD203B41FA5}">
                      <a16:colId xmlns:a16="http://schemas.microsoft.com/office/drawing/2014/main" val="3737309697"/>
                    </a:ext>
                  </a:extLst>
                </a:gridCol>
                <a:gridCol w="411480">
                  <a:extLst>
                    <a:ext uri="{9D8B030D-6E8A-4147-A177-3AD203B41FA5}">
                      <a16:colId xmlns:a16="http://schemas.microsoft.com/office/drawing/2014/main" val="1231289281"/>
                    </a:ext>
                  </a:extLst>
                </a:gridCol>
                <a:gridCol w="411480">
                  <a:extLst>
                    <a:ext uri="{9D8B030D-6E8A-4147-A177-3AD203B41FA5}">
                      <a16:colId xmlns:a16="http://schemas.microsoft.com/office/drawing/2014/main" val="1081664063"/>
                    </a:ext>
                  </a:extLst>
                </a:gridCol>
                <a:gridCol w="411480">
                  <a:extLst>
                    <a:ext uri="{9D8B030D-6E8A-4147-A177-3AD203B41FA5}">
                      <a16:colId xmlns:a16="http://schemas.microsoft.com/office/drawing/2014/main" val="1097880775"/>
                    </a:ext>
                  </a:extLst>
                </a:gridCol>
                <a:gridCol w="411480">
                  <a:extLst>
                    <a:ext uri="{9D8B030D-6E8A-4147-A177-3AD203B41FA5}">
                      <a16:colId xmlns:a16="http://schemas.microsoft.com/office/drawing/2014/main" val="2643504678"/>
                    </a:ext>
                  </a:extLst>
                </a:gridCol>
                <a:gridCol w="411480">
                  <a:extLst>
                    <a:ext uri="{9D8B030D-6E8A-4147-A177-3AD203B41FA5}">
                      <a16:colId xmlns:a16="http://schemas.microsoft.com/office/drawing/2014/main" val="2098256739"/>
                    </a:ext>
                  </a:extLst>
                </a:gridCol>
                <a:gridCol w="411480">
                  <a:extLst>
                    <a:ext uri="{9D8B030D-6E8A-4147-A177-3AD203B41FA5}">
                      <a16:colId xmlns:a16="http://schemas.microsoft.com/office/drawing/2014/main" val="2613038334"/>
                    </a:ext>
                  </a:extLst>
                </a:gridCol>
                <a:gridCol w="411480">
                  <a:extLst>
                    <a:ext uri="{9D8B030D-6E8A-4147-A177-3AD203B41FA5}">
                      <a16:colId xmlns:a16="http://schemas.microsoft.com/office/drawing/2014/main" val="2067699907"/>
                    </a:ext>
                  </a:extLst>
                </a:gridCol>
                <a:gridCol w="411480">
                  <a:extLst>
                    <a:ext uri="{9D8B030D-6E8A-4147-A177-3AD203B41FA5}">
                      <a16:colId xmlns:a16="http://schemas.microsoft.com/office/drawing/2014/main" val="2985182668"/>
                    </a:ext>
                  </a:extLst>
                </a:gridCol>
                <a:gridCol w="411480">
                  <a:extLst>
                    <a:ext uri="{9D8B030D-6E8A-4147-A177-3AD203B41FA5}">
                      <a16:colId xmlns:a16="http://schemas.microsoft.com/office/drawing/2014/main" val="2650289487"/>
                    </a:ext>
                  </a:extLst>
                </a:gridCol>
                <a:gridCol w="411480">
                  <a:extLst>
                    <a:ext uri="{9D8B030D-6E8A-4147-A177-3AD203B41FA5}">
                      <a16:colId xmlns:a16="http://schemas.microsoft.com/office/drawing/2014/main" val="2281779521"/>
                    </a:ext>
                  </a:extLst>
                </a:gridCol>
                <a:gridCol w="411480">
                  <a:extLst>
                    <a:ext uri="{9D8B030D-6E8A-4147-A177-3AD203B41FA5}">
                      <a16:colId xmlns:a16="http://schemas.microsoft.com/office/drawing/2014/main" val="1258200786"/>
                    </a:ext>
                  </a:extLst>
                </a:gridCol>
                <a:gridCol w="411480">
                  <a:extLst>
                    <a:ext uri="{9D8B030D-6E8A-4147-A177-3AD203B41FA5}">
                      <a16:colId xmlns:a16="http://schemas.microsoft.com/office/drawing/2014/main" val="628304623"/>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10s Paid Video Views</a:t>
                      </a:r>
                    </a:p>
                  </a:txBody>
                  <a:tcPr/>
                </a:tc>
                <a:tc>
                  <a:txBody>
                    <a:bodyPr/>
                    <a:lstStyle/>
                    <a:p>
                      <a:r>
                        <a:rPr lang="en-US" sz="1000"/>
                        <a:t>30s Paid Video Views</a:t>
                      </a:r>
                    </a:p>
                  </a:txBody>
                  <a:tcPr/>
                </a:tc>
                <a:tc>
                  <a:txBody>
                    <a:bodyPr/>
                    <a:lstStyle/>
                    <a:p>
                      <a:r>
                        <a:rPr lang="en-US" sz="1000"/>
                        <a:t>Organic Video Views</a:t>
                      </a:r>
                    </a:p>
                  </a:txBody>
                  <a:tcPr/>
                </a:tc>
                <a:tc>
                  <a:txBody>
                    <a:bodyPr/>
                    <a:lstStyle/>
                    <a:p>
                      <a:r>
                        <a:rPr lang="en-US" sz="1000"/>
                        <a:t>10s Organic Video Views</a:t>
                      </a:r>
                    </a:p>
                  </a:txBody>
                  <a:tcPr/>
                </a:tc>
                <a:tc>
                  <a:txBody>
                    <a:bodyPr/>
                    <a:lstStyle/>
                    <a:p>
                      <a:r>
                        <a:rPr lang="en-US" sz="1000"/>
                        <a:t>30s Organic Video Views</a:t>
                      </a:r>
                    </a:p>
                  </a:txBody>
                  <a:tcPr/>
                </a:tc>
                <a:tc>
                  <a:txBody>
                    <a:bodyPr/>
                    <a:lstStyle/>
                    <a:p>
                      <a:r>
                        <a:rPr lang="en-US" sz="1000"/>
                        <a:t>Autoplayed Video Views</a:t>
                      </a:r>
                    </a:p>
                  </a:txBody>
                  <a:tcPr/>
                </a:tc>
                <a:tc>
                  <a:txBody>
                    <a:bodyPr/>
                    <a:lstStyle/>
                    <a:p>
                      <a:r>
                        <a:rPr lang="en-US" sz="1000"/>
                        <a:t>10s Autoplayed Video Views</a:t>
                      </a:r>
                    </a:p>
                  </a:txBody>
                  <a:tcPr/>
                </a:tc>
                <a:tc>
                  <a:txBody>
                    <a:bodyPr/>
                    <a:lstStyle/>
                    <a:p>
                      <a:r>
                        <a:rPr lang="en-US" sz="1000"/>
                        <a:t>30s Autoplayed Video Views</a:t>
                      </a:r>
                    </a:p>
                  </a:txBody>
                  <a:tcPr/>
                </a:tc>
                <a:tc>
                  <a:txBody>
                    <a:bodyPr/>
                    <a:lstStyle/>
                    <a:p>
                      <a:r>
                        <a:rPr lang="en-US" sz="1000"/>
                        <a:t>Click-to-Play Video Views</a:t>
                      </a:r>
                    </a:p>
                  </a:txBody>
                  <a:tcPr/>
                </a:tc>
                <a:tc>
                  <a:txBody>
                    <a:bodyPr/>
                    <a:lstStyle/>
                    <a:p>
                      <a:r>
                        <a:rPr lang="en-US" sz="1000"/>
                        <a:t>10s Click-to-Play Video Views</a:t>
                      </a:r>
                    </a:p>
                  </a:txBody>
                  <a:tcPr/>
                </a:tc>
                <a:tc>
                  <a:txBody>
                    <a:bodyPr/>
                    <a:lstStyle/>
                    <a:p>
                      <a:r>
                        <a:rPr lang="en-US" sz="1000"/>
                        <a:t>30s Click-to-Play Video Views</a:t>
                      </a:r>
                    </a:p>
                  </a:txBody>
                  <a:tcPr/>
                </a:tc>
                <a:tc>
                  <a:txBody>
                    <a:bodyPr/>
                    <a:lstStyle/>
                    <a:p>
                      <a:r>
                        <a:rPr lang="en-US" sz="1000"/>
                        <a:t>Repeat Views</a:t>
                      </a:r>
                    </a:p>
                  </a:txBody>
                  <a:tcPr/>
                </a:tc>
                <a:tc>
                  <a:txBody>
                    <a:bodyPr/>
                    <a:lstStyle/>
                    <a:p>
                      <a:r>
                        <a:rPr lang="en-US" sz="1000"/>
                        <a:t>10s Repeat Views</a:t>
                      </a:r>
                    </a:p>
                  </a:txBody>
                  <a:tcPr/>
                </a:tc>
                <a:tc>
                  <a:txBody>
                    <a:bodyPr/>
                    <a:lstStyle/>
                    <a:p>
                      <a:r>
                        <a:rPr lang="en-US" sz="1000"/>
                        <a:t>30s Repeat Views</a:t>
                      </a:r>
                    </a:p>
                  </a:txBody>
                  <a:tcPr/>
                </a:tc>
                <a:extLst>
                  <a:ext uri="{0D108BD9-81ED-4DB2-BD59-A6C34878D82A}">
                    <a16:rowId xmlns:a16="http://schemas.microsoft.com/office/drawing/2014/main" val="1406467148"/>
                  </a:ext>
                </a:extLst>
              </a:tr>
              <a:tr h="370840">
                <a:tc>
                  <a:txBody>
                    <a:bodyPr/>
                    <a:lstStyle/>
                    <a:p>
                      <a:r>
                        <a:rPr lang="en-US" sz="1000"/>
                        <a:t>KOSÉ</a:t>
                      </a:r>
                    </a:p>
                  </a:txBody>
                  <a:tcPr/>
                </a:tc>
                <a:tc>
                  <a:txBody>
                    <a:bodyPr/>
                    <a:lstStyle/>
                    <a:p>
                      <a:r>
                        <a:rPr lang="en-US" sz="1000"/>
                        <a:t>50197</a:t>
                      </a:r>
                    </a:p>
                  </a:txBody>
                  <a:tcPr/>
                </a:tc>
                <a:tc>
                  <a:txBody>
                    <a:bodyPr/>
                    <a:lstStyle/>
                    <a:p>
                      <a:r>
                        <a:rPr lang="en-US" sz="1000"/>
                        <a:t>19108</a:t>
                      </a:r>
                    </a:p>
                  </a:txBody>
                  <a:tcPr/>
                </a:tc>
                <a:tc>
                  <a:txBody>
                    <a:bodyPr/>
                    <a:lstStyle/>
                    <a:p>
                      <a:r>
                        <a:rPr lang="en-US" sz="1000"/>
                        <a:t>7836</a:t>
                      </a:r>
                    </a:p>
                  </a:txBody>
                  <a:tcPr/>
                </a:tc>
                <a:tc>
                  <a:txBody>
                    <a:bodyPr/>
                    <a:lstStyle/>
                    <a:p>
                      <a:r>
                        <a:rPr lang="en-US" sz="1000"/>
                        <a:t>46468</a:t>
                      </a:r>
                    </a:p>
                  </a:txBody>
                  <a:tcPr/>
                </a:tc>
                <a:tc>
                  <a:txBody>
                    <a:bodyPr/>
                    <a:lstStyle/>
                    <a:p>
                      <a:r>
                        <a:rPr lang="en-US" sz="1000"/>
                        <a:t>17344</a:t>
                      </a:r>
                    </a:p>
                  </a:txBody>
                  <a:tcPr/>
                </a:tc>
                <a:tc>
                  <a:txBody>
                    <a:bodyPr/>
                    <a:lstStyle/>
                    <a:p>
                      <a:r>
                        <a:rPr lang="en-US" sz="1000"/>
                        <a:t>6817</a:t>
                      </a:r>
                    </a:p>
                  </a:txBody>
                  <a:tcPr/>
                </a:tc>
                <a:tc>
                  <a:txBody>
                    <a:bodyPr/>
                    <a:lstStyle/>
                    <a:p>
                      <a:r>
                        <a:rPr lang="en-US" sz="1000"/>
                        <a:t>3729</a:t>
                      </a:r>
                    </a:p>
                  </a:txBody>
                  <a:tcPr/>
                </a:tc>
                <a:tc>
                  <a:txBody>
                    <a:bodyPr/>
                    <a:lstStyle/>
                    <a:p>
                      <a:r>
                        <a:rPr lang="en-US" sz="1000"/>
                        <a:t>1764</a:t>
                      </a:r>
                    </a:p>
                  </a:txBody>
                  <a:tcPr/>
                </a:tc>
                <a:tc>
                  <a:txBody>
                    <a:bodyPr/>
                    <a:lstStyle/>
                    <a:p>
                      <a:r>
                        <a:rPr lang="en-US" sz="1000"/>
                        <a:t>1019</a:t>
                      </a:r>
                    </a:p>
                  </a:txBody>
                  <a:tcPr/>
                </a:tc>
                <a:tc>
                  <a:txBody>
                    <a:bodyPr/>
                    <a:lstStyle/>
                    <a:p>
                      <a:r>
                        <a:rPr lang="en-US" sz="1000"/>
                        <a:t>29177</a:t>
                      </a:r>
                    </a:p>
                  </a:txBody>
                  <a:tcPr/>
                </a:tc>
                <a:tc>
                  <a:txBody>
                    <a:bodyPr/>
                    <a:lstStyle/>
                    <a:p>
                      <a:r>
                        <a:rPr lang="en-US" sz="1000"/>
                        <a:t>8540</a:t>
                      </a:r>
                    </a:p>
                  </a:txBody>
                  <a:tcPr/>
                </a:tc>
                <a:tc>
                  <a:txBody>
                    <a:bodyPr/>
                    <a:lstStyle/>
                    <a:p>
                      <a:r>
                        <a:rPr lang="en-US" sz="1000"/>
                        <a:t>2807</a:t>
                      </a:r>
                    </a:p>
                  </a:txBody>
                  <a:tcPr/>
                </a:tc>
                <a:tc>
                  <a:txBody>
                    <a:bodyPr/>
                    <a:lstStyle/>
                    <a:p>
                      <a:r>
                        <a:rPr lang="en-US" sz="1000"/>
                        <a:t>21020</a:t>
                      </a:r>
                    </a:p>
                  </a:txBody>
                  <a:tcPr/>
                </a:tc>
                <a:tc>
                  <a:txBody>
                    <a:bodyPr/>
                    <a:lstStyle/>
                    <a:p>
                      <a:r>
                        <a:rPr lang="en-US" sz="1000"/>
                        <a:t>10568</a:t>
                      </a:r>
                    </a:p>
                  </a:txBody>
                  <a:tcPr/>
                </a:tc>
                <a:tc>
                  <a:txBody>
                    <a:bodyPr/>
                    <a:lstStyle/>
                    <a:p>
                      <a:r>
                        <a:rPr lang="en-US" sz="1000"/>
                        <a:t>5029</a:t>
                      </a:r>
                    </a:p>
                  </a:txBody>
                  <a:tcPr/>
                </a:tc>
                <a:tc>
                  <a:txBody>
                    <a:bodyPr/>
                    <a:lstStyle/>
                    <a:p>
                      <a:r>
                        <a:rPr lang="en-US" sz="1000"/>
                        <a:t>1075</a:t>
                      </a:r>
                    </a:p>
                  </a:txBody>
                  <a:tcPr/>
                </a:tc>
                <a:tc>
                  <a:txBody>
                    <a:bodyPr/>
                    <a:lstStyle/>
                    <a:p>
                      <a:r>
                        <a:rPr lang="en-US" sz="1000"/>
                        <a:t>459</a:t>
                      </a:r>
                    </a:p>
                  </a:txBody>
                  <a:tcPr/>
                </a:tc>
                <a:tc>
                  <a:txBody>
                    <a:bodyPr/>
                    <a:lstStyle/>
                    <a:p>
                      <a:r>
                        <a:rPr lang="en-US" sz="1000"/>
                        <a:t>182</a:t>
                      </a:r>
                    </a:p>
                  </a:txBody>
                  <a:tcPr/>
                </a:tc>
                <a:extLst>
                  <a:ext uri="{0D108BD9-81ED-4DB2-BD59-A6C34878D82A}">
                    <a16:rowId xmlns:a16="http://schemas.microsoft.com/office/drawing/2014/main" val="2374643307"/>
                  </a:ext>
                </a:extLst>
              </a:tr>
            </a:tbl>
          </a:graphicData>
        </a:graphic>
      </p:graphicFrame>
      <p:sp>
        <p:nvSpPr>
          <p:cNvPr id="4" name="Text Placeholder 3">
            <a:extLst>
              <a:ext uri="{FF2B5EF4-FFF2-40B4-BE49-F238E27FC236}">
                <a16:creationId xmlns:a16="http://schemas.microsoft.com/office/drawing/2014/main" id="{1E857B92-F039-41D1-A2E6-19CEE2A5B1D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2883304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1236</Words>
  <Application>Microsoft Office PowerPoint</Application>
  <PresentationFormat>On-screen Show (4:3)</PresentationFormat>
  <Paragraphs>621</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UNIFIED DASHBOARD</vt:lpstr>
      <vt:lpstr>Facebook Key Metrics Table | KOSÉ</vt:lpstr>
      <vt:lpstr>Facebook Fans By City Table | KOSÉ - 1 of 3</vt:lpstr>
      <vt:lpstr>Facebook Fans By City Table | KOSÉ - 2 of 3</vt:lpstr>
      <vt:lpstr>Facebook Fans By City Table | KOSÉ - 3 of 3</vt:lpstr>
      <vt:lpstr>(UNIFIED) Growth Monitoring Chart | KOSÉ</vt:lpstr>
      <vt:lpstr>(UNIFIED) Engagement Monitoring Chart | KOSÉ</vt:lpstr>
      <vt:lpstr>(UNIFIED) Visibility Monitoring Chart | KOSÉ</vt:lpstr>
      <vt:lpstr>Facebook Fans Total | KOSÉ</vt:lpstr>
      <vt:lpstr>Facebook Interaction Rate By Hour | KOSÉ</vt:lpstr>
      <vt:lpstr>Facebook Interactions Distribution | KOSÉ</vt:lpstr>
      <vt:lpstr>Facebook Fan Demographics | KOSÉ</vt:lpstr>
      <vt:lpstr>Facebook Interaction Rate | KOSÉ</vt:lpstr>
      <vt:lpstr>Attrition and Engagement Table | KOSÉ</vt:lpstr>
      <vt:lpstr>Facebook Interaction Rate By Weekday | KOSÉ</vt:lpstr>
      <vt:lpstr>FB - Own Posts Table w. Custom I-Rate (Insights) | KOSÉ - 1 of 9</vt:lpstr>
      <vt:lpstr>FB - Own Posts Table w. Custom I-Rate (Insights) | KOSÉ - 2 of 9</vt:lpstr>
      <vt:lpstr>FB - Own Posts Table w. Custom I-Rate (Insights) | KOSÉ - 3 of 9</vt:lpstr>
      <vt:lpstr>FB - Own Posts Table w. Custom I-Rate (Insights) | KOSÉ - 4 of 9</vt:lpstr>
      <vt:lpstr>FB - Own Posts Table w. Custom I-Rate (Insights) | KOSÉ - 5 of 9</vt:lpstr>
      <vt:lpstr>FB - Own Posts Table w. Custom I-Rate (Insights) | KOSÉ - 6 of 9</vt:lpstr>
      <vt:lpstr>FB - Own Posts Table w. Custom I-Rate (Insights) | KOSÉ - 7 of 9</vt:lpstr>
      <vt:lpstr>FB - Own Posts Table w. Custom I-Rate (Insights) | KOSÉ - 8 of 9</vt:lpstr>
      <vt:lpstr>FB - Own Posts Table w. Custom I-Rate (Insights) | KOSÉ - 9 of 9</vt:lpstr>
      <vt:lpstr>Facebook Interaction Rate By Post Type | KOSÉ</vt:lpstr>
      <vt:lpstr>Facebook Video Views Table | KOSÉ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UNIFIED DASHBOARD</dc:title>
  <dc:creator>Administrator</dc:creator>
  <cp:lastModifiedBy>Administrator</cp:lastModifiedBy>
  <cp:revision>1</cp:revision>
  <dcterms:created xsi:type="dcterms:W3CDTF">2018-06-03T08:25:44Z</dcterms:created>
  <dcterms:modified xsi:type="dcterms:W3CDTF">2018-06-03T08:26:42Z</dcterms:modified>
</cp:coreProperties>
</file>