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ＭＳ Ｐゴシック" panose="020B0600070205080204" pitchFamily="34" charset="-128"/>
      <p:regular r:id="rId31"/>
    </p:embeddedFon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3145</c:v>
                </c:pt>
                <c:pt idx="1">
                  <c:v>1404</c:v>
                </c:pt>
                <c:pt idx="2">
                  <c:v>775</c:v>
                </c:pt>
                <c:pt idx="3">
                  <c:v>975</c:v>
                </c:pt>
                <c:pt idx="4">
                  <c:v>2041</c:v>
                </c:pt>
                <c:pt idx="5">
                  <c:v>1345</c:v>
                </c:pt>
                <c:pt idx="6">
                  <c:v>876</c:v>
                </c:pt>
                <c:pt idx="7">
                  <c:v>2559</c:v>
                </c:pt>
                <c:pt idx="8">
                  <c:v>2871</c:v>
                </c:pt>
                <c:pt idx="9">
                  <c:v>1347</c:v>
                </c:pt>
                <c:pt idx="10">
                  <c:v>1657</c:v>
                </c:pt>
                <c:pt idx="11">
                  <c:v>1081</c:v>
                </c:pt>
                <c:pt idx="12">
                  <c:v>1288</c:v>
                </c:pt>
                <c:pt idx="13">
                  <c:v>520</c:v>
                </c:pt>
                <c:pt idx="14">
                  <c:v>1064</c:v>
                </c:pt>
                <c:pt idx="15">
                  <c:v>4785</c:v>
                </c:pt>
                <c:pt idx="16">
                  <c:v>948</c:v>
                </c:pt>
                <c:pt idx="17">
                  <c:v>795</c:v>
                </c:pt>
                <c:pt idx="18">
                  <c:v>1941</c:v>
                </c:pt>
                <c:pt idx="19">
                  <c:v>1266</c:v>
                </c:pt>
                <c:pt idx="20">
                  <c:v>776</c:v>
                </c:pt>
                <c:pt idx="21">
                  <c:v>1108</c:v>
                </c:pt>
                <c:pt idx="22">
                  <c:v>2350</c:v>
                </c:pt>
                <c:pt idx="23">
                  <c:v>6460</c:v>
                </c:pt>
                <c:pt idx="24">
                  <c:v>8022</c:v>
                </c:pt>
                <c:pt idx="25">
                  <c:v>7535</c:v>
                </c:pt>
                <c:pt idx="26">
                  <c:v>1967</c:v>
                </c:pt>
                <c:pt idx="27">
                  <c:v>7992</c:v>
                </c:pt>
                <c:pt idx="28">
                  <c:v>10445</c:v>
                </c:pt>
                <c:pt idx="29">
                  <c:v>9785</c:v>
                </c:pt>
                <c:pt idx="30">
                  <c:v>2270</c:v>
                </c:pt>
              </c:numCache>
            </c:numRef>
          </c:val>
          <c:smooth val="0"/>
          <c:extLst>
            <c:ext xmlns:c16="http://schemas.microsoft.com/office/drawing/2014/chart" uri="{C3380CC4-5D6E-409C-BE32-E72D297353CC}">
              <c16:uniqueId val="{00000000-39A4-4211-81FA-1DDD89F2CB22}"/>
            </c:ext>
          </c:extLst>
        </c:ser>
        <c:dLbls>
          <c:showLegendKey val="0"/>
          <c:showVal val="0"/>
          <c:showCatName val="0"/>
          <c:showSerName val="0"/>
          <c:showPercent val="0"/>
          <c:showBubbleSize val="0"/>
        </c:dLbls>
        <c:smooth val="0"/>
        <c:axId val="345644200"/>
        <c:axId val="345644528"/>
      </c:lineChart>
      <c:dateAx>
        <c:axId val="34564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44528"/>
        <c:crosses val="autoZero"/>
        <c:auto val="1"/>
        <c:lblOffset val="100"/>
        <c:baseTimeUnit val="days"/>
      </c:dateAx>
      <c:valAx>
        <c:axId val="34564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4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c:v>
                </c:pt>
                <c:pt idx="1">
                  <c:v>19</c:v>
                </c:pt>
                <c:pt idx="2">
                  <c:v>18</c:v>
                </c:pt>
                <c:pt idx="3">
                  <c:v>47</c:v>
                </c:pt>
                <c:pt idx="4">
                  <c:v>10</c:v>
                </c:pt>
                <c:pt idx="5">
                  <c:v>0</c:v>
                </c:pt>
                <c:pt idx="6">
                  <c:v>74</c:v>
                </c:pt>
                <c:pt idx="7">
                  <c:v>20</c:v>
                </c:pt>
                <c:pt idx="8">
                  <c:v>0</c:v>
                </c:pt>
                <c:pt idx="9">
                  <c:v>8</c:v>
                </c:pt>
                <c:pt idx="10">
                  <c:v>16</c:v>
                </c:pt>
                <c:pt idx="11">
                  <c:v>24</c:v>
                </c:pt>
                <c:pt idx="12">
                  <c:v>17</c:v>
                </c:pt>
                <c:pt idx="13">
                  <c:v>84</c:v>
                </c:pt>
                <c:pt idx="14">
                  <c:v>0</c:v>
                </c:pt>
                <c:pt idx="15">
                  <c:v>0</c:v>
                </c:pt>
                <c:pt idx="16">
                  <c:v>15</c:v>
                </c:pt>
                <c:pt idx="17">
                  <c:v>15</c:v>
                </c:pt>
                <c:pt idx="18">
                  <c:v>0</c:v>
                </c:pt>
                <c:pt idx="19">
                  <c:v>0</c:v>
                </c:pt>
                <c:pt idx="20">
                  <c:v>19</c:v>
                </c:pt>
                <c:pt idx="21">
                  <c:v>9</c:v>
                </c:pt>
                <c:pt idx="22">
                  <c:v>11</c:v>
                </c:pt>
                <c:pt idx="23">
                  <c:v>7</c:v>
                </c:pt>
                <c:pt idx="24">
                  <c:v>18</c:v>
                </c:pt>
                <c:pt idx="25">
                  <c:v>8</c:v>
                </c:pt>
                <c:pt idx="26">
                  <c:v>9</c:v>
                </c:pt>
                <c:pt idx="27">
                  <c:v>0</c:v>
                </c:pt>
                <c:pt idx="28">
                  <c:v>8</c:v>
                </c:pt>
                <c:pt idx="29">
                  <c:v>0</c:v>
                </c:pt>
                <c:pt idx="30">
                  <c:v>0</c:v>
                </c:pt>
              </c:numCache>
            </c:numRef>
          </c:val>
          <c:smooth val="0"/>
          <c:extLst>
            <c:ext xmlns:c16="http://schemas.microsoft.com/office/drawing/2014/chart" uri="{C3380CC4-5D6E-409C-BE32-E72D297353CC}">
              <c16:uniqueId val="{00000000-392F-433D-8B63-F4043F057BF9}"/>
            </c:ext>
          </c:extLst>
        </c:ser>
        <c:dLbls>
          <c:showLegendKey val="0"/>
          <c:showVal val="0"/>
          <c:showCatName val="0"/>
          <c:showSerName val="0"/>
          <c:showPercent val="0"/>
          <c:showBubbleSize val="0"/>
        </c:dLbls>
        <c:smooth val="0"/>
        <c:axId val="346222776"/>
        <c:axId val="346229992"/>
      </c:lineChart>
      <c:dateAx>
        <c:axId val="34622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9992"/>
        <c:crosses val="autoZero"/>
        <c:auto val="1"/>
        <c:lblOffset val="100"/>
        <c:baseTimeUnit val="days"/>
      </c:dateAx>
      <c:valAx>
        <c:axId val="34622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287</c:v>
                </c:pt>
                <c:pt idx="1">
                  <c:v>175</c:v>
                </c:pt>
                <c:pt idx="2">
                  <c:v>117</c:v>
                </c:pt>
                <c:pt idx="3">
                  <c:v>93</c:v>
                </c:pt>
                <c:pt idx="4">
                  <c:v>219</c:v>
                </c:pt>
                <c:pt idx="5">
                  <c:v>111</c:v>
                </c:pt>
                <c:pt idx="6">
                  <c:v>67</c:v>
                </c:pt>
                <c:pt idx="7">
                  <c:v>342</c:v>
                </c:pt>
                <c:pt idx="8">
                  <c:v>357</c:v>
                </c:pt>
                <c:pt idx="9">
                  <c:v>97</c:v>
                </c:pt>
                <c:pt idx="10">
                  <c:v>77</c:v>
                </c:pt>
                <c:pt idx="11">
                  <c:v>90</c:v>
                </c:pt>
                <c:pt idx="12">
                  <c:v>169</c:v>
                </c:pt>
                <c:pt idx="13">
                  <c:v>62</c:v>
                </c:pt>
                <c:pt idx="14">
                  <c:v>143</c:v>
                </c:pt>
                <c:pt idx="15">
                  <c:v>143</c:v>
                </c:pt>
                <c:pt idx="16">
                  <c:v>42</c:v>
                </c:pt>
                <c:pt idx="17">
                  <c:v>54</c:v>
                </c:pt>
                <c:pt idx="18">
                  <c:v>283</c:v>
                </c:pt>
                <c:pt idx="19">
                  <c:v>89</c:v>
                </c:pt>
                <c:pt idx="20">
                  <c:v>41</c:v>
                </c:pt>
                <c:pt idx="21">
                  <c:v>103</c:v>
                </c:pt>
                <c:pt idx="22">
                  <c:v>81</c:v>
                </c:pt>
                <c:pt idx="23">
                  <c:v>105</c:v>
                </c:pt>
                <c:pt idx="24">
                  <c:v>118</c:v>
                </c:pt>
                <c:pt idx="25">
                  <c:v>106</c:v>
                </c:pt>
                <c:pt idx="26">
                  <c:v>100</c:v>
                </c:pt>
                <c:pt idx="27">
                  <c:v>122</c:v>
                </c:pt>
                <c:pt idx="28">
                  <c:v>123</c:v>
                </c:pt>
                <c:pt idx="29">
                  <c:v>77</c:v>
                </c:pt>
                <c:pt idx="30">
                  <c:v>32</c:v>
                </c:pt>
              </c:numCache>
            </c:numRef>
          </c:val>
          <c:smooth val="0"/>
          <c:extLst>
            <c:ext xmlns:c16="http://schemas.microsoft.com/office/drawing/2014/chart" uri="{C3380CC4-5D6E-409C-BE32-E72D297353CC}">
              <c16:uniqueId val="{00000000-AF17-41BF-B375-6CFDAAFFC7E6}"/>
            </c:ext>
          </c:extLst>
        </c:ser>
        <c:dLbls>
          <c:showLegendKey val="0"/>
          <c:showVal val="0"/>
          <c:showCatName val="0"/>
          <c:showSerName val="0"/>
          <c:showPercent val="0"/>
          <c:showBubbleSize val="0"/>
        </c:dLbls>
        <c:smooth val="0"/>
        <c:axId val="346318472"/>
        <c:axId val="346319128"/>
      </c:lineChart>
      <c:dateAx>
        <c:axId val="34631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9128"/>
        <c:crosses val="autoZero"/>
        <c:auto val="1"/>
        <c:lblOffset val="100"/>
        <c:baseTimeUnit val="days"/>
      </c:dateAx>
      <c:valAx>
        <c:axId val="34631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709</c:v>
                </c:pt>
              </c:numCache>
            </c:numRef>
          </c:val>
          <c:extLst>
            <c:ext xmlns:c16="http://schemas.microsoft.com/office/drawing/2014/chart" uri="{C3380CC4-5D6E-409C-BE32-E72D297353CC}">
              <c16:uniqueId val="{00000000-5BA2-4F3D-9A1D-14911EE2BB2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10</c:v>
                </c:pt>
              </c:numCache>
            </c:numRef>
          </c:val>
          <c:extLst>
            <c:ext xmlns:c16="http://schemas.microsoft.com/office/drawing/2014/chart" uri="{C3380CC4-5D6E-409C-BE32-E72D297353CC}">
              <c16:uniqueId val="{00000001-5BA2-4F3D-9A1D-14911EE2BB2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5BA2-4F3D-9A1D-14911EE2BB2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5BA2-4F3D-9A1D-14911EE2BB2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5BA2-4F3D-9A1D-14911EE2BB2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5BA2-4F3D-9A1D-14911EE2BB2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8</c:v>
                </c:pt>
              </c:numCache>
            </c:numRef>
          </c:val>
          <c:extLst>
            <c:ext xmlns:c16="http://schemas.microsoft.com/office/drawing/2014/chart" uri="{C3380CC4-5D6E-409C-BE32-E72D297353CC}">
              <c16:uniqueId val="{00000006-5BA2-4F3D-9A1D-14911EE2BB2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75</c:v>
                </c:pt>
              </c:numCache>
            </c:numRef>
          </c:val>
          <c:extLst>
            <c:ext xmlns:c16="http://schemas.microsoft.com/office/drawing/2014/chart" uri="{C3380CC4-5D6E-409C-BE32-E72D297353CC}">
              <c16:uniqueId val="{00000007-5BA2-4F3D-9A1D-14911EE2BB26}"/>
            </c:ext>
          </c:extLst>
        </c:ser>
        <c:dLbls>
          <c:showLegendKey val="0"/>
          <c:showVal val="0"/>
          <c:showCatName val="0"/>
          <c:showSerName val="0"/>
          <c:showPercent val="0"/>
          <c:showBubbleSize val="0"/>
        </c:dLbls>
        <c:gapWidth val="150"/>
        <c:overlap val="100"/>
        <c:axId val="346227368"/>
        <c:axId val="346227696"/>
      </c:barChart>
      <c:catAx>
        <c:axId val="34622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7696"/>
        <c:crosses val="autoZero"/>
        <c:auto val="1"/>
        <c:lblAlgn val="ctr"/>
        <c:lblOffset val="100"/>
        <c:noMultiLvlLbl val="0"/>
      </c:catAx>
      <c:valAx>
        <c:axId val="346227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E3F5-4C5E-B7B9-DBE9768A46D1}"/>
            </c:ext>
          </c:extLst>
        </c:ser>
        <c:dLbls>
          <c:showLegendKey val="0"/>
          <c:showVal val="0"/>
          <c:showCatName val="0"/>
          <c:showSerName val="0"/>
          <c:showPercent val="0"/>
          <c:showBubbleSize val="0"/>
        </c:dLbls>
        <c:gapWidth val="219"/>
        <c:overlap val="-27"/>
        <c:axId val="346314536"/>
        <c:axId val="346314864"/>
      </c:barChart>
      <c:catAx>
        <c:axId val="34631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4864"/>
        <c:crosses val="autoZero"/>
        <c:auto val="1"/>
        <c:lblAlgn val="ctr"/>
        <c:lblOffset val="100"/>
        <c:noMultiLvlLbl val="0"/>
      </c:catAx>
      <c:valAx>
        <c:axId val="34631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31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97</c:v>
                </c:pt>
                <c:pt idx="2">
                  <c:v>655</c:v>
                </c:pt>
                <c:pt idx="3">
                  <c:v>116</c:v>
                </c:pt>
                <c:pt idx="4">
                  <c:v>25</c:v>
                </c:pt>
                <c:pt idx="5">
                  <c:v>15</c:v>
                </c:pt>
                <c:pt idx="6">
                  <c:v>6</c:v>
                </c:pt>
              </c:numCache>
            </c:numRef>
          </c:val>
          <c:extLst>
            <c:ext xmlns:c16="http://schemas.microsoft.com/office/drawing/2014/chart" uri="{C3380CC4-5D6E-409C-BE32-E72D297353CC}">
              <c16:uniqueId val="{00000000-ABA0-434D-B739-7DF5F56BC13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57</c:v>
                </c:pt>
                <c:pt idx="2">
                  <c:v>281</c:v>
                </c:pt>
                <c:pt idx="3">
                  <c:v>33</c:v>
                </c:pt>
                <c:pt idx="4">
                  <c:v>13</c:v>
                </c:pt>
                <c:pt idx="5">
                  <c:v>4</c:v>
                </c:pt>
                <c:pt idx="6">
                  <c:v>2</c:v>
                </c:pt>
              </c:numCache>
            </c:numRef>
          </c:val>
          <c:extLst>
            <c:ext xmlns:c16="http://schemas.microsoft.com/office/drawing/2014/chart" uri="{C3380CC4-5D6E-409C-BE32-E72D297353CC}">
              <c16:uniqueId val="{00000001-ABA0-434D-B739-7DF5F56BC13B}"/>
            </c:ext>
          </c:extLst>
        </c:ser>
        <c:dLbls>
          <c:showLegendKey val="0"/>
          <c:showVal val="0"/>
          <c:showCatName val="0"/>
          <c:showSerName val="0"/>
          <c:showPercent val="0"/>
          <c:showBubbleSize val="0"/>
        </c:dLbls>
        <c:gapWidth val="219"/>
        <c:overlap val="-27"/>
        <c:axId val="348317072"/>
        <c:axId val="352583776"/>
      </c:barChart>
      <c:catAx>
        <c:axId val="34831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83776"/>
        <c:crosses val="autoZero"/>
        <c:auto val="1"/>
        <c:lblAlgn val="ctr"/>
        <c:lblOffset val="100"/>
        <c:noMultiLvlLbl val="0"/>
      </c:catAx>
      <c:valAx>
        <c:axId val="35258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1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9597-4A7D-B688-998548A6F31B}"/>
            </c:ext>
          </c:extLst>
        </c:ser>
        <c:dLbls>
          <c:showLegendKey val="0"/>
          <c:showVal val="0"/>
          <c:showCatName val="0"/>
          <c:showSerName val="0"/>
          <c:showPercent val="0"/>
          <c:showBubbleSize val="0"/>
        </c:dLbls>
        <c:smooth val="0"/>
        <c:axId val="352583120"/>
        <c:axId val="352585416"/>
      </c:lineChart>
      <c:dateAx>
        <c:axId val="35258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85416"/>
        <c:crosses val="autoZero"/>
        <c:auto val="1"/>
        <c:lblOffset val="100"/>
        <c:baseTimeUnit val="days"/>
      </c:dateAx>
      <c:valAx>
        <c:axId val="35258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8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numCache>
            </c:numRef>
          </c:val>
          <c:smooth val="0"/>
          <c:extLst>
            <c:ext xmlns:c16="http://schemas.microsoft.com/office/drawing/2014/chart" uri="{C3380CC4-5D6E-409C-BE32-E72D297353CC}">
              <c16:uniqueId val="{00000000-372B-4727-8D06-A25E40BAA59C}"/>
            </c:ext>
          </c:extLst>
        </c:ser>
        <c:dLbls>
          <c:showLegendKey val="0"/>
          <c:showVal val="0"/>
          <c:showCatName val="0"/>
          <c:showSerName val="0"/>
          <c:showPercent val="0"/>
          <c:showBubbleSize val="0"/>
        </c:dLbls>
        <c:smooth val="0"/>
        <c:axId val="352587384"/>
        <c:axId val="352588040"/>
      </c:lineChart>
      <c:dateAx>
        <c:axId val="35258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88040"/>
        <c:crosses val="autoZero"/>
        <c:auto val="1"/>
        <c:lblOffset val="100"/>
        <c:baseTimeUnit val="days"/>
      </c:dateAx>
      <c:valAx>
        <c:axId val="35258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8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60</c:v>
                </c:pt>
                <c:pt idx="1">
                  <c:v>24</c:v>
                </c:pt>
                <c:pt idx="2">
                  <c:v>89</c:v>
                </c:pt>
                <c:pt idx="3">
                  <c:v>58</c:v>
                </c:pt>
                <c:pt idx="4">
                  <c:v>124</c:v>
                </c:pt>
                <c:pt idx="5">
                  <c:v>192</c:v>
                </c:pt>
                <c:pt idx="6">
                  <c:v>103</c:v>
                </c:pt>
                <c:pt idx="7">
                  <c:v>331</c:v>
                </c:pt>
                <c:pt idx="8">
                  <c:v>126</c:v>
                </c:pt>
                <c:pt idx="9">
                  <c:v>55</c:v>
                </c:pt>
                <c:pt idx="10">
                  <c:v>71</c:v>
                </c:pt>
                <c:pt idx="11">
                  <c:v>21</c:v>
                </c:pt>
                <c:pt idx="12">
                  <c:v>39</c:v>
                </c:pt>
                <c:pt idx="13">
                  <c:v>34</c:v>
                </c:pt>
                <c:pt idx="14">
                  <c:v>41</c:v>
                </c:pt>
                <c:pt idx="15">
                  <c:v>86</c:v>
                </c:pt>
                <c:pt idx="16">
                  <c:v>31</c:v>
                </c:pt>
                <c:pt idx="17">
                  <c:v>56</c:v>
                </c:pt>
                <c:pt idx="18">
                  <c:v>69</c:v>
                </c:pt>
                <c:pt idx="19">
                  <c:v>59</c:v>
                </c:pt>
                <c:pt idx="20">
                  <c:v>46</c:v>
                </c:pt>
                <c:pt idx="21">
                  <c:v>56</c:v>
                </c:pt>
                <c:pt idx="22">
                  <c:v>86</c:v>
                </c:pt>
                <c:pt idx="23">
                  <c:v>115</c:v>
                </c:pt>
                <c:pt idx="24">
                  <c:v>97</c:v>
                </c:pt>
                <c:pt idx="25">
                  <c:v>58</c:v>
                </c:pt>
                <c:pt idx="26">
                  <c:v>56</c:v>
                </c:pt>
                <c:pt idx="27">
                  <c:v>99</c:v>
                </c:pt>
                <c:pt idx="28">
                  <c:v>143</c:v>
                </c:pt>
                <c:pt idx="29">
                  <c:v>104</c:v>
                </c:pt>
                <c:pt idx="30">
                  <c:v>44</c:v>
                </c:pt>
              </c:numCache>
            </c:numRef>
          </c:val>
          <c:smooth val="0"/>
          <c:extLst>
            <c:ext xmlns:c16="http://schemas.microsoft.com/office/drawing/2014/chart" uri="{C3380CC4-5D6E-409C-BE32-E72D297353CC}">
              <c16:uniqueId val="{00000000-3CB6-4C6D-93AB-D0355EBB4607}"/>
            </c:ext>
          </c:extLst>
        </c:ser>
        <c:dLbls>
          <c:showLegendKey val="0"/>
          <c:showVal val="0"/>
          <c:showCatName val="0"/>
          <c:showSerName val="0"/>
          <c:showPercent val="0"/>
          <c:showBubbleSize val="0"/>
        </c:dLbls>
        <c:smooth val="0"/>
        <c:axId val="352572624"/>
        <c:axId val="352577216"/>
      </c:lineChart>
      <c:dateAx>
        <c:axId val="35257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77216"/>
        <c:crosses val="autoZero"/>
        <c:auto val="1"/>
        <c:lblOffset val="100"/>
        <c:baseTimeUnit val="days"/>
      </c:dateAx>
      <c:valAx>
        <c:axId val="35257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57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5627C-7215-4F22-8799-77A8A5ED0A1F}"/>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81DDCF7-5D6E-4956-9F3E-DB44AA75D54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65159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E48F0-407E-4CA3-B284-CEE1A6EAABA4}"/>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BAD37666-2D3F-44DA-996D-8774E3C1D0AE}"/>
              </a:ext>
            </a:extLst>
          </p:cNvPr>
          <p:cNvGraphicFramePr>
            <a:graphicFrameLocks noGrp="1"/>
          </p:cNvGraphicFramePr>
          <p:nvPr>
            <p:ph type="tbl" sz="quarter" idx="13"/>
            <p:extLst>
              <p:ext uri="{D42A27DB-BD31-4B8C-83A1-F6EECF244321}">
                <p14:modId xmlns:p14="http://schemas.microsoft.com/office/powerpoint/2010/main" val="2510570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90485328"/>
                    </a:ext>
                  </a:extLst>
                </a:gridCol>
                <a:gridCol w="740664">
                  <a:extLst>
                    <a:ext uri="{9D8B030D-6E8A-4147-A177-3AD203B41FA5}">
                      <a16:colId xmlns:a16="http://schemas.microsoft.com/office/drawing/2014/main" val="3802225916"/>
                    </a:ext>
                  </a:extLst>
                </a:gridCol>
                <a:gridCol w="740664">
                  <a:extLst>
                    <a:ext uri="{9D8B030D-6E8A-4147-A177-3AD203B41FA5}">
                      <a16:colId xmlns:a16="http://schemas.microsoft.com/office/drawing/2014/main" val="3859706284"/>
                    </a:ext>
                  </a:extLst>
                </a:gridCol>
                <a:gridCol w="740664">
                  <a:extLst>
                    <a:ext uri="{9D8B030D-6E8A-4147-A177-3AD203B41FA5}">
                      <a16:colId xmlns:a16="http://schemas.microsoft.com/office/drawing/2014/main" val="314162630"/>
                    </a:ext>
                  </a:extLst>
                </a:gridCol>
                <a:gridCol w="740664">
                  <a:extLst>
                    <a:ext uri="{9D8B030D-6E8A-4147-A177-3AD203B41FA5}">
                      <a16:colId xmlns:a16="http://schemas.microsoft.com/office/drawing/2014/main" val="1999129782"/>
                    </a:ext>
                  </a:extLst>
                </a:gridCol>
                <a:gridCol w="740664">
                  <a:extLst>
                    <a:ext uri="{9D8B030D-6E8A-4147-A177-3AD203B41FA5}">
                      <a16:colId xmlns:a16="http://schemas.microsoft.com/office/drawing/2014/main" val="594159649"/>
                    </a:ext>
                  </a:extLst>
                </a:gridCol>
                <a:gridCol w="740664">
                  <a:extLst>
                    <a:ext uri="{9D8B030D-6E8A-4147-A177-3AD203B41FA5}">
                      <a16:colId xmlns:a16="http://schemas.microsoft.com/office/drawing/2014/main" val="1659364523"/>
                    </a:ext>
                  </a:extLst>
                </a:gridCol>
                <a:gridCol w="740664">
                  <a:extLst>
                    <a:ext uri="{9D8B030D-6E8A-4147-A177-3AD203B41FA5}">
                      <a16:colId xmlns:a16="http://schemas.microsoft.com/office/drawing/2014/main" val="543209056"/>
                    </a:ext>
                  </a:extLst>
                </a:gridCol>
                <a:gridCol w="740664">
                  <a:extLst>
                    <a:ext uri="{9D8B030D-6E8A-4147-A177-3AD203B41FA5}">
                      <a16:colId xmlns:a16="http://schemas.microsoft.com/office/drawing/2014/main" val="1894095585"/>
                    </a:ext>
                  </a:extLst>
                </a:gridCol>
                <a:gridCol w="740664">
                  <a:extLst>
                    <a:ext uri="{9D8B030D-6E8A-4147-A177-3AD203B41FA5}">
                      <a16:colId xmlns:a16="http://schemas.microsoft.com/office/drawing/2014/main" val="2080457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0341188"/>
                  </a:ext>
                </a:extLst>
              </a:tr>
              <a:tr h="370840">
                <a:tc>
                  <a:txBody>
                    <a:bodyPr/>
                    <a:lstStyle/>
                    <a:p>
                      <a:r>
                        <a:rPr lang="en-US" sz="1000"/>
                        <a:t>LYC Mother &amp; Child Centre</a:t>
                      </a:r>
                    </a:p>
                  </a:txBody>
                  <a:tcPr/>
                </a:tc>
                <a:tc>
                  <a:txBody>
                    <a:bodyPr/>
                    <a:lstStyle/>
                    <a:p>
                      <a:r>
                        <a:rPr lang="en-US" sz="1000"/>
                        <a:t>n/a</a:t>
                      </a:r>
                    </a:p>
                  </a:txBody>
                  <a:tcPr/>
                </a:tc>
                <a:tc>
                  <a:txBody>
                    <a:bodyPr/>
                    <a:lstStyle/>
                    <a:p>
                      <a:r>
                        <a:rPr lang="en-US" sz="1000"/>
                        <a:t>n/a</a:t>
                      </a:r>
                    </a:p>
                  </a:txBody>
                  <a:tcPr/>
                </a:tc>
                <a:tc>
                  <a:txBody>
                    <a:bodyPr/>
                    <a:lstStyle/>
                    <a:p>
                      <a:r>
                        <a:rPr lang="en-US" sz="1000"/>
                        <a:t>36</a:t>
                      </a:r>
                    </a:p>
                  </a:txBody>
                  <a:tcPr/>
                </a:tc>
                <a:tc>
                  <a:txBody>
                    <a:bodyPr/>
                    <a:lstStyle/>
                    <a:p>
                      <a:r>
                        <a:rPr lang="en-US" sz="1000"/>
                        <a:t>719</a:t>
                      </a:r>
                    </a:p>
                  </a:txBody>
                  <a:tcPr/>
                </a:tc>
                <a:tc>
                  <a:txBody>
                    <a:bodyPr/>
                    <a:lstStyle/>
                    <a:p>
                      <a:r>
                        <a:rPr lang="en-US" sz="1000"/>
                        <a:t>8</a:t>
                      </a:r>
                    </a:p>
                  </a:txBody>
                  <a:tcPr/>
                </a:tc>
                <a:tc>
                  <a:txBody>
                    <a:bodyPr/>
                    <a:lstStyle/>
                    <a:p>
                      <a:r>
                        <a:rPr lang="en-US" sz="1000"/>
                        <a:t>75</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479528954"/>
                  </a:ext>
                </a:extLst>
              </a:tr>
            </a:tbl>
          </a:graphicData>
        </a:graphic>
      </p:graphicFrame>
      <p:sp>
        <p:nvSpPr>
          <p:cNvPr id="4" name="Text Placeholder 3">
            <a:extLst>
              <a:ext uri="{FF2B5EF4-FFF2-40B4-BE49-F238E27FC236}">
                <a16:creationId xmlns:a16="http://schemas.microsoft.com/office/drawing/2014/main" id="{FBF77A1A-05C0-415E-8CD6-C809FC8D41E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48126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DD4B-7BA5-4675-9096-56574CB3C436}"/>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8C18E6EA-6E41-4133-9AA4-C8A97B93C15F}"/>
              </a:ext>
            </a:extLst>
          </p:cNvPr>
          <p:cNvGraphicFramePr>
            <a:graphicFrameLocks noGrp="1"/>
          </p:cNvGraphicFramePr>
          <p:nvPr>
            <p:ph type="chart" sz="quarter" idx="13"/>
            <p:extLst>
              <p:ext uri="{D42A27DB-BD31-4B8C-83A1-F6EECF244321}">
                <p14:modId xmlns:p14="http://schemas.microsoft.com/office/powerpoint/2010/main" val="1377327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D29AE5-38A0-4BDB-B6BC-C0D2FB78782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B956159-0976-4193-AFA3-F163BBF49C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834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5CDD-E541-407B-BEBD-D546968B0FA5}"/>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8B591288-5330-4249-8222-1BD1E8C63E74}"/>
              </a:ext>
            </a:extLst>
          </p:cNvPr>
          <p:cNvGraphicFramePr>
            <a:graphicFrameLocks noGrp="1"/>
          </p:cNvGraphicFramePr>
          <p:nvPr>
            <p:ph type="chart" sz="quarter" idx="13"/>
            <p:extLst>
              <p:ext uri="{D42A27DB-BD31-4B8C-83A1-F6EECF244321}">
                <p14:modId xmlns:p14="http://schemas.microsoft.com/office/powerpoint/2010/main" val="501172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A9DF24-8104-451A-B2B8-2C5E9742A4B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470FB7C-DFFD-4AF9-B39D-0E12F455A2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28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0B462-F28A-4DE4-BDF6-93CF5C23DA52}"/>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6758E8E6-104F-4AC5-A188-B5708F91BD10}"/>
              </a:ext>
            </a:extLst>
          </p:cNvPr>
          <p:cNvGraphicFramePr>
            <a:graphicFrameLocks noGrp="1"/>
          </p:cNvGraphicFramePr>
          <p:nvPr>
            <p:ph type="chart" sz="quarter" idx="13"/>
            <p:extLst>
              <p:ext uri="{D42A27DB-BD31-4B8C-83A1-F6EECF244321}">
                <p14:modId xmlns:p14="http://schemas.microsoft.com/office/powerpoint/2010/main" val="3920612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5976BB-4CE7-4474-B3CC-509D0A786CF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14E85F5-51C8-464A-B670-35ACABB8E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911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23E39-6F9F-40FC-A265-7274D1A0F654}"/>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C6946687-AFCE-4C7E-93F7-FEBFBF65C67B}"/>
              </a:ext>
            </a:extLst>
          </p:cNvPr>
          <p:cNvGraphicFramePr>
            <a:graphicFrameLocks noGrp="1"/>
          </p:cNvGraphicFramePr>
          <p:nvPr>
            <p:ph type="chart" sz="quarter" idx="13"/>
            <p:extLst>
              <p:ext uri="{D42A27DB-BD31-4B8C-83A1-F6EECF244321}">
                <p14:modId xmlns:p14="http://schemas.microsoft.com/office/powerpoint/2010/main" val="47291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159091-2C5E-49C6-97D5-8D2DFA6F32B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34FFEAB-0398-4EFE-8684-F2DF700B1A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9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5AADF-B6B3-4851-9EDB-EC9A17F94C25}"/>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F4690A62-433F-4A83-8B2D-351CA43B4F92}"/>
              </a:ext>
            </a:extLst>
          </p:cNvPr>
          <p:cNvGraphicFramePr>
            <a:graphicFrameLocks noGrp="1"/>
          </p:cNvGraphicFramePr>
          <p:nvPr>
            <p:ph type="chart" sz="quarter" idx="13"/>
            <p:extLst>
              <p:ext uri="{D42A27DB-BD31-4B8C-83A1-F6EECF244321}">
                <p14:modId xmlns:p14="http://schemas.microsoft.com/office/powerpoint/2010/main" val="3945381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38A55-E5D0-4B99-93BA-E905E384B0C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421B708-E445-47AD-A586-ECCCEF28B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16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C7ECF-D393-43CE-B08D-29D65398B398}"/>
              </a:ext>
            </a:extLst>
          </p:cNvPr>
          <p:cNvSpPr>
            <a:spLocks noGrp="1"/>
          </p:cNvSpPr>
          <p:nvPr>
            <p:ph type="title"/>
          </p:nvPr>
        </p:nvSpPr>
        <p:spPr/>
        <p:txBody>
          <a:bodyPr/>
          <a:lstStyle/>
          <a:p>
            <a:r>
              <a:rPr lang="en-US"/>
              <a:t>(FB) Custom Own Posts Table (new) | LYC Mother &amp; Child Centre</a:t>
            </a:r>
          </a:p>
        </p:txBody>
      </p:sp>
      <p:graphicFrame>
        <p:nvGraphicFramePr>
          <p:cNvPr id="5" name="Table Placeholder 4">
            <a:extLst>
              <a:ext uri="{FF2B5EF4-FFF2-40B4-BE49-F238E27FC236}">
                <a16:creationId xmlns:a16="http://schemas.microsoft.com/office/drawing/2014/main" id="{94AB2809-151C-4211-9230-4CB0AB804B40}"/>
              </a:ext>
            </a:extLst>
          </p:cNvPr>
          <p:cNvGraphicFramePr>
            <a:graphicFrameLocks noGrp="1"/>
          </p:cNvGraphicFramePr>
          <p:nvPr>
            <p:ph type="tbl" sz="quarter" idx="13"/>
            <p:extLst>
              <p:ext uri="{D42A27DB-BD31-4B8C-83A1-F6EECF244321}">
                <p14:modId xmlns:p14="http://schemas.microsoft.com/office/powerpoint/2010/main" val="353419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2358909"/>
                    </a:ext>
                  </a:extLst>
                </a:gridCol>
                <a:gridCol w="822960">
                  <a:extLst>
                    <a:ext uri="{9D8B030D-6E8A-4147-A177-3AD203B41FA5}">
                      <a16:colId xmlns:a16="http://schemas.microsoft.com/office/drawing/2014/main" val="775442257"/>
                    </a:ext>
                  </a:extLst>
                </a:gridCol>
                <a:gridCol w="822960">
                  <a:extLst>
                    <a:ext uri="{9D8B030D-6E8A-4147-A177-3AD203B41FA5}">
                      <a16:colId xmlns:a16="http://schemas.microsoft.com/office/drawing/2014/main" val="2665950358"/>
                    </a:ext>
                  </a:extLst>
                </a:gridCol>
                <a:gridCol w="822960">
                  <a:extLst>
                    <a:ext uri="{9D8B030D-6E8A-4147-A177-3AD203B41FA5}">
                      <a16:colId xmlns:a16="http://schemas.microsoft.com/office/drawing/2014/main" val="2353878432"/>
                    </a:ext>
                  </a:extLst>
                </a:gridCol>
                <a:gridCol w="822960">
                  <a:extLst>
                    <a:ext uri="{9D8B030D-6E8A-4147-A177-3AD203B41FA5}">
                      <a16:colId xmlns:a16="http://schemas.microsoft.com/office/drawing/2014/main" val="3111472962"/>
                    </a:ext>
                  </a:extLst>
                </a:gridCol>
                <a:gridCol w="822960">
                  <a:extLst>
                    <a:ext uri="{9D8B030D-6E8A-4147-A177-3AD203B41FA5}">
                      <a16:colId xmlns:a16="http://schemas.microsoft.com/office/drawing/2014/main" val="1037640322"/>
                    </a:ext>
                  </a:extLst>
                </a:gridCol>
                <a:gridCol w="822960">
                  <a:extLst>
                    <a:ext uri="{9D8B030D-6E8A-4147-A177-3AD203B41FA5}">
                      <a16:colId xmlns:a16="http://schemas.microsoft.com/office/drawing/2014/main" val="38235291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59678881"/>
                  </a:ext>
                </a:extLst>
              </a:tr>
              <a:tr h="370840">
                <a:tc>
                  <a:txBody>
                    <a:bodyPr/>
                    <a:lstStyle/>
                    <a:p>
                      <a:r>
                        <a:rPr lang="en-US" sz="1000" b="1"/>
                        <a:t> LYC Mother &amp; Child Centre - 2018-05-29 07:00:01 </a:t>
                      </a:r>
                      <a:r>
                        <a:rPr lang="en-US" sz="1000"/>
                        <a:t> 
 “Peace comes from within, do not seek it without.” - Buddha
Happy Wesak Day! </a:t>
                      </a:r>
                      <a:r>
                        <a:rPr lang="ja-JP" altLang="en-US" sz="1000"/>
                        <a:t>卫塞节快乐
</a:t>
                      </a:r>
                      <a:r>
                        <a:rPr lang="en-US" altLang="ja-JP" sz="1000"/>
                        <a:t>#</a:t>
                      </a:r>
                      <a:r>
                        <a:rPr lang="en-US" sz="1000"/>
                        <a:t>LYCHealthCare</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208630934"/>
                  </a:ext>
                </a:extLst>
              </a:tr>
              <a:tr h="370840">
                <a:tc>
                  <a:txBody>
                    <a:bodyPr/>
                    <a:lstStyle/>
                    <a:p>
                      <a:r>
                        <a:rPr lang="en-US" sz="1000" b="1"/>
                        <a:t> LYC Mother &amp; Child Centre - 2018-05-27 15:12:00 </a:t>
                      </a:r>
                      <a:r>
                        <a:rPr lang="en-US" sz="1000"/>
                        <a:t> 
 Thank you Her World Malaysia for featuring us! 😊</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702484301"/>
                  </a:ext>
                </a:extLst>
              </a:tr>
              <a:tr h="370840">
                <a:tc>
                  <a:txBody>
                    <a:bodyPr/>
                    <a:lstStyle/>
                    <a:p>
                      <a:r>
                        <a:rPr lang="en-US" sz="1000" b="1"/>
                        <a:t> LYC Mother &amp; Child Centre - 2018-05-27 14:56:15 </a:t>
                      </a:r>
                      <a:r>
                        <a:rPr lang="en-US" sz="1000"/>
                        <a:t> 
 Malaysia TV host and emcee Dayah Bakar was in LYC Mother &amp; Child Centre to do her bridal spa by Tanamera Wellness Spa . Thank you so much for coming! 😉</a:t>
                      </a:r>
                    </a:p>
                  </a:txBody>
                  <a:tcPr/>
                </a:tc>
                <a:tc>
                  <a:txBody>
                    <a:bodyPr/>
                    <a:lstStyle/>
                    <a:p>
                      <a:r>
                        <a:rPr lang="en-US" sz="1000"/>
                        <a:t>7</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3591133784"/>
                  </a:ext>
                </a:extLst>
              </a:tr>
              <a:tr h="370840">
                <a:tc>
                  <a:txBody>
                    <a:bodyPr/>
                    <a:lstStyle/>
                    <a:p>
                      <a:r>
                        <a:rPr lang="en-US" sz="1000" b="1"/>
                        <a:t> LYC Mother &amp; Child Centre - 2018-05-26 14:57:11 </a:t>
                      </a:r>
                      <a:r>
                        <a:rPr lang="en-US" sz="1000"/>
                        <a:t> 
 Thank you Majalah Jelita for featuring us! 🙂</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2174390523"/>
                  </a:ext>
                </a:extLst>
              </a:tr>
              <a:tr h="370840">
                <a:tc>
                  <a:txBody>
                    <a:bodyPr/>
                    <a:lstStyle/>
                    <a:p>
                      <a:r>
                        <a:rPr lang="en-US" sz="1000" b="1"/>
                        <a:t> LYC Mother &amp; Child Centre - 2018-05-25 16:56:00 </a:t>
                      </a:r>
                      <a:r>
                        <a:rPr lang="en-US" sz="1000"/>
                        <a:t> 
 TGIF to all expecting parents, aren’t you excited for the arrival of your newborn? 😙
#LYCHealthCare
</a:t>
                      </a:r>
                      <a:r>
                        <a:rPr lang="ja-JP" altLang="en-US" sz="1000"/>
                        <a:t>又是星期五啦！即将迎接新生命的爸爸妈妈们，您们期待吗？</a:t>
                      </a:r>
                      <a:r>
                        <a:rPr lang="en-US" sz="1000"/>
                        <a:t>😗</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Photo</a:t>
                      </a:r>
                    </a:p>
                  </a:txBody>
                  <a:tcPr/>
                </a:tc>
                <a:extLst>
                  <a:ext uri="{0D108BD9-81ED-4DB2-BD59-A6C34878D82A}">
                    <a16:rowId xmlns:a16="http://schemas.microsoft.com/office/drawing/2014/main" val="1293458516"/>
                  </a:ext>
                </a:extLst>
              </a:tr>
            </a:tbl>
          </a:graphicData>
        </a:graphic>
      </p:graphicFrame>
      <p:sp>
        <p:nvSpPr>
          <p:cNvPr id="4" name="Text Placeholder 3">
            <a:extLst>
              <a:ext uri="{FF2B5EF4-FFF2-40B4-BE49-F238E27FC236}">
                <a16:creationId xmlns:a16="http://schemas.microsoft.com/office/drawing/2014/main" id="{8B018321-90F2-4D8F-95BF-BEF63764C7B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07057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12B38-1FA8-4F70-85AA-10FB215D2C5D}"/>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1876EFD0-A146-4933-8136-AFB8934AEA44}"/>
              </a:ext>
            </a:extLst>
          </p:cNvPr>
          <p:cNvGraphicFramePr>
            <a:graphicFrameLocks noGrp="1"/>
          </p:cNvGraphicFramePr>
          <p:nvPr>
            <p:ph type="chart" sz="quarter" idx="13"/>
            <p:extLst>
              <p:ext uri="{D42A27DB-BD31-4B8C-83A1-F6EECF244321}">
                <p14:modId xmlns:p14="http://schemas.microsoft.com/office/powerpoint/2010/main" val="1615567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BE07CC-D45A-4571-BE29-7AA7910AC0F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DD7FE93-BB1D-46E4-A23D-7A2639DCB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4003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00CC9-C5F3-4587-988F-059EBBCFBFD5}"/>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1BCCC45F-C002-4723-A418-92EBBA2B61EB}"/>
              </a:ext>
            </a:extLst>
          </p:cNvPr>
          <p:cNvGraphicFramePr>
            <a:graphicFrameLocks noGrp="1"/>
          </p:cNvGraphicFramePr>
          <p:nvPr>
            <p:ph type="chart" sz="quarter" idx="13"/>
            <p:extLst>
              <p:ext uri="{D42A27DB-BD31-4B8C-83A1-F6EECF244321}">
                <p14:modId xmlns:p14="http://schemas.microsoft.com/office/powerpoint/2010/main" val="2365376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55E5D-10C4-4FEC-B9BD-29CE85A72F2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9461B35-29A9-4AAB-AEE6-77509D3CC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81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A87F3-40EE-4FBD-A5F0-CC452A1A48B5}"/>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B5C49E72-1608-4451-8B1F-98AA2F441BBB}"/>
              </a:ext>
            </a:extLst>
          </p:cNvPr>
          <p:cNvGraphicFramePr>
            <a:graphicFrameLocks noGrp="1"/>
          </p:cNvGraphicFramePr>
          <p:nvPr>
            <p:ph type="chart" sz="quarter" idx="13"/>
            <p:extLst>
              <p:ext uri="{D42A27DB-BD31-4B8C-83A1-F6EECF244321}">
                <p14:modId xmlns:p14="http://schemas.microsoft.com/office/powerpoint/2010/main" val="2668621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457608-8534-490A-BBDC-FE1FA4790C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6957541-7907-49EA-824C-C8D1266C8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126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CEFA6-B0D4-4C04-B04B-50DCFC6AD7B5}"/>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C12E3687-2E89-4642-8268-DC2A31200182}"/>
              </a:ext>
            </a:extLst>
          </p:cNvPr>
          <p:cNvGraphicFramePr>
            <a:graphicFrameLocks noGrp="1"/>
          </p:cNvGraphicFramePr>
          <p:nvPr>
            <p:ph type="chart" sz="quarter" idx="13"/>
            <p:extLst>
              <p:ext uri="{D42A27DB-BD31-4B8C-83A1-F6EECF244321}">
                <p14:modId xmlns:p14="http://schemas.microsoft.com/office/powerpoint/2010/main" val="1220069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FC6C4A-000D-40C7-A786-0C017B4F7CE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9DC6C60-5D3A-48AD-8BA0-F4998C38A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483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966F-18E2-4A48-A797-1DD9263D53A6}"/>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D041FD24-6576-43CB-B2C1-86AD7B549CEF}"/>
              </a:ext>
            </a:extLst>
          </p:cNvPr>
          <p:cNvGraphicFramePr>
            <a:graphicFrameLocks noGrp="1"/>
          </p:cNvGraphicFramePr>
          <p:nvPr>
            <p:ph type="tbl" sz="quarter" idx="13"/>
            <p:extLst>
              <p:ext uri="{D42A27DB-BD31-4B8C-83A1-F6EECF244321}">
                <p14:modId xmlns:p14="http://schemas.microsoft.com/office/powerpoint/2010/main" val="175157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90148897"/>
                    </a:ext>
                  </a:extLst>
                </a:gridCol>
                <a:gridCol w="1645920">
                  <a:extLst>
                    <a:ext uri="{9D8B030D-6E8A-4147-A177-3AD203B41FA5}">
                      <a16:colId xmlns:a16="http://schemas.microsoft.com/office/drawing/2014/main" val="1973735000"/>
                    </a:ext>
                  </a:extLst>
                </a:gridCol>
                <a:gridCol w="1645920">
                  <a:extLst>
                    <a:ext uri="{9D8B030D-6E8A-4147-A177-3AD203B41FA5}">
                      <a16:colId xmlns:a16="http://schemas.microsoft.com/office/drawing/2014/main" val="3462442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3222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78031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0633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9042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3097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34916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4291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3901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5019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4815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28761982"/>
                  </a:ext>
                </a:extLst>
              </a:tr>
            </a:tbl>
          </a:graphicData>
        </a:graphic>
      </p:graphicFrame>
      <p:sp>
        <p:nvSpPr>
          <p:cNvPr id="4" name="Text Placeholder 3">
            <a:extLst>
              <a:ext uri="{FF2B5EF4-FFF2-40B4-BE49-F238E27FC236}">
                <a16:creationId xmlns:a16="http://schemas.microsoft.com/office/drawing/2014/main" id="{43B4DD83-A2A7-4816-8A9E-FF9E2764E1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86733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F5309-A66D-40B0-9FEA-5D6C6E26FD4F}"/>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66CB7909-26E7-4736-BC53-9C289B1F6B12}"/>
              </a:ext>
            </a:extLst>
          </p:cNvPr>
          <p:cNvGraphicFramePr>
            <a:graphicFrameLocks noGrp="1"/>
          </p:cNvGraphicFramePr>
          <p:nvPr>
            <p:ph type="tbl" sz="quarter" idx="13"/>
            <p:extLst>
              <p:ext uri="{D42A27DB-BD31-4B8C-83A1-F6EECF244321}">
                <p14:modId xmlns:p14="http://schemas.microsoft.com/office/powerpoint/2010/main" val="352758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83195388"/>
                    </a:ext>
                  </a:extLst>
                </a:gridCol>
                <a:gridCol w="1645920">
                  <a:extLst>
                    <a:ext uri="{9D8B030D-6E8A-4147-A177-3AD203B41FA5}">
                      <a16:colId xmlns:a16="http://schemas.microsoft.com/office/drawing/2014/main" val="3406044126"/>
                    </a:ext>
                  </a:extLst>
                </a:gridCol>
                <a:gridCol w="1645920">
                  <a:extLst>
                    <a:ext uri="{9D8B030D-6E8A-4147-A177-3AD203B41FA5}">
                      <a16:colId xmlns:a16="http://schemas.microsoft.com/office/drawing/2014/main" val="97606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41185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0714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2529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0370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1890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6715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13549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852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3279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1564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25931826"/>
                  </a:ext>
                </a:extLst>
              </a:tr>
            </a:tbl>
          </a:graphicData>
        </a:graphic>
      </p:graphicFrame>
      <p:sp>
        <p:nvSpPr>
          <p:cNvPr id="4" name="Text Placeholder 3">
            <a:extLst>
              <a:ext uri="{FF2B5EF4-FFF2-40B4-BE49-F238E27FC236}">
                <a16:creationId xmlns:a16="http://schemas.microsoft.com/office/drawing/2014/main" id="{43CFDC9B-693D-4D0A-A311-3CFD88D002A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5283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0CC3-FD0A-46D0-B1B3-2D7527FD9213}"/>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70E1B65D-4088-43BA-A572-474953A553F8}"/>
              </a:ext>
            </a:extLst>
          </p:cNvPr>
          <p:cNvGraphicFramePr>
            <a:graphicFrameLocks noGrp="1"/>
          </p:cNvGraphicFramePr>
          <p:nvPr>
            <p:ph type="tbl" sz="quarter" idx="13"/>
            <p:extLst>
              <p:ext uri="{D42A27DB-BD31-4B8C-83A1-F6EECF244321}">
                <p14:modId xmlns:p14="http://schemas.microsoft.com/office/powerpoint/2010/main" val="276017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52484618"/>
                    </a:ext>
                  </a:extLst>
                </a:gridCol>
                <a:gridCol w="1645920">
                  <a:extLst>
                    <a:ext uri="{9D8B030D-6E8A-4147-A177-3AD203B41FA5}">
                      <a16:colId xmlns:a16="http://schemas.microsoft.com/office/drawing/2014/main" val="3666063735"/>
                    </a:ext>
                  </a:extLst>
                </a:gridCol>
                <a:gridCol w="1645920">
                  <a:extLst>
                    <a:ext uri="{9D8B030D-6E8A-4147-A177-3AD203B41FA5}">
                      <a16:colId xmlns:a16="http://schemas.microsoft.com/office/drawing/2014/main" val="57488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519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84294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2204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4480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8287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30876095"/>
                  </a:ext>
                </a:extLst>
              </a:tr>
            </a:tbl>
          </a:graphicData>
        </a:graphic>
      </p:graphicFrame>
      <p:sp>
        <p:nvSpPr>
          <p:cNvPr id="4" name="Text Placeholder 3">
            <a:extLst>
              <a:ext uri="{FF2B5EF4-FFF2-40B4-BE49-F238E27FC236}">
                <a16:creationId xmlns:a16="http://schemas.microsoft.com/office/drawing/2014/main" id="{9F5B36CD-649F-49D5-B739-9F5FA87CFE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24065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267A-3748-4F4A-B59D-C417F34DCD94}"/>
              </a:ext>
            </a:extLst>
          </p:cNvPr>
          <p:cNvSpPr>
            <a:spLocks noGrp="1"/>
          </p:cNvSpPr>
          <p:nvPr>
            <p:ph type="title"/>
          </p:nvPr>
        </p:nvSpPr>
        <p:spPr/>
        <p:txBody>
          <a:bodyPr/>
          <a:lstStyle/>
          <a:p>
            <a:r>
              <a:rPr lang="en-US"/>
              <a:t>Facebook Own Posts Table | LYC Mother &amp; Child Centre - 1 of 14</a:t>
            </a:r>
          </a:p>
        </p:txBody>
      </p:sp>
      <p:graphicFrame>
        <p:nvGraphicFramePr>
          <p:cNvPr id="5" name="Table Placeholder 4">
            <a:extLst>
              <a:ext uri="{FF2B5EF4-FFF2-40B4-BE49-F238E27FC236}">
                <a16:creationId xmlns:a16="http://schemas.microsoft.com/office/drawing/2014/main" id="{346734F1-86E8-4DBD-B5F8-41F86DFE6509}"/>
              </a:ext>
            </a:extLst>
          </p:cNvPr>
          <p:cNvGraphicFramePr>
            <a:graphicFrameLocks noGrp="1"/>
          </p:cNvGraphicFramePr>
          <p:nvPr>
            <p:ph type="tbl" sz="quarter" idx="13"/>
            <p:extLst>
              <p:ext uri="{D42A27DB-BD31-4B8C-83A1-F6EECF244321}">
                <p14:modId xmlns:p14="http://schemas.microsoft.com/office/powerpoint/2010/main" val="226696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1331677"/>
                    </a:ext>
                  </a:extLst>
                </a:gridCol>
                <a:gridCol w="658368">
                  <a:extLst>
                    <a:ext uri="{9D8B030D-6E8A-4147-A177-3AD203B41FA5}">
                      <a16:colId xmlns:a16="http://schemas.microsoft.com/office/drawing/2014/main" val="4253254130"/>
                    </a:ext>
                  </a:extLst>
                </a:gridCol>
                <a:gridCol w="658368">
                  <a:extLst>
                    <a:ext uri="{9D8B030D-6E8A-4147-A177-3AD203B41FA5}">
                      <a16:colId xmlns:a16="http://schemas.microsoft.com/office/drawing/2014/main" val="381505429"/>
                    </a:ext>
                  </a:extLst>
                </a:gridCol>
                <a:gridCol w="658368">
                  <a:extLst>
                    <a:ext uri="{9D8B030D-6E8A-4147-A177-3AD203B41FA5}">
                      <a16:colId xmlns:a16="http://schemas.microsoft.com/office/drawing/2014/main" val="4048625268"/>
                    </a:ext>
                  </a:extLst>
                </a:gridCol>
                <a:gridCol w="658368">
                  <a:extLst>
                    <a:ext uri="{9D8B030D-6E8A-4147-A177-3AD203B41FA5}">
                      <a16:colId xmlns:a16="http://schemas.microsoft.com/office/drawing/2014/main" val="334131646"/>
                    </a:ext>
                  </a:extLst>
                </a:gridCol>
                <a:gridCol w="658368">
                  <a:extLst>
                    <a:ext uri="{9D8B030D-6E8A-4147-A177-3AD203B41FA5}">
                      <a16:colId xmlns:a16="http://schemas.microsoft.com/office/drawing/2014/main" val="670992837"/>
                    </a:ext>
                  </a:extLst>
                </a:gridCol>
                <a:gridCol w="658368">
                  <a:extLst>
                    <a:ext uri="{9D8B030D-6E8A-4147-A177-3AD203B41FA5}">
                      <a16:colId xmlns:a16="http://schemas.microsoft.com/office/drawing/2014/main" val="3064022048"/>
                    </a:ext>
                  </a:extLst>
                </a:gridCol>
                <a:gridCol w="658368">
                  <a:extLst>
                    <a:ext uri="{9D8B030D-6E8A-4147-A177-3AD203B41FA5}">
                      <a16:colId xmlns:a16="http://schemas.microsoft.com/office/drawing/2014/main" val="930582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582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- 2018-05-29 07:00:01 </a:t>
                      </a:r>
                      <a:r>
                        <a:rPr kumimoji="0" lang="en-US" sz="1000" b="0" i="0" u="none" strike="noStrike" kern="1200" cap="none" spc="0" normalizeH="0" baseline="0" noProof="0">
                          <a:ln>
                            <a:noFill/>
                          </a:ln>
                          <a:solidFill>
                            <a:prstClr val="black"/>
                          </a:solidFill>
                          <a:effectLst/>
                          <a:uLnTx/>
                          <a:uFillTx/>
                          <a:latin typeface="+mn-lt"/>
                          <a:ea typeface="+mn-ea"/>
                          <a:cs typeface="+mn-cs"/>
                        </a:rPr>
                        <a:t> 
 “Peace comes from within, do not seek it without.” - Buddha
Happy Wesak Day! </a:t>
                      </a:r>
                      <a:r>
                        <a:rPr kumimoji="0" lang="ja-JP" altLang="en-US" sz="1000" b="0" i="0" u="none" strike="noStrike" kern="1200" cap="none" spc="0" normalizeH="0" baseline="0" noProof="0">
                          <a:ln>
                            <a:noFill/>
                          </a:ln>
                          <a:solidFill>
                            <a:prstClr val="black"/>
                          </a:solidFill>
                          <a:effectLst/>
                          <a:uLnTx/>
                          <a:uFillTx/>
                          <a:latin typeface="+mn-lt"/>
                          <a:ea typeface="+mn-ea"/>
                          <a:cs typeface="+mn-cs"/>
                        </a:rPr>
                        <a:t>卫塞节快乐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261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- 2018-05-27 15:12:00 </a:t>
                      </a:r>
                      <a:r>
                        <a:rPr kumimoji="0" lang="en-US" sz="1000" b="0" i="0" u="none" strike="noStrike" kern="1200" cap="none" spc="0" normalizeH="0" baseline="0" noProof="0">
                          <a:ln>
                            <a:noFill/>
                          </a:ln>
                          <a:solidFill>
                            <a:prstClr val="black"/>
                          </a:solidFill>
                          <a:effectLst/>
                          <a:uLnTx/>
                          <a:uFillTx/>
                          <a:latin typeface="+mn-lt"/>
                          <a:ea typeface="+mn-ea"/>
                          <a:cs typeface="+mn-cs"/>
                        </a:rPr>
                        <a:t> 
 Thank you Her World Malaysia for featuring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718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- 2018-05-27 14:56:15 </a:t>
                      </a:r>
                      <a:r>
                        <a:rPr kumimoji="0" lang="en-US" sz="1000" b="0" i="0" u="none" strike="noStrike" kern="1200" cap="none" spc="0" normalizeH="0" baseline="0" noProof="0">
                          <a:ln>
                            <a:noFill/>
                          </a:ln>
                          <a:solidFill>
                            <a:prstClr val="black"/>
                          </a:solidFill>
                          <a:effectLst/>
                          <a:uLnTx/>
                          <a:uFillTx/>
                          <a:latin typeface="+mn-lt"/>
                          <a:ea typeface="+mn-ea"/>
                          <a:cs typeface="+mn-cs"/>
                        </a:rPr>
                        <a:t> 
 Malaysia TV host and emcee Dayah Bakar was in LYC Mother &amp; Child Centre to do her bridal spa by Tanamera Wellness Spa . Thank you so much for coming!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975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- 2018-05-26 14:57:11 </a:t>
                      </a:r>
                      <a:r>
                        <a:rPr kumimoji="0" lang="en-US" sz="1000" b="0" i="0" u="none" strike="noStrike" kern="1200" cap="none" spc="0" normalizeH="0" baseline="0" noProof="0">
                          <a:ln>
                            <a:noFill/>
                          </a:ln>
                          <a:solidFill>
                            <a:prstClr val="black"/>
                          </a:solidFill>
                          <a:effectLst/>
                          <a:uLnTx/>
                          <a:uFillTx/>
                          <a:latin typeface="+mn-lt"/>
                          <a:ea typeface="+mn-ea"/>
                          <a:cs typeface="+mn-cs"/>
                        </a:rPr>
                        <a:t> 
 Thank you Majalah Jelita for featuring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910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- 2018-05-25 16:56:00 </a:t>
                      </a:r>
                      <a:r>
                        <a:rPr kumimoji="0" lang="en-US" sz="1000" b="0" i="0" u="none" strike="noStrike" kern="1200" cap="none" spc="0" normalizeH="0" baseline="0" noProof="0">
                          <a:ln>
                            <a:noFill/>
                          </a:ln>
                          <a:solidFill>
                            <a:prstClr val="black"/>
                          </a:solidFill>
                          <a:effectLst/>
                          <a:uLnTx/>
                          <a:uFillTx/>
                          <a:latin typeface="+mn-lt"/>
                          <a:ea typeface="+mn-ea"/>
                          <a:cs typeface="+mn-cs"/>
                        </a:rPr>
                        <a:t> 
 TGIF to all expecting parents, aren’t you excited for the arrival of your newborn? 😙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又是星期五啦！即将迎接新生命的爸爸妈妈们，您们期待吗？</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6667360"/>
                  </a:ext>
                </a:extLst>
              </a:tr>
            </a:tbl>
          </a:graphicData>
        </a:graphic>
      </p:graphicFrame>
      <p:sp>
        <p:nvSpPr>
          <p:cNvPr id="4" name="Text Placeholder 3">
            <a:extLst>
              <a:ext uri="{FF2B5EF4-FFF2-40B4-BE49-F238E27FC236}">
                <a16:creationId xmlns:a16="http://schemas.microsoft.com/office/drawing/2014/main" id="{DDE16657-E56C-4E30-9591-1442EC5061A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0877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6E1F-0494-494F-9C80-45FF54F4B4AC}"/>
              </a:ext>
            </a:extLst>
          </p:cNvPr>
          <p:cNvSpPr>
            <a:spLocks noGrp="1"/>
          </p:cNvSpPr>
          <p:nvPr>
            <p:ph type="title"/>
          </p:nvPr>
        </p:nvSpPr>
        <p:spPr/>
        <p:txBody>
          <a:bodyPr/>
          <a:lstStyle/>
          <a:p>
            <a:r>
              <a:rPr lang="en-US"/>
              <a:t>Facebook Own Posts Table | LYC Mother &amp; Child Centre - 2 of 14</a:t>
            </a:r>
          </a:p>
        </p:txBody>
      </p:sp>
      <p:graphicFrame>
        <p:nvGraphicFramePr>
          <p:cNvPr id="5" name="Table Placeholder 4">
            <a:extLst>
              <a:ext uri="{FF2B5EF4-FFF2-40B4-BE49-F238E27FC236}">
                <a16:creationId xmlns:a16="http://schemas.microsoft.com/office/drawing/2014/main" id="{98C51DCE-F563-449F-A907-DE14C4641CD0}"/>
              </a:ext>
            </a:extLst>
          </p:cNvPr>
          <p:cNvGraphicFramePr>
            <a:graphicFrameLocks noGrp="1"/>
          </p:cNvGraphicFramePr>
          <p:nvPr>
            <p:ph type="tbl" sz="quarter" idx="13"/>
            <p:extLst>
              <p:ext uri="{D42A27DB-BD31-4B8C-83A1-F6EECF244321}">
                <p14:modId xmlns:p14="http://schemas.microsoft.com/office/powerpoint/2010/main" val="300111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806306"/>
                    </a:ext>
                  </a:extLst>
                </a:gridCol>
                <a:gridCol w="658368">
                  <a:extLst>
                    <a:ext uri="{9D8B030D-6E8A-4147-A177-3AD203B41FA5}">
                      <a16:colId xmlns:a16="http://schemas.microsoft.com/office/drawing/2014/main" val="2192943159"/>
                    </a:ext>
                  </a:extLst>
                </a:gridCol>
                <a:gridCol w="658368">
                  <a:extLst>
                    <a:ext uri="{9D8B030D-6E8A-4147-A177-3AD203B41FA5}">
                      <a16:colId xmlns:a16="http://schemas.microsoft.com/office/drawing/2014/main" val="1126705307"/>
                    </a:ext>
                  </a:extLst>
                </a:gridCol>
                <a:gridCol w="658368">
                  <a:extLst>
                    <a:ext uri="{9D8B030D-6E8A-4147-A177-3AD203B41FA5}">
                      <a16:colId xmlns:a16="http://schemas.microsoft.com/office/drawing/2014/main" val="1633714849"/>
                    </a:ext>
                  </a:extLst>
                </a:gridCol>
                <a:gridCol w="658368">
                  <a:extLst>
                    <a:ext uri="{9D8B030D-6E8A-4147-A177-3AD203B41FA5}">
                      <a16:colId xmlns:a16="http://schemas.microsoft.com/office/drawing/2014/main" val="3589964089"/>
                    </a:ext>
                  </a:extLst>
                </a:gridCol>
                <a:gridCol w="658368">
                  <a:extLst>
                    <a:ext uri="{9D8B030D-6E8A-4147-A177-3AD203B41FA5}">
                      <a16:colId xmlns:a16="http://schemas.microsoft.com/office/drawing/2014/main" val="983594186"/>
                    </a:ext>
                  </a:extLst>
                </a:gridCol>
                <a:gridCol w="658368">
                  <a:extLst>
                    <a:ext uri="{9D8B030D-6E8A-4147-A177-3AD203B41FA5}">
                      <a16:colId xmlns:a16="http://schemas.microsoft.com/office/drawing/2014/main" val="2610297222"/>
                    </a:ext>
                  </a:extLst>
                </a:gridCol>
                <a:gridCol w="658368">
                  <a:extLst>
                    <a:ext uri="{9D8B030D-6E8A-4147-A177-3AD203B41FA5}">
                      <a16:colId xmlns:a16="http://schemas.microsoft.com/office/drawing/2014/main" val="31635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590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15:22:00 </a:t>
                      </a:r>
                      <a:r>
                        <a:rPr kumimoji="0" lang="en-US" sz="1000" b="0" i="0" u="none" strike="noStrike" kern="1200" cap="none" spc="0" normalizeH="0" baseline="0" noProof="0">
                          <a:ln>
                            <a:noFill/>
                          </a:ln>
                          <a:solidFill>
                            <a:prstClr val="black"/>
                          </a:solidFill>
                          <a:effectLst/>
                          <a:uLnTx/>
                          <a:uFillTx/>
                          <a:latin typeface="+mn-lt"/>
                          <a:ea typeface="+mn-ea"/>
                          <a:cs typeface="+mn-cs"/>
                        </a:rPr>
                        <a:t> 
 Myth: No showers because they can lead to cold seeping into your scalp
Fact: Good hygiene is highly important to keep sebum at bay and to help prevent skin infection from excess production of sebum. Herb baths are recommended. However, the mother should not shower in cold water and should dry her body right after the shower.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758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15:21:33 </a:t>
                      </a:r>
                      <a:r>
                        <a:rPr kumimoji="0" lang="en-US" sz="1000" b="0" i="0" u="none" strike="noStrike" kern="1200" cap="none" spc="0" normalizeH="0" baseline="0" noProof="0">
                          <a:ln>
                            <a:noFill/>
                          </a:ln>
                          <a:solidFill>
                            <a:prstClr val="black"/>
                          </a:solidFill>
                          <a:effectLst/>
                          <a:uLnTx/>
                          <a:uFillTx/>
                          <a:latin typeface="+mn-lt"/>
                          <a:ea typeface="+mn-ea"/>
                          <a:cs typeface="+mn-cs"/>
                        </a:rPr>
                        <a:t> 
 Myth: Wear warm clothing and strictly no fans/air-conditioning
Fact: The best environment for recovery is comfort. Especially in hot Asian countries where it is possible to have a heat rash. However, use them only in moderation and make sure the wind is not directly blowing on the mother.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0374917"/>
                  </a:ext>
                </a:extLst>
              </a:tr>
            </a:tbl>
          </a:graphicData>
        </a:graphic>
      </p:graphicFrame>
      <p:sp>
        <p:nvSpPr>
          <p:cNvPr id="4" name="Text Placeholder 3">
            <a:extLst>
              <a:ext uri="{FF2B5EF4-FFF2-40B4-BE49-F238E27FC236}">
                <a16:creationId xmlns:a16="http://schemas.microsoft.com/office/drawing/2014/main" id="{9349323A-BB56-4FBE-AF96-AE5B1B7FC0E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37837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108E6-2FDF-4625-8859-ACA5BA1D081B}"/>
              </a:ext>
            </a:extLst>
          </p:cNvPr>
          <p:cNvSpPr>
            <a:spLocks noGrp="1"/>
          </p:cNvSpPr>
          <p:nvPr>
            <p:ph type="title"/>
          </p:nvPr>
        </p:nvSpPr>
        <p:spPr/>
        <p:txBody>
          <a:bodyPr/>
          <a:lstStyle/>
          <a:p>
            <a:r>
              <a:rPr lang="en-US"/>
              <a:t>Facebook Own Posts Table | LYC Mother &amp; Child Centre - 3 of 14</a:t>
            </a:r>
          </a:p>
        </p:txBody>
      </p:sp>
      <p:graphicFrame>
        <p:nvGraphicFramePr>
          <p:cNvPr id="5" name="Table Placeholder 4">
            <a:extLst>
              <a:ext uri="{FF2B5EF4-FFF2-40B4-BE49-F238E27FC236}">
                <a16:creationId xmlns:a16="http://schemas.microsoft.com/office/drawing/2014/main" id="{28C8F042-6F81-4446-B7EB-9208D2C409D1}"/>
              </a:ext>
            </a:extLst>
          </p:cNvPr>
          <p:cNvGraphicFramePr>
            <a:graphicFrameLocks noGrp="1"/>
          </p:cNvGraphicFramePr>
          <p:nvPr>
            <p:ph type="tbl" sz="quarter" idx="13"/>
            <p:extLst>
              <p:ext uri="{D42A27DB-BD31-4B8C-83A1-F6EECF244321}">
                <p14:modId xmlns:p14="http://schemas.microsoft.com/office/powerpoint/2010/main" val="2560891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1603279"/>
                    </a:ext>
                  </a:extLst>
                </a:gridCol>
                <a:gridCol w="658368">
                  <a:extLst>
                    <a:ext uri="{9D8B030D-6E8A-4147-A177-3AD203B41FA5}">
                      <a16:colId xmlns:a16="http://schemas.microsoft.com/office/drawing/2014/main" val="1344756358"/>
                    </a:ext>
                  </a:extLst>
                </a:gridCol>
                <a:gridCol w="658368">
                  <a:extLst>
                    <a:ext uri="{9D8B030D-6E8A-4147-A177-3AD203B41FA5}">
                      <a16:colId xmlns:a16="http://schemas.microsoft.com/office/drawing/2014/main" val="1717416782"/>
                    </a:ext>
                  </a:extLst>
                </a:gridCol>
                <a:gridCol w="658368">
                  <a:extLst>
                    <a:ext uri="{9D8B030D-6E8A-4147-A177-3AD203B41FA5}">
                      <a16:colId xmlns:a16="http://schemas.microsoft.com/office/drawing/2014/main" val="3700124180"/>
                    </a:ext>
                  </a:extLst>
                </a:gridCol>
                <a:gridCol w="658368">
                  <a:extLst>
                    <a:ext uri="{9D8B030D-6E8A-4147-A177-3AD203B41FA5}">
                      <a16:colId xmlns:a16="http://schemas.microsoft.com/office/drawing/2014/main" val="1153450279"/>
                    </a:ext>
                  </a:extLst>
                </a:gridCol>
                <a:gridCol w="658368">
                  <a:extLst>
                    <a:ext uri="{9D8B030D-6E8A-4147-A177-3AD203B41FA5}">
                      <a16:colId xmlns:a16="http://schemas.microsoft.com/office/drawing/2014/main" val="1068557807"/>
                    </a:ext>
                  </a:extLst>
                </a:gridCol>
                <a:gridCol w="658368">
                  <a:extLst>
                    <a:ext uri="{9D8B030D-6E8A-4147-A177-3AD203B41FA5}">
                      <a16:colId xmlns:a16="http://schemas.microsoft.com/office/drawing/2014/main" val="1942137767"/>
                    </a:ext>
                  </a:extLst>
                </a:gridCol>
                <a:gridCol w="658368">
                  <a:extLst>
                    <a:ext uri="{9D8B030D-6E8A-4147-A177-3AD203B41FA5}">
                      <a16:colId xmlns:a16="http://schemas.microsoft.com/office/drawing/2014/main" val="155258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742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15:20:46 </a:t>
                      </a:r>
                      <a:r>
                        <a:rPr kumimoji="0" lang="en-US" sz="1000" b="0" i="0" u="none" strike="noStrike" kern="1200" cap="none" spc="0" normalizeH="0" baseline="0" noProof="0">
                          <a:ln>
                            <a:noFill/>
                          </a:ln>
                          <a:solidFill>
                            <a:prstClr val="black"/>
                          </a:solidFill>
                          <a:effectLst/>
                          <a:uLnTx/>
                          <a:uFillTx/>
                          <a:latin typeface="+mn-lt"/>
                          <a:ea typeface="+mn-ea"/>
                          <a:cs typeface="+mn-cs"/>
                        </a:rPr>
                        <a:t> 
 Myth:  Confinement Meals should only be made up of heaty foods only (e.g. ghee, ginger, vinegar, sesame oil, pepper and meat etc)
Fact: Many confinement centres tend to serve very similar, boring and sometimes bland meals every day. Even though it is ideal, the mother should have a balanced diet to promote better healing. It does not have to be bland, it should at least have some added flavour to keep those endorphins running to keep the mother happy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89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15:20:17 </a:t>
                      </a:r>
                      <a:r>
                        <a:rPr kumimoji="0" lang="en-US" sz="1000" b="0" i="0" u="none" strike="noStrike" kern="1200" cap="none" spc="0" normalizeH="0" baseline="0" noProof="0">
                          <a:ln>
                            <a:noFill/>
                          </a:ln>
                          <a:solidFill>
                            <a:prstClr val="black"/>
                          </a:solidFill>
                          <a:effectLst/>
                          <a:uLnTx/>
                          <a:uFillTx/>
                          <a:latin typeface="+mn-lt"/>
                          <a:ea typeface="+mn-ea"/>
                          <a:cs typeface="+mn-cs"/>
                        </a:rPr>
                        <a:t> 
 Myth: Consume lots of herbs
Fact: Everything will be more effective when in moderation. Too much of it can possibly even cause harm.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771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15:19:11 </a:t>
                      </a:r>
                      <a:r>
                        <a:rPr kumimoji="0" lang="en-US" sz="1000" b="0" i="0" u="none" strike="noStrike" kern="1200" cap="none" spc="0" normalizeH="0" baseline="0" noProof="0">
                          <a:ln>
                            <a:noFill/>
                          </a:ln>
                          <a:solidFill>
                            <a:prstClr val="black"/>
                          </a:solidFill>
                          <a:effectLst/>
                          <a:uLnTx/>
                          <a:uFillTx/>
                          <a:latin typeface="+mn-lt"/>
                          <a:ea typeface="+mn-ea"/>
                          <a:cs typeface="+mn-cs"/>
                        </a:rPr>
                        <a:t> 
 Myth: Do not drink plain water
Fact: There is no harm drinking plenty of warm water as new mothers tend to perspire a lot more due to hormonal changes. Note, warm water and not icy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9947048"/>
                  </a:ext>
                </a:extLst>
              </a:tr>
            </a:tbl>
          </a:graphicData>
        </a:graphic>
      </p:graphicFrame>
      <p:sp>
        <p:nvSpPr>
          <p:cNvPr id="4" name="Text Placeholder 3">
            <a:extLst>
              <a:ext uri="{FF2B5EF4-FFF2-40B4-BE49-F238E27FC236}">
                <a16:creationId xmlns:a16="http://schemas.microsoft.com/office/drawing/2014/main" id="{C248792F-ACA8-4E0C-9011-857FF619A0D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1690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16A5E-9092-4AB2-8F0B-635555F6D15F}"/>
              </a:ext>
            </a:extLst>
          </p:cNvPr>
          <p:cNvSpPr>
            <a:spLocks noGrp="1"/>
          </p:cNvSpPr>
          <p:nvPr>
            <p:ph type="title"/>
          </p:nvPr>
        </p:nvSpPr>
        <p:spPr/>
        <p:txBody>
          <a:bodyPr/>
          <a:lstStyle/>
          <a:p>
            <a:r>
              <a:rPr lang="en-US"/>
              <a:t>Facebook Own Posts Table | LYC Mother &amp; Child Centre - 4 of 14</a:t>
            </a:r>
          </a:p>
        </p:txBody>
      </p:sp>
      <p:graphicFrame>
        <p:nvGraphicFramePr>
          <p:cNvPr id="5" name="Table Placeholder 4">
            <a:extLst>
              <a:ext uri="{FF2B5EF4-FFF2-40B4-BE49-F238E27FC236}">
                <a16:creationId xmlns:a16="http://schemas.microsoft.com/office/drawing/2014/main" id="{8EF87212-B8B2-4362-BEF0-729BCFEEEACB}"/>
              </a:ext>
            </a:extLst>
          </p:cNvPr>
          <p:cNvGraphicFramePr>
            <a:graphicFrameLocks noGrp="1"/>
          </p:cNvGraphicFramePr>
          <p:nvPr>
            <p:ph type="tbl" sz="quarter" idx="13"/>
            <p:extLst>
              <p:ext uri="{D42A27DB-BD31-4B8C-83A1-F6EECF244321}">
                <p14:modId xmlns:p14="http://schemas.microsoft.com/office/powerpoint/2010/main" val="1061600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3420537"/>
                    </a:ext>
                  </a:extLst>
                </a:gridCol>
                <a:gridCol w="658368">
                  <a:extLst>
                    <a:ext uri="{9D8B030D-6E8A-4147-A177-3AD203B41FA5}">
                      <a16:colId xmlns:a16="http://schemas.microsoft.com/office/drawing/2014/main" val="3075128333"/>
                    </a:ext>
                  </a:extLst>
                </a:gridCol>
                <a:gridCol w="658368">
                  <a:extLst>
                    <a:ext uri="{9D8B030D-6E8A-4147-A177-3AD203B41FA5}">
                      <a16:colId xmlns:a16="http://schemas.microsoft.com/office/drawing/2014/main" val="1783258307"/>
                    </a:ext>
                  </a:extLst>
                </a:gridCol>
                <a:gridCol w="658368">
                  <a:extLst>
                    <a:ext uri="{9D8B030D-6E8A-4147-A177-3AD203B41FA5}">
                      <a16:colId xmlns:a16="http://schemas.microsoft.com/office/drawing/2014/main" val="4223645135"/>
                    </a:ext>
                  </a:extLst>
                </a:gridCol>
                <a:gridCol w="658368">
                  <a:extLst>
                    <a:ext uri="{9D8B030D-6E8A-4147-A177-3AD203B41FA5}">
                      <a16:colId xmlns:a16="http://schemas.microsoft.com/office/drawing/2014/main" val="3940894547"/>
                    </a:ext>
                  </a:extLst>
                </a:gridCol>
                <a:gridCol w="658368">
                  <a:extLst>
                    <a:ext uri="{9D8B030D-6E8A-4147-A177-3AD203B41FA5}">
                      <a16:colId xmlns:a16="http://schemas.microsoft.com/office/drawing/2014/main" val="3955256883"/>
                    </a:ext>
                  </a:extLst>
                </a:gridCol>
                <a:gridCol w="658368">
                  <a:extLst>
                    <a:ext uri="{9D8B030D-6E8A-4147-A177-3AD203B41FA5}">
                      <a16:colId xmlns:a16="http://schemas.microsoft.com/office/drawing/2014/main" val="1789751483"/>
                    </a:ext>
                  </a:extLst>
                </a:gridCol>
                <a:gridCol w="658368">
                  <a:extLst>
                    <a:ext uri="{9D8B030D-6E8A-4147-A177-3AD203B41FA5}">
                      <a16:colId xmlns:a16="http://schemas.microsoft.com/office/drawing/2014/main" val="98114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498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15:18:35 </a:t>
                      </a:r>
                      <a:r>
                        <a:rPr kumimoji="0" lang="en-US" sz="1000" b="0" i="0" u="none" strike="noStrike" kern="1200" cap="none" spc="0" normalizeH="0" baseline="0" noProof="0">
                          <a:ln>
                            <a:noFill/>
                          </a:ln>
                          <a:solidFill>
                            <a:prstClr val="black"/>
                          </a:solidFill>
                          <a:effectLst/>
                          <a:uLnTx/>
                          <a:uFillTx/>
                          <a:latin typeface="+mn-lt"/>
                          <a:ea typeface="+mn-ea"/>
                          <a:cs typeface="+mn-cs"/>
                        </a:rPr>
                        <a:t> 
 Myth: Never step out of confinement as it could cause joint pains later in life
Fact: Excess exposure to cold winds may cause vulnerability in the immune system, but it is important for the mother’s body to absorb some sunlight for Vitamin D. Vitamin D generally helps to strengthen the immune system and bones in the body. However, in moderation.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620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- 2018-05-24 12:20:54 </a:t>
                      </a:r>
                      <a:r>
                        <a:rPr kumimoji="0" lang="en-US" sz="1000" b="0" i="0" u="none" strike="noStrike" kern="1200" cap="none" spc="0" normalizeH="0" baseline="0" noProof="0">
                          <a:ln>
                            <a:noFill/>
                          </a:ln>
                          <a:solidFill>
                            <a:prstClr val="black"/>
                          </a:solidFill>
                          <a:effectLst/>
                          <a:uLnTx/>
                          <a:uFillTx/>
                          <a:latin typeface="+mn-lt"/>
                          <a:ea typeface="+mn-ea"/>
                          <a:cs typeface="+mn-cs"/>
                        </a:rPr>
                        <a:t> 
 Have you met up with our friends at Tanamera Wellness Spa? It’s located on the 2nd floor @ Vads building right inside LYC Mother &amp; Child centre! Make your booking for a fulfilling massage experience now. ✋🏻🤚🏻 
Follow them on IG: @tanamerawellnessspa
Just drop us a message on Instagram and we’ll have our efficient customer service to guide you all the way!
 ‘A small touch can create a major difference in your health in the long term.’
#tanameraspa #tanamerapostnatalcare #tanameraproduct #tanamerapostnatal #tanamerawellness #lycmotherchild #confinementcenter #happymom #healthymom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9549140"/>
                  </a:ext>
                </a:extLst>
              </a:tr>
            </a:tbl>
          </a:graphicData>
        </a:graphic>
      </p:graphicFrame>
      <p:sp>
        <p:nvSpPr>
          <p:cNvPr id="4" name="Text Placeholder 3">
            <a:extLst>
              <a:ext uri="{FF2B5EF4-FFF2-40B4-BE49-F238E27FC236}">
                <a16:creationId xmlns:a16="http://schemas.microsoft.com/office/drawing/2014/main" id="{9EDBD773-97A2-4E8A-93E6-85652998A8B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19147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C3A7-BB5D-4EEC-969C-68A97CBB5C11}"/>
              </a:ext>
            </a:extLst>
          </p:cNvPr>
          <p:cNvSpPr>
            <a:spLocks noGrp="1"/>
          </p:cNvSpPr>
          <p:nvPr>
            <p:ph type="title"/>
          </p:nvPr>
        </p:nvSpPr>
        <p:spPr/>
        <p:txBody>
          <a:bodyPr/>
          <a:lstStyle/>
          <a:p>
            <a:r>
              <a:rPr lang="en-US"/>
              <a:t>Facebook Own Posts Table | LYC Mother &amp; Child Centre - 5 of 14</a:t>
            </a:r>
          </a:p>
        </p:txBody>
      </p:sp>
      <p:graphicFrame>
        <p:nvGraphicFramePr>
          <p:cNvPr id="5" name="Table Placeholder 4">
            <a:extLst>
              <a:ext uri="{FF2B5EF4-FFF2-40B4-BE49-F238E27FC236}">
                <a16:creationId xmlns:a16="http://schemas.microsoft.com/office/drawing/2014/main" id="{80BF7294-3E7D-4CE4-8B35-2D8AA91B3659}"/>
              </a:ext>
            </a:extLst>
          </p:cNvPr>
          <p:cNvGraphicFramePr>
            <a:graphicFrameLocks noGrp="1"/>
          </p:cNvGraphicFramePr>
          <p:nvPr>
            <p:ph type="tbl" sz="quarter" idx="13"/>
            <p:extLst>
              <p:ext uri="{D42A27DB-BD31-4B8C-83A1-F6EECF244321}">
                <p14:modId xmlns:p14="http://schemas.microsoft.com/office/powerpoint/2010/main" val="2525996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0971021"/>
                    </a:ext>
                  </a:extLst>
                </a:gridCol>
                <a:gridCol w="658368">
                  <a:extLst>
                    <a:ext uri="{9D8B030D-6E8A-4147-A177-3AD203B41FA5}">
                      <a16:colId xmlns:a16="http://schemas.microsoft.com/office/drawing/2014/main" val="1681876781"/>
                    </a:ext>
                  </a:extLst>
                </a:gridCol>
                <a:gridCol w="658368">
                  <a:extLst>
                    <a:ext uri="{9D8B030D-6E8A-4147-A177-3AD203B41FA5}">
                      <a16:colId xmlns:a16="http://schemas.microsoft.com/office/drawing/2014/main" val="980058232"/>
                    </a:ext>
                  </a:extLst>
                </a:gridCol>
                <a:gridCol w="658368">
                  <a:extLst>
                    <a:ext uri="{9D8B030D-6E8A-4147-A177-3AD203B41FA5}">
                      <a16:colId xmlns:a16="http://schemas.microsoft.com/office/drawing/2014/main" val="3810914204"/>
                    </a:ext>
                  </a:extLst>
                </a:gridCol>
                <a:gridCol w="658368">
                  <a:extLst>
                    <a:ext uri="{9D8B030D-6E8A-4147-A177-3AD203B41FA5}">
                      <a16:colId xmlns:a16="http://schemas.microsoft.com/office/drawing/2014/main" val="2609099888"/>
                    </a:ext>
                  </a:extLst>
                </a:gridCol>
                <a:gridCol w="658368">
                  <a:extLst>
                    <a:ext uri="{9D8B030D-6E8A-4147-A177-3AD203B41FA5}">
                      <a16:colId xmlns:a16="http://schemas.microsoft.com/office/drawing/2014/main" val="2401814105"/>
                    </a:ext>
                  </a:extLst>
                </a:gridCol>
                <a:gridCol w="658368">
                  <a:extLst>
                    <a:ext uri="{9D8B030D-6E8A-4147-A177-3AD203B41FA5}">
                      <a16:colId xmlns:a16="http://schemas.microsoft.com/office/drawing/2014/main" val="2410625886"/>
                    </a:ext>
                  </a:extLst>
                </a:gridCol>
                <a:gridCol w="658368">
                  <a:extLst>
                    <a:ext uri="{9D8B030D-6E8A-4147-A177-3AD203B41FA5}">
                      <a16:colId xmlns:a16="http://schemas.microsoft.com/office/drawing/2014/main" val="855868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810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- 2018-05-23 10:00:01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成就最自信开心的父母工作坊 </a:t>
                      </a:r>
                      <a:r>
                        <a:rPr kumimoji="0" lang="en-US" sz="1000" b="0" i="0" u="none" strike="noStrike" kern="1200" cap="none" spc="0" normalizeH="0" baseline="0" noProof="0">
                          <a:ln>
                            <a:noFill/>
                          </a:ln>
                          <a:solidFill>
                            <a:prstClr val="black"/>
                          </a:solidFill>
                          <a:effectLst/>
                          <a:uLnTx/>
                          <a:uFillTx/>
                          <a:latin typeface="+mn-lt"/>
                          <a:ea typeface="+mn-ea"/>
                          <a:cs typeface="+mn-cs"/>
                        </a:rPr>
                        <a:t>Positive Pregnancy Workshop 3.0
</a:t>
                      </a:r>
                      <a:r>
                        <a:rPr kumimoji="0" lang="ja-JP" altLang="en-US" sz="1000" b="0" i="0" u="none" strike="noStrike" kern="1200" cap="none" spc="0" normalizeH="0" baseline="0" noProof="0">
                          <a:ln>
                            <a:noFill/>
                          </a:ln>
                          <a:solidFill>
                            <a:prstClr val="black"/>
                          </a:solidFill>
                          <a:effectLst/>
                          <a:uLnTx/>
                          <a:uFillTx/>
                          <a:latin typeface="+mn-lt"/>
                          <a:ea typeface="+mn-ea"/>
                          <a:cs typeface="+mn-cs"/>
                        </a:rPr>
                        <a:t>各位新手爸妈，是否在怀孕生子的阶段中从一开始的喜悦渐渐感到手忙脚乱呢？
那您可别错过装备自己育儿资讯的机会！</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妈咪宝贝</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Mommy Baby </a:t>
                      </a:r>
                      <a:r>
                        <a:rPr kumimoji="0" lang="ja-JP" altLang="en-US" sz="1000" b="0" i="0" u="none" strike="noStrike" kern="1200" cap="none" spc="0" normalizeH="0" baseline="0" noProof="0">
                          <a:ln>
                            <a:noFill/>
                          </a:ln>
                          <a:solidFill>
                            <a:prstClr val="black"/>
                          </a:solidFill>
                          <a:effectLst/>
                          <a:uLnTx/>
                          <a:uFillTx/>
                          <a:latin typeface="+mn-lt"/>
                          <a:ea typeface="+mn-ea"/>
                          <a:cs typeface="+mn-cs"/>
                        </a:rPr>
                        <a:t>为主办单位，</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LYC Mother and Child </a:t>
                      </a:r>
                      <a:r>
                        <a:rPr kumimoji="0" lang="ja-JP" altLang="en-US" sz="1000" b="0" i="0" u="none" strike="noStrike" kern="1200" cap="none" spc="0" normalizeH="0" baseline="0" noProof="0">
                          <a:ln>
                            <a:noFill/>
                          </a:ln>
                          <a:solidFill>
                            <a:prstClr val="black"/>
                          </a:solidFill>
                          <a:effectLst/>
                          <a:uLnTx/>
                          <a:uFillTx/>
                          <a:latin typeface="+mn-lt"/>
                          <a:ea typeface="+mn-ea"/>
                          <a:cs typeface="+mn-cs"/>
                        </a:rPr>
                        <a:t>为其中一個合作伙伴，这次的工作坊集合了产前、妇科、新生儿照护、小儿皮肤专科及营养师等，让您更全面地了解孕产，育儿的知识。
日期：</a:t>
                      </a:r>
                      <a:r>
                        <a:rPr kumimoji="0" lang="en-US" altLang="ja-JP" sz="1000" b="0" i="0" u="none" strike="noStrike" kern="1200" cap="none" spc="0" normalizeH="0" baseline="0" noProof="0">
                          <a:ln>
                            <a:noFill/>
                          </a:ln>
                          <a:solidFill>
                            <a:prstClr val="black"/>
                          </a:solidFill>
                          <a:effectLst/>
                          <a:uLnTx/>
                          <a:uFillTx/>
                          <a:latin typeface="+mn-lt"/>
                          <a:ea typeface="+mn-ea"/>
                          <a:cs typeface="+mn-cs"/>
                        </a:rPr>
                        <a:t>6</a:t>
                      </a:r>
                      <a:r>
                        <a:rPr kumimoji="0" lang="ja-JP" altLang="en-US" sz="1000" b="0" i="0" u="none" strike="noStrike" kern="1200" cap="none" spc="0" normalizeH="0" baseline="0" noProof="0">
                          <a:ln>
                            <a:noFill/>
                          </a:ln>
                          <a:solidFill>
                            <a:prstClr val="black"/>
                          </a:solidFill>
                          <a:effectLst/>
                          <a:uLnTx/>
                          <a:uFillTx/>
                          <a:latin typeface="+mn-lt"/>
                          <a:ea typeface="+mn-ea"/>
                          <a:cs typeface="+mn-cs"/>
                        </a:rPr>
                        <a:t>月</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ja-JP" altLang="en-US" sz="1000" b="0" i="0" u="none" strike="noStrike" kern="1200" cap="none" spc="0" normalizeH="0" baseline="0" noProof="0">
                          <a:ln>
                            <a:noFill/>
                          </a:ln>
                          <a:solidFill>
                            <a:prstClr val="black"/>
                          </a:solidFill>
                          <a:effectLst/>
                          <a:uLnTx/>
                          <a:uFillTx/>
                          <a:latin typeface="+mn-lt"/>
                          <a:ea typeface="+mn-ea"/>
                          <a:cs typeface="+mn-cs"/>
                        </a:rPr>
                        <a:t>日</a:t>
                      </a:r>
                      <a:r>
                        <a:rPr kumimoji="0" lang="en-US" altLang="ja-JP" sz="1000" b="0" i="0" u="none" strike="noStrike" kern="1200" cap="none" spc="0" normalizeH="0" baseline="0" noProof="0">
                          <a:ln>
                            <a:noFill/>
                          </a:ln>
                          <a:solidFill>
                            <a:prstClr val="black"/>
                          </a:solidFill>
                          <a:effectLst/>
                          <a:uLnTx/>
                          <a:uFillTx/>
                          <a:latin typeface="+mn-lt"/>
                          <a:ea typeface="+mn-ea"/>
                          <a:cs typeface="+mn-cs"/>
                        </a:rPr>
                        <a:t>2018</a:t>
                      </a:r>
                      <a:r>
                        <a:rPr kumimoji="0" lang="ja-JP" altLang="en-US" sz="1000" b="0" i="0" u="none" strike="noStrike" kern="1200" cap="none" spc="0" normalizeH="0" baseline="0" noProof="0">
                          <a:ln>
                            <a:noFill/>
                          </a:ln>
                          <a:solidFill>
                            <a:prstClr val="black"/>
                          </a:solidFill>
                          <a:effectLst/>
                          <a:uLnTx/>
                          <a:uFillTx/>
                          <a:latin typeface="+mn-lt"/>
                          <a:ea typeface="+mn-ea"/>
                          <a:cs typeface="+mn-cs"/>
                        </a:rPr>
                        <a:t>年
时间：</a:t>
                      </a:r>
                      <a:r>
                        <a:rPr kumimoji="0" lang="en-US" altLang="ja-JP" sz="1000" b="0" i="0" u="none" strike="noStrike" kern="1200" cap="none" spc="0" normalizeH="0" baseline="0" noProof="0">
                          <a:ln>
                            <a:noFill/>
                          </a:ln>
                          <a:solidFill>
                            <a:prstClr val="black"/>
                          </a:solidFill>
                          <a:effectLst/>
                          <a:uLnTx/>
                          <a:uFillTx/>
                          <a:latin typeface="+mn-lt"/>
                          <a:ea typeface="+mn-ea"/>
                          <a:cs typeface="+mn-cs"/>
                        </a:rPr>
                        <a:t>10</a:t>
                      </a:r>
                      <a:r>
                        <a:rPr kumimoji="0" lang="en-US" sz="1000" b="0" i="0" u="none" strike="noStrike" kern="1200" cap="none" spc="0" normalizeH="0" baseline="0" noProof="0">
                          <a:ln>
                            <a:noFill/>
                          </a:ln>
                          <a:solidFill>
                            <a:prstClr val="black"/>
                          </a:solidFill>
                          <a:effectLst/>
                          <a:uLnTx/>
                          <a:uFillTx/>
                          <a:latin typeface="+mn-lt"/>
                          <a:ea typeface="+mn-ea"/>
                          <a:cs typeface="+mn-cs"/>
                        </a:rPr>
                        <a:t>am – 5pm
</a:t>
                      </a:r>
                      <a:r>
                        <a:rPr kumimoji="0" lang="ja-JP" altLang="en-US" sz="1000" b="0" i="0" u="none" strike="noStrike" kern="1200" cap="none" spc="0" normalizeH="0" baseline="0" noProof="0">
                          <a:ln>
                            <a:noFill/>
                          </a:ln>
                          <a:solidFill>
                            <a:prstClr val="black"/>
                          </a:solidFill>
                          <a:effectLst/>
                          <a:uLnTx/>
                          <a:uFillTx/>
                          <a:latin typeface="+mn-lt"/>
                          <a:ea typeface="+mn-ea"/>
                          <a:cs typeface="+mn-cs"/>
                        </a:rPr>
                        <a:t>地点：</a:t>
                      </a:r>
                      <a:r>
                        <a:rPr kumimoji="0" lang="en-US" sz="1000" b="0" i="0" u="none" strike="noStrike" kern="1200" cap="none" spc="0" normalizeH="0" baseline="0" noProof="0">
                          <a:ln>
                            <a:noFill/>
                          </a:ln>
                          <a:solidFill>
                            <a:prstClr val="black"/>
                          </a:solidFill>
                          <a:effectLst/>
                          <a:uLnTx/>
                          <a:uFillTx/>
                          <a:latin typeface="+mn-lt"/>
                          <a:ea typeface="+mn-ea"/>
                          <a:cs typeface="+mn-cs"/>
                        </a:rPr>
                        <a:t>Aloft K.L Sentral
</a:t>
                      </a:r>
                      <a:r>
                        <a:rPr kumimoji="0" lang="ja-JP" altLang="en-US" sz="1000" b="0" i="0" u="none" strike="noStrike" kern="1200" cap="none" spc="0" normalizeH="0" baseline="0" noProof="0">
                          <a:ln>
                            <a:noFill/>
                          </a:ln>
                          <a:solidFill>
                            <a:prstClr val="black"/>
                          </a:solidFill>
                          <a:effectLst/>
                          <a:uLnTx/>
                          <a:uFillTx/>
                          <a:latin typeface="+mn-lt"/>
                          <a:ea typeface="+mn-ea"/>
                          <a:cs typeface="+mn-cs"/>
                        </a:rPr>
                        <a:t>费用：</a:t>
                      </a:r>
                      <a:r>
                        <a:rPr kumimoji="0" lang="en-US" sz="1000" b="0" i="0" u="none" strike="noStrike" kern="1200" cap="none" spc="0" normalizeH="0" baseline="0" noProof="0">
                          <a:ln>
                            <a:noFill/>
                          </a:ln>
                          <a:solidFill>
                            <a:prstClr val="black"/>
                          </a:solidFill>
                          <a:effectLst/>
                          <a:uLnTx/>
                          <a:uFillTx/>
                          <a:latin typeface="+mn-lt"/>
                          <a:ea typeface="+mn-ea"/>
                          <a:cs typeface="+mn-cs"/>
                        </a:rPr>
                        <a:t>RM60/</a:t>
                      </a:r>
                      <a:r>
                        <a:rPr kumimoji="0" lang="ja-JP" altLang="en-US" sz="1000" b="0" i="0" u="none" strike="noStrike" kern="1200" cap="none" spc="0" normalizeH="0" baseline="0" noProof="0">
                          <a:ln>
                            <a:noFill/>
                          </a:ln>
                          <a:solidFill>
                            <a:prstClr val="black"/>
                          </a:solidFill>
                          <a:effectLst/>
                          <a:uLnTx/>
                          <a:uFillTx/>
                          <a:latin typeface="+mn-lt"/>
                          <a:ea typeface="+mn-ea"/>
                          <a:cs typeface="+mn-cs"/>
                        </a:rPr>
                        <a:t>二人成行 （费用涵盖午餐及茶点）
热烈欢迎您参加这项工作坊。欲报名参加，可拨电至</a:t>
                      </a:r>
                      <a:r>
                        <a:rPr kumimoji="0" lang="en-US" altLang="ja-JP" sz="1000" b="0" i="0" u="none" strike="noStrike" kern="1200" cap="none" spc="0" normalizeH="0" baseline="0" noProof="0">
                          <a:ln>
                            <a:noFill/>
                          </a:ln>
                          <a:solidFill>
                            <a:prstClr val="black"/>
                          </a:solidFill>
                          <a:effectLst/>
                          <a:uLnTx/>
                          <a:uFillTx/>
                          <a:latin typeface="+mn-lt"/>
                          <a:ea typeface="+mn-ea"/>
                          <a:cs typeface="+mn-cs"/>
                        </a:rPr>
                        <a:t>03-76638085 </a:t>
                      </a:r>
                      <a:r>
                        <a:rPr kumimoji="0" lang="ja-JP" altLang="en-US" sz="1000" b="0" i="0" u="none" strike="noStrike" kern="1200" cap="none" spc="0" normalizeH="0" baseline="0" noProof="0">
                          <a:ln>
                            <a:noFill/>
                          </a:ln>
                          <a:solidFill>
                            <a:prstClr val="black"/>
                          </a:solidFill>
                          <a:effectLst/>
                          <a:uLnTx/>
                          <a:uFillTx/>
                          <a:latin typeface="+mn-lt"/>
                          <a:ea typeface="+mn-ea"/>
                          <a:cs typeface="+mn-cs"/>
                        </a:rPr>
                        <a:t>或电邮至 </a:t>
                      </a:r>
                      <a:r>
                        <a:rPr kumimoji="0" lang="en-US" sz="1000" b="0" i="0" u="none" strike="noStrike" kern="1200" cap="none" spc="0" normalizeH="0" baseline="0" noProof="0">
                          <a:ln>
                            <a:noFill/>
                          </a:ln>
                          <a:solidFill>
                            <a:prstClr val="black"/>
                          </a:solidFill>
                          <a:effectLst/>
                          <a:uLnTx/>
                          <a:uFillTx/>
                          <a:latin typeface="+mn-lt"/>
                          <a:ea typeface="+mn-ea"/>
                          <a:cs typeface="+mn-cs"/>
                        </a:rPr>
                        <a:t>mommybaby@nanyangpress.com.my / fionngo@nanyangpress.com.my。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939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- 2018-05-22 18:31:19 </a:t>
                      </a:r>
                      <a:r>
                        <a:rPr kumimoji="0" lang="en-US" sz="1000" b="0" i="0" u="none" strike="noStrike" kern="1200" cap="none" spc="0" normalizeH="0" baseline="0" noProof="0">
                          <a:ln>
                            <a:noFill/>
                          </a:ln>
                          <a:solidFill>
                            <a:prstClr val="black"/>
                          </a:solidFill>
                          <a:effectLst/>
                          <a:uLnTx/>
                          <a:uFillTx/>
                          <a:latin typeface="+mn-lt"/>
                          <a:ea typeface="+mn-ea"/>
                          <a:cs typeface="+mn-cs"/>
                        </a:rPr>
                        <a:t> 
 Bust the Myths of Confinement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0610552"/>
                  </a:ext>
                </a:extLst>
              </a:tr>
            </a:tbl>
          </a:graphicData>
        </a:graphic>
      </p:graphicFrame>
      <p:sp>
        <p:nvSpPr>
          <p:cNvPr id="4" name="Text Placeholder 3">
            <a:extLst>
              <a:ext uri="{FF2B5EF4-FFF2-40B4-BE49-F238E27FC236}">
                <a16:creationId xmlns:a16="http://schemas.microsoft.com/office/drawing/2014/main" id="{F8E111CE-EB97-4D8C-BFEC-366996FD743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75001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3C5E5-1127-4674-BCEC-C5DF48793861}"/>
              </a:ext>
            </a:extLst>
          </p:cNvPr>
          <p:cNvSpPr>
            <a:spLocks noGrp="1"/>
          </p:cNvSpPr>
          <p:nvPr>
            <p:ph type="title"/>
          </p:nvPr>
        </p:nvSpPr>
        <p:spPr/>
        <p:txBody>
          <a:bodyPr/>
          <a:lstStyle/>
          <a:p>
            <a:r>
              <a:rPr lang="en-US"/>
              <a:t>Facebook Own Posts Table | LYC Mother &amp; Child Centre - 6 of 14</a:t>
            </a:r>
          </a:p>
        </p:txBody>
      </p:sp>
      <p:graphicFrame>
        <p:nvGraphicFramePr>
          <p:cNvPr id="5" name="Table Placeholder 4">
            <a:extLst>
              <a:ext uri="{FF2B5EF4-FFF2-40B4-BE49-F238E27FC236}">
                <a16:creationId xmlns:a16="http://schemas.microsoft.com/office/drawing/2014/main" id="{387A2E47-C425-4289-8A57-C9FD5E2E9E2C}"/>
              </a:ext>
            </a:extLst>
          </p:cNvPr>
          <p:cNvGraphicFramePr>
            <a:graphicFrameLocks noGrp="1"/>
          </p:cNvGraphicFramePr>
          <p:nvPr>
            <p:ph type="tbl" sz="quarter" idx="13"/>
            <p:extLst>
              <p:ext uri="{D42A27DB-BD31-4B8C-83A1-F6EECF244321}">
                <p14:modId xmlns:p14="http://schemas.microsoft.com/office/powerpoint/2010/main" val="818947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2475724"/>
                    </a:ext>
                  </a:extLst>
                </a:gridCol>
                <a:gridCol w="658368">
                  <a:extLst>
                    <a:ext uri="{9D8B030D-6E8A-4147-A177-3AD203B41FA5}">
                      <a16:colId xmlns:a16="http://schemas.microsoft.com/office/drawing/2014/main" val="329322385"/>
                    </a:ext>
                  </a:extLst>
                </a:gridCol>
                <a:gridCol w="658368">
                  <a:extLst>
                    <a:ext uri="{9D8B030D-6E8A-4147-A177-3AD203B41FA5}">
                      <a16:colId xmlns:a16="http://schemas.microsoft.com/office/drawing/2014/main" val="2136825174"/>
                    </a:ext>
                  </a:extLst>
                </a:gridCol>
                <a:gridCol w="658368">
                  <a:extLst>
                    <a:ext uri="{9D8B030D-6E8A-4147-A177-3AD203B41FA5}">
                      <a16:colId xmlns:a16="http://schemas.microsoft.com/office/drawing/2014/main" val="778535122"/>
                    </a:ext>
                  </a:extLst>
                </a:gridCol>
                <a:gridCol w="658368">
                  <a:extLst>
                    <a:ext uri="{9D8B030D-6E8A-4147-A177-3AD203B41FA5}">
                      <a16:colId xmlns:a16="http://schemas.microsoft.com/office/drawing/2014/main" val="1584922811"/>
                    </a:ext>
                  </a:extLst>
                </a:gridCol>
                <a:gridCol w="658368">
                  <a:extLst>
                    <a:ext uri="{9D8B030D-6E8A-4147-A177-3AD203B41FA5}">
                      <a16:colId xmlns:a16="http://schemas.microsoft.com/office/drawing/2014/main" val="4012428217"/>
                    </a:ext>
                  </a:extLst>
                </a:gridCol>
                <a:gridCol w="658368">
                  <a:extLst>
                    <a:ext uri="{9D8B030D-6E8A-4147-A177-3AD203B41FA5}">
                      <a16:colId xmlns:a16="http://schemas.microsoft.com/office/drawing/2014/main" val="2830679026"/>
                    </a:ext>
                  </a:extLst>
                </a:gridCol>
                <a:gridCol w="658368">
                  <a:extLst>
                    <a:ext uri="{9D8B030D-6E8A-4147-A177-3AD203B41FA5}">
                      <a16:colId xmlns:a16="http://schemas.microsoft.com/office/drawing/2014/main" val="2388208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08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- 2018-05-22 10:56:00 </a:t>
                      </a:r>
                      <a:r>
                        <a:rPr kumimoji="0" lang="en-US" sz="1000" b="0" i="0" u="none" strike="noStrike" kern="1200" cap="none" spc="0" normalizeH="0" baseline="0" noProof="0">
                          <a:ln>
                            <a:noFill/>
                          </a:ln>
                          <a:solidFill>
                            <a:prstClr val="black"/>
                          </a:solidFill>
                          <a:effectLst/>
                          <a:uLnTx/>
                          <a:uFillTx/>
                          <a:latin typeface="+mn-lt"/>
                          <a:ea typeface="+mn-ea"/>
                          <a:cs typeface="+mn-cs"/>
                        </a:rPr>
                        <a:t> 
 Introducing our Deluxe Room, fully equipped with luxurious facilities and amenities:
- Queen size bed
- Rooms with floor-length windows
- Private bedroom with attached bathroom
- Couple dining table
- Bathroom amenities (Towels, Hair Dryer, Toiletries)
- Bathroom with emergency button
- Automatic washlet
- Fully air conditioned
Make an appointment with us at http://lychealth.com/appointment or send us a Facebook message for more information!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75371713"/>
                  </a:ext>
                </a:extLst>
              </a:tr>
            </a:tbl>
          </a:graphicData>
        </a:graphic>
      </p:graphicFrame>
      <p:sp>
        <p:nvSpPr>
          <p:cNvPr id="4" name="Text Placeholder 3">
            <a:extLst>
              <a:ext uri="{FF2B5EF4-FFF2-40B4-BE49-F238E27FC236}">
                <a16:creationId xmlns:a16="http://schemas.microsoft.com/office/drawing/2014/main" id="{7C85FF8E-C29F-431C-AF1B-D57717F480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36729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E25D-9F1A-441D-BB4E-7521F10B61AD}"/>
              </a:ext>
            </a:extLst>
          </p:cNvPr>
          <p:cNvSpPr>
            <a:spLocks noGrp="1"/>
          </p:cNvSpPr>
          <p:nvPr>
            <p:ph type="title"/>
          </p:nvPr>
        </p:nvSpPr>
        <p:spPr/>
        <p:txBody>
          <a:bodyPr/>
          <a:lstStyle/>
          <a:p>
            <a:r>
              <a:rPr lang="en-US"/>
              <a:t>Facebook Own Posts Table | LYC Mother &amp; Child Centre - 7 of 14</a:t>
            </a:r>
          </a:p>
        </p:txBody>
      </p:sp>
      <p:graphicFrame>
        <p:nvGraphicFramePr>
          <p:cNvPr id="5" name="Table Placeholder 4">
            <a:extLst>
              <a:ext uri="{FF2B5EF4-FFF2-40B4-BE49-F238E27FC236}">
                <a16:creationId xmlns:a16="http://schemas.microsoft.com/office/drawing/2014/main" id="{BD23F191-D2A2-4CDB-A116-7A7D209ACB2A}"/>
              </a:ext>
            </a:extLst>
          </p:cNvPr>
          <p:cNvGraphicFramePr>
            <a:graphicFrameLocks noGrp="1"/>
          </p:cNvGraphicFramePr>
          <p:nvPr>
            <p:ph type="tbl" sz="quarter" idx="13"/>
            <p:extLst>
              <p:ext uri="{D42A27DB-BD31-4B8C-83A1-F6EECF244321}">
                <p14:modId xmlns:p14="http://schemas.microsoft.com/office/powerpoint/2010/main" val="87592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1257453"/>
                    </a:ext>
                  </a:extLst>
                </a:gridCol>
                <a:gridCol w="658368">
                  <a:extLst>
                    <a:ext uri="{9D8B030D-6E8A-4147-A177-3AD203B41FA5}">
                      <a16:colId xmlns:a16="http://schemas.microsoft.com/office/drawing/2014/main" val="2590023482"/>
                    </a:ext>
                  </a:extLst>
                </a:gridCol>
                <a:gridCol w="658368">
                  <a:extLst>
                    <a:ext uri="{9D8B030D-6E8A-4147-A177-3AD203B41FA5}">
                      <a16:colId xmlns:a16="http://schemas.microsoft.com/office/drawing/2014/main" val="15346436"/>
                    </a:ext>
                  </a:extLst>
                </a:gridCol>
                <a:gridCol w="658368">
                  <a:extLst>
                    <a:ext uri="{9D8B030D-6E8A-4147-A177-3AD203B41FA5}">
                      <a16:colId xmlns:a16="http://schemas.microsoft.com/office/drawing/2014/main" val="957542872"/>
                    </a:ext>
                  </a:extLst>
                </a:gridCol>
                <a:gridCol w="658368">
                  <a:extLst>
                    <a:ext uri="{9D8B030D-6E8A-4147-A177-3AD203B41FA5}">
                      <a16:colId xmlns:a16="http://schemas.microsoft.com/office/drawing/2014/main" val="1308035627"/>
                    </a:ext>
                  </a:extLst>
                </a:gridCol>
                <a:gridCol w="658368">
                  <a:extLst>
                    <a:ext uri="{9D8B030D-6E8A-4147-A177-3AD203B41FA5}">
                      <a16:colId xmlns:a16="http://schemas.microsoft.com/office/drawing/2014/main" val="1509359192"/>
                    </a:ext>
                  </a:extLst>
                </a:gridCol>
                <a:gridCol w="658368">
                  <a:extLst>
                    <a:ext uri="{9D8B030D-6E8A-4147-A177-3AD203B41FA5}">
                      <a16:colId xmlns:a16="http://schemas.microsoft.com/office/drawing/2014/main" val="171136308"/>
                    </a:ext>
                  </a:extLst>
                </a:gridCol>
                <a:gridCol w="658368">
                  <a:extLst>
                    <a:ext uri="{9D8B030D-6E8A-4147-A177-3AD203B41FA5}">
                      <a16:colId xmlns:a16="http://schemas.microsoft.com/office/drawing/2014/main" val="2143274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4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- 2018-05-21 18:12:38 </a:t>
                      </a:r>
                      <a:r>
                        <a:rPr kumimoji="0" lang="en-US" sz="1000" b="0" i="0" u="none" strike="noStrike" kern="1200" cap="none" spc="0" normalizeH="0" baseline="0" noProof="0">
                          <a:ln>
                            <a:noFill/>
                          </a:ln>
                          <a:solidFill>
                            <a:prstClr val="black"/>
                          </a:solidFill>
                          <a:effectLst/>
                          <a:uLnTx/>
                          <a:uFillTx/>
                          <a:latin typeface="+mn-lt"/>
                          <a:ea typeface="+mn-ea"/>
                          <a:cs typeface="+mn-cs"/>
                        </a:rPr>
                        <a:t> 
 New mummies, be pampered and enjoy your stay with us. Check out this video for a 360° view of our Deluxe Room, Premier Room, VIP Room, nursery, preparation room, kitchen and other amenities at LYC Mother &amp; Child Centre.
Drop us a message for more information! :) 
#lycmotherchild #LYCHeathCare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689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- 2018-05-18 19:09:56 </a:t>
                      </a:r>
                      <a:r>
                        <a:rPr kumimoji="0" lang="en-US" sz="1000" b="0" i="0" u="none" strike="noStrike" kern="1200" cap="none" spc="0" normalizeH="0" baseline="0" noProof="0">
                          <a:ln>
                            <a:noFill/>
                          </a:ln>
                          <a:solidFill>
                            <a:prstClr val="black"/>
                          </a:solidFill>
                          <a:effectLst/>
                          <a:uLnTx/>
                          <a:uFillTx/>
                          <a:latin typeface="+mn-lt"/>
                          <a:ea typeface="+mn-ea"/>
                          <a:cs typeface="+mn-cs"/>
                        </a:rPr>
                        <a:t> 
 Our cameras capture real-time moments of your new loved one, so you can carry them with you wherever you go, even overseas! 🤳🏻👶🏻✈️ #lycmotherchild #happymom #happydad #happymom #confinementcenter #confinementcentrekl 
Special thank you to this beautiful mother for spending a wonderful afternoon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5545414"/>
                  </a:ext>
                </a:extLst>
              </a:tr>
            </a:tbl>
          </a:graphicData>
        </a:graphic>
      </p:graphicFrame>
      <p:sp>
        <p:nvSpPr>
          <p:cNvPr id="4" name="Text Placeholder 3">
            <a:extLst>
              <a:ext uri="{FF2B5EF4-FFF2-40B4-BE49-F238E27FC236}">
                <a16:creationId xmlns:a16="http://schemas.microsoft.com/office/drawing/2014/main" id="{5C993717-A459-4CFE-B203-D651227D01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41199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9F750-B54E-4B22-8EF6-644CF887FFCB}"/>
              </a:ext>
            </a:extLst>
          </p:cNvPr>
          <p:cNvSpPr>
            <a:spLocks noGrp="1"/>
          </p:cNvSpPr>
          <p:nvPr>
            <p:ph type="title"/>
          </p:nvPr>
        </p:nvSpPr>
        <p:spPr/>
        <p:txBody>
          <a:bodyPr/>
          <a:lstStyle/>
          <a:p>
            <a:r>
              <a:rPr lang="en-US"/>
              <a:t>Facebook Own Posts Table | LYC Mother &amp; Child Centre - 8 of 14</a:t>
            </a:r>
          </a:p>
        </p:txBody>
      </p:sp>
      <p:graphicFrame>
        <p:nvGraphicFramePr>
          <p:cNvPr id="5" name="Table Placeholder 4">
            <a:extLst>
              <a:ext uri="{FF2B5EF4-FFF2-40B4-BE49-F238E27FC236}">
                <a16:creationId xmlns:a16="http://schemas.microsoft.com/office/drawing/2014/main" id="{138B70B6-8E01-46EE-8756-CF4B82059FE1}"/>
              </a:ext>
            </a:extLst>
          </p:cNvPr>
          <p:cNvGraphicFramePr>
            <a:graphicFrameLocks noGrp="1"/>
          </p:cNvGraphicFramePr>
          <p:nvPr>
            <p:ph type="tbl" sz="quarter" idx="13"/>
            <p:extLst>
              <p:ext uri="{D42A27DB-BD31-4B8C-83A1-F6EECF244321}">
                <p14:modId xmlns:p14="http://schemas.microsoft.com/office/powerpoint/2010/main" val="327384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1990311"/>
                    </a:ext>
                  </a:extLst>
                </a:gridCol>
                <a:gridCol w="658368">
                  <a:extLst>
                    <a:ext uri="{9D8B030D-6E8A-4147-A177-3AD203B41FA5}">
                      <a16:colId xmlns:a16="http://schemas.microsoft.com/office/drawing/2014/main" val="1825089823"/>
                    </a:ext>
                  </a:extLst>
                </a:gridCol>
                <a:gridCol w="658368">
                  <a:extLst>
                    <a:ext uri="{9D8B030D-6E8A-4147-A177-3AD203B41FA5}">
                      <a16:colId xmlns:a16="http://schemas.microsoft.com/office/drawing/2014/main" val="2550916093"/>
                    </a:ext>
                  </a:extLst>
                </a:gridCol>
                <a:gridCol w="658368">
                  <a:extLst>
                    <a:ext uri="{9D8B030D-6E8A-4147-A177-3AD203B41FA5}">
                      <a16:colId xmlns:a16="http://schemas.microsoft.com/office/drawing/2014/main" val="2329383159"/>
                    </a:ext>
                  </a:extLst>
                </a:gridCol>
                <a:gridCol w="658368">
                  <a:extLst>
                    <a:ext uri="{9D8B030D-6E8A-4147-A177-3AD203B41FA5}">
                      <a16:colId xmlns:a16="http://schemas.microsoft.com/office/drawing/2014/main" val="2751445242"/>
                    </a:ext>
                  </a:extLst>
                </a:gridCol>
                <a:gridCol w="658368">
                  <a:extLst>
                    <a:ext uri="{9D8B030D-6E8A-4147-A177-3AD203B41FA5}">
                      <a16:colId xmlns:a16="http://schemas.microsoft.com/office/drawing/2014/main" val="3496477748"/>
                    </a:ext>
                  </a:extLst>
                </a:gridCol>
                <a:gridCol w="658368">
                  <a:extLst>
                    <a:ext uri="{9D8B030D-6E8A-4147-A177-3AD203B41FA5}">
                      <a16:colId xmlns:a16="http://schemas.microsoft.com/office/drawing/2014/main" val="1103130876"/>
                    </a:ext>
                  </a:extLst>
                </a:gridCol>
                <a:gridCol w="658368">
                  <a:extLst>
                    <a:ext uri="{9D8B030D-6E8A-4147-A177-3AD203B41FA5}">
                      <a16:colId xmlns:a16="http://schemas.microsoft.com/office/drawing/2014/main" val="2263828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57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- 2018-05-17 14:52:01 </a:t>
                      </a:r>
                      <a:r>
                        <a:rPr kumimoji="0" lang="en-US" sz="1000" b="0" i="0" u="none" strike="noStrike" kern="1200" cap="none" spc="0" normalizeH="0" baseline="0" noProof="0">
                          <a:ln>
                            <a:noFill/>
                          </a:ln>
                          <a:solidFill>
                            <a:prstClr val="black"/>
                          </a:solidFill>
                          <a:effectLst/>
                          <a:uLnTx/>
                          <a:uFillTx/>
                          <a:latin typeface="+mn-lt"/>
                          <a:ea typeface="+mn-ea"/>
                          <a:cs typeface="+mn-cs"/>
                        </a:rPr>
                        <a:t> 
 We provide exclusive care and psychological support with the aim of ensuring that you are healthy and capable of taking care of your newborn.
Make an appointment with us at http://lychealth.com/appointment or send us a Facebook message for more information! 
#LYCHeathCare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我们会给予您无微不至的照顾，成为您的精神支柱以确保您有健康的身心灵来照顾您的宝宝。
现在就跟我们预约</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http://lychealth.com/appointment。</a:t>
                      </a:r>
                      <a:r>
                        <a:rPr kumimoji="0" lang="ja-JP" altLang="en-US" sz="1000" b="0" i="0" u="none" strike="noStrike" kern="1200" cap="none" spc="0" normalizeH="0" baseline="0" noProof="0">
                          <a:ln>
                            <a:noFill/>
                          </a:ln>
                          <a:solidFill>
                            <a:prstClr val="black"/>
                          </a:solidFill>
                          <a:effectLst/>
                          <a:uLnTx/>
                          <a:uFillTx/>
                          <a:latin typeface="+mn-lt"/>
                          <a:ea typeface="+mn-ea"/>
                          <a:cs typeface="+mn-cs"/>
                        </a:rPr>
                        <a:t>您也可以私讯我们以获得更多详情。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7488515"/>
                  </a:ext>
                </a:extLst>
              </a:tr>
            </a:tbl>
          </a:graphicData>
        </a:graphic>
      </p:graphicFrame>
      <p:sp>
        <p:nvSpPr>
          <p:cNvPr id="4" name="Text Placeholder 3">
            <a:extLst>
              <a:ext uri="{FF2B5EF4-FFF2-40B4-BE49-F238E27FC236}">
                <a16:creationId xmlns:a16="http://schemas.microsoft.com/office/drawing/2014/main" id="{59FF2B89-B14A-43F6-A8AB-8F08FCE25AE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89912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776B-76CB-4BA7-8DF5-70DEC1640167}"/>
              </a:ext>
            </a:extLst>
          </p:cNvPr>
          <p:cNvSpPr>
            <a:spLocks noGrp="1"/>
          </p:cNvSpPr>
          <p:nvPr>
            <p:ph type="title"/>
          </p:nvPr>
        </p:nvSpPr>
        <p:spPr/>
        <p:txBody>
          <a:bodyPr/>
          <a:lstStyle/>
          <a:p>
            <a:r>
              <a:rPr lang="en-US"/>
              <a:t>Facebook Own Posts Table | LYC Mother &amp; Child Centre - 9 of 14</a:t>
            </a:r>
          </a:p>
        </p:txBody>
      </p:sp>
      <p:graphicFrame>
        <p:nvGraphicFramePr>
          <p:cNvPr id="5" name="Table Placeholder 4">
            <a:extLst>
              <a:ext uri="{FF2B5EF4-FFF2-40B4-BE49-F238E27FC236}">
                <a16:creationId xmlns:a16="http://schemas.microsoft.com/office/drawing/2014/main" id="{35C101E4-40C4-4985-9867-0BFE5F0A5D53}"/>
              </a:ext>
            </a:extLst>
          </p:cNvPr>
          <p:cNvGraphicFramePr>
            <a:graphicFrameLocks noGrp="1"/>
          </p:cNvGraphicFramePr>
          <p:nvPr>
            <p:ph type="tbl" sz="quarter" idx="13"/>
            <p:extLst>
              <p:ext uri="{D42A27DB-BD31-4B8C-83A1-F6EECF244321}">
                <p14:modId xmlns:p14="http://schemas.microsoft.com/office/powerpoint/2010/main" val="310876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8731272"/>
                    </a:ext>
                  </a:extLst>
                </a:gridCol>
                <a:gridCol w="658368">
                  <a:extLst>
                    <a:ext uri="{9D8B030D-6E8A-4147-A177-3AD203B41FA5}">
                      <a16:colId xmlns:a16="http://schemas.microsoft.com/office/drawing/2014/main" val="1377323640"/>
                    </a:ext>
                  </a:extLst>
                </a:gridCol>
                <a:gridCol w="658368">
                  <a:extLst>
                    <a:ext uri="{9D8B030D-6E8A-4147-A177-3AD203B41FA5}">
                      <a16:colId xmlns:a16="http://schemas.microsoft.com/office/drawing/2014/main" val="989009060"/>
                    </a:ext>
                  </a:extLst>
                </a:gridCol>
                <a:gridCol w="658368">
                  <a:extLst>
                    <a:ext uri="{9D8B030D-6E8A-4147-A177-3AD203B41FA5}">
                      <a16:colId xmlns:a16="http://schemas.microsoft.com/office/drawing/2014/main" val="1342824696"/>
                    </a:ext>
                  </a:extLst>
                </a:gridCol>
                <a:gridCol w="658368">
                  <a:extLst>
                    <a:ext uri="{9D8B030D-6E8A-4147-A177-3AD203B41FA5}">
                      <a16:colId xmlns:a16="http://schemas.microsoft.com/office/drawing/2014/main" val="2547895941"/>
                    </a:ext>
                  </a:extLst>
                </a:gridCol>
                <a:gridCol w="658368">
                  <a:extLst>
                    <a:ext uri="{9D8B030D-6E8A-4147-A177-3AD203B41FA5}">
                      <a16:colId xmlns:a16="http://schemas.microsoft.com/office/drawing/2014/main" val="1048563646"/>
                    </a:ext>
                  </a:extLst>
                </a:gridCol>
                <a:gridCol w="658368">
                  <a:extLst>
                    <a:ext uri="{9D8B030D-6E8A-4147-A177-3AD203B41FA5}">
                      <a16:colId xmlns:a16="http://schemas.microsoft.com/office/drawing/2014/main" val="3552019440"/>
                    </a:ext>
                  </a:extLst>
                </a:gridCol>
                <a:gridCol w="658368">
                  <a:extLst>
                    <a:ext uri="{9D8B030D-6E8A-4147-A177-3AD203B41FA5}">
                      <a16:colId xmlns:a16="http://schemas.microsoft.com/office/drawing/2014/main" val="1535467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761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- 2018-05-14 00:51:00 </a:t>
                      </a:r>
                      <a:r>
                        <a:rPr kumimoji="0" lang="en-US" sz="1000" b="0" i="0" u="none" strike="noStrike" kern="1200" cap="none" spc="0" normalizeH="0" baseline="0" noProof="0">
                          <a:ln>
                            <a:noFill/>
                          </a:ln>
                          <a:solidFill>
                            <a:prstClr val="black"/>
                          </a:solidFill>
                          <a:effectLst/>
                          <a:uLnTx/>
                          <a:uFillTx/>
                          <a:latin typeface="+mn-lt"/>
                          <a:ea typeface="+mn-ea"/>
                          <a:cs typeface="+mn-cs"/>
                        </a:rPr>
                        <a:t> 
 Ramadan is coming! It is important for pregnant mummies to consult your doctors before you decide to fast. 
For pregnant mummies who are fasting, you should rest frequently and get the right nutrients, calories and water intake when you break your fast every evening. 
#LYCHealthCare
Source:
http://healthifyme.com/blog/10-postnatal-care-tips-every-new-mom-live/
斋戒月即將來臨，想要斋戒的孕妇们在决定封斋前记得要咨询您的医生。
已经决定要斋戒的孕妇们一定要获得足够的休息。每逢傍晚开斋时，记得要摄取充足的营养，卡路里和水分。</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7145903"/>
                  </a:ext>
                </a:extLst>
              </a:tr>
            </a:tbl>
          </a:graphicData>
        </a:graphic>
      </p:graphicFrame>
      <p:sp>
        <p:nvSpPr>
          <p:cNvPr id="4" name="Text Placeholder 3">
            <a:extLst>
              <a:ext uri="{FF2B5EF4-FFF2-40B4-BE49-F238E27FC236}">
                <a16:creationId xmlns:a16="http://schemas.microsoft.com/office/drawing/2014/main" id="{CAE50FB5-B7FB-4645-BFFF-E60B6850F0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77877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98CD-D3D7-4A6D-89AB-A0CB7A4C7481}"/>
              </a:ext>
            </a:extLst>
          </p:cNvPr>
          <p:cNvSpPr>
            <a:spLocks noGrp="1"/>
          </p:cNvSpPr>
          <p:nvPr>
            <p:ph type="title"/>
          </p:nvPr>
        </p:nvSpPr>
        <p:spPr/>
        <p:txBody>
          <a:bodyPr/>
          <a:lstStyle/>
          <a:p>
            <a:r>
              <a:rPr lang="en-US"/>
              <a:t>Facebook Own Posts Table | LYC Mother &amp; Child Centre - 10 of 14</a:t>
            </a:r>
          </a:p>
        </p:txBody>
      </p:sp>
      <p:graphicFrame>
        <p:nvGraphicFramePr>
          <p:cNvPr id="5" name="Table Placeholder 4">
            <a:extLst>
              <a:ext uri="{FF2B5EF4-FFF2-40B4-BE49-F238E27FC236}">
                <a16:creationId xmlns:a16="http://schemas.microsoft.com/office/drawing/2014/main" id="{DA2E34A9-227C-4E39-82B8-0661A589C9D5}"/>
              </a:ext>
            </a:extLst>
          </p:cNvPr>
          <p:cNvGraphicFramePr>
            <a:graphicFrameLocks noGrp="1"/>
          </p:cNvGraphicFramePr>
          <p:nvPr>
            <p:ph type="tbl" sz="quarter" idx="13"/>
            <p:extLst>
              <p:ext uri="{D42A27DB-BD31-4B8C-83A1-F6EECF244321}">
                <p14:modId xmlns:p14="http://schemas.microsoft.com/office/powerpoint/2010/main" val="2166630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2408144"/>
                    </a:ext>
                  </a:extLst>
                </a:gridCol>
                <a:gridCol w="658368">
                  <a:extLst>
                    <a:ext uri="{9D8B030D-6E8A-4147-A177-3AD203B41FA5}">
                      <a16:colId xmlns:a16="http://schemas.microsoft.com/office/drawing/2014/main" val="692814627"/>
                    </a:ext>
                  </a:extLst>
                </a:gridCol>
                <a:gridCol w="658368">
                  <a:extLst>
                    <a:ext uri="{9D8B030D-6E8A-4147-A177-3AD203B41FA5}">
                      <a16:colId xmlns:a16="http://schemas.microsoft.com/office/drawing/2014/main" val="2738601561"/>
                    </a:ext>
                  </a:extLst>
                </a:gridCol>
                <a:gridCol w="658368">
                  <a:extLst>
                    <a:ext uri="{9D8B030D-6E8A-4147-A177-3AD203B41FA5}">
                      <a16:colId xmlns:a16="http://schemas.microsoft.com/office/drawing/2014/main" val="2698089858"/>
                    </a:ext>
                  </a:extLst>
                </a:gridCol>
                <a:gridCol w="658368">
                  <a:extLst>
                    <a:ext uri="{9D8B030D-6E8A-4147-A177-3AD203B41FA5}">
                      <a16:colId xmlns:a16="http://schemas.microsoft.com/office/drawing/2014/main" val="1648171234"/>
                    </a:ext>
                  </a:extLst>
                </a:gridCol>
                <a:gridCol w="658368">
                  <a:extLst>
                    <a:ext uri="{9D8B030D-6E8A-4147-A177-3AD203B41FA5}">
                      <a16:colId xmlns:a16="http://schemas.microsoft.com/office/drawing/2014/main" val="2143669502"/>
                    </a:ext>
                  </a:extLst>
                </a:gridCol>
                <a:gridCol w="658368">
                  <a:extLst>
                    <a:ext uri="{9D8B030D-6E8A-4147-A177-3AD203B41FA5}">
                      <a16:colId xmlns:a16="http://schemas.microsoft.com/office/drawing/2014/main" val="1891662439"/>
                    </a:ext>
                  </a:extLst>
                </a:gridCol>
                <a:gridCol w="658368">
                  <a:extLst>
                    <a:ext uri="{9D8B030D-6E8A-4147-A177-3AD203B41FA5}">
                      <a16:colId xmlns:a16="http://schemas.microsoft.com/office/drawing/2014/main" val="181668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993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- 2018-05-13 11:00:00 </a:t>
                      </a:r>
                      <a:r>
                        <a:rPr kumimoji="0" lang="en-US" sz="1000" b="0" i="0" u="none" strike="noStrike" kern="1200" cap="none" spc="0" normalizeH="0" baseline="0" noProof="0">
                          <a:ln>
                            <a:noFill/>
                          </a:ln>
                          <a:solidFill>
                            <a:prstClr val="black"/>
                          </a:solidFill>
                          <a:effectLst/>
                          <a:uLnTx/>
                          <a:uFillTx/>
                          <a:latin typeface="+mn-lt"/>
                          <a:ea typeface="+mn-ea"/>
                          <a:cs typeface="+mn-cs"/>
                        </a:rPr>
                        <a:t> 
 “It takes someone really brave to be a mother, someone strong to raise a child and someone special to love someone more than herself.”
Happy Mother’s Day to all brave mothers! 😊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成为一个妈妈，她必须拥有莫大的勇气。
抚养一个孩子，她需要有个强大的身心。
无私的爱一个人，那个人必定是她生命中最特别的人。
祝福全天下伟大的妈妈们母亲节快乐！❤️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8652883"/>
                  </a:ext>
                </a:extLst>
              </a:tr>
            </a:tbl>
          </a:graphicData>
        </a:graphic>
      </p:graphicFrame>
      <p:sp>
        <p:nvSpPr>
          <p:cNvPr id="4" name="Text Placeholder 3">
            <a:extLst>
              <a:ext uri="{FF2B5EF4-FFF2-40B4-BE49-F238E27FC236}">
                <a16:creationId xmlns:a16="http://schemas.microsoft.com/office/drawing/2014/main" id="{B72613DE-2267-4AEF-A012-958B206F21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21442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D4215-E6EA-4167-B1B1-CA9AC29D121F}"/>
              </a:ext>
            </a:extLst>
          </p:cNvPr>
          <p:cNvSpPr>
            <a:spLocks noGrp="1"/>
          </p:cNvSpPr>
          <p:nvPr>
            <p:ph type="title"/>
          </p:nvPr>
        </p:nvSpPr>
        <p:spPr/>
        <p:txBody>
          <a:bodyPr/>
          <a:lstStyle/>
          <a:p>
            <a:r>
              <a:rPr lang="en-US"/>
              <a:t>Facebook Own Posts Table | LYC Mother &amp; Child Centre - 11 of 14</a:t>
            </a:r>
          </a:p>
        </p:txBody>
      </p:sp>
      <p:graphicFrame>
        <p:nvGraphicFramePr>
          <p:cNvPr id="5" name="Table Placeholder 4">
            <a:extLst>
              <a:ext uri="{FF2B5EF4-FFF2-40B4-BE49-F238E27FC236}">
                <a16:creationId xmlns:a16="http://schemas.microsoft.com/office/drawing/2014/main" id="{3594415A-68E1-493F-933B-0AE281E2859B}"/>
              </a:ext>
            </a:extLst>
          </p:cNvPr>
          <p:cNvGraphicFramePr>
            <a:graphicFrameLocks noGrp="1"/>
          </p:cNvGraphicFramePr>
          <p:nvPr>
            <p:ph type="tbl" sz="quarter" idx="13"/>
            <p:extLst>
              <p:ext uri="{D42A27DB-BD31-4B8C-83A1-F6EECF244321}">
                <p14:modId xmlns:p14="http://schemas.microsoft.com/office/powerpoint/2010/main" val="2396674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5657465"/>
                    </a:ext>
                  </a:extLst>
                </a:gridCol>
                <a:gridCol w="658368">
                  <a:extLst>
                    <a:ext uri="{9D8B030D-6E8A-4147-A177-3AD203B41FA5}">
                      <a16:colId xmlns:a16="http://schemas.microsoft.com/office/drawing/2014/main" val="511459310"/>
                    </a:ext>
                  </a:extLst>
                </a:gridCol>
                <a:gridCol w="658368">
                  <a:extLst>
                    <a:ext uri="{9D8B030D-6E8A-4147-A177-3AD203B41FA5}">
                      <a16:colId xmlns:a16="http://schemas.microsoft.com/office/drawing/2014/main" val="2166598157"/>
                    </a:ext>
                  </a:extLst>
                </a:gridCol>
                <a:gridCol w="658368">
                  <a:extLst>
                    <a:ext uri="{9D8B030D-6E8A-4147-A177-3AD203B41FA5}">
                      <a16:colId xmlns:a16="http://schemas.microsoft.com/office/drawing/2014/main" val="2919027819"/>
                    </a:ext>
                  </a:extLst>
                </a:gridCol>
                <a:gridCol w="658368">
                  <a:extLst>
                    <a:ext uri="{9D8B030D-6E8A-4147-A177-3AD203B41FA5}">
                      <a16:colId xmlns:a16="http://schemas.microsoft.com/office/drawing/2014/main" val="156171498"/>
                    </a:ext>
                  </a:extLst>
                </a:gridCol>
                <a:gridCol w="658368">
                  <a:extLst>
                    <a:ext uri="{9D8B030D-6E8A-4147-A177-3AD203B41FA5}">
                      <a16:colId xmlns:a16="http://schemas.microsoft.com/office/drawing/2014/main" val="6546318"/>
                    </a:ext>
                  </a:extLst>
                </a:gridCol>
                <a:gridCol w="658368">
                  <a:extLst>
                    <a:ext uri="{9D8B030D-6E8A-4147-A177-3AD203B41FA5}">
                      <a16:colId xmlns:a16="http://schemas.microsoft.com/office/drawing/2014/main" val="327531886"/>
                    </a:ext>
                  </a:extLst>
                </a:gridCol>
                <a:gridCol w="658368">
                  <a:extLst>
                    <a:ext uri="{9D8B030D-6E8A-4147-A177-3AD203B41FA5}">
                      <a16:colId xmlns:a16="http://schemas.microsoft.com/office/drawing/2014/main" val="285163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962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- 2018-05-13 09:00:17 </a:t>
                      </a:r>
                      <a:r>
                        <a:rPr kumimoji="0" lang="en-US" sz="1000" b="0" i="0" u="none" strike="noStrike" kern="1200" cap="none" spc="0" normalizeH="0" baseline="0" noProof="0">
                          <a:ln>
                            <a:noFill/>
                          </a:ln>
                          <a:solidFill>
                            <a:prstClr val="black"/>
                          </a:solidFill>
                          <a:effectLst/>
                          <a:uLnTx/>
                          <a:uFillTx/>
                          <a:latin typeface="+mn-lt"/>
                          <a:ea typeface="+mn-ea"/>
                          <a:cs typeface="+mn-cs"/>
                        </a:rPr>
                        <a:t> 
 Happy Nurses Day! 
Happy team members make =
Happy Customers ( Happy Family ) 
🤱🤰👪😘
#LYC has an awesome team to take care  of the young family! 
Not only for the baby &amp; Mommy but Daddy too ! 
Call now to pay us a visit +60126277335
#we cater to your needs! 
www.lychealth.com
#Confinement Center
#Luxury
#Five-Star
#</a:t>
                      </a:r>
                      <a:r>
                        <a:rPr kumimoji="0" lang="ja-JP" altLang="en-US" sz="1000" b="0" i="0" u="none" strike="noStrike" kern="1200" cap="none" spc="0" normalizeH="0" baseline="0" noProof="0">
                          <a:ln>
                            <a:noFill/>
                          </a:ln>
                          <a:solidFill>
                            <a:prstClr val="black"/>
                          </a:solidFill>
                          <a:effectLst/>
                          <a:uLnTx/>
                          <a:uFillTx/>
                          <a:latin typeface="+mn-lt"/>
                          <a:ea typeface="+mn-ea"/>
                          <a:cs typeface="+mn-cs"/>
                        </a:rPr>
                        <a:t>新生幼儿护理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做月子护理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产后护理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高素质贴心服务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7540380"/>
                  </a:ext>
                </a:extLst>
              </a:tr>
            </a:tbl>
          </a:graphicData>
        </a:graphic>
      </p:graphicFrame>
      <p:sp>
        <p:nvSpPr>
          <p:cNvPr id="4" name="Text Placeholder 3">
            <a:extLst>
              <a:ext uri="{FF2B5EF4-FFF2-40B4-BE49-F238E27FC236}">
                <a16:creationId xmlns:a16="http://schemas.microsoft.com/office/drawing/2014/main" id="{5F6FD874-5BF5-446C-8980-F5CCFEC7F37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3712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E192-E8F4-4A98-A6E7-611358B129AB}"/>
              </a:ext>
            </a:extLst>
          </p:cNvPr>
          <p:cNvSpPr>
            <a:spLocks noGrp="1"/>
          </p:cNvSpPr>
          <p:nvPr>
            <p:ph type="title"/>
          </p:nvPr>
        </p:nvSpPr>
        <p:spPr/>
        <p:txBody>
          <a:bodyPr/>
          <a:lstStyle/>
          <a:p>
            <a:r>
              <a:rPr lang="en-US"/>
              <a:t>Facebook Own Posts Table | LYC Mother &amp; Child Centre - 12 of 14</a:t>
            </a:r>
          </a:p>
        </p:txBody>
      </p:sp>
      <p:graphicFrame>
        <p:nvGraphicFramePr>
          <p:cNvPr id="5" name="Table Placeholder 4">
            <a:extLst>
              <a:ext uri="{FF2B5EF4-FFF2-40B4-BE49-F238E27FC236}">
                <a16:creationId xmlns:a16="http://schemas.microsoft.com/office/drawing/2014/main" id="{D7DFFB1C-EFE2-4D40-8097-48C1E3C44613}"/>
              </a:ext>
            </a:extLst>
          </p:cNvPr>
          <p:cNvGraphicFramePr>
            <a:graphicFrameLocks noGrp="1"/>
          </p:cNvGraphicFramePr>
          <p:nvPr>
            <p:ph type="tbl" sz="quarter" idx="13"/>
            <p:extLst>
              <p:ext uri="{D42A27DB-BD31-4B8C-83A1-F6EECF244321}">
                <p14:modId xmlns:p14="http://schemas.microsoft.com/office/powerpoint/2010/main" val="280475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0372205"/>
                    </a:ext>
                  </a:extLst>
                </a:gridCol>
                <a:gridCol w="658368">
                  <a:extLst>
                    <a:ext uri="{9D8B030D-6E8A-4147-A177-3AD203B41FA5}">
                      <a16:colId xmlns:a16="http://schemas.microsoft.com/office/drawing/2014/main" val="2095249688"/>
                    </a:ext>
                  </a:extLst>
                </a:gridCol>
                <a:gridCol w="658368">
                  <a:extLst>
                    <a:ext uri="{9D8B030D-6E8A-4147-A177-3AD203B41FA5}">
                      <a16:colId xmlns:a16="http://schemas.microsoft.com/office/drawing/2014/main" val="1884705931"/>
                    </a:ext>
                  </a:extLst>
                </a:gridCol>
                <a:gridCol w="658368">
                  <a:extLst>
                    <a:ext uri="{9D8B030D-6E8A-4147-A177-3AD203B41FA5}">
                      <a16:colId xmlns:a16="http://schemas.microsoft.com/office/drawing/2014/main" val="374155355"/>
                    </a:ext>
                  </a:extLst>
                </a:gridCol>
                <a:gridCol w="658368">
                  <a:extLst>
                    <a:ext uri="{9D8B030D-6E8A-4147-A177-3AD203B41FA5}">
                      <a16:colId xmlns:a16="http://schemas.microsoft.com/office/drawing/2014/main" val="251638459"/>
                    </a:ext>
                  </a:extLst>
                </a:gridCol>
                <a:gridCol w="658368">
                  <a:extLst>
                    <a:ext uri="{9D8B030D-6E8A-4147-A177-3AD203B41FA5}">
                      <a16:colId xmlns:a16="http://schemas.microsoft.com/office/drawing/2014/main" val="1460446525"/>
                    </a:ext>
                  </a:extLst>
                </a:gridCol>
                <a:gridCol w="658368">
                  <a:extLst>
                    <a:ext uri="{9D8B030D-6E8A-4147-A177-3AD203B41FA5}">
                      <a16:colId xmlns:a16="http://schemas.microsoft.com/office/drawing/2014/main" val="1707699081"/>
                    </a:ext>
                  </a:extLst>
                </a:gridCol>
                <a:gridCol w="658368">
                  <a:extLst>
                    <a:ext uri="{9D8B030D-6E8A-4147-A177-3AD203B41FA5}">
                      <a16:colId xmlns:a16="http://schemas.microsoft.com/office/drawing/2014/main" val="2986228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45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- 2018-05-12 18:46:26 </a:t>
                      </a:r>
                      <a:r>
                        <a:rPr kumimoji="0" lang="en-US" sz="1000" b="0" i="0" u="none" strike="noStrike" kern="1200" cap="none" spc="0" normalizeH="0" baseline="0" noProof="0">
                          <a:ln>
                            <a:noFill/>
                          </a:ln>
                          <a:solidFill>
                            <a:prstClr val="black"/>
                          </a:solidFill>
                          <a:effectLst/>
                          <a:uLnTx/>
                          <a:uFillTx/>
                          <a:latin typeface="+mn-lt"/>
                          <a:ea typeface="+mn-ea"/>
                          <a:cs typeface="+mn-cs"/>
                        </a:rPr>
                        <a:t> 
 Appreciation from 😍😘 Mr See, Mommy Yann &amp; Baby Cooper ! 
#Happy Nurses Day &amp; Mother’s Day! 
❤️💞💝😃🙏🏻
</a:t>
                      </a:r>
                      <a:r>
                        <a:rPr kumimoji="0" lang="ja-JP" altLang="en-US" sz="1000" b="0" i="0" u="none" strike="noStrike" kern="1200" cap="none" spc="0" normalizeH="0" baseline="0" noProof="0">
                          <a:ln>
                            <a:noFill/>
                          </a:ln>
                          <a:solidFill>
                            <a:prstClr val="black"/>
                          </a:solidFill>
                          <a:effectLst/>
                          <a:uLnTx/>
                          <a:uFillTx/>
                          <a:latin typeface="+mn-lt"/>
                          <a:ea typeface="+mn-ea"/>
                          <a:cs typeface="+mn-cs"/>
                        </a:rPr>
                        <a:t>感谢妳对我们的信任及給团队帶來的惊喜！ 大家开始想念你们了</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記得带宝宝回來探望我们喔⋯⋯</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 TTDI
#New born baby
#New mom 
#New parents 
#celebrations
#Confinement Center 
#Luxury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627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- 2018-05-11 11:37:00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spending your precious time at LYC attending the All Thing Confinement workshop held on 21 April! We hope you have gained knowledge from listening to the speakers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5827001"/>
                  </a:ext>
                </a:extLst>
              </a:tr>
            </a:tbl>
          </a:graphicData>
        </a:graphic>
      </p:graphicFrame>
      <p:sp>
        <p:nvSpPr>
          <p:cNvPr id="4" name="Text Placeholder 3">
            <a:extLst>
              <a:ext uri="{FF2B5EF4-FFF2-40B4-BE49-F238E27FC236}">
                <a16:creationId xmlns:a16="http://schemas.microsoft.com/office/drawing/2014/main" id="{23BCFAAE-80AD-481C-8F68-299492921F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73923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0A468-8E6A-4F87-9416-7F9761E63D16}"/>
              </a:ext>
            </a:extLst>
          </p:cNvPr>
          <p:cNvSpPr>
            <a:spLocks noGrp="1"/>
          </p:cNvSpPr>
          <p:nvPr>
            <p:ph type="title"/>
          </p:nvPr>
        </p:nvSpPr>
        <p:spPr/>
        <p:txBody>
          <a:bodyPr/>
          <a:lstStyle/>
          <a:p>
            <a:r>
              <a:rPr lang="en-US"/>
              <a:t>Facebook Own Posts Table | LYC Mother &amp; Child Centre - 13 of 14</a:t>
            </a:r>
          </a:p>
        </p:txBody>
      </p:sp>
      <p:graphicFrame>
        <p:nvGraphicFramePr>
          <p:cNvPr id="5" name="Table Placeholder 4">
            <a:extLst>
              <a:ext uri="{FF2B5EF4-FFF2-40B4-BE49-F238E27FC236}">
                <a16:creationId xmlns:a16="http://schemas.microsoft.com/office/drawing/2014/main" id="{AEBC25C1-F00C-497B-A8C7-3616BD67B823}"/>
              </a:ext>
            </a:extLst>
          </p:cNvPr>
          <p:cNvGraphicFramePr>
            <a:graphicFrameLocks noGrp="1"/>
          </p:cNvGraphicFramePr>
          <p:nvPr>
            <p:ph type="tbl" sz="quarter" idx="13"/>
            <p:extLst>
              <p:ext uri="{D42A27DB-BD31-4B8C-83A1-F6EECF244321}">
                <p14:modId xmlns:p14="http://schemas.microsoft.com/office/powerpoint/2010/main" val="309843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1739849"/>
                    </a:ext>
                  </a:extLst>
                </a:gridCol>
                <a:gridCol w="658368">
                  <a:extLst>
                    <a:ext uri="{9D8B030D-6E8A-4147-A177-3AD203B41FA5}">
                      <a16:colId xmlns:a16="http://schemas.microsoft.com/office/drawing/2014/main" val="374450954"/>
                    </a:ext>
                  </a:extLst>
                </a:gridCol>
                <a:gridCol w="658368">
                  <a:extLst>
                    <a:ext uri="{9D8B030D-6E8A-4147-A177-3AD203B41FA5}">
                      <a16:colId xmlns:a16="http://schemas.microsoft.com/office/drawing/2014/main" val="1496741431"/>
                    </a:ext>
                  </a:extLst>
                </a:gridCol>
                <a:gridCol w="658368">
                  <a:extLst>
                    <a:ext uri="{9D8B030D-6E8A-4147-A177-3AD203B41FA5}">
                      <a16:colId xmlns:a16="http://schemas.microsoft.com/office/drawing/2014/main" val="2059705910"/>
                    </a:ext>
                  </a:extLst>
                </a:gridCol>
                <a:gridCol w="658368">
                  <a:extLst>
                    <a:ext uri="{9D8B030D-6E8A-4147-A177-3AD203B41FA5}">
                      <a16:colId xmlns:a16="http://schemas.microsoft.com/office/drawing/2014/main" val="190175867"/>
                    </a:ext>
                  </a:extLst>
                </a:gridCol>
                <a:gridCol w="658368">
                  <a:extLst>
                    <a:ext uri="{9D8B030D-6E8A-4147-A177-3AD203B41FA5}">
                      <a16:colId xmlns:a16="http://schemas.microsoft.com/office/drawing/2014/main" val="4062050841"/>
                    </a:ext>
                  </a:extLst>
                </a:gridCol>
                <a:gridCol w="658368">
                  <a:extLst>
                    <a:ext uri="{9D8B030D-6E8A-4147-A177-3AD203B41FA5}">
                      <a16:colId xmlns:a16="http://schemas.microsoft.com/office/drawing/2014/main" val="1079523363"/>
                    </a:ext>
                  </a:extLst>
                </a:gridCol>
                <a:gridCol w="658368">
                  <a:extLst>
                    <a:ext uri="{9D8B030D-6E8A-4147-A177-3AD203B41FA5}">
                      <a16:colId xmlns:a16="http://schemas.microsoft.com/office/drawing/2014/main" val="496849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758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- 2018-05-10 17:00:01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we offer Postnatal Yoga sessions at LYC? 
Our Postnatal Yoga sessions looks to use movement, balance and relaxation to allow your body to recover from pregnancy and birth. It helps to heal the body and mind, and repair all the tissues back to their former glory.
For more information, kindly send us a Facebook message.
#LYCHealthCare
</a:t>
                      </a:r>
                      <a:r>
                        <a:rPr kumimoji="0" lang="ja-JP" altLang="en-US" sz="1000" b="0" i="0" u="none" strike="noStrike" kern="1200" cap="none" spc="0" normalizeH="0" baseline="0" noProof="0">
                          <a:ln>
                            <a:noFill/>
                          </a:ln>
                          <a:solidFill>
                            <a:prstClr val="black"/>
                          </a:solidFill>
                          <a:effectLst/>
                          <a:uLnTx/>
                          <a:uFillTx/>
                          <a:latin typeface="+mn-lt"/>
                          <a:ea typeface="+mn-ea"/>
                          <a:cs typeface="+mn-cs"/>
                        </a:rPr>
                        <a:t>您知道</a:t>
                      </a:r>
                      <a:r>
                        <a:rPr kumimoji="0" lang="en-US" sz="1000" b="0" i="0" u="none" strike="noStrike" kern="1200" cap="none" spc="0" normalizeH="0" baseline="0" noProof="0">
                          <a:ln>
                            <a:noFill/>
                          </a:ln>
                          <a:solidFill>
                            <a:prstClr val="black"/>
                          </a:solidFill>
                          <a:effectLst/>
                          <a:uLnTx/>
                          <a:uFillTx/>
                          <a:latin typeface="+mn-lt"/>
                          <a:ea typeface="+mn-ea"/>
                          <a:cs typeface="+mn-cs"/>
                        </a:rPr>
                        <a:t>LYC</a:t>
                      </a:r>
                      <a:r>
                        <a:rPr kumimoji="0" lang="ja-JP" altLang="en-US" sz="1000" b="0" i="0" u="none" strike="noStrike" kern="1200" cap="none" spc="0" normalizeH="0" baseline="0" noProof="0">
                          <a:ln>
                            <a:noFill/>
                          </a:ln>
                          <a:solidFill>
                            <a:prstClr val="black"/>
                          </a:solidFill>
                          <a:effectLst/>
                          <a:uLnTx/>
                          <a:uFillTx/>
                          <a:latin typeface="+mn-lt"/>
                          <a:ea typeface="+mn-ea"/>
                          <a:cs typeface="+mn-cs"/>
                        </a:rPr>
                        <a:t>月子中心有提供产后瑜伽课程吗？
我们的产后瑜伽课程想要通过运动、平衡以及身体松弛的状态下，在您分娩后修复体内细胞，帮助您恢复身心灵， 重拾产前光彩。
更多详情，您可以私讯我们！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8870583"/>
                  </a:ext>
                </a:extLst>
              </a:tr>
            </a:tbl>
          </a:graphicData>
        </a:graphic>
      </p:graphicFrame>
      <p:sp>
        <p:nvSpPr>
          <p:cNvPr id="4" name="Text Placeholder 3">
            <a:extLst>
              <a:ext uri="{FF2B5EF4-FFF2-40B4-BE49-F238E27FC236}">
                <a16:creationId xmlns:a16="http://schemas.microsoft.com/office/drawing/2014/main" id="{81C9CA72-A880-4B06-B0E0-6D1624C562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93247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7F028-26EA-4ECA-9D1D-2F51505910CE}"/>
              </a:ext>
            </a:extLst>
          </p:cNvPr>
          <p:cNvSpPr>
            <a:spLocks noGrp="1"/>
          </p:cNvSpPr>
          <p:nvPr>
            <p:ph type="title"/>
          </p:nvPr>
        </p:nvSpPr>
        <p:spPr/>
        <p:txBody>
          <a:bodyPr/>
          <a:lstStyle/>
          <a:p>
            <a:r>
              <a:rPr lang="en-US"/>
              <a:t>Facebook Own Posts Table | LYC Mother &amp; Child Centre - 14 of 14</a:t>
            </a:r>
          </a:p>
        </p:txBody>
      </p:sp>
      <p:graphicFrame>
        <p:nvGraphicFramePr>
          <p:cNvPr id="5" name="Table Placeholder 4">
            <a:extLst>
              <a:ext uri="{FF2B5EF4-FFF2-40B4-BE49-F238E27FC236}">
                <a16:creationId xmlns:a16="http://schemas.microsoft.com/office/drawing/2014/main" id="{4BBF10B2-FF5E-467C-BE47-E99080A04816}"/>
              </a:ext>
            </a:extLst>
          </p:cNvPr>
          <p:cNvGraphicFramePr>
            <a:graphicFrameLocks noGrp="1"/>
          </p:cNvGraphicFramePr>
          <p:nvPr>
            <p:ph type="tbl" sz="quarter" idx="13"/>
            <p:extLst>
              <p:ext uri="{D42A27DB-BD31-4B8C-83A1-F6EECF244321}">
                <p14:modId xmlns:p14="http://schemas.microsoft.com/office/powerpoint/2010/main" val="97764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7034242"/>
                    </a:ext>
                  </a:extLst>
                </a:gridCol>
                <a:gridCol w="658368">
                  <a:extLst>
                    <a:ext uri="{9D8B030D-6E8A-4147-A177-3AD203B41FA5}">
                      <a16:colId xmlns:a16="http://schemas.microsoft.com/office/drawing/2014/main" val="1029864634"/>
                    </a:ext>
                  </a:extLst>
                </a:gridCol>
                <a:gridCol w="658368">
                  <a:extLst>
                    <a:ext uri="{9D8B030D-6E8A-4147-A177-3AD203B41FA5}">
                      <a16:colId xmlns:a16="http://schemas.microsoft.com/office/drawing/2014/main" val="3176965585"/>
                    </a:ext>
                  </a:extLst>
                </a:gridCol>
                <a:gridCol w="658368">
                  <a:extLst>
                    <a:ext uri="{9D8B030D-6E8A-4147-A177-3AD203B41FA5}">
                      <a16:colId xmlns:a16="http://schemas.microsoft.com/office/drawing/2014/main" val="1313176011"/>
                    </a:ext>
                  </a:extLst>
                </a:gridCol>
                <a:gridCol w="658368">
                  <a:extLst>
                    <a:ext uri="{9D8B030D-6E8A-4147-A177-3AD203B41FA5}">
                      <a16:colId xmlns:a16="http://schemas.microsoft.com/office/drawing/2014/main" val="3155929152"/>
                    </a:ext>
                  </a:extLst>
                </a:gridCol>
                <a:gridCol w="658368">
                  <a:extLst>
                    <a:ext uri="{9D8B030D-6E8A-4147-A177-3AD203B41FA5}">
                      <a16:colId xmlns:a16="http://schemas.microsoft.com/office/drawing/2014/main" val="1487828154"/>
                    </a:ext>
                  </a:extLst>
                </a:gridCol>
                <a:gridCol w="658368">
                  <a:extLst>
                    <a:ext uri="{9D8B030D-6E8A-4147-A177-3AD203B41FA5}">
                      <a16:colId xmlns:a16="http://schemas.microsoft.com/office/drawing/2014/main" val="4068891335"/>
                    </a:ext>
                  </a:extLst>
                </a:gridCol>
                <a:gridCol w="658368">
                  <a:extLst>
                    <a:ext uri="{9D8B030D-6E8A-4147-A177-3AD203B41FA5}">
                      <a16:colId xmlns:a16="http://schemas.microsoft.com/office/drawing/2014/main" val="110596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900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- 2018-05-08 15:04:04 </a:t>
                      </a:r>
                      <a:r>
                        <a:rPr kumimoji="0" lang="en-US" sz="1000" b="0" i="0" u="none" strike="noStrike" kern="1200" cap="none" spc="0" normalizeH="0" baseline="0" noProof="0">
                          <a:ln>
                            <a:noFill/>
                          </a:ln>
                          <a:solidFill>
                            <a:prstClr val="black"/>
                          </a:solidFill>
                          <a:effectLst/>
                          <a:uLnTx/>
                          <a:uFillTx/>
                          <a:latin typeface="+mn-lt"/>
                          <a:ea typeface="+mn-ea"/>
                          <a:cs typeface="+mn-cs"/>
                        </a:rPr>
                        <a:t> 
 Tanamera Wellness Spa has formulated a luxurious, plant-based and effective formula for healing new mothers from the scars of birth. Traditional methods of hands on application are used to provide gentle healing, giving new or expecting mothers the ‘glow’ that they may miss during pregnancy. We believe that mums need to rest, recover &amp; rejuvenate in her quest to promote health for both herself and her babies wellbeing, so we have collaborated with Tanamera Wellness Spa, offering all new expecting parents(or even guests) of LYC Mother &amp; Child Centre: 🌸Prenatal Massages for the Price of RM100, instead of the typical RM120! 🌸Free Tour of the Centre! Follow Tanamera Wellness Spa at @tanamera_wellness_centre 
T/C: Visitors need to Call LYC Mother &amp; Child (+60126277335) &amp; make a booking for the experience @ LYC Mother &amp; Child Centre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7004936"/>
                  </a:ext>
                </a:extLst>
              </a:tr>
            </a:tbl>
          </a:graphicData>
        </a:graphic>
      </p:graphicFrame>
      <p:sp>
        <p:nvSpPr>
          <p:cNvPr id="4" name="Text Placeholder 3">
            <a:extLst>
              <a:ext uri="{FF2B5EF4-FFF2-40B4-BE49-F238E27FC236}">
                <a16:creationId xmlns:a16="http://schemas.microsoft.com/office/drawing/2014/main" id="{00447981-9CD7-41DC-8A70-B4416699DDA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930993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1334</Words>
  <Application>Microsoft Office PowerPoint</Application>
  <PresentationFormat>On-screen Show (4:3)</PresentationFormat>
  <Paragraphs>524</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ＭＳ Ｐゴシック</vt:lpstr>
      <vt:lpstr>Calibri</vt:lpstr>
      <vt:lpstr>Arial</vt:lpstr>
      <vt:lpstr>quintly_template</vt:lpstr>
      <vt:lpstr>MASTER TEMPLATE</vt:lpstr>
      <vt:lpstr>Facebook Key Metrics Table | LYC Mother &amp; Child Centre</vt:lpstr>
      <vt:lpstr>Facebook Reach | LYC Mother &amp; Child Centre</vt:lpstr>
      <vt:lpstr>Facebook Average Reactions Per Post | LYC Mother &amp; Child Centre</vt:lpstr>
      <vt:lpstr>Facebook Engaged Users | LYC Mother &amp; Child Centre</vt:lpstr>
      <vt:lpstr>Facebook Interactions Distribution | LYC Mother &amp; Child Centre</vt:lpstr>
      <vt:lpstr>Facebook Interaction Rate By Weekday | LYC Mother &amp; Child Centre</vt:lpstr>
      <vt:lpstr>(FB) Custom Own Posts Table (new) | LYC Mother &amp; Child Centre</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14</vt:lpstr>
      <vt:lpstr>Facebook Own Posts Table | LYC Mother &amp; Child Centre - 2 of 14</vt:lpstr>
      <vt:lpstr>Facebook Own Posts Table | LYC Mother &amp; Child Centre - 3 of 14</vt:lpstr>
      <vt:lpstr>Facebook Own Posts Table | LYC Mother &amp; Child Centre - 4 of 14</vt:lpstr>
      <vt:lpstr>Facebook Own Posts Table | LYC Mother &amp; Child Centre - 5 of 14</vt:lpstr>
      <vt:lpstr>Facebook Own Posts Table | LYC Mother &amp; Child Centre - 6 of 14</vt:lpstr>
      <vt:lpstr>Facebook Own Posts Table | LYC Mother &amp; Child Centre - 7 of 14</vt:lpstr>
      <vt:lpstr>Facebook Own Posts Table | LYC Mother &amp; Child Centre - 8 of 14</vt:lpstr>
      <vt:lpstr>Facebook Own Posts Table | LYC Mother &amp; Child Centre - 9 of 14</vt:lpstr>
      <vt:lpstr>Facebook Own Posts Table | LYC Mother &amp; Child Centre - 10 of 14</vt:lpstr>
      <vt:lpstr>Facebook Own Posts Table | LYC Mother &amp; Child Centre - 11 of 14</vt:lpstr>
      <vt:lpstr>Facebook Own Posts Table | LYC Mother &amp; Child Centre - 12 of 14</vt:lpstr>
      <vt:lpstr>Facebook Own Posts Table | LYC Mother &amp; Child Centre - 13 of 14</vt:lpstr>
      <vt:lpstr>Facebook Own Posts Table | LYC Mother &amp; Child Centre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2018-06-01T11:43:50Z</dcterms:created>
  <dcterms:modified xsi:type="dcterms:W3CDTF">2018-06-01T11:44:40Z</dcterms:modified>
</cp:coreProperties>
</file>