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ＭＳ Ｐゴシック" panose="020B0600070205080204" pitchFamily="34" charset="-128"/>
      <p:regular r:id="rId30"/>
    </p:embeddedFon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107</c:v>
                </c:pt>
                <c:pt idx="1">
                  <c:v>31</c:v>
                </c:pt>
                <c:pt idx="2">
                  <c:v>747</c:v>
                </c:pt>
                <c:pt idx="3">
                  <c:v>429</c:v>
                </c:pt>
                <c:pt idx="4">
                  <c:v>542</c:v>
                </c:pt>
                <c:pt idx="5">
                  <c:v>233</c:v>
                </c:pt>
                <c:pt idx="6">
                  <c:v>350</c:v>
                </c:pt>
                <c:pt idx="7">
                  <c:v>120</c:v>
                </c:pt>
                <c:pt idx="8">
                  <c:v>4112</c:v>
                </c:pt>
                <c:pt idx="9">
                  <c:v>2161</c:v>
                </c:pt>
                <c:pt idx="10">
                  <c:v>426</c:v>
                </c:pt>
                <c:pt idx="11">
                  <c:v>484</c:v>
                </c:pt>
                <c:pt idx="12">
                  <c:v>977</c:v>
                </c:pt>
                <c:pt idx="13">
                  <c:v>993</c:v>
                </c:pt>
                <c:pt idx="14">
                  <c:v>1016</c:v>
                </c:pt>
                <c:pt idx="15">
                  <c:v>1036</c:v>
                </c:pt>
                <c:pt idx="16">
                  <c:v>1294</c:v>
                </c:pt>
                <c:pt idx="17">
                  <c:v>958</c:v>
                </c:pt>
                <c:pt idx="18">
                  <c:v>953</c:v>
                </c:pt>
                <c:pt idx="19">
                  <c:v>1335</c:v>
                </c:pt>
                <c:pt idx="20">
                  <c:v>373</c:v>
                </c:pt>
                <c:pt idx="21">
                  <c:v>847</c:v>
                </c:pt>
                <c:pt idx="22">
                  <c:v>2213</c:v>
                </c:pt>
                <c:pt idx="23">
                  <c:v>754</c:v>
                </c:pt>
                <c:pt idx="24">
                  <c:v>612</c:v>
                </c:pt>
                <c:pt idx="25">
                  <c:v>964</c:v>
                </c:pt>
                <c:pt idx="26">
                  <c:v>855</c:v>
                </c:pt>
                <c:pt idx="27">
                  <c:v>1314</c:v>
                </c:pt>
                <c:pt idx="28">
                  <c:v>2556</c:v>
                </c:pt>
                <c:pt idx="29">
                  <c:v>1845</c:v>
                </c:pt>
              </c:numCache>
            </c:numRef>
          </c:val>
          <c:smooth val="0"/>
          <c:extLst>
            <c:ext xmlns:c16="http://schemas.microsoft.com/office/drawing/2014/chart" uri="{C3380CC4-5D6E-409C-BE32-E72D297353CC}">
              <c16:uniqueId val="{00000000-CB28-4475-9311-005F85FA25A8}"/>
            </c:ext>
          </c:extLst>
        </c:ser>
        <c:dLbls>
          <c:showLegendKey val="0"/>
          <c:showVal val="0"/>
          <c:showCatName val="0"/>
          <c:showSerName val="0"/>
          <c:showPercent val="0"/>
          <c:showBubbleSize val="0"/>
        </c:dLbls>
        <c:smooth val="0"/>
        <c:axId val="330122024"/>
        <c:axId val="330120712"/>
      </c:lineChart>
      <c:dateAx>
        <c:axId val="33012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20712"/>
        <c:crosses val="autoZero"/>
        <c:auto val="1"/>
        <c:lblOffset val="100"/>
        <c:baseTimeUnit val="days"/>
      </c:dateAx>
      <c:valAx>
        <c:axId val="33012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12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10</c:v>
                </c:pt>
                <c:pt idx="2">
                  <c:v>0</c:v>
                </c:pt>
                <c:pt idx="3">
                  <c:v>109</c:v>
                </c:pt>
                <c:pt idx="4">
                  <c:v>15</c:v>
                </c:pt>
                <c:pt idx="5">
                  <c:v>86</c:v>
                </c:pt>
                <c:pt idx="6">
                  <c:v>0</c:v>
                </c:pt>
                <c:pt idx="7">
                  <c:v>0</c:v>
                </c:pt>
                <c:pt idx="8">
                  <c:v>0</c:v>
                </c:pt>
                <c:pt idx="9">
                  <c:v>14</c:v>
                </c:pt>
                <c:pt idx="10">
                  <c:v>0</c:v>
                </c:pt>
                <c:pt idx="11">
                  <c:v>84</c:v>
                </c:pt>
                <c:pt idx="12">
                  <c:v>81</c:v>
                </c:pt>
                <c:pt idx="13">
                  <c:v>0</c:v>
                </c:pt>
                <c:pt idx="14">
                  <c:v>0</c:v>
                </c:pt>
                <c:pt idx="15">
                  <c:v>69</c:v>
                </c:pt>
                <c:pt idx="16">
                  <c:v>17</c:v>
                </c:pt>
                <c:pt idx="17">
                  <c:v>28</c:v>
                </c:pt>
                <c:pt idx="18">
                  <c:v>19</c:v>
                </c:pt>
                <c:pt idx="19">
                  <c:v>0</c:v>
                </c:pt>
                <c:pt idx="20">
                  <c:v>81</c:v>
                </c:pt>
                <c:pt idx="21">
                  <c:v>0</c:v>
                </c:pt>
                <c:pt idx="22">
                  <c:v>0</c:v>
                </c:pt>
                <c:pt idx="23">
                  <c:v>78</c:v>
                </c:pt>
                <c:pt idx="24">
                  <c:v>17</c:v>
                </c:pt>
                <c:pt idx="25">
                  <c:v>0</c:v>
                </c:pt>
                <c:pt idx="26">
                  <c:v>10</c:v>
                </c:pt>
                <c:pt idx="27">
                  <c:v>12</c:v>
                </c:pt>
                <c:pt idx="28">
                  <c:v>0</c:v>
                </c:pt>
                <c:pt idx="29">
                  <c:v>120</c:v>
                </c:pt>
              </c:numCache>
            </c:numRef>
          </c:val>
          <c:smooth val="0"/>
          <c:extLst>
            <c:ext xmlns:c16="http://schemas.microsoft.com/office/drawing/2014/chart" uri="{C3380CC4-5D6E-409C-BE32-E72D297353CC}">
              <c16:uniqueId val="{00000000-C520-4B28-B82E-B9BCEBB868C4}"/>
            </c:ext>
          </c:extLst>
        </c:ser>
        <c:dLbls>
          <c:showLegendKey val="0"/>
          <c:showVal val="0"/>
          <c:showCatName val="0"/>
          <c:showSerName val="0"/>
          <c:showPercent val="0"/>
          <c:showBubbleSize val="0"/>
        </c:dLbls>
        <c:smooth val="0"/>
        <c:axId val="328061312"/>
        <c:axId val="328062952"/>
      </c:lineChart>
      <c:dateAx>
        <c:axId val="32806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62952"/>
        <c:crosses val="autoZero"/>
        <c:auto val="1"/>
        <c:lblOffset val="100"/>
        <c:baseTimeUnit val="days"/>
      </c:dateAx>
      <c:valAx>
        <c:axId val="32806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6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c:v>
                </c:pt>
                <c:pt idx="1">
                  <c:v>2</c:v>
                </c:pt>
                <c:pt idx="2">
                  <c:v>139</c:v>
                </c:pt>
                <c:pt idx="3">
                  <c:v>63</c:v>
                </c:pt>
                <c:pt idx="4">
                  <c:v>108</c:v>
                </c:pt>
                <c:pt idx="5">
                  <c:v>43</c:v>
                </c:pt>
                <c:pt idx="6">
                  <c:v>70</c:v>
                </c:pt>
                <c:pt idx="7">
                  <c:v>29</c:v>
                </c:pt>
                <c:pt idx="8">
                  <c:v>438</c:v>
                </c:pt>
                <c:pt idx="9">
                  <c:v>181</c:v>
                </c:pt>
                <c:pt idx="10">
                  <c:v>98</c:v>
                </c:pt>
                <c:pt idx="11">
                  <c:v>63</c:v>
                </c:pt>
                <c:pt idx="12">
                  <c:v>122</c:v>
                </c:pt>
                <c:pt idx="13">
                  <c:v>66</c:v>
                </c:pt>
                <c:pt idx="14">
                  <c:v>65</c:v>
                </c:pt>
                <c:pt idx="15">
                  <c:v>62</c:v>
                </c:pt>
                <c:pt idx="16">
                  <c:v>135</c:v>
                </c:pt>
                <c:pt idx="17">
                  <c:v>86</c:v>
                </c:pt>
                <c:pt idx="18">
                  <c:v>46</c:v>
                </c:pt>
                <c:pt idx="19">
                  <c:v>138</c:v>
                </c:pt>
                <c:pt idx="20">
                  <c:v>50</c:v>
                </c:pt>
                <c:pt idx="21">
                  <c:v>142</c:v>
                </c:pt>
                <c:pt idx="22">
                  <c:v>264</c:v>
                </c:pt>
                <c:pt idx="23">
                  <c:v>62</c:v>
                </c:pt>
                <c:pt idx="24">
                  <c:v>106</c:v>
                </c:pt>
                <c:pt idx="25">
                  <c:v>104</c:v>
                </c:pt>
                <c:pt idx="26">
                  <c:v>80</c:v>
                </c:pt>
                <c:pt idx="27">
                  <c:v>117</c:v>
                </c:pt>
                <c:pt idx="28">
                  <c:v>207</c:v>
                </c:pt>
                <c:pt idx="29">
                  <c:v>251</c:v>
                </c:pt>
              </c:numCache>
            </c:numRef>
          </c:val>
          <c:smooth val="0"/>
          <c:extLst>
            <c:ext xmlns:c16="http://schemas.microsoft.com/office/drawing/2014/chart" uri="{C3380CC4-5D6E-409C-BE32-E72D297353CC}">
              <c16:uniqueId val="{00000000-40C0-4C80-B2FA-B372B4486FE7}"/>
            </c:ext>
          </c:extLst>
        </c:ser>
        <c:dLbls>
          <c:showLegendKey val="0"/>
          <c:showVal val="0"/>
          <c:showCatName val="0"/>
          <c:showSerName val="0"/>
          <c:showPercent val="0"/>
          <c:showBubbleSize val="0"/>
        </c:dLbls>
        <c:smooth val="0"/>
        <c:axId val="165723784"/>
        <c:axId val="165723128"/>
      </c:lineChart>
      <c:dateAx>
        <c:axId val="16572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23128"/>
        <c:crosses val="autoZero"/>
        <c:auto val="1"/>
        <c:lblOffset val="100"/>
        <c:baseTimeUnit val="days"/>
      </c:dateAx>
      <c:valAx>
        <c:axId val="16572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2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950</c:v>
                </c:pt>
              </c:numCache>
            </c:numRef>
          </c:val>
          <c:extLst>
            <c:ext xmlns:c16="http://schemas.microsoft.com/office/drawing/2014/chart" uri="{C3380CC4-5D6E-409C-BE32-E72D297353CC}">
              <c16:uniqueId val="{00000000-1F97-4E5C-93A9-EBE68536FE5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2</c:v>
                </c:pt>
              </c:numCache>
            </c:numRef>
          </c:val>
          <c:extLst>
            <c:ext xmlns:c16="http://schemas.microsoft.com/office/drawing/2014/chart" uri="{C3380CC4-5D6E-409C-BE32-E72D297353CC}">
              <c16:uniqueId val="{00000001-1F97-4E5C-93A9-EBE68536FE5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1F97-4E5C-93A9-EBE68536FE5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1F97-4E5C-93A9-EBE68536FE5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1F97-4E5C-93A9-EBE68536FE5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1F97-4E5C-93A9-EBE68536FE5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3</c:v>
                </c:pt>
              </c:numCache>
            </c:numRef>
          </c:val>
          <c:extLst>
            <c:ext xmlns:c16="http://schemas.microsoft.com/office/drawing/2014/chart" uri="{C3380CC4-5D6E-409C-BE32-E72D297353CC}">
              <c16:uniqueId val="{00000006-1F97-4E5C-93A9-EBE68536FE5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51</c:v>
                </c:pt>
              </c:numCache>
            </c:numRef>
          </c:val>
          <c:extLst>
            <c:ext xmlns:c16="http://schemas.microsoft.com/office/drawing/2014/chart" uri="{C3380CC4-5D6E-409C-BE32-E72D297353CC}">
              <c16:uniqueId val="{00000007-1F97-4E5C-93A9-EBE68536FE56}"/>
            </c:ext>
          </c:extLst>
        </c:ser>
        <c:dLbls>
          <c:showLegendKey val="0"/>
          <c:showVal val="0"/>
          <c:showCatName val="0"/>
          <c:showSerName val="0"/>
          <c:showPercent val="0"/>
          <c:showBubbleSize val="0"/>
        </c:dLbls>
        <c:gapWidth val="150"/>
        <c:overlap val="100"/>
        <c:axId val="165723456"/>
        <c:axId val="165724112"/>
      </c:barChart>
      <c:catAx>
        <c:axId val="165723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24112"/>
        <c:crosses val="autoZero"/>
        <c:auto val="1"/>
        <c:lblAlgn val="ctr"/>
        <c:lblOffset val="100"/>
        <c:noMultiLvlLbl val="0"/>
      </c:catAx>
      <c:valAx>
        <c:axId val="165724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72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1E3E-418F-8479-D35932606CB1}"/>
            </c:ext>
          </c:extLst>
        </c:ser>
        <c:dLbls>
          <c:showLegendKey val="0"/>
          <c:showVal val="0"/>
          <c:showCatName val="0"/>
          <c:showSerName val="0"/>
          <c:showPercent val="0"/>
          <c:showBubbleSize val="0"/>
        </c:dLbls>
        <c:gapWidth val="219"/>
        <c:overlap val="-27"/>
        <c:axId val="328062624"/>
        <c:axId val="328064920"/>
      </c:barChart>
      <c:catAx>
        <c:axId val="32806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64920"/>
        <c:crosses val="autoZero"/>
        <c:auto val="1"/>
        <c:lblAlgn val="ctr"/>
        <c:lblOffset val="100"/>
        <c:noMultiLvlLbl val="0"/>
      </c:catAx>
      <c:valAx>
        <c:axId val="32806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06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44</c:v>
                </c:pt>
                <c:pt idx="2">
                  <c:v>342</c:v>
                </c:pt>
                <c:pt idx="3">
                  <c:v>71</c:v>
                </c:pt>
                <c:pt idx="4">
                  <c:v>18</c:v>
                </c:pt>
                <c:pt idx="5">
                  <c:v>16</c:v>
                </c:pt>
                <c:pt idx="6">
                  <c:v>4</c:v>
                </c:pt>
              </c:numCache>
            </c:numRef>
          </c:val>
          <c:extLst>
            <c:ext xmlns:c16="http://schemas.microsoft.com/office/drawing/2014/chart" uri="{C3380CC4-5D6E-409C-BE32-E72D297353CC}">
              <c16:uniqueId val="{00000000-BA85-4F66-A977-13A7FB35068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0</c:v>
                </c:pt>
                <c:pt idx="1">
                  <c:v>19</c:v>
                </c:pt>
                <c:pt idx="2">
                  <c:v>147</c:v>
                </c:pt>
                <c:pt idx="3">
                  <c:v>25</c:v>
                </c:pt>
                <c:pt idx="4">
                  <c:v>11</c:v>
                </c:pt>
                <c:pt idx="5">
                  <c:v>4</c:v>
                </c:pt>
                <c:pt idx="6">
                  <c:v>1</c:v>
                </c:pt>
              </c:numCache>
            </c:numRef>
          </c:val>
          <c:extLst>
            <c:ext xmlns:c16="http://schemas.microsoft.com/office/drawing/2014/chart" uri="{C3380CC4-5D6E-409C-BE32-E72D297353CC}">
              <c16:uniqueId val="{00000001-BA85-4F66-A977-13A7FB35068A}"/>
            </c:ext>
          </c:extLst>
        </c:ser>
        <c:dLbls>
          <c:showLegendKey val="0"/>
          <c:showVal val="0"/>
          <c:showCatName val="0"/>
          <c:showSerName val="0"/>
          <c:showPercent val="0"/>
          <c:showBubbleSize val="0"/>
        </c:dLbls>
        <c:gapWidth val="219"/>
        <c:overlap val="-27"/>
        <c:axId val="404158808"/>
        <c:axId val="404159464"/>
      </c:barChart>
      <c:catAx>
        <c:axId val="40415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59464"/>
        <c:crosses val="autoZero"/>
        <c:auto val="1"/>
        <c:lblAlgn val="ctr"/>
        <c:lblOffset val="100"/>
        <c:noMultiLvlLbl val="0"/>
      </c:catAx>
      <c:valAx>
        <c:axId val="40415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5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D1D-4D3F-88A0-6EC6857256BB}"/>
            </c:ext>
          </c:extLst>
        </c:ser>
        <c:dLbls>
          <c:showLegendKey val="0"/>
          <c:showVal val="0"/>
          <c:showCatName val="0"/>
          <c:showSerName val="0"/>
          <c:showPercent val="0"/>
          <c:showBubbleSize val="0"/>
        </c:dLbls>
        <c:smooth val="0"/>
        <c:axId val="404150936"/>
        <c:axId val="404152248"/>
      </c:lineChart>
      <c:dateAx>
        <c:axId val="40415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52248"/>
        <c:crosses val="autoZero"/>
        <c:auto val="1"/>
        <c:lblOffset val="100"/>
        <c:baseTimeUnit val="days"/>
      </c:dateAx>
      <c:valAx>
        <c:axId val="40415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5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numCache>
            </c:numRef>
          </c:val>
          <c:smooth val="0"/>
          <c:extLst>
            <c:ext xmlns:c16="http://schemas.microsoft.com/office/drawing/2014/chart" uri="{C3380CC4-5D6E-409C-BE32-E72D297353CC}">
              <c16:uniqueId val="{00000000-77EA-4621-8E6A-C864793A0451}"/>
            </c:ext>
          </c:extLst>
        </c:ser>
        <c:dLbls>
          <c:showLegendKey val="0"/>
          <c:showVal val="0"/>
          <c:showCatName val="0"/>
          <c:showSerName val="0"/>
          <c:showPercent val="0"/>
          <c:showBubbleSize val="0"/>
        </c:dLbls>
        <c:smooth val="0"/>
        <c:axId val="404157824"/>
        <c:axId val="404165696"/>
      </c:lineChart>
      <c:dateAx>
        <c:axId val="40415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65696"/>
        <c:crosses val="autoZero"/>
        <c:auto val="1"/>
        <c:lblOffset val="100"/>
        <c:baseTimeUnit val="days"/>
      </c:dateAx>
      <c:valAx>
        <c:axId val="40416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5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15</c:v>
                </c:pt>
                <c:pt idx="1">
                  <c:v>14</c:v>
                </c:pt>
                <c:pt idx="2">
                  <c:v>90</c:v>
                </c:pt>
                <c:pt idx="3">
                  <c:v>27</c:v>
                </c:pt>
                <c:pt idx="4">
                  <c:v>13</c:v>
                </c:pt>
                <c:pt idx="5">
                  <c:v>18</c:v>
                </c:pt>
                <c:pt idx="6">
                  <c:v>10</c:v>
                </c:pt>
                <c:pt idx="7">
                  <c:v>11</c:v>
                </c:pt>
                <c:pt idx="8">
                  <c:v>145</c:v>
                </c:pt>
                <c:pt idx="9">
                  <c:v>36</c:v>
                </c:pt>
                <c:pt idx="10">
                  <c:v>210</c:v>
                </c:pt>
                <c:pt idx="11">
                  <c:v>81</c:v>
                </c:pt>
                <c:pt idx="12">
                  <c:v>37</c:v>
                </c:pt>
                <c:pt idx="13">
                  <c:v>51</c:v>
                </c:pt>
                <c:pt idx="14">
                  <c:v>25</c:v>
                </c:pt>
                <c:pt idx="15">
                  <c:v>70</c:v>
                </c:pt>
                <c:pt idx="16">
                  <c:v>37</c:v>
                </c:pt>
                <c:pt idx="17">
                  <c:v>24</c:v>
                </c:pt>
                <c:pt idx="18">
                  <c:v>25</c:v>
                </c:pt>
                <c:pt idx="19">
                  <c:v>51</c:v>
                </c:pt>
                <c:pt idx="20">
                  <c:v>51</c:v>
                </c:pt>
                <c:pt idx="21">
                  <c:v>67</c:v>
                </c:pt>
                <c:pt idx="22">
                  <c:v>98</c:v>
                </c:pt>
                <c:pt idx="23">
                  <c:v>27</c:v>
                </c:pt>
                <c:pt idx="24">
                  <c:v>26</c:v>
                </c:pt>
                <c:pt idx="25">
                  <c:v>33</c:v>
                </c:pt>
                <c:pt idx="26">
                  <c:v>66</c:v>
                </c:pt>
                <c:pt idx="27">
                  <c:v>49</c:v>
                </c:pt>
                <c:pt idx="28">
                  <c:v>79</c:v>
                </c:pt>
                <c:pt idx="29">
                  <c:v>156</c:v>
                </c:pt>
              </c:numCache>
            </c:numRef>
          </c:val>
          <c:smooth val="0"/>
          <c:extLst>
            <c:ext xmlns:c16="http://schemas.microsoft.com/office/drawing/2014/chart" uri="{C3380CC4-5D6E-409C-BE32-E72D297353CC}">
              <c16:uniqueId val="{00000000-6589-46BA-B7A4-06DB80F56F83}"/>
            </c:ext>
          </c:extLst>
        </c:ser>
        <c:dLbls>
          <c:showLegendKey val="0"/>
          <c:showVal val="0"/>
          <c:showCatName val="0"/>
          <c:showSerName val="0"/>
          <c:showPercent val="0"/>
          <c:showBubbleSize val="0"/>
        </c:dLbls>
        <c:smooth val="0"/>
        <c:axId val="404161104"/>
        <c:axId val="404164056"/>
      </c:lineChart>
      <c:dateAx>
        <c:axId val="40416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64056"/>
        <c:crosses val="autoZero"/>
        <c:auto val="1"/>
        <c:lblOffset val="100"/>
        <c:baseTimeUnit val="days"/>
      </c:dateAx>
      <c:valAx>
        <c:axId val="40416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6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788B-F099-4CB6-97E1-210C975766F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A6DF37B-7BB5-4DAC-896D-53A84777546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83165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3A59A-73B3-4CB8-8D04-5F1CD1F90B3F}"/>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BBE8FE7A-195F-4425-AD07-B8F31A20CEA2}"/>
              </a:ext>
            </a:extLst>
          </p:cNvPr>
          <p:cNvGraphicFramePr>
            <a:graphicFrameLocks noGrp="1"/>
          </p:cNvGraphicFramePr>
          <p:nvPr>
            <p:ph type="tbl" sz="quarter" idx="13"/>
            <p:extLst>
              <p:ext uri="{D42A27DB-BD31-4B8C-83A1-F6EECF244321}">
                <p14:modId xmlns:p14="http://schemas.microsoft.com/office/powerpoint/2010/main" val="224912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75389282"/>
                    </a:ext>
                  </a:extLst>
                </a:gridCol>
                <a:gridCol w="740664">
                  <a:extLst>
                    <a:ext uri="{9D8B030D-6E8A-4147-A177-3AD203B41FA5}">
                      <a16:colId xmlns:a16="http://schemas.microsoft.com/office/drawing/2014/main" val="1161925719"/>
                    </a:ext>
                  </a:extLst>
                </a:gridCol>
                <a:gridCol w="740664">
                  <a:extLst>
                    <a:ext uri="{9D8B030D-6E8A-4147-A177-3AD203B41FA5}">
                      <a16:colId xmlns:a16="http://schemas.microsoft.com/office/drawing/2014/main" val="1644590842"/>
                    </a:ext>
                  </a:extLst>
                </a:gridCol>
                <a:gridCol w="740664">
                  <a:extLst>
                    <a:ext uri="{9D8B030D-6E8A-4147-A177-3AD203B41FA5}">
                      <a16:colId xmlns:a16="http://schemas.microsoft.com/office/drawing/2014/main" val="3273745946"/>
                    </a:ext>
                  </a:extLst>
                </a:gridCol>
                <a:gridCol w="740664">
                  <a:extLst>
                    <a:ext uri="{9D8B030D-6E8A-4147-A177-3AD203B41FA5}">
                      <a16:colId xmlns:a16="http://schemas.microsoft.com/office/drawing/2014/main" val="3511630672"/>
                    </a:ext>
                  </a:extLst>
                </a:gridCol>
                <a:gridCol w="740664">
                  <a:extLst>
                    <a:ext uri="{9D8B030D-6E8A-4147-A177-3AD203B41FA5}">
                      <a16:colId xmlns:a16="http://schemas.microsoft.com/office/drawing/2014/main" val="4065148914"/>
                    </a:ext>
                  </a:extLst>
                </a:gridCol>
                <a:gridCol w="740664">
                  <a:extLst>
                    <a:ext uri="{9D8B030D-6E8A-4147-A177-3AD203B41FA5}">
                      <a16:colId xmlns:a16="http://schemas.microsoft.com/office/drawing/2014/main" val="2332458317"/>
                    </a:ext>
                  </a:extLst>
                </a:gridCol>
                <a:gridCol w="740664">
                  <a:extLst>
                    <a:ext uri="{9D8B030D-6E8A-4147-A177-3AD203B41FA5}">
                      <a16:colId xmlns:a16="http://schemas.microsoft.com/office/drawing/2014/main" val="1513421647"/>
                    </a:ext>
                  </a:extLst>
                </a:gridCol>
                <a:gridCol w="740664">
                  <a:extLst>
                    <a:ext uri="{9D8B030D-6E8A-4147-A177-3AD203B41FA5}">
                      <a16:colId xmlns:a16="http://schemas.microsoft.com/office/drawing/2014/main" val="3802465337"/>
                    </a:ext>
                  </a:extLst>
                </a:gridCol>
                <a:gridCol w="740664">
                  <a:extLst>
                    <a:ext uri="{9D8B030D-6E8A-4147-A177-3AD203B41FA5}">
                      <a16:colId xmlns:a16="http://schemas.microsoft.com/office/drawing/2014/main" val="39759848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44368448"/>
                  </a:ext>
                </a:extLst>
              </a:tr>
              <a:tr h="370840">
                <a:tc>
                  <a:txBody>
                    <a:bodyPr/>
                    <a:lstStyle/>
                    <a:p>
                      <a:r>
                        <a:rPr lang="en-US" sz="1000"/>
                        <a:t>LYC Mother &amp; Child Centre</a:t>
                      </a:r>
                    </a:p>
                  </a:txBody>
                  <a:tcPr/>
                </a:tc>
                <a:tc>
                  <a:txBody>
                    <a:bodyPr/>
                    <a:lstStyle/>
                    <a:p>
                      <a:r>
                        <a:rPr lang="en-US" sz="1000"/>
                        <a:t>n/a</a:t>
                      </a:r>
                    </a:p>
                  </a:txBody>
                  <a:tcPr/>
                </a:tc>
                <a:tc>
                  <a:txBody>
                    <a:bodyPr/>
                    <a:lstStyle/>
                    <a:p>
                      <a:r>
                        <a:rPr lang="en-US" sz="1000"/>
                        <a:t>n/a</a:t>
                      </a:r>
                    </a:p>
                  </a:txBody>
                  <a:tcPr/>
                </a:tc>
                <a:tc>
                  <a:txBody>
                    <a:bodyPr/>
                    <a:lstStyle/>
                    <a:p>
                      <a:r>
                        <a:rPr lang="en-US" sz="1000"/>
                        <a:t>21</a:t>
                      </a:r>
                    </a:p>
                  </a:txBody>
                  <a:tcPr/>
                </a:tc>
                <a:tc>
                  <a:txBody>
                    <a:bodyPr/>
                    <a:lstStyle/>
                    <a:p>
                      <a:r>
                        <a:rPr lang="en-US" sz="1000"/>
                        <a:t>952</a:t>
                      </a:r>
                    </a:p>
                  </a:txBody>
                  <a:tcPr/>
                </a:tc>
                <a:tc>
                  <a:txBody>
                    <a:bodyPr/>
                    <a:lstStyle/>
                    <a:p>
                      <a:r>
                        <a:rPr lang="en-US" sz="1000"/>
                        <a:t>3</a:t>
                      </a:r>
                    </a:p>
                  </a:txBody>
                  <a:tcPr/>
                </a:tc>
                <a:tc>
                  <a:txBody>
                    <a:bodyPr/>
                    <a:lstStyle/>
                    <a:p>
                      <a:r>
                        <a:rPr lang="en-US" sz="1000"/>
                        <a:t>51</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494370009"/>
                  </a:ext>
                </a:extLst>
              </a:tr>
            </a:tbl>
          </a:graphicData>
        </a:graphic>
      </p:graphicFrame>
      <p:sp>
        <p:nvSpPr>
          <p:cNvPr id="4" name="Text Placeholder 3">
            <a:extLst>
              <a:ext uri="{FF2B5EF4-FFF2-40B4-BE49-F238E27FC236}">
                <a16:creationId xmlns:a16="http://schemas.microsoft.com/office/drawing/2014/main" id="{AB4E7C5A-D844-4A71-B8FD-47C0C0415E6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4416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1F96C-F1AC-40F4-82E5-8E9F8C7AC78E}"/>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EEB1F68F-4C3E-4B3D-AB6E-4A6E72982534}"/>
              </a:ext>
            </a:extLst>
          </p:cNvPr>
          <p:cNvGraphicFramePr>
            <a:graphicFrameLocks noGrp="1"/>
          </p:cNvGraphicFramePr>
          <p:nvPr>
            <p:ph type="chart" sz="quarter" idx="13"/>
            <p:extLst>
              <p:ext uri="{D42A27DB-BD31-4B8C-83A1-F6EECF244321}">
                <p14:modId xmlns:p14="http://schemas.microsoft.com/office/powerpoint/2010/main" val="3227353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0D62B2-3307-437A-9B11-0EB5A40207E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92D2C4C-6FD0-411D-8C22-708F856573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183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9703D-04B3-4CD0-BA7A-0895884BA03A}"/>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4816600E-72BA-4BB1-BB15-122501EC3971}"/>
              </a:ext>
            </a:extLst>
          </p:cNvPr>
          <p:cNvGraphicFramePr>
            <a:graphicFrameLocks noGrp="1"/>
          </p:cNvGraphicFramePr>
          <p:nvPr>
            <p:ph type="chart" sz="quarter" idx="13"/>
            <p:extLst>
              <p:ext uri="{D42A27DB-BD31-4B8C-83A1-F6EECF244321}">
                <p14:modId xmlns:p14="http://schemas.microsoft.com/office/powerpoint/2010/main" val="3102846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2D33C-925E-4274-9D74-05218D9D059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6EDCB87-10EB-4A61-859B-8B6B9F64CF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4367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257E3-1F3E-4365-95ED-14FB4EF588AD}"/>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BC62D394-EE48-4A08-8BD9-F1B1681CE6FF}"/>
              </a:ext>
            </a:extLst>
          </p:cNvPr>
          <p:cNvGraphicFramePr>
            <a:graphicFrameLocks noGrp="1"/>
          </p:cNvGraphicFramePr>
          <p:nvPr>
            <p:ph type="chart" sz="quarter" idx="13"/>
            <p:extLst>
              <p:ext uri="{D42A27DB-BD31-4B8C-83A1-F6EECF244321}">
                <p14:modId xmlns:p14="http://schemas.microsoft.com/office/powerpoint/2010/main" val="3328251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8F8BFB-ECC1-487F-A6D9-561A6DA2069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EDE4662-ED00-4258-B64E-5AF949F47A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346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BFB9E-5541-45B1-B12E-290A57DF644D}"/>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ADB27915-7DD0-41FA-8D01-B0BDF9BB1700}"/>
              </a:ext>
            </a:extLst>
          </p:cNvPr>
          <p:cNvGraphicFramePr>
            <a:graphicFrameLocks noGrp="1"/>
          </p:cNvGraphicFramePr>
          <p:nvPr>
            <p:ph type="chart" sz="quarter" idx="13"/>
            <p:extLst>
              <p:ext uri="{D42A27DB-BD31-4B8C-83A1-F6EECF244321}">
                <p14:modId xmlns:p14="http://schemas.microsoft.com/office/powerpoint/2010/main" val="978469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51EB4-5FB2-4EAC-8E79-652C1E0CE76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76F387B-41EE-4911-B56D-1C66CEB84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450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53C9A-4B7E-463D-9401-B331B35E37DA}"/>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F4C7F3B0-2A98-492F-8586-71A81752920A}"/>
              </a:ext>
            </a:extLst>
          </p:cNvPr>
          <p:cNvGraphicFramePr>
            <a:graphicFrameLocks noGrp="1"/>
          </p:cNvGraphicFramePr>
          <p:nvPr>
            <p:ph type="chart" sz="quarter" idx="13"/>
            <p:extLst>
              <p:ext uri="{D42A27DB-BD31-4B8C-83A1-F6EECF244321}">
                <p14:modId xmlns:p14="http://schemas.microsoft.com/office/powerpoint/2010/main" val="1949611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026AE3-6A9A-460F-A9AC-C22FD659E21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103930B-3D71-4BDD-AE85-D462A1738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2602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8C013-F72B-4F54-8CDE-B368E3870DA9}"/>
              </a:ext>
            </a:extLst>
          </p:cNvPr>
          <p:cNvSpPr>
            <a:spLocks noGrp="1"/>
          </p:cNvSpPr>
          <p:nvPr>
            <p:ph type="title"/>
          </p:nvPr>
        </p:nvSpPr>
        <p:spPr/>
        <p:txBody>
          <a:bodyPr/>
          <a:lstStyle/>
          <a:p>
            <a:r>
              <a:rPr lang="en-US"/>
              <a:t>(FB) Custom Own Posts Table (new) | LYC Mother &amp; Child Centre - 1 of 3</a:t>
            </a:r>
          </a:p>
        </p:txBody>
      </p:sp>
      <p:graphicFrame>
        <p:nvGraphicFramePr>
          <p:cNvPr id="5" name="Table Placeholder 4">
            <a:extLst>
              <a:ext uri="{FF2B5EF4-FFF2-40B4-BE49-F238E27FC236}">
                <a16:creationId xmlns:a16="http://schemas.microsoft.com/office/drawing/2014/main" id="{384DF625-CF54-45AC-959D-F93E66E87334}"/>
              </a:ext>
            </a:extLst>
          </p:cNvPr>
          <p:cNvGraphicFramePr>
            <a:graphicFrameLocks noGrp="1"/>
          </p:cNvGraphicFramePr>
          <p:nvPr>
            <p:ph type="tbl" sz="quarter" idx="13"/>
            <p:extLst>
              <p:ext uri="{D42A27DB-BD31-4B8C-83A1-F6EECF244321}">
                <p14:modId xmlns:p14="http://schemas.microsoft.com/office/powerpoint/2010/main" val="46396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48411518"/>
                    </a:ext>
                  </a:extLst>
                </a:gridCol>
                <a:gridCol w="822960">
                  <a:extLst>
                    <a:ext uri="{9D8B030D-6E8A-4147-A177-3AD203B41FA5}">
                      <a16:colId xmlns:a16="http://schemas.microsoft.com/office/drawing/2014/main" val="2689666912"/>
                    </a:ext>
                  </a:extLst>
                </a:gridCol>
                <a:gridCol w="822960">
                  <a:extLst>
                    <a:ext uri="{9D8B030D-6E8A-4147-A177-3AD203B41FA5}">
                      <a16:colId xmlns:a16="http://schemas.microsoft.com/office/drawing/2014/main" val="4118361516"/>
                    </a:ext>
                  </a:extLst>
                </a:gridCol>
                <a:gridCol w="822960">
                  <a:extLst>
                    <a:ext uri="{9D8B030D-6E8A-4147-A177-3AD203B41FA5}">
                      <a16:colId xmlns:a16="http://schemas.microsoft.com/office/drawing/2014/main" val="4219940778"/>
                    </a:ext>
                  </a:extLst>
                </a:gridCol>
                <a:gridCol w="822960">
                  <a:extLst>
                    <a:ext uri="{9D8B030D-6E8A-4147-A177-3AD203B41FA5}">
                      <a16:colId xmlns:a16="http://schemas.microsoft.com/office/drawing/2014/main" val="713181593"/>
                    </a:ext>
                  </a:extLst>
                </a:gridCol>
                <a:gridCol w="822960">
                  <a:extLst>
                    <a:ext uri="{9D8B030D-6E8A-4147-A177-3AD203B41FA5}">
                      <a16:colId xmlns:a16="http://schemas.microsoft.com/office/drawing/2014/main" val="2466824488"/>
                    </a:ext>
                  </a:extLst>
                </a:gridCol>
                <a:gridCol w="822960">
                  <a:extLst>
                    <a:ext uri="{9D8B030D-6E8A-4147-A177-3AD203B41FA5}">
                      <a16:colId xmlns:a16="http://schemas.microsoft.com/office/drawing/2014/main" val="2244467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932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- 2018-04-30 17:43:00 </a:t>
                      </a:r>
                      <a:r>
                        <a:rPr kumimoji="0" lang="en-US" sz="1000" b="0" i="0" u="none" strike="noStrike" kern="1200" cap="none" spc="0" normalizeH="0" baseline="0" noProof="0">
                          <a:ln>
                            <a:noFill/>
                          </a:ln>
                          <a:solidFill>
                            <a:prstClr val="black"/>
                          </a:solidFill>
                          <a:effectLst/>
                          <a:uLnTx/>
                          <a:uFillTx/>
                          <a:latin typeface="+mn-lt"/>
                          <a:ea typeface="+mn-ea"/>
                          <a:cs typeface="+mn-cs"/>
                        </a:rPr>
                        <a:t> 
 Besides the expansion of uterus, your feet and heart will also increase in size during pregnancy.
Your heart grows to handle the increased volume of blood in the body, whereas your feet swell due to fluid retention and the stretchiness of pregnant ligaments.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7624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- 2018-04-28 12:00:01 </a:t>
                      </a:r>
                      <a:r>
                        <a:rPr kumimoji="0" lang="en-US" sz="1000" b="0" i="0" u="none" strike="noStrike" kern="1200" cap="none" spc="0" normalizeH="0" baseline="0" noProof="0">
                          <a:ln>
                            <a:noFill/>
                          </a:ln>
                          <a:solidFill>
                            <a:prstClr val="black"/>
                          </a:solidFill>
                          <a:effectLst/>
                          <a:uLnTx/>
                          <a:uFillTx/>
                          <a:latin typeface="+mn-lt"/>
                          <a:ea typeface="+mn-ea"/>
                          <a:cs typeface="+mn-cs"/>
                        </a:rPr>
                        <a:t> 
 It is our pleasure to have Malaysia Ai FM radio announcer and 8TV news presenter Jin Chuan </a:t>
                      </a:r>
                      <a:r>
                        <a:rPr kumimoji="0" lang="ja-JP" altLang="en-US" sz="1000" b="0" i="0" u="none" strike="noStrike" kern="1200" cap="none" spc="0" normalizeH="0" baseline="0" noProof="0">
                          <a:ln>
                            <a:noFill/>
                          </a:ln>
                          <a:solidFill>
                            <a:prstClr val="black"/>
                          </a:solidFill>
                          <a:effectLst/>
                          <a:uLnTx/>
                          <a:uFillTx/>
                          <a:latin typeface="+mn-lt"/>
                          <a:ea typeface="+mn-ea"/>
                          <a:cs typeface="+mn-cs"/>
                        </a:rPr>
                        <a:t>苏进川 </a:t>
                      </a:r>
                      <a:r>
                        <a:rPr kumimoji="0" lang="en-US" sz="1000" b="0" i="0" u="none" strike="noStrike" kern="1200" cap="none" spc="0" normalizeH="0" baseline="0" noProof="0">
                          <a:ln>
                            <a:noFill/>
                          </a:ln>
                          <a:solidFill>
                            <a:prstClr val="black"/>
                          </a:solidFill>
                          <a:effectLst/>
                          <a:uLnTx/>
                          <a:uFillTx/>
                          <a:latin typeface="+mn-lt"/>
                          <a:ea typeface="+mn-ea"/>
                          <a:cs typeface="+mn-cs"/>
                        </a:rPr>
                        <a:t>drop by LYC Mother &amp; Child Centre! Thank you for coming! :)
https://www.facebook.com/djchuan/posts/1667442493345793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7057309"/>
                  </a:ext>
                </a:extLst>
              </a:tr>
            </a:tbl>
          </a:graphicData>
        </a:graphic>
      </p:graphicFrame>
      <p:sp>
        <p:nvSpPr>
          <p:cNvPr id="4" name="Text Placeholder 3">
            <a:extLst>
              <a:ext uri="{FF2B5EF4-FFF2-40B4-BE49-F238E27FC236}">
                <a16:creationId xmlns:a16="http://schemas.microsoft.com/office/drawing/2014/main" id="{9015D06B-5BDD-4CA4-989C-6D49161BDE0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76108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0715F-73C1-48D0-B359-ACFF84D35F08}"/>
              </a:ext>
            </a:extLst>
          </p:cNvPr>
          <p:cNvSpPr>
            <a:spLocks noGrp="1"/>
          </p:cNvSpPr>
          <p:nvPr>
            <p:ph type="title"/>
          </p:nvPr>
        </p:nvSpPr>
        <p:spPr/>
        <p:txBody>
          <a:bodyPr/>
          <a:lstStyle/>
          <a:p>
            <a:r>
              <a:rPr lang="en-US"/>
              <a:t>(FB) Custom Own Posts Table (new) | LYC Mother &amp; Child Centre - 2 of 3</a:t>
            </a:r>
          </a:p>
        </p:txBody>
      </p:sp>
      <p:graphicFrame>
        <p:nvGraphicFramePr>
          <p:cNvPr id="5" name="Table Placeholder 4">
            <a:extLst>
              <a:ext uri="{FF2B5EF4-FFF2-40B4-BE49-F238E27FC236}">
                <a16:creationId xmlns:a16="http://schemas.microsoft.com/office/drawing/2014/main" id="{8AE97FCE-8D90-44A8-BE0B-3E9620608364}"/>
              </a:ext>
            </a:extLst>
          </p:cNvPr>
          <p:cNvGraphicFramePr>
            <a:graphicFrameLocks noGrp="1"/>
          </p:cNvGraphicFramePr>
          <p:nvPr>
            <p:ph type="tbl" sz="quarter" idx="13"/>
            <p:extLst>
              <p:ext uri="{D42A27DB-BD31-4B8C-83A1-F6EECF244321}">
                <p14:modId xmlns:p14="http://schemas.microsoft.com/office/powerpoint/2010/main" val="617816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82063232"/>
                    </a:ext>
                  </a:extLst>
                </a:gridCol>
                <a:gridCol w="822960">
                  <a:extLst>
                    <a:ext uri="{9D8B030D-6E8A-4147-A177-3AD203B41FA5}">
                      <a16:colId xmlns:a16="http://schemas.microsoft.com/office/drawing/2014/main" val="2356324739"/>
                    </a:ext>
                  </a:extLst>
                </a:gridCol>
                <a:gridCol w="822960">
                  <a:extLst>
                    <a:ext uri="{9D8B030D-6E8A-4147-A177-3AD203B41FA5}">
                      <a16:colId xmlns:a16="http://schemas.microsoft.com/office/drawing/2014/main" val="4214026663"/>
                    </a:ext>
                  </a:extLst>
                </a:gridCol>
                <a:gridCol w="822960">
                  <a:extLst>
                    <a:ext uri="{9D8B030D-6E8A-4147-A177-3AD203B41FA5}">
                      <a16:colId xmlns:a16="http://schemas.microsoft.com/office/drawing/2014/main" val="3080517623"/>
                    </a:ext>
                  </a:extLst>
                </a:gridCol>
                <a:gridCol w="822960">
                  <a:extLst>
                    <a:ext uri="{9D8B030D-6E8A-4147-A177-3AD203B41FA5}">
                      <a16:colId xmlns:a16="http://schemas.microsoft.com/office/drawing/2014/main" val="1313960679"/>
                    </a:ext>
                  </a:extLst>
                </a:gridCol>
                <a:gridCol w="822960">
                  <a:extLst>
                    <a:ext uri="{9D8B030D-6E8A-4147-A177-3AD203B41FA5}">
                      <a16:colId xmlns:a16="http://schemas.microsoft.com/office/drawing/2014/main" val="901783961"/>
                    </a:ext>
                  </a:extLst>
                </a:gridCol>
                <a:gridCol w="822960">
                  <a:extLst>
                    <a:ext uri="{9D8B030D-6E8A-4147-A177-3AD203B41FA5}">
                      <a16:colId xmlns:a16="http://schemas.microsoft.com/office/drawing/2014/main" val="175958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962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- 2018-04-27 11:00:31 </a:t>
                      </a:r>
                      <a:r>
                        <a:rPr kumimoji="0" lang="en-US" sz="1000" b="0" i="0" u="none" strike="noStrike" kern="1200" cap="none" spc="0" normalizeH="0" baseline="0" noProof="0">
                          <a:ln>
                            <a:noFill/>
                          </a:ln>
                          <a:solidFill>
                            <a:prstClr val="black"/>
                          </a:solidFill>
                          <a:effectLst/>
                          <a:uLnTx/>
                          <a:uFillTx/>
                          <a:latin typeface="+mn-lt"/>
                          <a:ea typeface="+mn-ea"/>
                          <a:cs typeface="+mn-cs"/>
                        </a:rPr>
                        <a:t> 
 For those of you who missed the recent All Things Confinement Workshop, click the link to read more about what happened last Sunday!
Thank you 100Comments.com for the write up.
Stay tuned to our Facebook page for upcoming events in future!
https://100comments.com/blog/how-will-you-prepare-for-motherhood-a-workshop-to-remember/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8133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- 2018-04-25 10:25:57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spending your precious time at LYC attending the All Thing Confinement workshop held last weekend on 21 April! We hope you have gained knowledge from listening to the speakers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7197642"/>
                  </a:ext>
                </a:extLst>
              </a:tr>
            </a:tbl>
          </a:graphicData>
        </a:graphic>
      </p:graphicFrame>
      <p:sp>
        <p:nvSpPr>
          <p:cNvPr id="4" name="Text Placeholder 3">
            <a:extLst>
              <a:ext uri="{FF2B5EF4-FFF2-40B4-BE49-F238E27FC236}">
                <a16:creationId xmlns:a16="http://schemas.microsoft.com/office/drawing/2014/main" id="{79CB74BC-6CCD-4BB6-9102-1E6743B9C73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21552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EC20F-5113-4D00-819B-1EAF8593AE1A}"/>
              </a:ext>
            </a:extLst>
          </p:cNvPr>
          <p:cNvSpPr>
            <a:spLocks noGrp="1"/>
          </p:cNvSpPr>
          <p:nvPr>
            <p:ph type="title"/>
          </p:nvPr>
        </p:nvSpPr>
        <p:spPr/>
        <p:txBody>
          <a:bodyPr/>
          <a:lstStyle/>
          <a:p>
            <a:r>
              <a:rPr lang="en-US"/>
              <a:t>(FB) Custom Own Posts Table (new) | LYC Mother &amp; Child Centre - 3 of 3</a:t>
            </a:r>
          </a:p>
        </p:txBody>
      </p:sp>
      <p:graphicFrame>
        <p:nvGraphicFramePr>
          <p:cNvPr id="5" name="Table Placeholder 4">
            <a:extLst>
              <a:ext uri="{FF2B5EF4-FFF2-40B4-BE49-F238E27FC236}">
                <a16:creationId xmlns:a16="http://schemas.microsoft.com/office/drawing/2014/main" id="{D96F2A77-3582-49AC-9A62-EA77E4480F42}"/>
              </a:ext>
            </a:extLst>
          </p:cNvPr>
          <p:cNvGraphicFramePr>
            <a:graphicFrameLocks noGrp="1"/>
          </p:cNvGraphicFramePr>
          <p:nvPr>
            <p:ph type="tbl" sz="quarter" idx="13"/>
            <p:extLst>
              <p:ext uri="{D42A27DB-BD31-4B8C-83A1-F6EECF244321}">
                <p14:modId xmlns:p14="http://schemas.microsoft.com/office/powerpoint/2010/main" val="1166795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7369307"/>
                    </a:ext>
                  </a:extLst>
                </a:gridCol>
                <a:gridCol w="822960">
                  <a:extLst>
                    <a:ext uri="{9D8B030D-6E8A-4147-A177-3AD203B41FA5}">
                      <a16:colId xmlns:a16="http://schemas.microsoft.com/office/drawing/2014/main" val="1080802737"/>
                    </a:ext>
                  </a:extLst>
                </a:gridCol>
                <a:gridCol w="822960">
                  <a:extLst>
                    <a:ext uri="{9D8B030D-6E8A-4147-A177-3AD203B41FA5}">
                      <a16:colId xmlns:a16="http://schemas.microsoft.com/office/drawing/2014/main" val="742236805"/>
                    </a:ext>
                  </a:extLst>
                </a:gridCol>
                <a:gridCol w="822960">
                  <a:extLst>
                    <a:ext uri="{9D8B030D-6E8A-4147-A177-3AD203B41FA5}">
                      <a16:colId xmlns:a16="http://schemas.microsoft.com/office/drawing/2014/main" val="1154926585"/>
                    </a:ext>
                  </a:extLst>
                </a:gridCol>
                <a:gridCol w="822960">
                  <a:extLst>
                    <a:ext uri="{9D8B030D-6E8A-4147-A177-3AD203B41FA5}">
                      <a16:colId xmlns:a16="http://schemas.microsoft.com/office/drawing/2014/main" val="2092762077"/>
                    </a:ext>
                  </a:extLst>
                </a:gridCol>
                <a:gridCol w="822960">
                  <a:extLst>
                    <a:ext uri="{9D8B030D-6E8A-4147-A177-3AD203B41FA5}">
                      <a16:colId xmlns:a16="http://schemas.microsoft.com/office/drawing/2014/main" val="1382558747"/>
                    </a:ext>
                  </a:extLst>
                </a:gridCol>
                <a:gridCol w="822960">
                  <a:extLst>
                    <a:ext uri="{9D8B030D-6E8A-4147-A177-3AD203B41FA5}">
                      <a16:colId xmlns:a16="http://schemas.microsoft.com/office/drawing/2014/main" val="140258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790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- 2018-04-24 12:43:00 </a:t>
                      </a:r>
                      <a:r>
                        <a:rPr kumimoji="0" lang="en-US" sz="1000" b="0" i="0" u="none" strike="noStrike" kern="1200" cap="none" spc="0" normalizeH="0" baseline="0" noProof="0">
                          <a:ln>
                            <a:noFill/>
                          </a:ln>
                          <a:solidFill>
                            <a:prstClr val="black"/>
                          </a:solidFill>
                          <a:effectLst/>
                          <a:uLnTx/>
                          <a:uFillTx/>
                          <a:latin typeface="+mn-lt"/>
                          <a:ea typeface="+mn-ea"/>
                          <a:cs typeface="+mn-cs"/>
                        </a:rPr>
                        <a:t> 
 At LYC Healthcare, we will take care of you so that you can care for your baby : ) Our friendly nurses are also available any time of the day to give you the recovery support you need.
Make an appointment with us at http://lychealth.com/appointment or send us a Facebook message for more information!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0382995"/>
                  </a:ext>
                </a:extLst>
              </a:tr>
            </a:tbl>
          </a:graphicData>
        </a:graphic>
      </p:graphicFrame>
      <p:sp>
        <p:nvSpPr>
          <p:cNvPr id="4" name="Text Placeholder 3">
            <a:extLst>
              <a:ext uri="{FF2B5EF4-FFF2-40B4-BE49-F238E27FC236}">
                <a16:creationId xmlns:a16="http://schemas.microsoft.com/office/drawing/2014/main" id="{4AB52E25-09F7-41A1-B2D1-A1CE5A1D318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37039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E501B-4868-40B7-A327-27F6C1DBDB5D}"/>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E1A49423-456C-40C3-B495-8B3E9EF654D2}"/>
              </a:ext>
            </a:extLst>
          </p:cNvPr>
          <p:cNvGraphicFramePr>
            <a:graphicFrameLocks noGrp="1"/>
          </p:cNvGraphicFramePr>
          <p:nvPr>
            <p:ph type="chart" sz="quarter" idx="13"/>
            <p:extLst>
              <p:ext uri="{D42A27DB-BD31-4B8C-83A1-F6EECF244321}">
                <p14:modId xmlns:p14="http://schemas.microsoft.com/office/powerpoint/2010/main" val="322198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5527D6-7162-48E2-BFC9-10C603408C9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27697C2-561D-46A0-A9D4-86CD51DD15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179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23C60-A3C7-441C-877A-E56760F1BE5A}"/>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CF621B7C-6C81-489B-A7BE-3C5D5808C248}"/>
              </a:ext>
            </a:extLst>
          </p:cNvPr>
          <p:cNvGraphicFramePr>
            <a:graphicFrameLocks noGrp="1"/>
          </p:cNvGraphicFramePr>
          <p:nvPr>
            <p:ph type="chart" sz="quarter" idx="13"/>
            <p:extLst>
              <p:ext uri="{D42A27DB-BD31-4B8C-83A1-F6EECF244321}">
                <p14:modId xmlns:p14="http://schemas.microsoft.com/office/powerpoint/2010/main" val="569337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95645-E8C9-4127-83A0-6B1982AA9FC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40C660F-F90C-4B94-85F2-A24CA05395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8573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A3723-B8DF-4A82-AA8F-62818B190211}"/>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ADBFE6D9-7911-498C-92A6-28AF646BD91C}"/>
              </a:ext>
            </a:extLst>
          </p:cNvPr>
          <p:cNvGraphicFramePr>
            <a:graphicFrameLocks noGrp="1"/>
          </p:cNvGraphicFramePr>
          <p:nvPr>
            <p:ph type="chart" sz="quarter" idx="13"/>
            <p:extLst>
              <p:ext uri="{D42A27DB-BD31-4B8C-83A1-F6EECF244321}">
                <p14:modId xmlns:p14="http://schemas.microsoft.com/office/powerpoint/2010/main" val="997518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BE5CEC-BB3F-422D-A8A0-CC058F1D211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6251B28-B2DD-49B6-85FC-A39A6A0D5A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469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A364-3657-4123-9C2F-F7157BC4D1E0}"/>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DE493DDA-8500-4908-A916-B76569910EC3}"/>
              </a:ext>
            </a:extLst>
          </p:cNvPr>
          <p:cNvGraphicFramePr>
            <a:graphicFrameLocks noGrp="1"/>
          </p:cNvGraphicFramePr>
          <p:nvPr>
            <p:ph type="chart" sz="quarter" idx="13"/>
            <p:extLst>
              <p:ext uri="{D42A27DB-BD31-4B8C-83A1-F6EECF244321}">
                <p14:modId xmlns:p14="http://schemas.microsoft.com/office/powerpoint/2010/main" val="3046886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872620-4197-43E1-9BDB-ADDE07292FF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A3A32EE-E8AE-43E7-9B34-87CBAED910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5879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0A0-473D-4372-9F4A-F12BE035085F}"/>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795EC80E-971A-44DD-8D28-A0ECACE96F8F}"/>
              </a:ext>
            </a:extLst>
          </p:cNvPr>
          <p:cNvGraphicFramePr>
            <a:graphicFrameLocks noGrp="1"/>
          </p:cNvGraphicFramePr>
          <p:nvPr>
            <p:ph type="tbl" sz="quarter" idx="13"/>
            <p:extLst>
              <p:ext uri="{D42A27DB-BD31-4B8C-83A1-F6EECF244321}">
                <p14:modId xmlns:p14="http://schemas.microsoft.com/office/powerpoint/2010/main" val="514081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15911645"/>
                    </a:ext>
                  </a:extLst>
                </a:gridCol>
                <a:gridCol w="1645920">
                  <a:extLst>
                    <a:ext uri="{9D8B030D-6E8A-4147-A177-3AD203B41FA5}">
                      <a16:colId xmlns:a16="http://schemas.microsoft.com/office/drawing/2014/main" val="1801282103"/>
                    </a:ext>
                  </a:extLst>
                </a:gridCol>
                <a:gridCol w="1645920">
                  <a:extLst>
                    <a:ext uri="{9D8B030D-6E8A-4147-A177-3AD203B41FA5}">
                      <a16:colId xmlns:a16="http://schemas.microsoft.com/office/drawing/2014/main" val="2257997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9249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1873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5518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0155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8165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2212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410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9183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27949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6395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39362018"/>
                  </a:ext>
                </a:extLst>
              </a:tr>
            </a:tbl>
          </a:graphicData>
        </a:graphic>
      </p:graphicFrame>
      <p:sp>
        <p:nvSpPr>
          <p:cNvPr id="4" name="Text Placeholder 3">
            <a:extLst>
              <a:ext uri="{FF2B5EF4-FFF2-40B4-BE49-F238E27FC236}">
                <a16:creationId xmlns:a16="http://schemas.microsoft.com/office/drawing/2014/main" id="{5B79E802-3B2B-4B1B-A6EE-C8EE4846D57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33695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D2E28-AF3B-4782-A6A6-4CEA7FFFD052}"/>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40E20B2F-F6EE-44A5-BE0E-B61CF5073116}"/>
              </a:ext>
            </a:extLst>
          </p:cNvPr>
          <p:cNvGraphicFramePr>
            <a:graphicFrameLocks noGrp="1"/>
          </p:cNvGraphicFramePr>
          <p:nvPr>
            <p:ph type="tbl" sz="quarter" idx="13"/>
            <p:extLst>
              <p:ext uri="{D42A27DB-BD31-4B8C-83A1-F6EECF244321}">
                <p14:modId xmlns:p14="http://schemas.microsoft.com/office/powerpoint/2010/main" val="3962396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26600793"/>
                    </a:ext>
                  </a:extLst>
                </a:gridCol>
                <a:gridCol w="1645920">
                  <a:extLst>
                    <a:ext uri="{9D8B030D-6E8A-4147-A177-3AD203B41FA5}">
                      <a16:colId xmlns:a16="http://schemas.microsoft.com/office/drawing/2014/main" val="62191726"/>
                    </a:ext>
                  </a:extLst>
                </a:gridCol>
                <a:gridCol w="1645920">
                  <a:extLst>
                    <a:ext uri="{9D8B030D-6E8A-4147-A177-3AD203B41FA5}">
                      <a16:colId xmlns:a16="http://schemas.microsoft.com/office/drawing/2014/main" val="3277136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6199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9863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0898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155210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5689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2285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3103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16419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1281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2636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49902860"/>
                  </a:ext>
                </a:extLst>
              </a:tr>
            </a:tbl>
          </a:graphicData>
        </a:graphic>
      </p:graphicFrame>
      <p:sp>
        <p:nvSpPr>
          <p:cNvPr id="4" name="Text Placeholder 3">
            <a:extLst>
              <a:ext uri="{FF2B5EF4-FFF2-40B4-BE49-F238E27FC236}">
                <a16:creationId xmlns:a16="http://schemas.microsoft.com/office/drawing/2014/main" id="{0BDC410F-F855-4C64-990B-EF20BDD0329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26404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FA547-8CD1-4F52-9F34-055C29F3C0E4}"/>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8455C33E-0648-47FB-9CF9-784AA184342C}"/>
              </a:ext>
            </a:extLst>
          </p:cNvPr>
          <p:cNvGraphicFramePr>
            <a:graphicFrameLocks noGrp="1"/>
          </p:cNvGraphicFramePr>
          <p:nvPr>
            <p:ph type="tbl" sz="quarter" idx="13"/>
            <p:extLst>
              <p:ext uri="{D42A27DB-BD31-4B8C-83A1-F6EECF244321}">
                <p14:modId xmlns:p14="http://schemas.microsoft.com/office/powerpoint/2010/main" val="2446208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05831018"/>
                    </a:ext>
                  </a:extLst>
                </a:gridCol>
                <a:gridCol w="1645920">
                  <a:extLst>
                    <a:ext uri="{9D8B030D-6E8A-4147-A177-3AD203B41FA5}">
                      <a16:colId xmlns:a16="http://schemas.microsoft.com/office/drawing/2014/main" val="3555580066"/>
                    </a:ext>
                  </a:extLst>
                </a:gridCol>
                <a:gridCol w="1645920">
                  <a:extLst>
                    <a:ext uri="{9D8B030D-6E8A-4147-A177-3AD203B41FA5}">
                      <a16:colId xmlns:a16="http://schemas.microsoft.com/office/drawing/2014/main" val="3557192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4802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143324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3779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28671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Kepong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096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78495765"/>
                  </a:ext>
                </a:extLst>
              </a:tr>
            </a:tbl>
          </a:graphicData>
        </a:graphic>
      </p:graphicFrame>
      <p:sp>
        <p:nvSpPr>
          <p:cNvPr id="4" name="Text Placeholder 3">
            <a:extLst>
              <a:ext uri="{FF2B5EF4-FFF2-40B4-BE49-F238E27FC236}">
                <a16:creationId xmlns:a16="http://schemas.microsoft.com/office/drawing/2014/main" id="{B1AFE0DE-3438-4DB9-AFD3-71E7990A713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01462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49C4C-B509-462F-A202-05010C52F8DA}"/>
              </a:ext>
            </a:extLst>
          </p:cNvPr>
          <p:cNvSpPr>
            <a:spLocks noGrp="1"/>
          </p:cNvSpPr>
          <p:nvPr>
            <p:ph type="title"/>
          </p:nvPr>
        </p:nvSpPr>
        <p:spPr/>
        <p:txBody>
          <a:bodyPr/>
          <a:lstStyle/>
          <a:p>
            <a:r>
              <a:rPr lang="en-US"/>
              <a:t>Facebook Own Posts Table | LYC Mother &amp; Child Centre - 1 of 11</a:t>
            </a:r>
          </a:p>
        </p:txBody>
      </p:sp>
      <p:graphicFrame>
        <p:nvGraphicFramePr>
          <p:cNvPr id="5" name="Table Placeholder 4">
            <a:extLst>
              <a:ext uri="{FF2B5EF4-FFF2-40B4-BE49-F238E27FC236}">
                <a16:creationId xmlns:a16="http://schemas.microsoft.com/office/drawing/2014/main" id="{BEEB5E61-0C4D-4396-9462-C1D7C5946C69}"/>
              </a:ext>
            </a:extLst>
          </p:cNvPr>
          <p:cNvGraphicFramePr>
            <a:graphicFrameLocks noGrp="1"/>
          </p:cNvGraphicFramePr>
          <p:nvPr>
            <p:ph type="tbl" sz="quarter" idx="13"/>
            <p:extLst>
              <p:ext uri="{D42A27DB-BD31-4B8C-83A1-F6EECF244321}">
                <p14:modId xmlns:p14="http://schemas.microsoft.com/office/powerpoint/2010/main" val="4099723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9076440"/>
                    </a:ext>
                  </a:extLst>
                </a:gridCol>
                <a:gridCol w="658368">
                  <a:extLst>
                    <a:ext uri="{9D8B030D-6E8A-4147-A177-3AD203B41FA5}">
                      <a16:colId xmlns:a16="http://schemas.microsoft.com/office/drawing/2014/main" val="186965370"/>
                    </a:ext>
                  </a:extLst>
                </a:gridCol>
                <a:gridCol w="658368">
                  <a:extLst>
                    <a:ext uri="{9D8B030D-6E8A-4147-A177-3AD203B41FA5}">
                      <a16:colId xmlns:a16="http://schemas.microsoft.com/office/drawing/2014/main" val="1854078540"/>
                    </a:ext>
                  </a:extLst>
                </a:gridCol>
                <a:gridCol w="658368">
                  <a:extLst>
                    <a:ext uri="{9D8B030D-6E8A-4147-A177-3AD203B41FA5}">
                      <a16:colId xmlns:a16="http://schemas.microsoft.com/office/drawing/2014/main" val="414310432"/>
                    </a:ext>
                  </a:extLst>
                </a:gridCol>
                <a:gridCol w="658368">
                  <a:extLst>
                    <a:ext uri="{9D8B030D-6E8A-4147-A177-3AD203B41FA5}">
                      <a16:colId xmlns:a16="http://schemas.microsoft.com/office/drawing/2014/main" val="1929371021"/>
                    </a:ext>
                  </a:extLst>
                </a:gridCol>
                <a:gridCol w="658368">
                  <a:extLst>
                    <a:ext uri="{9D8B030D-6E8A-4147-A177-3AD203B41FA5}">
                      <a16:colId xmlns:a16="http://schemas.microsoft.com/office/drawing/2014/main" val="936195355"/>
                    </a:ext>
                  </a:extLst>
                </a:gridCol>
                <a:gridCol w="658368">
                  <a:extLst>
                    <a:ext uri="{9D8B030D-6E8A-4147-A177-3AD203B41FA5}">
                      <a16:colId xmlns:a16="http://schemas.microsoft.com/office/drawing/2014/main" val="433425094"/>
                    </a:ext>
                  </a:extLst>
                </a:gridCol>
                <a:gridCol w="658368">
                  <a:extLst>
                    <a:ext uri="{9D8B030D-6E8A-4147-A177-3AD203B41FA5}">
                      <a16:colId xmlns:a16="http://schemas.microsoft.com/office/drawing/2014/main" val="315761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755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- 2018-04-30 17:43:00 </a:t>
                      </a:r>
                      <a:r>
                        <a:rPr kumimoji="0" lang="en-US" sz="1000" b="0" i="0" u="none" strike="noStrike" kern="1200" cap="none" spc="0" normalizeH="0" baseline="0" noProof="0">
                          <a:ln>
                            <a:noFill/>
                          </a:ln>
                          <a:solidFill>
                            <a:prstClr val="black"/>
                          </a:solidFill>
                          <a:effectLst/>
                          <a:uLnTx/>
                          <a:uFillTx/>
                          <a:latin typeface="+mn-lt"/>
                          <a:ea typeface="+mn-ea"/>
                          <a:cs typeface="+mn-cs"/>
                        </a:rPr>
                        <a:t> 
 Besides the expansion of uterus, your feet and heart will also increase in size during pregnancy.
Your heart grows to handle the increased volume of blood in the body, whereas your feet swell due to fluid retention and the stretchiness of pregnant ligaments.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732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- 2018-04-28 12:00:01 </a:t>
                      </a:r>
                      <a:r>
                        <a:rPr kumimoji="0" lang="en-US" sz="1000" b="0" i="0" u="none" strike="noStrike" kern="1200" cap="none" spc="0" normalizeH="0" baseline="0" noProof="0">
                          <a:ln>
                            <a:noFill/>
                          </a:ln>
                          <a:solidFill>
                            <a:prstClr val="black"/>
                          </a:solidFill>
                          <a:effectLst/>
                          <a:uLnTx/>
                          <a:uFillTx/>
                          <a:latin typeface="+mn-lt"/>
                          <a:ea typeface="+mn-ea"/>
                          <a:cs typeface="+mn-cs"/>
                        </a:rPr>
                        <a:t> 
 It is our pleasure to have Malaysia Ai FM radio announcer and 8TV news presenter Jin Chuan </a:t>
                      </a:r>
                      <a:r>
                        <a:rPr kumimoji="0" lang="ja-JP" altLang="en-US" sz="1000" b="0" i="0" u="none" strike="noStrike" kern="1200" cap="none" spc="0" normalizeH="0" baseline="0" noProof="0">
                          <a:ln>
                            <a:noFill/>
                          </a:ln>
                          <a:solidFill>
                            <a:prstClr val="black"/>
                          </a:solidFill>
                          <a:effectLst/>
                          <a:uLnTx/>
                          <a:uFillTx/>
                          <a:latin typeface="+mn-lt"/>
                          <a:ea typeface="+mn-ea"/>
                          <a:cs typeface="+mn-cs"/>
                        </a:rPr>
                        <a:t>苏进川 </a:t>
                      </a:r>
                      <a:r>
                        <a:rPr kumimoji="0" lang="en-US" sz="1000" b="0" i="0" u="none" strike="noStrike" kern="1200" cap="none" spc="0" normalizeH="0" baseline="0" noProof="0">
                          <a:ln>
                            <a:noFill/>
                          </a:ln>
                          <a:solidFill>
                            <a:prstClr val="black"/>
                          </a:solidFill>
                          <a:effectLst/>
                          <a:uLnTx/>
                          <a:uFillTx/>
                          <a:latin typeface="+mn-lt"/>
                          <a:ea typeface="+mn-ea"/>
                          <a:cs typeface="+mn-cs"/>
                        </a:rPr>
                        <a:t>drop by LYC Mother &amp; Child Centre! Thank you for coming! :)
https://www.facebook.com/djchuan/posts/1667442493345793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3188208"/>
                  </a:ext>
                </a:extLst>
              </a:tr>
            </a:tbl>
          </a:graphicData>
        </a:graphic>
      </p:graphicFrame>
      <p:sp>
        <p:nvSpPr>
          <p:cNvPr id="4" name="Text Placeholder 3">
            <a:extLst>
              <a:ext uri="{FF2B5EF4-FFF2-40B4-BE49-F238E27FC236}">
                <a16:creationId xmlns:a16="http://schemas.microsoft.com/office/drawing/2014/main" id="{D918CE44-95BA-4FCB-8BE7-01DD9DFFE68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98202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86CDE-E3A8-4CFD-A903-6C60431FD901}"/>
              </a:ext>
            </a:extLst>
          </p:cNvPr>
          <p:cNvSpPr>
            <a:spLocks noGrp="1"/>
          </p:cNvSpPr>
          <p:nvPr>
            <p:ph type="title"/>
          </p:nvPr>
        </p:nvSpPr>
        <p:spPr/>
        <p:txBody>
          <a:bodyPr/>
          <a:lstStyle/>
          <a:p>
            <a:r>
              <a:rPr lang="en-US"/>
              <a:t>Facebook Own Posts Table | LYC Mother &amp; Child Centre - 2 of 11</a:t>
            </a:r>
          </a:p>
        </p:txBody>
      </p:sp>
      <p:graphicFrame>
        <p:nvGraphicFramePr>
          <p:cNvPr id="5" name="Table Placeholder 4">
            <a:extLst>
              <a:ext uri="{FF2B5EF4-FFF2-40B4-BE49-F238E27FC236}">
                <a16:creationId xmlns:a16="http://schemas.microsoft.com/office/drawing/2014/main" id="{F8C117D0-B6FC-4C2A-B3D7-61072D866B31}"/>
              </a:ext>
            </a:extLst>
          </p:cNvPr>
          <p:cNvGraphicFramePr>
            <a:graphicFrameLocks noGrp="1"/>
          </p:cNvGraphicFramePr>
          <p:nvPr>
            <p:ph type="tbl" sz="quarter" idx="13"/>
            <p:extLst>
              <p:ext uri="{D42A27DB-BD31-4B8C-83A1-F6EECF244321}">
                <p14:modId xmlns:p14="http://schemas.microsoft.com/office/powerpoint/2010/main" val="3075683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4942515"/>
                    </a:ext>
                  </a:extLst>
                </a:gridCol>
                <a:gridCol w="658368">
                  <a:extLst>
                    <a:ext uri="{9D8B030D-6E8A-4147-A177-3AD203B41FA5}">
                      <a16:colId xmlns:a16="http://schemas.microsoft.com/office/drawing/2014/main" val="2964091886"/>
                    </a:ext>
                  </a:extLst>
                </a:gridCol>
                <a:gridCol w="658368">
                  <a:extLst>
                    <a:ext uri="{9D8B030D-6E8A-4147-A177-3AD203B41FA5}">
                      <a16:colId xmlns:a16="http://schemas.microsoft.com/office/drawing/2014/main" val="3412114103"/>
                    </a:ext>
                  </a:extLst>
                </a:gridCol>
                <a:gridCol w="658368">
                  <a:extLst>
                    <a:ext uri="{9D8B030D-6E8A-4147-A177-3AD203B41FA5}">
                      <a16:colId xmlns:a16="http://schemas.microsoft.com/office/drawing/2014/main" val="3495655837"/>
                    </a:ext>
                  </a:extLst>
                </a:gridCol>
                <a:gridCol w="658368">
                  <a:extLst>
                    <a:ext uri="{9D8B030D-6E8A-4147-A177-3AD203B41FA5}">
                      <a16:colId xmlns:a16="http://schemas.microsoft.com/office/drawing/2014/main" val="2842412270"/>
                    </a:ext>
                  </a:extLst>
                </a:gridCol>
                <a:gridCol w="658368">
                  <a:extLst>
                    <a:ext uri="{9D8B030D-6E8A-4147-A177-3AD203B41FA5}">
                      <a16:colId xmlns:a16="http://schemas.microsoft.com/office/drawing/2014/main" val="2670546149"/>
                    </a:ext>
                  </a:extLst>
                </a:gridCol>
                <a:gridCol w="658368">
                  <a:extLst>
                    <a:ext uri="{9D8B030D-6E8A-4147-A177-3AD203B41FA5}">
                      <a16:colId xmlns:a16="http://schemas.microsoft.com/office/drawing/2014/main" val="3833914859"/>
                    </a:ext>
                  </a:extLst>
                </a:gridCol>
                <a:gridCol w="658368">
                  <a:extLst>
                    <a:ext uri="{9D8B030D-6E8A-4147-A177-3AD203B41FA5}">
                      <a16:colId xmlns:a16="http://schemas.microsoft.com/office/drawing/2014/main" val="35682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024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- 2018-04-27 11:00:31 </a:t>
                      </a:r>
                      <a:r>
                        <a:rPr kumimoji="0" lang="en-US" sz="1000" b="0" i="0" u="none" strike="noStrike" kern="1200" cap="none" spc="0" normalizeH="0" baseline="0" noProof="0">
                          <a:ln>
                            <a:noFill/>
                          </a:ln>
                          <a:solidFill>
                            <a:prstClr val="black"/>
                          </a:solidFill>
                          <a:effectLst/>
                          <a:uLnTx/>
                          <a:uFillTx/>
                          <a:latin typeface="+mn-lt"/>
                          <a:ea typeface="+mn-ea"/>
                          <a:cs typeface="+mn-cs"/>
                        </a:rPr>
                        <a:t> 
 For those of you who missed the recent All Things Confinement Workshop, click the link to read more about what happened last Sunday!
Thank you 100Comments.com for the write up.
Stay tuned to our Facebook page for upcoming events in future!
https://100comments.com/blog/how-will-you-prepare-for-motherhood-a-workshop-to-remember/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58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- 2018-04-25 10:25:57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spending your precious time at LYC attending the All Thing Confinement workshop held last weekend on 21 April! We hope you have gained knowledge from listening to the speakers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2013400"/>
                  </a:ext>
                </a:extLst>
              </a:tr>
            </a:tbl>
          </a:graphicData>
        </a:graphic>
      </p:graphicFrame>
      <p:sp>
        <p:nvSpPr>
          <p:cNvPr id="4" name="Text Placeholder 3">
            <a:extLst>
              <a:ext uri="{FF2B5EF4-FFF2-40B4-BE49-F238E27FC236}">
                <a16:creationId xmlns:a16="http://schemas.microsoft.com/office/drawing/2014/main" id="{D0B4E930-707B-41F7-8D7E-CDBAB238701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99353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0671D-E0FB-4595-9E12-BF916E308BFC}"/>
              </a:ext>
            </a:extLst>
          </p:cNvPr>
          <p:cNvSpPr>
            <a:spLocks noGrp="1"/>
          </p:cNvSpPr>
          <p:nvPr>
            <p:ph type="title"/>
          </p:nvPr>
        </p:nvSpPr>
        <p:spPr/>
        <p:txBody>
          <a:bodyPr/>
          <a:lstStyle/>
          <a:p>
            <a:r>
              <a:rPr lang="en-US"/>
              <a:t>Facebook Own Posts Table | LYC Mother &amp; Child Centre - 3 of 11</a:t>
            </a:r>
          </a:p>
        </p:txBody>
      </p:sp>
      <p:graphicFrame>
        <p:nvGraphicFramePr>
          <p:cNvPr id="5" name="Table Placeholder 4">
            <a:extLst>
              <a:ext uri="{FF2B5EF4-FFF2-40B4-BE49-F238E27FC236}">
                <a16:creationId xmlns:a16="http://schemas.microsoft.com/office/drawing/2014/main" id="{91DD5592-C401-4632-8596-06AEDAF63F6F}"/>
              </a:ext>
            </a:extLst>
          </p:cNvPr>
          <p:cNvGraphicFramePr>
            <a:graphicFrameLocks noGrp="1"/>
          </p:cNvGraphicFramePr>
          <p:nvPr>
            <p:ph type="tbl" sz="quarter" idx="13"/>
            <p:extLst>
              <p:ext uri="{D42A27DB-BD31-4B8C-83A1-F6EECF244321}">
                <p14:modId xmlns:p14="http://schemas.microsoft.com/office/powerpoint/2010/main" val="288303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0555738"/>
                    </a:ext>
                  </a:extLst>
                </a:gridCol>
                <a:gridCol w="658368">
                  <a:extLst>
                    <a:ext uri="{9D8B030D-6E8A-4147-A177-3AD203B41FA5}">
                      <a16:colId xmlns:a16="http://schemas.microsoft.com/office/drawing/2014/main" val="2228881278"/>
                    </a:ext>
                  </a:extLst>
                </a:gridCol>
                <a:gridCol w="658368">
                  <a:extLst>
                    <a:ext uri="{9D8B030D-6E8A-4147-A177-3AD203B41FA5}">
                      <a16:colId xmlns:a16="http://schemas.microsoft.com/office/drawing/2014/main" val="2037968594"/>
                    </a:ext>
                  </a:extLst>
                </a:gridCol>
                <a:gridCol w="658368">
                  <a:extLst>
                    <a:ext uri="{9D8B030D-6E8A-4147-A177-3AD203B41FA5}">
                      <a16:colId xmlns:a16="http://schemas.microsoft.com/office/drawing/2014/main" val="3584280220"/>
                    </a:ext>
                  </a:extLst>
                </a:gridCol>
                <a:gridCol w="658368">
                  <a:extLst>
                    <a:ext uri="{9D8B030D-6E8A-4147-A177-3AD203B41FA5}">
                      <a16:colId xmlns:a16="http://schemas.microsoft.com/office/drawing/2014/main" val="4278300898"/>
                    </a:ext>
                  </a:extLst>
                </a:gridCol>
                <a:gridCol w="658368">
                  <a:extLst>
                    <a:ext uri="{9D8B030D-6E8A-4147-A177-3AD203B41FA5}">
                      <a16:colId xmlns:a16="http://schemas.microsoft.com/office/drawing/2014/main" val="3501601683"/>
                    </a:ext>
                  </a:extLst>
                </a:gridCol>
                <a:gridCol w="658368">
                  <a:extLst>
                    <a:ext uri="{9D8B030D-6E8A-4147-A177-3AD203B41FA5}">
                      <a16:colId xmlns:a16="http://schemas.microsoft.com/office/drawing/2014/main" val="2989627065"/>
                    </a:ext>
                  </a:extLst>
                </a:gridCol>
                <a:gridCol w="658368">
                  <a:extLst>
                    <a:ext uri="{9D8B030D-6E8A-4147-A177-3AD203B41FA5}">
                      <a16:colId xmlns:a16="http://schemas.microsoft.com/office/drawing/2014/main" val="1268957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776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- 2018-04-24 12:43:00 </a:t>
                      </a:r>
                      <a:r>
                        <a:rPr kumimoji="0" lang="en-US" sz="1000" b="0" i="0" u="none" strike="noStrike" kern="1200" cap="none" spc="0" normalizeH="0" baseline="0" noProof="0">
                          <a:ln>
                            <a:noFill/>
                          </a:ln>
                          <a:solidFill>
                            <a:prstClr val="black"/>
                          </a:solidFill>
                          <a:effectLst/>
                          <a:uLnTx/>
                          <a:uFillTx/>
                          <a:latin typeface="+mn-lt"/>
                          <a:ea typeface="+mn-ea"/>
                          <a:cs typeface="+mn-cs"/>
                        </a:rPr>
                        <a:t> 
 At LYC Healthcare, we will take care of you so that you can care for your baby : ) Our friendly nurses are also available any time of the day to give you the recovery support you need.
Make an appointment with us at http://lychealth.com/appointment or send us a Facebook message for more information!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12152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- 2018-04-21 11:42:00 </a:t>
                      </a:r>
                      <a:r>
                        <a:rPr kumimoji="0" lang="en-US" sz="1000" b="0" i="0" u="none" strike="noStrike" kern="1200" cap="none" spc="0" normalizeH="0" baseline="0" noProof="0">
                          <a:ln>
                            <a:noFill/>
                          </a:ln>
                          <a:solidFill>
                            <a:prstClr val="black"/>
                          </a:solidFill>
                          <a:effectLst/>
                          <a:uLnTx/>
                          <a:uFillTx/>
                          <a:latin typeface="+mn-lt"/>
                          <a:ea typeface="+mn-ea"/>
                          <a:cs typeface="+mn-cs"/>
                        </a:rPr>
                        <a:t> 
 Our Postnatal Massage services by postnatal experts, Tanamera help you to relax muscle tension and ease sore spots from childbirth. It has been shown to be effective for a quicker recovery and better health. 
Make an appointment with us at http://lychealth.com/appointment or send us a Facebook message for more information!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95818847"/>
                  </a:ext>
                </a:extLst>
              </a:tr>
            </a:tbl>
          </a:graphicData>
        </a:graphic>
      </p:graphicFrame>
      <p:sp>
        <p:nvSpPr>
          <p:cNvPr id="4" name="Text Placeholder 3">
            <a:extLst>
              <a:ext uri="{FF2B5EF4-FFF2-40B4-BE49-F238E27FC236}">
                <a16:creationId xmlns:a16="http://schemas.microsoft.com/office/drawing/2014/main" id="{DBD0D7AA-F103-47B1-BF67-9C4A08CE1A8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98265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A08E0-9A9E-40E0-97FB-543A130E2FA0}"/>
              </a:ext>
            </a:extLst>
          </p:cNvPr>
          <p:cNvSpPr>
            <a:spLocks noGrp="1"/>
          </p:cNvSpPr>
          <p:nvPr>
            <p:ph type="title"/>
          </p:nvPr>
        </p:nvSpPr>
        <p:spPr/>
        <p:txBody>
          <a:bodyPr/>
          <a:lstStyle/>
          <a:p>
            <a:r>
              <a:rPr lang="en-US"/>
              <a:t>Facebook Own Posts Table | LYC Mother &amp; Child Centre - 4 of 11</a:t>
            </a:r>
          </a:p>
        </p:txBody>
      </p:sp>
      <p:graphicFrame>
        <p:nvGraphicFramePr>
          <p:cNvPr id="5" name="Table Placeholder 4">
            <a:extLst>
              <a:ext uri="{FF2B5EF4-FFF2-40B4-BE49-F238E27FC236}">
                <a16:creationId xmlns:a16="http://schemas.microsoft.com/office/drawing/2014/main" id="{E4E09D93-1DF1-46F9-BDDF-E42811B7E09F}"/>
              </a:ext>
            </a:extLst>
          </p:cNvPr>
          <p:cNvGraphicFramePr>
            <a:graphicFrameLocks noGrp="1"/>
          </p:cNvGraphicFramePr>
          <p:nvPr>
            <p:ph type="tbl" sz="quarter" idx="13"/>
            <p:extLst>
              <p:ext uri="{D42A27DB-BD31-4B8C-83A1-F6EECF244321}">
                <p14:modId xmlns:p14="http://schemas.microsoft.com/office/powerpoint/2010/main" val="307192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14129409"/>
                    </a:ext>
                  </a:extLst>
                </a:gridCol>
                <a:gridCol w="658368">
                  <a:extLst>
                    <a:ext uri="{9D8B030D-6E8A-4147-A177-3AD203B41FA5}">
                      <a16:colId xmlns:a16="http://schemas.microsoft.com/office/drawing/2014/main" val="1892129329"/>
                    </a:ext>
                  </a:extLst>
                </a:gridCol>
                <a:gridCol w="658368">
                  <a:extLst>
                    <a:ext uri="{9D8B030D-6E8A-4147-A177-3AD203B41FA5}">
                      <a16:colId xmlns:a16="http://schemas.microsoft.com/office/drawing/2014/main" val="3757655089"/>
                    </a:ext>
                  </a:extLst>
                </a:gridCol>
                <a:gridCol w="658368">
                  <a:extLst>
                    <a:ext uri="{9D8B030D-6E8A-4147-A177-3AD203B41FA5}">
                      <a16:colId xmlns:a16="http://schemas.microsoft.com/office/drawing/2014/main" val="3325343765"/>
                    </a:ext>
                  </a:extLst>
                </a:gridCol>
                <a:gridCol w="658368">
                  <a:extLst>
                    <a:ext uri="{9D8B030D-6E8A-4147-A177-3AD203B41FA5}">
                      <a16:colId xmlns:a16="http://schemas.microsoft.com/office/drawing/2014/main" val="350412749"/>
                    </a:ext>
                  </a:extLst>
                </a:gridCol>
                <a:gridCol w="658368">
                  <a:extLst>
                    <a:ext uri="{9D8B030D-6E8A-4147-A177-3AD203B41FA5}">
                      <a16:colId xmlns:a16="http://schemas.microsoft.com/office/drawing/2014/main" val="2385389539"/>
                    </a:ext>
                  </a:extLst>
                </a:gridCol>
                <a:gridCol w="658368">
                  <a:extLst>
                    <a:ext uri="{9D8B030D-6E8A-4147-A177-3AD203B41FA5}">
                      <a16:colId xmlns:a16="http://schemas.microsoft.com/office/drawing/2014/main" val="2095896368"/>
                    </a:ext>
                  </a:extLst>
                </a:gridCol>
                <a:gridCol w="658368">
                  <a:extLst>
                    <a:ext uri="{9D8B030D-6E8A-4147-A177-3AD203B41FA5}">
                      <a16:colId xmlns:a16="http://schemas.microsoft.com/office/drawing/2014/main" val="406833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234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- 2018-04-19 17:20:26 </a:t>
                      </a:r>
                      <a:r>
                        <a:rPr kumimoji="0" lang="en-US" sz="1000" b="0" i="0" u="none" strike="noStrike" kern="1200" cap="none" spc="0" normalizeH="0" baseline="0" noProof="0">
                          <a:ln>
                            <a:noFill/>
                          </a:ln>
                          <a:solidFill>
                            <a:prstClr val="black"/>
                          </a:solidFill>
                          <a:effectLst/>
                          <a:uLnTx/>
                          <a:uFillTx/>
                          <a:latin typeface="+mn-lt"/>
                          <a:ea typeface="+mn-ea"/>
                          <a:cs typeface="+mn-cs"/>
                        </a:rPr>
                        <a:t> 
 At LYC Mother &amp; Child Centre, we provide an unrivaled experience for mothers during their recovery period. Be pampered and enjoy your stay with us on your first month into motherhood! Find out more about our room and amenities by sending us a PM for more info.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106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- 2018-04-18 12:42:00 </a:t>
                      </a:r>
                      <a:r>
                        <a:rPr kumimoji="0" lang="en-US" sz="1000" b="0" i="0" u="none" strike="noStrike" kern="1200" cap="none" spc="0" normalizeH="0" baseline="0" noProof="0">
                          <a:ln>
                            <a:noFill/>
                          </a:ln>
                          <a:solidFill>
                            <a:prstClr val="black"/>
                          </a:solidFill>
                          <a:effectLst/>
                          <a:uLnTx/>
                          <a:uFillTx/>
                          <a:latin typeface="+mn-lt"/>
                          <a:ea typeface="+mn-ea"/>
                          <a:cs typeface="+mn-cs"/>
                        </a:rPr>
                        <a:t> 
 It’s normal to feel emotional, irritable and weepy for the first 10 days after childbirth because of hormonal changes. 
However, if you have symptoms such as loss of appetite, anxiety, feeling hopeless, rapid weight loss or gain, sleep issues or disinterest in the baby for too long, seek help for postpartum depression.
#LYCHealthCare
Source:
http://healthifyme.com/blog/10-postnatal-care-tips-every-new-mom-live/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1808454"/>
                  </a:ext>
                </a:extLst>
              </a:tr>
            </a:tbl>
          </a:graphicData>
        </a:graphic>
      </p:graphicFrame>
      <p:sp>
        <p:nvSpPr>
          <p:cNvPr id="4" name="Text Placeholder 3">
            <a:extLst>
              <a:ext uri="{FF2B5EF4-FFF2-40B4-BE49-F238E27FC236}">
                <a16:creationId xmlns:a16="http://schemas.microsoft.com/office/drawing/2014/main" id="{B1493B48-6169-4CA5-BE25-57C4813590B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87841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D5C3D-55D8-437C-AA55-CCB0CBBF6D06}"/>
              </a:ext>
            </a:extLst>
          </p:cNvPr>
          <p:cNvSpPr>
            <a:spLocks noGrp="1"/>
          </p:cNvSpPr>
          <p:nvPr>
            <p:ph type="title"/>
          </p:nvPr>
        </p:nvSpPr>
        <p:spPr/>
        <p:txBody>
          <a:bodyPr/>
          <a:lstStyle/>
          <a:p>
            <a:r>
              <a:rPr lang="en-US"/>
              <a:t>Facebook Own Posts Table | LYC Mother &amp; Child Centre - 5 of 11</a:t>
            </a:r>
          </a:p>
        </p:txBody>
      </p:sp>
      <p:graphicFrame>
        <p:nvGraphicFramePr>
          <p:cNvPr id="5" name="Table Placeholder 4">
            <a:extLst>
              <a:ext uri="{FF2B5EF4-FFF2-40B4-BE49-F238E27FC236}">
                <a16:creationId xmlns:a16="http://schemas.microsoft.com/office/drawing/2014/main" id="{4C0FCFC8-0000-47E9-BBCB-D45484904F0A}"/>
              </a:ext>
            </a:extLst>
          </p:cNvPr>
          <p:cNvGraphicFramePr>
            <a:graphicFrameLocks noGrp="1"/>
          </p:cNvGraphicFramePr>
          <p:nvPr>
            <p:ph type="tbl" sz="quarter" idx="13"/>
            <p:extLst>
              <p:ext uri="{D42A27DB-BD31-4B8C-83A1-F6EECF244321}">
                <p14:modId xmlns:p14="http://schemas.microsoft.com/office/powerpoint/2010/main" val="568205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8520305"/>
                    </a:ext>
                  </a:extLst>
                </a:gridCol>
                <a:gridCol w="658368">
                  <a:extLst>
                    <a:ext uri="{9D8B030D-6E8A-4147-A177-3AD203B41FA5}">
                      <a16:colId xmlns:a16="http://schemas.microsoft.com/office/drawing/2014/main" val="793170762"/>
                    </a:ext>
                  </a:extLst>
                </a:gridCol>
                <a:gridCol w="658368">
                  <a:extLst>
                    <a:ext uri="{9D8B030D-6E8A-4147-A177-3AD203B41FA5}">
                      <a16:colId xmlns:a16="http://schemas.microsoft.com/office/drawing/2014/main" val="993622056"/>
                    </a:ext>
                  </a:extLst>
                </a:gridCol>
                <a:gridCol w="658368">
                  <a:extLst>
                    <a:ext uri="{9D8B030D-6E8A-4147-A177-3AD203B41FA5}">
                      <a16:colId xmlns:a16="http://schemas.microsoft.com/office/drawing/2014/main" val="2528344107"/>
                    </a:ext>
                  </a:extLst>
                </a:gridCol>
                <a:gridCol w="658368">
                  <a:extLst>
                    <a:ext uri="{9D8B030D-6E8A-4147-A177-3AD203B41FA5}">
                      <a16:colId xmlns:a16="http://schemas.microsoft.com/office/drawing/2014/main" val="3836800591"/>
                    </a:ext>
                  </a:extLst>
                </a:gridCol>
                <a:gridCol w="658368">
                  <a:extLst>
                    <a:ext uri="{9D8B030D-6E8A-4147-A177-3AD203B41FA5}">
                      <a16:colId xmlns:a16="http://schemas.microsoft.com/office/drawing/2014/main" val="4182275546"/>
                    </a:ext>
                  </a:extLst>
                </a:gridCol>
                <a:gridCol w="658368">
                  <a:extLst>
                    <a:ext uri="{9D8B030D-6E8A-4147-A177-3AD203B41FA5}">
                      <a16:colId xmlns:a16="http://schemas.microsoft.com/office/drawing/2014/main" val="2477123626"/>
                    </a:ext>
                  </a:extLst>
                </a:gridCol>
                <a:gridCol w="658368">
                  <a:extLst>
                    <a:ext uri="{9D8B030D-6E8A-4147-A177-3AD203B41FA5}">
                      <a16:colId xmlns:a16="http://schemas.microsoft.com/office/drawing/2014/main" val="103359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617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- 2018-04-17 15:35:45 </a:t>
                      </a:r>
                      <a:r>
                        <a:rPr kumimoji="0" lang="en-US" sz="1000" b="0" i="0" u="none" strike="noStrike" kern="1200" cap="none" spc="0" normalizeH="0" baseline="0" noProof="0">
                          <a:ln>
                            <a:noFill/>
                          </a:ln>
                          <a:solidFill>
                            <a:prstClr val="black"/>
                          </a:solidFill>
                          <a:effectLst/>
                          <a:uLnTx/>
                          <a:uFillTx/>
                          <a:latin typeface="+mn-lt"/>
                          <a:ea typeface="+mn-ea"/>
                          <a:cs typeface="+mn-cs"/>
                        </a:rPr>
                        <a:t> 
 Have you spotted us along the LDP Highway recently? Let us know the location of our billboard in the comments section below! ;)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0684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- 2018-04-16 18:48:48 </a:t>
                      </a:r>
                      <a:r>
                        <a:rPr kumimoji="0" lang="en-US" sz="1000" b="0" i="0" u="none" strike="noStrike" kern="1200" cap="none" spc="0" normalizeH="0" baseline="0" noProof="0">
                          <a:ln>
                            <a:noFill/>
                          </a:ln>
                          <a:solidFill>
                            <a:prstClr val="black"/>
                          </a:solidFill>
                          <a:effectLst/>
                          <a:uLnTx/>
                          <a:uFillTx/>
                          <a:latin typeface="+mn-lt"/>
                          <a:ea typeface="+mn-ea"/>
                          <a:cs typeface="+mn-cs"/>
                        </a:rPr>
                        <a:t> 
 We're in the April 2018 issues of BabyTalk Malaysia, Majalah MamaPapa and </a:t>
                      </a:r>
                      <a:r>
                        <a:rPr kumimoji="0" lang="ja-JP" altLang="en-US" sz="1000" b="0" i="0" u="none" strike="noStrike" kern="1200" cap="none" spc="0" normalizeH="0" baseline="0" noProof="0">
                          <a:ln>
                            <a:noFill/>
                          </a:ln>
                          <a:solidFill>
                            <a:prstClr val="black"/>
                          </a:solidFill>
                          <a:effectLst/>
                          <a:uLnTx/>
                          <a:uFillTx/>
                          <a:latin typeface="+mn-lt"/>
                          <a:ea typeface="+mn-ea"/>
                          <a:cs typeface="+mn-cs"/>
                        </a:rPr>
                        <a:t>妈咪宝贝</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Mommy Baby!
Get them from your nearest magazine stands today to read more about us!
For more information, feel free to send us a Facebook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1346436"/>
                  </a:ext>
                </a:extLst>
              </a:tr>
            </a:tbl>
          </a:graphicData>
        </a:graphic>
      </p:graphicFrame>
      <p:sp>
        <p:nvSpPr>
          <p:cNvPr id="4" name="Text Placeholder 3">
            <a:extLst>
              <a:ext uri="{FF2B5EF4-FFF2-40B4-BE49-F238E27FC236}">
                <a16:creationId xmlns:a16="http://schemas.microsoft.com/office/drawing/2014/main" id="{B4A80976-4D30-411A-9C84-F249CD388A4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64067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235CB-9F1D-4EB8-9D18-B8FB0ED63027}"/>
              </a:ext>
            </a:extLst>
          </p:cNvPr>
          <p:cNvSpPr>
            <a:spLocks noGrp="1"/>
          </p:cNvSpPr>
          <p:nvPr>
            <p:ph type="title"/>
          </p:nvPr>
        </p:nvSpPr>
        <p:spPr/>
        <p:txBody>
          <a:bodyPr/>
          <a:lstStyle/>
          <a:p>
            <a:r>
              <a:rPr lang="en-US"/>
              <a:t>Facebook Own Posts Table | LYC Mother &amp; Child Centre - 6 of 11</a:t>
            </a:r>
          </a:p>
        </p:txBody>
      </p:sp>
      <p:graphicFrame>
        <p:nvGraphicFramePr>
          <p:cNvPr id="5" name="Table Placeholder 4">
            <a:extLst>
              <a:ext uri="{FF2B5EF4-FFF2-40B4-BE49-F238E27FC236}">
                <a16:creationId xmlns:a16="http://schemas.microsoft.com/office/drawing/2014/main" id="{FEE7913B-DA34-4C25-A16C-D49A35706983}"/>
              </a:ext>
            </a:extLst>
          </p:cNvPr>
          <p:cNvGraphicFramePr>
            <a:graphicFrameLocks noGrp="1"/>
          </p:cNvGraphicFramePr>
          <p:nvPr>
            <p:ph type="tbl" sz="quarter" idx="13"/>
            <p:extLst>
              <p:ext uri="{D42A27DB-BD31-4B8C-83A1-F6EECF244321}">
                <p14:modId xmlns:p14="http://schemas.microsoft.com/office/powerpoint/2010/main" val="249391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29157372"/>
                    </a:ext>
                  </a:extLst>
                </a:gridCol>
                <a:gridCol w="658368">
                  <a:extLst>
                    <a:ext uri="{9D8B030D-6E8A-4147-A177-3AD203B41FA5}">
                      <a16:colId xmlns:a16="http://schemas.microsoft.com/office/drawing/2014/main" val="3272163146"/>
                    </a:ext>
                  </a:extLst>
                </a:gridCol>
                <a:gridCol w="658368">
                  <a:extLst>
                    <a:ext uri="{9D8B030D-6E8A-4147-A177-3AD203B41FA5}">
                      <a16:colId xmlns:a16="http://schemas.microsoft.com/office/drawing/2014/main" val="154131699"/>
                    </a:ext>
                  </a:extLst>
                </a:gridCol>
                <a:gridCol w="658368">
                  <a:extLst>
                    <a:ext uri="{9D8B030D-6E8A-4147-A177-3AD203B41FA5}">
                      <a16:colId xmlns:a16="http://schemas.microsoft.com/office/drawing/2014/main" val="398038698"/>
                    </a:ext>
                  </a:extLst>
                </a:gridCol>
                <a:gridCol w="658368">
                  <a:extLst>
                    <a:ext uri="{9D8B030D-6E8A-4147-A177-3AD203B41FA5}">
                      <a16:colId xmlns:a16="http://schemas.microsoft.com/office/drawing/2014/main" val="3836501161"/>
                    </a:ext>
                  </a:extLst>
                </a:gridCol>
                <a:gridCol w="658368">
                  <a:extLst>
                    <a:ext uri="{9D8B030D-6E8A-4147-A177-3AD203B41FA5}">
                      <a16:colId xmlns:a16="http://schemas.microsoft.com/office/drawing/2014/main" val="3320897824"/>
                    </a:ext>
                  </a:extLst>
                </a:gridCol>
                <a:gridCol w="658368">
                  <a:extLst>
                    <a:ext uri="{9D8B030D-6E8A-4147-A177-3AD203B41FA5}">
                      <a16:colId xmlns:a16="http://schemas.microsoft.com/office/drawing/2014/main" val="581632362"/>
                    </a:ext>
                  </a:extLst>
                </a:gridCol>
                <a:gridCol w="658368">
                  <a:extLst>
                    <a:ext uri="{9D8B030D-6E8A-4147-A177-3AD203B41FA5}">
                      <a16:colId xmlns:a16="http://schemas.microsoft.com/office/drawing/2014/main" val="226027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9304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- 2018-04-16 14:41:00 </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of our Grand Opening last month, we are offering you a 40% off promo* if you check-in from 1 March to 31 May 2018!
Make an appointment with us at http://lychealth.com/appointment or send us a Facebook message for more information! 
*T&amp;C apply.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2979885"/>
                  </a:ext>
                </a:extLst>
              </a:tr>
            </a:tbl>
          </a:graphicData>
        </a:graphic>
      </p:graphicFrame>
      <p:sp>
        <p:nvSpPr>
          <p:cNvPr id="4" name="Text Placeholder 3">
            <a:extLst>
              <a:ext uri="{FF2B5EF4-FFF2-40B4-BE49-F238E27FC236}">
                <a16:creationId xmlns:a16="http://schemas.microsoft.com/office/drawing/2014/main" id="{74DA7F03-BEEE-457D-B2BA-2048772E540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642942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82707-AE07-4DB5-9FD6-8CD4BA4AE2F8}"/>
              </a:ext>
            </a:extLst>
          </p:cNvPr>
          <p:cNvSpPr>
            <a:spLocks noGrp="1"/>
          </p:cNvSpPr>
          <p:nvPr>
            <p:ph type="title"/>
          </p:nvPr>
        </p:nvSpPr>
        <p:spPr/>
        <p:txBody>
          <a:bodyPr/>
          <a:lstStyle/>
          <a:p>
            <a:r>
              <a:rPr lang="en-US"/>
              <a:t>Facebook Own Posts Table | LYC Mother &amp; Child Centre - 7 of 11</a:t>
            </a:r>
          </a:p>
        </p:txBody>
      </p:sp>
      <p:graphicFrame>
        <p:nvGraphicFramePr>
          <p:cNvPr id="5" name="Table Placeholder 4">
            <a:extLst>
              <a:ext uri="{FF2B5EF4-FFF2-40B4-BE49-F238E27FC236}">
                <a16:creationId xmlns:a16="http://schemas.microsoft.com/office/drawing/2014/main" id="{6DB39238-403C-472D-9BE2-630A20591A16}"/>
              </a:ext>
            </a:extLst>
          </p:cNvPr>
          <p:cNvGraphicFramePr>
            <a:graphicFrameLocks noGrp="1"/>
          </p:cNvGraphicFramePr>
          <p:nvPr>
            <p:ph type="tbl" sz="quarter" idx="13"/>
            <p:extLst>
              <p:ext uri="{D42A27DB-BD31-4B8C-83A1-F6EECF244321}">
                <p14:modId xmlns:p14="http://schemas.microsoft.com/office/powerpoint/2010/main" val="3347915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4392308"/>
                    </a:ext>
                  </a:extLst>
                </a:gridCol>
                <a:gridCol w="658368">
                  <a:extLst>
                    <a:ext uri="{9D8B030D-6E8A-4147-A177-3AD203B41FA5}">
                      <a16:colId xmlns:a16="http://schemas.microsoft.com/office/drawing/2014/main" val="92465891"/>
                    </a:ext>
                  </a:extLst>
                </a:gridCol>
                <a:gridCol w="658368">
                  <a:extLst>
                    <a:ext uri="{9D8B030D-6E8A-4147-A177-3AD203B41FA5}">
                      <a16:colId xmlns:a16="http://schemas.microsoft.com/office/drawing/2014/main" val="3685635748"/>
                    </a:ext>
                  </a:extLst>
                </a:gridCol>
                <a:gridCol w="658368">
                  <a:extLst>
                    <a:ext uri="{9D8B030D-6E8A-4147-A177-3AD203B41FA5}">
                      <a16:colId xmlns:a16="http://schemas.microsoft.com/office/drawing/2014/main" val="4073382896"/>
                    </a:ext>
                  </a:extLst>
                </a:gridCol>
                <a:gridCol w="658368">
                  <a:extLst>
                    <a:ext uri="{9D8B030D-6E8A-4147-A177-3AD203B41FA5}">
                      <a16:colId xmlns:a16="http://schemas.microsoft.com/office/drawing/2014/main" val="1910583555"/>
                    </a:ext>
                  </a:extLst>
                </a:gridCol>
                <a:gridCol w="658368">
                  <a:extLst>
                    <a:ext uri="{9D8B030D-6E8A-4147-A177-3AD203B41FA5}">
                      <a16:colId xmlns:a16="http://schemas.microsoft.com/office/drawing/2014/main" val="1403855026"/>
                    </a:ext>
                  </a:extLst>
                </a:gridCol>
                <a:gridCol w="658368">
                  <a:extLst>
                    <a:ext uri="{9D8B030D-6E8A-4147-A177-3AD203B41FA5}">
                      <a16:colId xmlns:a16="http://schemas.microsoft.com/office/drawing/2014/main" val="4017063658"/>
                    </a:ext>
                  </a:extLst>
                </a:gridCol>
                <a:gridCol w="658368">
                  <a:extLst>
                    <a:ext uri="{9D8B030D-6E8A-4147-A177-3AD203B41FA5}">
                      <a16:colId xmlns:a16="http://schemas.microsoft.com/office/drawing/2014/main" val="3488591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7058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- 2018-04-13 20:40:00 </a:t>
                      </a:r>
                      <a:r>
                        <a:rPr kumimoji="0" lang="en-US" sz="1000" b="0" i="0" u="none" strike="noStrike" kern="1200" cap="none" spc="0" normalizeH="0" baseline="0" noProof="0">
                          <a:ln>
                            <a:noFill/>
                          </a:ln>
                          <a:solidFill>
                            <a:prstClr val="black"/>
                          </a:solidFill>
                          <a:effectLst/>
                          <a:uLnTx/>
                          <a:uFillTx/>
                          <a:latin typeface="+mn-lt"/>
                          <a:ea typeface="+mn-ea"/>
                          <a:cs typeface="+mn-cs"/>
                        </a:rPr>
                        <a:t> 
 Research shows that what a woman eats during pregnancy not only nourishes her baby in the womb, but may shape her baby’s food preferences later in life. 
Now you can start training your baby to love veggies when he/she is still in the womb! ; )
#LYCHealthCare
Source:
https://www.npr.org/2011/08/08/139033757/babys-palate-and-food-memories-shaped-before-birth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64506486"/>
                  </a:ext>
                </a:extLst>
              </a:tr>
            </a:tbl>
          </a:graphicData>
        </a:graphic>
      </p:graphicFrame>
      <p:sp>
        <p:nvSpPr>
          <p:cNvPr id="4" name="Text Placeholder 3">
            <a:extLst>
              <a:ext uri="{FF2B5EF4-FFF2-40B4-BE49-F238E27FC236}">
                <a16:creationId xmlns:a16="http://schemas.microsoft.com/office/drawing/2014/main" id="{CE30C34B-054F-4276-A405-3FB5AD492DD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37094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B6DE6-0465-4ED5-BE5C-377771802205}"/>
              </a:ext>
            </a:extLst>
          </p:cNvPr>
          <p:cNvSpPr>
            <a:spLocks noGrp="1"/>
          </p:cNvSpPr>
          <p:nvPr>
            <p:ph type="title"/>
          </p:nvPr>
        </p:nvSpPr>
        <p:spPr/>
        <p:txBody>
          <a:bodyPr/>
          <a:lstStyle/>
          <a:p>
            <a:r>
              <a:rPr lang="en-US"/>
              <a:t>Facebook Own Posts Table | LYC Mother &amp; Child Centre - 8 of 11</a:t>
            </a:r>
          </a:p>
        </p:txBody>
      </p:sp>
      <p:graphicFrame>
        <p:nvGraphicFramePr>
          <p:cNvPr id="5" name="Table Placeholder 4">
            <a:extLst>
              <a:ext uri="{FF2B5EF4-FFF2-40B4-BE49-F238E27FC236}">
                <a16:creationId xmlns:a16="http://schemas.microsoft.com/office/drawing/2014/main" id="{FA1E39E1-247F-43F8-BAD1-DDE6B0CA3269}"/>
              </a:ext>
            </a:extLst>
          </p:cNvPr>
          <p:cNvGraphicFramePr>
            <a:graphicFrameLocks noGrp="1"/>
          </p:cNvGraphicFramePr>
          <p:nvPr>
            <p:ph type="tbl" sz="quarter" idx="13"/>
            <p:extLst>
              <p:ext uri="{D42A27DB-BD31-4B8C-83A1-F6EECF244321}">
                <p14:modId xmlns:p14="http://schemas.microsoft.com/office/powerpoint/2010/main" val="2173068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6071385"/>
                    </a:ext>
                  </a:extLst>
                </a:gridCol>
                <a:gridCol w="658368">
                  <a:extLst>
                    <a:ext uri="{9D8B030D-6E8A-4147-A177-3AD203B41FA5}">
                      <a16:colId xmlns:a16="http://schemas.microsoft.com/office/drawing/2014/main" val="2417404625"/>
                    </a:ext>
                  </a:extLst>
                </a:gridCol>
                <a:gridCol w="658368">
                  <a:extLst>
                    <a:ext uri="{9D8B030D-6E8A-4147-A177-3AD203B41FA5}">
                      <a16:colId xmlns:a16="http://schemas.microsoft.com/office/drawing/2014/main" val="3960909592"/>
                    </a:ext>
                  </a:extLst>
                </a:gridCol>
                <a:gridCol w="658368">
                  <a:extLst>
                    <a:ext uri="{9D8B030D-6E8A-4147-A177-3AD203B41FA5}">
                      <a16:colId xmlns:a16="http://schemas.microsoft.com/office/drawing/2014/main" val="3794426894"/>
                    </a:ext>
                  </a:extLst>
                </a:gridCol>
                <a:gridCol w="658368">
                  <a:extLst>
                    <a:ext uri="{9D8B030D-6E8A-4147-A177-3AD203B41FA5}">
                      <a16:colId xmlns:a16="http://schemas.microsoft.com/office/drawing/2014/main" val="1017003253"/>
                    </a:ext>
                  </a:extLst>
                </a:gridCol>
                <a:gridCol w="658368">
                  <a:extLst>
                    <a:ext uri="{9D8B030D-6E8A-4147-A177-3AD203B41FA5}">
                      <a16:colId xmlns:a16="http://schemas.microsoft.com/office/drawing/2014/main" val="207702654"/>
                    </a:ext>
                  </a:extLst>
                </a:gridCol>
                <a:gridCol w="658368">
                  <a:extLst>
                    <a:ext uri="{9D8B030D-6E8A-4147-A177-3AD203B41FA5}">
                      <a16:colId xmlns:a16="http://schemas.microsoft.com/office/drawing/2014/main" val="3338757175"/>
                    </a:ext>
                  </a:extLst>
                </a:gridCol>
                <a:gridCol w="658368">
                  <a:extLst>
                    <a:ext uri="{9D8B030D-6E8A-4147-A177-3AD203B41FA5}">
                      <a16:colId xmlns:a16="http://schemas.microsoft.com/office/drawing/2014/main" val="206718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294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- 2018-04-12 13:14:21 </a:t>
                      </a:r>
                      <a:r>
                        <a:rPr kumimoji="0" lang="en-US" sz="1000" b="0" i="0" u="none" strike="noStrike" kern="1200" cap="none" spc="0" normalizeH="0" baseline="0" noProof="0">
                          <a:ln>
                            <a:noFill/>
                          </a:ln>
                          <a:solidFill>
                            <a:prstClr val="black"/>
                          </a:solidFill>
                          <a:effectLst/>
                          <a:uLnTx/>
                          <a:uFillTx/>
                          <a:latin typeface="+mn-lt"/>
                          <a:ea typeface="+mn-ea"/>
                          <a:cs typeface="+mn-cs"/>
                        </a:rPr>
                        <a:t> 
 Come and learn from experts about All Things Confinement within a luxurious five-star postpartum care centre, organised by the folks at ACE Premier. The first hundred parents will get attractive goodie bags, refreshments and a chance to win at the lucky draw for FREE.
Date: 21 April 2018, Saturday
Time: 10am – 1pm
Venue: LYC Mother &amp; Child Centre
Level 2, Podium Block Plaza VADS
No. 1, Jalan Tun Mohd Fuad, Taman Tun Dr Ismail, 60000 Kuala Lumpur
To register, go to https://goo.gl/Lzukst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53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- 2018-04-10 11:29:00 </a:t>
                      </a:r>
                      <a:r>
                        <a:rPr kumimoji="0" lang="en-US" sz="1000" b="0" i="0" u="none" strike="noStrike" kern="1200" cap="none" spc="0" normalizeH="0" baseline="0" noProof="0">
                          <a:ln>
                            <a:noFill/>
                          </a:ln>
                          <a:solidFill>
                            <a:prstClr val="black"/>
                          </a:solidFill>
                          <a:effectLst/>
                          <a:uLnTx/>
                          <a:uFillTx/>
                          <a:latin typeface="+mn-lt"/>
                          <a:ea typeface="+mn-ea"/>
                          <a:cs typeface="+mn-cs"/>
                        </a:rPr>
                        <a:t> 
 Dear new mummies, if you are looking for a five-star luxury confinement centre, check out our promotion package!
Book now to enjoy up to 30% discount! To book or for more information, contact us at enquiry@lychealth.com or call +603 7733 9222 / +6012 6277 335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1764069"/>
                  </a:ext>
                </a:extLst>
              </a:tr>
            </a:tbl>
          </a:graphicData>
        </a:graphic>
      </p:graphicFrame>
      <p:sp>
        <p:nvSpPr>
          <p:cNvPr id="4" name="Text Placeholder 3">
            <a:extLst>
              <a:ext uri="{FF2B5EF4-FFF2-40B4-BE49-F238E27FC236}">
                <a16:creationId xmlns:a16="http://schemas.microsoft.com/office/drawing/2014/main" id="{F80EE0CF-46A4-459F-977E-D6C39B4D146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78834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44191-110C-402C-8D4A-907CD46FB958}"/>
              </a:ext>
            </a:extLst>
          </p:cNvPr>
          <p:cNvSpPr>
            <a:spLocks noGrp="1"/>
          </p:cNvSpPr>
          <p:nvPr>
            <p:ph type="title"/>
          </p:nvPr>
        </p:nvSpPr>
        <p:spPr/>
        <p:txBody>
          <a:bodyPr/>
          <a:lstStyle/>
          <a:p>
            <a:r>
              <a:rPr lang="en-US"/>
              <a:t>Facebook Own Posts Table | LYC Mother &amp; Child Centre - 9 of 11</a:t>
            </a:r>
          </a:p>
        </p:txBody>
      </p:sp>
      <p:graphicFrame>
        <p:nvGraphicFramePr>
          <p:cNvPr id="5" name="Table Placeholder 4">
            <a:extLst>
              <a:ext uri="{FF2B5EF4-FFF2-40B4-BE49-F238E27FC236}">
                <a16:creationId xmlns:a16="http://schemas.microsoft.com/office/drawing/2014/main" id="{5BCC36E2-B7F1-49D1-A309-8E73AF03A303}"/>
              </a:ext>
            </a:extLst>
          </p:cNvPr>
          <p:cNvGraphicFramePr>
            <a:graphicFrameLocks noGrp="1"/>
          </p:cNvGraphicFramePr>
          <p:nvPr>
            <p:ph type="tbl" sz="quarter" idx="13"/>
            <p:extLst>
              <p:ext uri="{D42A27DB-BD31-4B8C-83A1-F6EECF244321}">
                <p14:modId xmlns:p14="http://schemas.microsoft.com/office/powerpoint/2010/main" val="3451629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2136406"/>
                    </a:ext>
                  </a:extLst>
                </a:gridCol>
                <a:gridCol w="658368">
                  <a:extLst>
                    <a:ext uri="{9D8B030D-6E8A-4147-A177-3AD203B41FA5}">
                      <a16:colId xmlns:a16="http://schemas.microsoft.com/office/drawing/2014/main" val="1982357666"/>
                    </a:ext>
                  </a:extLst>
                </a:gridCol>
                <a:gridCol w="658368">
                  <a:extLst>
                    <a:ext uri="{9D8B030D-6E8A-4147-A177-3AD203B41FA5}">
                      <a16:colId xmlns:a16="http://schemas.microsoft.com/office/drawing/2014/main" val="3817053678"/>
                    </a:ext>
                  </a:extLst>
                </a:gridCol>
                <a:gridCol w="658368">
                  <a:extLst>
                    <a:ext uri="{9D8B030D-6E8A-4147-A177-3AD203B41FA5}">
                      <a16:colId xmlns:a16="http://schemas.microsoft.com/office/drawing/2014/main" val="2593982463"/>
                    </a:ext>
                  </a:extLst>
                </a:gridCol>
                <a:gridCol w="658368">
                  <a:extLst>
                    <a:ext uri="{9D8B030D-6E8A-4147-A177-3AD203B41FA5}">
                      <a16:colId xmlns:a16="http://schemas.microsoft.com/office/drawing/2014/main" val="3102543839"/>
                    </a:ext>
                  </a:extLst>
                </a:gridCol>
                <a:gridCol w="658368">
                  <a:extLst>
                    <a:ext uri="{9D8B030D-6E8A-4147-A177-3AD203B41FA5}">
                      <a16:colId xmlns:a16="http://schemas.microsoft.com/office/drawing/2014/main" val="3238902587"/>
                    </a:ext>
                  </a:extLst>
                </a:gridCol>
                <a:gridCol w="658368">
                  <a:extLst>
                    <a:ext uri="{9D8B030D-6E8A-4147-A177-3AD203B41FA5}">
                      <a16:colId xmlns:a16="http://schemas.microsoft.com/office/drawing/2014/main" val="2146556182"/>
                    </a:ext>
                  </a:extLst>
                </a:gridCol>
                <a:gridCol w="658368">
                  <a:extLst>
                    <a:ext uri="{9D8B030D-6E8A-4147-A177-3AD203B41FA5}">
                      <a16:colId xmlns:a16="http://schemas.microsoft.com/office/drawing/2014/main" val="1438179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194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- 2018-04-06 12:37:00 </a:t>
                      </a:r>
                      <a:r>
                        <a:rPr kumimoji="0" lang="en-US" sz="1000" b="0" i="0" u="none" strike="noStrike" kern="1200" cap="none" spc="0" normalizeH="0" baseline="0" noProof="0">
                          <a:ln>
                            <a:noFill/>
                          </a:ln>
                          <a:solidFill>
                            <a:prstClr val="black"/>
                          </a:solidFill>
                          <a:effectLst/>
                          <a:uLnTx/>
                          <a:uFillTx/>
                          <a:latin typeface="+mn-lt"/>
                          <a:ea typeface="+mn-ea"/>
                          <a:cs typeface="+mn-cs"/>
                        </a:rPr>
                        <a:t> 
 Every child is precious in their mom's eyes, don’t you agree? 😀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27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- 2018-04-05 16:12:16 </a:t>
                      </a:r>
                      <a:r>
                        <a:rPr kumimoji="0" lang="en-US" sz="1000" b="0" i="0" u="none" strike="noStrike" kern="1200" cap="none" spc="0" normalizeH="0" baseline="0" noProof="0">
                          <a:ln>
                            <a:noFill/>
                          </a:ln>
                          <a:solidFill>
                            <a:prstClr val="black"/>
                          </a:solidFill>
                          <a:effectLst/>
                          <a:uLnTx/>
                          <a:uFillTx/>
                          <a:latin typeface="+mn-lt"/>
                          <a:ea typeface="+mn-ea"/>
                          <a:cs typeface="+mn-cs"/>
                        </a:rPr>
                        <a:t> 
 LYC Mother &amp; Child Centre's first participation at TCE Baby Expo with all the beautiful people. 
Thank you all for coming and supporting us. :) Stay tuned to our page for more exciting event updates! 
For more information, feel free to send us a Facebook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6590529"/>
                  </a:ext>
                </a:extLst>
              </a:tr>
            </a:tbl>
          </a:graphicData>
        </a:graphic>
      </p:graphicFrame>
      <p:sp>
        <p:nvSpPr>
          <p:cNvPr id="4" name="Text Placeholder 3">
            <a:extLst>
              <a:ext uri="{FF2B5EF4-FFF2-40B4-BE49-F238E27FC236}">
                <a16:creationId xmlns:a16="http://schemas.microsoft.com/office/drawing/2014/main" id="{C6E75B7A-B5DE-4630-8FC0-3CCBB976ED9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11999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200EF-D20D-4DF4-8037-E83664CCFFA4}"/>
              </a:ext>
            </a:extLst>
          </p:cNvPr>
          <p:cNvSpPr>
            <a:spLocks noGrp="1"/>
          </p:cNvSpPr>
          <p:nvPr>
            <p:ph type="title"/>
          </p:nvPr>
        </p:nvSpPr>
        <p:spPr/>
        <p:txBody>
          <a:bodyPr/>
          <a:lstStyle/>
          <a:p>
            <a:r>
              <a:rPr lang="en-US"/>
              <a:t>Facebook Own Posts Table | LYC Mother &amp; Child Centre - 10 of 11</a:t>
            </a:r>
          </a:p>
        </p:txBody>
      </p:sp>
      <p:graphicFrame>
        <p:nvGraphicFramePr>
          <p:cNvPr id="5" name="Table Placeholder 4">
            <a:extLst>
              <a:ext uri="{FF2B5EF4-FFF2-40B4-BE49-F238E27FC236}">
                <a16:creationId xmlns:a16="http://schemas.microsoft.com/office/drawing/2014/main" id="{4C592998-4F27-4A8B-92E7-36687306C527}"/>
              </a:ext>
            </a:extLst>
          </p:cNvPr>
          <p:cNvGraphicFramePr>
            <a:graphicFrameLocks noGrp="1"/>
          </p:cNvGraphicFramePr>
          <p:nvPr>
            <p:ph type="tbl" sz="quarter" idx="13"/>
            <p:extLst>
              <p:ext uri="{D42A27DB-BD31-4B8C-83A1-F6EECF244321}">
                <p14:modId xmlns:p14="http://schemas.microsoft.com/office/powerpoint/2010/main" val="146284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9322057"/>
                    </a:ext>
                  </a:extLst>
                </a:gridCol>
                <a:gridCol w="658368">
                  <a:extLst>
                    <a:ext uri="{9D8B030D-6E8A-4147-A177-3AD203B41FA5}">
                      <a16:colId xmlns:a16="http://schemas.microsoft.com/office/drawing/2014/main" val="864019536"/>
                    </a:ext>
                  </a:extLst>
                </a:gridCol>
                <a:gridCol w="658368">
                  <a:extLst>
                    <a:ext uri="{9D8B030D-6E8A-4147-A177-3AD203B41FA5}">
                      <a16:colId xmlns:a16="http://schemas.microsoft.com/office/drawing/2014/main" val="1844967055"/>
                    </a:ext>
                  </a:extLst>
                </a:gridCol>
                <a:gridCol w="658368">
                  <a:extLst>
                    <a:ext uri="{9D8B030D-6E8A-4147-A177-3AD203B41FA5}">
                      <a16:colId xmlns:a16="http://schemas.microsoft.com/office/drawing/2014/main" val="3132952429"/>
                    </a:ext>
                  </a:extLst>
                </a:gridCol>
                <a:gridCol w="658368">
                  <a:extLst>
                    <a:ext uri="{9D8B030D-6E8A-4147-A177-3AD203B41FA5}">
                      <a16:colId xmlns:a16="http://schemas.microsoft.com/office/drawing/2014/main" val="1351295728"/>
                    </a:ext>
                  </a:extLst>
                </a:gridCol>
                <a:gridCol w="658368">
                  <a:extLst>
                    <a:ext uri="{9D8B030D-6E8A-4147-A177-3AD203B41FA5}">
                      <a16:colId xmlns:a16="http://schemas.microsoft.com/office/drawing/2014/main" val="2684251094"/>
                    </a:ext>
                  </a:extLst>
                </a:gridCol>
                <a:gridCol w="658368">
                  <a:extLst>
                    <a:ext uri="{9D8B030D-6E8A-4147-A177-3AD203B41FA5}">
                      <a16:colId xmlns:a16="http://schemas.microsoft.com/office/drawing/2014/main" val="1249196371"/>
                    </a:ext>
                  </a:extLst>
                </a:gridCol>
                <a:gridCol w="658368">
                  <a:extLst>
                    <a:ext uri="{9D8B030D-6E8A-4147-A177-3AD203B41FA5}">
                      <a16:colId xmlns:a16="http://schemas.microsoft.com/office/drawing/2014/main" val="1271340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344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- 2018-04-04 13:37:00 </a:t>
                      </a:r>
                      <a:r>
                        <a:rPr kumimoji="0" lang="en-US" sz="1000" b="0" i="0" u="none" strike="noStrike" kern="1200" cap="none" spc="0" normalizeH="0" baseline="0" noProof="0">
                          <a:ln>
                            <a:noFill/>
                          </a:ln>
                          <a:solidFill>
                            <a:prstClr val="black"/>
                          </a:solidFill>
                          <a:effectLst/>
                          <a:uLnTx/>
                          <a:uFillTx/>
                          <a:latin typeface="+mn-lt"/>
                          <a:ea typeface="+mn-ea"/>
                          <a:cs typeface="+mn-cs"/>
                        </a:rPr>
                        <a:t> 
 What to do when you are craving for your morning cuppa during pregnancy?
Try nibbling on some fruit. According to dietitians, the natural sugars in fruits like bananas and apples can help lift energy levels.
#LYCHealthCare
Source:
https://www.parents.com/pregnancy/my-body/pregnancy-health/healthy-pregnancy-tips/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560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- 2018-04-02 23:25:17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690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- 2018-04-02 23:25:06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9742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- 2018-04-02 23:25:06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7342658"/>
                  </a:ext>
                </a:extLst>
              </a:tr>
            </a:tbl>
          </a:graphicData>
        </a:graphic>
      </p:graphicFrame>
      <p:sp>
        <p:nvSpPr>
          <p:cNvPr id="4" name="Text Placeholder 3">
            <a:extLst>
              <a:ext uri="{FF2B5EF4-FFF2-40B4-BE49-F238E27FC236}">
                <a16:creationId xmlns:a16="http://schemas.microsoft.com/office/drawing/2014/main" id="{712B8B00-0549-49A9-B09A-098F4602D74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16344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426BB-BF54-4064-8B96-2315A1953AB9}"/>
              </a:ext>
            </a:extLst>
          </p:cNvPr>
          <p:cNvSpPr>
            <a:spLocks noGrp="1"/>
          </p:cNvSpPr>
          <p:nvPr>
            <p:ph type="title"/>
          </p:nvPr>
        </p:nvSpPr>
        <p:spPr/>
        <p:txBody>
          <a:bodyPr/>
          <a:lstStyle/>
          <a:p>
            <a:r>
              <a:rPr lang="en-US"/>
              <a:t>Facebook Own Posts Table | LYC Mother &amp; Child Centre - 11 of 11</a:t>
            </a:r>
          </a:p>
        </p:txBody>
      </p:sp>
      <p:graphicFrame>
        <p:nvGraphicFramePr>
          <p:cNvPr id="5" name="Table Placeholder 4">
            <a:extLst>
              <a:ext uri="{FF2B5EF4-FFF2-40B4-BE49-F238E27FC236}">
                <a16:creationId xmlns:a16="http://schemas.microsoft.com/office/drawing/2014/main" id="{C6D3EB28-5BB3-4F97-8BD2-7C3919BB97F3}"/>
              </a:ext>
            </a:extLst>
          </p:cNvPr>
          <p:cNvGraphicFramePr>
            <a:graphicFrameLocks noGrp="1"/>
          </p:cNvGraphicFramePr>
          <p:nvPr>
            <p:ph type="tbl" sz="quarter" idx="13"/>
            <p:extLst>
              <p:ext uri="{D42A27DB-BD31-4B8C-83A1-F6EECF244321}">
                <p14:modId xmlns:p14="http://schemas.microsoft.com/office/powerpoint/2010/main" val="703103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5010340"/>
                    </a:ext>
                  </a:extLst>
                </a:gridCol>
                <a:gridCol w="658368">
                  <a:extLst>
                    <a:ext uri="{9D8B030D-6E8A-4147-A177-3AD203B41FA5}">
                      <a16:colId xmlns:a16="http://schemas.microsoft.com/office/drawing/2014/main" val="4101394740"/>
                    </a:ext>
                  </a:extLst>
                </a:gridCol>
                <a:gridCol w="658368">
                  <a:extLst>
                    <a:ext uri="{9D8B030D-6E8A-4147-A177-3AD203B41FA5}">
                      <a16:colId xmlns:a16="http://schemas.microsoft.com/office/drawing/2014/main" val="4161642536"/>
                    </a:ext>
                  </a:extLst>
                </a:gridCol>
                <a:gridCol w="658368">
                  <a:extLst>
                    <a:ext uri="{9D8B030D-6E8A-4147-A177-3AD203B41FA5}">
                      <a16:colId xmlns:a16="http://schemas.microsoft.com/office/drawing/2014/main" val="3032548206"/>
                    </a:ext>
                  </a:extLst>
                </a:gridCol>
                <a:gridCol w="658368">
                  <a:extLst>
                    <a:ext uri="{9D8B030D-6E8A-4147-A177-3AD203B41FA5}">
                      <a16:colId xmlns:a16="http://schemas.microsoft.com/office/drawing/2014/main" val="2248609501"/>
                    </a:ext>
                  </a:extLst>
                </a:gridCol>
                <a:gridCol w="658368">
                  <a:extLst>
                    <a:ext uri="{9D8B030D-6E8A-4147-A177-3AD203B41FA5}">
                      <a16:colId xmlns:a16="http://schemas.microsoft.com/office/drawing/2014/main" val="1351281640"/>
                    </a:ext>
                  </a:extLst>
                </a:gridCol>
                <a:gridCol w="658368">
                  <a:extLst>
                    <a:ext uri="{9D8B030D-6E8A-4147-A177-3AD203B41FA5}">
                      <a16:colId xmlns:a16="http://schemas.microsoft.com/office/drawing/2014/main" val="3925670224"/>
                    </a:ext>
                  </a:extLst>
                </a:gridCol>
                <a:gridCol w="658368">
                  <a:extLst>
                    <a:ext uri="{9D8B030D-6E8A-4147-A177-3AD203B41FA5}">
                      <a16:colId xmlns:a16="http://schemas.microsoft.com/office/drawing/2014/main" val="2315756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288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- 2018-04-02 18:26:40 </a:t>
                      </a:r>
                      <a:r>
                        <a:rPr kumimoji="0" lang="en-US" sz="1000" b="0" i="0" u="none" strike="noStrike" kern="1200" cap="none" spc="0" normalizeH="0" baseline="0" noProof="0">
                          <a:ln>
                            <a:noFill/>
                          </a:ln>
                          <a:solidFill>
                            <a:prstClr val="black"/>
                          </a:solidFill>
                          <a:effectLst/>
                          <a:uLnTx/>
                          <a:uFillTx/>
                          <a:latin typeface="+mn-lt"/>
                          <a:ea typeface="+mn-ea"/>
                          <a:cs typeface="+mn-cs"/>
                        </a:rPr>
                        <a:t> 
 At LYC Mother &amp; Child Centre, we provide an unrivaled experience for mothers during their recovery period.
Be pampered and enjoy your stay with us on your first month into motherhood!
Find out more about our room and amenities by sending us a PM for more info.
#LYCHealthCare
*Swipe the photos for a 360 degree rotation view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99198740"/>
                  </a:ext>
                </a:extLst>
              </a:tr>
            </a:tbl>
          </a:graphicData>
        </a:graphic>
      </p:graphicFrame>
      <p:sp>
        <p:nvSpPr>
          <p:cNvPr id="4" name="Text Placeholder 3">
            <a:extLst>
              <a:ext uri="{FF2B5EF4-FFF2-40B4-BE49-F238E27FC236}">
                <a16:creationId xmlns:a16="http://schemas.microsoft.com/office/drawing/2014/main" id="{3C778D8C-67C8-4D53-9367-C761563E5C7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698372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1244</Words>
  <Application>Microsoft Office PowerPoint</Application>
  <PresentationFormat>On-screen Show (4:3)</PresentationFormat>
  <Paragraphs>480</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ＭＳ Ｐゴシック</vt:lpstr>
      <vt:lpstr>Calibri</vt:lpstr>
      <vt:lpstr>Arial</vt:lpstr>
      <vt:lpstr>quintly_template</vt:lpstr>
      <vt:lpstr>MASTER TEMPLATE</vt:lpstr>
      <vt:lpstr>Facebook Key Metrics Table | LYC Mother &amp; Child Centre</vt:lpstr>
      <vt:lpstr>Facebook Reach | LYC Mother &amp; Child Centre</vt:lpstr>
      <vt:lpstr>Facebook Average Reactions Per Post | LYC Mother &amp; Child Centre</vt:lpstr>
      <vt:lpstr>Facebook Engaged Users | LYC Mother &amp; Child Centre</vt:lpstr>
      <vt:lpstr>Facebook Interactions Distribution | LYC Mother &amp; Child Centre</vt:lpstr>
      <vt:lpstr>Facebook Interaction Rate By Weekday | LYC Mother &amp; Child Centre</vt:lpstr>
      <vt:lpstr>(FB) Custom Own Posts Table (new) | LYC Mother &amp; Child Centre - 1 of 3</vt:lpstr>
      <vt:lpstr>(FB) Custom Own Posts Table (new) | LYC Mother &amp; Child Centre - 2 of 3</vt:lpstr>
      <vt:lpstr>(FB) Custom Own Posts Table (new) | LYC Mother &amp; Child Centre - 3 of 3</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11</vt:lpstr>
      <vt:lpstr>Facebook Own Posts Table | LYC Mother &amp; Child Centre - 2 of 11</vt:lpstr>
      <vt:lpstr>Facebook Own Posts Table | LYC Mother &amp; Child Centre - 3 of 11</vt:lpstr>
      <vt:lpstr>Facebook Own Posts Table | LYC Mother &amp; Child Centre - 4 of 11</vt:lpstr>
      <vt:lpstr>Facebook Own Posts Table | LYC Mother &amp; Child Centre - 5 of 11</vt:lpstr>
      <vt:lpstr>Facebook Own Posts Table | LYC Mother &amp; Child Centre - 6 of 11</vt:lpstr>
      <vt:lpstr>Facebook Own Posts Table | LYC Mother &amp; Child Centre - 7 of 11</vt:lpstr>
      <vt:lpstr>Facebook Own Posts Table | LYC Mother &amp; Child Centre - 8 of 11</vt:lpstr>
      <vt:lpstr>Facebook Own Posts Table | LYC Mother &amp; Child Centre - 9 of 11</vt:lpstr>
      <vt:lpstr>Facebook Own Posts Table | LYC Mother &amp; Child Centre - 10 of 11</vt:lpstr>
      <vt:lpstr>Facebook Own Posts Table | LYC Mother &amp; Child Centre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2018-06-01T11:36:09Z</dcterms:created>
  <dcterms:modified xsi:type="dcterms:W3CDTF">2018-06-01T11:36:54Z</dcterms:modified>
</cp:coreProperties>
</file>