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1</c:v>
                </c:pt>
                <c:pt idx="3">
                  <c:v>0</c:v>
                </c:pt>
                <c:pt idx="4">
                  <c:v>0</c:v>
                </c:pt>
                <c:pt idx="5">
                  <c:v>5</c:v>
                </c:pt>
                <c:pt idx="6">
                  <c:v>4</c:v>
                </c:pt>
                <c:pt idx="7">
                  <c:v>123</c:v>
                </c:pt>
                <c:pt idx="8">
                  <c:v>653</c:v>
                </c:pt>
                <c:pt idx="9">
                  <c:v>107</c:v>
                </c:pt>
                <c:pt idx="10">
                  <c:v>35</c:v>
                </c:pt>
                <c:pt idx="11">
                  <c:v>19</c:v>
                </c:pt>
                <c:pt idx="12">
                  <c:v>6</c:v>
                </c:pt>
                <c:pt idx="13">
                  <c:v>13</c:v>
                </c:pt>
                <c:pt idx="14">
                  <c:v>65</c:v>
                </c:pt>
                <c:pt idx="15">
                  <c:v>19</c:v>
                </c:pt>
                <c:pt idx="16">
                  <c:v>70</c:v>
                </c:pt>
                <c:pt idx="17">
                  <c:v>65</c:v>
                </c:pt>
                <c:pt idx="18">
                  <c:v>188</c:v>
                </c:pt>
                <c:pt idx="19">
                  <c:v>329</c:v>
                </c:pt>
                <c:pt idx="20">
                  <c:v>349</c:v>
                </c:pt>
                <c:pt idx="21">
                  <c:v>153</c:v>
                </c:pt>
                <c:pt idx="22">
                  <c:v>157</c:v>
                </c:pt>
                <c:pt idx="23">
                  <c:v>338</c:v>
                </c:pt>
                <c:pt idx="24">
                  <c:v>306</c:v>
                </c:pt>
                <c:pt idx="25">
                  <c:v>397</c:v>
                </c:pt>
                <c:pt idx="26">
                  <c:v>156</c:v>
                </c:pt>
                <c:pt idx="27">
                  <c:v>258</c:v>
                </c:pt>
                <c:pt idx="28">
                  <c:v>396</c:v>
                </c:pt>
                <c:pt idx="29">
                  <c:v>639</c:v>
                </c:pt>
                <c:pt idx="30">
                  <c:v>969</c:v>
                </c:pt>
              </c:numCache>
            </c:numRef>
          </c:val>
          <c:smooth val="0"/>
          <c:extLst>
            <c:ext xmlns:c16="http://schemas.microsoft.com/office/drawing/2014/chart" uri="{C3380CC4-5D6E-409C-BE32-E72D297353CC}">
              <c16:uniqueId val="{00000000-AF83-4E2D-96C8-35F658E55431}"/>
            </c:ext>
          </c:extLst>
        </c:ser>
        <c:dLbls>
          <c:showLegendKey val="0"/>
          <c:showVal val="0"/>
          <c:showCatName val="0"/>
          <c:showSerName val="0"/>
          <c:showPercent val="0"/>
          <c:showBubbleSize val="0"/>
        </c:dLbls>
        <c:smooth val="0"/>
        <c:axId val="343480720"/>
        <c:axId val="343483016"/>
      </c:lineChart>
      <c:dateAx>
        <c:axId val="343480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83016"/>
        <c:crosses val="autoZero"/>
        <c:auto val="1"/>
        <c:lblOffset val="100"/>
        <c:baseTimeUnit val="days"/>
      </c:dateAx>
      <c:valAx>
        <c:axId val="34348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80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6</c:v>
                </c:pt>
                <c:pt idx="5">
                  <c:v>0</c:v>
                </c:pt>
                <c:pt idx="6">
                  <c:v>0</c:v>
                </c:pt>
                <c:pt idx="7">
                  <c:v>77</c:v>
                </c:pt>
                <c:pt idx="8">
                  <c:v>8</c:v>
                </c:pt>
                <c:pt idx="9">
                  <c:v>0</c:v>
                </c:pt>
                <c:pt idx="10">
                  <c:v>0</c:v>
                </c:pt>
                <c:pt idx="11">
                  <c:v>0</c:v>
                </c:pt>
                <c:pt idx="12">
                  <c:v>0</c:v>
                </c:pt>
                <c:pt idx="13">
                  <c:v>46</c:v>
                </c:pt>
                <c:pt idx="14">
                  <c:v>0</c:v>
                </c:pt>
                <c:pt idx="15">
                  <c:v>0</c:v>
                </c:pt>
                <c:pt idx="16">
                  <c:v>0</c:v>
                </c:pt>
                <c:pt idx="17">
                  <c:v>64</c:v>
                </c:pt>
                <c:pt idx="18">
                  <c:v>0</c:v>
                </c:pt>
                <c:pt idx="19">
                  <c:v>0</c:v>
                </c:pt>
                <c:pt idx="20">
                  <c:v>0</c:v>
                </c:pt>
                <c:pt idx="21">
                  <c:v>0</c:v>
                </c:pt>
                <c:pt idx="22">
                  <c:v>63</c:v>
                </c:pt>
                <c:pt idx="23">
                  <c:v>0</c:v>
                </c:pt>
                <c:pt idx="24">
                  <c:v>0</c:v>
                </c:pt>
                <c:pt idx="25">
                  <c:v>0</c:v>
                </c:pt>
                <c:pt idx="26">
                  <c:v>59</c:v>
                </c:pt>
                <c:pt idx="27">
                  <c:v>45</c:v>
                </c:pt>
                <c:pt idx="28">
                  <c:v>11</c:v>
                </c:pt>
                <c:pt idx="29">
                  <c:v>12</c:v>
                </c:pt>
                <c:pt idx="30">
                  <c:v>0</c:v>
                </c:pt>
              </c:numCache>
            </c:numRef>
          </c:val>
          <c:smooth val="0"/>
          <c:extLst>
            <c:ext xmlns:c16="http://schemas.microsoft.com/office/drawing/2014/chart" uri="{C3380CC4-5D6E-409C-BE32-E72D297353CC}">
              <c16:uniqueId val="{00000000-E54F-4B6C-9665-9F1492002976}"/>
            </c:ext>
          </c:extLst>
        </c:ser>
        <c:dLbls>
          <c:showLegendKey val="0"/>
          <c:showVal val="0"/>
          <c:showCatName val="0"/>
          <c:showSerName val="0"/>
          <c:showPercent val="0"/>
          <c:showBubbleSize val="0"/>
        </c:dLbls>
        <c:smooth val="0"/>
        <c:axId val="342052960"/>
        <c:axId val="342057552"/>
      </c:lineChart>
      <c:dateAx>
        <c:axId val="342052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57552"/>
        <c:crosses val="autoZero"/>
        <c:auto val="1"/>
        <c:lblOffset val="100"/>
        <c:baseTimeUnit val="days"/>
      </c:dateAx>
      <c:valAx>
        <c:axId val="34205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5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2</c:v>
                </c:pt>
                <c:pt idx="6">
                  <c:v>1</c:v>
                </c:pt>
                <c:pt idx="7">
                  <c:v>14</c:v>
                </c:pt>
                <c:pt idx="8">
                  <c:v>179</c:v>
                </c:pt>
                <c:pt idx="9">
                  <c:v>17</c:v>
                </c:pt>
                <c:pt idx="10">
                  <c:v>6</c:v>
                </c:pt>
                <c:pt idx="11">
                  <c:v>0</c:v>
                </c:pt>
                <c:pt idx="12">
                  <c:v>1</c:v>
                </c:pt>
                <c:pt idx="13">
                  <c:v>4</c:v>
                </c:pt>
                <c:pt idx="14">
                  <c:v>6</c:v>
                </c:pt>
                <c:pt idx="15">
                  <c:v>4</c:v>
                </c:pt>
                <c:pt idx="16">
                  <c:v>15</c:v>
                </c:pt>
                <c:pt idx="17">
                  <c:v>13</c:v>
                </c:pt>
                <c:pt idx="18">
                  <c:v>18</c:v>
                </c:pt>
                <c:pt idx="19">
                  <c:v>57</c:v>
                </c:pt>
                <c:pt idx="20">
                  <c:v>49</c:v>
                </c:pt>
                <c:pt idx="21">
                  <c:v>11</c:v>
                </c:pt>
                <c:pt idx="22">
                  <c:v>19</c:v>
                </c:pt>
                <c:pt idx="23">
                  <c:v>36</c:v>
                </c:pt>
                <c:pt idx="24">
                  <c:v>47</c:v>
                </c:pt>
                <c:pt idx="25">
                  <c:v>44</c:v>
                </c:pt>
                <c:pt idx="26">
                  <c:v>18</c:v>
                </c:pt>
                <c:pt idx="27">
                  <c:v>26</c:v>
                </c:pt>
                <c:pt idx="28">
                  <c:v>72</c:v>
                </c:pt>
                <c:pt idx="29">
                  <c:v>71</c:v>
                </c:pt>
                <c:pt idx="30">
                  <c:v>58</c:v>
                </c:pt>
              </c:numCache>
            </c:numRef>
          </c:val>
          <c:smooth val="0"/>
          <c:extLst>
            <c:ext xmlns:c16="http://schemas.microsoft.com/office/drawing/2014/chart" uri="{C3380CC4-5D6E-409C-BE32-E72D297353CC}">
              <c16:uniqueId val="{00000000-8B16-4A4B-BFAF-9D005179C768}"/>
            </c:ext>
          </c:extLst>
        </c:ser>
        <c:dLbls>
          <c:showLegendKey val="0"/>
          <c:showVal val="0"/>
          <c:showCatName val="0"/>
          <c:showSerName val="0"/>
          <c:showPercent val="0"/>
          <c:showBubbleSize val="0"/>
        </c:dLbls>
        <c:smooth val="0"/>
        <c:axId val="278383272"/>
        <c:axId val="340603024"/>
      </c:lineChart>
      <c:dateAx>
        <c:axId val="278383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03024"/>
        <c:crosses val="autoZero"/>
        <c:auto val="1"/>
        <c:lblOffset val="100"/>
        <c:baseTimeUnit val="days"/>
      </c:dateAx>
      <c:valAx>
        <c:axId val="34060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38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LYC Mother &amp; Child Centre</c:v>
                </c:pt>
              </c:strCache>
            </c:strRef>
          </c:cat>
          <c:val>
            <c:numRef>
              <c:f>Sheet1!$B$2</c:f>
              <c:numCache>
                <c:formatCode>General</c:formatCode>
                <c:ptCount val="1"/>
                <c:pt idx="0">
                  <c:v>388</c:v>
                </c:pt>
              </c:numCache>
            </c:numRef>
          </c:val>
          <c:extLst>
            <c:ext xmlns:c16="http://schemas.microsoft.com/office/drawing/2014/chart" uri="{C3380CC4-5D6E-409C-BE32-E72D297353CC}">
              <c16:uniqueId val="{00000000-2DBE-4BC4-8792-F51BB0797AD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LYC Mother &amp; Child Centre</c:v>
                </c:pt>
              </c:strCache>
            </c:strRef>
          </c:cat>
          <c:val>
            <c:numRef>
              <c:f>Sheet1!$C$2</c:f>
              <c:numCache>
                <c:formatCode>General</c:formatCode>
                <c:ptCount val="1"/>
                <c:pt idx="0">
                  <c:v>3</c:v>
                </c:pt>
              </c:numCache>
            </c:numRef>
          </c:val>
          <c:extLst>
            <c:ext xmlns:c16="http://schemas.microsoft.com/office/drawing/2014/chart" uri="{C3380CC4-5D6E-409C-BE32-E72D297353CC}">
              <c16:uniqueId val="{00000001-2DBE-4BC4-8792-F51BB0797AD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LYC Mother &amp; Child Centre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2DBE-4BC4-8792-F51BB0797AD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LYC Mother &amp; Child Centre</c:v>
                </c:pt>
              </c:strCache>
            </c:strRef>
          </c:cat>
          <c:val>
            <c:numRef>
              <c:f>Sheet1!$E$2</c:f>
              <c:numCache>
                <c:formatCode>General</c:formatCode>
                <c:ptCount val="1"/>
                <c:pt idx="0">
                  <c:v>0</c:v>
                </c:pt>
              </c:numCache>
            </c:numRef>
          </c:val>
          <c:extLst>
            <c:ext xmlns:c16="http://schemas.microsoft.com/office/drawing/2014/chart" uri="{C3380CC4-5D6E-409C-BE32-E72D297353CC}">
              <c16:uniqueId val="{00000003-2DBE-4BC4-8792-F51BB0797AD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LYC Mother &amp; Child Centre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2DBE-4BC4-8792-F51BB0797AD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LYC Mother &amp; Child Centre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2DBE-4BC4-8792-F51BB0797AD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LYC Mother &amp; Child Centre</c:v>
                </c:pt>
              </c:strCache>
            </c:strRef>
          </c:cat>
          <c:val>
            <c:numRef>
              <c:f>Sheet1!$H$2</c:f>
              <c:numCache>
                <c:formatCode>General</c:formatCode>
                <c:ptCount val="1"/>
                <c:pt idx="0">
                  <c:v>0</c:v>
                </c:pt>
              </c:numCache>
            </c:numRef>
          </c:val>
          <c:extLst>
            <c:ext xmlns:c16="http://schemas.microsoft.com/office/drawing/2014/chart" uri="{C3380CC4-5D6E-409C-BE32-E72D297353CC}">
              <c16:uniqueId val="{00000006-2DBE-4BC4-8792-F51BB0797AD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LYC Mother &amp; Child Centre</c:v>
                </c:pt>
              </c:strCache>
            </c:strRef>
          </c:cat>
          <c:val>
            <c:numRef>
              <c:f>Sheet1!$I$2</c:f>
              <c:numCache>
                <c:formatCode>General</c:formatCode>
                <c:ptCount val="1"/>
                <c:pt idx="0">
                  <c:v>24</c:v>
                </c:pt>
              </c:numCache>
            </c:numRef>
          </c:val>
          <c:extLst>
            <c:ext xmlns:c16="http://schemas.microsoft.com/office/drawing/2014/chart" uri="{C3380CC4-5D6E-409C-BE32-E72D297353CC}">
              <c16:uniqueId val="{00000007-2DBE-4BC4-8792-F51BB0797AD3}"/>
            </c:ext>
          </c:extLst>
        </c:ser>
        <c:dLbls>
          <c:showLegendKey val="0"/>
          <c:showVal val="0"/>
          <c:showCatName val="0"/>
          <c:showSerName val="0"/>
          <c:showPercent val="0"/>
          <c:showBubbleSize val="0"/>
        </c:dLbls>
        <c:gapWidth val="150"/>
        <c:overlap val="100"/>
        <c:axId val="345304224"/>
        <c:axId val="345300944"/>
      </c:barChart>
      <c:catAx>
        <c:axId val="345304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00944"/>
        <c:crosses val="autoZero"/>
        <c:auto val="1"/>
        <c:lblAlgn val="ctr"/>
        <c:lblOffset val="100"/>
        <c:noMultiLvlLbl val="0"/>
      </c:catAx>
      <c:valAx>
        <c:axId val="345300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0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LYC Mother &amp; Child Centre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3603-49B3-A8D2-45EA5531C781}"/>
            </c:ext>
          </c:extLst>
        </c:ser>
        <c:dLbls>
          <c:showLegendKey val="0"/>
          <c:showVal val="0"/>
          <c:showCatName val="0"/>
          <c:showSerName val="0"/>
          <c:showPercent val="0"/>
          <c:showBubbleSize val="0"/>
        </c:dLbls>
        <c:gapWidth val="219"/>
        <c:overlap val="-27"/>
        <c:axId val="345307176"/>
        <c:axId val="345304552"/>
      </c:barChart>
      <c:catAx>
        <c:axId val="34530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04552"/>
        <c:crosses val="autoZero"/>
        <c:auto val="1"/>
        <c:lblAlgn val="ctr"/>
        <c:lblOffset val="100"/>
        <c:noMultiLvlLbl val="0"/>
      </c:catAx>
      <c:valAx>
        <c:axId val="34530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0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Sheet1!$A$2:$A$7</c:f>
              <c:strCache>
                <c:ptCount val="6"/>
                <c:pt idx="0">
                  <c:v>13-17</c:v>
                </c:pt>
                <c:pt idx="1">
                  <c:v>18-24</c:v>
                </c:pt>
                <c:pt idx="2">
                  <c:v>25-34</c:v>
                </c:pt>
                <c:pt idx="3">
                  <c:v>35-44</c:v>
                </c:pt>
                <c:pt idx="4">
                  <c:v>45-54</c:v>
                </c:pt>
                <c:pt idx="5">
                  <c:v>55-64</c:v>
                </c:pt>
              </c:strCache>
            </c:strRef>
          </c:cat>
          <c:val>
            <c:numRef>
              <c:f>Sheet1!$B$2:$B$7</c:f>
              <c:numCache>
                <c:formatCode>General</c:formatCode>
                <c:ptCount val="6"/>
                <c:pt idx="0">
                  <c:v>1</c:v>
                </c:pt>
                <c:pt idx="1">
                  <c:v>19</c:v>
                </c:pt>
                <c:pt idx="2">
                  <c:v>139</c:v>
                </c:pt>
                <c:pt idx="3">
                  <c:v>15</c:v>
                </c:pt>
                <c:pt idx="4">
                  <c:v>6</c:v>
                </c:pt>
                <c:pt idx="5">
                  <c:v>2</c:v>
                </c:pt>
              </c:numCache>
            </c:numRef>
          </c:val>
          <c:extLst>
            <c:ext xmlns:c16="http://schemas.microsoft.com/office/drawing/2014/chart" uri="{C3380CC4-5D6E-409C-BE32-E72D297353CC}">
              <c16:uniqueId val="{00000000-20F1-4AAF-9C08-C9C877BD0C70}"/>
            </c:ext>
          </c:extLst>
        </c:ser>
        <c:ser>
          <c:idx val="1"/>
          <c:order val="1"/>
          <c:tx>
            <c:strRef>
              <c:f>Sheet1!$C$1</c:f>
              <c:strCache>
                <c:ptCount val="1"/>
                <c:pt idx="0">
                  <c:v>Male</c:v>
                </c:pt>
              </c:strCache>
            </c:strRef>
          </c:tx>
          <c:spPr>
            <a:solidFill>
              <a:schemeClr val="accent2"/>
            </a:solidFill>
            <a:ln>
              <a:noFill/>
            </a:ln>
            <a:effectLst/>
          </c:spPr>
          <c:invertIfNegative val="0"/>
          <c:cat>
            <c:strRef>
              <c:f>Sheet1!$A$2:$A$7</c:f>
              <c:strCache>
                <c:ptCount val="6"/>
                <c:pt idx="0">
                  <c:v>13-17</c:v>
                </c:pt>
                <c:pt idx="1">
                  <c:v>18-24</c:v>
                </c:pt>
                <c:pt idx="2">
                  <c:v>25-34</c:v>
                </c:pt>
                <c:pt idx="3">
                  <c:v>35-44</c:v>
                </c:pt>
                <c:pt idx="4">
                  <c:v>45-54</c:v>
                </c:pt>
                <c:pt idx="5">
                  <c:v>55-64</c:v>
                </c:pt>
              </c:strCache>
            </c:strRef>
          </c:cat>
          <c:val>
            <c:numRef>
              <c:f>Sheet1!$C$2:$C$7</c:f>
              <c:numCache>
                <c:formatCode>General</c:formatCode>
                <c:ptCount val="6"/>
                <c:pt idx="0">
                  <c:v>0</c:v>
                </c:pt>
                <c:pt idx="1">
                  <c:v>8</c:v>
                </c:pt>
                <c:pt idx="2">
                  <c:v>58</c:v>
                </c:pt>
                <c:pt idx="3">
                  <c:v>10</c:v>
                </c:pt>
                <c:pt idx="4">
                  <c:v>4</c:v>
                </c:pt>
                <c:pt idx="5">
                  <c:v>1</c:v>
                </c:pt>
              </c:numCache>
            </c:numRef>
          </c:val>
          <c:extLst>
            <c:ext xmlns:c16="http://schemas.microsoft.com/office/drawing/2014/chart" uri="{C3380CC4-5D6E-409C-BE32-E72D297353CC}">
              <c16:uniqueId val="{00000001-20F1-4AAF-9C08-C9C877BD0C70}"/>
            </c:ext>
          </c:extLst>
        </c:ser>
        <c:dLbls>
          <c:showLegendKey val="0"/>
          <c:showVal val="0"/>
          <c:showCatName val="0"/>
          <c:showSerName val="0"/>
          <c:showPercent val="0"/>
          <c:showBubbleSize val="0"/>
        </c:dLbls>
        <c:gapWidth val="219"/>
        <c:overlap val="-27"/>
        <c:axId val="353382232"/>
        <c:axId val="353379280"/>
      </c:barChart>
      <c:catAx>
        <c:axId val="353382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79280"/>
        <c:crosses val="autoZero"/>
        <c:auto val="1"/>
        <c:lblAlgn val="ctr"/>
        <c:lblOffset val="100"/>
        <c:noMultiLvlLbl val="0"/>
      </c:catAx>
      <c:valAx>
        <c:axId val="35337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8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2D39-48E6-9919-55A0B39ED92A}"/>
            </c:ext>
          </c:extLst>
        </c:ser>
        <c:dLbls>
          <c:showLegendKey val="0"/>
          <c:showVal val="0"/>
          <c:showCatName val="0"/>
          <c:showSerName val="0"/>
          <c:showPercent val="0"/>
          <c:showBubbleSize val="0"/>
        </c:dLbls>
        <c:smooth val="0"/>
        <c:axId val="353383216"/>
        <c:axId val="353374032"/>
      </c:lineChart>
      <c:dateAx>
        <c:axId val="353383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74032"/>
        <c:crosses val="autoZero"/>
        <c:auto val="1"/>
        <c:lblOffset val="100"/>
        <c:baseTimeUnit val="days"/>
      </c:dateAx>
      <c:valAx>
        <c:axId val="35337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8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numCache>
            </c:numRef>
          </c:val>
          <c:smooth val="0"/>
          <c:extLst>
            <c:ext xmlns:c16="http://schemas.microsoft.com/office/drawing/2014/chart" uri="{C3380CC4-5D6E-409C-BE32-E72D297353CC}">
              <c16:uniqueId val="{00000000-3A7E-47FD-A853-336562212B15}"/>
            </c:ext>
          </c:extLst>
        </c:ser>
        <c:dLbls>
          <c:showLegendKey val="0"/>
          <c:showVal val="0"/>
          <c:showCatName val="0"/>
          <c:showSerName val="0"/>
          <c:showPercent val="0"/>
          <c:showBubbleSize val="0"/>
        </c:dLbls>
        <c:smooth val="0"/>
        <c:axId val="353376656"/>
        <c:axId val="353377312"/>
      </c:lineChart>
      <c:dateAx>
        <c:axId val="353376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77312"/>
        <c:crosses val="autoZero"/>
        <c:auto val="1"/>
        <c:lblOffset val="100"/>
        <c:baseTimeUnit val="days"/>
      </c:dateAx>
      <c:valAx>
        <c:axId val="353377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7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LYC Mother &amp; Child Centre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3</c:v>
                </c:pt>
                <c:pt idx="6">
                  <c:v>2</c:v>
                </c:pt>
                <c:pt idx="7">
                  <c:v>10</c:v>
                </c:pt>
                <c:pt idx="8">
                  <c:v>295</c:v>
                </c:pt>
                <c:pt idx="9">
                  <c:v>20</c:v>
                </c:pt>
                <c:pt idx="10">
                  <c:v>9</c:v>
                </c:pt>
                <c:pt idx="11">
                  <c:v>4</c:v>
                </c:pt>
                <c:pt idx="12">
                  <c:v>2</c:v>
                </c:pt>
                <c:pt idx="13">
                  <c:v>10</c:v>
                </c:pt>
                <c:pt idx="14">
                  <c:v>3</c:v>
                </c:pt>
                <c:pt idx="15">
                  <c:v>10</c:v>
                </c:pt>
                <c:pt idx="16">
                  <c:v>22</c:v>
                </c:pt>
                <c:pt idx="17">
                  <c:v>16</c:v>
                </c:pt>
                <c:pt idx="18">
                  <c:v>4</c:v>
                </c:pt>
                <c:pt idx="19">
                  <c:v>22</c:v>
                </c:pt>
                <c:pt idx="20">
                  <c:v>7</c:v>
                </c:pt>
                <c:pt idx="21">
                  <c:v>3</c:v>
                </c:pt>
                <c:pt idx="22">
                  <c:v>15</c:v>
                </c:pt>
                <c:pt idx="23">
                  <c:v>12</c:v>
                </c:pt>
                <c:pt idx="24">
                  <c:v>5</c:v>
                </c:pt>
                <c:pt idx="25">
                  <c:v>14</c:v>
                </c:pt>
                <c:pt idx="26">
                  <c:v>14</c:v>
                </c:pt>
                <c:pt idx="27">
                  <c:v>10</c:v>
                </c:pt>
                <c:pt idx="28">
                  <c:v>17</c:v>
                </c:pt>
                <c:pt idx="29">
                  <c:v>16</c:v>
                </c:pt>
                <c:pt idx="30">
                  <c:v>17</c:v>
                </c:pt>
              </c:numCache>
            </c:numRef>
          </c:val>
          <c:smooth val="0"/>
          <c:extLst>
            <c:ext xmlns:c16="http://schemas.microsoft.com/office/drawing/2014/chart" uri="{C3380CC4-5D6E-409C-BE32-E72D297353CC}">
              <c16:uniqueId val="{00000000-F047-4BAD-A37F-2F69B7698E4F}"/>
            </c:ext>
          </c:extLst>
        </c:ser>
        <c:dLbls>
          <c:showLegendKey val="0"/>
          <c:showVal val="0"/>
          <c:showCatName val="0"/>
          <c:showSerName val="0"/>
          <c:showPercent val="0"/>
          <c:showBubbleSize val="0"/>
        </c:dLbls>
        <c:smooth val="0"/>
        <c:axId val="353383544"/>
        <c:axId val="353383872"/>
      </c:lineChart>
      <c:dateAx>
        <c:axId val="35338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83872"/>
        <c:crosses val="autoZero"/>
        <c:auto val="1"/>
        <c:lblOffset val="100"/>
        <c:baseTimeUnit val="days"/>
      </c:dateAx>
      <c:valAx>
        <c:axId val="353383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8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B91CB-082E-4973-8FC3-4BE5B1F6E25C}"/>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2BA3BDBB-20E8-422A-A3DE-D1D44C2F91B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75288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2B945-BF5C-4CF1-A290-1F3E0E596774}"/>
              </a:ext>
            </a:extLst>
          </p:cNvPr>
          <p:cNvSpPr>
            <a:spLocks noGrp="1"/>
          </p:cNvSpPr>
          <p:nvPr>
            <p:ph type="title"/>
          </p:nvPr>
        </p:nvSpPr>
        <p:spPr/>
        <p:txBody>
          <a:bodyPr/>
          <a:lstStyle/>
          <a:p>
            <a:r>
              <a:rPr lang="en-US"/>
              <a:t>Facebook Key Metrics Table | LYC Mother &amp; Child Centre</a:t>
            </a:r>
          </a:p>
        </p:txBody>
      </p:sp>
      <p:graphicFrame>
        <p:nvGraphicFramePr>
          <p:cNvPr id="5" name="Table Placeholder 4">
            <a:extLst>
              <a:ext uri="{FF2B5EF4-FFF2-40B4-BE49-F238E27FC236}">
                <a16:creationId xmlns:a16="http://schemas.microsoft.com/office/drawing/2014/main" id="{9304BC3D-F5B6-4B77-AB96-237EFA5AB926}"/>
              </a:ext>
            </a:extLst>
          </p:cNvPr>
          <p:cNvGraphicFramePr>
            <a:graphicFrameLocks noGrp="1"/>
          </p:cNvGraphicFramePr>
          <p:nvPr>
            <p:ph type="tbl" sz="quarter" idx="13"/>
            <p:extLst>
              <p:ext uri="{D42A27DB-BD31-4B8C-83A1-F6EECF244321}">
                <p14:modId xmlns:p14="http://schemas.microsoft.com/office/powerpoint/2010/main" val="2742734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56223616"/>
                    </a:ext>
                  </a:extLst>
                </a:gridCol>
                <a:gridCol w="740664">
                  <a:extLst>
                    <a:ext uri="{9D8B030D-6E8A-4147-A177-3AD203B41FA5}">
                      <a16:colId xmlns:a16="http://schemas.microsoft.com/office/drawing/2014/main" val="3992932306"/>
                    </a:ext>
                  </a:extLst>
                </a:gridCol>
                <a:gridCol w="740664">
                  <a:extLst>
                    <a:ext uri="{9D8B030D-6E8A-4147-A177-3AD203B41FA5}">
                      <a16:colId xmlns:a16="http://schemas.microsoft.com/office/drawing/2014/main" val="3304015582"/>
                    </a:ext>
                  </a:extLst>
                </a:gridCol>
                <a:gridCol w="740664">
                  <a:extLst>
                    <a:ext uri="{9D8B030D-6E8A-4147-A177-3AD203B41FA5}">
                      <a16:colId xmlns:a16="http://schemas.microsoft.com/office/drawing/2014/main" val="3824521936"/>
                    </a:ext>
                  </a:extLst>
                </a:gridCol>
                <a:gridCol w="740664">
                  <a:extLst>
                    <a:ext uri="{9D8B030D-6E8A-4147-A177-3AD203B41FA5}">
                      <a16:colId xmlns:a16="http://schemas.microsoft.com/office/drawing/2014/main" val="2833254101"/>
                    </a:ext>
                  </a:extLst>
                </a:gridCol>
                <a:gridCol w="740664">
                  <a:extLst>
                    <a:ext uri="{9D8B030D-6E8A-4147-A177-3AD203B41FA5}">
                      <a16:colId xmlns:a16="http://schemas.microsoft.com/office/drawing/2014/main" val="2150702820"/>
                    </a:ext>
                  </a:extLst>
                </a:gridCol>
                <a:gridCol w="740664">
                  <a:extLst>
                    <a:ext uri="{9D8B030D-6E8A-4147-A177-3AD203B41FA5}">
                      <a16:colId xmlns:a16="http://schemas.microsoft.com/office/drawing/2014/main" val="4078892668"/>
                    </a:ext>
                  </a:extLst>
                </a:gridCol>
                <a:gridCol w="740664">
                  <a:extLst>
                    <a:ext uri="{9D8B030D-6E8A-4147-A177-3AD203B41FA5}">
                      <a16:colId xmlns:a16="http://schemas.microsoft.com/office/drawing/2014/main" val="2516486545"/>
                    </a:ext>
                  </a:extLst>
                </a:gridCol>
                <a:gridCol w="740664">
                  <a:extLst>
                    <a:ext uri="{9D8B030D-6E8A-4147-A177-3AD203B41FA5}">
                      <a16:colId xmlns:a16="http://schemas.microsoft.com/office/drawing/2014/main" val="1219440932"/>
                    </a:ext>
                  </a:extLst>
                </a:gridCol>
                <a:gridCol w="740664">
                  <a:extLst>
                    <a:ext uri="{9D8B030D-6E8A-4147-A177-3AD203B41FA5}">
                      <a16:colId xmlns:a16="http://schemas.microsoft.com/office/drawing/2014/main" val="364833675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65479815"/>
                  </a:ext>
                </a:extLst>
              </a:tr>
              <a:tr h="370840">
                <a:tc>
                  <a:txBody>
                    <a:bodyPr/>
                    <a:lstStyle/>
                    <a:p>
                      <a:r>
                        <a:rPr lang="en-US" sz="1000"/>
                        <a:t>LYC Mother &amp; Child Centre</a:t>
                      </a:r>
                    </a:p>
                  </a:txBody>
                  <a:tcPr/>
                </a:tc>
                <a:tc>
                  <a:txBody>
                    <a:bodyPr/>
                    <a:lstStyle/>
                    <a:p>
                      <a:r>
                        <a:rPr lang="en-US" sz="1000"/>
                        <a:t>n/a</a:t>
                      </a:r>
                    </a:p>
                  </a:txBody>
                  <a:tcPr/>
                </a:tc>
                <a:tc>
                  <a:txBody>
                    <a:bodyPr/>
                    <a:lstStyle/>
                    <a:p>
                      <a:r>
                        <a:rPr lang="en-US" sz="1000"/>
                        <a:t>n/a</a:t>
                      </a:r>
                    </a:p>
                  </a:txBody>
                  <a:tcPr/>
                </a:tc>
                <a:tc>
                  <a:txBody>
                    <a:bodyPr/>
                    <a:lstStyle/>
                    <a:p>
                      <a:r>
                        <a:rPr lang="en-US" sz="1000"/>
                        <a:t>10</a:t>
                      </a:r>
                    </a:p>
                  </a:txBody>
                  <a:tcPr/>
                </a:tc>
                <a:tc>
                  <a:txBody>
                    <a:bodyPr/>
                    <a:lstStyle/>
                    <a:p>
                      <a:r>
                        <a:rPr lang="en-US" sz="1000"/>
                        <a:t>391</a:t>
                      </a:r>
                    </a:p>
                  </a:txBody>
                  <a:tcPr/>
                </a:tc>
                <a:tc>
                  <a:txBody>
                    <a:bodyPr/>
                    <a:lstStyle/>
                    <a:p>
                      <a:r>
                        <a:rPr lang="en-US" sz="1000"/>
                        <a:t>0</a:t>
                      </a:r>
                    </a:p>
                  </a:txBody>
                  <a:tcPr/>
                </a:tc>
                <a:tc>
                  <a:txBody>
                    <a:bodyPr/>
                    <a:lstStyle/>
                    <a:p>
                      <a:r>
                        <a:rPr lang="en-US" sz="1000"/>
                        <a:t>24</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377600651"/>
                  </a:ext>
                </a:extLst>
              </a:tr>
            </a:tbl>
          </a:graphicData>
        </a:graphic>
      </p:graphicFrame>
      <p:sp>
        <p:nvSpPr>
          <p:cNvPr id="4" name="Text Placeholder 3">
            <a:extLst>
              <a:ext uri="{FF2B5EF4-FFF2-40B4-BE49-F238E27FC236}">
                <a16:creationId xmlns:a16="http://schemas.microsoft.com/office/drawing/2014/main" id="{38DA3A53-739D-4621-8B14-B459B55D8D7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32519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D52FC-D634-49E7-B76D-AE49B71EFE19}"/>
              </a:ext>
            </a:extLst>
          </p:cNvPr>
          <p:cNvSpPr>
            <a:spLocks noGrp="1"/>
          </p:cNvSpPr>
          <p:nvPr>
            <p:ph type="title"/>
          </p:nvPr>
        </p:nvSpPr>
        <p:spPr/>
        <p:txBody>
          <a:bodyPr/>
          <a:lstStyle/>
          <a:p>
            <a:r>
              <a:rPr lang="en-US"/>
              <a:t>Facebook Reach | LYC Mother &amp; Child Centre</a:t>
            </a:r>
          </a:p>
        </p:txBody>
      </p:sp>
      <p:graphicFrame>
        <p:nvGraphicFramePr>
          <p:cNvPr id="6" name="Chart Placeholder 5">
            <a:extLst>
              <a:ext uri="{FF2B5EF4-FFF2-40B4-BE49-F238E27FC236}">
                <a16:creationId xmlns:a16="http://schemas.microsoft.com/office/drawing/2014/main" id="{A87BDE2C-14DE-4D44-9B9E-AB314AF3242D}"/>
              </a:ext>
            </a:extLst>
          </p:cNvPr>
          <p:cNvGraphicFramePr>
            <a:graphicFrameLocks noGrp="1"/>
          </p:cNvGraphicFramePr>
          <p:nvPr>
            <p:ph type="chart" sz="quarter" idx="13"/>
            <p:extLst>
              <p:ext uri="{D42A27DB-BD31-4B8C-83A1-F6EECF244321}">
                <p14:modId xmlns:p14="http://schemas.microsoft.com/office/powerpoint/2010/main" val="1821963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6A463A-762E-4195-A654-7C307076764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E757275-0FDB-4AD0-993E-A6C308115D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5476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37FAC-26C5-45C5-B311-566920CDBE36}"/>
              </a:ext>
            </a:extLst>
          </p:cNvPr>
          <p:cNvSpPr>
            <a:spLocks noGrp="1"/>
          </p:cNvSpPr>
          <p:nvPr>
            <p:ph type="title"/>
          </p:nvPr>
        </p:nvSpPr>
        <p:spPr/>
        <p:txBody>
          <a:bodyPr/>
          <a:lstStyle/>
          <a:p>
            <a:r>
              <a:rPr lang="en-US"/>
              <a:t>Facebook Average Reactions Per Post | LYC Mother &amp; Child Centre</a:t>
            </a:r>
          </a:p>
        </p:txBody>
      </p:sp>
      <p:graphicFrame>
        <p:nvGraphicFramePr>
          <p:cNvPr id="6" name="Chart Placeholder 5">
            <a:extLst>
              <a:ext uri="{FF2B5EF4-FFF2-40B4-BE49-F238E27FC236}">
                <a16:creationId xmlns:a16="http://schemas.microsoft.com/office/drawing/2014/main" id="{10C032E0-0810-4163-9076-A812656C3F01}"/>
              </a:ext>
            </a:extLst>
          </p:cNvPr>
          <p:cNvGraphicFramePr>
            <a:graphicFrameLocks noGrp="1"/>
          </p:cNvGraphicFramePr>
          <p:nvPr>
            <p:ph type="chart" sz="quarter" idx="13"/>
            <p:extLst>
              <p:ext uri="{D42A27DB-BD31-4B8C-83A1-F6EECF244321}">
                <p14:modId xmlns:p14="http://schemas.microsoft.com/office/powerpoint/2010/main" val="1270053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8EC025-910E-48D4-9978-59FE20C7EF6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0CDE2D8B-F259-48F2-B55C-135C257567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4088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31A27-9427-4CCB-9317-65F5DD943589}"/>
              </a:ext>
            </a:extLst>
          </p:cNvPr>
          <p:cNvSpPr>
            <a:spLocks noGrp="1"/>
          </p:cNvSpPr>
          <p:nvPr>
            <p:ph type="title"/>
          </p:nvPr>
        </p:nvSpPr>
        <p:spPr/>
        <p:txBody>
          <a:bodyPr/>
          <a:lstStyle/>
          <a:p>
            <a:r>
              <a:rPr lang="en-US"/>
              <a:t>Facebook Engaged Users | LYC Mother &amp; Child Centre</a:t>
            </a:r>
          </a:p>
        </p:txBody>
      </p:sp>
      <p:graphicFrame>
        <p:nvGraphicFramePr>
          <p:cNvPr id="6" name="Chart Placeholder 5">
            <a:extLst>
              <a:ext uri="{FF2B5EF4-FFF2-40B4-BE49-F238E27FC236}">
                <a16:creationId xmlns:a16="http://schemas.microsoft.com/office/drawing/2014/main" id="{84CB58F1-7A99-4BE0-A0CB-A6DE4D7AEC90}"/>
              </a:ext>
            </a:extLst>
          </p:cNvPr>
          <p:cNvGraphicFramePr>
            <a:graphicFrameLocks noGrp="1"/>
          </p:cNvGraphicFramePr>
          <p:nvPr>
            <p:ph type="chart" sz="quarter" idx="13"/>
            <p:extLst>
              <p:ext uri="{D42A27DB-BD31-4B8C-83A1-F6EECF244321}">
                <p14:modId xmlns:p14="http://schemas.microsoft.com/office/powerpoint/2010/main" val="3694379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714DE4-D3D1-4533-87BA-7E2F739636F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53E9CE69-13AA-44AB-B1A0-8CCF6331AC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8767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2480F-B704-42CE-8231-F2D4AD0E405A}"/>
              </a:ext>
            </a:extLst>
          </p:cNvPr>
          <p:cNvSpPr>
            <a:spLocks noGrp="1"/>
          </p:cNvSpPr>
          <p:nvPr>
            <p:ph type="title"/>
          </p:nvPr>
        </p:nvSpPr>
        <p:spPr/>
        <p:txBody>
          <a:bodyPr/>
          <a:lstStyle/>
          <a:p>
            <a:r>
              <a:rPr lang="en-US"/>
              <a:t>Facebook Interactions Distribution | LYC Mother &amp; Child Centre</a:t>
            </a:r>
          </a:p>
        </p:txBody>
      </p:sp>
      <p:graphicFrame>
        <p:nvGraphicFramePr>
          <p:cNvPr id="6" name="Chart Placeholder 5">
            <a:extLst>
              <a:ext uri="{FF2B5EF4-FFF2-40B4-BE49-F238E27FC236}">
                <a16:creationId xmlns:a16="http://schemas.microsoft.com/office/drawing/2014/main" id="{853EADB5-0C2A-49C1-A3AF-FEA40AFB5FA7}"/>
              </a:ext>
            </a:extLst>
          </p:cNvPr>
          <p:cNvGraphicFramePr>
            <a:graphicFrameLocks noGrp="1"/>
          </p:cNvGraphicFramePr>
          <p:nvPr>
            <p:ph type="chart" sz="quarter" idx="13"/>
            <p:extLst>
              <p:ext uri="{D42A27DB-BD31-4B8C-83A1-F6EECF244321}">
                <p14:modId xmlns:p14="http://schemas.microsoft.com/office/powerpoint/2010/main" val="1910977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96756B-43AC-4755-A672-C00B273648D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1797ADF-E846-4C11-B250-206813679F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71478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62AC5-9EFD-4581-BF8C-6FBAABF3E507}"/>
              </a:ext>
            </a:extLst>
          </p:cNvPr>
          <p:cNvSpPr>
            <a:spLocks noGrp="1"/>
          </p:cNvSpPr>
          <p:nvPr>
            <p:ph type="title"/>
          </p:nvPr>
        </p:nvSpPr>
        <p:spPr/>
        <p:txBody>
          <a:bodyPr/>
          <a:lstStyle/>
          <a:p>
            <a:r>
              <a:rPr lang="en-US"/>
              <a:t>Facebook Interaction Rate By Weekday | LYC Mother &amp; Child Centre</a:t>
            </a:r>
          </a:p>
        </p:txBody>
      </p:sp>
      <p:graphicFrame>
        <p:nvGraphicFramePr>
          <p:cNvPr id="6" name="Chart Placeholder 5">
            <a:extLst>
              <a:ext uri="{FF2B5EF4-FFF2-40B4-BE49-F238E27FC236}">
                <a16:creationId xmlns:a16="http://schemas.microsoft.com/office/drawing/2014/main" id="{41CC3A2A-9DD7-4287-936B-915809DFDD5C}"/>
              </a:ext>
            </a:extLst>
          </p:cNvPr>
          <p:cNvGraphicFramePr>
            <a:graphicFrameLocks noGrp="1"/>
          </p:cNvGraphicFramePr>
          <p:nvPr>
            <p:ph type="chart" sz="quarter" idx="13"/>
            <p:extLst>
              <p:ext uri="{D42A27DB-BD31-4B8C-83A1-F6EECF244321}">
                <p14:modId xmlns:p14="http://schemas.microsoft.com/office/powerpoint/2010/main" val="2209734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8700CA-A14E-48D5-B329-3FE9E3A9500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C198814-832C-4985-A303-A7C2369995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749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6CD18-4651-40CB-9845-8073C550EF1B}"/>
              </a:ext>
            </a:extLst>
          </p:cNvPr>
          <p:cNvSpPr>
            <a:spLocks noGrp="1"/>
          </p:cNvSpPr>
          <p:nvPr>
            <p:ph type="title"/>
          </p:nvPr>
        </p:nvSpPr>
        <p:spPr/>
        <p:txBody>
          <a:bodyPr/>
          <a:lstStyle/>
          <a:p>
            <a:r>
              <a:rPr lang="en-US"/>
              <a:t>(FB) Custom Own Posts Table (new) | LYC Mother &amp; Child Centre - 1 of 4</a:t>
            </a:r>
          </a:p>
        </p:txBody>
      </p:sp>
      <p:graphicFrame>
        <p:nvGraphicFramePr>
          <p:cNvPr id="5" name="Table Placeholder 4">
            <a:extLst>
              <a:ext uri="{FF2B5EF4-FFF2-40B4-BE49-F238E27FC236}">
                <a16:creationId xmlns:a16="http://schemas.microsoft.com/office/drawing/2014/main" id="{AD4300B7-2A63-45B6-99D9-56683DC25169}"/>
              </a:ext>
            </a:extLst>
          </p:cNvPr>
          <p:cNvGraphicFramePr>
            <a:graphicFrameLocks noGrp="1"/>
          </p:cNvGraphicFramePr>
          <p:nvPr>
            <p:ph type="tbl" sz="quarter" idx="13"/>
            <p:extLst>
              <p:ext uri="{D42A27DB-BD31-4B8C-83A1-F6EECF244321}">
                <p14:modId xmlns:p14="http://schemas.microsoft.com/office/powerpoint/2010/main" val="1181815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82271647"/>
                    </a:ext>
                  </a:extLst>
                </a:gridCol>
                <a:gridCol w="822960">
                  <a:extLst>
                    <a:ext uri="{9D8B030D-6E8A-4147-A177-3AD203B41FA5}">
                      <a16:colId xmlns:a16="http://schemas.microsoft.com/office/drawing/2014/main" val="1530668221"/>
                    </a:ext>
                  </a:extLst>
                </a:gridCol>
                <a:gridCol w="822960">
                  <a:extLst>
                    <a:ext uri="{9D8B030D-6E8A-4147-A177-3AD203B41FA5}">
                      <a16:colId xmlns:a16="http://schemas.microsoft.com/office/drawing/2014/main" val="2042240213"/>
                    </a:ext>
                  </a:extLst>
                </a:gridCol>
                <a:gridCol w="822960">
                  <a:extLst>
                    <a:ext uri="{9D8B030D-6E8A-4147-A177-3AD203B41FA5}">
                      <a16:colId xmlns:a16="http://schemas.microsoft.com/office/drawing/2014/main" val="2290920025"/>
                    </a:ext>
                  </a:extLst>
                </a:gridCol>
                <a:gridCol w="822960">
                  <a:extLst>
                    <a:ext uri="{9D8B030D-6E8A-4147-A177-3AD203B41FA5}">
                      <a16:colId xmlns:a16="http://schemas.microsoft.com/office/drawing/2014/main" val="4058562552"/>
                    </a:ext>
                  </a:extLst>
                </a:gridCol>
                <a:gridCol w="822960">
                  <a:extLst>
                    <a:ext uri="{9D8B030D-6E8A-4147-A177-3AD203B41FA5}">
                      <a16:colId xmlns:a16="http://schemas.microsoft.com/office/drawing/2014/main" val="342705908"/>
                    </a:ext>
                  </a:extLst>
                </a:gridCol>
                <a:gridCol w="822960">
                  <a:extLst>
                    <a:ext uri="{9D8B030D-6E8A-4147-A177-3AD203B41FA5}">
                      <a16:colId xmlns:a16="http://schemas.microsoft.com/office/drawing/2014/main" val="2221139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23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- 2018-03-28 19:07:08 </a:t>
                      </a:r>
                      <a:r>
                        <a:rPr kumimoji="0" lang="en-US" sz="1000" b="0" i="0" u="none" strike="noStrike" kern="1200" cap="none" spc="0" normalizeH="0" baseline="0" noProof="0">
                          <a:ln>
                            <a:noFill/>
                          </a:ln>
                          <a:solidFill>
                            <a:prstClr val="black"/>
                          </a:solidFill>
                          <a:effectLst/>
                          <a:uLnTx/>
                          <a:uFillTx/>
                          <a:latin typeface="+mn-lt"/>
                          <a:ea typeface="+mn-ea"/>
                          <a:cs typeface="+mn-cs"/>
                        </a:rPr>
                        <a:t> 
 2 more days till the TCE Baby Expo​ this weekend! Drop by our booth (Hall 1, Booth 8) and enjoy an on-the-spot Tanamera neck and shoulder massage for only RM15! You will also receive a RM50 Tanamera voucher for your next visit :)
Mummies, come and enjoy Tanamera post-natal massage and Spa services at our centre to help you further relax and recover during your post-natal journey with us.
#LYCHealthCare #TCEBabyExpo #DijanjiBerbaloi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3777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- 2018-03-27 18:37:00 </a:t>
                      </a:r>
                      <a:r>
                        <a:rPr kumimoji="0" lang="en-US" sz="1000" b="0" i="0" u="none" strike="noStrike" kern="1200" cap="none" spc="0" normalizeH="0" baseline="0" noProof="0">
                          <a:ln>
                            <a:noFill/>
                          </a:ln>
                          <a:solidFill>
                            <a:prstClr val="black"/>
                          </a:solidFill>
                          <a:effectLst/>
                          <a:uLnTx/>
                          <a:uFillTx/>
                          <a:latin typeface="+mn-lt"/>
                          <a:ea typeface="+mn-ea"/>
                          <a:cs typeface="+mn-cs"/>
                        </a:rPr>
                        <a:t> 
 4 more days to TCE Baby Expo! Drop by our booth and ask our friendly customer service representatives how you can enjoy up to 40%+5% discount for stays from now till end of May and 30%+5% discount for stays after May.
We're located at Hall 1 Booth 8 : ) See you!
#LYCHealthCare #TCEBabyExpo #DijanjiBerbaloi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49514045"/>
                  </a:ext>
                </a:extLst>
              </a:tr>
            </a:tbl>
          </a:graphicData>
        </a:graphic>
      </p:graphicFrame>
      <p:sp>
        <p:nvSpPr>
          <p:cNvPr id="4" name="Text Placeholder 3">
            <a:extLst>
              <a:ext uri="{FF2B5EF4-FFF2-40B4-BE49-F238E27FC236}">
                <a16:creationId xmlns:a16="http://schemas.microsoft.com/office/drawing/2014/main" id="{26A50D55-F91D-4295-9687-4B66A6EF945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77910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C74F3-D655-4809-BB4A-8BD82449EBBA}"/>
              </a:ext>
            </a:extLst>
          </p:cNvPr>
          <p:cNvSpPr>
            <a:spLocks noGrp="1"/>
          </p:cNvSpPr>
          <p:nvPr>
            <p:ph type="title"/>
          </p:nvPr>
        </p:nvSpPr>
        <p:spPr/>
        <p:txBody>
          <a:bodyPr/>
          <a:lstStyle/>
          <a:p>
            <a:r>
              <a:rPr lang="en-US"/>
              <a:t>(FB) Custom Own Posts Table (new) | LYC Mother &amp; Child Centre - 2 of 4</a:t>
            </a:r>
          </a:p>
        </p:txBody>
      </p:sp>
      <p:graphicFrame>
        <p:nvGraphicFramePr>
          <p:cNvPr id="5" name="Table Placeholder 4">
            <a:extLst>
              <a:ext uri="{FF2B5EF4-FFF2-40B4-BE49-F238E27FC236}">
                <a16:creationId xmlns:a16="http://schemas.microsoft.com/office/drawing/2014/main" id="{A1D66A4C-D7F1-48F2-85DD-8C663C43A191}"/>
              </a:ext>
            </a:extLst>
          </p:cNvPr>
          <p:cNvGraphicFramePr>
            <a:graphicFrameLocks noGrp="1"/>
          </p:cNvGraphicFramePr>
          <p:nvPr>
            <p:ph type="tbl" sz="quarter" idx="13"/>
            <p:extLst>
              <p:ext uri="{D42A27DB-BD31-4B8C-83A1-F6EECF244321}">
                <p14:modId xmlns:p14="http://schemas.microsoft.com/office/powerpoint/2010/main" val="772965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11815558"/>
                    </a:ext>
                  </a:extLst>
                </a:gridCol>
                <a:gridCol w="822960">
                  <a:extLst>
                    <a:ext uri="{9D8B030D-6E8A-4147-A177-3AD203B41FA5}">
                      <a16:colId xmlns:a16="http://schemas.microsoft.com/office/drawing/2014/main" val="3021220104"/>
                    </a:ext>
                  </a:extLst>
                </a:gridCol>
                <a:gridCol w="822960">
                  <a:extLst>
                    <a:ext uri="{9D8B030D-6E8A-4147-A177-3AD203B41FA5}">
                      <a16:colId xmlns:a16="http://schemas.microsoft.com/office/drawing/2014/main" val="3522846602"/>
                    </a:ext>
                  </a:extLst>
                </a:gridCol>
                <a:gridCol w="822960">
                  <a:extLst>
                    <a:ext uri="{9D8B030D-6E8A-4147-A177-3AD203B41FA5}">
                      <a16:colId xmlns:a16="http://schemas.microsoft.com/office/drawing/2014/main" val="2346666927"/>
                    </a:ext>
                  </a:extLst>
                </a:gridCol>
                <a:gridCol w="822960">
                  <a:extLst>
                    <a:ext uri="{9D8B030D-6E8A-4147-A177-3AD203B41FA5}">
                      <a16:colId xmlns:a16="http://schemas.microsoft.com/office/drawing/2014/main" val="1090514922"/>
                    </a:ext>
                  </a:extLst>
                </a:gridCol>
                <a:gridCol w="822960">
                  <a:extLst>
                    <a:ext uri="{9D8B030D-6E8A-4147-A177-3AD203B41FA5}">
                      <a16:colId xmlns:a16="http://schemas.microsoft.com/office/drawing/2014/main" val="1609090502"/>
                    </a:ext>
                  </a:extLst>
                </a:gridCol>
                <a:gridCol w="822960">
                  <a:extLst>
                    <a:ext uri="{9D8B030D-6E8A-4147-A177-3AD203B41FA5}">
                      <a16:colId xmlns:a16="http://schemas.microsoft.com/office/drawing/2014/main" val="1958507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788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- 2018-03-23 12:12:00 </a:t>
                      </a:r>
                      <a:r>
                        <a:rPr kumimoji="0" lang="en-US" sz="1000" b="0" i="0" u="none" strike="noStrike" kern="1200" cap="none" spc="0" normalizeH="0" baseline="0" noProof="0">
                          <a:ln>
                            <a:noFill/>
                          </a:ln>
                          <a:solidFill>
                            <a:prstClr val="black"/>
                          </a:solidFill>
                          <a:effectLst/>
                          <a:uLnTx/>
                          <a:uFillTx/>
                          <a:latin typeface="+mn-lt"/>
                          <a:ea typeface="+mn-ea"/>
                          <a:cs typeface="+mn-cs"/>
                        </a:rPr>
                        <a:t> 
 In support of preserving the tradition and heritage of local cultures, we are proud to be one of the sponsors of Miss and Mrs Chipao (Cheongsam) Malaysia 2018 and International Chipao Queen 2018.
We wish all contestants the very best and to continue raising awareness about our local cultures and practices among the public.
If you wish to speak to us about local confinement care practices, feel free to send us a message today!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92776338"/>
                  </a:ext>
                </a:extLst>
              </a:tr>
            </a:tbl>
          </a:graphicData>
        </a:graphic>
      </p:graphicFrame>
      <p:sp>
        <p:nvSpPr>
          <p:cNvPr id="4" name="Text Placeholder 3">
            <a:extLst>
              <a:ext uri="{FF2B5EF4-FFF2-40B4-BE49-F238E27FC236}">
                <a16:creationId xmlns:a16="http://schemas.microsoft.com/office/drawing/2014/main" id="{5EE5C51B-8927-4E82-AEB7-BBC52286D60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47405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1DCD2-BD67-4818-8D47-918E107540DF}"/>
              </a:ext>
            </a:extLst>
          </p:cNvPr>
          <p:cNvSpPr>
            <a:spLocks noGrp="1"/>
          </p:cNvSpPr>
          <p:nvPr>
            <p:ph type="title"/>
          </p:nvPr>
        </p:nvSpPr>
        <p:spPr/>
        <p:txBody>
          <a:bodyPr/>
          <a:lstStyle/>
          <a:p>
            <a:r>
              <a:rPr lang="en-US"/>
              <a:t>(FB) Custom Own Posts Table (new) | LYC Mother &amp; Child Centre - 3 of 4</a:t>
            </a:r>
          </a:p>
        </p:txBody>
      </p:sp>
      <p:graphicFrame>
        <p:nvGraphicFramePr>
          <p:cNvPr id="5" name="Table Placeholder 4">
            <a:extLst>
              <a:ext uri="{FF2B5EF4-FFF2-40B4-BE49-F238E27FC236}">
                <a16:creationId xmlns:a16="http://schemas.microsoft.com/office/drawing/2014/main" id="{CAFA48CF-138C-48C2-9F04-D90E13B71BB0}"/>
              </a:ext>
            </a:extLst>
          </p:cNvPr>
          <p:cNvGraphicFramePr>
            <a:graphicFrameLocks noGrp="1"/>
          </p:cNvGraphicFramePr>
          <p:nvPr>
            <p:ph type="tbl" sz="quarter" idx="13"/>
            <p:extLst>
              <p:ext uri="{D42A27DB-BD31-4B8C-83A1-F6EECF244321}">
                <p14:modId xmlns:p14="http://schemas.microsoft.com/office/powerpoint/2010/main" val="2922458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1158992"/>
                    </a:ext>
                  </a:extLst>
                </a:gridCol>
                <a:gridCol w="822960">
                  <a:extLst>
                    <a:ext uri="{9D8B030D-6E8A-4147-A177-3AD203B41FA5}">
                      <a16:colId xmlns:a16="http://schemas.microsoft.com/office/drawing/2014/main" val="1715702899"/>
                    </a:ext>
                  </a:extLst>
                </a:gridCol>
                <a:gridCol w="822960">
                  <a:extLst>
                    <a:ext uri="{9D8B030D-6E8A-4147-A177-3AD203B41FA5}">
                      <a16:colId xmlns:a16="http://schemas.microsoft.com/office/drawing/2014/main" val="644290057"/>
                    </a:ext>
                  </a:extLst>
                </a:gridCol>
                <a:gridCol w="822960">
                  <a:extLst>
                    <a:ext uri="{9D8B030D-6E8A-4147-A177-3AD203B41FA5}">
                      <a16:colId xmlns:a16="http://schemas.microsoft.com/office/drawing/2014/main" val="2505979306"/>
                    </a:ext>
                  </a:extLst>
                </a:gridCol>
                <a:gridCol w="822960">
                  <a:extLst>
                    <a:ext uri="{9D8B030D-6E8A-4147-A177-3AD203B41FA5}">
                      <a16:colId xmlns:a16="http://schemas.microsoft.com/office/drawing/2014/main" val="4079148746"/>
                    </a:ext>
                  </a:extLst>
                </a:gridCol>
                <a:gridCol w="822960">
                  <a:extLst>
                    <a:ext uri="{9D8B030D-6E8A-4147-A177-3AD203B41FA5}">
                      <a16:colId xmlns:a16="http://schemas.microsoft.com/office/drawing/2014/main" val="1552462648"/>
                    </a:ext>
                  </a:extLst>
                </a:gridCol>
                <a:gridCol w="822960">
                  <a:extLst>
                    <a:ext uri="{9D8B030D-6E8A-4147-A177-3AD203B41FA5}">
                      <a16:colId xmlns:a16="http://schemas.microsoft.com/office/drawing/2014/main" val="1379382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2258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- 2018-03-18 11:12:00 </a:t>
                      </a:r>
                      <a:r>
                        <a:rPr kumimoji="0" lang="en-US" sz="1000" b="0" i="0" u="none" strike="noStrike" kern="1200" cap="none" spc="0" normalizeH="0" baseline="0" noProof="0">
                          <a:ln>
                            <a:noFill/>
                          </a:ln>
                          <a:solidFill>
                            <a:prstClr val="black"/>
                          </a:solidFill>
                          <a:effectLst/>
                          <a:uLnTx/>
                          <a:uFillTx/>
                          <a:latin typeface="+mn-lt"/>
                          <a:ea typeface="+mn-ea"/>
                          <a:cs typeface="+mn-cs"/>
                        </a:rPr>
                        <a:t> 
 TCE Baby Expo is back and this is our first time joining Malaysia's Most Visited Event!
Do drop by our booth at Hall 1, Booth #008 of Mid Valley Exhibition Centre!
Date: 31 Mar &amp; 1 Apr
Time: 9am – 10pm
Venue : Atrium, Hall 1, 2, 3 &amp; Hall 3 Foyer, Mid Valley Exhibition Centre
See you 2 weekends from now!
#LYCHealthCare #TCEBabyExpo #DijanjiBerbaloi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4937032"/>
                  </a:ext>
                </a:extLst>
              </a:tr>
            </a:tbl>
          </a:graphicData>
        </a:graphic>
      </p:graphicFrame>
      <p:sp>
        <p:nvSpPr>
          <p:cNvPr id="4" name="Text Placeholder 3">
            <a:extLst>
              <a:ext uri="{FF2B5EF4-FFF2-40B4-BE49-F238E27FC236}">
                <a16:creationId xmlns:a16="http://schemas.microsoft.com/office/drawing/2014/main" id="{4E5750F9-24ED-4A65-95EE-529E671B7E5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88820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DEDD7-C7F0-4E7C-9BB7-26CF476600D4}"/>
              </a:ext>
            </a:extLst>
          </p:cNvPr>
          <p:cNvSpPr>
            <a:spLocks noGrp="1"/>
          </p:cNvSpPr>
          <p:nvPr>
            <p:ph type="title"/>
          </p:nvPr>
        </p:nvSpPr>
        <p:spPr/>
        <p:txBody>
          <a:bodyPr/>
          <a:lstStyle/>
          <a:p>
            <a:r>
              <a:rPr lang="en-US"/>
              <a:t>(FB) Custom Own Posts Table (new) | LYC Mother &amp; Child Centre - 4 of 4</a:t>
            </a:r>
          </a:p>
        </p:txBody>
      </p:sp>
      <p:graphicFrame>
        <p:nvGraphicFramePr>
          <p:cNvPr id="5" name="Table Placeholder 4">
            <a:extLst>
              <a:ext uri="{FF2B5EF4-FFF2-40B4-BE49-F238E27FC236}">
                <a16:creationId xmlns:a16="http://schemas.microsoft.com/office/drawing/2014/main" id="{1256E471-7C14-4943-84A8-A354C40345C2}"/>
              </a:ext>
            </a:extLst>
          </p:cNvPr>
          <p:cNvGraphicFramePr>
            <a:graphicFrameLocks noGrp="1"/>
          </p:cNvGraphicFramePr>
          <p:nvPr>
            <p:ph type="tbl" sz="quarter" idx="13"/>
            <p:extLst>
              <p:ext uri="{D42A27DB-BD31-4B8C-83A1-F6EECF244321}">
                <p14:modId xmlns:p14="http://schemas.microsoft.com/office/powerpoint/2010/main" val="848836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45985385"/>
                    </a:ext>
                  </a:extLst>
                </a:gridCol>
                <a:gridCol w="822960">
                  <a:extLst>
                    <a:ext uri="{9D8B030D-6E8A-4147-A177-3AD203B41FA5}">
                      <a16:colId xmlns:a16="http://schemas.microsoft.com/office/drawing/2014/main" val="1049738159"/>
                    </a:ext>
                  </a:extLst>
                </a:gridCol>
                <a:gridCol w="822960">
                  <a:extLst>
                    <a:ext uri="{9D8B030D-6E8A-4147-A177-3AD203B41FA5}">
                      <a16:colId xmlns:a16="http://schemas.microsoft.com/office/drawing/2014/main" val="3553035389"/>
                    </a:ext>
                  </a:extLst>
                </a:gridCol>
                <a:gridCol w="822960">
                  <a:extLst>
                    <a:ext uri="{9D8B030D-6E8A-4147-A177-3AD203B41FA5}">
                      <a16:colId xmlns:a16="http://schemas.microsoft.com/office/drawing/2014/main" val="2048843631"/>
                    </a:ext>
                  </a:extLst>
                </a:gridCol>
                <a:gridCol w="822960">
                  <a:extLst>
                    <a:ext uri="{9D8B030D-6E8A-4147-A177-3AD203B41FA5}">
                      <a16:colId xmlns:a16="http://schemas.microsoft.com/office/drawing/2014/main" val="1093392416"/>
                    </a:ext>
                  </a:extLst>
                </a:gridCol>
                <a:gridCol w="822960">
                  <a:extLst>
                    <a:ext uri="{9D8B030D-6E8A-4147-A177-3AD203B41FA5}">
                      <a16:colId xmlns:a16="http://schemas.microsoft.com/office/drawing/2014/main" val="1427765796"/>
                    </a:ext>
                  </a:extLst>
                </a:gridCol>
                <a:gridCol w="822960">
                  <a:extLst>
                    <a:ext uri="{9D8B030D-6E8A-4147-A177-3AD203B41FA5}">
                      <a16:colId xmlns:a16="http://schemas.microsoft.com/office/drawing/2014/main" val="2921666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6615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- 2018-03-14 12:00:00 </a:t>
                      </a:r>
                      <a:r>
                        <a:rPr kumimoji="0" lang="en-US" sz="1000" b="0" i="0" u="none" strike="noStrike" kern="1200" cap="none" spc="0" normalizeH="0" baseline="0" noProof="0">
                          <a:ln>
                            <a:noFill/>
                          </a:ln>
                          <a:solidFill>
                            <a:prstClr val="black"/>
                          </a:solidFill>
                          <a:effectLst/>
                          <a:uLnTx/>
                          <a:uFillTx/>
                          <a:latin typeface="+mn-lt"/>
                          <a:ea typeface="+mn-ea"/>
                          <a:cs typeface="+mn-cs"/>
                        </a:rPr>
                        <a:t> 
 Grand Opening Special!
We are celebrating our grand opening by offering you a 40% off promo* if you check-in from 1 March to 31 May 2018!
Make an appointment with us at http://lychealth.com/appointment or send us a Facebook message for more information!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72972908"/>
                  </a:ext>
                </a:extLst>
              </a:tr>
            </a:tbl>
          </a:graphicData>
        </a:graphic>
      </p:graphicFrame>
      <p:sp>
        <p:nvSpPr>
          <p:cNvPr id="4" name="Text Placeholder 3">
            <a:extLst>
              <a:ext uri="{FF2B5EF4-FFF2-40B4-BE49-F238E27FC236}">
                <a16:creationId xmlns:a16="http://schemas.microsoft.com/office/drawing/2014/main" id="{D5A6A2E3-23E9-4656-83E4-689F345F9A3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06515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CD1AF-8287-47FB-A3D1-609DC0721942}"/>
              </a:ext>
            </a:extLst>
          </p:cNvPr>
          <p:cNvSpPr>
            <a:spLocks noGrp="1"/>
          </p:cNvSpPr>
          <p:nvPr>
            <p:ph type="title"/>
          </p:nvPr>
        </p:nvSpPr>
        <p:spPr/>
        <p:txBody>
          <a:bodyPr/>
          <a:lstStyle/>
          <a:p>
            <a:r>
              <a:rPr lang="en-US"/>
              <a:t>Facebook Fan Demographics | LYC Mother &amp; Child Centre</a:t>
            </a:r>
          </a:p>
        </p:txBody>
      </p:sp>
      <p:graphicFrame>
        <p:nvGraphicFramePr>
          <p:cNvPr id="6" name="Chart Placeholder 5">
            <a:extLst>
              <a:ext uri="{FF2B5EF4-FFF2-40B4-BE49-F238E27FC236}">
                <a16:creationId xmlns:a16="http://schemas.microsoft.com/office/drawing/2014/main" id="{803D0F20-BC56-452F-A4B8-F335B8DCD2B6}"/>
              </a:ext>
            </a:extLst>
          </p:cNvPr>
          <p:cNvGraphicFramePr>
            <a:graphicFrameLocks noGrp="1"/>
          </p:cNvGraphicFramePr>
          <p:nvPr>
            <p:ph type="chart" sz="quarter" idx="13"/>
            <p:extLst>
              <p:ext uri="{D42A27DB-BD31-4B8C-83A1-F6EECF244321}">
                <p14:modId xmlns:p14="http://schemas.microsoft.com/office/powerpoint/2010/main" val="1205576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07503E-6C28-405B-B100-E4F7DDB6564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001CFC2-098A-4AA0-A460-B896EA3367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0330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B038A-DAA7-44C4-B377-68D568B8BE63}"/>
              </a:ext>
            </a:extLst>
          </p:cNvPr>
          <p:cNvSpPr>
            <a:spLocks noGrp="1"/>
          </p:cNvSpPr>
          <p:nvPr>
            <p:ph type="title"/>
          </p:nvPr>
        </p:nvSpPr>
        <p:spPr/>
        <p:txBody>
          <a:bodyPr/>
          <a:lstStyle/>
          <a:p>
            <a:r>
              <a:rPr lang="en-US"/>
              <a:t>Facebook Interaction Rate | LYC Mother &amp; Child Centre</a:t>
            </a:r>
          </a:p>
        </p:txBody>
      </p:sp>
      <p:graphicFrame>
        <p:nvGraphicFramePr>
          <p:cNvPr id="6" name="Chart Placeholder 5">
            <a:extLst>
              <a:ext uri="{FF2B5EF4-FFF2-40B4-BE49-F238E27FC236}">
                <a16:creationId xmlns:a16="http://schemas.microsoft.com/office/drawing/2014/main" id="{A3534F15-66F6-4E41-921B-77A920BB2D7F}"/>
              </a:ext>
            </a:extLst>
          </p:cNvPr>
          <p:cNvGraphicFramePr>
            <a:graphicFrameLocks noGrp="1"/>
          </p:cNvGraphicFramePr>
          <p:nvPr>
            <p:ph type="chart" sz="quarter" idx="13"/>
            <p:extLst>
              <p:ext uri="{D42A27DB-BD31-4B8C-83A1-F6EECF244321}">
                <p14:modId xmlns:p14="http://schemas.microsoft.com/office/powerpoint/2010/main" val="1501404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6E2DC1-E20E-454B-9892-806A95F7B04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1C589F4-DC82-4E9D-9805-A9DA3034DA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7075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F62C9-686F-4B77-A3E5-D38224620D20}"/>
              </a:ext>
            </a:extLst>
          </p:cNvPr>
          <p:cNvSpPr>
            <a:spLocks noGrp="1"/>
          </p:cNvSpPr>
          <p:nvPr>
            <p:ph type="title"/>
          </p:nvPr>
        </p:nvSpPr>
        <p:spPr/>
        <p:txBody>
          <a:bodyPr/>
          <a:lstStyle/>
          <a:p>
            <a:r>
              <a:rPr lang="en-US"/>
              <a:t>Facebook Fans Total | LYC Mother &amp; Child Centre</a:t>
            </a:r>
          </a:p>
        </p:txBody>
      </p:sp>
      <p:graphicFrame>
        <p:nvGraphicFramePr>
          <p:cNvPr id="6" name="Chart Placeholder 5">
            <a:extLst>
              <a:ext uri="{FF2B5EF4-FFF2-40B4-BE49-F238E27FC236}">
                <a16:creationId xmlns:a16="http://schemas.microsoft.com/office/drawing/2014/main" id="{0F1DBCBB-620B-4498-A3D9-754493AD4AF7}"/>
              </a:ext>
            </a:extLst>
          </p:cNvPr>
          <p:cNvGraphicFramePr>
            <a:graphicFrameLocks noGrp="1"/>
          </p:cNvGraphicFramePr>
          <p:nvPr>
            <p:ph type="chart" sz="quarter" idx="13"/>
            <p:extLst>
              <p:ext uri="{D42A27DB-BD31-4B8C-83A1-F6EECF244321}">
                <p14:modId xmlns:p14="http://schemas.microsoft.com/office/powerpoint/2010/main" val="571532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D383A2-508F-4D10-B645-97442815323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1843049-8A72-4736-A4B4-4A5E6CA1BE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58040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4E592-B7CC-4044-B7C5-B8A778692F45}"/>
              </a:ext>
            </a:extLst>
          </p:cNvPr>
          <p:cNvSpPr>
            <a:spLocks noGrp="1"/>
          </p:cNvSpPr>
          <p:nvPr>
            <p:ph type="title"/>
          </p:nvPr>
        </p:nvSpPr>
        <p:spPr/>
        <p:txBody>
          <a:bodyPr/>
          <a:lstStyle/>
          <a:p>
            <a:r>
              <a:rPr lang="en-US"/>
              <a:t>Facebook Page Views | LYC Mother &amp; Child Centre</a:t>
            </a:r>
          </a:p>
        </p:txBody>
      </p:sp>
      <p:graphicFrame>
        <p:nvGraphicFramePr>
          <p:cNvPr id="6" name="Chart Placeholder 5">
            <a:extLst>
              <a:ext uri="{FF2B5EF4-FFF2-40B4-BE49-F238E27FC236}">
                <a16:creationId xmlns:a16="http://schemas.microsoft.com/office/drawing/2014/main" id="{503EE6F2-CFCD-44E5-80ED-C09E89236F09}"/>
              </a:ext>
            </a:extLst>
          </p:cNvPr>
          <p:cNvGraphicFramePr>
            <a:graphicFrameLocks noGrp="1"/>
          </p:cNvGraphicFramePr>
          <p:nvPr>
            <p:ph type="chart" sz="quarter" idx="13"/>
            <p:extLst>
              <p:ext uri="{D42A27DB-BD31-4B8C-83A1-F6EECF244321}">
                <p14:modId xmlns:p14="http://schemas.microsoft.com/office/powerpoint/2010/main" val="2217799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AC9316-9FF5-484C-9824-1D6EA929789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D0B02C7-4DE8-42C1-BB0C-FD1B381BEA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7736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CB64D-950A-44AE-8580-E1D7A5AD21DE}"/>
              </a:ext>
            </a:extLst>
          </p:cNvPr>
          <p:cNvSpPr>
            <a:spLocks noGrp="1"/>
          </p:cNvSpPr>
          <p:nvPr>
            <p:ph type="title"/>
          </p:nvPr>
        </p:nvSpPr>
        <p:spPr/>
        <p:txBody>
          <a:bodyPr/>
          <a:lstStyle/>
          <a:p>
            <a:r>
              <a:rPr lang="en-US"/>
              <a:t>Facebook Fans By City Table | LYC Mother &amp; Child Centre - 1 of 3</a:t>
            </a:r>
          </a:p>
        </p:txBody>
      </p:sp>
      <p:graphicFrame>
        <p:nvGraphicFramePr>
          <p:cNvPr id="5" name="Table Placeholder 4">
            <a:extLst>
              <a:ext uri="{FF2B5EF4-FFF2-40B4-BE49-F238E27FC236}">
                <a16:creationId xmlns:a16="http://schemas.microsoft.com/office/drawing/2014/main" id="{9B06500C-4FCA-40BA-ACFB-CE0AD4FB3063}"/>
              </a:ext>
            </a:extLst>
          </p:cNvPr>
          <p:cNvGraphicFramePr>
            <a:graphicFrameLocks noGrp="1"/>
          </p:cNvGraphicFramePr>
          <p:nvPr>
            <p:ph type="tbl" sz="quarter" idx="13"/>
            <p:extLst>
              <p:ext uri="{D42A27DB-BD31-4B8C-83A1-F6EECF244321}">
                <p14:modId xmlns:p14="http://schemas.microsoft.com/office/powerpoint/2010/main" val="970414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21835467"/>
                    </a:ext>
                  </a:extLst>
                </a:gridCol>
                <a:gridCol w="1645920">
                  <a:extLst>
                    <a:ext uri="{9D8B030D-6E8A-4147-A177-3AD203B41FA5}">
                      <a16:colId xmlns:a16="http://schemas.microsoft.com/office/drawing/2014/main" val="2171195502"/>
                    </a:ext>
                  </a:extLst>
                </a:gridCol>
                <a:gridCol w="1645920">
                  <a:extLst>
                    <a:ext uri="{9D8B030D-6E8A-4147-A177-3AD203B41FA5}">
                      <a16:colId xmlns:a16="http://schemas.microsoft.com/office/drawing/2014/main" val="4233015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06319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96546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791844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029302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12303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45118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9099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40108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60853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77237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012361713"/>
                  </a:ext>
                </a:extLst>
              </a:tr>
            </a:tbl>
          </a:graphicData>
        </a:graphic>
      </p:graphicFrame>
      <p:sp>
        <p:nvSpPr>
          <p:cNvPr id="4" name="Text Placeholder 3">
            <a:extLst>
              <a:ext uri="{FF2B5EF4-FFF2-40B4-BE49-F238E27FC236}">
                <a16:creationId xmlns:a16="http://schemas.microsoft.com/office/drawing/2014/main" id="{FEA15304-8DDD-4BC3-B3BE-8E31B8346AC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29249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7D6B8-B55E-4AB3-9BC7-F2AA6652DE8C}"/>
              </a:ext>
            </a:extLst>
          </p:cNvPr>
          <p:cNvSpPr>
            <a:spLocks noGrp="1"/>
          </p:cNvSpPr>
          <p:nvPr>
            <p:ph type="title"/>
          </p:nvPr>
        </p:nvSpPr>
        <p:spPr/>
        <p:txBody>
          <a:bodyPr/>
          <a:lstStyle/>
          <a:p>
            <a:r>
              <a:rPr lang="en-US"/>
              <a:t>Facebook Fans By City Table | LYC Mother &amp; Child Centre - 2 of 3</a:t>
            </a:r>
          </a:p>
        </p:txBody>
      </p:sp>
      <p:graphicFrame>
        <p:nvGraphicFramePr>
          <p:cNvPr id="5" name="Table Placeholder 4">
            <a:extLst>
              <a:ext uri="{FF2B5EF4-FFF2-40B4-BE49-F238E27FC236}">
                <a16:creationId xmlns:a16="http://schemas.microsoft.com/office/drawing/2014/main" id="{177F546A-6090-4850-99F4-0AA4214EC7BD}"/>
              </a:ext>
            </a:extLst>
          </p:cNvPr>
          <p:cNvGraphicFramePr>
            <a:graphicFrameLocks noGrp="1"/>
          </p:cNvGraphicFramePr>
          <p:nvPr>
            <p:ph type="tbl" sz="quarter" idx="13"/>
            <p:extLst>
              <p:ext uri="{D42A27DB-BD31-4B8C-83A1-F6EECF244321}">
                <p14:modId xmlns:p14="http://schemas.microsoft.com/office/powerpoint/2010/main" val="3354954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16102297"/>
                    </a:ext>
                  </a:extLst>
                </a:gridCol>
                <a:gridCol w="1645920">
                  <a:extLst>
                    <a:ext uri="{9D8B030D-6E8A-4147-A177-3AD203B41FA5}">
                      <a16:colId xmlns:a16="http://schemas.microsoft.com/office/drawing/2014/main" val="2149484812"/>
                    </a:ext>
                  </a:extLst>
                </a:gridCol>
                <a:gridCol w="1645920">
                  <a:extLst>
                    <a:ext uri="{9D8B030D-6E8A-4147-A177-3AD203B41FA5}">
                      <a16:colId xmlns:a16="http://schemas.microsoft.com/office/drawing/2014/main" val="3586645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42672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28981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594479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167687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64776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954530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Dungun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236031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374214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69440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559564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Labuan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060363749"/>
                  </a:ext>
                </a:extLst>
              </a:tr>
            </a:tbl>
          </a:graphicData>
        </a:graphic>
      </p:graphicFrame>
      <p:sp>
        <p:nvSpPr>
          <p:cNvPr id="4" name="Text Placeholder 3">
            <a:extLst>
              <a:ext uri="{FF2B5EF4-FFF2-40B4-BE49-F238E27FC236}">
                <a16:creationId xmlns:a16="http://schemas.microsoft.com/office/drawing/2014/main" id="{84984F2E-4C26-4453-94AF-25ADB72A522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69761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9843A-B00B-45B9-9165-F5950D4ED43D}"/>
              </a:ext>
            </a:extLst>
          </p:cNvPr>
          <p:cNvSpPr>
            <a:spLocks noGrp="1"/>
          </p:cNvSpPr>
          <p:nvPr>
            <p:ph type="title"/>
          </p:nvPr>
        </p:nvSpPr>
        <p:spPr/>
        <p:txBody>
          <a:bodyPr/>
          <a:lstStyle/>
          <a:p>
            <a:r>
              <a:rPr lang="en-US"/>
              <a:t>Facebook Fans By City Table | LYC Mother &amp; Child Centre - 3 of 3</a:t>
            </a:r>
          </a:p>
        </p:txBody>
      </p:sp>
      <p:graphicFrame>
        <p:nvGraphicFramePr>
          <p:cNvPr id="5" name="Table Placeholder 4">
            <a:extLst>
              <a:ext uri="{FF2B5EF4-FFF2-40B4-BE49-F238E27FC236}">
                <a16:creationId xmlns:a16="http://schemas.microsoft.com/office/drawing/2014/main" id="{A1C23443-FE92-48CA-AAA9-EEC607E3E81A}"/>
              </a:ext>
            </a:extLst>
          </p:cNvPr>
          <p:cNvGraphicFramePr>
            <a:graphicFrameLocks noGrp="1"/>
          </p:cNvGraphicFramePr>
          <p:nvPr>
            <p:ph type="tbl" sz="quarter" idx="13"/>
            <p:extLst>
              <p:ext uri="{D42A27DB-BD31-4B8C-83A1-F6EECF244321}">
                <p14:modId xmlns:p14="http://schemas.microsoft.com/office/powerpoint/2010/main" val="913964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8311819"/>
                    </a:ext>
                  </a:extLst>
                </a:gridCol>
                <a:gridCol w="1645920">
                  <a:extLst>
                    <a:ext uri="{9D8B030D-6E8A-4147-A177-3AD203B41FA5}">
                      <a16:colId xmlns:a16="http://schemas.microsoft.com/office/drawing/2014/main" val="2104352942"/>
                    </a:ext>
                  </a:extLst>
                </a:gridCol>
                <a:gridCol w="1645920">
                  <a:extLst>
                    <a:ext uri="{9D8B030D-6E8A-4147-A177-3AD203B41FA5}">
                      <a16:colId xmlns:a16="http://schemas.microsoft.com/office/drawing/2014/main" val="2912262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93750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296810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3458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11605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617514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Kepong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46887361"/>
                  </a:ext>
                </a:extLst>
              </a:tr>
            </a:tbl>
          </a:graphicData>
        </a:graphic>
      </p:graphicFrame>
      <p:sp>
        <p:nvSpPr>
          <p:cNvPr id="4" name="Text Placeholder 3">
            <a:extLst>
              <a:ext uri="{FF2B5EF4-FFF2-40B4-BE49-F238E27FC236}">
                <a16:creationId xmlns:a16="http://schemas.microsoft.com/office/drawing/2014/main" id="{752594BA-17AA-4714-885C-E37BE8953C1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10378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9830C-2CE2-4F3F-B549-0E626E9E7930}"/>
              </a:ext>
            </a:extLst>
          </p:cNvPr>
          <p:cNvSpPr>
            <a:spLocks noGrp="1"/>
          </p:cNvSpPr>
          <p:nvPr>
            <p:ph type="title"/>
          </p:nvPr>
        </p:nvSpPr>
        <p:spPr/>
        <p:txBody>
          <a:bodyPr/>
          <a:lstStyle/>
          <a:p>
            <a:r>
              <a:rPr lang="en-US"/>
              <a:t>Facebook Own Posts Table | LYC Mother &amp; Child Centre - 1 of 6</a:t>
            </a:r>
          </a:p>
        </p:txBody>
      </p:sp>
      <p:graphicFrame>
        <p:nvGraphicFramePr>
          <p:cNvPr id="5" name="Table Placeholder 4">
            <a:extLst>
              <a:ext uri="{FF2B5EF4-FFF2-40B4-BE49-F238E27FC236}">
                <a16:creationId xmlns:a16="http://schemas.microsoft.com/office/drawing/2014/main" id="{47618A3A-75E1-4EF3-838C-6E37B0546B1E}"/>
              </a:ext>
            </a:extLst>
          </p:cNvPr>
          <p:cNvGraphicFramePr>
            <a:graphicFrameLocks noGrp="1"/>
          </p:cNvGraphicFramePr>
          <p:nvPr>
            <p:ph type="tbl" sz="quarter" idx="13"/>
            <p:extLst>
              <p:ext uri="{D42A27DB-BD31-4B8C-83A1-F6EECF244321}">
                <p14:modId xmlns:p14="http://schemas.microsoft.com/office/powerpoint/2010/main" val="3616793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27562977"/>
                    </a:ext>
                  </a:extLst>
                </a:gridCol>
                <a:gridCol w="658368">
                  <a:extLst>
                    <a:ext uri="{9D8B030D-6E8A-4147-A177-3AD203B41FA5}">
                      <a16:colId xmlns:a16="http://schemas.microsoft.com/office/drawing/2014/main" val="1259730225"/>
                    </a:ext>
                  </a:extLst>
                </a:gridCol>
                <a:gridCol w="658368">
                  <a:extLst>
                    <a:ext uri="{9D8B030D-6E8A-4147-A177-3AD203B41FA5}">
                      <a16:colId xmlns:a16="http://schemas.microsoft.com/office/drawing/2014/main" val="3386220139"/>
                    </a:ext>
                  </a:extLst>
                </a:gridCol>
                <a:gridCol w="658368">
                  <a:extLst>
                    <a:ext uri="{9D8B030D-6E8A-4147-A177-3AD203B41FA5}">
                      <a16:colId xmlns:a16="http://schemas.microsoft.com/office/drawing/2014/main" val="3145179121"/>
                    </a:ext>
                  </a:extLst>
                </a:gridCol>
                <a:gridCol w="658368">
                  <a:extLst>
                    <a:ext uri="{9D8B030D-6E8A-4147-A177-3AD203B41FA5}">
                      <a16:colId xmlns:a16="http://schemas.microsoft.com/office/drawing/2014/main" val="951710448"/>
                    </a:ext>
                  </a:extLst>
                </a:gridCol>
                <a:gridCol w="658368">
                  <a:extLst>
                    <a:ext uri="{9D8B030D-6E8A-4147-A177-3AD203B41FA5}">
                      <a16:colId xmlns:a16="http://schemas.microsoft.com/office/drawing/2014/main" val="2399823679"/>
                    </a:ext>
                  </a:extLst>
                </a:gridCol>
                <a:gridCol w="658368">
                  <a:extLst>
                    <a:ext uri="{9D8B030D-6E8A-4147-A177-3AD203B41FA5}">
                      <a16:colId xmlns:a16="http://schemas.microsoft.com/office/drawing/2014/main" val="1994766990"/>
                    </a:ext>
                  </a:extLst>
                </a:gridCol>
                <a:gridCol w="658368">
                  <a:extLst>
                    <a:ext uri="{9D8B030D-6E8A-4147-A177-3AD203B41FA5}">
                      <a16:colId xmlns:a16="http://schemas.microsoft.com/office/drawing/2014/main" val="3278459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347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- 2018-03-30 13:13:00 </a:t>
                      </a:r>
                      <a:r>
                        <a:rPr kumimoji="0" lang="en-US" sz="1000" b="0" i="0" u="none" strike="noStrike" kern="1200" cap="none" spc="0" normalizeH="0" baseline="0" noProof="0">
                          <a:ln>
                            <a:noFill/>
                          </a:ln>
                          <a:solidFill>
                            <a:prstClr val="black"/>
                          </a:solidFill>
                          <a:effectLst/>
                          <a:uLnTx/>
                          <a:uFillTx/>
                          <a:latin typeface="+mn-lt"/>
                          <a:ea typeface="+mn-ea"/>
                          <a:cs typeface="+mn-cs"/>
                        </a:rPr>
                        <a:t> 
 Hello daddies and mummies, it's tomorrow!
LYC Mother &amp; Child Centre is taking part in the TCE Baby Expo on 31 March &amp; 1 April 2018! That’s this Saturday and Sunday!
Visit us at Hall 1, Booth #008 and ask us more about how you can enjoy 40% off our confinement care services!
Date: 31 Mar &amp; 1 Apr
Time: 9am – 10pm
Venue : Atrium, Hall 1, 2, 3 &amp; Hall 3 Foyer, Mid Valley Exhibition Centre
See you!
#LYCHealthCare  #TCEBabyExpo #DijanjiBerbaloi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80469346"/>
                  </a:ext>
                </a:extLst>
              </a:tr>
            </a:tbl>
          </a:graphicData>
        </a:graphic>
      </p:graphicFrame>
      <p:sp>
        <p:nvSpPr>
          <p:cNvPr id="4" name="Text Placeholder 3">
            <a:extLst>
              <a:ext uri="{FF2B5EF4-FFF2-40B4-BE49-F238E27FC236}">
                <a16:creationId xmlns:a16="http://schemas.microsoft.com/office/drawing/2014/main" id="{7B85EDC5-725A-4EBD-A4FF-8A4B17026CE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81011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4AFE5-D500-4E35-B8FC-D554568F98D9}"/>
              </a:ext>
            </a:extLst>
          </p:cNvPr>
          <p:cNvSpPr>
            <a:spLocks noGrp="1"/>
          </p:cNvSpPr>
          <p:nvPr>
            <p:ph type="title"/>
          </p:nvPr>
        </p:nvSpPr>
        <p:spPr/>
        <p:txBody>
          <a:bodyPr/>
          <a:lstStyle/>
          <a:p>
            <a:r>
              <a:rPr lang="en-US"/>
              <a:t>Facebook Own Posts Table | LYC Mother &amp; Child Centre - 2 of 6</a:t>
            </a:r>
          </a:p>
        </p:txBody>
      </p:sp>
      <p:graphicFrame>
        <p:nvGraphicFramePr>
          <p:cNvPr id="5" name="Table Placeholder 4">
            <a:extLst>
              <a:ext uri="{FF2B5EF4-FFF2-40B4-BE49-F238E27FC236}">
                <a16:creationId xmlns:a16="http://schemas.microsoft.com/office/drawing/2014/main" id="{86104223-ABF6-43C4-B943-D10C78F988C1}"/>
              </a:ext>
            </a:extLst>
          </p:cNvPr>
          <p:cNvGraphicFramePr>
            <a:graphicFrameLocks noGrp="1"/>
          </p:cNvGraphicFramePr>
          <p:nvPr>
            <p:ph type="tbl" sz="quarter" idx="13"/>
            <p:extLst>
              <p:ext uri="{D42A27DB-BD31-4B8C-83A1-F6EECF244321}">
                <p14:modId xmlns:p14="http://schemas.microsoft.com/office/powerpoint/2010/main" val="2973441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04127419"/>
                    </a:ext>
                  </a:extLst>
                </a:gridCol>
                <a:gridCol w="658368">
                  <a:extLst>
                    <a:ext uri="{9D8B030D-6E8A-4147-A177-3AD203B41FA5}">
                      <a16:colId xmlns:a16="http://schemas.microsoft.com/office/drawing/2014/main" val="3911343646"/>
                    </a:ext>
                  </a:extLst>
                </a:gridCol>
                <a:gridCol w="658368">
                  <a:extLst>
                    <a:ext uri="{9D8B030D-6E8A-4147-A177-3AD203B41FA5}">
                      <a16:colId xmlns:a16="http://schemas.microsoft.com/office/drawing/2014/main" val="3849480370"/>
                    </a:ext>
                  </a:extLst>
                </a:gridCol>
                <a:gridCol w="658368">
                  <a:extLst>
                    <a:ext uri="{9D8B030D-6E8A-4147-A177-3AD203B41FA5}">
                      <a16:colId xmlns:a16="http://schemas.microsoft.com/office/drawing/2014/main" val="2822001033"/>
                    </a:ext>
                  </a:extLst>
                </a:gridCol>
                <a:gridCol w="658368">
                  <a:extLst>
                    <a:ext uri="{9D8B030D-6E8A-4147-A177-3AD203B41FA5}">
                      <a16:colId xmlns:a16="http://schemas.microsoft.com/office/drawing/2014/main" val="1311004079"/>
                    </a:ext>
                  </a:extLst>
                </a:gridCol>
                <a:gridCol w="658368">
                  <a:extLst>
                    <a:ext uri="{9D8B030D-6E8A-4147-A177-3AD203B41FA5}">
                      <a16:colId xmlns:a16="http://schemas.microsoft.com/office/drawing/2014/main" val="128948554"/>
                    </a:ext>
                  </a:extLst>
                </a:gridCol>
                <a:gridCol w="658368">
                  <a:extLst>
                    <a:ext uri="{9D8B030D-6E8A-4147-A177-3AD203B41FA5}">
                      <a16:colId xmlns:a16="http://schemas.microsoft.com/office/drawing/2014/main" val="3440699843"/>
                    </a:ext>
                  </a:extLst>
                </a:gridCol>
                <a:gridCol w="658368">
                  <a:extLst>
                    <a:ext uri="{9D8B030D-6E8A-4147-A177-3AD203B41FA5}">
                      <a16:colId xmlns:a16="http://schemas.microsoft.com/office/drawing/2014/main" val="842876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386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- 2018-03-29 12:12:00 </a:t>
                      </a:r>
                      <a:r>
                        <a:rPr kumimoji="0" lang="en-US" sz="1000" b="0" i="0" u="none" strike="noStrike" kern="1200" cap="none" spc="0" normalizeH="0" baseline="0" noProof="0">
                          <a:ln>
                            <a:noFill/>
                          </a:ln>
                          <a:solidFill>
                            <a:prstClr val="black"/>
                          </a:solidFill>
                          <a:effectLst/>
                          <a:uLnTx/>
                          <a:uFillTx/>
                          <a:latin typeface="+mn-lt"/>
                          <a:ea typeface="+mn-ea"/>
                          <a:cs typeface="+mn-cs"/>
                        </a:rPr>
                        <a:t> 
 Get this free bag from us at our booth this weekend to carry all your purchases from TCE Baby Expo this Saturday and Sunday!
All you have to do is to visit our booth (Hall 1, Booth 8) and like our Facebook page. See you : )
psst: Ask us about how you can enjoy 40%+5% discount off your stay with us!
#LYCHealthCare #TCEBabyExpo #DijanjiBerbaloi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92563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- 2018-03-28 19:07:08 </a:t>
                      </a:r>
                      <a:r>
                        <a:rPr kumimoji="0" lang="en-US" sz="1000" b="0" i="0" u="none" strike="noStrike" kern="1200" cap="none" spc="0" normalizeH="0" baseline="0" noProof="0">
                          <a:ln>
                            <a:noFill/>
                          </a:ln>
                          <a:solidFill>
                            <a:prstClr val="black"/>
                          </a:solidFill>
                          <a:effectLst/>
                          <a:uLnTx/>
                          <a:uFillTx/>
                          <a:latin typeface="+mn-lt"/>
                          <a:ea typeface="+mn-ea"/>
                          <a:cs typeface="+mn-cs"/>
                        </a:rPr>
                        <a:t> 
 2 more days till the TCE Baby Expo​ this weekend! Drop by our booth (Hall 1, Booth 8) and enjoy an on-the-spot Tanamera neck and shoulder massage for only RM15! You will also receive a RM50 Tanamera voucher for your next visit :)
Mummies, come and enjoy Tanamera post-natal massage and Spa services at our centre to help you further relax and recover during your post-natal journey with us.
#LYCHealthCare #TCEBabyExpo #DijanjiBerbaloi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31518012"/>
                  </a:ext>
                </a:extLst>
              </a:tr>
            </a:tbl>
          </a:graphicData>
        </a:graphic>
      </p:graphicFrame>
      <p:sp>
        <p:nvSpPr>
          <p:cNvPr id="4" name="Text Placeholder 3">
            <a:extLst>
              <a:ext uri="{FF2B5EF4-FFF2-40B4-BE49-F238E27FC236}">
                <a16:creationId xmlns:a16="http://schemas.microsoft.com/office/drawing/2014/main" id="{2ECE48B3-DDE5-4AF7-B851-DFA02A832D8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7049512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69F7B-68C0-46A4-BF5F-EA7600FF9882}"/>
              </a:ext>
            </a:extLst>
          </p:cNvPr>
          <p:cNvSpPr>
            <a:spLocks noGrp="1"/>
          </p:cNvSpPr>
          <p:nvPr>
            <p:ph type="title"/>
          </p:nvPr>
        </p:nvSpPr>
        <p:spPr/>
        <p:txBody>
          <a:bodyPr/>
          <a:lstStyle/>
          <a:p>
            <a:r>
              <a:rPr lang="en-US"/>
              <a:t>Facebook Own Posts Table | LYC Mother &amp; Child Centre - 3 of 6</a:t>
            </a:r>
          </a:p>
        </p:txBody>
      </p:sp>
      <p:graphicFrame>
        <p:nvGraphicFramePr>
          <p:cNvPr id="5" name="Table Placeholder 4">
            <a:extLst>
              <a:ext uri="{FF2B5EF4-FFF2-40B4-BE49-F238E27FC236}">
                <a16:creationId xmlns:a16="http://schemas.microsoft.com/office/drawing/2014/main" id="{2E0015D3-C464-451A-84EF-FB65C3D23B25}"/>
              </a:ext>
            </a:extLst>
          </p:cNvPr>
          <p:cNvGraphicFramePr>
            <a:graphicFrameLocks noGrp="1"/>
          </p:cNvGraphicFramePr>
          <p:nvPr>
            <p:ph type="tbl" sz="quarter" idx="13"/>
            <p:extLst>
              <p:ext uri="{D42A27DB-BD31-4B8C-83A1-F6EECF244321}">
                <p14:modId xmlns:p14="http://schemas.microsoft.com/office/powerpoint/2010/main" val="1315587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71356975"/>
                    </a:ext>
                  </a:extLst>
                </a:gridCol>
                <a:gridCol w="658368">
                  <a:extLst>
                    <a:ext uri="{9D8B030D-6E8A-4147-A177-3AD203B41FA5}">
                      <a16:colId xmlns:a16="http://schemas.microsoft.com/office/drawing/2014/main" val="2904421129"/>
                    </a:ext>
                  </a:extLst>
                </a:gridCol>
                <a:gridCol w="658368">
                  <a:extLst>
                    <a:ext uri="{9D8B030D-6E8A-4147-A177-3AD203B41FA5}">
                      <a16:colId xmlns:a16="http://schemas.microsoft.com/office/drawing/2014/main" val="3461912428"/>
                    </a:ext>
                  </a:extLst>
                </a:gridCol>
                <a:gridCol w="658368">
                  <a:extLst>
                    <a:ext uri="{9D8B030D-6E8A-4147-A177-3AD203B41FA5}">
                      <a16:colId xmlns:a16="http://schemas.microsoft.com/office/drawing/2014/main" val="852466721"/>
                    </a:ext>
                  </a:extLst>
                </a:gridCol>
                <a:gridCol w="658368">
                  <a:extLst>
                    <a:ext uri="{9D8B030D-6E8A-4147-A177-3AD203B41FA5}">
                      <a16:colId xmlns:a16="http://schemas.microsoft.com/office/drawing/2014/main" val="1168277624"/>
                    </a:ext>
                  </a:extLst>
                </a:gridCol>
                <a:gridCol w="658368">
                  <a:extLst>
                    <a:ext uri="{9D8B030D-6E8A-4147-A177-3AD203B41FA5}">
                      <a16:colId xmlns:a16="http://schemas.microsoft.com/office/drawing/2014/main" val="3098215483"/>
                    </a:ext>
                  </a:extLst>
                </a:gridCol>
                <a:gridCol w="658368">
                  <a:extLst>
                    <a:ext uri="{9D8B030D-6E8A-4147-A177-3AD203B41FA5}">
                      <a16:colId xmlns:a16="http://schemas.microsoft.com/office/drawing/2014/main" val="1119354496"/>
                    </a:ext>
                  </a:extLst>
                </a:gridCol>
                <a:gridCol w="658368">
                  <a:extLst>
                    <a:ext uri="{9D8B030D-6E8A-4147-A177-3AD203B41FA5}">
                      <a16:colId xmlns:a16="http://schemas.microsoft.com/office/drawing/2014/main" val="1040319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9289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- 2018-03-27 18:37:00 </a:t>
                      </a:r>
                      <a:r>
                        <a:rPr kumimoji="0" lang="en-US" sz="1000" b="0" i="0" u="none" strike="noStrike" kern="1200" cap="none" spc="0" normalizeH="0" baseline="0" noProof="0">
                          <a:ln>
                            <a:noFill/>
                          </a:ln>
                          <a:solidFill>
                            <a:prstClr val="black"/>
                          </a:solidFill>
                          <a:effectLst/>
                          <a:uLnTx/>
                          <a:uFillTx/>
                          <a:latin typeface="+mn-lt"/>
                          <a:ea typeface="+mn-ea"/>
                          <a:cs typeface="+mn-cs"/>
                        </a:rPr>
                        <a:t> 
 4 more days to TCE Baby Expo! Drop by our booth and ask our friendly customer service representatives how you can enjoy up to 40%+5% discount for stays from now till end of May and 30%+5% discount for stays after May.
We're located at Hall 1 Booth 8 : ) See you!
#LYCHealthCare #TCEBabyExpo #DijanjiBerbaloi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88082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- 2018-03-23 12:12:00 </a:t>
                      </a:r>
                      <a:r>
                        <a:rPr kumimoji="0" lang="en-US" sz="1000" b="0" i="0" u="none" strike="noStrike" kern="1200" cap="none" spc="0" normalizeH="0" baseline="0" noProof="0">
                          <a:ln>
                            <a:noFill/>
                          </a:ln>
                          <a:solidFill>
                            <a:prstClr val="black"/>
                          </a:solidFill>
                          <a:effectLst/>
                          <a:uLnTx/>
                          <a:uFillTx/>
                          <a:latin typeface="+mn-lt"/>
                          <a:ea typeface="+mn-ea"/>
                          <a:cs typeface="+mn-cs"/>
                        </a:rPr>
                        <a:t> 
 In support of preserving the tradition and heritage of local cultures, we are proud to be one of the sponsors of Miss and Mrs Chipao (Cheongsam) Malaysia 2018 and International Chipao Queen 2018.
We wish all contestants the very best and to continue raising awareness about our local cultures and practices among the public.
If you wish to speak to us about local confinement care practices, feel free to send us a message today!
#LYCHealthCare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25983457"/>
                  </a:ext>
                </a:extLst>
              </a:tr>
            </a:tbl>
          </a:graphicData>
        </a:graphic>
      </p:graphicFrame>
      <p:sp>
        <p:nvSpPr>
          <p:cNvPr id="4" name="Text Placeholder 3">
            <a:extLst>
              <a:ext uri="{FF2B5EF4-FFF2-40B4-BE49-F238E27FC236}">
                <a16:creationId xmlns:a16="http://schemas.microsoft.com/office/drawing/2014/main" id="{A2566307-F63C-42E3-BB27-512C3E81B5B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51607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9B773-D78F-4268-9E6E-F97E3203A953}"/>
              </a:ext>
            </a:extLst>
          </p:cNvPr>
          <p:cNvSpPr>
            <a:spLocks noGrp="1"/>
          </p:cNvSpPr>
          <p:nvPr>
            <p:ph type="title"/>
          </p:nvPr>
        </p:nvSpPr>
        <p:spPr/>
        <p:txBody>
          <a:bodyPr/>
          <a:lstStyle/>
          <a:p>
            <a:r>
              <a:rPr lang="en-US"/>
              <a:t>Facebook Own Posts Table | LYC Mother &amp; Child Centre - 4 of 6</a:t>
            </a:r>
          </a:p>
        </p:txBody>
      </p:sp>
      <p:graphicFrame>
        <p:nvGraphicFramePr>
          <p:cNvPr id="5" name="Table Placeholder 4">
            <a:extLst>
              <a:ext uri="{FF2B5EF4-FFF2-40B4-BE49-F238E27FC236}">
                <a16:creationId xmlns:a16="http://schemas.microsoft.com/office/drawing/2014/main" id="{1530B705-B8BB-4072-9368-A615030D7667}"/>
              </a:ext>
            </a:extLst>
          </p:cNvPr>
          <p:cNvGraphicFramePr>
            <a:graphicFrameLocks noGrp="1"/>
          </p:cNvGraphicFramePr>
          <p:nvPr>
            <p:ph type="tbl" sz="quarter" idx="13"/>
            <p:extLst>
              <p:ext uri="{D42A27DB-BD31-4B8C-83A1-F6EECF244321}">
                <p14:modId xmlns:p14="http://schemas.microsoft.com/office/powerpoint/2010/main" val="1223639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05698858"/>
                    </a:ext>
                  </a:extLst>
                </a:gridCol>
                <a:gridCol w="658368">
                  <a:extLst>
                    <a:ext uri="{9D8B030D-6E8A-4147-A177-3AD203B41FA5}">
                      <a16:colId xmlns:a16="http://schemas.microsoft.com/office/drawing/2014/main" val="665469231"/>
                    </a:ext>
                  </a:extLst>
                </a:gridCol>
                <a:gridCol w="658368">
                  <a:extLst>
                    <a:ext uri="{9D8B030D-6E8A-4147-A177-3AD203B41FA5}">
                      <a16:colId xmlns:a16="http://schemas.microsoft.com/office/drawing/2014/main" val="1211915081"/>
                    </a:ext>
                  </a:extLst>
                </a:gridCol>
                <a:gridCol w="658368">
                  <a:extLst>
                    <a:ext uri="{9D8B030D-6E8A-4147-A177-3AD203B41FA5}">
                      <a16:colId xmlns:a16="http://schemas.microsoft.com/office/drawing/2014/main" val="2861970432"/>
                    </a:ext>
                  </a:extLst>
                </a:gridCol>
                <a:gridCol w="658368">
                  <a:extLst>
                    <a:ext uri="{9D8B030D-6E8A-4147-A177-3AD203B41FA5}">
                      <a16:colId xmlns:a16="http://schemas.microsoft.com/office/drawing/2014/main" val="3282037276"/>
                    </a:ext>
                  </a:extLst>
                </a:gridCol>
                <a:gridCol w="658368">
                  <a:extLst>
                    <a:ext uri="{9D8B030D-6E8A-4147-A177-3AD203B41FA5}">
                      <a16:colId xmlns:a16="http://schemas.microsoft.com/office/drawing/2014/main" val="757187167"/>
                    </a:ext>
                  </a:extLst>
                </a:gridCol>
                <a:gridCol w="658368">
                  <a:extLst>
                    <a:ext uri="{9D8B030D-6E8A-4147-A177-3AD203B41FA5}">
                      <a16:colId xmlns:a16="http://schemas.microsoft.com/office/drawing/2014/main" val="2573787679"/>
                    </a:ext>
                  </a:extLst>
                </a:gridCol>
                <a:gridCol w="658368">
                  <a:extLst>
                    <a:ext uri="{9D8B030D-6E8A-4147-A177-3AD203B41FA5}">
                      <a16:colId xmlns:a16="http://schemas.microsoft.com/office/drawing/2014/main" val="4052943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3661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- 2018-03-18 11:12:00 </a:t>
                      </a:r>
                      <a:r>
                        <a:rPr kumimoji="0" lang="en-US" sz="1000" b="0" i="0" u="none" strike="noStrike" kern="1200" cap="none" spc="0" normalizeH="0" baseline="0" noProof="0">
                          <a:ln>
                            <a:noFill/>
                          </a:ln>
                          <a:solidFill>
                            <a:prstClr val="black"/>
                          </a:solidFill>
                          <a:effectLst/>
                          <a:uLnTx/>
                          <a:uFillTx/>
                          <a:latin typeface="+mn-lt"/>
                          <a:ea typeface="+mn-ea"/>
                          <a:cs typeface="+mn-cs"/>
                        </a:rPr>
                        <a:t> 
 TCE Baby Expo is back and this is our first time joining Malaysia's Most Visited Event!
Do drop by our booth at Hall 1, Booth #008 of Mid Valley Exhibition Centre!
Date: 31 Mar &amp; 1 Apr
Time: 9am – 10pm
Venue : Atrium, Hall 1, 2, 3 &amp; Hall 3 Foyer, Mid Valley Exhibition Centre
See you 2 weekends from now!
#LYCHealthCare #TCEBabyExpo #DijanjiBerbaloi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4357854"/>
                  </a:ext>
                </a:extLst>
              </a:tr>
            </a:tbl>
          </a:graphicData>
        </a:graphic>
      </p:graphicFrame>
      <p:sp>
        <p:nvSpPr>
          <p:cNvPr id="4" name="Text Placeholder 3">
            <a:extLst>
              <a:ext uri="{FF2B5EF4-FFF2-40B4-BE49-F238E27FC236}">
                <a16:creationId xmlns:a16="http://schemas.microsoft.com/office/drawing/2014/main" id="{68346A50-00E1-4678-97F7-67CE80CB1C9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23945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9934A-8295-43C8-AC5E-965A71CF1238}"/>
              </a:ext>
            </a:extLst>
          </p:cNvPr>
          <p:cNvSpPr>
            <a:spLocks noGrp="1"/>
          </p:cNvSpPr>
          <p:nvPr>
            <p:ph type="title"/>
          </p:nvPr>
        </p:nvSpPr>
        <p:spPr/>
        <p:txBody>
          <a:bodyPr/>
          <a:lstStyle/>
          <a:p>
            <a:r>
              <a:rPr lang="en-US"/>
              <a:t>Facebook Own Posts Table | LYC Mother &amp; Child Centre - 5 of 6</a:t>
            </a:r>
          </a:p>
        </p:txBody>
      </p:sp>
      <p:graphicFrame>
        <p:nvGraphicFramePr>
          <p:cNvPr id="5" name="Table Placeholder 4">
            <a:extLst>
              <a:ext uri="{FF2B5EF4-FFF2-40B4-BE49-F238E27FC236}">
                <a16:creationId xmlns:a16="http://schemas.microsoft.com/office/drawing/2014/main" id="{C624E311-A05B-4D80-9B49-190D2E7174B4}"/>
              </a:ext>
            </a:extLst>
          </p:cNvPr>
          <p:cNvGraphicFramePr>
            <a:graphicFrameLocks noGrp="1"/>
          </p:cNvGraphicFramePr>
          <p:nvPr>
            <p:ph type="tbl" sz="quarter" idx="13"/>
            <p:extLst>
              <p:ext uri="{D42A27DB-BD31-4B8C-83A1-F6EECF244321}">
                <p14:modId xmlns:p14="http://schemas.microsoft.com/office/powerpoint/2010/main" val="1634731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91084087"/>
                    </a:ext>
                  </a:extLst>
                </a:gridCol>
                <a:gridCol w="658368">
                  <a:extLst>
                    <a:ext uri="{9D8B030D-6E8A-4147-A177-3AD203B41FA5}">
                      <a16:colId xmlns:a16="http://schemas.microsoft.com/office/drawing/2014/main" val="2579491459"/>
                    </a:ext>
                  </a:extLst>
                </a:gridCol>
                <a:gridCol w="658368">
                  <a:extLst>
                    <a:ext uri="{9D8B030D-6E8A-4147-A177-3AD203B41FA5}">
                      <a16:colId xmlns:a16="http://schemas.microsoft.com/office/drawing/2014/main" val="1438650527"/>
                    </a:ext>
                  </a:extLst>
                </a:gridCol>
                <a:gridCol w="658368">
                  <a:extLst>
                    <a:ext uri="{9D8B030D-6E8A-4147-A177-3AD203B41FA5}">
                      <a16:colId xmlns:a16="http://schemas.microsoft.com/office/drawing/2014/main" val="1437780267"/>
                    </a:ext>
                  </a:extLst>
                </a:gridCol>
                <a:gridCol w="658368">
                  <a:extLst>
                    <a:ext uri="{9D8B030D-6E8A-4147-A177-3AD203B41FA5}">
                      <a16:colId xmlns:a16="http://schemas.microsoft.com/office/drawing/2014/main" val="3053347554"/>
                    </a:ext>
                  </a:extLst>
                </a:gridCol>
                <a:gridCol w="658368">
                  <a:extLst>
                    <a:ext uri="{9D8B030D-6E8A-4147-A177-3AD203B41FA5}">
                      <a16:colId xmlns:a16="http://schemas.microsoft.com/office/drawing/2014/main" val="4178711558"/>
                    </a:ext>
                  </a:extLst>
                </a:gridCol>
                <a:gridCol w="658368">
                  <a:extLst>
                    <a:ext uri="{9D8B030D-6E8A-4147-A177-3AD203B41FA5}">
                      <a16:colId xmlns:a16="http://schemas.microsoft.com/office/drawing/2014/main" val="2930433769"/>
                    </a:ext>
                  </a:extLst>
                </a:gridCol>
                <a:gridCol w="658368">
                  <a:extLst>
                    <a:ext uri="{9D8B030D-6E8A-4147-A177-3AD203B41FA5}">
                      <a16:colId xmlns:a16="http://schemas.microsoft.com/office/drawing/2014/main" val="3909454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9038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- 2018-03-14 12:00:00 </a:t>
                      </a:r>
                      <a:r>
                        <a:rPr kumimoji="0" lang="en-US" sz="1000" b="0" i="0" u="none" strike="noStrike" kern="1200" cap="none" spc="0" normalizeH="0" baseline="0" noProof="0">
                          <a:ln>
                            <a:noFill/>
                          </a:ln>
                          <a:solidFill>
                            <a:prstClr val="black"/>
                          </a:solidFill>
                          <a:effectLst/>
                          <a:uLnTx/>
                          <a:uFillTx/>
                          <a:latin typeface="+mn-lt"/>
                          <a:ea typeface="+mn-ea"/>
                          <a:cs typeface="+mn-cs"/>
                        </a:rPr>
                        <a:t> 
 Grand Opening Special!
We are celebrating our grand opening by offering you a 40% off promo* if you check-in from 1 March to 31 May 2018!
Make an appointment with us at http://lychealth.com/appointment or send us a Facebook message for more information!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0155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- 2018-03-09 17:12:36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62965720"/>
                  </a:ext>
                </a:extLst>
              </a:tr>
            </a:tbl>
          </a:graphicData>
        </a:graphic>
      </p:graphicFrame>
      <p:sp>
        <p:nvSpPr>
          <p:cNvPr id="4" name="Text Placeholder 3">
            <a:extLst>
              <a:ext uri="{FF2B5EF4-FFF2-40B4-BE49-F238E27FC236}">
                <a16:creationId xmlns:a16="http://schemas.microsoft.com/office/drawing/2014/main" id="{2BEC0604-F023-452C-A343-D2986B7BFCE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11894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4C2B2-8F4B-4039-A50E-309D128EC49A}"/>
              </a:ext>
            </a:extLst>
          </p:cNvPr>
          <p:cNvSpPr>
            <a:spLocks noGrp="1"/>
          </p:cNvSpPr>
          <p:nvPr>
            <p:ph type="title"/>
          </p:nvPr>
        </p:nvSpPr>
        <p:spPr/>
        <p:txBody>
          <a:bodyPr/>
          <a:lstStyle/>
          <a:p>
            <a:r>
              <a:rPr lang="en-US"/>
              <a:t>Facebook Own Posts Table | LYC Mother &amp; Child Centre - 6 of 6</a:t>
            </a:r>
          </a:p>
        </p:txBody>
      </p:sp>
      <p:graphicFrame>
        <p:nvGraphicFramePr>
          <p:cNvPr id="5" name="Table Placeholder 4">
            <a:extLst>
              <a:ext uri="{FF2B5EF4-FFF2-40B4-BE49-F238E27FC236}">
                <a16:creationId xmlns:a16="http://schemas.microsoft.com/office/drawing/2014/main" id="{90074D46-6423-4F28-8205-2371474DFECC}"/>
              </a:ext>
            </a:extLst>
          </p:cNvPr>
          <p:cNvGraphicFramePr>
            <a:graphicFrameLocks noGrp="1"/>
          </p:cNvGraphicFramePr>
          <p:nvPr>
            <p:ph type="tbl" sz="quarter" idx="13"/>
            <p:extLst>
              <p:ext uri="{D42A27DB-BD31-4B8C-83A1-F6EECF244321}">
                <p14:modId xmlns:p14="http://schemas.microsoft.com/office/powerpoint/2010/main" val="3669469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04855748"/>
                    </a:ext>
                  </a:extLst>
                </a:gridCol>
                <a:gridCol w="658368">
                  <a:extLst>
                    <a:ext uri="{9D8B030D-6E8A-4147-A177-3AD203B41FA5}">
                      <a16:colId xmlns:a16="http://schemas.microsoft.com/office/drawing/2014/main" val="2501842814"/>
                    </a:ext>
                  </a:extLst>
                </a:gridCol>
                <a:gridCol w="658368">
                  <a:extLst>
                    <a:ext uri="{9D8B030D-6E8A-4147-A177-3AD203B41FA5}">
                      <a16:colId xmlns:a16="http://schemas.microsoft.com/office/drawing/2014/main" val="2349494330"/>
                    </a:ext>
                  </a:extLst>
                </a:gridCol>
                <a:gridCol w="658368">
                  <a:extLst>
                    <a:ext uri="{9D8B030D-6E8A-4147-A177-3AD203B41FA5}">
                      <a16:colId xmlns:a16="http://schemas.microsoft.com/office/drawing/2014/main" val="1966351335"/>
                    </a:ext>
                  </a:extLst>
                </a:gridCol>
                <a:gridCol w="658368">
                  <a:extLst>
                    <a:ext uri="{9D8B030D-6E8A-4147-A177-3AD203B41FA5}">
                      <a16:colId xmlns:a16="http://schemas.microsoft.com/office/drawing/2014/main" val="2181081356"/>
                    </a:ext>
                  </a:extLst>
                </a:gridCol>
                <a:gridCol w="658368">
                  <a:extLst>
                    <a:ext uri="{9D8B030D-6E8A-4147-A177-3AD203B41FA5}">
                      <a16:colId xmlns:a16="http://schemas.microsoft.com/office/drawing/2014/main" val="3730642816"/>
                    </a:ext>
                  </a:extLst>
                </a:gridCol>
                <a:gridCol w="658368">
                  <a:extLst>
                    <a:ext uri="{9D8B030D-6E8A-4147-A177-3AD203B41FA5}">
                      <a16:colId xmlns:a16="http://schemas.microsoft.com/office/drawing/2014/main" val="3984122263"/>
                    </a:ext>
                  </a:extLst>
                </a:gridCol>
                <a:gridCol w="658368">
                  <a:extLst>
                    <a:ext uri="{9D8B030D-6E8A-4147-A177-3AD203B41FA5}">
                      <a16:colId xmlns:a16="http://schemas.microsoft.com/office/drawing/2014/main" val="1496386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3163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- 2018-03-08 10:56:54 </a:t>
                      </a:r>
                      <a:r>
                        <a:rPr kumimoji="0" lang="en-US" sz="1000" b="0" i="0" u="none" strike="noStrike" kern="1200" cap="none" spc="0" normalizeH="0" baseline="0" noProof="0">
                          <a:ln>
                            <a:noFill/>
                          </a:ln>
                          <a:solidFill>
                            <a:prstClr val="black"/>
                          </a:solidFill>
                          <a:effectLst/>
                          <a:uLnTx/>
                          <a:uFillTx/>
                          <a:latin typeface="+mn-lt"/>
                          <a:ea typeface="+mn-ea"/>
                          <a:cs typeface="+mn-cs"/>
                        </a:rPr>
                        <a:t> 
 We are pleased to announce that LYC Mother &amp; Child Centre is open! 
If you are looking for a five-star luxury confinement centre, look no further! We provide confinement care, which is a traditional postnatal practice aimed at helping new mothers recover from the rigours of pregnancy, labour and birth.
Stay tuned to our Facebook page and http://lychealth.com for more exciting updates! :D #LYCHealthCare
To all mummies, Happy International Women's Day! &lt;3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13173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LYC Mother &amp; Child Centre - 2018-03-05 19:38:05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12136100"/>
                  </a:ext>
                </a:extLst>
              </a:tr>
            </a:tbl>
          </a:graphicData>
        </a:graphic>
      </p:graphicFrame>
      <p:sp>
        <p:nvSpPr>
          <p:cNvPr id="4" name="Text Placeholder 3">
            <a:extLst>
              <a:ext uri="{FF2B5EF4-FFF2-40B4-BE49-F238E27FC236}">
                <a16:creationId xmlns:a16="http://schemas.microsoft.com/office/drawing/2014/main" id="{69D41DC9-35AA-4FC9-984C-03B64FE0A52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524891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939</Words>
  <Application>Microsoft Office PowerPoint</Application>
  <PresentationFormat>On-screen Show (4:3)</PresentationFormat>
  <Paragraphs>351</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MASTER TEMPLATE</vt:lpstr>
      <vt:lpstr>Facebook Key Metrics Table | LYC Mother &amp; Child Centre</vt:lpstr>
      <vt:lpstr>Facebook Reach | LYC Mother &amp; Child Centre</vt:lpstr>
      <vt:lpstr>Facebook Average Reactions Per Post | LYC Mother &amp; Child Centre</vt:lpstr>
      <vt:lpstr>Facebook Engaged Users | LYC Mother &amp; Child Centre</vt:lpstr>
      <vt:lpstr>Facebook Interactions Distribution | LYC Mother &amp; Child Centre</vt:lpstr>
      <vt:lpstr>Facebook Interaction Rate By Weekday | LYC Mother &amp; Child Centre</vt:lpstr>
      <vt:lpstr>(FB) Custom Own Posts Table (new) | LYC Mother &amp; Child Centre - 1 of 4</vt:lpstr>
      <vt:lpstr>(FB) Custom Own Posts Table (new) | LYC Mother &amp; Child Centre - 2 of 4</vt:lpstr>
      <vt:lpstr>(FB) Custom Own Posts Table (new) | LYC Mother &amp; Child Centre - 3 of 4</vt:lpstr>
      <vt:lpstr>(FB) Custom Own Posts Table (new) | LYC Mother &amp; Child Centre - 4 of 4</vt:lpstr>
      <vt:lpstr>Facebook Fan Demographics | LYC Mother &amp; Child Centre</vt:lpstr>
      <vt:lpstr>Facebook Interaction Rate | LYC Mother &amp; Child Centre</vt:lpstr>
      <vt:lpstr>Facebook Fans Total | LYC Mother &amp; Child Centre</vt:lpstr>
      <vt:lpstr>Facebook Page Views | LYC Mother &amp; Child Centre</vt:lpstr>
      <vt:lpstr>Facebook Fans By City Table | LYC Mother &amp; Child Centre - 1 of 3</vt:lpstr>
      <vt:lpstr>Facebook Fans By City Table | LYC Mother &amp; Child Centre - 2 of 3</vt:lpstr>
      <vt:lpstr>Facebook Fans By City Table | LYC Mother &amp; Child Centre - 3 of 3</vt:lpstr>
      <vt:lpstr>Facebook Own Posts Table | LYC Mother &amp; Child Centre - 1 of 6</vt:lpstr>
      <vt:lpstr>Facebook Own Posts Table | LYC Mother &amp; Child Centre - 2 of 6</vt:lpstr>
      <vt:lpstr>Facebook Own Posts Table | LYC Mother &amp; Child Centre - 3 of 6</vt:lpstr>
      <vt:lpstr>Facebook Own Posts Table | LYC Mother &amp; Child Centre - 4 of 6</vt:lpstr>
      <vt:lpstr>Facebook Own Posts Table | LYC Mother &amp; Child Centre - 5 of 6</vt:lpstr>
      <vt:lpstr>Facebook Own Posts Table | LYC Mother &amp; Child Centre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2018-06-01T11:21:22Z</dcterms:created>
  <dcterms:modified xsi:type="dcterms:W3CDTF">2018-06-01T11:22:02Z</dcterms:modified>
</cp:coreProperties>
</file>