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59401</c:v>
                </c:pt>
                <c:pt idx="1">
                  <c:v>49187</c:v>
                </c:pt>
                <c:pt idx="2">
                  <c:v>27729</c:v>
                </c:pt>
                <c:pt idx="3">
                  <c:v>6191</c:v>
                </c:pt>
                <c:pt idx="4">
                  <c:v>8826</c:v>
                </c:pt>
                <c:pt idx="5">
                  <c:v>4754</c:v>
                </c:pt>
                <c:pt idx="6">
                  <c:v>1059</c:v>
                </c:pt>
                <c:pt idx="7">
                  <c:v>964</c:v>
                </c:pt>
                <c:pt idx="8">
                  <c:v>795</c:v>
                </c:pt>
                <c:pt idx="9">
                  <c:v>1280</c:v>
                </c:pt>
                <c:pt idx="10">
                  <c:v>2130</c:v>
                </c:pt>
                <c:pt idx="11">
                  <c:v>2784</c:v>
                </c:pt>
                <c:pt idx="12">
                  <c:v>1069</c:v>
                </c:pt>
                <c:pt idx="13">
                  <c:v>1053</c:v>
                </c:pt>
                <c:pt idx="14">
                  <c:v>692</c:v>
                </c:pt>
                <c:pt idx="15">
                  <c:v>1191</c:v>
                </c:pt>
                <c:pt idx="16">
                  <c:v>971</c:v>
                </c:pt>
                <c:pt idx="17">
                  <c:v>886</c:v>
                </c:pt>
                <c:pt idx="18">
                  <c:v>5224</c:v>
                </c:pt>
                <c:pt idx="19">
                  <c:v>4046</c:v>
                </c:pt>
                <c:pt idx="20">
                  <c:v>1418</c:v>
                </c:pt>
                <c:pt idx="21">
                  <c:v>2738</c:v>
                </c:pt>
                <c:pt idx="22">
                  <c:v>2258</c:v>
                </c:pt>
                <c:pt idx="23">
                  <c:v>2730</c:v>
                </c:pt>
                <c:pt idx="24">
                  <c:v>3887</c:v>
                </c:pt>
                <c:pt idx="25">
                  <c:v>1801</c:v>
                </c:pt>
                <c:pt idx="26">
                  <c:v>1279</c:v>
                </c:pt>
                <c:pt idx="27">
                  <c:v>1212</c:v>
                </c:pt>
                <c:pt idx="28">
                  <c:v>928</c:v>
                </c:pt>
                <c:pt idx="29">
                  <c:v>972</c:v>
                </c:pt>
                <c:pt idx="30">
                  <c:v>852</c:v>
                </c:pt>
              </c:numCache>
            </c:numRef>
          </c:val>
          <c:smooth val="0"/>
          <c:extLst>
            <c:ext xmlns:c16="http://schemas.microsoft.com/office/drawing/2014/chart" uri="{C3380CC4-5D6E-409C-BE32-E72D297353CC}">
              <c16:uniqueId val="{00000000-D88B-4004-BC55-1440EF40534E}"/>
            </c:ext>
          </c:extLst>
        </c:ser>
        <c:dLbls>
          <c:showLegendKey val="0"/>
          <c:showVal val="0"/>
          <c:showCatName val="0"/>
          <c:showSerName val="0"/>
          <c:showPercent val="0"/>
          <c:showBubbleSize val="0"/>
        </c:dLbls>
        <c:smooth val="0"/>
        <c:axId val="337442864"/>
        <c:axId val="337437944"/>
      </c:lineChart>
      <c:dateAx>
        <c:axId val="337442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7944"/>
        <c:crosses val="autoZero"/>
        <c:auto val="1"/>
        <c:lblOffset val="100"/>
        <c:baseTimeUnit val="days"/>
      </c:dateAx>
      <c:valAx>
        <c:axId val="33743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4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c:v>
                </c:pt>
                <c:pt idx="1">
                  <c:v>2159</c:v>
                </c:pt>
                <c:pt idx="2">
                  <c:v>0</c:v>
                </c:pt>
                <c:pt idx="3">
                  <c:v>2338</c:v>
                </c:pt>
                <c:pt idx="4">
                  <c:v>0</c:v>
                </c:pt>
                <c:pt idx="5">
                  <c:v>7</c:v>
                </c:pt>
                <c:pt idx="6">
                  <c:v>0</c:v>
                </c:pt>
                <c:pt idx="7">
                  <c:v>0</c:v>
                </c:pt>
                <c:pt idx="8">
                  <c:v>450</c:v>
                </c:pt>
                <c:pt idx="9">
                  <c:v>0</c:v>
                </c:pt>
                <c:pt idx="10">
                  <c:v>314</c:v>
                </c:pt>
                <c:pt idx="11">
                  <c:v>0</c:v>
                </c:pt>
                <c:pt idx="12">
                  <c:v>20</c:v>
                </c:pt>
                <c:pt idx="13">
                  <c:v>0</c:v>
                </c:pt>
                <c:pt idx="14">
                  <c:v>0</c:v>
                </c:pt>
                <c:pt idx="15">
                  <c:v>138</c:v>
                </c:pt>
                <c:pt idx="16">
                  <c:v>0</c:v>
                </c:pt>
                <c:pt idx="17">
                  <c:v>235</c:v>
                </c:pt>
                <c:pt idx="18">
                  <c:v>0</c:v>
                </c:pt>
                <c:pt idx="19">
                  <c:v>0</c:v>
                </c:pt>
                <c:pt idx="20">
                  <c:v>376</c:v>
                </c:pt>
                <c:pt idx="21">
                  <c:v>0</c:v>
                </c:pt>
                <c:pt idx="22">
                  <c:v>300</c:v>
                </c:pt>
                <c:pt idx="23">
                  <c:v>124</c:v>
                </c:pt>
                <c:pt idx="24">
                  <c:v>0</c:v>
                </c:pt>
                <c:pt idx="25">
                  <c:v>151</c:v>
                </c:pt>
                <c:pt idx="26">
                  <c:v>0</c:v>
                </c:pt>
                <c:pt idx="27">
                  <c:v>0</c:v>
                </c:pt>
                <c:pt idx="28">
                  <c:v>9</c:v>
                </c:pt>
                <c:pt idx="29">
                  <c:v>0</c:v>
                </c:pt>
                <c:pt idx="30">
                  <c:v>35</c:v>
                </c:pt>
              </c:numCache>
            </c:numRef>
          </c:val>
          <c:smooth val="0"/>
          <c:extLst>
            <c:ext xmlns:c16="http://schemas.microsoft.com/office/drawing/2014/chart" uri="{C3380CC4-5D6E-409C-BE32-E72D297353CC}">
              <c16:uniqueId val="{00000000-F2C5-4F17-92CF-6AC919315132}"/>
            </c:ext>
          </c:extLst>
        </c:ser>
        <c:dLbls>
          <c:showLegendKey val="0"/>
          <c:showVal val="0"/>
          <c:showCatName val="0"/>
          <c:showSerName val="0"/>
          <c:showPercent val="0"/>
          <c:showBubbleSize val="0"/>
        </c:dLbls>
        <c:smooth val="0"/>
        <c:axId val="339722352"/>
        <c:axId val="339716120"/>
      </c:lineChart>
      <c:dateAx>
        <c:axId val="33972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16120"/>
        <c:crosses val="autoZero"/>
        <c:auto val="1"/>
        <c:lblOffset val="100"/>
        <c:baseTimeUnit val="days"/>
      </c:dateAx>
      <c:valAx>
        <c:axId val="33971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2411</c:v>
                </c:pt>
                <c:pt idx="1">
                  <c:v>1400</c:v>
                </c:pt>
                <c:pt idx="2">
                  <c:v>1117</c:v>
                </c:pt>
                <c:pt idx="3">
                  <c:v>867</c:v>
                </c:pt>
                <c:pt idx="4">
                  <c:v>1951</c:v>
                </c:pt>
                <c:pt idx="5">
                  <c:v>776</c:v>
                </c:pt>
                <c:pt idx="6">
                  <c:v>68</c:v>
                </c:pt>
                <c:pt idx="7">
                  <c:v>73</c:v>
                </c:pt>
                <c:pt idx="8">
                  <c:v>70</c:v>
                </c:pt>
                <c:pt idx="9">
                  <c:v>78</c:v>
                </c:pt>
                <c:pt idx="10">
                  <c:v>241</c:v>
                </c:pt>
                <c:pt idx="11">
                  <c:v>419</c:v>
                </c:pt>
                <c:pt idx="12">
                  <c:v>88</c:v>
                </c:pt>
                <c:pt idx="13">
                  <c:v>72</c:v>
                </c:pt>
                <c:pt idx="14">
                  <c:v>67</c:v>
                </c:pt>
                <c:pt idx="15">
                  <c:v>130</c:v>
                </c:pt>
                <c:pt idx="16">
                  <c:v>75</c:v>
                </c:pt>
                <c:pt idx="17">
                  <c:v>61</c:v>
                </c:pt>
                <c:pt idx="18">
                  <c:v>495</c:v>
                </c:pt>
                <c:pt idx="19">
                  <c:v>492</c:v>
                </c:pt>
                <c:pt idx="20">
                  <c:v>106</c:v>
                </c:pt>
                <c:pt idx="21">
                  <c:v>307</c:v>
                </c:pt>
                <c:pt idx="22">
                  <c:v>217</c:v>
                </c:pt>
                <c:pt idx="23">
                  <c:v>209</c:v>
                </c:pt>
                <c:pt idx="24">
                  <c:v>309</c:v>
                </c:pt>
                <c:pt idx="25">
                  <c:v>138</c:v>
                </c:pt>
                <c:pt idx="26">
                  <c:v>148</c:v>
                </c:pt>
                <c:pt idx="27">
                  <c:v>138</c:v>
                </c:pt>
                <c:pt idx="28">
                  <c:v>66</c:v>
                </c:pt>
                <c:pt idx="29">
                  <c:v>77</c:v>
                </c:pt>
                <c:pt idx="30">
                  <c:v>90</c:v>
                </c:pt>
              </c:numCache>
            </c:numRef>
          </c:val>
          <c:smooth val="0"/>
          <c:extLst>
            <c:ext xmlns:c16="http://schemas.microsoft.com/office/drawing/2014/chart" uri="{C3380CC4-5D6E-409C-BE32-E72D297353CC}">
              <c16:uniqueId val="{00000000-A448-4B91-BBB2-4F7E26891417}"/>
            </c:ext>
          </c:extLst>
        </c:ser>
        <c:dLbls>
          <c:showLegendKey val="0"/>
          <c:showVal val="0"/>
          <c:showCatName val="0"/>
          <c:showSerName val="0"/>
          <c:showPercent val="0"/>
          <c:showBubbleSize val="0"/>
        </c:dLbls>
        <c:smooth val="0"/>
        <c:axId val="339728256"/>
        <c:axId val="339729240"/>
      </c:lineChart>
      <c:dateAx>
        <c:axId val="33972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9240"/>
        <c:crosses val="autoZero"/>
        <c:auto val="1"/>
        <c:lblOffset val="100"/>
        <c:baseTimeUnit val="days"/>
      </c:dateAx>
      <c:valAx>
        <c:axId val="33972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6747</c:v>
                </c:pt>
              </c:numCache>
            </c:numRef>
          </c:val>
          <c:extLst>
            <c:ext xmlns:c16="http://schemas.microsoft.com/office/drawing/2014/chart" uri="{C3380CC4-5D6E-409C-BE32-E72D297353CC}">
              <c16:uniqueId val="{00000000-F633-4F5B-ACC9-457EE0F8934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43</c:v>
                </c:pt>
              </c:numCache>
            </c:numRef>
          </c:val>
          <c:extLst>
            <c:ext xmlns:c16="http://schemas.microsoft.com/office/drawing/2014/chart" uri="{C3380CC4-5D6E-409C-BE32-E72D297353CC}">
              <c16:uniqueId val="{00000001-F633-4F5B-ACC9-457EE0F8934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5</c:v>
                </c:pt>
              </c:numCache>
            </c:numRef>
          </c:val>
          <c:extLst>
            <c:ext xmlns:c16="http://schemas.microsoft.com/office/drawing/2014/chart" uri="{C3380CC4-5D6E-409C-BE32-E72D297353CC}">
              <c16:uniqueId val="{00000002-F633-4F5B-ACC9-457EE0F8934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7</c:v>
                </c:pt>
              </c:numCache>
            </c:numRef>
          </c:val>
          <c:extLst>
            <c:ext xmlns:c16="http://schemas.microsoft.com/office/drawing/2014/chart" uri="{C3380CC4-5D6E-409C-BE32-E72D297353CC}">
              <c16:uniqueId val="{00000003-F633-4F5B-ACC9-457EE0F8934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F633-4F5B-ACC9-457EE0F8934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F633-4F5B-ACC9-457EE0F8934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25</c:v>
                </c:pt>
              </c:numCache>
            </c:numRef>
          </c:val>
          <c:extLst>
            <c:ext xmlns:c16="http://schemas.microsoft.com/office/drawing/2014/chart" uri="{C3380CC4-5D6E-409C-BE32-E72D297353CC}">
              <c16:uniqueId val="{00000006-F633-4F5B-ACC9-457EE0F8934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26</c:v>
                </c:pt>
              </c:numCache>
            </c:numRef>
          </c:val>
          <c:extLst>
            <c:ext xmlns:c16="http://schemas.microsoft.com/office/drawing/2014/chart" uri="{C3380CC4-5D6E-409C-BE32-E72D297353CC}">
              <c16:uniqueId val="{00000007-F633-4F5B-ACC9-457EE0F8934E}"/>
            </c:ext>
          </c:extLst>
        </c:ser>
        <c:dLbls>
          <c:showLegendKey val="0"/>
          <c:showVal val="0"/>
          <c:showCatName val="0"/>
          <c:showSerName val="0"/>
          <c:showPercent val="0"/>
          <c:showBubbleSize val="0"/>
        </c:dLbls>
        <c:gapWidth val="150"/>
        <c:overlap val="100"/>
        <c:axId val="339720712"/>
        <c:axId val="339722680"/>
      </c:barChart>
      <c:catAx>
        <c:axId val="33972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2680"/>
        <c:crosses val="autoZero"/>
        <c:auto val="1"/>
        <c:lblAlgn val="ctr"/>
        <c:lblOffset val="100"/>
        <c:noMultiLvlLbl val="0"/>
      </c:catAx>
      <c:valAx>
        <c:axId val="339722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2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0.41664394393849002</c:v>
                </c:pt>
                <c:pt idx="1">
                  <c:v>9.8162185744668992E-3</c:v>
                </c:pt>
                <c:pt idx="2">
                  <c:v>0.70000545345475995</c:v>
                </c:pt>
                <c:pt idx="3">
                  <c:v>8.7800621693843006E-2</c:v>
                </c:pt>
                <c:pt idx="4">
                  <c:v>1.0554252785806</c:v>
                </c:pt>
                <c:pt idx="5">
                  <c:v>0.16578502481321999</c:v>
                </c:pt>
                <c:pt idx="6">
                  <c:v>1.5815018814419001E-2</c:v>
                </c:pt>
              </c:numCache>
            </c:numRef>
          </c:val>
          <c:extLst>
            <c:ext xmlns:c16="http://schemas.microsoft.com/office/drawing/2014/chart" uri="{C3380CC4-5D6E-409C-BE32-E72D297353CC}">
              <c16:uniqueId val="{00000000-5AFC-48B7-A355-337C46C92813}"/>
            </c:ext>
          </c:extLst>
        </c:ser>
        <c:dLbls>
          <c:showLegendKey val="0"/>
          <c:showVal val="0"/>
          <c:showCatName val="0"/>
          <c:showSerName val="0"/>
          <c:showPercent val="0"/>
          <c:showBubbleSize val="0"/>
        </c:dLbls>
        <c:gapWidth val="219"/>
        <c:overlap val="-27"/>
        <c:axId val="339714808"/>
        <c:axId val="339718744"/>
      </c:barChart>
      <c:catAx>
        <c:axId val="33971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18744"/>
        <c:crosses val="autoZero"/>
        <c:auto val="1"/>
        <c:lblAlgn val="ctr"/>
        <c:lblOffset val="100"/>
        <c:noMultiLvlLbl val="0"/>
      </c:catAx>
      <c:valAx>
        <c:axId val="33971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1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27370</c:v>
                </c:pt>
                <c:pt idx="1">
                  <c:v>13949</c:v>
                </c:pt>
                <c:pt idx="2">
                  <c:v>4925</c:v>
                </c:pt>
                <c:pt idx="3">
                  <c:v>5755</c:v>
                </c:pt>
                <c:pt idx="4">
                  <c:v>2231</c:v>
                </c:pt>
                <c:pt idx="5">
                  <c:v>587</c:v>
                </c:pt>
                <c:pt idx="6">
                  <c:v>98</c:v>
                </c:pt>
              </c:numCache>
            </c:numRef>
          </c:val>
          <c:extLst>
            <c:ext xmlns:c16="http://schemas.microsoft.com/office/drawing/2014/chart" uri="{C3380CC4-5D6E-409C-BE32-E72D297353CC}">
              <c16:uniqueId val="{00000000-A77E-417C-AA89-C5FF3CE82C8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15237</c:v>
                </c:pt>
                <c:pt idx="1">
                  <c:v>8906</c:v>
                </c:pt>
                <c:pt idx="2">
                  <c:v>5860</c:v>
                </c:pt>
                <c:pt idx="3">
                  <c:v>4593</c:v>
                </c:pt>
                <c:pt idx="4">
                  <c:v>1908</c:v>
                </c:pt>
                <c:pt idx="5">
                  <c:v>732</c:v>
                </c:pt>
                <c:pt idx="6">
                  <c:v>91</c:v>
                </c:pt>
              </c:numCache>
            </c:numRef>
          </c:val>
          <c:extLst>
            <c:ext xmlns:c16="http://schemas.microsoft.com/office/drawing/2014/chart" uri="{C3380CC4-5D6E-409C-BE32-E72D297353CC}">
              <c16:uniqueId val="{00000001-A77E-417C-AA89-C5FF3CE82C85}"/>
            </c:ext>
          </c:extLst>
        </c:ser>
        <c:dLbls>
          <c:showLegendKey val="0"/>
          <c:showVal val="0"/>
          <c:showCatName val="0"/>
          <c:showSerName val="0"/>
          <c:showPercent val="0"/>
          <c:showBubbleSize val="0"/>
        </c:dLbls>
        <c:gapWidth val="219"/>
        <c:overlap val="-27"/>
        <c:axId val="348062648"/>
        <c:axId val="348070192"/>
      </c:barChart>
      <c:catAx>
        <c:axId val="34806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0192"/>
        <c:crosses val="autoZero"/>
        <c:auto val="1"/>
        <c:lblAlgn val="ctr"/>
        <c:lblOffset val="100"/>
        <c:noMultiLvlLbl val="0"/>
      </c:catAx>
      <c:valAx>
        <c:axId val="34807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9.8898925298345E-3</c:v>
                </c:pt>
                <c:pt idx="1">
                  <c:v>2.3732387405691</c:v>
                </c:pt>
                <c:pt idx="2">
                  <c:v>0</c:v>
                </c:pt>
                <c:pt idx="3">
                  <c:v>2.5664377098465998</c:v>
                </c:pt>
                <c:pt idx="4">
                  <c:v>0</c:v>
                </c:pt>
                <c:pt idx="5">
                  <c:v>7.6740922645149997E-3</c:v>
                </c:pt>
                <c:pt idx="6">
                  <c:v>0</c:v>
                </c:pt>
                <c:pt idx="7">
                  <c:v>0</c:v>
                </c:pt>
                <c:pt idx="8">
                  <c:v>0.49704401138602999</c:v>
                </c:pt>
                <c:pt idx="9">
                  <c:v>0</c:v>
                </c:pt>
                <c:pt idx="10">
                  <c:v>0.35764675000820001</c:v>
                </c:pt>
                <c:pt idx="11">
                  <c:v>0</c:v>
                </c:pt>
                <c:pt idx="12">
                  <c:v>2.4036360458002001E-2</c:v>
                </c:pt>
                <c:pt idx="13">
                  <c:v>0</c:v>
                </c:pt>
                <c:pt idx="14">
                  <c:v>0</c:v>
                </c:pt>
                <c:pt idx="15">
                  <c:v>0.15220118924227</c:v>
                </c:pt>
                <c:pt idx="16">
                  <c:v>0</c:v>
                </c:pt>
                <c:pt idx="17">
                  <c:v>0.25835849694221003</c:v>
                </c:pt>
                <c:pt idx="18">
                  <c:v>0</c:v>
                </c:pt>
                <c:pt idx="19">
                  <c:v>0</c:v>
                </c:pt>
                <c:pt idx="20">
                  <c:v>0.41568729868547</c:v>
                </c:pt>
                <c:pt idx="21">
                  <c:v>0</c:v>
                </c:pt>
                <c:pt idx="22">
                  <c:v>0.34241363567188998</c:v>
                </c:pt>
                <c:pt idx="23">
                  <c:v>0.13690890125173999</c:v>
                </c:pt>
                <c:pt idx="24">
                  <c:v>0</c:v>
                </c:pt>
                <c:pt idx="25">
                  <c:v>0.16502366786815001</c:v>
                </c:pt>
                <c:pt idx="26">
                  <c:v>0</c:v>
                </c:pt>
                <c:pt idx="27">
                  <c:v>0</c:v>
                </c:pt>
                <c:pt idx="28">
                  <c:v>9.7546171854677993E-3</c:v>
                </c:pt>
                <c:pt idx="29">
                  <c:v>0</c:v>
                </c:pt>
                <c:pt idx="30">
                  <c:v>3.7916540278198997E-2</c:v>
                </c:pt>
              </c:numCache>
            </c:numRef>
          </c:val>
          <c:smooth val="0"/>
          <c:extLst>
            <c:ext xmlns:c16="http://schemas.microsoft.com/office/drawing/2014/chart" uri="{C3380CC4-5D6E-409C-BE32-E72D297353CC}">
              <c16:uniqueId val="{00000000-158C-4A71-9495-CC025F86DD2C}"/>
            </c:ext>
          </c:extLst>
        </c:ser>
        <c:dLbls>
          <c:showLegendKey val="0"/>
          <c:showVal val="0"/>
          <c:showCatName val="0"/>
          <c:showSerName val="0"/>
          <c:showPercent val="0"/>
          <c:showBubbleSize val="0"/>
        </c:dLbls>
        <c:smooth val="0"/>
        <c:axId val="348062320"/>
        <c:axId val="348063632"/>
      </c:lineChart>
      <c:dateAx>
        <c:axId val="34806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3632"/>
        <c:crosses val="autoZero"/>
        <c:auto val="1"/>
        <c:lblOffset val="100"/>
        <c:baseTimeUnit val="days"/>
      </c:dateAx>
      <c:valAx>
        <c:axId val="34806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91035</c:v>
                </c:pt>
                <c:pt idx="1">
                  <c:v>91079</c:v>
                </c:pt>
                <c:pt idx="2">
                  <c:v>91115</c:v>
                </c:pt>
                <c:pt idx="3">
                  <c:v>91161</c:v>
                </c:pt>
                <c:pt idx="4">
                  <c:v>91197</c:v>
                </c:pt>
                <c:pt idx="5">
                  <c:v>91236</c:v>
                </c:pt>
                <c:pt idx="6">
                  <c:v>91279</c:v>
                </c:pt>
                <c:pt idx="7">
                  <c:v>91319</c:v>
                </c:pt>
                <c:pt idx="8">
                  <c:v>91362</c:v>
                </c:pt>
                <c:pt idx="9">
                  <c:v>91407</c:v>
                </c:pt>
                <c:pt idx="10">
                  <c:v>91456</c:v>
                </c:pt>
                <c:pt idx="11">
                  <c:v>91505</c:v>
                </c:pt>
                <c:pt idx="12">
                  <c:v>91552</c:v>
                </c:pt>
                <c:pt idx="13">
                  <c:v>91593</c:v>
                </c:pt>
                <c:pt idx="14">
                  <c:v>91638</c:v>
                </c:pt>
                <c:pt idx="15">
                  <c:v>91673</c:v>
                </c:pt>
                <c:pt idx="16">
                  <c:v>91712</c:v>
                </c:pt>
                <c:pt idx="17">
                  <c:v>91754</c:v>
                </c:pt>
                <c:pt idx="18">
                  <c:v>91810</c:v>
                </c:pt>
                <c:pt idx="19">
                  <c:v>91864</c:v>
                </c:pt>
                <c:pt idx="20">
                  <c:v>91928</c:v>
                </c:pt>
                <c:pt idx="21">
                  <c:v>91976</c:v>
                </c:pt>
                <c:pt idx="22">
                  <c:v>92013</c:v>
                </c:pt>
                <c:pt idx="23">
                  <c:v>92051</c:v>
                </c:pt>
                <c:pt idx="24">
                  <c:v>92084</c:v>
                </c:pt>
                <c:pt idx="25">
                  <c:v>92132</c:v>
                </c:pt>
                <c:pt idx="26">
                  <c:v>92182</c:v>
                </c:pt>
                <c:pt idx="27">
                  <c:v>92239</c:v>
                </c:pt>
                <c:pt idx="28">
                  <c:v>92289</c:v>
                </c:pt>
                <c:pt idx="29">
                  <c:v>92282</c:v>
                </c:pt>
                <c:pt idx="30">
                  <c:v>92335</c:v>
                </c:pt>
              </c:numCache>
            </c:numRef>
          </c:val>
          <c:smooth val="0"/>
          <c:extLst>
            <c:ext xmlns:c16="http://schemas.microsoft.com/office/drawing/2014/chart" uri="{C3380CC4-5D6E-409C-BE32-E72D297353CC}">
              <c16:uniqueId val="{00000000-ED95-4C32-990B-52B64CCA4F0B}"/>
            </c:ext>
          </c:extLst>
        </c:ser>
        <c:dLbls>
          <c:showLegendKey val="0"/>
          <c:showVal val="0"/>
          <c:showCatName val="0"/>
          <c:showSerName val="0"/>
          <c:showPercent val="0"/>
          <c:showBubbleSize val="0"/>
        </c:dLbls>
        <c:smooth val="0"/>
        <c:axId val="348076424"/>
        <c:axId val="348075768"/>
      </c:lineChart>
      <c:dateAx>
        <c:axId val="34807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5768"/>
        <c:crosses val="autoZero"/>
        <c:auto val="1"/>
        <c:lblOffset val="100"/>
        <c:baseTimeUnit val="days"/>
      </c:dateAx>
      <c:valAx>
        <c:axId val="34807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41</c:v>
                </c:pt>
                <c:pt idx="1">
                  <c:v>39</c:v>
                </c:pt>
                <c:pt idx="2">
                  <c:v>22</c:v>
                </c:pt>
                <c:pt idx="3">
                  <c:v>37</c:v>
                </c:pt>
                <c:pt idx="4">
                  <c:v>28</c:v>
                </c:pt>
                <c:pt idx="5">
                  <c:v>24</c:v>
                </c:pt>
                <c:pt idx="6">
                  <c:v>21</c:v>
                </c:pt>
                <c:pt idx="7">
                  <c:v>22</c:v>
                </c:pt>
                <c:pt idx="8">
                  <c:v>21</c:v>
                </c:pt>
                <c:pt idx="9">
                  <c:v>37</c:v>
                </c:pt>
                <c:pt idx="10">
                  <c:v>20</c:v>
                </c:pt>
                <c:pt idx="11">
                  <c:v>37</c:v>
                </c:pt>
                <c:pt idx="12">
                  <c:v>30</c:v>
                </c:pt>
                <c:pt idx="13">
                  <c:v>16</c:v>
                </c:pt>
                <c:pt idx="14">
                  <c:v>26</c:v>
                </c:pt>
                <c:pt idx="15">
                  <c:v>22</c:v>
                </c:pt>
                <c:pt idx="16">
                  <c:v>30</c:v>
                </c:pt>
                <c:pt idx="17">
                  <c:v>30</c:v>
                </c:pt>
                <c:pt idx="18">
                  <c:v>41</c:v>
                </c:pt>
                <c:pt idx="19">
                  <c:v>28</c:v>
                </c:pt>
                <c:pt idx="20">
                  <c:v>25</c:v>
                </c:pt>
                <c:pt idx="21">
                  <c:v>27</c:v>
                </c:pt>
                <c:pt idx="22">
                  <c:v>59</c:v>
                </c:pt>
                <c:pt idx="23">
                  <c:v>35</c:v>
                </c:pt>
                <c:pt idx="24">
                  <c:v>26</c:v>
                </c:pt>
                <c:pt idx="25">
                  <c:v>27</c:v>
                </c:pt>
                <c:pt idx="26">
                  <c:v>25</c:v>
                </c:pt>
                <c:pt idx="27">
                  <c:v>41</c:v>
                </c:pt>
                <c:pt idx="28">
                  <c:v>25</c:v>
                </c:pt>
                <c:pt idx="29">
                  <c:v>37</c:v>
                </c:pt>
                <c:pt idx="30">
                  <c:v>17</c:v>
                </c:pt>
              </c:numCache>
            </c:numRef>
          </c:val>
          <c:smooth val="0"/>
          <c:extLst>
            <c:ext xmlns:c16="http://schemas.microsoft.com/office/drawing/2014/chart" uri="{C3380CC4-5D6E-409C-BE32-E72D297353CC}">
              <c16:uniqueId val="{00000000-2D32-40ED-969D-EBAC73DDFB59}"/>
            </c:ext>
          </c:extLst>
        </c:ser>
        <c:dLbls>
          <c:showLegendKey val="0"/>
          <c:showVal val="0"/>
          <c:showCatName val="0"/>
          <c:showSerName val="0"/>
          <c:showPercent val="0"/>
          <c:showBubbleSize val="0"/>
        </c:dLbls>
        <c:smooth val="0"/>
        <c:axId val="348077080"/>
        <c:axId val="348077408"/>
      </c:lineChart>
      <c:dateAx>
        <c:axId val="34807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7408"/>
        <c:crosses val="autoZero"/>
        <c:auto val="1"/>
        <c:lblOffset val="100"/>
        <c:baseTimeUnit val="days"/>
      </c:dateAx>
      <c:valAx>
        <c:axId val="34807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C2BEB-C1B5-417E-9F04-8E4FB0447AA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7442D4A-07C2-4E6F-A874-FBFF91CB37C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39609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F7D93-137E-42BC-AD7A-D9769064AC90}"/>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C11C58C0-8CCB-443F-93D1-1A3E66F5A94B}"/>
              </a:ext>
            </a:extLst>
          </p:cNvPr>
          <p:cNvGraphicFramePr>
            <a:graphicFrameLocks noGrp="1"/>
          </p:cNvGraphicFramePr>
          <p:nvPr>
            <p:ph type="tbl" sz="quarter" idx="13"/>
            <p:extLst>
              <p:ext uri="{D42A27DB-BD31-4B8C-83A1-F6EECF244321}">
                <p14:modId xmlns:p14="http://schemas.microsoft.com/office/powerpoint/2010/main" val="255395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57426368"/>
                    </a:ext>
                  </a:extLst>
                </a:gridCol>
                <a:gridCol w="740664">
                  <a:extLst>
                    <a:ext uri="{9D8B030D-6E8A-4147-A177-3AD203B41FA5}">
                      <a16:colId xmlns:a16="http://schemas.microsoft.com/office/drawing/2014/main" val="3635247516"/>
                    </a:ext>
                  </a:extLst>
                </a:gridCol>
                <a:gridCol w="740664">
                  <a:extLst>
                    <a:ext uri="{9D8B030D-6E8A-4147-A177-3AD203B41FA5}">
                      <a16:colId xmlns:a16="http://schemas.microsoft.com/office/drawing/2014/main" val="766064138"/>
                    </a:ext>
                  </a:extLst>
                </a:gridCol>
                <a:gridCol w="740664">
                  <a:extLst>
                    <a:ext uri="{9D8B030D-6E8A-4147-A177-3AD203B41FA5}">
                      <a16:colId xmlns:a16="http://schemas.microsoft.com/office/drawing/2014/main" val="1921417981"/>
                    </a:ext>
                  </a:extLst>
                </a:gridCol>
                <a:gridCol w="740664">
                  <a:extLst>
                    <a:ext uri="{9D8B030D-6E8A-4147-A177-3AD203B41FA5}">
                      <a16:colId xmlns:a16="http://schemas.microsoft.com/office/drawing/2014/main" val="4113989130"/>
                    </a:ext>
                  </a:extLst>
                </a:gridCol>
                <a:gridCol w="740664">
                  <a:extLst>
                    <a:ext uri="{9D8B030D-6E8A-4147-A177-3AD203B41FA5}">
                      <a16:colId xmlns:a16="http://schemas.microsoft.com/office/drawing/2014/main" val="2756204070"/>
                    </a:ext>
                  </a:extLst>
                </a:gridCol>
                <a:gridCol w="740664">
                  <a:extLst>
                    <a:ext uri="{9D8B030D-6E8A-4147-A177-3AD203B41FA5}">
                      <a16:colId xmlns:a16="http://schemas.microsoft.com/office/drawing/2014/main" val="489274943"/>
                    </a:ext>
                  </a:extLst>
                </a:gridCol>
                <a:gridCol w="740664">
                  <a:extLst>
                    <a:ext uri="{9D8B030D-6E8A-4147-A177-3AD203B41FA5}">
                      <a16:colId xmlns:a16="http://schemas.microsoft.com/office/drawing/2014/main" val="3503351735"/>
                    </a:ext>
                  </a:extLst>
                </a:gridCol>
                <a:gridCol w="740664">
                  <a:extLst>
                    <a:ext uri="{9D8B030D-6E8A-4147-A177-3AD203B41FA5}">
                      <a16:colId xmlns:a16="http://schemas.microsoft.com/office/drawing/2014/main" val="456063303"/>
                    </a:ext>
                  </a:extLst>
                </a:gridCol>
                <a:gridCol w="740664">
                  <a:extLst>
                    <a:ext uri="{9D8B030D-6E8A-4147-A177-3AD203B41FA5}">
                      <a16:colId xmlns:a16="http://schemas.microsoft.com/office/drawing/2014/main" val="25314848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50459292"/>
                  </a:ext>
                </a:extLst>
              </a:tr>
              <a:tr h="370840">
                <a:tc>
                  <a:txBody>
                    <a:bodyPr/>
                    <a:lstStyle/>
                    <a:p>
                      <a:r>
                        <a:rPr lang="en-US" sz="1000"/>
                        <a:t>Oxford Fajar</a:t>
                      </a:r>
                    </a:p>
                  </a:txBody>
                  <a:tcPr/>
                </a:tc>
                <a:tc>
                  <a:txBody>
                    <a:bodyPr/>
                    <a:lstStyle/>
                    <a:p>
                      <a:r>
                        <a:rPr lang="en-US" sz="1000"/>
                        <a:t>92335</a:t>
                      </a:r>
                    </a:p>
                  </a:txBody>
                  <a:tcPr/>
                </a:tc>
                <a:tc>
                  <a:txBody>
                    <a:bodyPr/>
                    <a:lstStyle/>
                    <a:p>
                      <a:r>
                        <a:rPr lang="en-US" sz="1000"/>
                        <a:t>1365</a:t>
                      </a:r>
                    </a:p>
                  </a:txBody>
                  <a:tcPr/>
                </a:tc>
                <a:tc>
                  <a:txBody>
                    <a:bodyPr/>
                    <a:lstStyle/>
                    <a:p>
                      <a:r>
                        <a:rPr lang="en-US" sz="1000"/>
                        <a:t>16</a:t>
                      </a:r>
                    </a:p>
                  </a:txBody>
                  <a:tcPr/>
                </a:tc>
                <a:tc>
                  <a:txBody>
                    <a:bodyPr/>
                    <a:lstStyle/>
                    <a:p>
                      <a:r>
                        <a:rPr lang="en-US" sz="1000"/>
                        <a:t>6803</a:t>
                      </a:r>
                    </a:p>
                  </a:txBody>
                  <a:tcPr/>
                </a:tc>
                <a:tc>
                  <a:txBody>
                    <a:bodyPr/>
                    <a:lstStyle/>
                    <a:p>
                      <a:r>
                        <a:rPr lang="en-US" sz="1000"/>
                        <a:t>25</a:t>
                      </a:r>
                    </a:p>
                  </a:txBody>
                  <a:tcPr/>
                </a:tc>
                <a:tc>
                  <a:txBody>
                    <a:bodyPr/>
                    <a:lstStyle/>
                    <a:p>
                      <a:r>
                        <a:rPr lang="en-US" sz="1000"/>
                        <a:t>26</a:t>
                      </a:r>
                    </a:p>
                  </a:txBody>
                  <a:tcPr/>
                </a:tc>
                <a:tc>
                  <a:txBody>
                    <a:bodyPr/>
                    <a:lstStyle/>
                    <a:p>
                      <a:r>
                        <a:rPr lang="en-US" sz="1000"/>
                        <a:t>1</a:t>
                      </a:r>
                    </a:p>
                  </a:txBody>
                  <a:tcPr/>
                </a:tc>
                <a:tc>
                  <a:txBody>
                    <a:bodyPr/>
                    <a:lstStyle/>
                    <a:p>
                      <a:r>
                        <a:rPr lang="en-US" sz="1000"/>
                        <a:t>0.4674 %</a:t>
                      </a:r>
                    </a:p>
                  </a:txBody>
                  <a:tcPr/>
                </a:tc>
                <a:tc>
                  <a:txBody>
                    <a:bodyPr/>
                    <a:lstStyle/>
                    <a:p>
                      <a:r>
                        <a:rPr lang="en-US" sz="1000"/>
                        <a:t>0.0 %</a:t>
                      </a:r>
                    </a:p>
                  </a:txBody>
                  <a:tcPr/>
                </a:tc>
                <a:extLst>
                  <a:ext uri="{0D108BD9-81ED-4DB2-BD59-A6C34878D82A}">
                    <a16:rowId xmlns:a16="http://schemas.microsoft.com/office/drawing/2014/main" val="2606434934"/>
                  </a:ext>
                </a:extLst>
              </a:tr>
            </a:tbl>
          </a:graphicData>
        </a:graphic>
      </p:graphicFrame>
      <p:sp>
        <p:nvSpPr>
          <p:cNvPr id="4" name="Text Placeholder 3">
            <a:extLst>
              <a:ext uri="{FF2B5EF4-FFF2-40B4-BE49-F238E27FC236}">
                <a16:creationId xmlns:a16="http://schemas.microsoft.com/office/drawing/2014/main" id="{26A5CF50-FF0B-4D84-A4A5-E129276B66A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66386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1379E-E4C9-4CD2-8B66-5D6FF48E05E6}"/>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BEE48FAC-F1F1-4217-BB8F-ADE11B82BDDB}"/>
              </a:ext>
            </a:extLst>
          </p:cNvPr>
          <p:cNvGraphicFramePr>
            <a:graphicFrameLocks noGrp="1"/>
          </p:cNvGraphicFramePr>
          <p:nvPr>
            <p:ph type="chart" sz="quarter" idx="13"/>
            <p:extLst>
              <p:ext uri="{D42A27DB-BD31-4B8C-83A1-F6EECF244321}">
                <p14:modId xmlns:p14="http://schemas.microsoft.com/office/powerpoint/2010/main" val="2211581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B1ACC1-F0EB-42AF-A540-14984F60C0F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EAEA9FB-3B36-4A00-93AA-EFAD954C22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514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9B19B-FE13-4BF7-A580-FAB89DA54204}"/>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7C7DEA96-EF69-4B64-80C6-6DCC9E974861}"/>
              </a:ext>
            </a:extLst>
          </p:cNvPr>
          <p:cNvGraphicFramePr>
            <a:graphicFrameLocks noGrp="1"/>
          </p:cNvGraphicFramePr>
          <p:nvPr>
            <p:ph type="chart" sz="quarter" idx="13"/>
            <p:extLst>
              <p:ext uri="{D42A27DB-BD31-4B8C-83A1-F6EECF244321}">
                <p14:modId xmlns:p14="http://schemas.microsoft.com/office/powerpoint/2010/main" val="352844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21FF3-5B59-4BBC-88AF-ACCC270B4CF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9DD8D30-DDFF-494D-8C98-D98D18610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722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28902-86A3-4989-80DC-C608FA1F8853}"/>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D1A698EA-E569-416D-906F-DB348E3A5B4A}"/>
              </a:ext>
            </a:extLst>
          </p:cNvPr>
          <p:cNvGraphicFramePr>
            <a:graphicFrameLocks noGrp="1"/>
          </p:cNvGraphicFramePr>
          <p:nvPr>
            <p:ph type="chart" sz="quarter" idx="13"/>
            <p:extLst>
              <p:ext uri="{D42A27DB-BD31-4B8C-83A1-F6EECF244321}">
                <p14:modId xmlns:p14="http://schemas.microsoft.com/office/powerpoint/2010/main" val="93765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3316B-D5F4-4DB0-8933-B9C8A61B69D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19AC2DB-4296-4981-9AA0-93B9C7652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829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6332-7A00-4062-9540-09D960005AF2}"/>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2BB3A4B9-A696-49C6-BDB0-130E95DD593C}"/>
              </a:ext>
            </a:extLst>
          </p:cNvPr>
          <p:cNvGraphicFramePr>
            <a:graphicFrameLocks noGrp="1"/>
          </p:cNvGraphicFramePr>
          <p:nvPr>
            <p:ph type="chart" sz="quarter" idx="13"/>
            <p:extLst>
              <p:ext uri="{D42A27DB-BD31-4B8C-83A1-F6EECF244321}">
                <p14:modId xmlns:p14="http://schemas.microsoft.com/office/powerpoint/2010/main" val="1902512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30E53-B1C4-4907-A2C6-C91B60A19B5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3573880-A971-449C-8DFF-7A7A6411E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288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D1ECF-6882-4C5A-93E4-895778901299}"/>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2ABBEFF7-9CF7-430C-B1E5-2BB12613D44F}"/>
              </a:ext>
            </a:extLst>
          </p:cNvPr>
          <p:cNvGraphicFramePr>
            <a:graphicFrameLocks noGrp="1"/>
          </p:cNvGraphicFramePr>
          <p:nvPr>
            <p:ph type="chart" sz="quarter" idx="13"/>
            <p:extLst>
              <p:ext uri="{D42A27DB-BD31-4B8C-83A1-F6EECF244321}">
                <p14:modId xmlns:p14="http://schemas.microsoft.com/office/powerpoint/2010/main" val="2240136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1433A-5C6D-41B2-B56D-925FBD443AF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6CC183D-364F-4236-B012-7D93C4B809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703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041A-82F8-480F-A776-C292E7EDEB4A}"/>
              </a:ext>
            </a:extLst>
          </p:cNvPr>
          <p:cNvSpPr>
            <a:spLocks noGrp="1"/>
          </p:cNvSpPr>
          <p:nvPr>
            <p:ph type="title"/>
          </p:nvPr>
        </p:nvSpPr>
        <p:spPr/>
        <p:txBody>
          <a:bodyPr/>
          <a:lstStyle/>
          <a:p>
            <a:r>
              <a:rPr lang="en-US"/>
              <a:t>(FB) Custom Own Posts Table (new) | Oxford Fajar - 1 of 3</a:t>
            </a:r>
          </a:p>
        </p:txBody>
      </p:sp>
      <p:graphicFrame>
        <p:nvGraphicFramePr>
          <p:cNvPr id="5" name="Table Placeholder 4">
            <a:extLst>
              <a:ext uri="{FF2B5EF4-FFF2-40B4-BE49-F238E27FC236}">
                <a16:creationId xmlns:a16="http://schemas.microsoft.com/office/drawing/2014/main" id="{174D1183-2204-4292-92FC-F24AE0D8064A}"/>
              </a:ext>
            </a:extLst>
          </p:cNvPr>
          <p:cNvGraphicFramePr>
            <a:graphicFrameLocks noGrp="1"/>
          </p:cNvGraphicFramePr>
          <p:nvPr>
            <p:ph type="tbl" sz="quarter" idx="13"/>
            <p:extLst>
              <p:ext uri="{D42A27DB-BD31-4B8C-83A1-F6EECF244321}">
                <p14:modId xmlns:p14="http://schemas.microsoft.com/office/powerpoint/2010/main" val="182111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1513499"/>
                    </a:ext>
                  </a:extLst>
                </a:gridCol>
                <a:gridCol w="822960">
                  <a:extLst>
                    <a:ext uri="{9D8B030D-6E8A-4147-A177-3AD203B41FA5}">
                      <a16:colId xmlns:a16="http://schemas.microsoft.com/office/drawing/2014/main" val="2498539904"/>
                    </a:ext>
                  </a:extLst>
                </a:gridCol>
                <a:gridCol w="822960">
                  <a:extLst>
                    <a:ext uri="{9D8B030D-6E8A-4147-A177-3AD203B41FA5}">
                      <a16:colId xmlns:a16="http://schemas.microsoft.com/office/drawing/2014/main" val="2198579269"/>
                    </a:ext>
                  </a:extLst>
                </a:gridCol>
                <a:gridCol w="822960">
                  <a:extLst>
                    <a:ext uri="{9D8B030D-6E8A-4147-A177-3AD203B41FA5}">
                      <a16:colId xmlns:a16="http://schemas.microsoft.com/office/drawing/2014/main" val="3117981171"/>
                    </a:ext>
                  </a:extLst>
                </a:gridCol>
                <a:gridCol w="822960">
                  <a:extLst>
                    <a:ext uri="{9D8B030D-6E8A-4147-A177-3AD203B41FA5}">
                      <a16:colId xmlns:a16="http://schemas.microsoft.com/office/drawing/2014/main" val="208192027"/>
                    </a:ext>
                  </a:extLst>
                </a:gridCol>
                <a:gridCol w="822960">
                  <a:extLst>
                    <a:ext uri="{9D8B030D-6E8A-4147-A177-3AD203B41FA5}">
                      <a16:colId xmlns:a16="http://schemas.microsoft.com/office/drawing/2014/main" val="4091787262"/>
                    </a:ext>
                  </a:extLst>
                </a:gridCol>
                <a:gridCol w="822960">
                  <a:extLst>
                    <a:ext uri="{9D8B030D-6E8A-4147-A177-3AD203B41FA5}">
                      <a16:colId xmlns:a16="http://schemas.microsoft.com/office/drawing/2014/main" val="132682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11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- 2018-05-04 10:00:01 </a:t>
                      </a:r>
                      <a:r>
                        <a:rPr kumimoji="0" lang="en-US" sz="1000" b="0" i="0" u="none" strike="noStrike" kern="1200" cap="none" spc="0" normalizeH="0" baseline="0" noProof="0">
                          <a:ln>
                            <a:noFill/>
                          </a:ln>
                          <a:solidFill>
                            <a:prstClr val="black"/>
                          </a:solidFill>
                          <a:effectLst/>
                          <a:uLnTx/>
                          <a:uFillTx/>
                          <a:latin typeface="+mn-lt"/>
                          <a:ea typeface="+mn-ea"/>
                          <a:cs typeface="+mn-cs"/>
                        </a:rPr>
                        <a:t> 
 2 more days left for your chance to win amazing prizes and join the 4D3N Creative Writing Camp!
Here’s what Amber Lim Shin Huei had to say about last year’s 4D3N Creative Writing Camp:
“The experience of being within a community of writers is exciting and overwhelming at the same time because of the immense talent of everyone. You learn from them and they learn from you.”
Submit your entry now before it’s too late!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1979010"/>
                  </a:ext>
                </a:extLst>
              </a:tr>
            </a:tbl>
          </a:graphicData>
        </a:graphic>
      </p:graphicFrame>
      <p:sp>
        <p:nvSpPr>
          <p:cNvPr id="4" name="Text Placeholder 3">
            <a:extLst>
              <a:ext uri="{FF2B5EF4-FFF2-40B4-BE49-F238E27FC236}">
                <a16:creationId xmlns:a16="http://schemas.microsoft.com/office/drawing/2014/main" id="{AEEAA700-79D5-4AB7-BB95-A71D02AEA84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72216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D7C6-DC43-4C64-8943-35EBD9CCFBD8}"/>
              </a:ext>
            </a:extLst>
          </p:cNvPr>
          <p:cNvSpPr>
            <a:spLocks noGrp="1"/>
          </p:cNvSpPr>
          <p:nvPr>
            <p:ph type="title"/>
          </p:nvPr>
        </p:nvSpPr>
        <p:spPr/>
        <p:txBody>
          <a:bodyPr/>
          <a:lstStyle/>
          <a:p>
            <a:r>
              <a:rPr lang="en-US"/>
              <a:t>(FB) Custom Own Posts Table (new) | Oxford Fajar - 2 of 3</a:t>
            </a:r>
          </a:p>
        </p:txBody>
      </p:sp>
      <p:graphicFrame>
        <p:nvGraphicFramePr>
          <p:cNvPr id="5" name="Table Placeholder 4">
            <a:extLst>
              <a:ext uri="{FF2B5EF4-FFF2-40B4-BE49-F238E27FC236}">
                <a16:creationId xmlns:a16="http://schemas.microsoft.com/office/drawing/2014/main" id="{0DC1960A-951F-4B41-974A-B5289D084B44}"/>
              </a:ext>
            </a:extLst>
          </p:cNvPr>
          <p:cNvGraphicFramePr>
            <a:graphicFrameLocks noGrp="1"/>
          </p:cNvGraphicFramePr>
          <p:nvPr>
            <p:ph type="tbl" sz="quarter" idx="13"/>
            <p:extLst>
              <p:ext uri="{D42A27DB-BD31-4B8C-83A1-F6EECF244321}">
                <p14:modId xmlns:p14="http://schemas.microsoft.com/office/powerpoint/2010/main" val="1792945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94439518"/>
                    </a:ext>
                  </a:extLst>
                </a:gridCol>
                <a:gridCol w="822960">
                  <a:extLst>
                    <a:ext uri="{9D8B030D-6E8A-4147-A177-3AD203B41FA5}">
                      <a16:colId xmlns:a16="http://schemas.microsoft.com/office/drawing/2014/main" val="2094077745"/>
                    </a:ext>
                  </a:extLst>
                </a:gridCol>
                <a:gridCol w="822960">
                  <a:extLst>
                    <a:ext uri="{9D8B030D-6E8A-4147-A177-3AD203B41FA5}">
                      <a16:colId xmlns:a16="http://schemas.microsoft.com/office/drawing/2014/main" val="1180315930"/>
                    </a:ext>
                  </a:extLst>
                </a:gridCol>
                <a:gridCol w="822960">
                  <a:extLst>
                    <a:ext uri="{9D8B030D-6E8A-4147-A177-3AD203B41FA5}">
                      <a16:colId xmlns:a16="http://schemas.microsoft.com/office/drawing/2014/main" val="2771193390"/>
                    </a:ext>
                  </a:extLst>
                </a:gridCol>
                <a:gridCol w="822960">
                  <a:extLst>
                    <a:ext uri="{9D8B030D-6E8A-4147-A177-3AD203B41FA5}">
                      <a16:colId xmlns:a16="http://schemas.microsoft.com/office/drawing/2014/main" val="2396080459"/>
                    </a:ext>
                  </a:extLst>
                </a:gridCol>
                <a:gridCol w="822960">
                  <a:extLst>
                    <a:ext uri="{9D8B030D-6E8A-4147-A177-3AD203B41FA5}">
                      <a16:colId xmlns:a16="http://schemas.microsoft.com/office/drawing/2014/main" val="3212291065"/>
                    </a:ext>
                  </a:extLst>
                </a:gridCol>
                <a:gridCol w="822960">
                  <a:extLst>
                    <a:ext uri="{9D8B030D-6E8A-4147-A177-3AD203B41FA5}">
                      <a16:colId xmlns:a16="http://schemas.microsoft.com/office/drawing/2014/main" val="2277172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920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- 2018-05-02 09:00:00 </a:t>
                      </a:r>
                      <a:r>
                        <a:rPr kumimoji="0" lang="en-US" sz="1000" b="0" i="0" u="none" strike="noStrike" kern="1200" cap="none" spc="0" normalizeH="0" baseline="0" noProof="0">
                          <a:ln>
                            <a:noFill/>
                          </a:ln>
                          <a:solidFill>
                            <a:prstClr val="black"/>
                          </a:solidFill>
                          <a:effectLst/>
                          <a:uLnTx/>
                          <a:uFillTx/>
                          <a:latin typeface="+mn-lt"/>
                          <a:ea typeface="+mn-ea"/>
                          <a:cs typeface="+mn-cs"/>
                        </a:rPr>
                        <a:t> 
 4 more days till the end of the Oxford Big Write Creative Writing Competition 2018 and your chance to win amazing prizes!
All you have to do is to share with us your idea about what a hero means to you in a story.
All the best!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4414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- 2018-05-09 13:00:01 </a:t>
                      </a:r>
                      <a:r>
                        <a:rPr kumimoji="0" lang="en-US" sz="1000" b="0" i="0" u="none" strike="noStrike" kern="1200" cap="none" spc="0" normalizeH="0" baseline="0" noProof="0">
                          <a:ln>
                            <a:noFill/>
                          </a:ln>
                          <a:solidFill>
                            <a:prstClr val="black"/>
                          </a:solidFill>
                          <a:effectLst/>
                          <a:uLnTx/>
                          <a:uFillTx/>
                          <a:latin typeface="+mn-lt"/>
                          <a:ea typeface="+mn-ea"/>
                          <a:cs typeface="+mn-cs"/>
                        </a:rPr>
                        <a:t> 
 Our Earth is estimated to be about 4.5 billion years old. The Earth has gone through 4 eras, can you name the 4 eras? :)
Source: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Big Ideas Form 1 Science, pg.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296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- 2018-05-21 12:36:00 </a:t>
                      </a:r>
                      <a:r>
                        <a:rPr kumimoji="0" lang="en-US" sz="1000" b="0" i="0" u="none" strike="noStrike" kern="1200" cap="none" spc="0" normalizeH="0" baseline="0" noProof="0">
                          <a:ln>
                            <a:noFill/>
                          </a:ln>
                          <a:solidFill>
                            <a:prstClr val="black"/>
                          </a:solidFill>
                          <a:effectLst/>
                          <a:uLnTx/>
                          <a:uFillTx/>
                          <a:latin typeface="+mn-lt"/>
                          <a:ea typeface="+mn-ea"/>
                          <a:cs typeface="+mn-cs"/>
                        </a:rPr>
                        <a:t> 
 This is because light travels in a straight line, it cannot bend around an opaque object. This creates a shadow. :)
Source:
Big Ideas Form 1 Science, pg.150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4073899"/>
                  </a:ext>
                </a:extLst>
              </a:tr>
            </a:tbl>
          </a:graphicData>
        </a:graphic>
      </p:graphicFrame>
      <p:sp>
        <p:nvSpPr>
          <p:cNvPr id="4" name="Text Placeholder 3">
            <a:extLst>
              <a:ext uri="{FF2B5EF4-FFF2-40B4-BE49-F238E27FC236}">
                <a16:creationId xmlns:a16="http://schemas.microsoft.com/office/drawing/2014/main" id="{17234C52-E250-4B1D-80B4-1BC41EB2B58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46481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85E9B-41E2-4EC0-AB0E-338A23098C1F}"/>
              </a:ext>
            </a:extLst>
          </p:cNvPr>
          <p:cNvSpPr>
            <a:spLocks noGrp="1"/>
          </p:cNvSpPr>
          <p:nvPr>
            <p:ph type="title"/>
          </p:nvPr>
        </p:nvSpPr>
        <p:spPr/>
        <p:txBody>
          <a:bodyPr/>
          <a:lstStyle/>
          <a:p>
            <a:r>
              <a:rPr lang="en-US"/>
              <a:t>(FB) Custom Own Posts Table (new) | Oxford Fajar - 3 of 3</a:t>
            </a:r>
          </a:p>
        </p:txBody>
      </p:sp>
      <p:graphicFrame>
        <p:nvGraphicFramePr>
          <p:cNvPr id="5" name="Table Placeholder 4">
            <a:extLst>
              <a:ext uri="{FF2B5EF4-FFF2-40B4-BE49-F238E27FC236}">
                <a16:creationId xmlns:a16="http://schemas.microsoft.com/office/drawing/2014/main" id="{E82DD042-20B5-4DEB-8C92-68D8202A9BC2}"/>
              </a:ext>
            </a:extLst>
          </p:cNvPr>
          <p:cNvGraphicFramePr>
            <a:graphicFrameLocks noGrp="1"/>
          </p:cNvGraphicFramePr>
          <p:nvPr>
            <p:ph type="tbl" sz="quarter" idx="13"/>
            <p:extLst>
              <p:ext uri="{D42A27DB-BD31-4B8C-83A1-F6EECF244321}">
                <p14:modId xmlns:p14="http://schemas.microsoft.com/office/powerpoint/2010/main" val="2140609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5687610"/>
                    </a:ext>
                  </a:extLst>
                </a:gridCol>
                <a:gridCol w="822960">
                  <a:extLst>
                    <a:ext uri="{9D8B030D-6E8A-4147-A177-3AD203B41FA5}">
                      <a16:colId xmlns:a16="http://schemas.microsoft.com/office/drawing/2014/main" val="3061295112"/>
                    </a:ext>
                  </a:extLst>
                </a:gridCol>
                <a:gridCol w="822960">
                  <a:extLst>
                    <a:ext uri="{9D8B030D-6E8A-4147-A177-3AD203B41FA5}">
                      <a16:colId xmlns:a16="http://schemas.microsoft.com/office/drawing/2014/main" val="3012162040"/>
                    </a:ext>
                  </a:extLst>
                </a:gridCol>
                <a:gridCol w="822960">
                  <a:extLst>
                    <a:ext uri="{9D8B030D-6E8A-4147-A177-3AD203B41FA5}">
                      <a16:colId xmlns:a16="http://schemas.microsoft.com/office/drawing/2014/main" val="2858366369"/>
                    </a:ext>
                  </a:extLst>
                </a:gridCol>
                <a:gridCol w="822960">
                  <a:extLst>
                    <a:ext uri="{9D8B030D-6E8A-4147-A177-3AD203B41FA5}">
                      <a16:colId xmlns:a16="http://schemas.microsoft.com/office/drawing/2014/main" val="2714410206"/>
                    </a:ext>
                  </a:extLst>
                </a:gridCol>
                <a:gridCol w="822960">
                  <a:extLst>
                    <a:ext uri="{9D8B030D-6E8A-4147-A177-3AD203B41FA5}">
                      <a16:colId xmlns:a16="http://schemas.microsoft.com/office/drawing/2014/main" val="733985721"/>
                    </a:ext>
                  </a:extLst>
                </a:gridCol>
                <a:gridCol w="822960">
                  <a:extLst>
                    <a:ext uri="{9D8B030D-6E8A-4147-A177-3AD203B41FA5}">
                      <a16:colId xmlns:a16="http://schemas.microsoft.com/office/drawing/2014/main" val="385428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778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- 2018-05-11 13:55:00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Bahasa Melayu word?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5479665"/>
                  </a:ext>
                </a:extLst>
              </a:tr>
            </a:tbl>
          </a:graphicData>
        </a:graphic>
      </p:graphicFrame>
      <p:sp>
        <p:nvSpPr>
          <p:cNvPr id="4" name="Text Placeholder 3">
            <a:extLst>
              <a:ext uri="{FF2B5EF4-FFF2-40B4-BE49-F238E27FC236}">
                <a16:creationId xmlns:a16="http://schemas.microsoft.com/office/drawing/2014/main" id="{95427B4C-6FE8-4659-9134-44701B09885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23892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C2E5-20A8-492A-9ED1-045A415110EE}"/>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1C50C979-77C0-4364-84EC-1B8DA75A3EEF}"/>
              </a:ext>
            </a:extLst>
          </p:cNvPr>
          <p:cNvGraphicFramePr>
            <a:graphicFrameLocks noGrp="1"/>
          </p:cNvGraphicFramePr>
          <p:nvPr>
            <p:ph type="chart" sz="quarter" idx="13"/>
            <p:extLst>
              <p:ext uri="{D42A27DB-BD31-4B8C-83A1-F6EECF244321}">
                <p14:modId xmlns:p14="http://schemas.microsoft.com/office/powerpoint/2010/main" val="3738027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49576C-35F9-4170-B612-3CD391F0456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9708FB6-1DDB-4D16-92A7-8AD362127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940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51C9-84DB-487A-A5A0-01FA6D4964E4}"/>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ADEAAB10-8083-4F82-806B-839E93901A62}"/>
              </a:ext>
            </a:extLst>
          </p:cNvPr>
          <p:cNvGraphicFramePr>
            <a:graphicFrameLocks noGrp="1"/>
          </p:cNvGraphicFramePr>
          <p:nvPr>
            <p:ph type="chart" sz="quarter" idx="13"/>
            <p:extLst>
              <p:ext uri="{D42A27DB-BD31-4B8C-83A1-F6EECF244321}">
                <p14:modId xmlns:p14="http://schemas.microsoft.com/office/powerpoint/2010/main" val="3631221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C00F58-156C-4F03-B053-7A744D32F44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DCDD624-01FF-40EB-BBB6-DDED620DF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7136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9033-623F-4315-8097-CCDECE2D7F7C}"/>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D6610D2D-DBDC-4D46-BD1C-C6668DD93EF1}"/>
              </a:ext>
            </a:extLst>
          </p:cNvPr>
          <p:cNvGraphicFramePr>
            <a:graphicFrameLocks noGrp="1"/>
          </p:cNvGraphicFramePr>
          <p:nvPr>
            <p:ph type="chart" sz="quarter" idx="13"/>
            <p:extLst>
              <p:ext uri="{D42A27DB-BD31-4B8C-83A1-F6EECF244321}">
                <p14:modId xmlns:p14="http://schemas.microsoft.com/office/powerpoint/2010/main" val="35990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024F2-9290-4BCF-97A3-D0E5E4EAC26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70E08F6-04C9-4D01-BB6B-9AB93990C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6143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39309-6E64-4F11-9EB7-1ABF6AB44534}"/>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EC00777D-08DD-439D-A46E-E246FCE2028A}"/>
              </a:ext>
            </a:extLst>
          </p:cNvPr>
          <p:cNvGraphicFramePr>
            <a:graphicFrameLocks noGrp="1"/>
          </p:cNvGraphicFramePr>
          <p:nvPr>
            <p:ph type="chart" sz="quarter" idx="13"/>
            <p:extLst>
              <p:ext uri="{D42A27DB-BD31-4B8C-83A1-F6EECF244321}">
                <p14:modId xmlns:p14="http://schemas.microsoft.com/office/powerpoint/2010/main" val="1752869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90B35-9089-426F-A1A2-5BF66F27E99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446575A-780B-482C-8FD7-2E1795FDD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830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F699C-7A12-4E0D-8C24-A48F505ECB95}"/>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907A0B91-60E3-44A7-97AD-608F2D1DFA37}"/>
              </a:ext>
            </a:extLst>
          </p:cNvPr>
          <p:cNvGraphicFramePr>
            <a:graphicFrameLocks noGrp="1"/>
          </p:cNvGraphicFramePr>
          <p:nvPr>
            <p:ph type="tbl" sz="quarter" idx="13"/>
            <p:extLst>
              <p:ext uri="{D42A27DB-BD31-4B8C-83A1-F6EECF244321}">
                <p14:modId xmlns:p14="http://schemas.microsoft.com/office/powerpoint/2010/main" val="1081311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55302962"/>
                    </a:ext>
                  </a:extLst>
                </a:gridCol>
                <a:gridCol w="1645920">
                  <a:extLst>
                    <a:ext uri="{9D8B030D-6E8A-4147-A177-3AD203B41FA5}">
                      <a16:colId xmlns:a16="http://schemas.microsoft.com/office/drawing/2014/main" val="1955320837"/>
                    </a:ext>
                  </a:extLst>
                </a:gridCol>
                <a:gridCol w="1645920">
                  <a:extLst>
                    <a:ext uri="{9D8B030D-6E8A-4147-A177-3AD203B41FA5}">
                      <a16:colId xmlns:a16="http://schemas.microsoft.com/office/drawing/2014/main" val="288759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0930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extLst>
                  <a:ext uri="{0D108BD9-81ED-4DB2-BD59-A6C34878D82A}">
                    <a16:rowId xmlns:a16="http://schemas.microsoft.com/office/drawing/2014/main" val="275785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145931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353319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35938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95323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02416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32518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09030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68505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850329819"/>
                  </a:ext>
                </a:extLst>
              </a:tr>
            </a:tbl>
          </a:graphicData>
        </a:graphic>
      </p:graphicFrame>
      <p:sp>
        <p:nvSpPr>
          <p:cNvPr id="4" name="Text Placeholder 3">
            <a:extLst>
              <a:ext uri="{FF2B5EF4-FFF2-40B4-BE49-F238E27FC236}">
                <a16:creationId xmlns:a16="http://schemas.microsoft.com/office/drawing/2014/main" id="{4B3EA719-71B7-41E1-85C5-F0B2775A672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71204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0F80-1EF9-4119-BF90-E10863E0F1C4}"/>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60B4EF51-06A3-416B-859C-D8FBEAC9A374}"/>
              </a:ext>
            </a:extLst>
          </p:cNvPr>
          <p:cNvGraphicFramePr>
            <a:graphicFrameLocks noGrp="1"/>
          </p:cNvGraphicFramePr>
          <p:nvPr>
            <p:ph type="tbl" sz="quarter" idx="13"/>
            <p:extLst>
              <p:ext uri="{D42A27DB-BD31-4B8C-83A1-F6EECF244321}">
                <p14:modId xmlns:p14="http://schemas.microsoft.com/office/powerpoint/2010/main" val="253016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93105333"/>
                    </a:ext>
                  </a:extLst>
                </a:gridCol>
                <a:gridCol w="1645920">
                  <a:extLst>
                    <a:ext uri="{9D8B030D-6E8A-4147-A177-3AD203B41FA5}">
                      <a16:colId xmlns:a16="http://schemas.microsoft.com/office/drawing/2014/main" val="2426649608"/>
                    </a:ext>
                  </a:extLst>
                </a:gridCol>
                <a:gridCol w="1645920">
                  <a:extLst>
                    <a:ext uri="{9D8B030D-6E8A-4147-A177-3AD203B41FA5}">
                      <a16:colId xmlns:a16="http://schemas.microsoft.com/office/drawing/2014/main" val="1764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1626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73139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19207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98824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06946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69675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28859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3571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59805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679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80677327"/>
                  </a:ext>
                </a:extLst>
              </a:tr>
            </a:tbl>
          </a:graphicData>
        </a:graphic>
      </p:graphicFrame>
      <p:sp>
        <p:nvSpPr>
          <p:cNvPr id="4" name="Text Placeholder 3">
            <a:extLst>
              <a:ext uri="{FF2B5EF4-FFF2-40B4-BE49-F238E27FC236}">
                <a16:creationId xmlns:a16="http://schemas.microsoft.com/office/drawing/2014/main" id="{EB74CC54-A8F1-47BC-87C5-F9F7B0B14EB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77664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5A895-2F71-492B-AADC-58E8327310CB}"/>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F38AA2FB-813A-4B28-BBCD-2209231544C0}"/>
              </a:ext>
            </a:extLst>
          </p:cNvPr>
          <p:cNvGraphicFramePr>
            <a:graphicFrameLocks noGrp="1"/>
          </p:cNvGraphicFramePr>
          <p:nvPr>
            <p:ph type="tbl" sz="quarter" idx="13"/>
            <p:extLst>
              <p:ext uri="{D42A27DB-BD31-4B8C-83A1-F6EECF244321}">
                <p14:modId xmlns:p14="http://schemas.microsoft.com/office/powerpoint/2010/main" val="24428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47431911"/>
                    </a:ext>
                  </a:extLst>
                </a:gridCol>
                <a:gridCol w="1645920">
                  <a:extLst>
                    <a:ext uri="{9D8B030D-6E8A-4147-A177-3AD203B41FA5}">
                      <a16:colId xmlns:a16="http://schemas.microsoft.com/office/drawing/2014/main" val="3823024480"/>
                    </a:ext>
                  </a:extLst>
                </a:gridCol>
                <a:gridCol w="1645920">
                  <a:extLst>
                    <a:ext uri="{9D8B030D-6E8A-4147-A177-3AD203B41FA5}">
                      <a16:colId xmlns:a16="http://schemas.microsoft.com/office/drawing/2014/main" val="217913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6290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95764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42233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5491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0181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866050967"/>
                  </a:ext>
                </a:extLst>
              </a:tr>
            </a:tbl>
          </a:graphicData>
        </a:graphic>
      </p:graphicFrame>
      <p:sp>
        <p:nvSpPr>
          <p:cNvPr id="4" name="Text Placeholder 3">
            <a:extLst>
              <a:ext uri="{FF2B5EF4-FFF2-40B4-BE49-F238E27FC236}">
                <a16:creationId xmlns:a16="http://schemas.microsoft.com/office/drawing/2014/main" id="{CBE44129-BE74-422E-8AC3-9236B9EEEDC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70260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8CF6-5502-4A8C-A33F-80F4D963F8AD}"/>
              </a:ext>
            </a:extLst>
          </p:cNvPr>
          <p:cNvSpPr>
            <a:spLocks noGrp="1"/>
          </p:cNvSpPr>
          <p:nvPr>
            <p:ph type="title"/>
          </p:nvPr>
        </p:nvSpPr>
        <p:spPr/>
        <p:txBody>
          <a:bodyPr/>
          <a:lstStyle/>
          <a:p>
            <a:r>
              <a:rPr lang="en-US"/>
              <a:t>Facebook Own Posts Table | Oxford Fajar - 1 of 7</a:t>
            </a:r>
          </a:p>
        </p:txBody>
      </p:sp>
      <p:graphicFrame>
        <p:nvGraphicFramePr>
          <p:cNvPr id="5" name="Table Placeholder 4">
            <a:extLst>
              <a:ext uri="{FF2B5EF4-FFF2-40B4-BE49-F238E27FC236}">
                <a16:creationId xmlns:a16="http://schemas.microsoft.com/office/drawing/2014/main" id="{16E4F809-CA5F-4907-ABBD-E8FA2534BE6B}"/>
              </a:ext>
            </a:extLst>
          </p:cNvPr>
          <p:cNvGraphicFramePr>
            <a:graphicFrameLocks noGrp="1"/>
          </p:cNvGraphicFramePr>
          <p:nvPr>
            <p:ph type="tbl" sz="quarter" idx="13"/>
            <p:extLst>
              <p:ext uri="{D42A27DB-BD31-4B8C-83A1-F6EECF244321}">
                <p14:modId xmlns:p14="http://schemas.microsoft.com/office/powerpoint/2010/main" val="295977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2373837"/>
                    </a:ext>
                  </a:extLst>
                </a:gridCol>
                <a:gridCol w="658368">
                  <a:extLst>
                    <a:ext uri="{9D8B030D-6E8A-4147-A177-3AD203B41FA5}">
                      <a16:colId xmlns:a16="http://schemas.microsoft.com/office/drawing/2014/main" val="3152637619"/>
                    </a:ext>
                  </a:extLst>
                </a:gridCol>
                <a:gridCol w="658368">
                  <a:extLst>
                    <a:ext uri="{9D8B030D-6E8A-4147-A177-3AD203B41FA5}">
                      <a16:colId xmlns:a16="http://schemas.microsoft.com/office/drawing/2014/main" val="3654614835"/>
                    </a:ext>
                  </a:extLst>
                </a:gridCol>
                <a:gridCol w="658368">
                  <a:extLst>
                    <a:ext uri="{9D8B030D-6E8A-4147-A177-3AD203B41FA5}">
                      <a16:colId xmlns:a16="http://schemas.microsoft.com/office/drawing/2014/main" val="627400933"/>
                    </a:ext>
                  </a:extLst>
                </a:gridCol>
                <a:gridCol w="658368">
                  <a:extLst>
                    <a:ext uri="{9D8B030D-6E8A-4147-A177-3AD203B41FA5}">
                      <a16:colId xmlns:a16="http://schemas.microsoft.com/office/drawing/2014/main" val="1088999609"/>
                    </a:ext>
                  </a:extLst>
                </a:gridCol>
                <a:gridCol w="658368">
                  <a:extLst>
                    <a:ext uri="{9D8B030D-6E8A-4147-A177-3AD203B41FA5}">
                      <a16:colId xmlns:a16="http://schemas.microsoft.com/office/drawing/2014/main" val="1425378473"/>
                    </a:ext>
                  </a:extLst>
                </a:gridCol>
                <a:gridCol w="658368">
                  <a:extLst>
                    <a:ext uri="{9D8B030D-6E8A-4147-A177-3AD203B41FA5}">
                      <a16:colId xmlns:a16="http://schemas.microsoft.com/office/drawing/2014/main" val="248561670"/>
                    </a:ext>
                  </a:extLst>
                </a:gridCol>
                <a:gridCol w="658368">
                  <a:extLst>
                    <a:ext uri="{9D8B030D-6E8A-4147-A177-3AD203B41FA5}">
                      <a16:colId xmlns:a16="http://schemas.microsoft.com/office/drawing/2014/main" val="259108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221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- 2018-05-31 13:41:00 </a:t>
                      </a:r>
                      <a:r>
                        <a:rPr kumimoji="0" lang="en-US" sz="1000" b="0" i="0" u="none" strike="noStrike" kern="1200" cap="none" spc="0" normalizeH="0" baseline="0" noProof="0">
                          <a:ln>
                            <a:noFill/>
                          </a:ln>
                          <a:solidFill>
                            <a:prstClr val="black"/>
                          </a:solidFill>
                          <a:effectLst/>
                          <a:uLnTx/>
                          <a:uFillTx/>
                          <a:latin typeface="+mn-lt"/>
                          <a:ea typeface="+mn-ea"/>
                          <a:cs typeface="+mn-cs"/>
                        </a:rPr>
                        <a:t> 
 Here are 4 reasons why you should use flash cards:
1. Easy to bring along, so you can study anytime and anywhere.
2. The amount of information in flash cards is easy to read and remember
3. Easy to see as it doesn’t contain as much information as textbooks. 
4. Write down the question on one side of the card and the other side for answer as a revision test.
Alternatively, check out our Memory Booster Plus apps! These are flash cards in a phone app, easy to read and bring around! https://play.google.com/store/apps/developer?id=Oxford+Fajar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226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- 2018-05-29 10:00:01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all Buddhists a Happy Wesak Day and happy holiday to others!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8611673"/>
                  </a:ext>
                </a:extLst>
              </a:tr>
            </a:tbl>
          </a:graphicData>
        </a:graphic>
      </p:graphicFrame>
      <p:sp>
        <p:nvSpPr>
          <p:cNvPr id="4" name="Text Placeholder 3">
            <a:extLst>
              <a:ext uri="{FF2B5EF4-FFF2-40B4-BE49-F238E27FC236}">
                <a16:creationId xmlns:a16="http://schemas.microsoft.com/office/drawing/2014/main" id="{63AE33B4-6A43-44C0-B7DD-6AF782E0799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7651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B74B-9597-4932-8F39-F31F827668C2}"/>
              </a:ext>
            </a:extLst>
          </p:cNvPr>
          <p:cNvSpPr>
            <a:spLocks noGrp="1"/>
          </p:cNvSpPr>
          <p:nvPr>
            <p:ph type="title"/>
          </p:nvPr>
        </p:nvSpPr>
        <p:spPr/>
        <p:txBody>
          <a:bodyPr/>
          <a:lstStyle/>
          <a:p>
            <a:r>
              <a:rPr lang="en-US"/>
              <a:t>Facebook Own Posts Table | Oxford Fajar - 2 of 7</a:t>
            </a:r>
          </a:p>
        </p:txBody>
      </p:sp>
      <p:graphicFrame>
        <p:nvGraphicFramePr>
          <p:cNvPr id="5" name="Table Placeholder 4">
            <a:extLst>
              <a:ext uri="{FF2B5EF4-FFF2-40B4-BE49-F238E27FC236}">
                <a16:creationId xmlns:a16="http://schemas.microsoft.com/office/drawing/2014/main" id="{FF2375D9-7749-4F34-8626-DE45A522A8EE}"/>
              </a:ext>
            </a:extLst>
          </p:cNvPr>
          <p:cNvGraphicFramePr>
            <a:graphicFrameLocks noGrp="1"/>
          </p:cNvGraphicFramePr>
          <p:nvPr>
            <p:ph type="tbl" sz="quarter" idx="13"/>
            <p:extLst>
              <p:ext uri="{D42A27DB-BD31-4B8C-83A1-F6EECF244321}">
                <p14:modId xmlns:p14="http://schemas.microsoft.com/office/powerpoint/2010/main" val="320423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0900929"/>
                    </a:ext>
                  </a:extLst>
                </a:gridCol>
                <a:gridCol w="658368">
                  <a:extLst>
                    <a:ext uri="{9D8B030D-6E8A-4147-A177-3AD203B41FA5}">
                      <a16:colId xmlns:a16="http://schemas.microsoft.com/office/drawing/2014/main" val="1576236782"/>
                    </a:ext>
                  </a:extLst>
                </a:gridCol>
                <a:gridCol w="658368">
                  <a:extLst>
                    <a:ext uri="{9D8B030D-6E8A-4147-A177-3AD203B41FA5}">
                      <a16:colId xmlns:a16="http://schemas.microsoft.com/office/drawing/2014/main" val="63424978"/>
                    </a:ext>
                  </a:extLst>
                </a:gridCol>
                <a:gridCol w="658368">
                  <a:extLst>
                    <a:ext uri="{9D8B030D-6E8A-4147-A177-3AD203B41FA5}">
                      <a16:colId xmlns:a16="http://schemas.microsoft.com/office/drawing/2014/main" val="1696218809"/>
                    </a:ext>
                  </a:extLst>
                </a:gridCol>
                <a:gridCol w="658368">
                  <a:extLst>
                    <a:ext uri="{9D8B030D-6E8A-4147-A177-3AD203B41FA5}">
                      <a16:colId xmlns:a16="http://schemas.microsoft.com/office/drawing/2014/main" val="753173151"/>
                    </a:ext>
                  </a:extLst>
                </a:gridCol>
                <a:gridCol w="658368">
                  <a:extLst>
                    <a:ext uri="{9D8B030D-6E8A-4147-A177-3AD203B41FA5}">
                      <a16:colId xmlns:a16="http://schemas.microsoft.com/office/drawing/2014/main" val="2053154812"/>
                    </a:ext>
                  </a:extLst>
                </a:gridCol>
                <a:gridCol w="658368">
                  <a:extLst>
                    <a:ext uri="{9D8B030D-6E8A-4147-A177-3AD203B41FA5}">
                      <a16:colId xmlns:a16="http://schemas.microsoft.com/office/drawing/2014/main" val="3227429420"/>
                    </a:ext>
                  </a:extLst>
                </a:gridCol>
                <a:gridCol w="658368">
                  <a:extLst>
                    <a:ext uri="{9D8B030D-6E8A-4147-A177-3AD203B41FA5}">
                      <a16:colId xmlns:a16="http://schemas.microsoft.com/office/drawing/2014/main" val="310266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399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- 2018-05-26 13:24:00 </a:t>
                      </a:r>
                      <a:r>
                        <a:rPr kumimoji="0" lang="en-US" sz="1000" b="0" i="0" u="none" strike="noStrike" kern="1200" cap="none" spc="0" normalizeH="0" baseline="0" noProof="0">
                          <a:ln>
                            <a:noFill/>
                          </a:ln>
                          <a:solidFill>
                            <a:prstClr val="black"/>
                          </a:solidFill>
                          <a:effectLst/>
                          <a:uLnTx/>
                          <a:uFillTx/>
                          <a:latin typeface="+mn-lt"/>
                          <a:ea typeface="+mn-ea"/>
                          <a:cs typeface="+mn-cs"/>
                        </a:rPr>
                        <a:t> 
 Increase your Bahasa Melayu vocabulary with Oxford Fajar Kamus Komprehensif Bahasa Melayu!
The dictionary offers 20,000 entries with definitions, sample sentences and language notes that are provided and reviewed by language experts.
To learn more, visit
http://bit.ly/2HDeuBv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1428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- 2018-05-24 13:39:00 </a:t>
                      </a:r>
                      <a:r>
                        <a:rPr kumimoji="0" lang="en-US" sz="1000" b="0" i="0" u="none" strike="noStrike" kern="1200" cap="none" spc="0" normalizeH="0" baseline="0" noProof="0">
                          <a:ln>
                            <a:noFill/>
                          </a:ln>
                          <a:solidFill>
                            <a:prstClr val="black"/>
                          </a:solidFill>
                          <a:effectLst/>
                          <a:uLnTx/>
                          <a:uFillTx/>
                          <a:latin typeface="+mn-lt"/>
                          <a:ea typeface="+mn-ea"/>
                          <a:cs typeface="+mn-cs"/>
                        </a:rPr>
                        <a:t> 
 Having a tough time memorising anatomy and map diagrams?  
Here’s a simple hack for you! Imagine the diagram as a similar visual. 
For example, to remember the structure of paramecium, imagine it as a hollow and torn shoe with 2 stars and spikes. Then, link it with the structure of paramecium:
1. Food vacuole as the spikes.
2. Contractile vacuole as the stars.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9824445"/>
                  </a:ext>
                </a:extLst>
              </a:tr>
            </a:tbl>
          </a:graphicData>
        </a:graphic>
      </p:graphicFrame>
      <p:sp>
        <p:nvSpPr>
          <p:cNvPr id="4" name="Text Placeholder 3">
            <a:extLst>
              <a:ext uri="{FF2B5EF4-FFF2-40B4-BE49-F238E27FC236}">
                <a16:creationId xmlns:a16="http://schemas.microsoft.com/office/drawing/2014/main" id="{EA2E2DF2-9112-4AF3-A72C-8A40EC81AAF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63387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19DB-A87A-4666-9D26-996432B12782}"/>
              </a:ext>
            </a:extLst>
          </p:cNvPr>
          <p:cNvSpPr>
            <a:spLocks noGrp="1"/>
          </p:cNvSpPr>
          <p:nvPr>
            <p:ph type="title"/>
          </p:nvPr>
        </p:nvSpPr>
        <p:spPr/>
        <p:txBody>
          <a:bodyPr/>
          <a:lstStyle/>
          <a:p>
            <a:r>
              <a:rPr lang="en-US"/>
              <a:t>Facebook Own Posts Table | Oxford Fajar - 3 of 7</a:t>
            </a:r>
          </a:p>
        </p:txBody>
      </p:sp>
      <p:graphicFrame>
        <p:nvGraphicFramePr>
          <p:cNvPr id="5" name="Table Placeholder 4">
            <a:extLst>
              <a:ext uri="{FF2B5EF4-FFF2-40B4-BE49-F238E27FC236}">
                <a16:creationId xmlns:a16="http://schemas.microsoft.com/office/drawing/2014/main" id="{20D98E60-9A85-4D12-94A6-84EFFA950D05}"/>
              </a:ext>
            </a:extLst>
          </p:cNvPr>
          <p:cNvGraphicFramePr>
            <a:graphicFrameLocks noGrp="1"/>
          </p:cNvGraphicFramePr>
          <p:nvPr>
            <p:ph type="tbl" sz="quarter" idx="13"/>
            <p:extLst>
              <p:ext uri="{D42A27DB-BD31-4B8C-83A1-F6EECF244321}">
                <p14:modId xmlns:p14="http://schemas.microsoft.com/office/powerpoint/2010/main" val="3784981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8524870"/>
                    </a:ext>
                  </a:extLst>
                </a:gridCol>
                <a:gridCol w="658368">
                  <a:extLst>
                    <a:ext uri="{9D8B030D-6E8A-4147-A177-3AD203B41FA5}">
                      <a16:colId xmlns:a16="http://schemas.microsoft.com/office/drawing/2014/main" val="4288152283"/>
                    </a:ext>
                  </a:extLst>
                </a:gridCol>
                <a:gridCol w="658368">
                  <a:extLst>
                    <a:ext uri="{9D8B030D-6E8A-4147-A177-3AD203B41FA5}">
                      <a16:colId xmlns:a16="http://schemas.microsoft.com/office/drawing/2014/main" val="618784017"/>
                    </a:ext>
                  </a:extLst>
                </a:gridCol>
                <a:gridCol w="658368">
                  <a:extLst>
                    <a:ext uri="{9D8B030D-6E8A-4147-A177-3AD203B41FA5}">
                      <a16:colId xmlns:a16="http://schemas.microsoft.com/office/drawing/2014/main" val="2376331742"/>
                    </a:ext>
                  </a:extLst>
                </a:gridCol>
                <a:gridCol w="658368">
                  <a:extLst>
                    <a:ext uri="{9D8B030D-6E8A-4147-A177-3AD203B41FA5}">
                      <a16:colId xmlns:a16="http://schemas.microsoft.com/office/drawing/2014/main" val="3443734364"/>
                    </a:ext>
                  </a:extLst>
                </a:gridCol>
                <a:gridCol w="658368">
                  <a:extLst>
                    <a:ext uri="{9D8B030D-6E8A-4147-A177-3AD203B41FA5}">
                      <a16:colId xmlns:a16="http://schemas.microsoft.com/office/drawing/2014/main" val="1695503535"/>
                    </a:ext>
                  </a:extLst>
                </a:gridCol>
                <a:gridCol w="658368">
                  <a:extLst>
                    <a:ext uri="{9D8B030D-6E8A-4147-A177-3AD203B41FA5}">
                      <a16:colId xmlns:a16="http://schemas.microsoft.com/office/drawing/2014/main" val="2037625821"/>
                    </a:ext>
                  </a:extLst>
                </a:gridCol>
                <a:gridCol w="658368">
                  <a:extLst>
                    <a:ext uri="{9D8B030D-6E8A-4147-A177-3AD203B41FA5}">
                      <a16:colId xmlns:a16="http://schemas.microsoft.com/office/drawing/2014/main" val="2479805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122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- 2018-05-23 13:00:01 </a:t>
                      </a:r>
                      <a:r>
                        <a:rPr kumimoji="0" lang="en-US" sz="1000" b="0" i="0" u="none" strike="noStrike" kern="1200" cap="none" spc="0" normalizeH="0" baseline="0" noProof="0">
                          <a:ln>
                            <a:noFill/>
                          </a:ln>
                          <a:solidFill>
                            <a:prstClr val="black"/>
                          </a:solidFill>
                          <a:effectLst/>
                          <a:uLnTx/>
                          <a:uFillTx/>
                          <a:latin typeface="+mn-lt"/>
                          <a:ea typeface="+mn-ea"/>
                          <a:cs typeface="+mn-cs"/>
                        </a:rPr>
                        <a:t> 
 Which is the correct answer for the equation below?
A. 12m² - 9mn + 2n²
B. 18m² - 9mn + 2n²
C. 18m² - 15mn + 2n²
D. 36m² - 21mn + 4n²</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408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- 2018-05-21 12:36:00 </a:t>
                      </a:r>
                      <a:r>
                        <a:rPr kumimoji="0" lang="en-US" sz="1000" b="0" i="0" u="none" strike="noStrike" kern="1200" cap="none" spc="0" normalizeH="0" baseline="0" noProof="0">
                          <a:ln>
                            <a:noFill/>
                          </a:ln>
                          <a:solidFill>
                            <a:prstClr val="black"/>
                          </a:solidFill>
                          <a:effectLst/>
                          <a:uLnTx/>
                          <a:uFillTx/>
                          <a:latin typeface="+mn-lt"/>
                          <a:ea typeface="+mn-ea"/>
                          <a:cs typeface="+mn-cs"/>
                        </a:rPr>
                        <a:t> 
 This is because light travels in a straight line, it cannot bend around an opaque object. This creates a shadow. :)
Source:
Big Ideas Form 1 Science, pg.150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985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- 2018-05-18 13:35:00 </a:t>
                      </a:r>
                      <a:r>
                        <a:rPr kumimoji="0" lang="en-US" sz="1000" b="0" i="0" u="none" strike="noStrike" kern="1200" cap="none" spc="0" normalizeH="0" baseline="0" noProof="0">
                          <a:ln>
                            <a:noFill/>
                          </a:ln>
                          <a:solidFill>
                            <a:prstClr val="black"/>
                          </a:solidFill>
                          <a:effectLst/>
                          <a:uLnTx/>
                          <a:uFillTx/>
                          <a:latin typeface="+mn-lt"/>
                          <a:ea typeface="+mn-ea"/>
                          <a:cs typeface="+mn-cs"/>
                        </a:rPr>
                        <a:t> 
 Can you list down the synonyms of ‘perhaps’? :)
Click to learn more
http://bit.ly/2qBFCZj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3168423"/>
                  </a:ext>
                </a:extLst>
              </a:tr>
            </a:tbl>
          </a:graphicData>
        </a:graphic>
      </p:graphicFrame>
      <p:sp>
        <p:nvSpPr>
          <p:cNvPr id="4" name="Text Placeholder 3">
            <a:extLst>
              <a:ext uri="{FF2B5EF4-FFF2-40B4-BE49-F238E27FC236}">
                <a16:creationId xmlns:a16="http://schemas.microsoft.com/office/drawing/2014/main" id="{A93EA0C9-4EB6-4275-9EEF-8528A7004FF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9527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C937F-3CA3-48E1-BC8C-2057BB61A30F}"/>
              </a:ext>
            </a:extLst>
          </p:cNvPr>
          <p:cNvSpPr>
            <a:spLocks noGrp="1"/>
          </p:cNvSpPr>
          <p:nvPr>
            <p:ph type="title"/>
          </p:nvPr>
        </p:nvSpPr>
        <p:spPr/>
        <p:txBody>
          <a:bodyPr/>
          <a:lstStyle/>
          <a:p>
            <a:r>
              <a:rPr lang="en-US"/>
              <a:t>Facebook Own Posts Table | Oxford Fajar - 4 of 7</a:t>
            </a:r>
          </a:p>
        </p:txBody>
      </p:sp>
      <p:graphicFrame>
        <p:nvGraphicFramePr>
          <p:cNvPr id="5" name="Table Placeholder 4">
            <a:extLst>
              <a:ext uri="{FF2B5EF4-FFF2-40B4-BE49-F238E27FC236}">
                <a16:creationId xmlns:a16="http://schemas.microsoft.com/office/drawing/2014/main" id="{ABE4D03B-41A5-4D53-821D-5D6BE7656313}"/>
              </a:ext>
            </a:extLst>
          </p:cNvPr>
          <p:cNvGraphicFramePr>
            <a:graphicFrameLocks noGrp="1"/>
          </p:cNvGraphicFramePr>
          <p:nvPr>
            <p:ph type="tbl" sz="quarter" idx="13"/>
            <p:extLst>
              <p:ext uri="{D42A27DB-BD31-4B8C-83A1-F6EECF244321}">
                <p14:modId xmlns:p14="http://schemas.microsoft.com/office/powerpoint/2010/main" val="218785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0813032"/>
                    </a:ext>
                  </a:extLst>
                </a:gridCol>
                <a:gridCol w="658368">
                  <a:extLst>
                    <a:ext uri="{9D8B030D-6E8A-4147-A177-3AD203B41FA5}">
                      <a16:colId xmlns:a16="http://schemas.microsoft.com/office/drawing/2014/main" val="228719314"/>
                    </a:ext>
                  </a:extLst>
                </a:gridCol>
                <a:gridCol w="658368">
                  <a:extLst>
                    <a:ext uri="{9D8B030D-6E8A-4147-A177-3AD203B41FA5}">
                      <a16:colId xmlns:a16="http://schemas.microsoft.com/office/drawing/2014/main" val="4116636093"/>
                    </a:ext>
                  </a:extLst>
                </a:gridCol>
                <a:gridCol w="658368">
                  <a:extLst>
                    <a:ext uri="{9D8B030D-6E8A-4147-A177-3AD203B41FA5}">
                      <a16:colId xmlns:a16="http://schemas.microsoft.com/office/drawing/2014/main" val="665672407"/>
                    </a:ext>
                  </a:extLst>
                </a:gridCol>
                <a:gridCol w="658368">
                  <a:extLst>
                    <a:ext uri="{9D8B030D-6E8A-4147-A177-3AD203B41FA5}">
                      <a16:colId xmlns:a16="http://schemas.microsoft.com/office/drawing/2014/main" val="1795832347"/>
                    </a:ext>
                  </a:extLst>
                </a:gridCol>
                <a:gridCol w="658368">
                  <a:extLst>
                    <a:ext uri="{9D8B030D-6E8A-4147-A177-3AD203B41FA5}">
                      <a16:colId xmlns:a16="http://schemas.microsoft.com/office/drawing/2014/main" val="1386192765"/>
                    </a:ext>
                  </a:extLst>
                </a:gridCol>
                <a:gridCol w="658368">
                  <a:extLst>
                    <a:ext uri="{9D8B030D-6E8A-4147-A177-3AD203B41FA5}">
                      <a16:colId xmlns:a16="http://schemas.microsoft.com/office/drawing/2014/main" val="1585283374"/>
                    </a:ext>
                  </a:extLst>
                </a:gridCol>
                <a:gridCol w="658368">
                  <a:extLst>
                    <a:ext uri="{9D8B030D-6E8A-4147-A177-3AD203B41FA5}">
                      <a16:colId xmlns:a16="http://schemas.microsoft.com/office/drawing/2014/main" val="188804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907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- 2018-05-16 18:00:00 </a:t>
                      </a:r>
                      <a:r>
                        <a:rPr kumimoji="0" lang="en-US" sz="1000" b="0" i="0" u="none" strike="noStrike" kern="1200" cap="none" spc="0" normalizeH="0" baseline="0" noProof="0">
                          <a:ln>
                            <a:noFill/>
                          </a:ln>
                          <a:solidFill>
                            <a:prstClr val="black"/>
                          </a:solidFill>
                          <a:effectLst/>
                          <a:uLnTx/>
                          <a:uFillTx/>
                          <a:latin typeface="+mn-lt"/>
                          <a:ea typeface="+mn-ea"/>
                          <a:cs typeface="+mn-cs"/>
                        </a:rPr>
                        <a:t> 
 Have a blessed Ramadan to all Muslims students, parents and teachers! Here’s a quick Ramadan tip for you!
Do not skip Sahur. It’s important to have this pre-dawn meal with protein and fiber can help prevent hunger throughout the day.
Source:
http://bit.ly/2H3EGUK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876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- 2018-05-16 08:00:01 </a:t>
                      </a:r>
                      <a:r>
                        <a:rPr kumimoji="0" lang="en-US" sz="1000" b="0" i="0" u="none" strike="noStrike" kern="1200" cap="none" spc="0" normalizeH="0" baseline="0" noProof="0">
                          <a:ln>
                            <a:noFill/>
                          </a:ln>
                          <a:solidFill>
                            <a:prstClr val="black"/>
                          </a:solidFill>
                          <a:effectLst/>
                          <a:uLnTx/>
                          <a:uFillTx/>
                          <a:latin typeface="+mn-lt"/>
                          <a:ea typeface="+mn-ea"/>
                          <a:cs typeface="+mn-cs"/>
                        </a:rPr>
                        <a:t> 
 “A teacher takes a hand, opens a mind and touches a heart. ”
Happy Teacher’s Day! Thank you for guiding us, inspiring us and making us who we are today!
Leave a comment below and share with us some good memories with your teacher!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124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- 2018-05-13 10:00:01 </a:t>
                      </a:r>
                      <a:r>
                        <a:rPr kumimoji="0" lang="en-US" sz="1000" b="0" i="0" u="none" strike="noStrike" kern="1200" cap="none" spc="0" normalizeH="0" baseline="0" noProof="0">
                          <a:ln>
                            <a:noFill/>
                          </a:ln>
                          <a:solidFill>
                            <a:prstClr val="black"/>
                          </a:solidFill>
                          <a:effectLst/>
                          <a:uLnTx/>
                          <a:uFillTx/>
                          <a:latin typeface="+mn-lt"/>
                          <a:ea typeface="+mn-ea"/>
                          <a:cs typeface="+mn-cs"/>
                        </a:rPr>
                        <a:t> 
 “Mother’s love is the fuel that enables a normal human being to do the impossible.” – Marion C. Garrety
Appreciate and love your mother as much as she loves you,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1652774"/>
                  </a:ext>
                </a:extLst>
              </a:tr>
            </a:tbl>
          </a:graphicData>
        </a:graphic>
      </p:graphicFrame>
      <p:sp>
        <p:nvSpPr>
          <p:cNvPr id="4" name="Text Placeholder 3">
            <a:extLst>
              <a:ext uri="{FF2B5EF4-FFF2-40B4-BE49-F238E27FC236}">
                <a16:creationId xmlns:a16="http://schemas.microsoft.com/office/drawing/2014/main" id="{F0D27BD6-3B57-4A3D-8EBA-F6CC8EE9B4B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36695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32F9C-18BF-4C1A-8D95-190A3655F03E}"/>
              </a:ext>
            </a:extLst>
          </p:cNvPr>
          <p:cNvSpPr>
            <a:spLocks noGrp="1"/>
          </p:cNvSpPr>
          <p:nvPr>
            <p:ph type="title"/>
          </p:nvPr>
        </p:nvSpPr>
        <p:spPr/>
        <p:txBody>
          <a:bodyPr/>
          <a:lstStyle/>
          <a:p>
            <a:r>
              <a:rPr lang="en-US"/>
              <a:t>Facebook Own Posts Table | Oxford Fajar - 5 of 7</a:t>
            </a:r>
          </a:p>
        </p:txBody>
      </p:sp>
      <p:graphicFrame>
        <p:nvGraphicFramePr>
          <p:cNvPr id="5" name="Table Placeholder 4">
            <a:extLst>
              <a:ext uri="{FF2B5EF4-FFF2-40B4-BE49-F238E27FC236}">
                <a16:creationId xmlns:a16="http://schemas.microsoft.com/office/drawing/2014/main" id="{01416490-AAC0-48C4-A125-29D4D7297CB5}"/>
              </a:ext>
            </a:extLst>
          </p:cNvPr>
          <p:cNvGraphicFramePr>
            <a:graphicFrameLocks noGrp="1"/>
          </p:cNvGraphicFramePr>
          <p:nvPr>
            <p:ph type="tbl" sz="quarter" idx="13"/>
            <p:extLst>
              <p:ext uri="{D42A27DB-BD31-4B8C-83A1-F6EECF244321}">
                <p14:modId xmlns:p14="http://schemas.microsoft.com/office/powerpoint/2010/main" val="167187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0456780"/>
                    </a:ext>
                  </a:extLst>
                </a:gridCol>
                <a:gridCol w="658368">
                  <a:extLst>
                    <a:ext uri="{9D8B030D-6E8A-4147-A177-3AD203B41FA5}">
                      <a16:colId xmlns:a16="http://schemas.microsoft.com/office/drawing/2014/main" val="1668697497"/>
                    </a:ext>
                  </a:extLst>
                </a:gridCol>
                <a:gridCol w="658368">
                  <a:extLst>
                    <a:ext uri="{9D8B030D-6E8A-4147-A177-3AD203B41FA5}">
                      <a16:colId xmlns:a16="http://schemas.microsoft.com/office/drawing/2014/main" val="2693062431"/>
                    </a:ext>
                  </a:extLst>
                </a:gridCol>
                <a:gridCol w="658368">
                  <a:extLst>
                    <a:ext uri="{9D8B030D-6E8A-4147-A177-3AD203B41FA5}">
                      <a16:colId xmlns:a16="http://schemas.microsoft.com/office/drawing/2014/main" val="900345236"/>
                    </a:ext>
                  </a:extLst>
                </a:gridCol>
                <a:gridCol w="658368">
                  <a:extLst>
                    <a:ext uri="{9D8B030D-6E8A-4147-A177-3AD203B41FA5}">
                      <a16:colId xmlns:a16="http://schemas.microsoft.com/office/drawing/2014/main" val="1987031592"/>
                    </a:ext>
                  </a:extLst>
                </a:gridCol>
                <a:gridCol w="658368">
                  <a:extLst>
                    <a:ext uri="{9D8B030D-6E8A-4147-A177-3AD203B41FA5}">
                      <a16:colId xmlns:a16="http://schemas.microsoft.com/office/drawing/2014/main" val="3041166596"/>
                    </a:ext>
                  </a:extLst>
                </a:gridCol>
                <a:gridCol w="658368">
                  <a:extLst>
                    <a:ext uri="{9D8B030D-6E8A-4147-A177-3AD203B41FA5}">
                      <a16:colId xmlns:a16="http://schemas.microsoft.com/office/drawing/2014/main" val="3463788731"/>
                    </a:ext>
                  </a:extLst>
                </a:gridCol>
                <a:gridCol w="658368">
                  <a:extLst>
                    <a:ext uri="{9D8B030D-6E8A-4147-A177-3AD203B41FA5}">
                      <a16:colId xmlns:a16="http://schemas.microsoft.com/office/drawing/2014/main" val="3450222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144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- 2018-05-11 13:55:00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Bahasa Melayu word?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- 2018-05-09 13:00:01 </a:t>
                      </a:r>
                      <a:r>
                        <a:rPr kumimoji="0" lang="en-US" sz="1000" b="0" i="0" u="none" strike="noStrike" kern="1200" cap="none" spc="0" normalizeH="0" baseline="0" noProof="0">
                          <a:ln>
                            <a:noFill/>
                          </a:ln>
                          <a:solidFill>
                            <a:prstClr val="black"/>
                          </a:solidFill>
                          <a:effectLst/>
                          <a:uLnTx/>
                          <a:uFillTx/>
                          <a:latin typeface="+mn-lt"/>
                          <a:ea typeface="+mn-ea"/>
                          <a:cs typeface="+mn-cs"/>
                        </a:rPr>
                        <a:t> 
 Our Earth is estimated to be about 4.5 billion years old. The Earth has gone through 4 eras, can you name the 4 eras? :)
Source: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Big Ideas Form 1 Science, pg.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764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- 2018-05-06 15:00:01 </a:t>
                      </a:r>
                      <a:r>
                        <a:rPr kumimoji="0" lang="en-US" sz="1000" b="0" i="0" u="none" strike="noStrike" kern="1200" cap="none" spc="0" normalizeH="0" baseline="0" noProof="0">
                          <a:ln>
                            <a:noFill/>
                          </a:ln>
                          <a:solidFill>
                            <a:prstClr val="black"/>
                          </a:solidFill>
                          <a:effectLst/>
                          <a:uLnTx/>
                          <a:uFillTx/>
                          <a:latin typeface="+mn-lt"/>
                          <a:ea typeface="+mn-ea"/>
                          <a:cs typeface="+mn-cs"/>
                        </a:rPr>
                        <a:t> 
 Big Write Creative Writing competition has finally come to an end. 
Thank you to those who have participated in the creative writing competition! 
Stay tuned to our Facebook page and we will announce the winners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3719781"/>
                  </a:ext>
                </a:extLst>
              </a:tr>
            </a:tbl>
          </a:graphicData>
        </a:graphic>
      </p:graphicFrame>
      <p:sp>
        <p:nvSpPr>
          <p:cNvPr id="4" name="Text Placeholder 3">
            <a:extLst>
              <a:ext uri="{FF2B5EF4-FFF2-40B4-BE49-F238E27FC236}">
                <a16:creationId xmlns:a16="http://schemas.microsoft.com/office/drawing/2014/main" id="{3A7C135F-CFF9-45E6-B50C-30D1947C1BF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83268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04FD-5E71-479B-9E4B-DBDB518ABBD5}"/>
              </a:ext>
            </a:extLst>
          </p:cNvPr>
          <p:cNvSpPr>
            <a:spLocks noGrp="1"/>
          </p:cNvSpPr>
          <p:nvPr>
            <p:ph type="title"/>
          </p:nvPr>
        </p:nvSpPr>
        <p:spPr/>
        <p:txBody>
          <a:bodyPr/>
          <a:lstStyle/>
          <a:p>
            <a:r>
              <a:rPr lang="en-US"/>
              <a:t>Facebook Own Posts Table | Oxford Fajar - 6 of 7</a:t>
            </a:r>
          </a:p>
        </p:txBody>
      </p:sp>
      <p:graphicFrame>
        <p:nvGraphicFramePr>
          <p:cNvPr id="5" name="Table Placeholder 4">
            <a:extLst>
              <a:ext uri="{FF2B5EF4-FFF2-40B4-BE49-F238E27FC236}">
                <a16:creationId xmlns:a16="http://schemas.microsoft.com/office/drawing/2014/main" id="{F68D7ABB-644D-4852-8FC3-AD2BAEA7E91F}"/>
              </a:ext>
            </a:extLst>
          </p:cNvPr>
          <p:cNvGraphicFramePr>
            <a:graphicFrameLocks noGrp="1"/>
          </p:cNvGraphicFramePr>
          <p:nvPr>
            <p:ph type="tbl" sz="quarter" idx="13"/>
            <p:extLst>
              <p:ext uri="{D42A27DB-BD31-4B8C-83A1-F6EECF244321}">
                <p14:modId xmlns:p14="http://schemas.microsoft.com/office/powerpoint/2010/main" val="415622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3498358"/>
                    </a:ext>
                  </a:extLst>
                </a:gridCol>
                <a:gridCol w="658368">
                  <a:extLst>
                    <a:ext uri="{9D8B030D-6E8A-4147-A177-3AD203B41FA5}">
                      <a16:colId xmlns:a16="http://schemas.microsoft.com/office/drawing/2014/main" val="2964408127"/>
                    </a:ext>
                  </a:extLst>
                </a:gridCol>
                <a:gridCol w="658368">
                  <a:extLst>
                    <a:ext uri="{9D8B030D-6E8A-4147-A177-3AD203B41FA5}">
                      <a16:colId xmlns:a16="http://schemas.microsoft.com/office/drawing/2014/main" val="1585533183"/>
                    </a:ext>
                  </a:extLst>
                </a:gridCol>
                <a:gridCol w="658368">
                  <a:extLst>
                    <a:ext uri="{9D8B030D-6E8A-4147-A177-3AD203B41FA5}">
                      <a16:colId xmlns:a16="http://schemas.microsoft.com/office/drawing/2014/main" val="1881457241"/>
                    </a:ext>
                  </a:extLst>
                </a:gridCol>
                <a:gridCol w="658368">
                  <a:extLst>
                    <a:ext uri="{9D8B030D-6E8A-4147-A177-3AD203B41FA5}">
                      <a16:colId xmlns:a16="http://schemas.microsoft.com/office/drawing/2014/main" val="1478460268"/>
                    </a:ext>
                  </a:extLst>
                </a:gridCol>
                <a:gridCol w="658368">
                  <a:extLst>
                    <a:ext uri="{9D8B030D-6E8A-4147-A177-3AD203B41FA5}">
                      <a16:colId xmlns:a16="http://schemas.microsoft.com/office/drawing/2014/main" val="391005489"/>
                    </a:ext>
                  </a:extLst>
                </a:gridCol>
                <a:gridCol w="658368">
                  <a:extLst>
                    <a:ext uri="{9D8B030D-6E8A-4147-A177-3AD203B41FA5}">
                      <a16:colId xmlns:a16="http://schemas.microsoft.com/office/drawing/2014/main" val="4276810025"/>
                    </a:ext>
                  </a:extLst>
                </a:gridCol>
                <a:gridCol w="658368">
                  <a:extLst>
                    <a:ext uri="{9D8B030D-6E8A-4147-A177-3AD203B41FA5}">
                      <a16:colId xmlns:a16="http://schemas.microsoft.com/office/drawing/2014/main" val="1630686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390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- 2018-05-04 10:00:01 </a:t>
                      </a:r>
                      <a:r>
                        <a:rPr kumimoji="0" lang="en-US" sz="1000" b="0" i="0" u="none" strike="noStrike" kern="1200" cap="none" spc="0" normalizeH="0" baseline="0" noProof="0">
                          <a:ln>
                            <a:noFill/>
                          </a:ln>
                          <a:solidFill>
                            <a:prstClr val="black"/>
                          </a:solidFill>
                          <a:effectLst/>
                          <a:uLnTx/>
                          <a:uFillTx/>
                          <a:latin typeface="+mn-lt"/>
                          <a:ea typeface="+mn-ea"/>
                          <a:cs typeface="+mn-cs"/>
                        </a:rPr>
                        <a:t> 
 2 more days left for your chance to win amazing prizes and join the 4D3N Creative Writing Camp!
Here’s what Amber Lim Shin Huei had to say about last year’s 4D3N Creative Writing Camp:
“The experience of being within a community of writers is exciting and overwhelming at the same time because of the immense talent of everyone. You learn from them and they learn from you.”
Submit your entry now before it’s too late!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3762449"/>
                  </a:ext>
                </a:extLst>
              </a:tr>
            </a:tbl>
          </a:graphicData>
        </a:graphic>
      </p:graphicFrame>
      <p:sp>
        <p:nvSpPr>
          <p:cNvPr id="4" name="Text Placeholder 3">
            <a:extLst>
              <a:ext uri="{FF2B5EF4-FFF2-40B4-BE49-F238E27FC236}">
                <a16:creationId xmlns:a16="http://schemas.microsoft.com/office/drawing/2014/main" id="{26189D1B-A2ED-4B46-B143-CFBF359E794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48179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920F3-970A-407B-91E0-EFE7AC36874A}"/>
              </a:ext>
            </a:extLst>
          </p:cNvPr>
          <p:cNvSpPr>
            <a:spLocks noGrp="1"/>
          </p:cNvSpPr>
          <p:nvPr>
            <p:ph type="title"/>
          </p:nvPr>
        </p:nvSpPr>
        <p:spPr/>
        <p:txBody>
          <a:bodyPr/>
          <a:lstStyle/>
          <a:p>
            <a:r>
              <a:rPr lang="en-US"/>
              <a:t>Facebook Own Posts Table | Oxford Fajar - 7 of 7</a:t>
            </a:r>
          </a:p>
        </p:txBody>
      </p:sp>
      <p:graphicFrame>
        <p:nvGraphicFramePr>
          <p:cNvPr id="5" name="Table Placeholder 4">
            <a:extLst>
              <a:ext uri="{FF2B5EF4-FFF2-40B4-BE49-F238E27FC236}">
                <a16:creationId xmlns:a16="http://schemas.microsoft.com/office/drawing/2014/main" id="{3471DF80-9F3A-420C-A89B-CDD3CC39FD39}"/>
              </a:ext>
            </a:extLst>
          </p:cNvPr>
          <p:cNvGraphicFramePr>
            <a:graphicFrameLocks noGrp="1"/>
          </p:cNvGraphicFramePr>
          <p:nvPr>
            <p:ph type="tbl" sz="quarter" idx="13"/>
            <p:extLst>
              <p:ext uri="{D42A27DB-BD31-4B8C-83A1-F6EECF244321}">
                <p14:modId xmlns:p14="http://schemas.microsoft.com/office/powerpoint/2010/main" val="1134679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9278707"/>
                    </a:ext>
                  </a:extLst>
                </a:gridCol>
                <a:gridCol w="658368">
                  <a:extLst>
                    <a:ext uri="{9D8B030D-6E8A-4147-A177-3AD203B41FA5}">
                      <a16:colId xmlns:a16="http://schemas.microsoft.com/office/drawing/2014/main" val="259133213"/>
                    </a:ext>
                  </a:extLst>
                </a:gridCol>
                <a:gridCol w="658368">
                  <a:extLst>
                    <a:ext uri="{9D8B030D-6E8A-4147-A177-3AD203B41FA5}">
                      <a16:colId xmlns:a16="http://schemas.microsoft.com/office/drawing/2014/main" val="2224952450"/>
                    </a:ext>
                  </a:extLst>
                </a:gridCol>
                <a:gridCol w="658368">
                  <a:extLst>
                    <a:ext uri="{9D8B030D-6E8A-4147-A177-3AD203B41FA5}">
                      <a16:colId xmlns:a16="http://schemas.microsoft.com/office/drawing/2014/main" val="2953530066"/>
                    </a:ext>
                  </a:extLst>
                </a:gridCol>
                <a:gridCol w="658368">
                  <a:extLst>
                    <a:ext uri="{9D8B030D-6E8A-4147-A177-3AD203B41FA5}">
                      <a16:colId xmlns:a16="http://schemas.microsoft.com/office/drawing/2014/main" val="433033525"/>
                    </a:ext>
                  </a:extLst>
                </a:gridCol>
                <a:gridCol w="658368">
                  <a:extLst>
                    <a:ext uri="{9D8B030D-6E8A-4147-A177-3AD203B41FA5}">
                      <a16:colId xmlns:a16="http://schemas.microsoft.com/office/drawing/2014/main" val="2412533172"/>
                    </a:ext>
                  </a:extLst>
                </a:gridCol>
                <a:gridCol w="658368">
                  <a:extLst>
                    <a:ext uri="{9D8B030D-6E8A-4147-A177-3AD203B41FA5}">
                      <a16:colId xmlns:a16="http://schemas.microsoft.com/office/drawing/2014/main" val="2261855359"/>
                    </a:ext>
                  </a:extLst>
                </a:gridCol>
                <a:gridCol w="658368">
                  <a:extLst>
                    <a:ext uri="{9D8B030D-6E8A-4147-A177-3AD203B41FA5}">
                      <a16:colId xmlns:a16="http://schemas.microsoft.com/office/drawing/2014/main" val="3110122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561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- 2018-05-02 09:00:00 </a:t>
                      </a:r>
                      <a:r>
                        <a:rPr kumimoji="0" lang="en-US" sz="1000" b="0" i="0" u="none" strike="noStrike" kern="1200" cap="none" spc="0" normalizeH="0" baseline="0" noProof="0">
                          <a:ln>
                            <a:noFill/>
                          </a:ln>
                          <a:solidFill>
                            <a:prstClr val="black"/>
                          </a:solidFill>
                          <a:effectLst/>
                          <a:uLnTx/>
                          <a:uFillTx/>
                          <a:latin typeface="+mn-lt"/>
                          <a:ea typeface="+mn-ea"/>
                          <a:cs typeface="+mn-cs"/>
                        </a:rPr>
                        <a:t> 
 4 more days till the end of the Oxford Big Write Creative Writing Competition 2018 and your chance to win amazing prizes!
All you have to do is to share with us your idea about what a hero means to you in a story.
All the best!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568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- 2018-05-01 12:38:46 </a:t>
                      </a:r>
                      <a:r>
                        <a:rPr kumimoji="0" lang="en-US" sz="1000" b="0" i="0" u="none" strike="noStrike" kern="1200" cap="none" spc="0" normalizeH="0" baseline="0" noProof="0">
                          <a:ln>
                            <a:noFill/>
                          </a:ln>
                          <a:solidFill>
                            <a:prstClr val="black"/>
                          </a:solidFill>
                          <a:effectLst/>
                          <a:uLnTx/>
                          <a:uFillTx/>
                          <a:latin typeface="+mn-lt"/>
                          <a:ea typeface="+mn-ea"/>
                          <a:cs typeface="+mn-cs"/>
                        </a:rPr>
                        <a:t> 
 Let’s celebrate this special day to honour the labour force for all the hard work in building up this nation, Happy Labour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4205610"/>
                  </a:ext>
                </a:extLst>
              </a:tr>
            </a:tbl>
          </a:graphicData>
        </a:graphic>
      </p:graphicFrame>
      <p:sp>
        <p:nvSpPr>
          <p:cNvPr id="4" name="Text Placeholder 3">
            <a:extLst>
              <a:ext uri="{FF2B5EF4-FFF2-40B4-BE49-F238E27FC236}">
                <a16:creationId xmlns:a16="http://schemas.microsoft.com/office/drawing/2014/main" id="{545B197E-CFFE-4E86-99CB-645560112B3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6505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400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MASTER TEMPLATE</vt:lpstr>
      <vt:lpstr>Facebook Key Metrics Table | Oxford Fajar</vt:lpstr>
      <vt:lpstr>Facebook Reach | Oxford Fajar</vt:lpstr>
      <vt:lpstr>Facebook Average Reactions Per Post | Oxford Fajar</vt:lpstr>
      <vt:lpstr>Facebook Engaged Users | Oxford Fajar</vt:lpstr>
      <vt:lpstr>Facebook Interactions Distribution | Oxford Fajar</vt:lpstr>
      <vt:lpstr>Facebook Interaction Rate By Weekday | Oxford Fajar</vt:lpstr>
      <vt:lpstr>(FB) Custom Own Posts Table (new) | Oxford Fajar - 1 of 3</vt:lpstr>
      <vt:lpstr>(FB) Custom Own Posts Table (new) | Oxford Fajar - 2 of 3</vt:lpstr>
      <vt:lpstr>(FB)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7</vt:lpstr>
      <vt:lpstr>Facebook Own Posts Table | Oxford Fajar - 2 of 7</vt:lpstr>
      <vt:lpstr>Facebook Own Posts Table | Oxford Fajar - 3 of 7</vt:lpstr>
      <vt:lpstr>Facebook Own Posts Table | Oxford Fajar - 4 of 7</vt:lpstr>
      <vt:lpstr>Facebook Own Posts Table | Oxford Fajar - 5 of 7</vt:lpstr>
      <vt:lpstr>Facebook Own Posts Table | Oxford Fajar - 6 of 7</vt:lpstr>
      <vt:lpstr>Facebook Own Posts Table | Oxford Fajar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2018-06-01T07:28:14Z</dcterms:created>
  <dcterms:modified xsi:type="dcterms:W3CDTF">2018-06-01T07:28:57Z</dcterms:modified>
</cp:coreProperties>
</file>