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19</c:v>
                </c:pt>
                <c:pt idx="2">
                  <c:v>59</c:v>
                </c:pt>
                <c:pt idx="3">
                  <c:v>445</c:v>
                </c:pt>
                <c:pt idx="4">
                  <c:v>599</c:v>
                </c:pt>
                <c:pt idx="5">
                  <c:v>214</c:v>
                </c:pt>
                <c:pt idx="6">
                  <c:v>7</c:v>
                </c:pt>
                <c:pt idx="7">
                  <c:v>70</c:v>
                </c:pt>
                <c:pt idx="8">
                  <c:v>294</c:v>
                </c:pt>
                <c:pt idx="9">
                  <c:v>433</c:v>
                </c:pt>
                <c:pt idx="10">
                  <c:v>301</c:v>
                </c:pt>
                <c:pt idx="11">
                  <c:v>258</c:v>
                </c:pt>
                <c:pt idx="12">
                  <c:v>197</c:v>
                </c:pt>
                <c:pt idx="13">
                  <c:v>804</c:v>
                </c:pt>
                <c:pt idx="14">
                  <c:v>502</c:v>
                </c:pt>
                <c:pt idx="15">
                  <c:v>113</c:v>
                </c:pt>
                <c:pt idx="16">
                  <c:v>448</c:v>
                </c:pt>
                <c:pt idx="17">
                  <c:v>285</c:v>
                </c:pt>
                <c:pt idx="18">
                  <c:v>6</c:v>
                </c:pt>
                <c:pt idx="19">
                  <c:v>259</c:v>
                </c:pt>
                <c:pt idx="20">
                  <c:v>209</c:v>
                </c:pt>
                <c:pt idx="21">
                  <c:v>24</c:v>
                </c:pt>
                <c:pt idx="22">
                  <c:v>8</c:v>
                </c:pt>
                <c:pt idx="23">
                  <c:v>191</c:v>
                </c:pt>
                <c:pt idx="24">
                  <c:v>202</c:v>
                </c:pt>
                <c:pt idx="25">
                  <c:v>177</c:v>
                </c:pt>
                <c:pt idx="26">
                  <c:v>59</c:v>
                </c:pt>
                <c:pt idx="27">
                  <c:v>8</c:v>
                </c:pt>
                <c:pt idx="28">
                  <c:v>7</c:v>
                </c:pt>
                <c:pt idx="29">
                  <c:v>19</c:v>
                </c:pt>
                <c:pt idx="30">
                  <c:v>7</c:v>
                </c:pt>
              </c:numCache>
            </c:numRef>
          </c:val>
          <c:smooth val="0"/>
          <c:extLst>
            <c:ext xmlns:c16="http://schemas.microsoft.com/office/drawing/2014/chart" uri="{C3380CC4-5D6E-409C-BE32-E72D297353CC}">
              <c16:uniqueId val="{00000000-231C-4CA3-A3CF-BB9FE825B78A}"/>
            </c:ext>
          </c:extLst>
        </c:ser>
        <c:dLbls>
          <c:showLegendKey val="0"/>
          <c:showVal val="0"/>
          <c:showCatName val="0"/>
          <c:showSerName val="0"/>
          <c:showPercent val="0"/>
          <c:showBubbleSize val="0"/>
        </c:dLbls>
        <c:smooth val="0"/>
        <c:axId val="338795912"/>
        <c:axId val="338796240"/>
      </c:lineChart>
      <c:dateAx>
        <c:axId val="33879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96240"/>
        <c:crosses val="autoZero"/>
        <c:auto val="1"/>
        <c:lblOffset val="100"/>
        <c:baseTimeUnit val="days"/>
      </c:dateAx>
      <c:valAx>
        <c:axId val="33879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79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2</c:v>
                </c:pt>
                <c:pt idx="2">
                  <c:v>0</c:v>
                </c:pt>
                <c:pt idx="3">
                  <c:v>64</c:v>
                </c:pt>
                <c:pt idx="4">
                  <c:v>0</c:v>
                </c:pt>
                <c:pt idx="5">
                  <c:v>0</c:v>
                </c:pt>
                <c:pt idx="6">
                  <c:v>0</c:v>
                </c:pt>
                <c:pt idx="7">
                  <c:v>254</c:v>
                </c:pt>
                <c:pt idx="8">
                  <c:v>0</c:v>
                </c:pt>
                <c:pt idx="9">
                  <c:v>69</c:v>
                </c:pt>
                <c:pt idx="10">
                  <c:v>0</c:v>
                </c:pt>
                <c:pt idx="11">
                  <c:v>0</c:v>
                </c:pt>
                <c:pt idx="12">
                  <c:v>339</c:v>
                </c:pt>
                <c:pt idx="13">
                  <c:v>0</c:v>
                </c:pt>
                <c:pt idx="14">
                  <c:v>0</c:v>
                </c:pt>
                <c:pt idx="15">
                  <c:v>230</c:v>
                </c:pt>
                <c:pt idx="16">
                  <c:v>0</c:v>
                </c:pt>
                <c:pt idx="17">
                  <c:v>0</c:v>
                </c:pt>
                <c:pt idx="18">
                  <c:v>64</c:v>
                </c:pt>
                <c:pt idx="19">
                  <c:v>0</c:v>
                </c:pt>
                <c:pt idx="20">
                  <c:v>0</c:v>
                </c:pt>
                <c:pt idx="21">
                  <c:v>0</c:v>
                </c:pt>
                <c:pt idx="22">
                  <c:v>0</c:v>
                </c:pt>
                <c:pt idx="23">
                  <c:v>38</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312-4C20-8156-26838968B02D}"/>
            </c:ext>
          </c:extLst>
        </c:ser>
        <c:dLbls>
          <c:showLegendKey val="0"/>
          <c:showVal val="0"/>
          <c:showCatName val="0"/>
          <c:showSerName val="0"/>
          <c:showPercent val="0"/>
          <c:showBubbleSize val="0"/>
        </c:dLbls>
        <c:smooth val="0"/>
        <c:axId val="338970448"/>
        <c:axId val="338965528"/>
      </c:lineChart>
      <c:dateAx>
        <c:axId val="33897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65528"/>
        <c:crosses val="autoZero"/>
        <c:auto val="1"/>
        <c:lblOffset val="100"/>
        <c:baseTimeUnit val="days"/>
      </c:dateAx>
      <c:valAx>
        <c:axId val="33896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7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6</c:v>
                </c:pt>
                <c:pt idx="1">
                  <c:v>5</c:v>
                </c:pt>
                <c:pt idx="2">
                  <c:v>6</c:v>
                </c:pt>
                <c:pt idx="3">
                  <c:v>3</c:v>
                </c:pt>
                <c:pt idx="4">
                  <c:v>41</c:v>
                </c:pt>
                <c:pt idx="5">
                  <c:v>29</c:v>
                </c:pt>
                <c:pt idx="6">
                  <c:v>2</c:v>
                </c:pt>
                <c:pt idx="7">
                  <c:v>23</c:v>
                </c:pt>
                <c:pt idx="8">
                  <c:v>124</c:v>
                </c:pt>
                <c:pt idx="9">
                  <c:v>132</c:v>
                </c:pt>
                <c:pt idx="10">
                  <c:v>34</c:v>
                </c:pt>
                <c:pt idx="11">
                  <c:v>41</c:v>
                </c:pt>
                <c:pt idx="12">
                  <c:v>51</c:v>
                </c:pt>
                <c:pt idx="13">
                  <c:v>198</c:v>
                </c:pt>
                <c:pt idx="14">
                  <c:v>110</c:v>
                </c:pt>
                <c:pt idx="15">
                  <c:v>34</c:v>
                </c:pt>
                <c:pt idx="16">
                  <c:v>135</c:v>
                </c:pt>
                <c:pt idx="17">
                  <c:v>76</c:v>
                </c:pt>
                <c:pt idx="18">
                  <c:v>3</c:v>
                </c:pt>
                <c:pt idx="19">
                  <c:v>38</c:v>
                </c:pt>
                <c:pt idx="20">
                  <c:v>32</c:v>
                </c:pt>
                <c:pt idx="21">
                  <c:v>5</c:v>
                </c:pt>
                <c:pt idx="22">
                  <c:v>7</c:v>
                </c:pt>
                <c:pt idx="23">
                  <c:v>18</c:v>
                </c:pt>
                <c:pt idx="24">
                  <c:v>20</c:v>
                </c:pt>
                <c:pt idx="25">
                  <c:v>24</c:v>
                </c:pt>
                <c:pt idx="26">
                  <c:v>7</c:v>
                </c:pt>
                <c:pt idx="27">
                  <c:v>4</c:v>
                </c:pt>
                <c:pt idx="28">
                  <c:v>1</c:v>
                </c:pt>
                <c:pt idx="29">
                  <c:v>2</c:v>
                </c:pt>
                <c:pt idx="30">
                  <c:v>4</c:v>
                </c:pt>
              </c:numCache>
            </c:numRef>
          </c:val>
          <c:smooth val="0"/>
          <c:extLst>
            <c:ext xmlns:c16="http://schemas.microsoft.com/office/drawing/2014/chart" uri="{C3380CC4-5D6E-409C-BE32-E72D297353CC}">
              <c16:uniqueId val="{00000000-AEB2-48DC-BFB1-B88AAD8AA91F}"/>
            </c:ext>
          </c:extLst>
        </c:ser>
        <c:dLbls>
          <c:showLegendKey val="0"/>
          <c:showVal val="0"/>
          <c:showCatName val="0"/>
          <c:showSerName val="0"/>
          <c:showPercent val="0"/>
          <c:showBubbleSize val="0"/>
        </c:dLbls>
        <c:smooth val="0"/>
        <c:axId val="163822704"/>
        <c:axId val="163824344"/>
      </c:lineChart>
      <c:dateAx>
        <c:axId val="16382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24344"/>
        <c:crosses val="autoZero"/>
        <c:auto val="1"/>
        <c:lblOffset val="100"/>
        <c:baseTimeUnit val="days"/>
      </c:dateAx>
      <c:valAx>
        <c:axId val="16382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2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1050</c:v>
                </c:pt>
              </c:numCache>
            </c:numRef>
          </c:val>
          <c:extLst>
            <c:ext xmlns:c16="http://schemas.microsoft.com/office/drawing/2014/chart" uri="{C3380CC4-5D6E-409C-BE32-E72D297353CC}">
              <c16:uniqueId val="{00000000-4972-455F-9CD0-DEED49139EC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10</c:v>
                </c:pt>
              </c:numCache>
            </c:numRef>
          </c:val>
          <c:extLst>
            <c:ext xmlns:c16="http://schemas.microsoft.com/office/drawing/2014/chart" uri="{C3380CC4-5D6E-409C-BE32-E72D297353CC}">
              <c16:uniqueId val="{00000001-4972-455F-9CD0-DEED49139EC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4972-455F-9CD0-DEED49139EC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4972-455F-9CD0-DEED49139EC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4972-455F-9CD0-DEED49139EC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972-455F-9CD0-DEED49139EC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1</c:v>
                </c:pt>
              </c:numCache>
            </c:numRef>
          </c:val>
          <c:extLst>
            <c:ext xmlns:c16="http://schemas.microsoft.com/office/drawing/2014/chart" uri="{C3380CC4-5D6E-409C-BE32-E72D297353CC}">
              <c16:uniqueId val="{00000006-4972-455F-9CD0-DEED49139EC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8</c:v>
                </c:pt>
              </c:numCache>
            </c:numRef>
          </c:val>
          <c:extLst>
            <c:ext xmlns:c16="http://schemas.microsoft.com/office/drawing/2014/chart" uri="{C3380CC4-5D6E-409C-BE32-E72D297353CC}">
              <c16:uniqueId val="{00000007-4972-455F-9CD0-DEED49139EC1}"/>
            </c:ext>
          </c:extLst>
        </c:ser>
        <c:dLbls>
          <c:showLegendKey val="0"/>
          <c:showVal val="0"/>
          <c:showCatName val="0"/>
          <c:showSerName val="0"/>
          <c:showPercent val="0"/>
          <c:showBubbleSize val="0"/>
        </c:dLbls>
        <c:gapWidth val="150"/>
        <c:overlap val="100"/>
        <c:axId val="163827296"/>
        <c:axId val="163827952"/>
      </c:barChart>
      <c:catAx>
        <c:axId val="16382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27952"/>
        <c:crosses val="autoZero"/>
        <c:auto val="1"/>
        <c:lblAlgn val="ctr"/>
        <c:lblOffset val="100"/>
        <c:noMultiLvlLbl val="0"/>
      </c:catAx>
      <c:valAx>
        <c:axId val="163827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2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8.2901554404144999</c:v>
                </c:pt>
                <c:pt idx="2">
                  <c:v>7.5453367875647999</c:v>
                </c:pt>
                <c:pt idx="3">
                  <c:v>3.4974093264249002</c:v>
                </c:pt>
                <c:pt idx="4">
                  <c:v>4.2098445595855001</c:v>
                </c:pt>
                <c:pt idx="5">
                  <c:v>4.2098445595855001</c:v>
                </c:pt>
                <c:pt idx="6">
                  <c:v>22.150259067358</c:v>
                </c:pt>
              </c:numCache>
            </c:numRef>
          </c:val>
          <c:extLst>
            <c:ext xmlns:c16="http://schemas.microsoft.com/office/drawing/2014/chart" uri="{C3380CC4-5D6E-409C-BE32-E72D297353CC}">
              <c16:uniqueId val="{00000000-4212-4DCE-8451-6764A503C351}"/>
            </c:ext>
          </c:extLst>
        </c:ser>
        <c:dLbls>
          <c:showLegendKey val="0"/>
          <c:showVal val="0"/>
          <c:showCatName val="0"/>
          <c:showSerName val="0"/>
          <c:showPercent val="0"/>
          <c:showBubbleSize val="0"/>
        </c:dLbls>
        <c:gapWidth val="219"/>
        <c:overlap val="-27"/>
        <c:axId val="163824016"/>
        <c:axId val="163825984"/>
      </c:barChart>
      <c:catAx>
        <c:axId val="16382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25984"/>
        <c:crosses val="autoZero"/>
        <c:auto val="1"/>
        <c:lblAlgn val="ctr"/>
        <c:lblOffset val="100"/>
        <c:noMultiLvlLbl val="0"/>
      </c:catAx>
      <c:valAx>
        <c:axId val="16382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2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29</c:v>
                </c:pt>
                <c:pt idx="1">
                  <c:v>705</c:v>
                </c:pt>
                <c:pt idx="2">
                  <c:v>103</c:v>
                </c:pt>
                <c:pt idx="3">
                  <c:v>67</c:v>
                </c:pt>
                <c:pt idx="4">
                  <c:v>24</c:v>
                </c:pt>
                <c:pt idx="5">
                  <c:v>6</c:v>
                </c:pt>
                <c:pt idx="6">
                  <c:v>7</c:v>
                </c:pt>
              </c:numCache>
            </c:numRef>
          </c:val>
          <c:extLst>
            <c:ext xmlns:c16="http://schemas.microsoft.com/office/drawing/2014/chart" uri="{C3380CC4-5D6E-409C-BE32-E72D297353CC}">
              <c16:uniqueId val="{00000000-2AB3-4C7A-AAE9-0047CBADEF4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402</c:v>
                </c:pt>
                <c:pt idx="2">
                  <c:v>105</c:v>
                </c:pt>
                <c:pt idx="3">
                  <c:v>48</c:v>
                </c:pt>
                <c:pt idx="4">
                  <c:v>13</c:v>
                </c:pt>
                <c:pt idx="5">
                  <c:v>6</c:v>
                </c:pt>
                <c:pt idx="6">
                  <c:v>5</c:v>
                </c:pt>
              </c:numCache>
            </c:numRef>
          </c:val>
          <c:extLst>
            <c:ext xmlns:c16="http://schemas.microsoft.com/office/drawing/2014/chart" uri="{C3380CC4-5D6E-409C-BE32-E72D297353CC}">
              <c16:uniqueId val="{00000001-2AB3-4C7A-AAE9-0047CBADEF4A}"/>
            </c:ext>
          </c:extLst>
        </c:ser>
        <c:dLbls>
          <c:showLegendKey val="0"/>
          <c:showVal val="0"/>
          <c:showCatName val="0"/>
          <c:showSerName val="0"/>
          <c:showPercent val="0"/>
          <c:showBubbleSize val="0"/>
        </c:dLbls>
        <c:gapWidth val="219"/>
        <c:overlap val="-27"/>
        <c:axId val="348542008"/>
        <c:axId val="348550208"/>
      </c:barChart>
      <c:catAx>
        <c:axId val="34854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50208"/>
        <c:crosses val="autoZero"/>
        <c:auto val="1"/>
        <c:lblAlgn val="ctr"/>
        <c:lblOffset val="100"/>
        <c:noMultiLvlLbl val="0"/>
      </c:catAx>
      <c:valAx>
        <c:axId val="34855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4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0.1953125</c:v>
                </c:pt>
                <c:pt idx="2">
                  <c:v>0</c:v>
                </c:pt>
                <c:pt idx="3">
                  <c:v>4.2235217673814001</c:v>
                </c:pt>
                <c:pt idx="4">
                  <c:v>0</c:v>
                </c:pt>
                <c:pt idx="5">
                  <c:v>0</c:v>
                </c:pt>
                <c:pt idx="6">
                  <c:v>0</c:v>
                </c:pt>
                <c:pt idx="7">
                  <c:v>16.655823031880001</c:v>
                </c:pt>
                <c:pt idx="8">
                  <c:v>0</c:v>
                </c:pt>
                <c:pt idx="9">
                  <c:v>4.5513654096228997</c:v>
                </c:pt>
                <c:pt idx="10">
                  <c:v>0</c:v>
                </c:pt>
                <c:pt idx="11">
                  <c:v>0</c:v>
                </c:pt>
                <c:pt idx="12">
                  <c:v>22.193380921479999</c:v>
                </c:pt>
                <c:pt idx="13">
                  <c:v>0</c:v>
                </c:pt>
                <c:pt idx="14">
                  <c:v>0</c:v>
                </c:pt>
                <c:pt idx="15">
                  <c:v>14.877102199224</c:v>
                </c:pt>
                <c:pt idx="16">
                  <c:v>0</c:v>
                </c:pt>
                <c:pt idx="17">
                  <c:v>0</c:v>
                </c:pt>
                <c:pt idx="18">
                  <c:v>4.2071197411002998</c:v>
                </c:pt>
                <c:pt idx="19">
                  <c:v>0</c:v>
                </c:pt>
                <c:pt idx="20">
                  <c:v>0</c:v>
                </c:pt>
                <c:pt idx="21">
                  <c:v>0</c:v>
                </c:pt>
                <c:pt idx="22">
                  <c:v>0</c:v>
                </c:pt>
                <c:pt idx="23">
                  <c:v>2.4516129032257998</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469-4C5F-B0FC-4F32EA0CA4CF}"/>
            </c:ext>
          </c:extLst>
        </c:ser>
        <c:dLbls>
          <c:showLegendKey val="0"/>
          <c:showVal val="0"/>
          <c:showCatName val="0"/>
          <c:showSerName val="0"/>
          <c:showPercent val="0"/>
          <c:showBubbleSize val="0"/>
        </c:dLbls>
        <c:smooth val="0"/>
        <c:axId val="348549224"/>
        <c:axId val="348550864"/>
      </c:lineChart>
      <c:dateAx>
        <c:axId val="34854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50864"/>
        <c:crosses val="autoZero"/>
        <c:auto val="1"/>
        <c:lblOffset val="100"/>
        <c:baseTimeUnit val="days"/>
      </c:dateAx>
      <c:valAx>
        <c:axId val="34855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4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1536</c:v>
                </c:pt>
                <c:pt idx="1">
                  <c:v>1537</c:v>
                </c:pt>
                <c:pt idx="2">
                  <c:v>1539</c:v>
                </c:pt>
                <c:pt idx="3">
                  <c:v>1539</c:v>
                </c:pt>
                <c:pt idx="4">
                  <c:v>1538</c:v>
                </c:pt>
                <c:pt idx="5">
                  <c:v>1538</c:v>
                </c:pt>
                <c:pt idx="6">
                  <c:v>1537</c:v>
                </c:pt>
                <c:pt idx="7">
                  <c:v>1538</c:v>
                </c:pt>
                <c:pt idx="8">
                  <c:v>1538</c:v>
                </c:pt>
                <c:pt idx="9">
                  <c:v>1539</c:v>
                </c:pt>
                <c:pt idx="10">
                  <c:v>1539</c:v>
                </c:pt>
                <c:pt idx="11">
                  <c:v>1539</c:v>
                </c:pt>
                <c:pt idx="12">
                  <c:v>1544</c:v>
                </c:pt>
                <c:pt idx="13">
                  <c:v>1544</c:v>
                </c:pt>
                <c:pt idx="14">
                  <c:v>1546</c:v>
                </c:pt>
                <c:pt idx="15">
                  <c:v>1546</c:v>
                </c:pt>
                <c:pt idx="16">
                  <c:v>1545</c:v>
                </c:pt>
                <c:pt idx="17">
                  <c:v>1545</c:v>
                </c:pt>
                <c:pt idx="18">
                  <c:v>1546</c:v>
                </c:pt>
                <c:pt idx="19">
                  <c:v>1548</c:v>
                </c:pt>
                <c:pt idx="20">
                  <c:v>1548</c:v>
                </c:pt>
                <c:pt idx="21">
                  <c:v>1548</c:v>
                </c:pt>
                <c:pt idx="22">
                  <c:v>1550</c:v>
                </c:pt>
                <c:pt idx="23">
                  <c:v>1550</c:v>
                </c:pt>
                <c:pt idx="24">
                  <c:v>1549</c:v>
                </c:pt>
                <c:pt idx="25">
                  <c:v>1549</c:v>
                </c:pt>
                <c:pt idx="26">
                  <c:v>1551</c:v>
                </c:pt>
                <c:pt idx="27">
                  <c:v>1551</c:v>
                </c:pt>
                <c:pt idx="28">
                  <c:v>1552</c:v>
                </c:pt>
                <c:pt idx="29">
                  <c:v>1552</c:v>
                </c:pt>
                <c:pt idx="30">
                  <c:v>1553</c:v>
                </c:pt>
              </c:numCache>
            </c:numRef>
          </c:val>
          <c:smooth val="0"/>
          <c:extLst>
            <c:ext xmlns:c16="http://schemas.microsoft.com/office/drawing/2014/chart" uri="{C3380CC4-5D6E-409C-BE32-E72D297353CC}">
              <c16:uniqueId val="{00000000-666D-442B-BB8D-37D71FAAABB1}"/>
            </c:ext>
          </c:extLst>
        </c:ser>
        <c:dLbls>
          <c:showLegendKey val="0"/>
          <c:showVal val="0"/>
          <c:showCatName val="0"/>
          <c:showSerName val="0"/>
          <c:showPercent val="0"/>
          <c:showBubbleSize val="0"/>
        </c:dLbls>
        <c:smooth val="0"/>
        <c:axId val="348547256"/>
        <c:axId val="348549552"/>
      </c:lineChart>
      <c:dateAx>
        <c:axId val="34854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49552"/>
        <c:crosses val="autoZero"/>
        <c:auto val="1"/>
        <c:lblOffset val="100"/>
        <c:baseTimeUnit val="days"/>
      </c:dateAx>
      <c:valAx>
        <c:axId val="34854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4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c:v>
                </c:pt>
                <c:pt idx="1">
                  <c:v>6</c:v>
                </c:pt>
                <c:pt idx="2">
                  <c:v>4</c:v>
                </c:pt>
                <c:pt idx="3">
                  <c:v>2</c:v>
                </c:pt>
                <c:pt idx="4">
                  <c:v>4</c:v>
                </c:pt>
                <c:pt idx="5">
                  <c:v>3</c:v>
                </c:pt>
                <c:pt idx="6">
                  <c:v>2</c:v>
                </c:pt>
                <c:pt idx="7">
                  <c:v>1</c:v>
                </c:pt>
                <c:pt idx="8">
                  <c:v>1</c:v>
                </c:pt>
                <c:pt idx="9">
                  <c:v>4</c:v>
                </c:pt>
                <c:pt idx="10">
                  <c:v>3</c:v>
                </c:pt>
                <c:pt idx="11">
                  <c:v>8</c:v>
                </c:pt>
                <c:pt idx="12">
                  <c:v>6</c:v>
                </c:pt>
                <c:pt idx="13">
                  <c:v>3</c:v>
                </c:pt>
                <c:pt idx="14">
                  <c:v>1</c:v>
                </c:pt>
                <c:pt idx="15">
                  <c:v>11</c:v>
                </c:pt>
                <c:pt idx="16">
                  <c:v>6</c:v>
                </c:pt>
                <c:pt idx="17">
                  <c:v>9</c:v>
                </c:pt>
                <c:pt idx="18">
                  <c:v>6</c:v>
                </c:pt>
                <c:pt idx="19">
                  <c:v>2</c:v>
                </c:pt>
                <c:pt idx="20">
                  <c:v>1</c:v>
                </c:pt>
                <c:pt idx="21">
                  <c:v>10</c:v>
                </c:pt>
                <c:pt idx="22">
                  <c:v>8</c:v>
                </c:pt>
                <c:pt idx="23">
                  <c:v>9</c:v>
                </c:pt>
                <c:pt idx="24">
                  <c:v>5</c:v>
                </c:pt>
                <c:pt idx="25">
                  <c:v>6</c:v>
                </c:pt>
                <c:pt idx="26">
                  <c:v>11</c:v>
                </c:pt>
                <c:pt idx="27">
                  <c:v>8</c:v>
                </c:pt>
                <c:pt idx="28">
                  <c:v>1</c:v>
                </c:pt>
                <c:pt idx="29">
                  <c:v>8</c:v>
                </c:pt>
                <c:pt idx="30">
                  <c:v>13</c:v>
                </c:pt>
              </c:numCache>
            </c:numRef>
          </c:val>
          <c:smooth val="0"/>
          <c:extLst>
            <c:ext xmlns:c16="http://schemas.microsoft.com/office/drawing/2014/chart" uri="{C3380CC4-5D6E-409C-BE32-E72D297353CC}">
              <c16:uniqueId val="{00000000-E725-400F-A160-8070BBCE9FAC}"/>
            </c:ext>
          </c:extLst>
        </c:ser>
        <c:dLbls>
          <c:showLegendKey val="0"/>
          <c:showVal val="0"/>
          <c:showCatName val="0"/>
          <c:showSerName val="0"/>
          <c:showPercent val="0"/>
          <c:showBubbleSize val="0"/>
        </c:dLbls>
        <c:smooth val="0"/>
        <c:axId val="348554472"/>
        <c:axId val="348552832"/>
      </c:lineChart>
      <c:dateAx>
        <c:axId val="34855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52832"/>
        <c:crosses val="autoZero"/>
        <c:auto val="1"/>
        <c:lblOffset val="100"/>
        <c:baseTimeUnit val="days"/>
      </c:dateAx>
      <c:valAx>
        <c:axId val="34855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5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D1250-1D20-4669-A641-527F6AA2FF3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FA6C8FD-24E1-436F-B8E7-39A18192E84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40337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7E68-425C-4B0A-ABE7-7D8181A1881C}"/>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5E8CC6B7-C540-43E8-98B5-597D0761116A}"/>
              </a:ext>
            </a:extLst>
          </p:cNvPr>
          <p:cNvGraphicFramePr>
            <a:graphicFrameLocks noGrp="1"/>
          </p:cNvGraphicFramePr>
          <p:nvPr>
            <p:ph type="tbl" sz="quarter" idx="13"/>
            <p:extLst>
              <p:ext uri="{D42A27DB-BD31-4B8C-83A1-F6EECF244321}">
                <p14:modId xmlns:p14="http://schemas.microsoft.com/office/powerpoint/2010/main" val="3512120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52695765"/>
                    </a:ext>
                  </a:extLst>
                </a:gridCol>
                <a:gridCol w="740664">
                  <a:extLst>
                    <a:ext uri="{9D8B030D-6E8A-4147-A177-3AD203B41FA5}">
                      <a16:colId xmlns:a16="http://schemas.microsoft.com/office/drawing/2014/main" val="4230949054"/>
                    </a:ext>
                  </a:extLst>
                </a:gridCol>
                <a:gridCol w="740664">
                  <a:extLst>
                    <a:ext uri="{9D8B030D-6E8A-4147-A177-3AD203B41FA5}">
                      <a16:colId xmlns:a16="http://schemas.microsoft.com/office/drawing/2014/main" val="672010577"/>
                    </a:ext>
                  </a:extLst>
                </a:gridCol>
                <a:gridCol w="740664">
                  <a:extLst>
                    <a:ext uri="{9D8B030D-6E8A-4147-A177-3AD203B41FA5}">
                      <a16:colId xmlns:a16="http://schemas.microsoft.com/office/drawing/2014/main" val="1319612990"/>
                    </a:ext>
                  </a:extLst>
                </a:gridCol>
                <a:gridCol w="740664">
                  <a:extLst>
                    <a:ext uri="{9D8B030D-6E8A-4147-A177-3AD203B41FA5}">
                      <a16:colId xmlns:a16="http://schemas.microsoft.com/office/drawing/2014/main" val="207256590"/>
                    </a:ext>
                  </a:extLst>
                </a:gridCol>
                <a:gridCol w="740664">
                  <a:extLst>
                    <a:ext uri="{9D8B030D-6E8A-4147-A177-3AD203B41FA5}">
                      <a16:colId xmlns:a16="http://schemas.microsoft.com/office/drawing/2014/main" val="1019937331"/>
                    </a:ext>
                  </a:extLst>
                </a:gridCol>
                <a:gridCol w="740664">
                  <a:extLst>
                    <a:ext uri="{9D8B030D-6E8A-4147-A177-3AD203B41FA5}">
                      <a16:colId xmlns:a16="http://schemas.microsoft.com/office/drawing/2014/main" val="1031208964"/>
                    </a:ext>
                  </a:extLst>
                </a:gridCol>
                <a:gridCol w="740664">
                  <a:extLst>
                    <a:ext uri="{9D8B030D-6E8A-4147-A177-3AD203B41FA5}">
                      <a16:colId xmlns:a16="http://schemas.microsoft.com/office/drawing/2014/main" val="1177442362"/>
                    </a:ext>
                  </a:extLst>
                </a:gridCol>
                <a:gridCol w="740664">
                  <a:extLst>
                    <a:ext uri="{9D8B030D-6E8A-4147-A177-3AD203B41FA5}">
                      <a16:colId xmlns:a16="http://schemas.microsoft.com/office/drawing/2014/main" val="1513276521"/>
                    </a:ext>
                  </a:extLst>
                </a:gridCol>
                <a:gridCol w="740664">
                  <a:extLst>
                    <a:ext uri="{9D8B030D-6E8A-4147-A177-3AD203B41FA5}">
                      <a16:colId xmlns:a16="http://schemas.microsoft.com/office/drawing/2014/main" val="8782736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9130857"/>
                  </a:ext>
                </a:extLst>
              </a:tr>
              <a:tr h="370840">
                <a:tc>
                  <a:txBody>
                    <a:bodyPr/>
                    <a:lstStyle/>
                    <a:p>
                      <a:r>
                        <a:rPr lang="en-US" sz="1000"/>
                        <a:t>Oxford Fajar Pre-University</a:t>
                      </a:r>
                    </a:p>
                  </a:txBody>
                  <a:tcPr/>
                </a:tc>
                <a:tc>
                  <a:txBody>
                    <a:bodyPr/>
                    <a:lstStyle/>
                    <a:p>
                      <a:r>
                        <a:rPr lang="en-US" sz="1000"/>
                        <a:t>1553</a:t>
                      </a:r>
                    </a:p>
                  </a:txBody>
                  <a:tcPr/>
                </a:tc>
                <a:tc>
                  <a:txBody>
                    <a:bodyPr/>
                    <a:lstStyle/>
                    <a:p>
                      <a:r>
                        <a:rPr lang="en-US" sz="1000"/>
                        <a:t>18</a:t>
                      </a:r>
                    </a:p>
                  </a:txBody>
                  <a:tcPr/>
                </a:tc>
                <a:tc>
                  <a:txBody>
                    <a:bodyPr/>
                    <a:lstStyle/>
                    <a:p>
                      <a:r>
                        <a:rPr lang="en-US" sz="1000"/>
                        <a:t>10</a:t>
                      </a:r>
                    </a:p>
                  </a:txBody>
                  <a:tcPr/>
                </a:tc>
                <a:tc>
                  <a:txBody>
                    <a:bodyPr/>
                    <a:lstStyle/>
                    <a:p>
                      <a:r>
                        <a:rPr lang="en-US" sz="1000"/>
                        <a:t>1060</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6.9236 %</a:t>
                      </a:r>
                    </a:p>
                  </a:txBody>
                  <a:tcPr/>
                </a:tc>
                <a:tc>
                  <a:txBody>
                    <a:bodyPr/>
                    <a:lstStyle/>
                    <a:p>
                      <a:r>
                        <a:rPr lang="en-US" sz="1000"/>
                        <a:t>0.0 %</a:t>
                      </a:r>
                    </a:p>
                  </a:txBody>
                  <a:tcPr/>
                </a:tc>
                <a:extLst>
                  <a:ext uri="{0D108BD9-81ED-4DB2-BD59-A6C34878D82A}">
                    <a16:rowId xmlns:a16="http://schemas.microsoft.com/office/drawing/2014/main" val="756214878"/>
                  </a:ext>
                </a:extLst>
              </a:tr>
            </a:tbl>
          </a:graphicData>
        </a:graphic>
      </p:graphicFrame>
      <p:sp>
        <p:nvSpPr>
          <p:cNvPr id="4" name="Text Placeholder 3">
            <a:extLst>
              <a:ext uri="{FF2B5EF4-FFF2-40B4-BE49-F238E27FC236}">
                <a16:creationId xmlns:a16="http://schemas.microsoft.com/office/drawing/2014/main" id="{0DF3B020-A50E-42B4-BDF7-89D77F2CF1A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61440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3F340-8C16-4903-A64E-4E4B4FC02D8E}"/>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CB652707-F948-4895-AEBB-169D0E255140}"/>
              </a:ext>
            </a:extLst>
          </p:cNvPr>
          <p:cNvGraphicFramePr>
            <a:graphicFrameLocks noGrp="1"/>
          </p:cNvGraphicFramePr>
          <p:nvPr>
            <p:ph type="chart" sz="quarter" idx="13"/>
            <p:extLst>
              <p:ext uri="{D42A27DB-BD31-4B8C-83A1-F6EECF244321}">
                <p14:modId xmlns:p14="http://schemas.microsoft.com/office/powerpoint/2010/main" val="3434958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2D4292-D8CA-4868-858A-4B9AC3C58F1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415ECE3-A574-42DD-BED9-85EE37EA3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8992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D1B8-D0AE-4315-87FB-6623682AC359}"/>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BFACB6CA-EAB7-4D54-B110-E87C3F2EF447}"/>
              </a:ext>
            </a:extLst>
          </p:cNvPr>
          <p:cNvGraphicFramePr>
            <a:graphicFrameLocks noGrp="1"/>
          </p:cNvGraphicFramePr>
          <p:nvPr>
            <p:ph type="chart" sz="quarter" idx="13"/>
            <p:extLst>
              <p:ext uri="{D42A27DB-BD31-4B8C-83A1-F6EECF244321}">
                <p14:modId xmlns:p14="http://schemas.microsoft.com/office/powerpoint/2010/main" val="2025088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31435-6EF1-4773-B884-F88DAFCFFBF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EAD9B49-6ED6-4A3F-A2E8-1EB887E6C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6855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20E4-C399-452A-9EA5-FCB52F447DD3}"/>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47B0C295-A92E-4DAA-A489-442F93FE6455}"/>
              </a:ext>
            </a:extLst>
          </p:cNvPr>
          <p:cNvGraphicFramePr>
            <a:graphicFrameLocks noGrp="1"/>
          </p:cNvGraphicFramePr>
          <p:nvPr>
            <p:ph type="chart" sz="quarter" idx="13"/>
            <p:extLst>
              <p:ext uri="{D42A27DB-BD31-4B8C-83A1-F6EECF244321}">
                <p14:modId xmlns:p14="http://schemas.microsoft.com/office/powerpoint/2010/main" val="553238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20200-ED83-4795-B6CB-400ABEB6831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2C7A545-A892-4B0C-B1C0-28FCB7A948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216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9AA2C-6247-4A1A-8675-BD72E4418E80}"/>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EE407C0E-2FF4-4FAB-880F-644C9C63B1C2}"/>
              </a:ext>
            </a:extLst>
          </p:cNvPr>
          <p:cNvGraphicFramePr>
            <a:graphicFrameLocks noGrp="1"/>
          </p:cNvGraphicFramePr>
          <p:nvPr>
            <p:ph type="chart" sz="quarter" idx="13"/>
            <p:extLst>
              <p:ext uri="{D42A27DB-BD31-4B8C-83A1-F6EECF244321}">
                <p14:modId xmlns:p14="http://schemas.microsoft.com/office/powerpoint/2010/main" val="1183154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47EAD4-8D2B-42FC-B130-703E1C28C3F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A5F1FB5-AF94-4A2E-8F15-4A395DE2F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71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4AD68-AF41-45A9-BA6D-8F93D7419E0C}"/>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2F784ED0-C9D4-41D7-8A8C-1B9906CE0D58}"/>
              </a:ext>
            </a:extLst>
          </p:cNvPr>
          <p:cNvGraphicFramePr>
            <a:graphicFrameLocks noGrp="1"/>
          </p:cNvGraphicFramePr>
          <p:nvPr>
            <p:ph type="chart" sz="quarter" idx="13"/>
            <p:extLst>
              <p:ext uri="{D42A27DB-BD31-4B8C-83A1-F6EECF244321}">
                <p14:modId xmlns:p14="http://schemas.microsoft.com/office/powerpoint/2010/main" val="1488840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C1E8CA-C39C-433C-81CA-0C6564EFE55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861942E-0845-457F-B130-7DBC9752E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893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BAB04-88CD-48D4-B086-B2E3E108FD1C}"/>
              </a:ext>
            </a:extLst>
          </p:cNvPr>
          <p:cNvSpPr>
            <a:spLocks noGrp="1"/>
          </p:cNvSpPr>
          <p:nvPr>
            <p:ph type="title"/>
          </p:nvPr>
        </p:nvSpPr>
        <p:spPr/>
        <p:txBody>
          <a:bodyPr/>
          <a:lstStyle/>
          <a:p>
            <a:r>
              <a:rPr lang="en-US"/>
              <a:t>(FB) Custom Own Posts Table (new) | Oxford Fajar Pre-University - 1 of 3</a:t>
            </a:r>
          </a:p>
        </p:txBody>
      </p:sp>
      <p:graphicFrame>
        <p:nvGraphicFramePr>
          <p:cNvPr id="5" name="Table Placeholder 4">
            <a:extLst>
              <a:ext uri="{FF2B5EF4-FFF2-40B4-BE49-F238E27FC236}">
                <a16:creationId xmlns:a16="http://schemas.microsoft.com/office/drawing/2014/main" id="{BE083963-5076-4746-ACF2-AB74ED313A5A}"/>
              </a:ext>
            </a:extLst>
          </p:cNvPr>
          <p:cNvGraphicFramePr>
            <a:graphicFrameLocks noGrp="1"/>
          </p:cNvGraphicFramePr>
          <p:nvPr>
            <p:ph type="tbl" sz="quarter" idx="13"/>
            <p:extLst>
              <p:ext uri="{D42A27DB-BD31-4B8C-83A1-F6EECF244321}">
                <p14:modId xmlns:p14="http://schemas.microsoft.com/office/powerpoint/2010/main" val="355378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762834"/>
                    </a:ext>
                  </a:extLst>
                </a:gridCol>
                <a:gridCol w="822960">
                  <a:extLst>
                    <a:ext uri="{9D8B030D-6E8A-4147-A177-3AD203B41FA5}">
                      <a16:colId xmlns:a16="http://schemas.microsoft.com/office/drawing/2014/main" val="3575710461"/>
                    </a:ext>
                  </a:extLst>
                </a:gridCol>
                <a:gridCol w="822960">
                  <a:extLst>
                    <a:ext uri="{9D8B030D-6E8A-4147-A177-3AD203B41FA5}">
                      <a16:colId xmlns:a16="http://schemas.microsoft.com/office/drawing/2014/main" val="3896066798"/>
                    </a:ext>
                  </a:extLst>
                </a:gridCol>
                <a:gridCol w="822960">
                  <a:extLst>
                    <a:ext uri="{9D8B030D-6E8A-4147-A177-3AD203B41FA5}">
                      <a16:colId xmlns:a16="http://schemas.microsoft.com/office/drawing/2014/main" val="1368426157"/>
                    </a:ext>
                  </a:extLst>
                </a:gridCol>
                <a:gridCol w="822960">
                  <a:extLst>
                    <a:ext uri="{9D8B030D-6E8A-4147-A177-3AD203B41FA5}">
                      <a16:colId xmlns:a16="http://schemas.microsoft.com/office/drawing/2014/main" val="1994697951"/>
                    </a:ext>
                  </a:extLst>
                </a:gridCol>
                <a:gridCol w="822960">
                  <a:extLst>
                    <a:ext uri="{9D8B030D-6E8A-4147-A177-3AD203B41FA5}">
                      <a16:colId xmlns:a16="http://schemas.microsoft.com/office/drawing/2014/main" val="2138164206"/>
                    </a:ext>
                  </a:extLst>
                </a:gridCol>
                <a:gridCol w="822960">
                  <a:extLst>
                    <a:ext uri="{9D8B030D-6E8A-4147-A177-3AD203B41FA5}">
                      <a16:colId xmlns:a16="http://schemas.microsoft.com/office/drawing/2014/main" val="145343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955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- 2018-05-13 10:00:00 </a:t>
                      </a:r>
                      <a:r>
                        <a:rPr kumimoji="0" lang="en-US" sz="1000" b="0" i="0" u="none" strike="noStrike" kern="1200" cap="none" spc="0" normalizeH="0" baseline="0" noProof="0">
                          <a:ln>
                            <a:noFill/>
                          </a:ln>
                          <a:solidFill>
                            <a:prstClr val="black"/>
                          </a:solidFill>
                          <a:effectLst/>
                          <a:uLnTx/>
                          <a:uFillTx/>
                          <a:latin typeface="+mn-lt"/>
                          <a:ea typeface="+mn-ea"/>
                          <a:cs typeface="+mn-cs"/>
                        </a:rPr>
                        <a:t> 
 “Mother’s love is the fuel that enables a normal human being to do the impossible.” – Marion C. Garrety
Appreciate and love your mother as much as she loves you,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70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- 2018-05-08 12:27:00 </a:t>
                      </a:r>
                      <a:r>
                        <a:rPr kumimoji="0" lang="en-US" sz="1000" b="0" i="0" u="none" strike="noStrike" kern="1200" cap="none" spc="0" normalizeH="0" baseline="0" noProof="0">
                          <a:ln>
                            <a:noFill/>
                          </a:ln>
                          <a:solidFill>
                            <a:prstClr val="black"/>
                          </a:solidFill>
                          <a:effectLst/>
                          <a:uLnTx/>
                          <a:uFillTx/>
                          <a:latin typeface="+mn-lt"/>
                          <a:ea typeface="+mn-ea"/>
                          <a:cs typeface="+mn-cs"/>
                        </a:rPr>
                        <a:t> 
 Do you find yourself practicing the below 5 bad study habits?
1.Taking linear notes
2.Highlighting the book
3.Rewriting notes
4.Rereading the chapter
5.Memorising definitions
We’ve got you some solutions to make your study process more effective!
For solutions like recreating all your class notes in another form, using flash cards, creating practice exams for your classmates, testing and resting yourself, and more, click here: http://bit.ly/2qgKXVQ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9962838"/>
                  </a:ext>
                </a:extLst>
              </a:tr>
            </a:tbl>
          </a:graphicData>
        </a:graphic>
      </p:graphicFrame>
      <p:sp>
        <p:nvSpPr>
          <p:cNvPr id="4" name="Text Placeholder 3">
            <a:extLst>
              <a:ext uri="{FF2B5EF4-FFF2-40B4-BE49-F238E27FC236}">
                <a16:creationId xmlns:a16="http://schemas.microsoft.com/office/drawing/2014/main" id="{28141E4B-79B0-4063-A4A6-770883B3D96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50612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853B-4A68-4D71-A74D-B614553C5CE3}"/>
              </a:ext>
            </a:extLst>
          </p:cNvPr>
          <p:cNvSpPr>
            <a:spLocks noGrp="1"/>
          </p:cNvSpPr>
          <p:nvPr>
            <p:ph type="title"/>
          </p:nvPr>
        </p:nvSpPr>
        <p:spPr/>
        <p:txBody>
          <a:bodyPr/>
          <a:lstStyle/>
          <a:p>
            <a:r>
              <a:rPr lang="en-US"/>
              <a:t>(FB) Custom Own Posts Table (new) | Oxford Fajar Pre-University - 2 of 3</a:t>
            </a:r>
          </a:p>
        </p:txBody>
      </p:sp>
      <p:graphicFrame>
        <p:nvGraphicFramePr>
          <p:cNvPr id="5" name="Table Placeholder 4">
            <a:extLst>
              <a:ext uri="{FF2B5EF4-FFF2-40B4-BE49-F238E27FC236}">
                <a16:creationId xmlns:a16="http://schemas.microsoft.com/office/drawing/2014/main" id="{FBD904EF-45CE-4B3A-A902-373DC0F61E81}"/>
              </a:ext>
            </a:extLst>
          </p:cNvPr>
          <p:cNvGraphicFramePr>
            <a:graphicFrameLocks noGrp="1"/>
          </p:cNvGraphicFramePr>
          <p:nvPr>
            <p:ph type="tbl" sz="quarter" idx="13"/>
            <p:extLst>
              <p:ext uri="{D42A27DB-BD31-4B8C-83A1-F6EECF244321}">
                <p14:modId xmlns:p14="http://schemas.microsoft.com/office/powerpoint/2010/main" val="368067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253191"/>
                    </a:ext>
                  </a:extLst>
                </a:gridCol>
                <a:gridCol w="822960">
                  <a:extLst>
                    <a:ext uri="{9D8B030D-6E8A-4147-A177-3AD203B41FA5}">
                      <a16:colId xmlns:a16="http://schemas.microsoft.com/office/drawing/2014/main" val="4178308663"/>
                    </a:ext>
                  </a:extLst>
                </a:gridCol>
                <a:gridCol w="822960">
                  <a:extLst>
                    <a:ext uri="{9D8B030D-6E8A-4147-A177-3AD203B41FA5}">
                      <a16:colId xmlns:a16="http://schemas.microsoft.com/office/drawing/2014/main" val="3063264735"/>
                    </a:ext>
                  </a:extLst>
                </a:gridCol>
                <a:gridCol w="822960">
                  <a:extLst>
                    <a:ext uri="{9D8B030D-6E8A-4147-A177-3AD203B41FA5}">
                      <a16:colId xmlns:a16="http://schemas.microsoft.com/office/drawing/2014/main" val="3179132322"/>
                    </a:ext>
                  </a:extLst>
                </a:gridCol>
                <a:gridCol w="822960">
                  <a:extLst>
                    <a:ext uri="{9D8B030D-6E8A-4147-A177-3AD203B41FA5}">
                      <a16:colId xmlns:a16="http://schemas.microsoft.com/office/drawing/2014/main" val="1796643182"/>
                    </a:ext>
                  </a:extLst>
                </a:gridCol>
                <a:gridCol w="822960">
                  <a:extLst>
                    <a:ext uri="{9D8B030D-6E8A-4147-A177-3AD203B41FA5}">
                      <a16:colId xmlns:a16="http://schemas.microsoft.com/office/drawing/2014/main" val="2107578434"/>
                    </a:ext>
                  </a:extLst>
                </a:gridCol>
                <a:gridCol w="822960">
                  <a:extLst>
                    <a:ext uri="{9D8B030D-6E8A-4147-A177-3AD203B41FA5}">
                      <a16:colId xmlns:a16="http://schemas.microsoft.com/office/drawing/2014/main" val="361079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191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- 2018-05-16 09:00:00 </a:t>
                      </a:r>
                      <a:r>
                        <a:rPr kumimoji="0" lang="en-US" sz="1000" b="0" i="0" u="none" strike="noStrike" kern="1200" cap="none" spc="0" normalizeH="0" baseline="0" noProof="0">
                          <a:ln>
                            <a:noFill/>
                          </a:ln>
                          <a:solidFill>
                            <a:prstClr val="black"/>
                          </a:solidFill>
                          <a:effectLst/>
                          <a:uLnTx/>
                          <a:uFillTx/>
                          <a:latin typeface="+mn-lt"/>
                          <a:ea typeface="+mn-ea"/>
                          <a:cs typeface="+mn-cs"/>
                        </a:rPr>
                        <a:t> 
 “A teacher takes a hand, opens a mind and touches a heart. ”
Happy Teacher’s Day! Thank you for guiding us, inspiring us and making us who we are today!
Leave a comment below and share with us some good memories with your teacher!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715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- 2018-05-10 13:28:00 </a:t>
                      </a:r>
                      <a:r>
                        <a:rPr kumimoji="0" lang="en-US" sz="1000" b="0" i="0" u="none" strike="noStrike" kern="1200" cap="none" spc="0" normalizeH="0" baseline="0" noProof="0">
                          <a:ln>
                            <a:noFill/>
                          </a:ln>
                          <a:solidFill>
                            <a:prstClr val="black"/>
                          </a:solidFill>
                          <a:effectLst/>
                          <a:uLnTx/>
                          <a:uFillTx/>
                          <a:latin typeface="+mn-lt"/>
                          <a:ea typeface="+mn-ea"/>
                          <a:cs typeface="+mn-cs"/>
                        </a:rPr>
                        <a:t> 
 While waiting for the weekend to come, here’s a word whizz for you!
“Discombobulate” is a verb that means to confuse somebody and make them slightly anxious.
Example usage in a sentence:
‘You can discombobulate a cat just by rearranging the furniture in the room.’
http://bit.ly/2uXvS1a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6852864"/>
                  </a:ext>
                </a:extLst>
              </a:tr>
            </a:tbl>
          </a:graphicData>
        </a:graphic>
      </p:graphicFrame>
      <p:sp>
        <p:nvSpPr>
          <p:cNvPr id="4" name="Text Placeholder 3">
            <a:extLst>
              <a:ext uri="{FF2B5EF4-FFF2-40B4-BE49-F238E27FC236}">
                <a16:creationId xmlns:a16="http://schemas.microsoft.com/office/drawing/2014/main" id="{EBC592F4-C706-4B94-B56E-600AE8AE21F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38974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3DDF-25A0-4C88-BF23-39DDFAEB9B36}"/>
              </a:ext>
            </a:extLst>
          </p:cNvPr>
          <p:cNvSpPr>
            <a:spLocks noGrp="1"/>
          </p:cNvSpPr>
          <p:nvPr>
            <p:ph type="title"/>
          </p:nvPr>
        </p:nvSpPr>
        <p:spPr/>
        <p:txBody>
          <a:bodyPr/>
          <a:lstStyle/>
          <a:p>
            <a:r>
              <a:rPr lang="en-US"/>
              <a:t>(FB) Custom Own Posts Table (new) | Oxford Fajar Pre-University - 3 of 3</a:t>
            </a:r>
          </a:p>
        </p:txBody>
      </p:sp>
      <p:graphicFrame>
        <p:nvGraphicFramePr>
          <p:cNvPr id="5" name="Table Placeholder 4">
            <a:extLst>
              <a:ext uri="{FF2B5EF4-FFF2-40B4-BE49-F238E27FC236}">
                <a16:creationId xmlns:a16="http://schemas.microsoft.com/office/drawing/2014/main" id="{262876A4-9E64-41DB-B071-31275C615F43}"/>
              </a:ext>
            </a:extLst>
          </p:cNvPr>
          <p:cNvGraphicFramePr>
            <a:graphicFrameLocks noGrp="1"/>
          </p:cNvGraphicFramePr>
          <p:nvPr>
            <p:ph type="tbl" sz="quarter" idx="13"/>
            <p:extLst>
              <p:ext uri="{D42A27DB-BD31-4B8C-83A1-F6EECF244321}">
                <p14:modId xmlns:p14="http://schemas.microsoft.com/office/powerpoint/2010/main" val="4061055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4696934"/>
                    </a:ext>
                  </a:extLst>
                </a:gridCol>
                <a:gridCol w="822960">
                  <a:extLst>
                    <a:ext uri="{9D8B030D-6E8A-4147-A177-3AD203B41FA5}">
                      <a16:colId xmlns:a16="http://schemas.microsoft.com/office/drawing/2014/main" val="3698164227"/>
                    </a:ext>
                  </a:extLst>
                </a:gridCol>
                <a:gridCol w="822960">
                  <a:extLst>
                    <a:ext uri="{9D8B030D-6E8A-4147-A177-3AD203B41FA5}">
                      <a16:colId xmlns:a16="http://schemas.microsoft.com/office/drawing/2014/main" val="3965636748"/>
                    </a:ext>
                  </a:extLst>
                </a:gridCol>
                <a:gridCol w="822960">
                  <a:extLst>
                    <a:ext uri="{9D8B030D-6E8A-4147-A177-3AD203B41FA5}">
                      <a16:colId xmlns:a16="http://schemas.microsoft.com/office/drawing/2014/main" val="1618619844"/>
                    </a:ext>
                  </a:extLst>
                </a:gridCol>
                <a:gridCol w="822960">
                  <a:extLst>
                    <a:ext uri="{9D8B030D-6E8A-4147-A177-3AD203B41FA5}">
                      <a16:colId xmlns:a16="http://schemas.microsoft.com/office/drawing/2014/main" val="2580009888"/>
                    </a:ext>
                  </a:extLst>
                </a:gridCol>
                <a:gridCol w="822960">
                  <a:extLst>
                    <a:ext uri="{9D8B030D-6E8A-4147-A177-3AD203B41FA5}">
                      <a16:colId xmlns:a16="http://schemas.microsoft.com/office/drawing/2014/main" val="1565435901"/>
                    </a:ext>
                  </a:extLst>
                </a:gridCol>
                <a:gridCol w="822960">
                  <a:extLst>
                    <a:ext uri="{9D8B030D-6E8A-4147-A177-3AD203B41FA5}">
                      <a16:colId xmlns:a16="http://schemas.microsoft.com/office/drawing/2014/main" val="67253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406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- 2018-05-04 13:51:00 </a:t>
                      </a:r>
                      <a:r>
                        <a:rPr kumimoji="0" lang="en-US" sz="1000" b="0" i="0" u="none" strike="noStrike" kern="1200" cap="none" spc="0" normalizeH="0" baseline="0" noProof="0">
                          <a:ln>
                            <a:noFill/>
                          </a:ln>
                          <a:solidFill>
                            <a:prstClr val="black"/>
                          </a:solidFill>
                          <a:effectLst/>
                          <a:uLnTx/>
                          <a:uFillTx/>
                          <a:latin typeface="+mn-lt"/>
                          <a:ea typeface="+mn-ea"/>
                          <a:cs typeface="+mn-cs"/>
                        </a:rPr>
                        <a:t> 
 Excel in Matriculation exam with step-by-step Fully Worked Solutions for Matriculation anytime, anywhere!
Learn more at
http://bit.ly/2HAsyil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6527731"/>
                  </a:ext>
                </a:extLst>
              </a:tr>
            </a:tbl>
          </a:graphicData>
        </a:graphic>
      </p:graphicFrame>
      <p:sp>
        <p:nvSpPr>
          <p:cNvPr id="4" name="Text Placeholder 3">
            <a:extLst>
              <a:ext uri="{FF2B5EF4-FFF2-40B4-BE49-F238E27FC236}">
                <a16:creationId xmlns:a16="http://schemas.microsoft.com/office/drawing/2014/main" id="{3FCFCFBD-C395-4A04-A48D-9BC4DCF3F73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26108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F604E-A834-4D7E-9951-685032D1A6FB}"/>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5F03AEB2-AC5C-4977-9E6C-24657D8667A3}"/>
              </a:ext>
            </a:extLst>
          </p:cNvPr>
          <p:cNvGraphicFramePr>
            <a:graphicFrameLocks noGrp="1"/>
          </p:cNvGraphicFramePr>
          <p:nvPr>
            <p:ph type="chart" sz="quarter" idx="13"/>
            <p:extLst>
              <p:ext uri="{D42A27DB-BD31-4B8C-83A1-F6EECF244321}">
                <p14:modId xmlns:p14="http://schemas.microsoft.com/office/powerpoint/2010/main" val="4089766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6D9FEF-D6B5-44D1-9B0D-8657AFA6846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092C8C1-4715-4357-9F1C-749FE2A12C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8749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AFB56-CDF5-4397-9F33-2F69C684C828}"/>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C5EE4CAA-96C3-49AD-A208-263FAE55D908}"/>
              </a:ext>
            </a:extLst>
          </p:cNvPr>
          <p:cNvGraphicFramePr>
            <a:graphicFrameLocks noGrp="1"/>
          </p:cNvGraphicFramePr>
          <p:nvPr>
            <p:ph type="chart" sz="quarter" idx="13"/>
            <p:extLst>
              <p:ext uri="{D42A27DB-BD31-4B8C-83A1-F6EECF244321}">
                <p14:modId xmlns:p14="http://schemas.microsoft.com/office/powerpoint/2010/main" val="674383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B8DA8-3A56-4913-83DF-B7D53560B22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D67C7A7-D5B1-4713-A334-61A5A98EE7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648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D39FC-6F79-4D2D-B51C-23607106B9C2}"/>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1F2B9484-8376-44F2-AEEC-606F842F1D5C}"/>
              </a:ext>
            </a:extLst>
          </p:cNvPr>
          <p:cNvGraphicFramePr>
            <a:graphicFrameLocks noGrp="1"/>
          </p:cNvGraphicFramePr>
          <p:nvPr>
            <p:ph type="chart" sz="quarter" idx="13"/>
            <p:extLst>
              <p:ext uri="{D42A27DB-BD31-4B8C-83A1-F6EECF244321}">
                <p14:modId xmlns:p14="http://schemas.microsoft.com/office/powerpoint/2010/main" val="2129556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62F06B-4F8C-4B22-BEFB-923CF0926D0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5F80EE8-25E0-4BB1-B73C-7DA94A5CE1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150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331AC-21A3-4AD2-98EE-420927DB0C39}"/>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15712446-D402-4AB1-874A-9737E9BD8237}"/>
              </a:ext>
            </a:extLst>
          </p:cNvPr>
          <p:cNvGraphicFramePr>
            <a:graphicFrameLocks noGrp="1"/>
          </p:cNvGraphicFramePr>
          <p:nvPr>
            <p:ph type="chart" sz="quarter" idx="13"/>
            <p:extLst>
              <p:ext uri="{D42A27DB-BD31-4B8C-83A1-F6EECF244321}">
                <p14:modId xmlns:p14="http://schemas.microsoft.com/office/powerpoint/2010/main" val="174128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5F1B6-5EAA-4062-867E-B2E2637C17C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241D1C6-46E1-4A94-868B-2553CE627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90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3293-5EEB-499D-93CC-121AE37B6023}"/>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4ADEC363-3B89-4A81-B26C-2894107B01F2}"/>
              </a:ext>
            </a:extLst>
          </p:cNvPr>
          <p:cNvGraphicFramePr>
            <a:graphicFrameLocks noGrp="1"/>
          </p:cNvGraphicFramePr>
          <p:nvPr>
            <p:ph type="tbl" sz="quarter" idx="13"/>
            <p:extLst>
              <p:ext uri="{D42A27DB-BD31-4B8C-83A1-F6EECF244321}">
                <p14:modId xmlns:p14="http://schemas.microsoft.com/office/powerpoint/2010/main" val="358274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79620105"/>
                    </a:ext>
                  </a:extLst>
                </a:gridCol>
                <a:gridCol w="1645920">
                  <a:extLst>
                    <a:ext uri="{9D8B030D-6E8A-4147-A177-3AD203B41FA5}">
                      <a16:colId xmlns:a16="http://schemas.microsoft.com/office/drawing/2014/main" val="3876804565"/>
                    </a:ext>
                  </a:extLst>
                </a:gridCol>
                <a:gridCol w="1645920">
                  <a:extLst>
                    <a:ext uri="{9D8B030D-6E8A-4147-A177-3AD203B41FA5}">
                      <a16:colId xmlns:a16="http://schemas.microsoft.com/office/drawing/2014/main" val="1303203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2657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extLst>
                  <a:ext uri="{0D108BD9-81ED-4DB2-BD59-A6C34878D82A}">
                    <a16:rowId xmlns:a16="http://schemas.microsoft.com/office/drawing/2014/main" val="45275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238912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317117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57470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05031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28777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18381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393586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93305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179041414"/>
                  </a:ext>
                </a:extLst>
              </a:tr>
            </a:tbl>
          </a:graphicData>
        </a:graphic>
      </p:graphicFrame>
      <p:sp>
        <p:nvSpPr>
          <p:cNvPr id="4" name="Text Placeholder 3">
            <a:extLst>
              <a:ext uri="{FF2B5EF4-FFF2-40B4-BE49-F238E27FC236}">
                <a16:creationId xmlns:a16="http://schemas.microsoft.com/office/drawing/2014/main" id="{4E74B650-B661-478B-B871-B125C16DA3B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36405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102F0-9091-4719-A316-AAB9CF5D93F9}"/>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41CE7BBF-F9AE-4A96-A8EA-C9FF8E542CBF}"/>
              </a:ext>
            </a:extLst>
          </p:cNvPr>
          <p:cNvGraphicFramePr>
            <a:graphicFrameLocks noGrp="1"/>
          </p:cNvGraphicFramePr>
          <p:nvPr>
            <p:ph type="tbl" sz="quarter" idx="13"/>
            <p:extLst>
              <p:ext uri="{D42A27DB-BD31-4B8C-83A1-F6EECF244321}">
                <p14:modId xmlns:p14="http://schemas.microsoft.com/office/powerpoint/2010/main" val="127359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127650"/>
                    </a:ext>
                  </a:extLst>
                </a:gridCol>
                <a:gridCol w="1645920">
                  <a:extLst>
                    <a:ext uri="{9D8B030D-6E8A-4147-A177-3AD203B41FA5}">
                      <a16:colId xmlns:a16="http://schemas.microsoft.com/office/drawing/2014/main" val="724887403"/>
                    </a:ext>
                  </a:extLst>
                </a:gridCol>
                <a:gridCol w="1645920">
                  <a:extLst>
                    <a:ext uri="{9D8B030D-6E8A-4147-A177-3AD203B41FA5}">
                      <a16:colId xmlns:a16="http://schemas.microsoft.com/office/drawing/2014/main" val="42037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777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99535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85401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18791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83947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2171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2327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14101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59834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646324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6012471"/>
                  </a:ext>
                </a:extLst>
              </a:tr>
            </a:tbl>
          </a:graphicData>
        </a:graphic>
      </p:graphicFrame>
      <p:sp>
        <p:nvSpPr>
          <p:cNvPr id="4" name="Text Placeholder 3">
            <a:extLst>
              <a:ext uri="{FF2B5EF4-FFF2-40B4-BE49-F238E27FC236}">
                <a16:creationId xmlns:a16="http://schemas.microsoft.com/office/drawing/2014/main" id="{230596B7-AFC4-4509-BF1B-0C457D6837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9615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F4E70-0160-4899-BCC9-F51D75DFC01D}"/>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809271B2-1765-4785-8318-D8D8F437796C}"/>
              </a:ext>
            </a:extLst>
          </p:cNvPr>
          <p:cNvGraphicFramePr>
            <a:graphicFrameLocks noGrp="1"/>
          </p:cNvGraphicFramePr>
          <p:nvPr>
            <p:ph type="tbl" sz="quarter" idx="13"/>
            <p:extLst>
              <p:ext uri="{D42A27DB-BD31-4B8C-83A1-F6EECF244321}">
                <p14:modId xmlns:p14="http://schemas.microsoft.com/office/powerpoint/2010/main" val="2391394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31889378"/>
                    </a:ext>
                  </a:extLst>
                </a:gridCol>
                <a:gridCol w="1645920">
                  <a:extLst>
                    <a:ext uri="{9D8B030D-6E8A-4147-A177-3AD203B41FA5}">
                      <a16:colId xmlns:a16="http://schemas.microsoft.com/office/drawing/2014/main" val="1326260511"/>
                    </a:ext>
                  </a:extLst>
                </a:gridCol>
                <a:gridCol w="1645920">
                  <a:extLst>
                    <a:ext uri="{9D8B030D-6E8A-4147-A177-3AD203B41FA5}">
                      <a16:colId xmlns:a16="http://schemas.microsoft.com/office/drawing/2014/main" val="345865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7694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54915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99778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Tanjung Malim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50481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7904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64672791"/>
                  </a:ext>
                </a:extLst>
              </a:tr>
            </a:tbl>
          </a:graphicData>
        </a:graphic>
      </p:graphicFrame>
      <p:sp>
        <p:nvSpPr>
          <p:cNvPr id="4" name="Text Placeholder 3">
            <a:extLst>
              <a:ext uri="{FF2B5EF4-FFF2-40B4-BE49-F238E27FC236}">
                <a16:creationId xmlns:a16="http://schemas.microsoft.com/office/drawing/2014/main" id="{3BFD65E0-CEE4-4958-A21C-F9682556AC9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37384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D7BF-B0E2-42E7-9C68-CABDC6DA3DA1}"/>
              </a:ext>
            </a:extLst>
          </p:cNvPr>
          <p:cNvSpPr>
            <a:spLocks noGrp="1"/>
          </p:cNvSpPr>
          <p:nvPr>
            <p:ph type="title"/>
          </p:nvPr>
        </p:nvSpPr>
        <p:spPr/>
        <p:txBody>
          <a:bodyPr/>
          <a:lstStyle/>
          <a:p>
            <a:r>
              <a:rPr lang="en-US"/>
              <a:t>Facebook Own Posts Table | Oxford Fajar Pre-University - 1 of 6</a:t>
            </a:r>
          </a:p>
        </p:txBody>
      </p:sp>
      <p:graphicFrame>
        <p:nvGraphicFramePr>
          <p:cNvPr id="5" name="Table Placeholder 4">
            <a:extLst>
              <a:ext uri="{FF2B5EF4-FFF2-40B4-BE49-F238E27FC236}">
                <a16:creationId xmlns:a16="http://schemas.microsoft.com/office/drawing/2014/main" id="{CBC723EE-D18E-433C-9329-A500D8F2AE27}"/>
              </a:ext>
            </a:extLst>
          </p:cNvPr>
          <p:cNvGraphicFramePr>
            <a:graphicFrameLocks noGrp="1"/>
          </p:cNvGraphicFramePr>
          <p:nvPr>
            <p:ph type="tbl" sz="quarter" idx="13"/>
            <p:extLst>
              <p:ext uri="{D42A27DB-BD31-4B8C-83A1-F6EECF244321}">
                <p14:modId xmlns:p14="http://schemas.microsoft.com/office/powerpoint/2010/main" val="99960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6972094"/>
                    </a:ext>
                  </a:extLst>
                </a:gridCol>
                <a:gridCol w="658368">
                  <a:extLst>
                    <a:ext uri="{9D8B030D-6E8A-4147-A177-3AD203B41FA5}">
                      <a16:colId xmlns:a16="http://schemas.microsoft.com/office/drawing/2014/main" val="4222363812"/>
                    </a:ext>
                  </a:extLst>
                </a:gridCol>
                <a:gridCol w="658368">
                  <a:extLst>
                    <a:ext uri="{9D8B030D-6E8A-4147-A177-3AD203B41FA5}">
                      <a16:colId xmlns:a16="http://schemas.microsoft.com/office/drawing/2014/main" val="4266267574"/>
                    </a:ext>
                  </a:extLst>
                </a:gridCol>
                <a:gridCol w="658368">
                  <a:extLst>
                    <a:ext uri="{9D8B030D-6E8A-4147-A177-3AD203B41FA5}">
                      <a16:colId xmlns:a16="http://schemas.microsoft.com/office/drawing/2014/main" val="1860280766"/>
                    </a:ext>
                  </a:extLst>
                </a:gridCol>
                <a:gridCol w="658368">
                  <a:extLst>
                    <a:ext uri="{9D8B030D-6E8A-4147-A177-3AD203B41FA5}">
                      <a16:colId xmlns:a16="http://schemas.microsoft.com/office/drawing/2014/main" val="1857306381"/>
                    </a:ext>
                  </a:extLst>
                </a:gridCol>
                <a:gridCol w="658368">
                  <a:extLst>
                    <a:ext uri="{9D8B030D-6E8A-4147-A177-3AD203B41FA5}">
                      <a16:colId xmlns:a16="http://schemas.microsoft.com/office/drawing/2014/main" val="1631649896"/>
                    </a:ext>
                  </a:extLst>
                </a:gridCol>
                <a:gridCol w="658368">
                  <a:extLst>
                    <a:ext uri="{9D8B030D-6E8A-4147-A177-3AD203B41FA5}">
                      <a16:colId xmlns:a16="http://schemas.microsoft.com/office/drawing/2014/main" val="455166389"/>
                    </a:ext>
                  </a:extLst>
                </a:gridCol>
                <a:gridCol w="658368">
                  <a:extLst>
                    <a:ext uri="{9D8B030D-6E8A-4147-A177-3AD203B41FA5}">
                      <a16:colId xmlns:a16="http://schemas.microsoft.com/office/drawing/2014/main" val="239429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247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- 2018-05-29 19:20:00 </a:t>
                      </a:r>
                      <a:r>
                        <a:rPr kumimoji="0" lang="en-US" sz="1000" b="0" i="0" u="none" strike="noStrike" kern="1200" cap="none" spc="0" normalizeH="0" baseline="0" noProof="0">
                          <a:ln>
                            <a:noFill/>
                          </a:ln>
                          <a:solidFill>
                            <a:prstClr val="black"/>
                          </a:solidFill>
                          <a:effectLst/>
                          <a:uLnTx/>
                          <a:uFillTx/>
                          <a:latin typeface="+mn-lt"/>
                          <a:ea typeface="+mn-ea"/>
                          <a:cs typeface="+mn-cs"/>
                        </a:rPr>
                        <a:t> 
 In the race to grab attention, people or organisations are sharing information on social media platforms without even caring if the news or information is true. This causes the spread of fake news.
However, we have some tips to tell the difference between real news and fake news.
Learn more at
http://bit.ly/2GPiRrI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0411316"/>
                  </a:ext>
                </a:extLst>
              </a:tr>
            </a:tbl>
          </a:graphicData>
        </a:graphic>
      </p:graphicFrame>
      <p:sp>
        <p:nvSpPr>
          <p:cNvPr id="4" name="Text Placeholder 3">
            <a:extLst>
              <a:ext uri="{FF2B5EF4-FFF2-40B4-BE49-F238E27FC236}">
                <a16:creationId xmlns:a16="http://schemas.microsoft.com/office/drawing/2014/main" id="{85878FFB-8BAE-4EB2-B390-B83B6F4C888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56400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34865-C3E1-41A1-A15F-336EA454B098}"/>
              </a:ext>
            </a:extLst>
          </p:cNvPr>
          <p:cNvSpPr>
            <a:spLocks noGrp="1"/>
          </p:cNvSpPr>
          <p:nvPr>
            <p:ph type="title"/>
          </p:nvPr>
        </p:nvSpPr>
        <p:spPr/>
        <p:txBody>
          <a:bodyPr/>
          <a:lstStyle/>
          <a:p>
            <a:r>
              <a:rPr lang="en-US"/>
              <a:t>Facebook Own Posts Table | Oxford Fajar Pre-University - 2 of 6</a:t>
            </a:r>
          </a:p>
        </p:txBody>
      </p:sp>
      <p:graphicFrame>
        <p:nvGraphicFramePr>
          <p:cNvPr id="5" name="Table Placeholder 4">
            <a:extLst>
              <a:ext uri="{FF2B5EF4-FFF2-40B4-BE49-F238E27FC236}">
                <a16:creationId xmlns:a16="http://schemas.microsoft.com/office/drawing/2014/main" id="{BE1F682B-BE9F-4FA1-87DC-B34F6DE27E01}"/>
              </a:ext>
            </a:extLst>
          </p:cNvPr>
          <p:cNvGraphicFramePr>
            <a:graphicFrameLocks noGrp="1"/>
          </p:cNvGraphicFramePr>
          <p:nvPr>
            <p:ph type="tbl" sz="quarter" idx="13"/>
            <p:extLst>
              <p:ext uri="{D42A27DB-BD31-4B8C-83A1-F6EECF244321}">
                <p14:modId xmlns:p14="http://schemas.microsoft.com/office/powerpoint/2010/main" val="4030916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7776799"/>
                    </a:ext>
                  </a:extLst>
                </a:gridCol>
                <a:gridCol w="658368">
                  <a:extLst>
                    <a:ext uri="{9D8B030D-6E8A-4147-A177-3AD203B41FA5}">
                      <a16:colId xmlns:a16="http://schemas.microsoft.com/office/drawing/2014/main" val="2960931782"/>
                    </a:ext>
                  </a:extLst>
                </a:gridCol>
                <a:gridCol w="658368">
                  <a:extLst>
                    <a:ext uri="{9D8B030D-6E8A-4147-A177-3AD203B41FA5}">
                      <a16:colId xmlns:a16="http://schemas.microsoft.com/office/drawing/2014/main" val="2173989996"/>
                    </a:ext>
                  </a:extLst>
                </a:gridCol>
                <a:gridCol w="658368">
                  <a:extLst>
                    <a:ext uri="{9D8B030D-6E8A-4147-A177-3AD203B41FA5}">
                      <a16:colId xmlns:a16="http://schemas.microsoft.com/office/drawing/2014/main" val="3531218191"/>
                    </a:ext>
                  </a:extLst>
                </a:gridCol>
                <a:gridCol w="658368">
                  <a:extLst>
                    <a:ext uri="{9D8B030D-6E8A-4147-A177-3AD203B41FA5}">
                      <a16:colId xmlns:a16="http://schemas.microsoft.com/office/drawing/2014/main" val="2723788964"/>
                    </a:ext>
                  </a:extLst>
                </a:gridCol>
                <a:gridCol w="658368">
                  <a:extLst>
                    <a:ext uri="{9D8B030D-6E8A-4147-A177-3AD203B41FA5}">
                      <a16:colId xmlns:a16="http://schemas.microsoft.com/office/drawing/2014/main" val="1721989490"/>
                    </a:ext>
                  </a:extLst>
                </a:gridCol>
                <a:gridCol w="658368">
                  <a:extLst>
                    <a:ext uri="{9D8B030D-6E8A-4147-A177-3AD203B41FA5}">
                      <a16:colId xmlns:a16="http://schemas.microsoft.com/office/drawing/2014/main" val="139402388"/>
                    </a:ext>
                  </a:extLst>
                </a:gridCol>
                <a:gridCol w="658368">
                  <a:extLst>
                    <a:ext uri="{9D8B030D-6E8A-4147-A177-3AD203B41FA5}">
                      <a16:colId xmlns:a16="http://schemas.microsoft.com/office/drawing/2014/main" val="228563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124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- 2018-05-24 20:31:00 </a:t>
                      </a:r>
                      <a:r>
                        <a:rPr kumimoji="0" lang="en-US" sz="1000" b="0" i="0" u="none" strike="noStrike" kern="1200" cap="none" spc="0" normalizeH="0" baseline="0" noProof="0">
                          <a:ln>
                            <a:noFill/>
                          </a:ln>
                          <a:solidFill>
                            <a:prstClr val="black"/>
                          </a:solidFill>
                          <a:effectLst/>
                          <a:uLnTx/>
                          <a:uFillTx/>
                          <a:latin typeface="+mn-lt"/>
                          <a:ea typeface="+mn-ea"/>
                          <a:cs typeface="+mn-cs"/>
                        </a:rPr>
                        <a:t> 
 Get creative with verbs for impactful and interesting writing!
For example:
1. Verbs like said, walked, looked, and thought can be replaced with more descriptive words like mumbled, sauntered, eyeballed, and pondered.
2. Invent verbs from other word forms, like nouns. ‘She snaked the hallways...’ and ‘She doctored the paper until it was perfect.’
3. Get creative with unusual verbs, like ‘tabled your idea’.
Explore more about creative verbs here.
http://bit.ly/2qiCTVk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272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- 2018-05-21 17:19:00 </a:t>
                      </a:r>
                      <a:r>
                        <a:rPr kumimoji="0" lang="en-US" sz="1000" b="0" i="0" u="none" strike="noStrike" kern="1200" cap="none" spc="0" normalizeH="0" baseline="0" noProof="0">
                          <a:ln>
                            <a:noFill/>
                          </a:ln>
                          <a:solidFill>
                            <a:prstClr val="black"/>
                          </a:solidFill>
                          <a:effectLst/>
                          <a:uLnTx/>
                          <a:uFillTx/>
                          <a:latin typeface="+mn-lt"/>
                          <a:ea typeface="+mn-ea"/>
                          <a:cs typeface="+mn-cs"/>
                        </a:rPr>
                        <a:t> 
 Want to be more articulate in project presentations, public speaking, or even for job interviews?
Check out these 8 must-follow secrets to improve your speech:
http://bit.ly/2ICm7Y3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387398"/>
                  </a:ext>
                </a:extLst>
              </a:tr>
            </a:tbl>
          </a:graphicData>
        </a:graphic>
      </p:graphicFrame>
      <p:sp>
        <p:nvSpPr>
          <p:cNvPr id="4" name="Text Placeholder 3">
            <a:extLst>
              <a:ext uri="{FF2B5EF4-FFF2-40B4-BE49-F238E27FC236}">
                <a16:creationId xmlns:a16="http://schemas.microsoft.com/office/drawing/2014/main" id="{F7DD9AC3-695A-4ECF-986D-28309D2C407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48124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AF7A-8F10-43DF-8FDF-6DDB4379E213}"/>
              </a:ext>
            </a:extLst>
          </p:cNvPr>
          <p:cNvSpPr>
            <a:spLocks noGrp="1"/>
          </p:cNvSpPr>
          <p:nvPr>
            <p:ph type="title"/>
          </p:nvPr>
        </p:nvSpPr>
        <p:spPr/>
        <p:txBody>
          <a:bodyPr/>
          <a:lstStyle/>
          <a:p>
            <a:r>
              <a:rPr lang="en-US"/>
              <a:t>Facebook Own Posts Table | Oxford Fajar Pre-University - 3 of 6</a:t>
            </a:r>
          </a:p>
        </p:txBody>
      </p:sp>
      <p:graphicFrame>
        <p:nvGraphicFramePr>
          <p:cNvPr id="5" name="Table Placeholder 4">
            <a:extLst>
              <a:ext uri="{FF2B5EF4-FFF2-40B4-BE49-F238E27FC236}">
                <a16:creationId xmlns:a16="http://schemas.microsoft.com/office/drawing/2014/main" id="{D56C82E4-1D3C-44E4-8909-FB2504935DB8}"/>
              </a:ext>
            </a:extLst>
          </p:cNvPr>
          <p:cNvGraphicFramePr>
            <a:graphicFrameLocks noGrp="1"/>
          </p:cNvGraphicFramePr>
          <p:nvPr>
            <p:ph type="tbl" sz="quarter" idx="13"/>
            <p:extLst>
              <p:ext uri="{D42A27DB-BD31-4B8C-83A1-F6EECF244321}">
                <p14:modId xmlns:p14="http://schemas.microsoft.com/office/powerpoint/2010/main" val="541592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36038507"/>
                    </a:ext>
                  </a:extLst>
                </a:gridCol>
                <a:gridCol w="658368">
                  <a:extLst>
                    <a:ext uri="{9D8B030D-6E8A-4147-A177-3AD203B41FA5}">
                      <a16:colId xmlns:a16="http://schemas.microsoft.com/office/drawing/2014/main" val="1146453673"/>
                    </a:ext>
                  </a:extLst>
                </a:gridCol>
                <a:gridCol w="658368">
                  <a:extLst>
                    <a:ext uri="{9D8B030D-6E8A-4147-A177-3AD203B41FA5}">
                      <a16:colId xmlns:a16="http://schemas.microsoft.com/office/drawing/2014/main" val="601174615"/>
                    </a:ext>
                  </a:extLst>
                </a:gridCol>
                <a:gridCol w="658368">
                  <a:extLst>
                    <a:ext uri="{9D8B030D-6E8A-4147-A177-3AD203B41FA5}">
                      <a16:colId xmlns:a16="http://schemas.microsoft.com/office/drawing/2014/main" val="475238508"/>
                    </a:ext>
                  </a:extLst>
                </a:gridCol>
                <a:gridCol w="658368">
                  <a:extLst>
                    <a:ext uri="{9D8B030D-6E8A-4147-A177-3AD203B41FA5}">
                      <a16:colId xmlns:a16="http://schemas.microsoft.com/office/drawing/2014/main" val="2496209361"/>
                    </a:ext>
                  </a:extLst>
                </a:gridCol>
                <a:gridCol w="658368">
                  <a:extLst>
                    <a:ext uri="{9D8B030D-6E8A-4147-A177-3AD203B41FA5}">
                      <a16:colId xmlns:a16="http://schemas.microsoft.com/office/drawing/2014/main" val="1483857358"/>
                    </a:ext>
                  </a:extLst>
                </a:gridCol>
                <a:gridCol w="658368">
                  <a:extLst>
                    <a:ext uri="{9D8B030D-6E8A-4147-A177-3AD203B41FA5}">
                      <a16:colId xmlns:a16="http://schemas.microsoft.com/office/drawing/2014/main" val="4229328014"/>
                    </a:ext>
                  </a:extLst>
                </a:gridCol>
                <a:gridCol w="658368">
                  <a:extLst>
                    <a:ext uri="{9D8B030D-6E8A-4147-A177-3AD203B41FA5}">
                      <a16:colId xmlns:a16="http://schemas.microsoft.com/office/drawing/2014/main" val="405086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24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- 2018-05-19 15:29:00 </a:t>
                      </a:r>
                      <a:r>
                        <a:rPr kumimoji="0" lang="en-US" sz="1000" b="0" i="0" u="none" strike="noStrike" kern="1200" cap="none" spc="0" normalizeH="0" baseline="0" noProof="0">
                          <a:ln>
                            <a:noFill/>
                          </a:ln>
                          <a:solidFill>
                            <a:prstClr val="black"/>
                          </a:solidFill>
                          <a:effectLst/>
                          <a:uLnTx/>
                          <a:uFillTx/>
                          <a:latin typeface="+mn-lt"/>
                          <a:ea typeface="+mn-ea"/>
                          <a:cs typeface="+mn-cs"/>
                        </a:rPr>
                        <a:t> 
 Oxford Fajar Companion Website offers students the tools to take guided control of their learning such as quizes, while teachers will find the resources useful to enhance and aid their teaching in class.
Visit our Companion Website to discover additional resources that are available to you!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529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- 2018-05-16 09:00:00 </a:t>
                      </a:r>
                      <a:r>
                        <a:rPr kumimoji="0" lang="en-US" sz="1000" b="0" i="0" u="none" strike="noStrike" kern="1200" cap="none" spc="0" normalizeH="0" baseline="0" noProof="0">
                          <a:ln>
                            <a:noFill/>
                          </a:ln>
                          <a:solidFill>
                            <a:prstClr val="black"/>
                          </a:solidFill>
                          <a:effectLst/>
                          <a:uLnTx/>
                          <a:uFillTx/>
                          <a:latin typeface="+mn-lt"/>
                          <a:ea typeface="+mn-ea"/>
                          <a:cs typeface="+mn-cs"/>
                        </a:rPr>
                        <a:t> 
 “A teacher takes a hand, opens a mind and touches a heart. ”
Happy Teacher’s Day! Thank you for guiding us, inspiring us and making us who we are today!
Leave a comment below and share with us some good memories with your teacher!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339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- 2018-05-13 10:00:00 </a:t>
                      </a:r>
                      <a:r>
                        <a:rPr kumimoji="0" lang="en-US" sz="1000" b="0" i="0" u="none" strike="noStrike" kern="1200" cap="none" spc="0" normalizeH="0" baseline="0" noProof="0">
                          <a:ln>
                            <a:noFill/>
                          </a:ln>
                          <a:solidFill>
                            <a:prstClr val="black"/>
                          </a:solidFill>
                          <a:effectLst/>
                          <a:uLnTx/>
                          <a:uFillTx/>
                          <a:latin typeface="+mn-lt"/>
                          <a:ea typeface="+mn-ea"/>
                          <a:cs typeface="+mn-cs"/>
                        </a:rPr>
                        <a:t> 
 “Mother’s love is the fuel that enables a normal human being to do the impossible.” – Marion C. Garrety
Appreciate and love your mother as much as she loves you,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8492965"/>
                  </a:ext>
                </a:extLst>
              </a:tr>
            </a:tbl>
          </a:graphicData>
        </a:graphic>
      </p:graphicFrame>
      <p:sp>
        <p:nvSpPr>
          <p:cNvPr id="4" name="Text Placeholder 3">
            <a:extLst>
              <a:ext uri="{FF2B5EF4-FFF2-40B4-BE49-F238E27FC236}">
                <a16:creationId xmlns:a16="http://schemas.microsoft.com/office/drawing/2014/main" id="{D6EEA172-6DF4-4718-9436-686717F4C04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35257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E29BC-A315-414E-A734-0B3781179DF4}"/>
              </a:ext>
            </a:extLst>
          </p:cNvPr>
          <p:cNvSpPr>
            <a:spLocks noGrp="1"/>
          </p:cNvSpPr>
          <p:nvPr>
            <p:ph type="title"/>
          </p:nvPr>
        </p:nvSpPr>
        <p:spPr/>
        <p:txBody>
          <a:bodyPr/>
          <a:lstStyle/>
          <a:p>
            <a:r>
              <a:rPr lang="en-US"/>
              <a:t>Facebook Own Posts Table | Oxford Fajar Pre-University - 4 of 6</a:t>
            </a:r>
          </a:p>
        </p:txBody>
      </p:sp>
      <p:graphicFrame>
        <p:nvGraphicFramePr>
          <p:cNvPr id="5" name="Table Placeholder 4">
            <a:extLst>
              <a:ext uri="{FF2B5EF4-FFF2-40B4-BE49-F238E27FC236}">
                <a16:creationId xmlns:a16="http://schemas.microsoft.com/office/drawing/2014/main" id="{C3165CEC-0F04-4489-AE89-EB54117C253E}"/>
              </a:ext>
            </a:extLst>
          </p:cNvPr>
          <p:cNvGraphicFramePr>
            <a:graphicFrameLocks noGrp="1"/>
          </p:cNvGraphicFramePr>
          <p:nvPr>
            <p:ph type="tbl" sz="quarter" idx="13"/>
            <p:extLst>
              <p:ext uri="{D42A27DB-BD31-4B8C-83A1-F6EECF244321}">
                <p14:modId xmlns:p14="http://schemas.microsoft.com/office/powerpoint/2010/main" val="19794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3946749"/>
                    </a:ext>
                  </a:extLst>
                </a:gridCol>
                <a:gridCol w="658368">
                  <a:extLst>
                    <a:ext uri="{9D8B030D-6E8A-4147-A177-3AD203B41FA5}">
                      <a16:colId xmlns:a16="http://schemas.microsoft.com/office/drawing/2014/main" val="1674766684"/>
                    </a:ext>
                  </a:extLst>
                </a:gridCol>
                <a:gridCol w="658368">
                  <a:extLst>
                    <a:ext uri="{9D8B030D-6E8A-4147-A177-3AD203B41FA5}">
                      <a16:colId xmlns:a16="http://schemas.microsoft.com/office/drawing/2014/main" val="2321760870"/>
                    </a:ext>
                  </a:extLst>
                </a:gridCol>
                <a:gridCol w="658368">
                  <a:extLst>
                    <a:ext uri="{9D8B030D-6E8A-4147-A177-3AD203B41FA5}">
                      <a16:colId xmlns:a16="http://schemas.microsoft.com/office/drawing/2014/main" val="999505323"/>
                    </a:ext>
                  </a:extLst>
                </a:gridCol>
                <a:gridCol w="658368">
                  <a:extLst>
                    <a:ext uri="{9D8B030D-6E8A-4147-A177-3AD203B41FA5}">
                      <a16:colId xmlns:a16="http://schemas.microsoft.com/office/drawing/2014/main" val="2595446472"/>
                    </a:ext>
                  </a:extLst>
                </a:gridCol>
                <a:gridCol w="658368">
                  <a:extLst>
                    <a:ext uri="{9D8B030D-6E8A-4147-A177-3AD203B41FA5}">
                      <a16:colId xmlns:a16="http://schemas.microsoft.com/office/drawing/2014/main" val="1776832970"/>
                    </a:ext>
                  </a:extLst>
                </a:gridCol>
                <a:gridCol w="658368">
                  <a:extLst>
                    <a:ext uri="{9D8B030D-6E8A-4147-A177-3AD203B41FA5}">
                      <a16:colId xmlns:a16="http://schemas.microsoft.com/office/drawing/2014/main" val="1905326564"/>
                    </a:ext>
                  </a:extLst>
                </a:gridCol>
                <a:gridCol w="658368">
                  <a:extLst>
                    <a:ext uri="{9D8B030D-6E8A-4147-A177-3AD203B41FA5}">
                      <a16:colId xmlns:a16="http://schemas.microsoft.com/office/drawing/2014/main" val="26416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697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- 2018-05-10 13:28:00 </a:t>
                      </a:r>
                      <a:r>
                        <a:rPr kumimoji="0" lang="en-US" sz="1000" b="0" i="0" u="none" strike="noStrike" kern="1200" cap="none" spc="0" normalizeH="0" baseline="0" noProof="0">
                          <a:ln>
                            <a:noFill/>
                          </a:ln>
                          <a:solidFill>
                            <a:prstClr val="black"/>
                          </a:solidFill>
                          <a:effectLst/>
                          <a:uLnTx/>
                          <a:uFillTx/>
                          <a:latin typeface="+mn-lt"/>
                          <a:ea typeface="+mn-ea"/>
                          <a:cs typeface="+mn-cs"/>
                        </a:rPr>
                        <a:t> 
 While waiting for the weekend to come, here’s a word whizz for you!
“Discombobulate” is a verb that means to confuse somebody and make them slightly anxious.
Example usage in a sentence:
‘You can discombobulate a cat just by rearranging the furniture in the room.’
http://bit.ly/2uXvS1a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9140609"/>
                  </a:ext>
                </a:extLst>
              </a:tr>
            </a:tbl>
          </a:graphicData>
        </a:graphic>
      </p:graphicFrame>
      <p:sp>
        <p:nvSpPr>
          <p:cNvPr id="4" name="Text Placeholder 3">
            <a:extLst>
              <a:ext uri="{FF2B5EF4-FFF2-40B4-BE49-F238E27FC236}">
                <a16:creationId xmlns:a16="http://schemas.microsoft.com/office/drawing/2014/main" id="{4F82BE3C-B626-4838-91D6-7795DD70A84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71931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9EEF8-C667-4373-B90E-4FB54455F15F}"/>
              </a:ext>
            </a:extLst>
          </p:cNvPr>
          <p:cNvSpPr>
            <a:spLocks noGrp="1"/>
          </p:cNvSpPr>
          <p:nvPr>
            <p:ph type="title"/>
          </p:nvPr>
        </p:nvSpPr>
        <p:spPr/>
        <p:txBody>
          <a:bodyPr/>
          <a:lstStyle/>
          <a:p>
            <a:r>
              <a:rPr lang="en-US"/>
              <a:t>Facebook Own Posts Table | Oxford Fajar Pre-University - 5 of 6</a:t>
            </a:r>
          </a:p>
        </p:txBody>
      </p:sp>
      <p:graphicFrame>
        <p:nvGraphicFramePr>
          <p:cNvPr id="5" name="Table Placeholder 4">
            <a:extLst>
              <a:ext uri="{FF2B5EF4-FFF2-40B4-BE49-F238E27FC236}">
                <a16:creationId xmlns:a16="http://schemas.microsoft.com/office/drawing/2014/main" id="{62862173-56D9-42C9-9C05-50F286FCF522}"/>
              </a:ext>
            </a:extLst>
          </p:cNvPr>
          <p:cNvGraphicFramePr>
            <a:graphicFrameLocks noGrp="1"/>
          </p:cNvGraphicFramePr>
          <p:nvPr>
            <p:ph type="tbl" sz="quarter" idx="13"/>
            <p:extLst>
              <p:ext uri="{D42A27DB-BD31-4B8C-83A1-F6EECF244321}">
                <p14:modId xmlns:p14="http://schemas.microsoft.com/office/powerpoint/2010/main" val="558459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7924712"/>
                    </a:ext>
                  </a:extLst>
                </a:gridCol>
                <a:gridCol w="658368">
                  <a:extLst>
                    <a:ext uri="{9D8B030D-6E8A-4147-A177-3AD203B41FA5}">
                      <a16:colId xmlns:a16="http://schemas.microsoft.com/office/drawing/2014/main" val="3117864475"/>
                    </a:ext>
                  </a:extLst>
                </a:gridCol>
                <a:gridCol w="658368">
                  <a:extLst>
                    <a:ext uri="{9D8B030D-6E8A-4147-A177-3AD203B41FA5}">
                      <a16:colId xmlns:a16="http://schemas.microsoft.com/office/drawing/2014/main" val="2056064512"/>
                    </a:ext>
                  </a:extLst>
                </a:gridCol>
                <a:gridCol w="658368">
                  <a:extLst>
                    <a:ext uri="{9D8B030D-6E8A-4147-A177-3AD203B41FA5}">
                      <a16:colId xmlns:a16="http://schemas.microsoft.com/office/drawing/2014/main" val="4134654890"/>
                    </a:ext>
                  </a:extLst>
                </a:gridCol>
                <a:gridCol w="658368">
                  <a:extLst>
                    <a:ext uri="{9D8B030D-6E8A-4147-A177-3AD203B41FA5}">
                      <a16:colId xmlns:a16="http://schemas.microsoft.com/office/drawing/2014/main" val="1996832833"/>
                    </a:ext>
                  </a:extLst>
                </a:gridCol>
                <a:gridCol w="658368">
                  <a:extLst>
                    <a:ext uri="{9D8B030D-6E8A-4147-A177-3AD203B41FA5}">
                      <a16:colId xmlns:a16="http://schemas.microsoft.com/office/drawing/2014/main" val="3439829256"/>
                    </a:ext>
                  </a:extLst>
                </a:gridCol>
                <a:gridCol w="658368">
                  <a:extLst>
                    <a:ext uri="{9D8B030D-6E8A-4147-A177-3AD203B41FA5}">
                      <a16:colId xmlns:a16="http://schemas.microsoft.com/office/drawing/2014/main" val="831686556"/>
                    </a:ext>
                  </a:extLst>
                </a:gridCol>
                <a:gridCol w="658368">
                  <a:extLst>
                    <a:ext uri="{9D8B030D-6E8A-4147-A177-3AD203B41FA5}">
                      <a16:colId xmlns:a16="http://schemas.microsoft.com/office/drawing/2014/main" val="737834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497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- 2018-05-08 12:27:00 </a:t>
                      </a:r>
                      <a:r>
                        <a:rPr kumimoji="0" lang="en-US" sz="1000" b="0" i="0" u="none" strike="noStrike" kern="1200" cap="none" spc="0" normalizeH="0" baseline="0" noProof="0">
                          <a:ln>
                            <a:noFill/>
                          </a:ln>
                          <a:solidFill>
                            <a:prstClr val="black"/>
                          </a:solidFill>
                          <a:effectLst/>
                          <a:uLnTx/>
                          <a:uFillTx/>
                          <a:latin typeface="+mn-lt"/>
                          <a:ea typeface="+mn-ea"/>
                          <a:cs typeface="+mn-cs"/>
                        </a:rPr>
                        <a:t> 
 Do you find yourself practicing the below 5 bad study habits?
1.Taking linear notes
2.Highlighting the book
3.Rewriting notes
4.Rereading the chapter
5.Memorising definitions
We’ve got you some solutions to make your study process more effective!
For solutions like recreating all your class notes in another form, using flash cards, creating practice exams for your classmates, testing and resting yourself, and more, click here: http://bit.ly/2qgKXVQ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482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- 2018-05-04 13:51:00 </a:t>
                      </a:r>
                      <a:r>
                        <a:rPr kumimoji="0" lang="en-US" sz="1000" b="0" i="0" u="none" strike="noStrike" kern="1200" cap="none" spc="0" normalizeH="0" baseline="0" noProof="0">
                          <a:ln>
                            <a:noFill/>
                          </a:ln>
                          <a:solidFill>
                            <a:prstClr val="black"/>
                          </a:solidFill>
                          <a:effectLst/>
                          <a:uLnTx/>
                          <a:uFillTx/>
                          <a:latin typeface="+mn-lt"/>
                          <a:ea typeface="+mn-ea"/>
                          <a:cs typeface="+mn-cs"/>
                        </a:rPr>
                        <a:t> 
 Excel in Matriculation exam with step-by-step Fully Worked Solutions for Matriculation anytime, anywhere!
Learn more at
http://bit.ly/2HAsyil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6127347"/>
                  </a:ext>
                </a:extLst>
              </a:tr>
            </a:tbl>
          </a:graphicData>
        </a:graphic>
      </p:graphicFrame>
      <p:sp>
        <p:nvSpPr>
          <p:cNvPr id="4" name="Text Placeholder 3">
            <a:extLst>
              <a:ext uri="{FF2B5EF4-FFF2-40B4-BE49-F238E27FC236}">
                <a16:creationId xmlns:a16="http://schemas.microsoft.com/office/drawing/2014/main" id="{69941333-F4A2-40B5-971C-43846CFD9DE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03657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13E99-1DEF-4B3B-88A7-6BD6AA2B73EC}"/>
              </a:ext>
            </a:extLst>
          </p:cNvPr>
          <p:cNvSpPr>
            <a:spLocks noGrp="1"/>
          </p:cNvSpPr>
          <p:nvPr>
            <p:ph type="title"/>
          </p:nvPr>
        </p:nvSpPr>
        <p:spPr/>
        <p:txBody>
          <a:bodyPr/>
          <a:lstStyle/>
          <a:p>
            <a:r>
              <a:rPr lang="en-US"/>
              <a:t>Facebook Own Posts Table | Oxford Fajar Pre-University - 6 of 6</a:t>
            </a:r>
          </a:p>
        </p:txBody>
      </p:sp>
      <p:graphicFrame>
        <p:nvGraphicFramePr>
          <p:cNvPr id="5" name="Table Placeholder 4">
            <a:extLst>
              <a:ext uri="{FF2B5EF4-FFF2-40B4-BE49-F238E27FC236}">
                <a16:creationId xmlns:a16="http://schemas.microsoft.com/office/drawing/2014/main" id="{3365D044-4CB5-4C97-B485-5E764ED04FE5}"/>
              </a:ext>
            </a:extLst>
          </p:cNvPr>
          <p:cNvGraphicFramePr>
            <a:graphicFrameLocks noGrp="1"/>
          </p:cNvGraphicFramePr>
          <p:nvPr>
            <p:ph type="tbl" sz="quarter" idx="13"/>
            <p:extLst>
              <p:ext uri="{D42A27DB-BD31-4B8C-83A1-F6EECF244321}">
                <p14:modId xmlns:p14="http://schemas.microsoft.com/office/powerpoint/2010/main" val="53333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6102255"/>
                    </a:ext>
                  </a:extLst>
                </a:gridCol>
                <a:gridCol w="658368">
                  <a:extLst>
                    <a:ext uri="{9D8B030D-6E8A-4147-A177-3AD203B41FA5}">
                      <a16:colId xmlns:a16="http://schemas.microsoft.com/office/drawing/2014/main" val="1283603107"/>
                    </a:ext>
                  </a:extLst>
                </a:gridCol>
                <a:gridCol w="658368">
                  <a:extLst>
                    <a:ext uri="{9D8B030D-6E8A-4147-A177-3AD203B41FA5}">
                      <a16:colId xmlns:a16="http://schemas.microsoft.com/office/drawing/2014/main" val="3267377587"/>
                    </a:ext>
                  </a:extLst>
                </a:gridCol>
                <a:gridCol w="658368">
                  <a:extLst>
                    <a:ext uri="{9D8B030D-6E8A-4147-A177-3AD203B41FA5}">
                      <a16:colId xmlns:a16="http://schemas.microsoft.com/office/drawing/2014/main" val="3037035149"/>
                    </a:ext>
                  </a:extLst>
                </a:gridCol>
                <a:gridCol w="658368">
                  <a:extLst>
                    <a:ext uri="{9D8B030D-6E8A-4147-A177-3AD203B41FA5}">
                      <a16:colId xmlns:a16="http://schemas.microsoft.com/office/drawing/2014/main" val="1492489299"/>
                    </a:ext>
                  </a:extLst>
                </a:gridCol>
                <a:gridCol w="658368">
                  <a:extLst>
                    <a:ext uri="{9D8B030D-6E8A-4147-A177-3AD203B41FA5}">
                      <a16:colId xmlns:a16="http://schemas.microsoft.com/office/drawing/2014/main" val="553458320"/>
                    </a:ext>
                  </a:extLst>
                </a:gridCol>
                <a:gridCol w="658368">
                  <a:extLst>
                    <a:ext uri="{9D8B030D-6E8A-4147-A177-3AD203B41FA5}">
                      <a16:colId xmlns:a16="http://schemas.microsoft.com/office/drawing/2014/main" val="2641226170"/>
                    </a:ext>
                  </a:extLst>
                </a:gridCol>
                <a:gridCol w="658368">
                  <a:extLst>
                    <a:ext uri="{9D8B030D-6E8A-4147-A177-3AD203B41FA5}">
                      <a16:colId xmlns:a16="http://schemas.microsoft.com/office/drawing/2014/main" val="405240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013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- 2018-05-02 13:00:01 </a:t>
                      </a:r>
                      <a:r>
                        <a:rPr kumimoji="0" lang="en-US" sz="1000" b="0" i="0" u="none" strike="noStrike" kern="1200" cap="none" spc="0" normalizeH="0" baseline="0" noProof="0">
                          <a:ln>
                            <a:noFill/>
                          </a:ln>
                          <a:solidFill>
                            <a:prstClr val="black"/>
                          </a:solidFill>
                          <a:effectLst/>
                          <a:uLnTx/>
                          <a:uFillTx/>
                          <a:latin typeface="+mn-lt"/>
                          <a:ea typeface="+mn-ea"/>
                          <a:cs typeface="+mn-cs"/>
                        </a:rPr>
                        <a:t> 
 To expand your experiences, knowledge and skills to get ahead, you need to step out of your comfort zone. 
Here are the 5 things you can do to make pushing beyond your comfort zone seem easier.
Learn more here
http://bit.ly/2FF2ygD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0734007"/>
                  </a:ext>
                </a:extLst>
              </a:tr>
            </a:tbl>
          </a:graphicData>
        </a:graphic>
      </p:graphicFrame>
      <p:sp>
        <p:nvSpPr>
          <p:cNvPr id="4" name="Text Placeholder 3">
            <a:extLst>
              <a:ext uri="{FF2B5EF4-FFF2-40B4-BE49-F238E27FC236}">
                <a16:creationId xmlns:a16="http://schemas.microsoft.com/office/drawing/2014/main" id="{E2901C99-2412-4169-AED3-F2BD966780B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154635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805</Words>
  <Application>Microsoft Office PowerPoint</Application>
  <PresentationFormat>On-screen Show (4:3)</PresentationFormat>
  <Paragraphs>342</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MASTER TEMPLATE</vt:lpstr>
      <vt:lpstr>Facebook Key Metrics Table | Oxford Fajar Pre-University</vt:lpstr>
      <vt:lpstr>Facebook Reach | Oxford Fajar Pre-University</vt:lpstr>
      <vt:lpstr>Facebook Average Reactions Per Post | Oxford Fajar Pre-University</vt:lpstr>
      <vt:lpstr>Facebook Engaged Users | Oxford Fajar Pre-University</vt:lpstr>
      <vt:lpstr>Facebook Interactions Distribution | Oxford Fajar Pre-University</vt:lpstr>
      <vt:lpstr>Facebook Interaction Rate By Weekday | Oxford Fajar Pre-University</vt:lpstr>
      <vt:lpstr>(FB) Custom Own Posts Table (new) | Oxford Fajar Pre-University - 1 of 3</vt:lpstr>
      <vt:lpstr>(FB) Custom Own Posts Table (new) | Oxford Fajar Pre-University - 2 of 3</vt:lpstr>
      <vt:lpstr>(FB)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6</vt:lpstr>
      <vt:lpstr>Facebook Own Posts Table | Oxford Fajar Pre-University - 2 of 6</vt:lpstr>
      <vt:lpstr>Facebook Own Posts Table | Oxford Fajar Pre-University - 3 of 6</vt:lpstr>
      <vt:lpstr>Facebook Own Posts Table | Oxford Fajar Pre-University - 4 of 6</vt:lpstr>
      <vt:lpstr>Facebook Own Posts Table | Oxford Fajar Pre-University - 5 of 6</vt:lpstr>
      <vt:lpstr>Facebook Own Posts Table | Oxford Fajar Pre-University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2018-06-01T07:27:06Z</dcterms:created>
  <dcterms:modified xsi:type="dcterms:W3CDTF">2018-06-01T07:27:44Z</dcterms:modified>
</cp:coreProperties>
</file>