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829</c:v>
                </c:pt>
                <c:pt idx="1">
                  <c:v>486</c:v>
                </c:pt>
                <c:pt idx="2">
                  <c:v>141</c:v>
                </c:pt>
                <c:pt idx="3">
                  <c:v>333</c:v>
                </c:pt>
                <c:pt idx="4">
                  <c:v>649</c:v>
                </c:pt>
                <c:pt idx="5">
                  <c:v>116</c:v>
                </c:pt>
                <c:pt idx="6">
                  <c:v>142</c:v>
                </c:pt>
                <c:pt idx="7">
                  <c:v>596</c:v>
                </c:pt>
                <c:pt idx="8">
                  <c:v>196</c:v>
                </c:pt>
                <c:pt idx="9">
                  <c:v>412</c:v>
                </c:pt>
                <c:pt idx="10">
                  <c:v>368</c:v>
                </c:pt>
                <c:pt idx="11">
                  <c:v>800</c:v>
                </c:pt>
                <c:pt idx="12">
                  <c:v>1041</c:v>
                </c:pt>
                <c:pt idx="13">
                  <c:v>789</c:v>
                </c:pt>
                <c:pt idx="14">
                  <c:v>163</c:v>
                </c:pt>
                <c:pt idx="15">
                  <c:v>979</c:v>
                </c:pt>
                <c:pt idx="16">
                  <c:v>719</c:v>
                </c:pt>
                <c:pt idx="17">
                  <c:v>197</c:v>
                </c:pt>
                <c:pt idx="18">
                  <c:v>473</c:v>
                </c:pt>
                <c:pt idx="19">
                  <c:v>150</c:v>
                </c:pt>
                <c:pt idx="20">
                  <c:v>517</c:v>
                </c:pt>
                <c:pt idx="21">
                  <c:v>589</c:v>
                </c:pt>
                <c:pt idx="22">
                  <c:v>198</c:v>
                </c:pt>
                <c:pt idx="23">
                  <c:v>441</c:v>
                </c:pt>
                <c:pt idx="24">
                  <c:v>538</c:v>
                </c:pt>
                <c:pt idx="25">
                  <c:v>8169</c:v>
                </c:pt>
                <c:pt idx="26">
                  <c:v>9011</c:v>
                </c:pt>
                <c:pt idx="27">
                  <c:v>8694</c:v>
                </c:pt>
                <c:pt idx="28">
                  <c:v>8505</c:v>
                </c:pt>
                <c:pt idx="29">
                  <c:v>8153</c:v>
                </c:pt>
                <c:pt idx="30">
                  <c:v>7553</c:v>
                </c:pt>
              </c:numCache>
            </c:numRef>
          </c:val>
          <c:smooth val="0"/>
          <c:extLst>
            <c:ext xmlns:c16="http://schemas.microsoft.com/office/drawing/2014/chart" uri="{C3380CC4-5D6E-409C-BE32-E72D297353CC}">
              <c16:uniqueId val="{00000000-B76C-4EFE-B596-A7979E1A22B7}"/>
            </c:ext>
          </c:extLst>
        </c:ser>
        <c:dLbls>
          <c:showLegendKey val="0"/>
          <c:showVal val="0"/>
          <c:showCatName val="0"/>
          <c:showSerName val="0"/>
          <c:showPercent val="0"/>
          <c:showBubbleSize val="0"/>
        </c:dLbls>
        <c:smooth val="0"/>
        <c:axId val="336250408"/>
        <c:axId val="336251720"/>
      </c:lineChart>
      <c:dateAx>
        <c:axId val="336250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51720"/>
        <c:crosses val="autoZero"/>
        <c:auto val="1"/>
        <c:lblOffset val="100"/>
        <c:baseTimeUnit val="days"/>
      </c:dateAx>
      <c:valAx>
        <c:axId val="33625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5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102</c:v>
                </c:pt>
                <c:pt idx="1">
                  <c:v>0</c:v>
                </c:pt>
                <c:pt idx="2">
                  <c:v>0</c:v>
                </c:pt>
                <c:pt idx="3">
                  <c:v>119</c:v>
                </c:pt>
                <c:pt idx="4">
                  <c:v>0</c:v>
                </c:pt>
                <c:pt idx="5">
                  <c:v>0</c:v>
                </c:pt>
                <c:pt idx="6">
                  <c:v>117</c:v>
                </c:pt>
                <c:pt idx="7">
                  <c:v>0</c:v>
                </c:pt>
                <c:pt idx="8">
                  <c:v>0</c:v>
                </c:pt>
                <c:pt idx="9">
                  <c:v>0</c:v>
                </c:pt>
                <c:pt idx="10">
                  <c:v>131</c:v>
                </c:pt>
                <c:pt idx="11">
                  <c:v>0</c:v>
                </c:pt>
                <c:pt idx="12">
                  <c:v>156</c:v>
                </c:pt>
                <c:pt idx="13">
                  <c:v>0</c:v>
                </c:pt>
                <c:pt idx="14">
                  <c:v>140</c:v>
                </c:pt>
                <c:pt idx="15">
                  <c:v>119</c:v>
                </c:pt>
                <c:pt idx="16">
                  <c:v>0</c:v>
                </c:pt>
                <c:pt idx="17">
                  <c:v>85</c:v>
                </c:pt>
                <c:pt idx="18">
                  <c:v>0</c:v>
                </c:pt>
                <c:pt idx="19">
                  <c:v>0</c:v>
                </c:pt>
                <c:pt idx="20">
                  <c:v>105</c:v>
                </c:pt>
                <c:pt idx="21">
                  <c:v>0</c:v>
                </c:pt>
                <c:pt idx="22">
                  <c:v>102</c:v>
                </c:pt>
                <c:pt idx="23">
                  <c:v>16</c:v>
                </c:pt>
                <c:pt idx="24">
                  <c:v>110</c:v>
                </c:pt>
                <c:pt idx="25">
                  <c:v>0</c:v>
                </c:pt>
                <c:pt idx="26">
                  <c:v>0</c:v>
                </c:pt>
                <c:pt idx="27">
                  <c:v>0</c:v>
                </c:pt>
                <c:pt idx="28">
                  <c:v>94</c:v>
                </c:pt>
                <c:pt idx="29">
                  <c:v>0</c:v>
                </c:pt>
                <c:pt idx="30">
                  <c:v>0</c:v>
                </c:pt>
              </c:numCache>
            </c:numRef>
          </c:val>
          <c:smooth val="0"/>
          <c:extLst>
            <c:ext xmlns:c16="http://schemas.microsoft.com/office/drawing/2014/chart" uri="{C3380CC4-5D6E-409C-BE32-E72D297353CC}">
              <c16:uniqueId val="{00000000-71C6-475F-962A-67F873D7971E}"/>
            </c:ext>
          </c:extLst>
        </c:ser>
        <c:dLbls>
          <c:showLegendKey val="0"/>
          <c:showVal val="0"/>
          <c:showCatName val="0"/>
          <c:showSerName val="0"/>
          <c:showPercent val="0"/>
          <c:showBubbleSize val="0"/>
        </c:dLbls>
        <c:smooth val="0"/>
        <c:axId val="337861840"/>
        <c:axId val="337856920"/>
      </c:lineChart>
      <c:dateAx>
        <c:axId val="33786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56920"/>
        <c:crosses val="autoZero"/>
        <c:auto val="1"/>
        <c:lblOffset val="100"/>
        <c:baseTimeUnit val="days"/>
      </c:dateAx>
      <c:valAx>
        <c:axId val="33785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6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148</c:v>
                </c:pt>
                <c:pt idx="1">
                  <c:v>105</c:v>
                </c:pt>
                <c:pt idx="2">
                  <c:v>19</c:v>
                </c:pt>
                <c:pt idx="3">
                  <c:v>47</c:v>
                </c:pt>
                <c:pt idx="4">
                  <c:v>116</c:v>
                </c:pt>
                <c:pt idx="5">
                  <c:v>19</c:v>
                </c:pt>
                <c:pt idx="6">
                  <c:v>20</c:v>
                </c:pt>
                <c:pt idx="7">
                  <c:v>126</c:v>
                </c:pt>
                <c:pt idx="8">
                  <c:v>38</c:v>
                </c:pt>
                <c:pt idx="9">
                  <c:v>31</c:v>
                </c:pt>
                <c:pt idx="10">
                  <c:v>41</c:v>
                </c:pt>
                <c:pt idx="11">
                  <c:v>139</c:v>
                </c:pt>
                <c:pt idx="12">
                  <c:v>99</c:v>
                </c:pt>
                <c:pt idx="13">
                  <c:v>109</c:v>
                </c:pt>
                <c:pt idx="14">
                  <c:v>23</c:v>
                </c:pt>
                <c:pt idx="15">
                  <c:v>197</c:v>
                </c:pt>
                <c:pt idx="16">
                  <c:v>122</c:v>
                </c:pt>
                <c:pt idx="17">
                  <c:v>37</c:v>
                </c:pt>
                <c:pt idx="18">
                  <c:v>97</c:v>
                </c:pt>
                <c:pt idx="19">
                  <c:v>24</c:v>
                </c:pt>
                <c:pt idx="20">
                  <c:v>64</c:v>
                </c:pt>
                <c:pt idx="21">
                  <c:v>99</c:v>
                </c:pt>
                <c:pt idx="22">
                  <c:v>33</c:v>
                </c:pt>
                <c:pt idx="23">
                  <c:v>107</c:v>
                </c:pt>
                <c:pt idx="24">
                  <c:v>23</c:v>
                </c:pt>
                <c:pt idx="25">
                  <c:v>143</c:v>
                </c:pt>
                <c:pt idx="26">
                  <c:v>33</c:v>
                </c:pt>
                <c:pt idx="27">
                  <c:v>39</c:v>
                </c:pt>
                <c:pt idx="28">
                  <c:v>44</c:v>
                </c:pt>
                <c:pt idx="29">
                  <c:v>132</c:v>
                </c:pt>
                <c:pt idx="30">
                  <c:v>39</c:v>
                </c:pt>
              </c:numCache>
            </c:numRef>
          </c:val>
          <c:smooth val="0"/>
          <c:extLst>
            <c:ext xmlns:c16="http://schemas.microsoft.com/office/drawing/2014/chart" uri="{C3380CC4-5D6E-409C-BE32-E72D297353CC}">
              <c16:uniqueId val="{00000000-1E23-4CEE-8569-C2D5D03D7713}"/>
            </c:ext>
          </c:extLst>
        </c:ser>
        <c:dLbls>
          <c:showLegendKey val="0"/>
          <c:showVal val="0"/>
          <c:showCatName val="0"/>
          <c:showSerName val="0"/>
          <c:showPercent val="0"/>
          <c:showBubbleSize val="0"/>
        </c:dLbls>
        <c:smooth val="0"/>
        <c:axId val="340973624"/>
        <c:axId val="340977560"/>
      </c:lineChart>
      <c:dateAx>
        <c:axId val="34097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77560"/>
        <c:crosses val="autoZero"/>
        <c:auto val="1"/>
        <c:lblOffset val="100"/>
        <c:baseTimeUnit val="days"/>
      </c:dateAx>
      <c:valAx>
        <c:axId val="34097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7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MABECS Sdn Bhd</c:v>
                </c:pt>
              </c:strCache>
            </c:strRef>
          </c:cat>
          <c:val>
            <c:numRef>
              <c:f>Sheet1!$B$2</c:f>
              <c:numCache>
                <c:formatCode>General</c:formatCode>
                <c:ptCount val="1"/>
                <c:pt idx="0">
                  <c:v>1384</c:v>
                </c:pt>
              </c:numCache>
            </c:numRef>
          </c:val>
          <c:extLst>
            <c:ext xmlns:c16="http://schemas.microsoft.com/office/drawing/2014/chart" uri="{C3380CC4-5D6E-409C-BE32-E72D297353CC}">
              <c16:uniqueId val="{00000000-4E9B-4B7D-B6A4-2274BC3FB1C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MABECS Sdn Bhd</c:v>
                </c:pt>
              </c:strCache>
            </c:strRef>
          </c:cat>
          <c:val>
            <c:numRef>
              <c:f>Sheet1!$C$2</c:f>
              <c:numCache>
                <c:formatCode>General</c:formatCode>
                <c:ptCount val="1"/>
                <c:pt idx="0">
                  <c:v>10</c:v>
                </c:pt>
              </c:numCache>
            </c:numRef>
          </c:val>
          <c:extLst>
            <c:ext xmlns:c16="http://schemas.microsoft.com/office/drawing/2014/chart" uri="{C3380CC4-5D6E-409C-BE32-E72D297353CC}">
              <c16:uniqueId val="{00000001-4E9B-4B7D-B6A4-2274BC3FB1C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MABECS Sdn Bhd</c:v>
                </c:pt>
              </c:strCache>
            </c:strRef>
          </c:cat>
          <c:val>
            <c:numRef>
              <c:f>Sheet1!$D$2</c:f>
              <c:numCache>
                <c:formatCode>General</c:formatCode>
                <c:ptCount val="1"/>
                <c:pt idx="0">
                  <c:v>1</c:v>
                </c:pt>
              </c:numCache>
            </c:numRef>
          </c:val>
          <c:extLst>
            <c:ext xmlns:c16="http://schemas.microsoft.com/office/drawing/2014/chart" uri="{C3380CC4-5D6E-409C-BE32-E72D297353CC}">
              <c16:uniqueId val="{00000002-4E9B-4B7D-B6A4-2274BC3FB1C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MABECS Sdn Bhd</c:v>
                </c:pt>
              </c:strCache>
            </c:strRef>
          </c:cat>
          <c:val>
            <c:numRef>
              <c:f>Sheet1!$E$2</c:f>
              <c:numCache>
                <c:formatCode>General</c:formatCode>
                <c:ptCount val="1"/>
                <c:pt idx="0">
                  <c:v>0</c:v>
                </c:pt>
              </c:numCache>
            </c:numRef>
          </c:val>
          <c:extLst>
            <c:ext xmlns:c16="http://schemas.microsoft.com/office/drawing/2014/chart" uri="{C3380CC4-5D6E-409C-BE32-E72D297353CC}">
              <c16:uniqueId val="{00000003-4E9B-4B7D-B6A4-2274BC3FB1C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MABECS Sdn Bhd</c:v>
                </c:pt>
              </c:strCache>
            </c:strRef>
          </c:cat>
          <c:val>
            <c:numRef>
              <c:f>Sheet1!$F$2</c:f>
              <c:numCache>
                <c:formatCode>General</c:formatCode>
                <c:ptCount val="1"/>
                <c:pt idx="0">
                  <c:v>1</c:v>
                </c:pt>
              </c:numCache>
            </c:numRef>
          </c:val>
          <c:extLst>
            <c:ext xmlns:c16="http://schemas.microsoft.com/office/drawing/2014/chart" uri="{C3380CC4-5D6E-409C-BE32-E72D297353CC}">
              <c16:uniqueId val="{00000004-4E9B-4B7D-B6A4-2274BC3FB1C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MABECS Sdn Bhd</c:v>
                </c:pt>
              </c:strCache>
            </c:strRef>
          </c:cat>
          <c:val>
            <c:numRef>
              <c:f>Sheet1!$G$2</c:f>
              <c:numCache>
                <c:formatCode>General</c:formatCode>
                <c:ptCount val="1"/>
                <c:pt idx="0">
                  <c:v>0</c:v>
                </c:pt>
              </c:numCache>
            </c:numRef>
          </c:val>
          <c:extLst>
            <c:ext xmlns:c16="http://schemas.microsoft.com/office/drawing/2014/chart" uri="{C3380CC4-5D6E-409C-BE32-E72D297353CC}">
              <c16:uniqueId val="{00000005-4E9B-4B7D-B6A4-2274BC3FB1C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MABECS Sdn Bhd</c:v>
                </c:pt>
              </c:strCache>
            </c:strRef>
          </c:cat>
          <c:val>
            <c:numRef>
              <c:f>Sheet1!$H$2</c:f>
              <c:numCache>
                <c:formatCode>General</c:formatCode>
                <c:ptCount val="1"/>
                <c:pt idx="0">
                  <c:v>9</c:v>
                </c:pt>
              </c:numCache>
            </c:numRef>
          </c:val>
          <c:extLst>
            <c:ext xmlns:c16="http://schemas.microsoft.com/office/drawing/2014/chart" uri="{C3380CC4-5D6E-409C-BE32-E72D297353CC}">
              <c16:uniqueId val="{00000006-4E9B-4B7D-B6A4-2274BC3FB1C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MABECS Sdn Bhd</c:v>
                </c:pt>
              </c:strCache>
            </c:strRef>
          </c:cat>
          <c:val>
            <c:numRef>
              <c:f>Sheet1!$I$2</c:f>
              <c:numCache>
                <c:formatCode>General</c:formatCode>
                <c:ptCount val="1"/>
                <c:pt idx="0">
                  <c:v>7</c:v>
                </c:pt>
              </c:numCache>
            </c:numRef>
          </c:val>
          <c:extLst>
            <c:ext xmlns:c16="http://schemas.microsoft.com/office/drawing/2014/chart" uri="{C3380CC4-5D6E-409C-BE32-E72D297353CC}">
              <c16:uniqueId val="{00000007-4E9B-4B7D-B6A4-2274BC3FB1C3}"/>
            </c:ext>
          </c:extLst>
        </c:ser>
        <c:dLbls>
          <c:showLegendKey val="0"/>
          <c:showVal val="0"/>
          <c:showCatName val="0"/>
          <c:showSerName val="0"/>
          <c:showPercent val="0"/>
          <c:showBubbleSize val="0"/>
        </c:dLbls>
        <c:gapWidth val="150"/>
        <c:overlap val="100"/>
        <c:axId val="340981168"/>
        <c:axId val="340980512"/>
      </c:barChart>
      <c:catAx>
        <c:axId val="34098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0512"/>
        <c:crosses val="autoZero"/>
        <c:auto val="1"/>
        <c:lblAlgn val="ctr"/>
        <c:lblOffset val="100"/>
        <c:noMultiLvlLbl val="0"/>
      </c:catAx>
      <c:valAx>
        <c:axId val="340980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MABECS Sdn Bhd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0.68287604115629996</c:v>
                </c:pt>
                <c:pt idx="1">
                  <c:v>0.69818716315532003</c:v>
                </c:pt>
                <c:pt idx="2">
                  <c:v>0.68593826555610005</c:v>
                </c:pt>
                <c:pt idx="3">
                  <c:v>9.7991180793728996E-2</c:v>
                </c:pt>
                <c:pt idx="4">
                  <c:v>0.68287604115629996</c:v>
                </c:pt>
                <c:pt idx="6">
                  <c:v>0.98603625673688999</c:v>
                </c:pt>
              </c:numCache>
            </c:numRef>
          </c:val>
          <c:extLst>
            <c:ext xmlns:c16="http://schemas.microsoft.com/office/drawing/2014/chart" uri="{C3380CC4-5D6E-409C-BE32-E72D297353CC}">
              <c16:uniqueId val="{00000000-5117-4BD4-A673-B42D9EB8F032}"/>
            </c:ext>
          </c:extLst>
        </c:ser>
        <c:dLbls>
          <c:showLegendKey val="0"/>
          <c:showVal val="0"/>
          <c:showCatName val="0"/>
          <c:showSerName val="0"/>
          <c:showPercent val="0"/>
          <c:showBubbleSize val="0"/>
        </c:dLbls>
        <c:gapWidth val="219"/>
        <c:overlap val="-27"/>
        <c:axId val="340982152"/>
        <c:axId val="340983136"/>
      </c:barChart>
      <c:catAx>
        <c:axId val="34098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3136"/>
        <c:crosses val="autoZero"/>
        <c:auto val="1"/>
        <c:lblAlgn val="ctr"/>
        <c:lblOffset val="100"/>
        <c:noMultiLvlLbl val="0"/>
      </c:catAx>
      <c:valAx>
        <c:axId val="34098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1226</c:v>
                </c:pt>
                <c:pt idx="1">
                  <c:v>5467</c:v>
                </c:pt>
                <c:pt idx="2">
                  <c:v>765</c:v>
                </c:pt>
                <c:pt idx="3">
                  <c:v>177</c:v>
                </c:pt>
                <c:pt idx="4">
                  <c:v>106</c:v>
                </c:pt>
                <c:pt idx="5">
                  <c:v>31</c:v>
                </c:pt>
                <c:pt idx="6">
                  <c:v>15</c:v>
                </c:pt>
              </c:numCache>
            </c:numRef>
          </c:val>
          <c:extLst>
            <c:ext xmlns:c16="http://schemas.microsoft.com/office/drawing/2014/chart" uri="{C3380CC4-5D6E-409C-BE32-E72D297353CC}">
              <c16:uniqueId val="{00000000-E032-4698-9DA8-A1A11670A9A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944</c:v>
                </c:pt>
                <c:pt idx="1">
                  <c:v>6932</c:v>
                </c:pt>
                <c:pt idx="2">
                  <c:v>725</c:v>
                </c:pt>
                <c:pt idx="3">
                  <c:v>114</c:v>
                </c:pt>
                <c:pt idx="4">
                  <c:v>52</c:v>
                </c:pt>
                <c:pt idx="5">
                  <c:v>18</c:v>
                </c:pt>
                <c:pt idx="6">
                  <c:v>19</c:v>
                </c:pt>
              </c:numCache>
            </c:numRef>
          </c:val>
          <c:extLst>
            <c:ext xmlns:c16="http://schemas.microsoft.com/office/drawing/2014/chart" uri="{C3380CC4-5D6E-409C-BE32-E72D297353CC}">
              <c16:uniqueId val="{00000001-E032-4698-9DA8-A1A11670A9A2}"/>
            </c:ext>
          </c:extLst>
        </c:ser>
        <c:dLbls>
          <c:showLegendKey val="0"/>
          <c:showVal val="0"/>
          <c:showCatName val="0"/>
          <c:showSerName val="0"/>
          <c:showPercent val="0"/>
          <c:showBubbleSize val="0"/>
        </c:dLbls>
        <c:gapWidth val="219"/>
        <c:overlap val="-27"/>
        <c:axId val="345472536"/>
        <c:axId val="345474504"/>
      </c:barChart>
      <c:catAx>
        <c:axId val="34547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74504"/>
        <c:crosses val="autoZero"/>
        <c:auto val="1"/>
        <c:lblAlgn val="ctr"/>
        <c:lblOffset val="100"/>
        <c:noMultiLvlLbl val="0"/>
      </c:catAx>
      <c:valAx>
        <c:axId val="34547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7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0.64837905236908</c:v>
                </c:pt>
                <c:pt idx="1">
                  <c:v>0</c:v>
                </c:pt>
                <c:pt idx="2">
                  <c:v>0</c:v>
                </c:pt>
                <c:pt idx="3">
                  <c:v>0.73936004970488001</c:v>
                </c:pt>
                <c:pt idx="4">
                  <c:v>0</c:v>
                </c:pt>
                <c:pt idx="5">
                  <c:v>0</c:v>
                </c:pt>
                <c:pt idx="6">
                  <c:v>0.72450306520527996</c:v>
                </c:pt>
                <c:pt idx="7">
                  <c:v>0</c:v>
                </c:pt>
                <c:pt idx="8">
                  <c:v>0</c:v>
                </c:pt>
                <c:pt idx="9">
                  <c:v>0</c:v>
                </c:pt>
                <c:pt idx="10">
                  <c:v>0.80794375231282001</c:v>
                </c:pt>
                <c:pt idx="11">
                  <c:v>0</c:v>
                </c:pt>
                <c:pt idx="12">
                  <c:v>0.99034262163991005</c:v>
                </c:pt>
                <c:pt idx="13">
                  <c:v>0</c:v>
                </c:pt>
                <c:pt idx="14">
                  <c:v>0.88343558282209</c:v>
                </c:pt>
                <c:pt idx="15">
                  <c:v>0.74745741943388999</c:v>
                </c:pt>
                <c:pt idx="16">
                  <c:v>0</c:v>
                </c:pt>
                <c:pt idx="17">
                  <c:v>0.51946464584733998</c:v>
                </c:pt>
                <c:pt idx="18">
                  <c:v>0</c:v>
                </c:pt>
                <c:pt idx="19">
                  <c:v>0</c:v>
                </c:pt>
                <c:pt idx="20">
                  <c:v>0.64520055998539005</c:v>
                </c:pt>
                <c:pt idx="21">
                  <c:v>0</c:v>
                </c:pt>
                <c:pt idx="22">
                  <c:v>0.61942065950082004</c:v>
                </c:pt>
                <c:pt idx="23">
                  <c:v>9.7087378640777003E-2</c:v>
                </c:pt>
                <c:pt idx="24">
                  <c:v>0.67289039767215997</c:v>
                </c:pt>
                <c:pt idx="25">
                  <c:v>0</c:v>
                </c:pt>
                <c:pt idx="26">
                  <c:v>0</c:v>
                </c:pt>
                <c:pt idx="27">
                  <c:v>0</c:v>
                </c:pt>
                <c:pt idx="28">
                  <c:v>0.56725604972541999</c:v>
                </c:pt>
                <c:pt idx="29">
                  <c:v>0</c:v>
                </c:pt>
                <c:pt idx="30">
                  <c:v>0</c:v>
                </c:pt>
              </c:numCache>
            </c:numRef>
          </c:val>
          <c:smooth val="0"/>
          <c:extLst>
            <c:ext xmlns:c16="http://schemas.microsoft.com/office/drawing/2014/chart" uri="{C3380CC4-5D6E-409C-BE32-E72D297353CC}">
              <c16:uniqueId val="{00000000-3661-4395-A0B7-B16FC60C0C99}"/>
            </c:ext>
          </c:extLst>
        </c:ser>
        <c:dLbls>
          <c:showLegendKey val="0"/>
          <c:showVal val="0"/>
          <c:showCatName val="0"/>
          <c:showSerName val="0"/>
          <c:showPercent val="0"/>
          <c:showBubbleSize val="0"/>
        </c:dLbls>
        <c:smooth val="0"/>
        <c:axId val="345476472"/>
        <c:axId val="345472208"/>
      </c:lineChart>
      <c:dateAx>
        <c:axId val="345476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72208"/>
        <c:crosses val="autoZero"/>
        <c:auto val="1"/>
        <c:lblOffset val="100"/>
        <c:baseTimeUnit val="days"/>
      </c:dateAx>
      <c:valAx>
        <c:axId val="34547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7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16054</c:v>
                </c:pt>
                <c:pt idx="1">
                  <c:v>16073</c:v>
                </c:pt>
                <c:pt idx="2">
                  <c:v>16090</c:v>
                </c:pt>
                <c:pt idx="3">
                  <c:v>16101</c:v>
                </c:pt>
                <c:pt idx="4">
                  <c:v>16122</c:v>
                </c:pt>
                <c:pt idx="5">
                  <c:v>16142</c:v>
                </c:pt>
                <c:pt idx="6">
                  <c:v>16156</c:v>
                </c:pt>
                <c:pt idx="7">
                  <c:v>16174</c:v>
                </c:pt>
                <c:pt idx="8">
                  <c:v>16185</c:v>
                </c:pt>
                <c:pt idx="9">
                  <c:v>16206</c:v>
                </c:pt>
                <c:pt idx="10">
                  <c:v>16222</c:v>
                </c:pt>
                <c:pt idx="11">
                  <c:v>16247</c:v>
                </c:pt>
                <c:pt idx="12">
                  <c:v>16267</c:v>
                </c:pt>
                <c:pt idx="13">
                  <c:v>16291</c:v>
                </c:pt>
                <c:pt idx="14">
                  <c:v>16310</c:v>
                </c:pt>
                <c:pt idx="15">
                  <c:v>16334</c:v>
                </c:pt>
                <c:pt idx="16">
                  <c:v>16352</c:v>
                </c:pt>
                <c:pt idx="17">
                  <c:v>16374</c:v>
                </c:pt>
                <c:pt idx="18">
                  <c:v>16398</c:v>
                </c:pt>
                <c:pt idx="19">
                  <c:v>16417</c:v>
                </c:pt>
                <c:pt idx="20">
                  <c:v>16442</c:v>
                </c:pt>
                <c:pt idx="21">
                  <c:v>16461</c:v>
                </c:pt>
                <c:pt idx="22">
                  <c:v>16474</c:v>
                </c:pt>
                <c:pt idx="23">
                  <c:v>16487</c:v>
                </c:pt>
                <c:pt idx="24">
                  <c:v>16505</c:v>
                </c:pt>
                <c:pt idx="25">
                  <c:v>16529</c:v>
                </c:pt>
                <c:pt idx="26">
                  <c:v>16545</c:v>
                </c:pt>
                <c:pt idx="27">
                  <c:v>16559</c:v>
                </c:pt>
                <c:pt idx="28">
                  <c:v>16583</c:v>
                </c:pt>
                <c:pt idx="29">
                  <c:v>16599</c:v>
                </c:pt>
                <c:pt idx="30">
                  <c:v>16603</c:v>
                </c:pt>
              </c:numCache>
            </c:numRef>
          </c:val>
          <c:smooth val="0"/>
          <c:extLst>
            <c:ext xmlns:c16="http://schemas.microsoft.com/office/drawing/2014/chart" uri="{C3380CC4-5D6E-409C-BE32-E72D297353CC}">
              <c16:uniqueId val="{00000000-7FDD-4954-9E4E-CDB28451D8E0}"/>
            </c:ext>
          </c:extLst>
        </c:ser>
        <c:dLbls>
          <c:showLegendKey val="0"/>
          <c:showVal val="0"/>
          <c:showCatName val="0"/>
          <c:showSerName val="0"/>
          <c:showPercent val="0"/>
          <c:showBubbleSize val="0"/>
        </c:dLbls>
        <c:smooth val="0"/>
        <c:axId val="345477128"/>
        <c:axId val="275963128"/>
      </c:lineChart>
      <c:dateAx>
        <c:axId val="34547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63128"/>
        <c:crosses val="autoZero"/>
        <c:auto val="1"/>
        <c:lblOffset val="100"/>
        <c:baseTimeUnit val="days"/>
      </c:dateAx>
      <c:valAx>
        <c:axId val="27596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7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c:v>
                </c:pt>
                <c:pt idx="1">
                  <c:v>11</c:v>
                </c:pt>
                <c:pt idx="2">
                  <c:v>2</c:v>
                </c:pt>
                <c:pt idx="3">
                  <c:v>5</c:v>
                </c:pt>
                <c:pt idx="4">
                  <c:v>5</c:v>
                </c:pt>
                <c:pt idx="5">
                  <c:v>3</c:v>
                </c:pt>
                <c:pt idx="6">
                  <c:v>6</c:v>
                </c:pt>
                <c:pt idx="7">
                  <c:v>2</c:v>
                </c:pt>
                <c:pt idx="8">
                  <c:v>13</c:v>
                </c:pt>
                <c:pt idx="9">
                  <c:v>6</c:v>
                </c:pt>
                <c:pt idx="10">
                  <c:v>3</c:v>
                </c:pt>
                <c:pt idx="11">
                  <c:v>4</c:v>
                </c:pt>
                <c:pt idx="12">
                  <c:v>5</c:v>
                </c:pt>
                <c:pt idx="13">
                  <c:v>7</c:v>
                </c:pt>
                <c:pt idx="14">
                  <c:v>2</c:v>
                </c:pt>
                <c:pt idx="15">
                  <c:v>18</c:v>
                </c:pt>
                <c:pt idx="16">
                  <c:v>7</c:v>
                </c:pt>
                <c:pt idx="17">
                  <c:v>10</c:v>
                </c:pt>
                <c:pt idx="18">
                  <c:v>5</c:v>
                </c:pt>
                <c:pt idx="19">
                  <c:v>3</c:v>
                </c:pt>
                <c:pt idx="20">
                  <c:v>5</c:v>
                </c:pt>
                <c:pt idx="21">
                  <c:v>14</c:v>
                </c:pt>
                <c:pt idx="22">
                  <c:v>5</c:v>
                </c:pt>
                <c:pt idx="23">
                  <c:v>9</c:v>
                </c:pt>
                <c:pt idx="24">
                  <c:v>10</c:v>
                </c:pt>
                <c:pt idx="25">
                  <c:v>4</c:v>
                </c:pt>
                <c:pt idx="26">
                  <c:v>3</c:v>
                </c:pt>
                <c:pt idx="27">
                  <c:v>13</c:v>
                </c:pt>
                <c:pt idx="28">
                  <c:v>3</c:v>
                </c:pt>
                <c:pt idx="29">
                  <c:v>4</c:v>
                </c:pt>
                <c:pt idx="30">
                  <c:v>5</c:v>
                </c:pt>
              </c:numCache>
            </c:numRef>
          </c:val>
          <c:smooth val="0"/>
          <c:extLst>
            <c:ext xmlns:c16="http://schemas.microsoft.com/office/drawing/2014/chart" uri="{C3380CC4-5D6E-409C-BE32-E72D297353CC}">
              <c16:uniqueId val="{00000000-4EE2-4520-80CE-6505C86AD905}"/>
            </c:ext>
          </c:extLst>
        </c:ser>
        <c:dLbls>
          <c:showLegendKey val="0"/>
          <c:showVal val="0"/>
          <c:showCatName val="0"/>
          <c:showSerName val="0"/>
          <c:showPercent val="0"/>
          <c:showBubbleSize val="0"/>
        </c:dLbls>
        <c:smooth val="0"/>
        <c:axId val="334420712"/>
        <c:axId val="334416448"/>
      </c:lineChart>
      <c:dateAx>
        <c:axId val="33442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16448"/>
        <c:crosses val="autoZero"/>
        <c:auto val="1"/>
        <c:lblOffset val="100"/>
        <c:baseTimeUnit val="days"/>
      </c:dateAx>
      <c:valAx>
        <c:axId val="33441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2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06CA1-D18D-4C57-82C8-43EB8935E1B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ECBEB25-4E19-4E05-8162-4EE63422D46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38434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BA706-4E0A-4AAA-A882-64448FA41539}"/>
              </a:ext>
            </a:extLst>
          </p:cNvPr>
          <p:cNvSpPr>
            <a:spLocks noGrp="1"/>
          </p:cNvSpPr>
          <p:nvPr>
            <p:ph type="title"/>
          </p:nvPr>
        </p:nvSpPr>
        <p:spPr/>
        <p:txBody>
          <a:bodyPr/>
          <a:lstStyle/>
          <a:p>
            <a:r>
              <a:rPr lang="en-US"/>
              <a:t>Facebook Key Metrics Table | MABECS Sdn Bhd</a:t>
            </a:r>
          </a:p>
        </p:txBody>
      </p:sp>
      <p:graphicFrame>
        <p:nvGraphicFramePr>
          <p:cNvPr id="5" name="Table Placeholder 4">
            <a:extLst>
              <a:ext uri="{FF2B5EF4-FFF2-40B4-BE49-F238E27FC236}">
                <a16:creationId xmlns:a16="http://schemas.microsoft.com/office/drawing/2014/main" id="{2FC1F4EF-FB82-4B50-B2C4-801776537C4B}"/>
              </a:ext>
            </a:extLst>
          </p:cNvPr>
          <p:cNvGraphicFramePr>
            <a:graphicFrameLocks noGrp="1"/>
          </p:cNvGraphicFramePr>
          <p:nvPr>
            <p:ph type="tbl" sz="quarter" idx="13"/>
            <p:extLst>
              <p:ext uri="{D42A27DB-BD31-4B8C-83A1-F6EECF244321}">
                <p14:modId xmlns:p14="http://schemas.microsoft.com/office/powerpoint/2010/main" val="4177264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8860151"/>
                    </a:ext>
                  </a:extLst>
                </a:gridCol>
                <a:gridCol w="740664">
                  <a:extLst>
                    <a:ext uri="{9D8B030D-6E8A-4147-A177-3AD203B41FA5}">
                      <a16:colId xmlns:a16="http://schemas.microsoft.com/office/drawing/2014/main" val="1786906866"/>
                    </a:ext>
                  </a:extLst>
                </a:gridCol>
                <a:gridCol w="740664">
                  <a:extLst>
                    <a:ext uri="{9D8B030D-6E8A-4147-A177-3AD203B41FA5}">
                      <a16:colId xmlns:a16="http://schemas.microsoft.com/office/drawing/2014/main" val="3010181134"/>
                    </a:ext>
                  </a:extLst>
                </a:gridCol>
                <a:gridCol w="740664">
                  <a:extLst>
                    <a:ext uri="{9D8B030D-6E8A-4147-A177-3AD203B41FA5}">
                      <a16:colId xmlns:a16="http://schemas.microsoft.com/office/drawing/2014/main" val="1172708019"/>
                    </a:ext>
                  </a:extLst>
                </a:gridCol>
                <a:gridCol w="740664">
                  <a:extLst>
                    <a:ext uri="{9D8B030D-6E8A-4147-A177-3AD203B41FA5}">
                      <a16:colId xmlns:a16="http://schemas.microsoft.com/office/drawing/2014/main" val="1556689632"/>
                    </a:ext>
                  </a:extLst>
                </a:gridCol>
                <a:gridCol w="740664">
                  <a:extLst>
                    <a:ext uri="{9D8B030D-6E8A-4147-A177-3AD203B41FA5}">
                      <a16:colId xmlns:a16="http://schemas.microsoft.com/office/drawing/2014/main" val="963645684"/>
                    </a:ext>
                  </a:extLst>
                </a:gridCol>
                <a:gridCol w="740664">
                  <a:extLst>
                    <a:ext uri="{9D8B030D-6E8A-4147-A177-3AD203B41FA5}">
                      <a16:colId xmlns:a16="http://schemas.microsoft.com/office/drawing/2014/main" val="1973134034"/>
                    </a:ext>
                  </a:extLst>
                </a:gridCol>
                <a:gridCol w="740664">
                  <a:extLst>
                    <a:ext uri="{9D8B030D-6E8A-4147-A177-3AD203B41FA5}">
                      <a16:colId xmlns:a16="http://schemas.microsoft.com/office/drawing/2014/main" val="997791296"/>
                    </a:ext>
                  </a:extLst>
                </a:gridCol>
                <a:gridCol w="740664">
                  <a:extLst>
                    <a:ext uri="{9D8B030D-6E8A-4147-A177-3AD203B41FA5}">
                      <a16:colId xmlns:a16="http://schemas.microsoft.com/office/drawing/2014/main" val="2804780132"/>
                    </a:ext>
                  </a:extLst>
                </a:gridCol>
                <a:gridCol w="740664">
                  <a:extLst>
                    <a:ext uri="{9D8B030D-6E8A-4147-A177-3AD203B41FA5}">
                      <a16:colId xmlns:a16="http://schemas.microsoft.com/office/drawing/2014/main" val="27045326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25961595"/>
                  </a:ext>
                </a:extLst>
              </a:tr>
              <a:tr h="370840">
                <a:tc>
                  <a:txBody>
                    <a:bodyPr/>
                    <a:lstStyle/>
                    <a:p>
                      <a:r>
                        <a:rPr lang="en-US" sz="1000"/>
                        <a:t>MABECS Sdn Bhd</a:t>
                      </a:r>
                    </a:p>
                  </a:txBody>
                  <a:tcPr/>
                </a:tc>
                <a:tc>
                  <a:txBody>
                    <a:bodyPr/>
                    <a:lstStyle/>
                    <a:p>
                      <a:r>
                        <a:rPr lang="en-US" sz="1000"/>
                        <a:t>16603</a:t>
                      </a:r>
                    </a:p>
                  </a:txBody>
                  <a:tcPr/>
                </a:tc>
                <a:tc>
                  <a:txBody>
                    <a:bodyPr/>
                    <a:lstStyle/>
                    <a:p>
                      <a:r>
                        <a:rPr lang="en-US" sz="1000"/>
                        <a:t>576</a:t>
                      </a:r>
                    </a:p>
                  </a:txBody>
                  <a:tcPr/>
                </a:tc>
                <a:tc>
                  <a:txBody>
                    <a:bodyPr/>
                    <a:lstStyle/>
                    <a:p>
                      <a:r>
                        <a:rPr lang="en-US" sz="1000"/>
                        <a:t>13</a:t>
                      </a:r>
                    </a:p>
                  </a:txBody>
                  <a:tcPr/>
                </a:tc>
                <a:tc>
                  <a:txBody>
                    <a:bodyPr/>
                    <a:lstStyle/>
                    <a:p>
                      <a:r>
                        <a:rPr lang="en-US" sz="1000"/>
                        <a:t>1396</a:t>
                      </a:r>
                    </a:p>
                  </a:txBody>
                  <a:tcPr/>
                </a:tc>
                <a:tc>
                  <a:txBody>
                    <a:bodyPr/>
                    <a:lstStyle/>
                    <a:p>
                      <a:r>
                        <a:rPr lang="en-US" sz="1000"/>
                        <a:t>9</a:t>
                      </a:r>
                    </a:p>
                  </a:txBody>
                  <a:tcPr/>
                </a:tc>
                <a:tc>
                  <a:txBody>
                    <a:bodyPr/>
                    <a:lstStyle/>
                    <a:p>
                      <a:r>
                        <a:rPr lang="en-US" sz="1000"/>
                        <a:t>7</a:t>
                      </a:r>
                    </a:p>
                  </a:txBody>
                  <a:tcPr/>
                </a:tc>
                <a:tc>
                  <a:txBody>
                    <a:bodyPr/>
                    <a:lstStyle/>
                    <a:p>
                      <a:r>
                        <a:rPr lang="en-US" sz="1000"/>
                        <a:t>0</a:t>
                      </a:r>
                    </a:p>
                  </a:txBody>
                  <a:tcPr/>
                </a:tc>
                <a:tc>
                  <a:txBody>
                    <a:bodyPr/>
                    <a:lstStyle/>
                    <a:p>
                      <a:r>
                        <a:rPr lang="en-US" sz="1000"/>
                        <a:t>0.6657 %</a:t>
                      </a:r>
                    </a:p>
                  </a:txBody>
                  <a:tcPr/>
                </a:tc>
                <a:tc>
                  <a:txBody>
                    <a:bodyPr/>
                    <a:lstStyle/>
                    <a:p>
                      <a:r>
                        <a:rPr lang="en-US" sz="1000"/>
                        <a:t>0.0 %</a:t>
                      </a:r>
                    </a:p>
                  </a:txBody>
                  <a:tcPr/>
                </a:tc>
                <a:extLst>
                  <a:ext uri="{0D108BD9-81ED-4DB2-BD59-A6C34878D82A}">
                    <a16:rowId xmlns:a16="http://schemas.microsoft.com/office/drawing/2014/main" val="3708853152"/>
                  </a:ext>
                </a:extLst>
              </a:tr>
            </a:tbl>
          </a:graphicData>
        </a:graphic>
      </p:graphicFrame>
      <p:sp>
        <p:nvSpPr>
          <p:cNvPr id="4" name="Text Placeholder 3">
            <a:extLst>
              <a:ext uri="{FF2B5EF4-FFF2-40B4-BE49-F238E27FC236}">
                <a16:creationId xmlns:a16="http://schemas.microsoft.com/office/drawing/2014/main" id="{34223D12-1036-40B1-AD6B-C1790004837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0479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E9431-2554-46CC-AA14-CA068233CBEC}"/>
              </a:ext>
            </a:extLst>
          </p:cNvPr>
          <p:cNvSpPr>
            <a:spLocks noGrp="1"/>
          </p:cNvSpPr>
          <p:nvPr>
            <p:ph type="title"/>
          </p:nvPr>
        </p:nvSpPr>
        <p:spPr/>
        <p:txBody>
          <a:bodyPr/>
          <a:lstStyle/>
          <a:p>
            <a:r>
              <a:rPr lang="en-US"/>
              <a:t>Facebook Reach | MABECS Sdn Bhd</a:t>
            </a:r>
          </a:p>
        </p:txBody>
      </p:sp>
      <p:graphicFrame>
        <p:nvGraphicFramePr>
          <p:cNvPr id="6" name="Chart Placeholder 5">
            <a:extLst>
              <a:ext uri="{FF2B5EF4-FFF2-40B4-BE49-F238E27FC236}">
                <a16:creationId xmlns:a16="http://schemas.microsoft.com/office/drawing/2014/main" id="{BFA9A22B-FDFC-4FBC-B930-7171FC514CBA}"/>
              </a:ext>
            </a:extLst>
          </p:cNvPr>
          <p:cNvGraphicFramePr>
            <a:graphicFrameLocks noGrp="1"/>
          </p:cNvGraphicFramePr>
          <p:nvPr>
            <p:ph type="chart" sz="quarter" idx="13"/>
            <p:extLst>
              <p:ext uri="{D42A27DB-BD31-4B8C-83A1-F6EECF244321}">
                <p14:modId xmlns:p14="http://schemas.microsoft.com/office/powerpoint/2010/main" val="1837130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798B9-EAE8-4D36-AE11-4DD3A3F9F2A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85FA101-1A67-4CBE-B976-4795F81212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324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25F38-FD60-4E1B-A831-242863DE394E}"/>
              </a:ext>
            </a:extLst>
          </p:cNvPr>
          <p:cNvSpPr>
            <a:spLocks noGrp="1"/>
          </p:cNvSpPr>
          <p:nvPr>
            <p:ph type="title"/>
          </p:nvPr>
        </p:nvSpPr>
        <p:spPr/>
        <p:txBody>
          <a:bodyPr/>
          <a:lstStyle/>
          <a:p>
            <a:r>
              <a:rPr lang="en-US"/>
              <a:t>Facebook Average Reactions Per Post | MABECS Sdn Bhd</a:t>
            </a:r>
          </a:p>
        </p:txBody>
      </p:sp>
      <p:graphicFrame>
        <p:nvGraphicFramePr>
          <p:cNvPr id="6" name="Chart Placeholder 5">
            <a:extLst>
              <a:ext uri="{FF2B5EF4-FFF2-40B4-BE49-F238E27FC236}">
                <a16:creationId xmlns:a16="http://schemas.microsoft.com/office/drawing/2014/main" id="{DC306FBC-884B-48C5-9F47-70542239E961}"/>
              </a:ext>
            </a:extLst>
          </p:cNvPr>
          <p:cNvGraphicFramePr>
            <a:graphicFrameLocks noGrp="1"/>
          </p:cNvGraphicFramePr>
          <p:nvPr>
            <p:ph type="chart" sz="quarter" idx="13"/>
            <p:extLst>
              <p:ext uri="{D42A27DB-BD31-4B8C-83A1-F6EECF244321}">
                <p14:modId xmlns:p14="http://schemas.microsoft.com/office/powerpoint/2010/main" val="2010627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B75411-A7D7-48EC-A893-59030E56C5D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C410317-7E43-45A5-BC93-6BC111283E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493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BEAC-5BBC-4ACC-BFDA-B6BCEDD51870}"/>
              </a:ext>
            </a:extLst>
          </p:cNvPr>
          <p:cNvSpPr>
            <a:spLocks noGrp="1"/>
          </p:cNvSpPr>
          <p:nvPr>
            <p:ph type="title"/>
          </p:nvPr>
        </p:nvSpPr>
        <p:spPr/>
        <p:txBody>
          <a:bodyPr/>
          <a:lstStyle/>
          <a:p>
            <a:r>
              <a:rPr lang="en-US"/>
              <a:t>Facebook Engaged Users | MABECS Sdn Bhd</a:t>
            </a:r>
          </a:p>
        </p:txBody>
      </p:sp>
      <p:graphicFrame>
        <p:nvGraphicFramePr>
          <p:cNvPr id="6" name="Chart Placeholder 5">
            <a:extLst>
              <a:ext uri="{FF2B5EF4-FFF2-40B4-BE49-F238E27FC236}">
                <a16:creationId xmlns:a16="http://schemas.microsoft.com/office/drawing/2014/main" id="{E48F78C6-47C5-48FB-9FE9-6918266C6356}"/>
              </a:ext>
            </a:extLst>
          </p:cNvPr>
          <p:cNvGraphicFramePr>
            <a:graphicFrameLocks noGrp="1"/>
          </p:cNvGraphicFramePr>
          <p:nvPr>
            <p:ph type="chart" sz="quarter" idx="13"/>
            <p:extLst>
              <p:ext uri="{D42A27DB-BD31-4B8C-83A1-F6EECF244321}">
                <p14:modId xmlns:p14="http://schemas.microsoft.com/office/powerpoint/2010/main" val="974358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8A2E2-DF71-4A5D-AEA1-66E6AD9D762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EB805D6-B497-49E7-8090-6723E7C2B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8763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E8679-4E2A-471F-A5F3-F700EAE4D501}"/>
              </a:ext>
            </a:extLst>
          </p:cNvPr>
          <p:cNvSpPr>
            <a:spLocks noGrp="1"/>
          </p:cNvSpPr>
          <p:nvPr>
            <p:ph type="title"/>
          </p:nvPr>
        </p:nvSpPr>
        <p:spPr/>
        <p:txBody>
          <a:bodyPr/>
          <a:lstStyle/>
          <a:p>
            <a:r>
              <a:rPr lang="en-US"/>
              <a:t>Facebook Interactions Distribution | MABECS Sdn Bhd</a:t>
            </a:r>
          </a:p>
        </p:txBody>
      </p:sp>
      <p:graphicFrame>
        <p:nvGraphicFramePr>
          <p:cNvPr id="6" name="Chart Placeholder 5">
            <a:extLst>
              <a:ext uri="{FF2B5EF4-FFF2-40B4-BE49-F238E27FC236}">
                <a16:creationId xmlns:a16="http://schemas.microsoft.com/office/drawing/2014/main" id="{0464498B-F162-4750-8C10-226E6A7FCB33}"/>
              </a:ext>
            </a:extLst>
          </p:cNvPr>
          <p:cNvGraphicFramePr>
            <a:graphicFrameLocks noGrp="1"/>
          </p:cNvGraphicFramePr>
          <p:nvPr>
            <p:ph type="chart" sz="quarter" idx="13"/>
            <p:extLst>
              <p:ext uri="{D42A27DB-BD31-4B8C-83A1-F6EECF244321}">
                <p14:modId xmlns:p14="http://schemas.microsoft.com/office/powerpoint/2010/main" val="204688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28AB4-DB0A-4718-99BF-85AB7FAE020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D3EB7F0-5FF9-495E-A888-37B4F7F44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4984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D46B7-394B-43FC-9B2A-507F24C5E959}"/>
              </a:ext>
            </a:extLst>
          </p:cNvPr>
          <p:cNvSpPr>
            <a:spLocks noGrp="1"/>
          </p:cNvSpPr>
          <p:nvPr>
            <p:ph type="title"/>
          </p:nvPr>
        </p:nvSpPr>
        <p:spPr/>
        <p:txBody>
          <a:bodyPr/>
          <a:lstStyle/>
          <a:p>
            <a:r>
              <a:rPr lang="en-US"/>
              <a:t>Facebook Interaction Rate By Weekday | MABECS Sdn Bhd</a:t>
            </a:r>
          </a:p>
        </p:txBody>
      </p:sp>
      <p:graphicFrame>
        <p:nvGraphicFramePr>
          <p:cNvPr id="6" name="Chart Placeholder 5">
            <a:extLst>
              <a:ext uri="{FF2B5EF4-FFF2-40B4-BE49-F238E27FC236}">
                <a16:creationId xmlns:a16="http://schemas.microsoft.com/office/drawing/2014/main" id="{83C8A4EB-4EE9-4BBE-AC44-69ACDDB40339}"/>
              </a:ext>
            </a:extLst>
          </p:cNvPr>
          <p:cNvGraphicFramePr>
            <a:graphicFrameLocks noGrp="1"/>
          </p:cNvGraphicFramePr>
          <p:nvPr>
            <p:ph type="chart" sz="quarter" idx="13"/>
            <p:extLst>
              <p:ext uri="{D42A27DB-BD31-4B8C-83A1-F6EECF244321}">
                <p14:modId xmlns:p14="http://schemas.microsoft.com/office/powerpoint/2010/main" val="1272558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8212E4-E640-4043-8E5E-73B41CC5B38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A7F8E5A-86AA-484B-982D-AA1E73923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8641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C433-0868-4966-BD0C-DFBE7775A495}"/>
              </a:ext>
            </a:extLst>
          </p:cNvPr>
          <p:cNvSpPr>
            <a:spLocks noGrp="1"/>
          </p:cNvSpPr>
          <p:nvPr>
            <p:ph type="title"/>
          </p:nvPr>
        </p:nvSpPr>
        <p:spPr/>
        <p:txBody>
          <a:bodyPr/>
          <a:lstStyle/>
          <a:p>
            <a:r>
              <a:rPr lang="en-US"/>
              <a:t>(FB) Custom Own Posts Table (new) | MABECS Sdn Bhd - 1 of 2</a:t>
            </a:r>
          </a:p>
        </p:txBody>
      </p:sp>
      <p:graphicFrame>
        <p:nvGraphicFramePr>
          <p:cNvPr id="5" name="Table Placeholder 4">
            <a:extLst>
              <a:ext uri="{FF2B5EF4-FFF2-40B4-BE49-F238E27FC236}">
                <a16:creationId xmlns:a16="http://schemas.microsoft.com/office/drawing/2014/main" id="{93C1861D-D56E-426B-A16B-BF79C4535AA2}"/>
              </a:ext>
            </a:extLst>
          </p:cNvPr>
          <p:cNvGraphicFramePr>
            <a:graphicFrameLocks noGrp="1"/>
          </p:cNvGraphicFramePr>
          <p:nvPr>
            <p:ph type="tbl" sz="quarter" idx="13"/>
            <p:extLst>
              <p:ext uri="{D42A27DB-BD31-4B8C-83A1-F6EECF244321}">
                <p14:modId xmlns:p14="http://schemas.microsoft.com/office/powerpoint/2010/main" val="78198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528871"/>
                    </a:ext>
                  </a:extLst>
                </a:gridCol>
                <a:gridCol w="822960">
                  <a:extLst>
                    <a:ext uri="{9D8B030D-6E8A-4147-A177-3AD203B41FA5}">
                      <a16:colId xmlns:a16="http://schemas.microsoft.com/office/drawing/2014/main" val="3663647250"/>
                    </a:ext>
                  </a:extLst>
                </a:gridCol>
                <a:gridCol w="822960">
                  <a:extLst>
                    <a:ext uri="{9D8B030D-6E8A-4147-A177-3AD203B41FA5}">
                      <a16:colId xmlns:a16="http://schemas.microsoft.com/office/drawing/2014/main" val="3732137317"/>
                    </a:ext>
                  </a:extLst>
                </a:gridCol>
                <a:gridCol w="822960">
                  <a:extLst>
                    <a:ext uri="{9D8B030D-6E8A-4147-A177-3AD203B41FA5}">
                      <a16:colId xmlns:a16="http://schemas.microsoft.com/office/drawing/2014/main" val="3043174766"/>
                    </a:ext>
                  </a:extLst>
                </a:gridCol>
                <a:gridCol w="822960">
                  <a:extLst>
                    <a:ext uri="{9D8B030D-6E8A-4147-A177-3AD203B41FA5}">
                      <a16:colId xmlns:a16="http://schemas.microsoft.com/office/drawing/2014/main" val="1861379123"/>
                    </a:ext>
                  </a:extLst>
                </a:gridCol>
                <a:gridCol w="822960">
                  <a:extLst>
                    <a:ext uri="{9D8B030D-6E8A-4147-A177-3AD203B41FA5}">
                      <a16:colId xmlns:a16="http://schemas.microsoft.com/office/drawing/2014/main" val="2578547358"/>
                    </a:ext>
                  </a:extLst>
                </a:gridCol>
                <a:gridCol w="822960">
                  <a:extLst>
                    <a:ext uri="{9D8B030D-6E8A-4147-A177-3AD203B41FA5}">
                      <a16:colId xmlns:a16="http://schemas.microsoft.com/office/drawing/2014/main" val="1137650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225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- 2018-05-13 01:00:01 </a:t>
                      </a:r>
                      <a:r>
                        <a:rPr kumimoji="0" lang="en-US" sz="1000" b="0" i="0" u="none" strike="noStrike" kern="1200" cap="none" spc="0" normalizeH="0" baseline="0" noProof="0">
                          <a:ln>
                            <a:noFill/>
                          </a:ln>
                          <a:solidFill>
                            <a:prstClr val="black"/>
                          </a:solidFill>
                          <a:effectLst/>
                          <a:uLnTx/>
                          <a:uFillTx/>
                          <a:latin typeface="+mn-lt"/>
                          <a:ea typeface="+mn-ea"/>
                          <a:cs typeface="+mn-cs"/>
                        </a:rPr>
                        <a:t> 
 “A mother is your first friend, your best friend and your forever friend!”
Remember to appreciate and love your mother always, Happy Mother’s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079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- 2018-05-15 15:54:00 </a:t>
                      </a:r>
                      <a:r>
                        <a:rPr kumimoji="0" lang="en-US" sz="1000" b="0" i="0" u="none" strike="noStrike" kern="1200" cap="none" spc="0" normalizeH="0" baseline="0" noProof="0">
                          <a:ln>
                            <a:noFill/>
                          </a:ln>
                          <a:solidFill>
                            <a:prstClr val="black"/>
                          </a:solidFill>
                          <a:effectLst/>
                          <a:uLnTx/>
                          <a:uFillTx/>
                          <a:latin typeface="+mn-lt"/>
                          <a:ea typeface="+mn-ea"/>
                          <a:cs typeface="+mn-cs"/>
                        </a:rPr>
                        <a:t> 
 Ramadan starts this Thursday! Here's a small tip to sustain you through the fast. 
Eat meals that contain complex carbohydrates, such as fruit and vegetables, beans, chickpeas and lentils, as they will provide you with a long-lasting source of energy throughout the day. 
Source:
https://www.clevelandclinicabudhabi.ae/en/health-byte/pages/top-tips-for-ramadan-healthy-eating.aspx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513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- 2018-05-11 12:52:00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many of the sports played around the world today began in the United Kingdom?
Source:
NationFacts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3413077"/>
                  </a:ext>
                </a:extLst>
              </a:tr>
            </a:tbl>
          </a:graphicData>
        </a:graphic>
      </p:graphicFrame>
      <p:sp>
        <p:nvSpPr>
          <p:cNvPr id="4" name="Text Placeholder 3">
            <a:extLst>
              <a:ext uri="{FF2B5EF4-FFF2-40B4-BE49-F238E27FC236}">
                <a16:creationId xmlns:a16="http://schemas.microsoft.com/office/drawing/2014/main" id="{15BB0B62-8058-452D-856D-FD08E9F94BA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76149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9CCB-A681-4F9F-8D96-CF8E38034774}"/>
              </a:ext>
            </a:extLst>
          </p:cNvPr>
          <p:cNvSpPr>
            <a:spLocks noGrp="1"/>
          </p:cNvSpPr>
          <p:nvPr>
            <p:ph type="title"/>
          </p:nvPr>
        </p:nvSpPr>
        <p:spPr/>
        <p:txBody>
          <a:bodyPr/>
          <a:lstStyle/>
          <a:p>
            <a:r>
              <a:rPr lang="en-US"/>
              <a:t>(FB) Custom Own Posts Table (new) | MABECS Sdn Bhd - 2 of 2</a:t>
            </a:r>
          </a:p>
        </p:txBody>
      </p:sp>
      <p:graphicFrame>
        <p:nvGraphicFramePr>
          <p:cNvPr id="5" name="Table Placeholder 4">
            <a:extLst>
              <a:ext uri="{FF2B5EF4-FFF2-40B4-BE49-F238E27FC236}">
                <a16:creationId xmlns:a16="http://schemas.microsoft.com/office/drawing/2014/main" id="{603C8FBC-BF32-4FCB-9CC3-1EF94C224D10}"/>
              </a:ext>
            </a:extLst>
          </p:cNvPr>
          <p:cNvGraphicFramePr>
            <a:graphicFrameLocks noGrp="1"/>
          </p:cNvGraphicFramePr>
          <p:nvPr>
            <p:ph type="tbl" sz="quarter" idx="13"/>
            <p:extLst>
              <p:ext uri="{D42A27DB-BD31-4B8C-83A1-F6EECF244321}">
                <p14:modId xmlns:p14="http://schemas.microsoft.com/office/powerpoint/2010/main" val="415135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5908209"/>
                    </a:ext>
                  </a:extLst>
                </a:gridCol>
                <a:gridCol w="822960">
                  <a:extLst>
                    <a:ext uri="{9D8B030D-6E8A-4147-A177-3AD203B41FA5}">
                      <a16:colId xmlns:a16="http://schemas.microsoft.com/office/drawing/2014/main" val="2976319651"/>
                    </a:ext>
                  </a:extLst>
                </a:gridCol>
                <a:gridCol w="822960">
                  <a:extLst>
                    <a:ext uri="{9D8B030D-6E8A-4147-A177-3AD203B41FA5}">
                      <a16:colId xmlns:a16="http://schemas.microsoft.com/office/drawing/2014/main" val="3174361827"/>
                    </a:ext>
                  </a:extLst>
                </a:gridCol>
                <a:gridCol w="822960">
                  <a:extLst>
                    <a:ext uri="{9D8B030D-6E8A-4147-A177-3AD203B41FA5}">
                      <a16:colId xmlns:a16="http://schemas.microsoft.com/office/drawing/2014/main" val="1576787827"/>
                    </a:ext>
                  </a:extLst>
                </a:gridCol>
                <a:gridCol w="822960">
                  <a:extLst>
                    <a:ext uri="{9D8B030D-6E8A-4147-A177-3AD203B41FA5}">
                      <a16:colId xmlns:a16="http://schemas.microsoft.com/office/drawing/2014/main" val="2397965542"/>
                    </a:ext>
                  </a:extLst>
                </a:gridCol>
                <a:gridCol w="822960">
                  <a:extLst>
                    <a:ext uri="{9D8B030D-6E8A-4147-A177-3AD203B41FA5}">
                      <a16:colId xmlns:a16="http://schemas.microsoft.com/office/drawing/2014/main" val="3126359487"/>
                    </a:ext>
                  </a:extLst>
                </a:gridCol>
                <a:gridCol w="822960">
                  <a:extLst>
                    <a:ext uri="{9D8B030D-6E8A-4147-A177-3AD203B41FA5}">
                      <a16:colId xmlns:a16="http://schemas.microsoft.com/office/drawing/2014/main" val="944174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753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- 2018-05-16 10:00:00 </a:t>
                      </a:r>
                      <a:r>
                        <a:rPr kumimoji="0" lang="en-US" sz="1000" b="0" i="0" u="none" strike="noStrike" kern="1200" cap="none" spc="0" normalizeH="0" baseline="0" noProof="0">
                          <a:ln>
                            <a:noFill/>
                          </a:ln>
                          <a:solidFill>
                            <a:prstClr val="black"/>
                          </a:solidFill>
                          <a:effectLst/>
                          <a:uLnTx/>
                          <a:uFillTx/>
                          <a:latin typeface="+mn-lt"/>
                          <a:ea typeface="+mn-ea"/>
                          <a:cs typeface="+mn-cs"/>
                        </a:rPr>
                        <a:t> 
 “Teachers can change lives with just the right mix of chalk and challenges.” – Joyce Meyer
Happy Teacher’s Day! Tag your amazing lecturers/teachers to show your appreciation!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239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- 2018-05-04 10:00:00 </a:t>
                      </a:r>
                      <a:r>
                        <a:rPr kumimoji="0" lang="en-US" sz="1000" b="0" i="0" u="none" strike="noStrike" kern="1200" cap="none" spc="0" normalizeH="0" baseline="0" noProof="0">
                          <a:ln>
                            <a:noFill/>
                          </a:ln>
                          <a:solidFill>
                            <a:prstClr val="black"/>
                          </a:solidFill>
                          <a:effectLst/>
                          <a:uLnTx/>
                          <a:uFillTx/>
                          <a:latin typeface="+mn-lt"/>
                          <a:ea typeface="+mn-ea"/>
                          <a:cs typeface="+mn-cs"/>
                        </a:rPr>
                        <a:t> 
 May the 4th be with you! Hands up if you’re a Star Wars fan!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1364285"/>
                  </a:ext>
                </a:extLst>
              </a:tr>
            </a:tbl>
          </a:graphicData>
        </a:graphic>
      </p:graphicFrame>
      <p:sp>
        <p:nvSpPr>
          <p:cNvPr id="4" name="Text Placeholder 3">
            <a:extLst>
              <a:ext uri="{FF2B5EF4-FFF2-40B4-BE49-F238E27FC236}">
                <a16:creationId xmlns:a16="http://schemas.microsoft.com/office/drawing/2014/main" id="{F34BB626-B520-4335-BDBD-0BBB21FDEBA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74761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6DC25-38E6-4F7E-9CB8-7FF1BF03522B}"/>
              </a:ext>
            </a:extLst>
          </p:cNvPr>
          <p:cNvSpPr>
            <a:spLocks noGrp="1"/>
          </p:cNvSpPr>
          <p:nvPr>
            <p:ph type="title"/>
          </p:nvPr>
        </p:nvSpPr>
        <p:spPr/>
        <p:txBody>
          <a:bodyPr/>
          <a:lstStyle/>
          <a:p>
            <a:r>
              <a:rPr lang="en-US"/>
              <a:t>Facebook Fan Demographics | MABECS Sdn Bhd</a:t>
            </a:r>
          </a:p>
        </p:txBody>
      </p:sp>
      <p:graphicFrame>
        <p:nvGraphicFramePr>
          <p:cNvPr id="6" name="Chart Placeholder 5">
            <a:extLst>
              <a:ext uri="{FF2B5EF4-FFF2-40B4-BE49-F238E27FC236}">
                <a16:creationId xmlns:a16="http://schemas.microsoft.com/office/drawing/2014/main" id="{094C106A-BC10-4E29-9BFF-E55E6708F62F}"/>
              </a:ext>
            </a:extLst>
          </p:cNvPr>
          <p:cNvGraphicFramePr>
            <a:graphicFrameLocks noGrp="1"/>
          </p:cNvGraphicFramePr>
          <p:nvPr>
            <p:ph type="chart" sz="quarter" idx="13"/>
            <p:extLst>
              <p:ext uri="{D42A27DB-BD31-4B8C-83A1-F6EECF244321}">
                <p14:modId xmlns:p14="http://schemas.microsoft.com/office/powerpoint/2010/main" val="141916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5339B-5FC3-4B23-A2B3-8E8BF575E97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1232112-9241-4AA3-A9D8-05CCF9263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6310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0394-588E-4B66-B559-EC1115E0C476}"/>
              </a:ext>
            </a:extLst>
          </p:cNvPr>
          <p:cNvSpPr>
            <a:spLocks noGrp="1"/>
          </p:cNvSpPr>
          <p:nvPr>
            <p:ph type="title"/>
          </p:nvPr>
        </p:nvSpPr>
        <p:spPr/>
        <p:txBody>
          <a:bodyPr/>
          <a:lstStyle/>
          <a:p>
            <a:r>
              <a:rPr lang="en-US"/>
              <a:t>Facebook Interaction Rate | MABECS Sdn Bhd</a:t>
            </a:r>
          </a:p>
        </p:txBody>
      </p:sp>
      <p:graphicFrame>
        <p:nvGraphicFramePr>
          <p:cNvPr id="6" name="Chart Placeholder 5">
            <a:extLst>
              <a:ext uri="{FF2B5EF4-FFF2-40B4-BE49-F238E27FC236}">
                <a16:creationId xmlns:a16="http://schemas.microsoft.com/office/drawing/2014/main" id="{BF1BF7A0-F792-475F-AA9A-5A2D866C28EF}"/>
              </a:ext>
            </a:extLst>
          </p:cNvPr>
          <p:cNvGraphicFramePr>
            <a:graphicFrameLocks noGrp="1"/>
          </p:cNvGraphicFramePr>
          <p:nvPr>
            <p:ph type="chart" sz="quarter" idx="13"/>
            <p:extLst>
              <p:ext uri="{D42A27DB-BD31-4B8C-83A1-F6EECF244321}">
                <p14:modId xmlns:p14="http://schemas.microsoft.com/office/powerpoint/2010/main" val="1239576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6668D-28AC-47FD-9C02-F48E999D860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F3B1D0E-658D-4EF6-8E3E-869388BD47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261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82E41-49C9-4B65-A46D-DC497CEC7D0C}"/>
              </a:ext>
            </a:extLst>
          </p:cNvPr>
          <p:cNvSpPr>
            <a:spLocks noGrp="1"/>
          </p:cNvSpPr>
          <p:nvPr>
            <p:ph type="title"/>
          </p:nvPr>
        </p:nvSpPr>
        <p:spPr/>
        <p:txBody>
          <a:bodyPr/>
          <a:lstStyle/>
          <a:p>
            <a:r>
              <a:rPr lang="en-US"/>
              <a:t>Facebook Fans Total | MABECS Sdn Bhd</a:t>
            </a:r>
          </a:p>
        </p:txBody>
      </p:sp>
      <p:graphicFrame>
        <p:nvGraphicFramePr>
          <p:cNvPr id="6" name="Chart Placeholder 5">
            <a:extLst>
              <a:ext uri="{FF2B5EF4-FFF2-40B4-BE49-F238E27FC236}">
                <a16:creationId xmlns:a16="http://schemas.microsoft.com/office/drawing/2014/main" id="{53F60B26-AFA7-4293-AC93-752AC47033F5}"/>
              </a:ext>
            </a:extLst>
          </p:cNvPr>
          <p:cNvGraphicFramePr>
            <a:graphicFrameLocks noGrp="1"/>
          </p:cNvGraphicFramePr>
          <p:nvPr>
            <p:ph type="chart" sz="quarter" idx="13"/>
            <p:extLst>
              <p:ext uri="{D42A27DB-BD31-4B8C-83A1-F6EECF244321}">
                <p14:modId xmlns:p14="http://schemas.microsoft.com/office/powerpoint/2010/main" val="1114176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69C9B-75D7-4FB9-8299-E9839FCF69F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FBC61EA-2E4F-4879-9DDE-1AF4F7422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159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7B66-C8B5-4C91-A356-7B0D696F1BA8}"/>
              </a:ext>
            </a:extLst>
          </p:cNvPr>
          <p:cNvSpPr>
            <a:spLocks noGrp="1"/>
          </p:cNvSpPr>
          <p:nvPr>
            <p:ph type="title"/>
          </p:nvPr>
        </p:nvSpPr>
        <p:spPr/>
        <p:txBody>
          <a:bodyPr/>
          <a:lstStyle/>
          <a:p>
            <a:r>
              <a:rPr lang="en-US"/>
              <a:t>Facebook Page Views | MABECS Sdn Bhd</a:t>
            </a:r>
          </a:p>
        </p:txBody>
      </p:sp>
      <p:graphicFrame>
        <p:nvGraphicFramePr>
          <p:cNvPr id="6" name="Chart Placeholder 5">
            <a:extLst>
              <a:ext uri="{FF2B5EF4-FFF2-40B4-BE49-F238E27FC236}">
                <a16:creationId xmlns:a16="http://schemas.microsoft.com/office/drawing/2014/main" id="{43A0F7BD-CB76-4921-9AF8-86972D866C6F}"/>
              </a:ext>
            </a:extLst>
          </p:cNvPr>
          <p:cNvGraphicFramePr>
            <a:graphicFrameLocks noGrp="1"/>
          </p:cNvGraphicFramePr>
          <p:nvPr>
            <p:ph type="chart" sz="quarter" idx="13"/>
            <p:extLst>
              <p:ext uri="{D42A27DB-BD31-4B8C-83A1-F6EECF244321}">
                <p14:modId xmlns:p14="http://schemas.microsoft.com/office/powerpoint/2010/main" val="3360492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5AA44D-158E-405E-B655-3004921D09E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89734BA-C438-433C-AB8C-A6094687F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891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D2B42-43EF-45CD-B3E4-BC47293F6ECA}"/>
              </a:ext>
            </a:extLst>
          </p:cNvPr>
          <p:cNvSpPr>
            <a:spLocks noGrp="1"/>
          </p:cNvSpPr>
          <p:nvPr>
            <p:ph type="title"/>
          </p:nvPr>
        </p:nvSpPr>
        <p:spPr/>
        <p:txBody>
          <a:bodyPr/>
          <a:lstStyle/>
          <a:p>
            <a:r>
              <a:rPr lang="en-US"/>
              <a:t>Facebook Fans By City Table | MABECS Sdn Bhd - 1 of 3</a:t>
            </a:r>
          </a:p>
        </p:txBody>
      </p:sp>
      <p:graphicFrame>
        <p:nvGraphicFramePr>
          <p:cNvPr id="5" name="Table Placeholder 4">
            <a:extLst>
              <a:ext uri="{FF2B5EF4-FFF2-40B4-BE49-F238E27FC236}">
                <a16:creationId xmlns:a16="http://schemas.microsoft.com/office/drawing/2014/main" id="{8112E5D2-51FF-4DAB-AF98-ABC162F68843}"/>
              </a:ext>
            </a:extLst>
          </p:cNvPr>
          <p:cNvGraphicFramePr>
            <a:graphicFrameLocks noGrp="1"/>
          </p:cNvGraphicFramePr>
          <p:nvPr>
            <p:ph type="tbl" sz="quarter" idx="13"/>
            <p:extLst>
              <p:ext uri="{D42A27DB-BD31-4B8C-83A1-F6EECF244321}">
                <p14:modId xmlns:p14="http://schemas.microsoft.com/office/powerpoint/2010/main" val="330233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21718367"/>
                    </a:ext>
                  </a:extLst>
                </a:gridCol>
                <a:gridCol w="1645920">
                  <a:extLst>
                    <a:ext uri="{9D8B030D-6E8A-4147-A177-3AD203B41FA5}">
                      <a16:colId xmlns:a16="http://schemas.microsoft.com/office/drawing/2014/main" val="143281485"/>
                    </a:ext>
                  </a:extLst>
                </a:gridCol>
                <a:gridCol w="1645920">
                  <a:extLst>
                    <a:ext uri="{9D8B030D-6E8A-4147-A177-3AD203B41FA5}">
                      <a16:colId xmlns:a16="http://schemas.microsoft.com/office/drawing/2014/main" val="1926004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2599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extLst>
                  <a:ext uri="{0D108BD9-81ED-4DB2-BD59-A6C34878D82A}">
                    <a16:rowId xmlns:a16="http://schemas.microsoft.com/office/drawing/2014/main" val="40483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extLst>
                  <a:ext uri="{0D108BD9-81ED-4DB2-BD59-A6C34878D82A}">
                    <a16:rowId xmlns:a16="http://schemas.microsoft.com/office/drawing/2014/main" val="227841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142504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43672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16178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73247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39603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3143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50948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891979044"/>
                  </a:ext>
                </a:extLst>
              </a:tr>
            </a:tbl>
          </a:graphicData>
        </a:graphic>
      </p:graphicFrame>
      <p:sp>
        <p:nvSpPr>
          <p:cNvPr id="4" name="Text Placeholder 3">
            <a:extLst>
              <a:ext uri="{FF2B5EF4-FFF2-40B4-BE49-F238E27FC236}">
                <a16:creationId xmlns:a16="http://schemas.microsoft.com/office/drawing/2014/main" id="{F7BE4549-5102-4B63-89DD-2F549AFA936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92143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73818-AB0C-4BAC-9ED4-30AD86727527}"/>
              </a:ext>
            </a:extLst>
          </p:cNvPr>
          <p:cNvSpPr>
            <a:spLocks noGrp="1"/>
          </p:cNvSpPr>
          <p:nvPr>
            <p:ph type="title"/>
          </p:nvPr>
        </p:nvSpPr>
        <p:spPr/>
        <p:txBody>
          <a:bodyPr/>
          <a:lstStyle/>
          <a:p>
            <a:r>
              <a:rPr lang="en-US"/>
              <a:t>Facebook Fans By City Table | MABECS Sdn Bhd - 2 of 3</a:t>
            </a:r>
          </a:p>
        </p:txBody>
      </p:sp>
      <p:graphicFrame>
        <p:nvGraphicFramePr>
          <p:cNvPr id="5" name="Table Placeholder 4">
            <a:extLst>
              <a:ext uri="{FF2B5EF4-FFF2-40B4-BE49-F238E27FC236}">
                <a16:creationId xmlns:a16="http://schemas.microsoft.com/office/drawing/2014/main" id="{6C1F3A7E-C0E6-41B5-AC63-B9120575F6C5}"/>
              </a:ext>
            </a:extLst>
          </p:cNvPr>
          <p:cNvGraphicFramePr>
            <a:graphicFrameLocks noGrp="1"/>
          </p:cNvGraphicFramePr>
          <p:nvPr>
            <p:ph type="tbl" sz="quarter" idx="13"/>
            <p:extLst>
              <p:ext uri="{D42A27DB-BD31-4B8C-83A1-F6EECF244321}">
                <p14:modId xmlns:p14="http://schemas.microsoft.com/office/powerpoint/2010/main" val="3062993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3317114"/>
                    </a:ext>
                  </a:extLst>
                </a:gridCol>
                <a:gridCol w="1645920">
                  <a:extLst>
                    <a:ext uri="{9D8B030D-6E8A-4147-A177-3AD203B41FA5}">
                      <a16:colId xmlns:a16="http://schemas.microsoft.com/office/drawing/2014/main" val="1656054414"/>
                    </a:ext>
                  </a:extLst>
                </a:gridCol>
                <a:gridCol w="1645920">
                  <a:extLst>
                    <a:ext uri="{9D8B030D-6E8A-4147-A177-3AD203B41FA5}">
                      <a16:colId xmlns:a16="http://schemas.microsoft.com/office/drawing/2014/main" val="619868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2334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4123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73066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66243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7553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9130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585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1979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2502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2729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77594137"/>
                  </a:ext>
                </a:extLst>
              </a:tr>
            </a:tbl>
          </a:graphicData>
        </a:graphic>
      </p:graphicFrame>
      <p:sp>
        <p:nvSpPr>
          <p:cNvPr id="4" name="Text Placeholder 3">
            <a:extLst>
              <a:ext uri="{FF2B5EF4-FFF2-40B4-BE49-F238E27FC236}">
                <a16:creationId xmlns:a16="http://schemas.microsoft.com/office/drawing/2014/main" id="{DF64CB43-CC60-4BFE-A27E-CC00D738E47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51582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F48B8-2835-4F47-A23B-61A676B0C766}"/>
              </a:ext>
            </a:extLst>
          </p:cNvPr>
          <p:cNvSpPr>
            <a:spLocks noGrp="1"/>
          </p:cNvSpPr>
          <p:nvPr>
            <p:ph type="title"/>
          </p:nvPr>
        </p:nvSpPr>
        <p:spPr/>
        <p:txBody>
          <a:bodyPr/>
          <a:lstStyle/>
          <a:p>
            <a:r>
              <a:rPr lang="en-US"/>
              <a:t>Facebook Fans By City Table | MABECS Sdn Bhd - 3 of 3</a:t>
            </a:r>
          </a:p>
        </p:txBody>
      </p:sp>
      <p:graphicFrame>
        <p:nvGraphicFramePr>
          <p:cNvPr id="5" name="Table Placeholder 4">
            <a:extLst>
              <a:ext uri="{FF2B5EF4-FFF2-40B4-BE49-F238E27FC236}">
                <a16:creationId xmlns:a16="http://schemas.microsoft.com/office/drawing/2014/main" id="{042106AE-52A7-43DE-AA3C-827DAD32D487}"/>
              </a:ext>
            </a:extLst>
          </p:cNvPr>
          <p:cNvGraphicFramePr>
            <a:graphicFrameLocks noGrp="1"/>
          </p:cNvGraphicFramePr>
          <p:nvPr>
            <p:ph type="tbl" sz="quarter" idx="13"/>
            <p:extLst>
              <p:ext uri="{D42A27DB-BD31-4B8C-83A1-F6EECF244321}">
                <p14:modId xmlns:p14="http://schemas.microsoft.com/office/powerpoint/2010/main" val="1662273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26868902"/>
                    </a:ext>
                  </a:extLst>
                </a:gridCol>
                <a:gridCol w="1645920">
                  <a:extLst>
                    <a:ext uri="{9D8B030D-6E8A-4147-A177-3AD203B41FA5}">
                      <a16:colId xmlns:a16="http://schemas.microsoft.com/office/drawing/2014/main" val="1058540707"/>
                    </a:ext>
                  </a:extLst>
                </a:gridCol>
                <a:gridCol w="1645920">
                  <a:extLst>
                    <a:ext uri="{9D8B030D-6E8A-4147-A177-3AD203B41FA5}">
                      <a16:colId xmlns:a16="http://schemas.microsoft.com/office/drawing/2014/main" val="333798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167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0686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7599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87029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9126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92146421"/>
                  </a:ext>
                </a:extLst>
              </a:tr>
            </a:tbl>
          </a:graphicData>
        </a:graphic>
      </p:graphicFrame>
      <p:sp>
        <p:nvSpPr>
          <p:cNvPr id="4" name="Text Placeholder 3">
            <a:extLst>
              <a:ext uri="{FF2B5EF4-FFF2-40B4-BE49-F238E27FC236}">
                <a16:creationId xmlns:a16="http://schemas.microsoft.com/office/drawing/2014/main" id="{696208A3-9B7F-43DE-B63E-D2F68EC58AA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93156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A4E16-866B-4138-AD7F-CC213717AD90}"/>
              </a:ext>
            </a:extLst>
          </p:cNvPr>
          <p:cNvSpPr>
            <a:spLocks noGrp="1"/>
          </p:cNvSpPr>
          <p:nvPr>
            <p:ph type="title"/>
          </p:nvPr>
        </p:nvSpPr>
        <p:spPr/>
        <p:txBody>
          <a:bodyPr/>
          <a:lstStyle/>
          <a:p>
            <a:r>
              <a:rPr lang="en-US"/>
              <a:t>Facebook Own Posts Table | MABECS Sdn Bhd - 1 of 5</a:t>
            </a:r>
          </a:p>
        </p:txBody>
      </p:sp>
      <p:graphicFrame>
        <p:nvGraphicFramePr>
          <p:cNvPr id="5" name="Table Placeholder 4">
            <a:extLst>
              <a:ext uri="{FF2B5EF4-FFF2-40B4-BE49-F238E27FC236}">
                <a16:creationId xmlns:a16="http://schemas.microsoft.com/office/drawing/2014/main" id="{64FC08A9-91B3-4AB3-83F0-6CD3BF0BA40C}"/>
              </a:ext>
            </a:extLst>
          </p:cNvPr>
          <p:cNvGraphicFramePr>
            <a:graphicFrameLocks noGrp="1"/>
          </p:cNvGraphicFramePr>
          <p:nvPr>
            <p:ph type="tbl" sz="quarter" idx="13"/>
            <p:extLst>
              <p:ext uri="{D42A27DB-BD31-4B8C-83A1-F6EECF244321}">
                <p14:modId xmlns:p14="http://schemas.microsoft.com/office/powerpoint/2010/main" val="2635765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3199861"/>
                    </a:ext>
                  </a:extLst>
                </a:gridCol>
                <a:gridCol w="658368">
                  <a:extLst>
                    <a:ext uri="{9D8B030D-6E8A-4147-A177-3AD203B41FA5}">
                      <a16:colId xmlns:a16="http://schemas.microsoft.com/office/drawing/2014/main" val="4184212156"/>
                    </a:ext>
                  </a:extLst>
                </a:gridCol>
                <a:gridCol w="658368">
                  <a:extLst>
                    <a:ext uri="{9D8B030D-6E8A-4147-A177-3AD203B41FA5}">
                      <a16:colId xmlns:a16="http://schemas.microsoft.com/office/drawing/2014/main" val="3970832115"/>
                    </a:ext>
                  </a:extLst>
                </a:gridCol>
                <a:gridCol w="658368">
                  <a:extLst>
                    <a:ext uri="{9D8B030D-6E8A-4147-A177-3AD203B41FA5}">
                      <a16:colId xmlns:a16="http://schemas.microsoft.com/office/drawing/2014/main" val="1304646655"/>
                    </a:ext>
                  </a:extLst>
                </a:gridCol>
                <a:gridCol w="658368">
                  <a:extLst>
                    <a:ext uri="{9D8B030D-6E8A-4147-A177-3AD203B41FA5}">
                      <a16:colId xmlns:a16="http://schemas.microsoft.com/office/drawing/2014/main" val="238211636"/>
                    </a:ext>
                  </a:extLst>
                </a:gridCol>
                <a:gridCol w="658368">
                  <a:extLst>
                    <a:ext uri="{9D8B030D-6E8A-4147-A177-3AD203B41FA5}">
                      <a16:colId xmlns:a16="http://schemas.microsoft.com/office/drawing/2014/main" val="3840711548"/>
                    </a:ext>
                  </a:extLst>
                </a:gridCol>
                <a:gridCol w="658368">
                  <a:extLst>
                    <a:ext uri="{9D8B030D-6E8A-4147-A177-3AD203B41FA5}">
                      <a16:colId xmlns:a16="http://schemas.microsoft.com/office/drawing/2014/main" val="2380310284"/>
                    </a:ext>
                  </a:extLst>
                </a:gridCol>
                <a:gridCol w="658368">
                  <a:extLst>
                    <a:ext uri="{9D8B030D-6E8A-4147-A177-3AD203B41FA5}">
                      <a16:colId xmlns:a16="http://schemas.microsoft.com/office/drawing/2014/main" val="2916987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298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- 2018-05-29 15:01:00 </a:t>
                      </a:r>
                      <a:r>
                        <a:rPr kumimoji="0" lang="en-US" sz="1000" b="0" i="0" u="none" strike="noStrike" kern="1200" cap="none" spc="0" normalizeH="0" baseline="0" noProof="0">
                          <a:ln>
                            <a:noFill/>
                          </a:ln>
                          <a:solidFill>
                            <a:prstClr val="black"/>
                          </a:solidFill>
                          <a:effectLst/>
                          <a:uLnTx/>
                          <a:uFillTx/>
                          <a:latin typeface="+mn-lt"/>
                          <a:ea typeface="+mn-ea"/>
                          <a:cs typeface="+mn-cs"/>
                        </a:rPr>
                        <a:t> 
 Maybe you gave your best at the interview but still got rejected. Just let it go and start preparing for the next interview, don't let it ruin other opportunities that might come your way.
Source:
http://www.studyin-uk.in/blog/tips-for-international-students-in-uk-applying-for-jobs/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669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- 2018-05-25 17:00:01 </a:t>
                      </a:r>
                      <a:r>
                        <a:rPr kumimoji="0" lang="en-US" sz="1000" b="0" i="0" u="none" strike="noStrike" kern="1200" cap="none" spc="0" normalizeH="0" baseline="0" noProof="0">
                          <a:ln>
                            <a:noFill/>
                          </a:ln>
                          <a:solidFill>
                            <a:prstClr val="black"/>
                          </a:solidFill>
                          <a:effectLst/>
                          <a:uLnTx/>
                          <a:uFillTx/>
                          <a:latin typeface="+mn-lt"/>
                          <a:ea typeface="+mn-ea"/>
                          <a:cs typeface="+mn-cs"/>
                        </a:rPr>
                        <a:t> 
 It’s Friday, do you want hear a pizza joke?
🍕🍕🍕
#puns #TGIF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211618"/>
                  </a:ext>
                </a:extLst>
              </a:tr>
            </a:tbl>
          </a:graphicData>
        </a:graphic>
      </p:graphicFrame>
      <p:sp>
        <p:nvSpPr>
          <p:cNvPr id="4" name="Text Placeholder 3">
            <a:extLst>
              <a:ext uri="{FF2B5EF4-FFF2-40B4-BE49-F238E27FC236}">
                <a16:creationId xmlns:a16="http://schemas.microsoft.com/office/drawing/2014/main" id="{132C3F36-A252-4BE9-B8BA-FE0B1C2352B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94627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2796F-7063-4381-A1BB-95CA9486DF8A}"/>
              </a:ext>
            </a:extLst>
          </p:cNvPr>
          <p:cNvSpPr>
            <a:spLocks noGrp="1"/>
          </p:cNvSpPr>
          <p:nvPr>
            <p:ph type="title"/>
          </p:nvPr>
        </p:nvSpPr>
        <p:spPr/>
        <p:txBody>
          <a:bodyPr/>
          <a:lstStyle/>
          <a:p>
            <a:r>
              <a:rPr lang="en-US"/>
              <a:t>Facebook Own Posts Table | MABECS Sdn Bhd - 2 of 5</a:t>
            </a:r>
          </a:p>
        </p:txBody>
      </p:sp>
      <p:graphicFrame>
        <p:nvGraphicFramePr>
          <p:cNvPr id="5" name="Table Placeholder 4">
            <a:extLst>
              <a:ext uri="{FF2B5EF4-FFF2-40B4-BE49-F238E27FC236}">
                <a16:creationId xmlns:a16="http://schemas.microsoft.com/office/drawing/2014/main" id="{0A4B5EF5-D171-4B0E-9487-B730AB60C20E}"/>
              </a:ext>
            </a:extLst>
          </p:cNvPr>
          <p:cNvGraphicFramePr>
            <a:graphicFrameLocks noGrp="1"/>
          </p:cNvGraphicFramePr>
          <p:nvPr>
            <p:ph type="tbl" sz="quarter" idx="13"/>
            <p:extLst>
              <p:ext uri="{D42A27DB-BD31-4B8C-83A1-F6EECF244321}">
                <p14:modId xmlns:p14="http://schemas.microsoft.com/office/powerpoint/2010/main" val="131798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9073514"/>
                    </a:ext>
                  </a:extLst>
                </a:gridCol>
                <a:gridCol w="658368">
                  <a:extLst>
                    <a:ext uri="{9D8B030D-6E8A-4147-A177-3AD203B41FA5}">
                      <a16:colId xmlns:a16="http://schemas.microsoft.com/office/drawing/2014/main" val="3065817059"/>
                    </a:ext>
                  </a:extLst>
                </a:gridCol>
                <a:gridCol w="658368">
                  <a:extLst>
                    <a:ext uri="{9D8B030D-6E8A-4147-A177-3AD203B41FA5}">
                      <a16:colId xmlns:a16="http://schemas.microsoft.com/office/drawing/2014/main" val="612146452"/>
                    </a:ext>
                  </a:extLst>
                </a:gridCol>
                <a:gridCol w="658368">
                  <a:extLst>
                    <a:ext uri="{9D8B030D-6E8A-4147-A177-3AD203B41FA5}">
                      <a16:colId xmlns:a16="http://schemas.microsoft.com/office/drawing/2014/main" val="1183881457"/>
                    </a:ext>
                  </a:extLst>
                </a:gridCol>
                <a:gridCol w="658368">
                  <a:extLst>
                    <a:ext uri="{9D8B030D-6E8A-4147-A177-3AD203B41FA5}">
                      <a16:colId xmlns:a16="http://schemas.microsoft.com/office/drawing/2014/main" val="1405383549"/>
                    </a:ext>
                  </a:extLst>
                </a:gridCol>
                <a:gridCol w="658368">
                  <a:extLst>
                    <a:ext uri="{9D8B030D-6E8A-4147-A177-3AD203B41FA5}">
                      <a16:colId xmlns:a16="http://schemas.microsoft.com/office/drawing/2014/main" val="2790611865"/>
                    </a:ext>
                  </a:extLst>
                </a:gridCol>
                <a:gridCol w="658368">
                  <a:extLst>
                    <a:ext uri="{9D8B030D-6E8A-4147-A177-3AD203B41FA5}">
                      <a16:colId xmlns:a16="http://schemas.microsoft.com/office/drawing/2014/main" val="1306230226"/>
                    </a:ext>
                  </a:extLst>
                </a:gridCol>
                <a:gridCol w="658368">
                  <a:extLst>
                    <a:ext uri="{9D8B030D-6E8A-4147-A177-3AD203B41FA5}">
                      <a16:colId xmlns:a16="http://schemas.microsoft.com/office/drawing/2014/main" val="1560572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80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- 2018-05-24 15:53:00 </a:t>
                      </a:r>
                      <a:r>
                        <a:rPr kumimoji="0" lang="en-US" sz="1000" b="0" i="0" u="none" strike="noStrike" kern="1200" cap="none" spc="0" normalizeH="0" baseline="0" noProof="0">
                          <a:ln>
                            <a:noFill/>
                          </a:ln>
                          <a:solidFill>
                            <a:prstClr val="black"/>
                          </a:solidFill>
                          <a:effectLst/>
                          <a:uLnTx/>
                          <a:uFillTx/>
                          <a:latin typeface="+mn-lt"/>
                          <a:ea typeface="+mn-ea"/>
                          <a:cs typeface="+mn-cs"/>
                        </a:rPr>
                        <a:t> 
 Interested in mass communication, art, design and other creative industries courses? Don't miss the preview on creative industries with the University of the West of England, Bristol.
Mark your date and join us! *Scholarship available.
Date: 8 June 2018
Time: 3 PM - 5 PM
Venue: MABECS, B-3A-5, Block B West, PJ8, 23, Jalan Barat, Seksyen 8 Petaling Jaya, 46050 Petaling Jaya, Selangor
Contact MABECS to  RSVP to MABECS by June 4 (Monday). For more information,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203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- 2018-05-23 12:59:00 </a:t>
                      </a:r>
                      <a:r>
                        <a:rPr kumimoji="0" lang="en-US" sz="1000" b="0" i="0" u="none" strike="noStrike" kern="1200" cap="none" spc="0" normalizeH="0" baseline="0" noProof="0">
                          <a:ln>
                            <a:noFill/>
                          </a:ln>
                          <a:solidFill>
                            <a:prstClr val="black"/>
                          </a:solidFill>
                          <a:effectLst/>
                          <a:uLnTx/>
                          <a:uFillTx/>
                          <a:latin typeface="+mn-lt"/>
                          <a:ea typeface="+mn-ea"/>
                          <a:cs typeface="+mn-cs"/>
                        </a:rPr>
                        <a:t> 
 Attention to students who need to apply for an Academic Technology Approval Scheme (ATAS) certificate in order to study certain subjects in the UK, mark down your calendar and join us for MABECS Information Session next month, 23 June 2018!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48868"/>
                  </a:ext>
                </a:extLst>
              </a:tr>
            </a:tbl>
          </a:graphicData>
        </a:graphic>
      </p:graphicFrame>
      <p:sp>
        <p:nvSpPr>
          <p:cNvPr id="4" name="Text Placeholder 3">
            <a:extLst>
              <a:ext uri="{FF2B5EF4-FFF2-40B4-BE49-F238E27FC236}">
                <a16:creationId xmlns:a16="http://schemas.microsoft.com/office/drawing/2014/main" id="{D99D7978-1B06-4684-A3F5-2990A3876B1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09574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0EBD-6993-4DBB-A6D6-AAC6617DBE95}"/>
              </a:ext>
            </a:extLst>
          </p:cNvPr>
          <p:cNvSpPr>
            <a:spLocks noGrp="1"/>
          </p:cNvSpPr>
          <p:nvPr>
            <p:ph type="title"/>
          </p:nvPr>
        </p:nvSpPr>
        <p:spPr/>
        <p:txBody>
          <a:bodyPr/>
          <a:lstStyle/>
          <a:p>
            <a:r>
              <a:rPr lang="en-US"/>
              <a:t>Facebook Own Posts Table | MABECS Sdn Bhd - 3 of 5</a:t>
            </a:r>
          </a:p>
        </p:txBody>
      </p:sp>
      <p:graphicFrame>
        <p:nvGraphicFramePr>
          <p:cNvPr id="5" name="Table Placeholder 4">
            <a:extLst>
              <a:ext uri="{FF2B5EF4-FFF2-40B4-BE49-F238E27FC236}">
                <a16:creationId xmlns:a16="http://schemas.microsoft.com/office/drawing/2014/main" id="{56005E1C-3E88-4C19-820E-A4E84A78F9F7}"/>
              </a:ext>
            </a:extLst>
          </p:cNvPr>
          <p:cNvGraphicFramePr>
            <a:graphicFrameLocks noGrp="1"/>
          </p:cNvGraphicFramePr>
          <p:nvPr>
            <p:ph type="tbl" sz="quarter" idx="13"/>
            <p:extLst>
              <p:ext uri="{D42A27DB-BD31-4B8C-83A1-F6EECF244321}">
                <p14:modId xmlns:p14="http://schemas.microsoft.com/office/powerpoint/2010/main" val="81861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9292324"/>
                    </a:ext>
                  </a:extLst>
                </a:gridCol>
                <a:gridCol w="658368">
                  <a:extLst>
                    <a:ext uri="{9D8B030D-6E8A-4147-A177-3AD203B41FA5}">
                      <a16:colId xmlns:a16="http://schemas.microsoft.com/office/drawing/2014/main" val="3205641287"/>
                    </a:ext>
                  </a:extLst>
                </a:gridCol>
                <a:gridCol w="658368">
                  <a:extLst>
                    <a:ext uri="{9D8B030D-6E8A-4147-A177-3AD203B41FA5}">
                      <a16:colId xmlns:a16="http://schemas.microsoft.com/office/drawing/2014/main" val="2488605438"/>
                    </a:ext>
                  </a:extLst>
                </a:gridCol>
                <a:gridCol w="658368">
                  <a:extLst>
                    <a:ext uri="{9D8B030D-6E8A-4147-A177-3AD203B41FA5}">
                      <a16:colId xmlns:a16="http://schemas.microsoft.com/office/drawing/2014/main" val="1083809269"/>
                    </a:ext>
                  </a:extLst>
                </a:gridCol>
                <a:gridCol w="658368">
                  <a:extLst>
                    <a:ext uri="{9D8B030D-6E8A-4147-A177-3AD203B41FA5}">
                      <a16:colId xmlns:a16="http://schemas.microsoft.com/office/drawing/2014/main" val="3596944046"/>
                    </a:ext>
                  </a:extLst>
                </a:gridCol>
                <a:gridCol w="658368">
                  <a:extLst>
                    <a:ext uri="{9D8B030D-6E8A-4147-A177-3AD203B41FA5}">
                      <a16:colId xmlns:a16="http://schemas.microsoft.com/office/drawing/2014/main" val="1298998425"/>
                    </a:ext>
                  </a:extLst>
                </a:gridCol>
                <a:gridCol w="658368">
                  <a:extLst>
                    <a:ext uri="{9D8B030D-6E8A-4147-A177-3AD203B41FA5}">
                      <a16:colId xmlns:a16="http://schemas.microsoft.com/office/drawing/2014/main" val="897711750"/>
                    </a:ext>
                  </a:extLst>
                </a:gridCol>
                <a:gridCol w="658368">
                  <a:extLst>
                    <a:ext uri="{9D8B030D-6E8A-4147-A177-3AD203B41FA5}">
                      <a16:colId xmlns:a16="http://schemas.microsoft.com/office/drawing/2014/main" val="264575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118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- 2018-05-21 08:00:00 </a:t>
                      </a:r>
                      <a:r>
                        <a:rPr kumimoji="0" lang="en-US" sz="1000" b="0" i="0" u="none" strike="noStrike" kern="1200" cap="none" spc="0" normalizeH="0" baseline="0" noProof="0">
                          <a:ln>
                            <a:noFill/>
                          </a:ln>
                          <a:solidFill>
                            <a:prstClr val="black"/>
                          </a:solidFill>
                          <a:effectLst/>
                          <a:uLnTx/>
                          <a:uFillTx/>
                          <a:latin typeface="+mn-lt"/>
                          <a:ea typeface="+mn-ea"/>
                          <a:cs typeface="+mn-cs"/>
                        </a:rPr>
                        <a:t> 
 8pm is too early for bed, don’t you think so? 😂
Source:
NationFacts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899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- 2018-05-18 12:57:00 </a:t>
                      </a:r>
                      <a:r>
                        <a:rPr kumimoji="0" lang="en-US" sz="1000" b="0" i="0" u="none" strike="noStrike" kern="1200" cap="none" spc="0" normalizeH="0" baseline="0" noProof="0">
                          <a:ln>
                            <a:noFill/>
                          </a:ln>
                          <a:solidFill>
                            <a:prstClr val="black"/>
                          </a:solidFill>
                          <a:effectLst/>
                          <a:uLnTx/>
                          <a:uFillTx/>
                          <a:latin typeface="+mn-lt"/>
                          <a:ea typeface="+mn-ea"/>
                          <a:cs typeface="+mn-cs"/>
                        </a:rPr>
                        <a:t> 
 There are usually no deadlines for applications for postgraduate courses. However several universities do suggest April or May in the year of entry as the latest dates for submitting an application. 
For more information, visit www.mabecs.com or make an appointment with us: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872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- 2018-05-16 10:00:00 </a:t>
                      </a:r>
                      <a:r>
                        <a:rPr kumimoji="0" lang="en-US" sz="1000" b="0" i="0" u="none" strike="noStrike" kern="1200" cap="none" spc="0" normalizeH="0" baseline="0" noProof="0">
                          <a:ln>
                            <a:noFill/>
                          </a:ln>
                          <a:solidFill>
                            <a:prstClr val="black"/>
                          </a:solidFill>
                          <a:effectLst/>
                          <a:uLnTx/>
                          <a:uFillTx/>
                          <a:latin typeface="+mn-lt"/>
                          <a:ea typeface="+mn-ea"/>
                          <a:cs typeface="+mn-cs"/>
                        </a:rPr>
                        <a:t> 
 “Teachers can change lives with just the right mix of chalk and challenges.” – Joyce Meyer
Happy Teacher’s Day! Tag your amazing lecturers/teachers to show your appreciation!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2706324"/>
                  </a:ext>
                </a:extLst>
              </a:tr>
            </a:tbl>
          </a:graphicData>
        </a:graphic>
      </p:graphicFrame>
      <p:sp>
        <p:nvSpPr>
          <p:cNvPr id="4" name="Text Placeholder 3">
            <a:extLst>
              <a:ext uri="{FF2B5EF4-FFF2-40B4-BE49-F238E27FC236}">
                <a16:creationId xmlns:a16="http://schemas.microsoft.com/office/drawing/2014/main" id="{423F8641-4E9A-464F-825A-D673EA1FC36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8462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0802-366E-4A18-B469-45A01F92DBAC}"/>
              </a:ext>
            </a:extLst>
          </p:cNvPr>
          <p:cNvSpPr>
            <a:spLocks noGrp="1"/>
          </p:cNvSpPr>
          <p:nvPr>
            <p:ph type="title"/>
          </p:nvPr>
        </p:nvSpPr>
        <p:spPr/>
        <p:txBody>
          <a:bodyPr/>
          <a:lstStyle/>
          <a:p>
            <a:r>
              <a:rPr lang="en-US"/>
              <a:t>Facebook Own Posts Table | MABECS Sdn Bhd - 4 of 5</a:t>
            </a:r>
          </a:p>
        </p:txBody>
      </p:sp>
      <p:graphicFrame>
        <p:nvGraphicFramePr>
          <p:cNvPr id="5" name="Table Placeholder 4">
            <a:extLst>
              <a:ext uri="{FF2B5EF4-FFF2-40B4-BE49-F238E27FC236}">
                <a16:creationId xmlns:a16="http://schemas.microsoft.com/office/drawing/2014/main" id="{B9D1204A-4F00-4E31-9591-2DC89C6391D5}"/>
              </a:ext>
            </a:extLst>
          </p:cNvPr>
          <p:cNvGraphicFramePr>
            <a:graphicFrameLocks noGrp="1"/>
          </p:cNvGraphicFramePr>
          <p:nvPr>
            <p:ph type="tbl" sz="quarter" idx="13"/>
            <p:extLst>
              <p:ext uri="{D42A27DB-BD31-4B8C-83A1-F6EECF244321}">
                <p14:modId xmlns:p14="http://schemas.microsoft.com/office/powerpoint/2010/main" val="3057920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2181957"/>
                    </a:ext>
                  </a:extLst>
                </a:gridCol>
                <a:gridCol w="658368">
                  <a:extLst>
                    <a:ext uri="{9D8B030D-6E8A-4147-A177-3AD203B41FA5}">
                      <a16:colId xmlns:a16="http://schemas.microsoft.com/office/drawing/2014/main" val="2190671029"/>
                    </a:ext>
                  </a:extLst>
                </a:gridCol>
                <a:gridCol w="658368">
                  <a:extLst>
                    <a:ext uri="{9D8B030D-6E8A-4147-A177-3AD203B41FA5}">
                      <a16:colId xmlns:a16="http://schemas.microsoft.com/office/drawing/2014/main" val="237473707"/>
                    </a:ext>
                  </a:extLst>
                </a:gridCol>
                <a:gridCol w="658368">
                  <a:extLst>
                    <a:ext uri="{9D8B030D-6E8A-4147-A177-3AD203B41FA5}">
                      <a16:colId xmlns:a16="http://schemas.microsoft.com/office/drawing/2014/main" val="509036293"/>
                    </a:ext>
                  </a:extLst>
                </a:gridCol>
                <a:gridCol w="658368">
                  <a:extLst>
                    <a:ext uri="{9D8B030D-6E8A-4147-A177-3AD203B41FA5}">
                      <a16:colId xmlns:a16="http://schemas.microsoft.com/office/drawing/2014/main" val="3526476885"/>
                    </a:ext>
                  </a:extLst>
                </a:gridCol>
                <a:gridCol w="658368">
                  <a:extLst>
                    <a:ext uri="{9D8B030D-6E8A-4147-A177-3AD203B41FA5}">
                      <a16:colId xmlns:a16="http://schemas.microsoft.com/office/drawing/2014/main" val="3383922008"/>
                    </a:ext>
                  </a:extLst>
                </a:gridCol>
                <a:gridCol w="658368">
                  <a:extLst>
                    <a:ext uri="{9D8B030D-6E8A-4147-A177-3AD203B41FA5}">
                      <a16:colId xmlns:a16="http://schemas.microsoft.com/office/drawing/2014/main" val="1274088433"/>
                    </a:ext>
                  </a:extLst>
                </a:gridCol>
                <a:gridCol w="658368">
                  <a:extLst>
                    <a:ext uri="{9D8B030D-6E8A-4147-A177-3AD203B41FA5}">
                      <a16:colId xmlns:a16="http://schemas.microsoft.com/office/drawing/2014/main" val="458427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344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- 2018-05-15 15:54:00 </a:t>
                      </a:r>
                      <a:r>
                        <a:rPr kumimoji="0" lang="en-US" sz="1000" b="0" i="0" u="none" strike="noStrike" kern="1200" cap="none" spc="0" normalizeH="0" baseline="0" noProof="0">
                          <a:ln>
                            <a:noFill/>
                          </a:ln>
                          <a:solidFill>
                            <a:prstClr val="black"/>
                          </a:solidFill>
                          <a:effectLst/>
                          <a:uLnTx/>
                          <a:uFillTx/>
                          <a:latin typeface="+mn-lt"/>
                          <a:ea typeface="+mn-ea"/>
                          <a:cs typeface="+mn-cs"/>
                        </a:rPr>
                        <a:t> 
 Ramadan starts this Thursday! Here's a small tip to sustain you through the fast. 
Eat meals that contain complex carbohydrates, such as fruit and vegetables, beans, chickpeas and lentils, as they will provide you with a long-lasting source of energy throughout the day. 
Source:
https://www.clevelandclinicabudhabi.ae/en/health-byte/pages/top-tips-for-ramadan-healthy-eating.aspx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2861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- 2018-05-13 01:00:01 </a:t>
                      </a:r>
                      <a:r>
                        <a:rPr kumimoji="0" lang="en-US" sz="1000" b="0" i="0" u="none" strike="noStrike" kern="1200" cap="none" spc="0" normalizeH="0" baseline="0" noProof="0">
                          <a:ln>
                            <a:noFill/>
                          </a:ln>
                          <a:solidFill>
                            <a:prstClr val="black"/>
                          </a:solidFill>
                          <a:effectLst/>
                          <a:uLnTx/>
                          <a:uFillTx/>
                          <a:latin typeface="+mn-lt"/>
                          <a:ea typeface="+mn-ea"/>
                          <a:cs typeface="+mn-cs"/>
                        </a:rPr>
                        <a:t> 
 “A mother is your first friend, your best friend and your forever friend!”
Remember to appreciate and love your mother always, Happy Mother’s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755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- 2018-05-11 12:52:00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many of the sports played around the world today began in the United Kingdom?
Source:
NationFacts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0591220"/>
                  </a:ext>
                </a:extLst>
              </a:tr>
            </a:tbl>
          </a:graphicData>
        </a:graphic>
      </p:graphicFrame>
      <p:sp>
        <p:nvSpPr>
          <p:cNvPr id="4" name="Text Placeholder 3">
            <a:extLst>
              <a:ext uri="{FF2B5EF4-FFF2-40B4-BE49-F238E27FC236}">
                <a16:creationId xmlns:a16="http://schemas.microsoft.com/office/drawing/2014/main" id="{47313A80-3EBD-4184-BEFC-9037E793F50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39131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3CA1F-C0A8-455D-828C-19F27495D82A}"/>
              </a:ext>
            </a:extLst>
          </p:cNvPr>
          <p:cNvSpPr>
            <a:spLocks noGrp="1"/>
          </p:cNvSpPr>
          <p:nvPr>
            <p:ph type="title"/>
          </p:nvPr>
        </p:nvSpPr>
        <p:spPr/>
        <p:txBody>
          <a:bodyPr/>
          <a:lstStyle/>
          <a:p>
            <a:r>
              <a:rPr lang="en-US"/>
              <a:t>Facebook Own Posts Table | MABECS Sdn Bhd - 5 of 5</a:t>
            </a:r>
          </a:p>
        </p:txBody>
      </p:sp>
      <p:graphicFrame>
        <p:nvGraphicFramePr>
          <p:cNvPr id="5" name="Table Placeholder 4">
            <a:extLst>
              <a:ext uri="{FF2B5EF4-FFF2-40B4-BE49-F238E27FC236}">
                <a16:creationId xmlns:a16="http://schemas.microsoft.com/office/drawing/2014/main" id="{D1190586-639D-43F9-A49C-A5F498BF0B40}"/>
              </a:ext>
            </a:extLst>
          </p:cNvPr>
          <p:cNvGraphicFramePr>
            <a:graphicFrameLocks noGrp="1"/>
          </p:cNvGraphicFramePr>
          <p:nvPr>
            <p:ph type="tbl" sz="quarter" idx="13"/>
            <p:extLst>
              <p:ext uri="{D42A27DB-BD31-4B8C-83A1-F6EECF244321}">
                <p14:modId xmlns:p14="http://schemas.microsoft.com/office/powerpoint/2010/main" val="4132067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6290412"/>
                    </a:ext>
                  </a:extLst>
                </a:gridCol>
                <a:gridCol w="658368">
                  <a:extLst>
                    <a:ext uri="{9D8B030D-6E8A-4147-A177-3AD203B41FA5}">
                      <a16:colId xmlns:a16="http://schemas.microsoft.com/office/drawing/2014/main" val="56839670"/>
                    </a:ext>
                  </a:extLst>
                </a:gridCol>
                <a:gridCol w="658368">
                  <a:extLst>
                    <a:ext uri="{9D8B030D-6E8A-4147-A177-3AD203B41FA5}">
                      <a16:colId xmlns:a16="http://schemas.microsoft.com/office/drawing/2014/main" val="2667874756"/>
                    </a:ext>
                  </a:extLst>
                </a:gridCol>
                <a:gridCol w="658368">
                  <a:extLst>
                    <a:ext uri="{9D8B030D-6E8A-4147-A177-3AD203B41FA5}">
                      <a16:colId xmlns:a16="http://schemas.microsoft.com/office/drawing/2014/main" val="1741390033"/>
                    </a:ext>
                  </a:extLst>
                </a:gridCol>
                <a:gridCol w="658368">
                  <a:extLst>
                    <a:ext uri="{9D8B030D-6E8A-4147-A177-3AD203B41FA5}">
                      <a16:colId xmlns:a16="http://schemas.microsoft.com/office/drawing/2014/main" val="3895179036"/>
                    </a:ext>
                  </a:extLst>
                </a:gridCol>
                <a:gridCol w="658368">
                  <a:extLst>
                    <a:ext uri="{9D8B030D-6E8A-4147-A177-3AD203B41FA5}">
                      <a16:colId xmlns:a16="http://schemas.microsoft.com/office/drawing/2014/main" val="2494074894"/>
                    </a:ext>
                  </a:extLst>
                </a:gridCol>
                <a:gridCol w="658368">
                  <a:extLst>
                    <a:ext uri="{9D8B030D-6E8A-4147-A177-3AD203B41FA5}">
                      <a16:colId xmlns:a16="http://schemas.microsoft.com/office/drawing/2014/main" val="2647873404"/>
                    </a:ext>
                  </a:extLst>
                </a:gridCol>
                <a:gridCol w="658368">
                  <a:extLst>
                    <a:ext uri="{9D8B030D-6E8A-4147-A177-3AD203B41FA5}">
                      <a16:colId xmlns:a16="http://schemas.microsoft.com/office/drawing/2014/main" val="197545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877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- 2018-05-07 17:51:00 </a:t>
                      </a:r>
                      <a:r>
                        <a:rPr kumimoji="0" lang="en-US" sz="1000" b="0" i="0" u="none" strike="noStrike" kern="1200" cap="none" spc="0" normalizeH="0" baseline="0" noProof="0">
                          <a:ln>
                            <a:noFill/>
                          </a:ln>
                          <a:solidFill>
                            <a:prstClr val="black"/>
                          </a:solidFill>
                          <a:effectLst/>
                          <a:uLnTx/>
                          <a:uFillTx/>
                          <a:latin typeface="+mn-lt"/>
                          <a:ea typeface="+mn-ea"/>
                          <a:cs typeface="+mn-cs"/>
                        </a:rPr>
                        <a:t> 
 In need of a consultation?
Contact us for an appointment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009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- 2018-05-04 10:00:00 </a:t>
                      </a:r>
                      <a:r>
                        <a:rPr kumimoji="0" lang="en-US" sz="1000" b="0" i="0" u="none" strike="noStrike" kern="1200" cap="none" spc="0" normalizeH="0" baseline="0" noProof="0">
                          <a:ln>
                            <a:noFill/>
                          </a:ln>
                          <a:solidFill>
                            <a:prstClr val="black"/>
                          </a:solidFill>
                          <a:effectLst/>
                          <a:uLnTx/>
                          <a:uFillTx/>
                          <a:latin typeface="+mn-lt"/>
                          <a:ea typeface="+mn-ea"/>
                          <a:cs typeface="+mn-cs"/>
                        </a:rPr>
                        <a:t> 
 May the 4th be with you! Hands up if you’re a Star Wars fan!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485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MABECS Sdn Bhd - 2018-05-01 00:00:01 </a:t>
                      </a:r>
                      <a:r>
                        <a:rPr kumimoji="0" lang="en-US" sz="1000" b="0" i="0" u="none" strike="noStrike" kern="1200" cap="none" spc="0" normalizeH="0" baseline="0" noProof="0">
                          <a:ln>
                            <a:noFill/>
                          </a:ln>
                          <a:solidFill>
                            <a:prstClr val="black"/>
                          </a:solidFill>
                          <a:effectLst/>
                          <a:uLnTx/>
                          <a:uFillTx/>
                          <a:latin typeface="+mn-lt"/>
                          <a:ea typeface="+mn-ea"/>
                          <a:cs typeface="+mn-cs"/>
                        </a:rPr>
                        <a:t> 
 Your hard work and dedication have built up today’s nation! Happy Labour Day! 😁
Share this message with your teachers, family, and friends who are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6899057"/>
                  </a:ext>
                </a:extLst>
              </a:tr>
            </a:tbl>
          </a:graphicData>
        </a:graphic>
      </p:graphicFrame>
      <p:sp>
        <p:nvSpPr>
          <p:cNvPr id="4" name="Text Placeholder 3">
            <a:extLst>
              <a:ext uri="{FF2B5EF4-FFF2-40B4-BE49-F238E27FC236}">
                <a16:creationId xmlns:a16="http://schemas.microsoft.com/office/drawing/2014/main" id="{A4B1CAA2-7749-4497-BEA8-6F92878ACB6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636654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798</Words>
  <Application>Microsoft Office PowerPoint</Application>
  <PresentationFormat>On-screen Show (4:3)</PresentationFormat>
  <Paragraphs>347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MASTER TEMPLATE</vt:lpstr>
      <vt:lpstr>Facebook Key Metrics Table | MABECS Sdn Bhd</vt:lpstr>
      <vt:lpstr>Facebook Reach | MABECS Sdn Bhd</vt:lpstr>
      <vt:lpstr>Facebook Average Reactions Per Post | MABECS Sdn Bhd</vt:lpstr>
      <vt:lpstr>Facebook Engaged Users | MABECS Sdn Bhd</vt:lpstr>
      <vt:lpstr>Facebook Interactions Distribution | MABECS Sdn Bhd</vt:lpstr>
      <vt:lpstr>Facebook Interaction Rate By Weekday | MABECS Sdn Bhd</vt:lpstr>
      <vt:lpstr>(FB) Custom Own Posts Table (new) | MABECS Sdn Bhd - 1 of 2</vt:lpstr>
      <vt:lpstr>(FB) Custom Own Posts Table (new) | MABECS Sdn Bhd - 2 of 2</vt:lpstr>
      <vt:lpstr>Facebook Fan Demographics | MABECS Sdn Bhd</vt:lpstr>
      <vt:lpstr>Facebook Interaction Rate | MABECS Sdn Bhd</vt:lpstr>
      <vt:lpstr>Facebook Fans Total | MABECS Sdn Bhd</vt:lpstr>
      <vt:lpstr>Facebook Page Views | MABECS Sdn Bhd</vt:lpstr>
      <vt:lpstr>Facebook Fans By City Table | MABECS Sdn Bhd - 1 of 3</vt:lpstr>
      <vt:lpstr>Facebook Fans By City Table | MABECS Sdn Bhd - 2 of 3</vt:lpstr>
      <vt:lpstr>Facebook Fans By City Table | MABECS Sdn Bhd - 3 of 3</vt:lpstr>
      <vt:lpstr>Facebook Own Posts Table | MABECS Sdn Bhd - 1 of 5</vt:lpstr>
      <vt:lpstr>Facebook Own Posts Table | MABECS Sdn Bhd - 2 of 5</vt:lpstr>
      <vt:lpstr>Facebook Own Posts Table | MABECS Sdn Bhd - 3 of 5</vt:lpstr>
      <vt:lpstr>Facebook Own Posts Table | MABECS Sdn Bhd - 4 of 5</vt:lpstr>
      <vt:lpstr>Facebook Own Posts Table | MABECS Sdn Bhd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2018-06-01T07:22:02Z</dcterms:created>
  <dcterms:modified xsi:type="dcterms:W3CDTF">2018-06-01T07:22:41Z</dcterms:modified>
</cp:coreProperties>
</file>