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59401</c:v>
                </c:pt>
                <c:pt idx="1">
                  <c:v>49187</c:v>
                </c:pt>
                <c:pt idx="2">
                  <c:v>27729</c:v>
                </c:pt>
                <c:pt idx="3">
                  <c:v>6191</c:v>
                </c:pt>
                <c:pt idx="4">
                  <c:v>8826</c:v>
                </c:pt>
                <c:pt idx="5">
                  <c:v>4754</c:v>
                </c:pt>
                <c:pt idx="6">
                  <c:v>1059</c:v>
                </c:pt>
                <c:pt idx="7">
                  <c:v>964</c:v>
                </c:pt>
                <c:pt idx="8">
                  <c:v>795</c:v>
                </c:pt>
                <c:pt idx="9">
                  <c:v>1280</c:v>
                </c:pt>
                <c:pt idx="10">
                  <c:v>2130</c:v>
                </c:pt>
                <c:pt idx="11">
                  <c:v>2784</c:v>
                </c:pt>
                <c:pt idx="12">
                  <c:v>1069</c:v>
                </c:pt>
                <c:pt idx="13">
                  <c:v>1053</c:v>
                </c:pt>
                <c:pt idx="14">
                  <c:v>692</c:v>
                </c:pt>
                <c:pt idx="15">
                  <c:v>1191</c:v>
                </c:pt>
                <c:pt idx="16">
                  <c:v>971</c:v>
                </c:pt>
                <c:pt idx="17">
                  <c:v>886</c:v>
                </c:pt>
                <c:pt idx="18">
                  <c:v>5224</c:v>
                </c:pt>
                <c:pt idx="19">
                  <c:v>4046</c:v>
                </c:pt>
                <c:pt idx="20">
                  <c:v>1418</c:v>
                </c:pt>
                <c:pt idx="21">
                  <c:v>2738</c:v>
                </c:pt>
                <c:pt idx="22">
                  <c:v>2258</c:v>
                </c:pt>
                <c:pt idx="23">
                  <c:v>2730</c:v>
                </c:pt>
                <c:pt idx="24">
                  <c:v>3887</c:v>
                </c:pt>
                <c:pt idx="25">
                  <c:v>1801</c:v>
                </c:pt>
                <c:pt idx="26">
                  <c:v>1279</c:v>
                </c:pt>
                <c:pt idx="27">
                  <c:v>1212</c:v>
                </c:pt>
                <c:pt idx="28">
                  <c:v>928</c:v>
                </c:pt>
                <c:pt idx="29">
                  <c:v>972</c:v>
                </c:pt>
                <c:pt idx="30">
                  <c:v>852</c:v>
                </c:pt>
              </c:numCache>
            </c:numRef>
          </c:val>
          <c:smooth val="0"/>
          <c:extLst>
            <c:ext xmlns:c16="http://schemas.microsoft.com/office/drawing/2014/chart" uri="{C3380CC4-5D6E-409C-BE32-E72D297353CC}">
              <c16:uniqueId val="{00000000-5D60-4DF9-ABBD-4E50FE4F4C37}"/>
            </c:ext>
          </c:extLst>
        </c:ser>
        <c:dLbls>
          <c:showLegendKey val="0"/>
          <c:showVal val="0"/>
          <c:showCatName val="0"/>
          <c:showSerName val="0"/>
          <c:showPercent val="0"/>
          <c:showBubbleSize val="0"/>
        </c:dLbls>
        <c:smooth val="0"/>
        <c:axId val="343889256"/>
        <c:axId val="343887944"/>
      </c:lineChart>
      <c:dateAx>
        <c:axId val="343889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87944"/>
        <c:crosses val="autoZero"/>
        <c:auto val="1"/>
        <c:lblOffset val="100"/>
        <c:baseTimeUnit val="days"/>
      </c:dateAx>
      <c:valAx>
        <c:axId val="34388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89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c:v>
                </c:pt>
                <c:pt idx="1">
                  <c:v>2159</c:v>
                </c:pt>
                <c:pt idx="2">
                  <c:v>0</c:v>
                </c:pt>
                <c:pt idx="3">
                  <c:v>2338</c:v>
                </c:pt>
                <c:pt idx="4">
                  <c:v>0</c:v>
                </c:pt>
                <c:pt idx="5">
                  <c:v>7</c:v>
                </c:pt>
                <c:pt idx="6">
                  <c:v>0</c:v>
                </c:pt>
                <c:pt idx="7">
                  <c:v>0</c:v>
                </c:pt>
                <c:pt idx="8">
                  <c:v>450</c:v>
                </c:pt>
                <c:pt idx="9">
                  <c:v>0</c:v>
                </c:pt>
                <c:pt idx="10">
                  <c:v>314</c:v>
                </c:pt>
                <c:pt idx="11">
                  <c:v>0</c:v>
                </c:pt>
                <c:pt idx="12">
                  <c:v>20</c:v>
                </c:pt>
                <c:pt idx="13">
                  <c:v>0</c:v>
                </c:pt>
                <c:pt idx="14">
                  <c:v>0</c:v>
                </c:pt>
                <c:pt idx="15">
                  <c:v>138</c:v>
                </c:pt>
                <c:pt idx="16">
                  <c:v>0</c:v>
                </c:pt>
                <c:pt idx="17">
                  <c:v>235</c:v>
                </c:pt>
                <c:pt idx="18">
                  <c:v>0</c:v>
                </c:pt>
                <c:pt idx="19">
                  <c:v>0</c:v>
                </c:pt>
                <c:pt idx="20">
                  <c:v>376</c:v>
                </c:pt>
                <c:pt idx="21">
                  <c:v>0</c:v>
                </c:pt>
                <c:pt idx="22">
                  <c:v>300</c:v>
                </c:pt>
                <c:pt idx="23">
                  <c:v>124</c:v>
                </c:pt>
                <c:pt idx="24">
                  <c:v>0</c:v>
                </c:pt>
                <c:pt idx="25">
                  <c:v>151</c:v>
                </c:pt>
                <c:pt idx="26">
                  <c:v>0</c:v>
                </c:pt>
                <c:pt idx="27">
                  <c:v>0</c:v>
                </c:pt>
                <c:pt idx="28">
                  <c:v>9</c:v>
                </c:pt>
                <c:pt idx="29">
                  <c:v>0</c:v>
                </c:pt>
                <c:pt idx="30">
                  <c:v>35</c:v>
                </c:pt>
              </c:numCache>
            </c:numRef>
          </c:val>
          <c:smooth val="0"/>
          <c:extLst>
            <c:ext xmlns:c16="http://schemas.microsoft.com/office/drawing/2014/chart" uri="{C3380CC4-5D6E-409C-BE32-E72D297353CC}">
              <c16:uniqueId val="{00000000-B139-4D39-B874-3A7FC429913D}"/>
            </c:ext>
          </c:extLst>
        </c:ser>
        <c:dLbls>
          <c:showLegendKey val="0"/>
          <c:showVal val="0"/>
          <c:showCatName val="0"/>
          <c:showSerName val="0"/>
          <c:showPercent val="0"/>
          <c:showBubbleSize val="0"/>
        </c:dLbls>
        <c:smooth val="0"/>
        <c:axId val="344156840"/>
        <c:axId val="344161432"/>
      </c:lineChart>
      <c:dateAx>
        <c:axId val="344156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61432"/>
        <c:crosses val="autoZero"/>
        <c:auto val="1"/>
        <c:lblOffset val="100"/>
        <c:baseTimeUnit val="days"/>
      </c:dateAx>
      <c:valAx>
        <c:axId val="34416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5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2411</c:v>
                </c:pt>
                <c:pt idx="1">
                  <c:v>1400</c:v>
                </c:pt>
                <c:pt idx="2">
                  <c:v>1117</c:v>
                </c:pt>
                <c:pt idx="3">
                  <c:v>867</c:v>
                </c:pt>
                <c:pt idx="4">
                  <c:v>1951</c:v>
                </c:pt>
                <c:pt idx="5">
                  <c:v>776</c:v>
                </c:pt>
                <c:pt idx="6">
                  <c:v>68</c:v>
                </c:pt>
                <c:pt idx="7">
                  <c:v>73</c:v>
                </c:pt>
                <c:pt idx="8">
                  <c:v>70</c:v>
                </c:pt>
                <c:pt idx="9">
                  <c:v>78</c:v>
                </c:pt>
                <c:pt idx="10">
                  <c:v>241</c:v>
                </c:pt>
                <c:pt idx="11">
                  <c:v>419</c:v>
                </c:pt>
                <c:pt idx="12">
                  <c:v>88</c:v>
                </c:pt>
                <c:pt idx="13">
                  <c:v>72</c:v>
                </c:pt>
                <c:pt idx="14">
                  <c:v>67</c:v>
                </c:pt>
                <c:pt idx="15">
                  <c:v>130</c:v>
                </c:pt>
                <c:pt idx="16">
                  <c:v>75</c:v>
                </c:pt>
                <c:pt idx="17">
                  <c:v>61</c:v>
                </c:pt>
                <c:pt idx="18">
                  <c:v>495</c:v>
                </c:pt>
                <c:pt idx="19">
                  <c:v>492</c:v>
                </c:pt>
                <c:pt idx="20">
                  <c:v>106</c:v>
                </c:pt>
                <c:pt idx="21">
                  <c:v>307</c:v>
                </c:pt>
                <c:pt idx="22">
                  <c:v>217</c:v>
                </c:pt>
                <c:pt idx="23">
                  <c:v>209</c:v>
                </c:pt>
                <c:pt idx="24">
                  <c:v>309</c:v>
                </c:pt>
                <c:pt idx="25">
                  <c:v>138</c:v>
                </c:pt>
                <c:pt idx="26">
                  <c:v>148</c:v>
                </c:pt>
                <c:pt idx="27">
                  <c:v>138</c:v>
                </c:pt>
                <c:pt idx="28">
                  <c:v>66</c:v>
                </c:pt>
                <c:pt idx="29">
                  <c:v>77</c:v>
                </c:pt>
                <c:pt idx="30">
                  <c:v>90</c:v>
                </c:pt>
              </c:numCache>
            </c:numRef>
          </c:val>
          <c:smooth val="0"/>
          <c:extLst>
            <c:ext xmlns:c16="http://schemas.microsoft.com/office/drawing/2014/chart" uri="{C3380CC4-5D6E-409C-BE32-E72D297353CC}">
              <c16:uniqueId val="{00000000-263D-4F3C-BC3D-7DD3A6D5A243}"/>
            </c:ext>
          </c:extLst>
        </c:ser>
        <c:dLbls>
          <c:showLegendKey val="0"/>
          <c:showVal val="0"/>
          <c:showCatName val="0"/>
          <c:showSerName val="0"/>
          <c:showPercent val="0"/>
          <c:showBubbleSize val="0"/>
        </c:dLbls>
        <c:smooth val="0"/>
        <c:axId val="279866336"/>
        <c:axId val="279858792"/>
      </c:lineChart>
      <c:dateAx>
        <c:axId val="27986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58792"/>
        <c:crosses val="autoZero"/>
        <c:auto val="1"/>
        <c:lblOffset val="100"/>
        <c:baseTimeUnit val="days"/>
      </c:dateAx>
      <c:valAx>
        <c:axId val="27985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6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6747</c:v>
                </c:pt>
              </c:numCache>
            </c:numRef>
          </c:val>
          <c:extLst>
            <c:ext xmlns:c16="http://schemas.microsoft.com/office/drawing/2014/chart" uri="{C3380CC4-5D6E-409C-BE32-E72D297353CC}">
              <c16:uniqueId val="{00000000-E53E-44CB-9603-8CEA30C62E8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43</c:v>
                </c:pt>
              </c:numCache>
            </c:numRef>
          </c:val>
          <c:extLst>
            <c:ext xmlns:c16="http://schemas.microsoft.com/office/drawing/2014/chart" uri="{C3380CC4-5D6E-409C-BE32-E72D297353CC}">
              <c16:uniqueId val="{00000001-E53E-44CB-9603-8CEA30C62E8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5</c:v>
                </c:pt>
              </c:numCache>
            </c:numRef>
          </c:val>
          <c:extLst>
            <c:ext xmlns:c16="http://schemas.microsoft.com/office/drawing/2014/chart" uri="{C3380CC4-5D6E-409C-BE32-E72D297353CC}">
              <c16:uniqueId val="{00000002-E53E-44CB-9603-8CEA30C62E8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7</c:v>
                </c:pt>
              </c:numCache>
            </c:numRef>
          </c:val>
          <c:extLst>
            <c:ext xmlns:c16="http://schemas.microsoft.com/office/drawing/2014/chart" uri="{C3380CC4-5D6E-409C-BE32-E72D297353CC}">
              <c16:uniqueId val="{00000003-E53E-44CB-9603-8CEA30C62E8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c:v>
                </c:pt>
              </c:numCache>
            </c:numRef>
          </c:val>
          <c:extLst>
            <c:ext xmlns:c16="http://schemas.microsoft.com/office/drawing/2014/chart" uri="{C3380CC4-5D6E-409C-BE32-E72D297353CC}">
              <c16:uniqueId val="{00000004-E53E-44CB-9603-8CEA30C62E8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E53E-44CB-9603-8CEA30C62E8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25</c:v>
                </c:pt>
              </c:numCache>
            </c:numRef>
          </c:val>
          <c:extLst>
            <c:ext xmlns:c16="http://schemas.microsoft.com/office/drawing/2014/chart" uri="{C3380CC4-5D6E-409C-BE32-E72D297353CC}">
              <c16:uniqueId val="{00000006-E53E-44CB-9603-8CEA30C62E8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26</c:v>
                </c:pt>
              </c:numCache>
            </c:numRef>
          </c:val>
          <c:extLst>
            <c:ext xmlns:c16="http://schemas.microsoft.com/office/drawing/2014/chart" uri="{C3380CC4-5D6E-409C-BE32-E72D297353CC}">
              <c16:uniqueId val="{00000007-E53E-44CB-9603-8CEA30C62E80}"/>
            </c:ext>
          </c:extLst>
        </c:ser>
        <c:dLbls>
          <c:showLegendKey val="0"/>
          <c:showVal val="0"/>
          <c:showCatName val="0"/>
          <c:showSerName val="0"/>
          <c:showPercent val="0"/>
          <c:showBubbleSize val="0"/>
        </c:dLbls>
        <c:gapWidth val="150"/>
        <c:overlap val="100"/>
        <c:axId val="343836744"/>
        <c:axId val="343843960"/>
      </c:barChart>
      <c:catAx>
        <c:axId val="343836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43960"/>
        <c:crosses val="autoZero"/>
        <c:auto val="1"/>
        <c:lblAlgn val="ctr"/>
        <c:lblOffset val="100"/>
        <c:noMultiLvlLbl val="0"/>
      </c:catAx>
      <c:valAx>
        <c:axId val="343843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3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0.41664394393849002</c:v>
                </c:pt>
                <c:pt idx="1">
                  <c:v>9.8162185744668992E-3</c:v>
                </c:pt>
                <c:pt idx="2">
                  <c:v>0.70000545345475995</c:v>
                </c:pt>
                <c:pt idx="3">
                  <c:v>8.7800621693843006E-2</c:v>
                </c:pt>
                <c:pt idx="4">
                  <c:v>1.0554252785806</c:v>
                </c:pt>
                <c:pt idx="5">
                  <c:v>0.16578502481321999</c:v>
                </c:pt>
                <c:pt idx="6">
                  <c:v>1.5815018814419001E-2</c:v>
                </c:pt>
              </c:numCache>
            </c:numRef>
          </c:val>
          <c:extLst>
            <c:ext xmlns:c16="http://schemas.microsoft.com/office/drawing/2014/chart" uri="{C3380CC4-5D6E-409C-BE32-E72D297353CC}">
              <c16:uniqueId val="{00000000-624E-4497-8552-7F5DEB5575CC}"/>
            </c:ext>
          </c:extLst>
        </c:ser>
        <c:dLbls>
          <c:showLegendKey val="0"/>
          <c:showVal val="0"/>
          <c:showCatName val="0"/>
          <c:showSerName val="0"/>
          <c:showPercent val="0"/>
          <c:showBubbleSize val="0"/>
        </c:dLbls>
        <c:gapWidth val="219"/>
        <c:overlap val="-27"/>
        <c:axId val="343842320"/>
        <c:axId val="343841664"/>
      </c:barChart>
      <c:catAx>
        <c:axId val="34384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41664"/>
        <c:crosses val="autoZero"/>
        <c:auto val="1"/>
        <c:lblAlgn val="ctr"/>
        <c:lblOffset val="100"/>
        <c:noMultiLvlLbl val="0"/>
      </c:catAx>
      <c:valAx>
        <c:axId val="34384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4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27370</c:v>
                </c:pt>
                <c:pt idx="1">
                  <c:v>13949</c:v>
                </c:pt>
                <c:pt idx="2">
                  <c:v>4925</c:v>
                </c:pt>
                <c:pt idx="3">
                  <c:v>5755</c:v>
                </c:pt>
                <c:pt idx="4">
                  <c:v>2231</c:v>
                </c:pt>
                <c:pt idx="5">
                  <c:v>587</c:v>
                </c:pt>
                <c:pt idx="6">
                  <c:v>98</c:v>
                </c:pt>
              </c:numCache>
            </c:numRef>
          </c:val>
          <c:extLst>
            <c:ext xmlns:c16="http://schemas.microsoft.com/office/drawing/2014/chart" uri="{C3380CC4-5D6E-409C-BE32-E72D297353CC}">
              <c16:uniqueId val="{00000000-5ECA-4A1C-A601-724844101EB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15237</c:v>
                </c:pt>
                <c:pt idx="1">
                  <c:v>8906</c:v>
                </c:pt>
                <c:pt idx="2">
                  <c:v>5860</c:v>
                </c:pt>
                <c:pt idx="3">
                  <c:v>4593</c:v>
                </c:pt>
                <c:pt idx="4">
                  <c:v>1908</c:v>
                </c:pt>
                <c:pt idx="5">
                  <c:v>732</c:v>
                </c:pt>
                <c:pt idx="6">
                  <c:v>91</c:v>
                </c:pt>
              </c:numCache>
            </c:numRef>
          </c:val>
          <c:extLst>
            <c:ext xmlns:c16="http://schemas.microsoft.com/office/drawing/2014/chart" uri="{C3380CC4-5D6E-409C-BE32-E72D297353CC}">
              <c16:uniqueId val="{00000001-5ECA-4A1C-A601-724844101EBB}"/>
            </c:ext>
          </c:extLst>
        </c:ser>
        <c:dLbls>
          <c:showLegendKey val="0"/>
          <c:showVal val="0"/>
          <c:showCatName val="0"/>
          <c:showSerName val="0"/>
          <c:showPercent val="0"/>
          <c:showBubbleSize val="0"/>
        </c:dLbls>
        <c:gapWidth val="219"/>
        <c:overlap val="-27"/>
        <c:axId val="352985560"/>
        <c:axId val="352985888"/>
      </c:barChart>
      <c:catAx>
        <c:axId val="352985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85888"/>
        <c:crosses val="autoZero"/>
        <c:auto val="1"/>
        <c:lblAlgn val="ctr"/>
        <c:lblOffset val="100"/>
        <c:noMultiLvlLbl val="0"/>
      </c:catAx>
      <c:valAx>
        <c:axId val="35298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8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9.8898925298345E-3</c:v>
                </c:pt>
                <c:pt idx="1">
                  <c:v>2.3732387405691</c:v>
                </c:pt>
                <c:pt idx="2">
                  <c:v>0</c:v>
                </c:pt>
                <c:pt idx="3">
                  <c:v>2.5664377098465998</c:v>
                </c:pt>
                <c:pt idx="4">
                  <c:v>0</c:v>
                </c:pt>
                <c:pt idx="5">
                  <c:v>7.6740922645149997E-3</c:v>
                </c:pt>
                <c:pt idx="6">
                  <c:v>0</c:v>
                </c:pt>
                <c:pt idx="7">
                  <c:v>0</c:v>
                </c:pt>
                <c:pt idx="8">
                  <c:v>0.49704401138602999</c:v>
                </c:pt>
                <c:pt idx="9">
                  <c:v>0</c:v>
                </c:pt>
                <c:pt idx="10">
                  <c:v>0.35764675000820001</c:v>
                </c:pt>
                <c:pt idx="11">
                  <c:v>0</c:v>
                </c:pt>
                <c:pt idx="12">
                  <c:v>2.4036360458002001E-2</c:v>
                </c:pt>
                <c:pt idx="13">
                  <c:v>0</c:v>
                </c:pt>
                <c:pt idx="14">
                  <c:v>0</c:v>
                </c:pt>
                <c:pt idx="15">
                  <c:v>0.15220118924227</c:v>
                </c:pt>
                <c:pt idx="16">
                  <c:v>0</c:v>
                </c:pt>
                <c:pt idx="17">
                  <c:v>0.25835849694221003</c:v>
                </c:pt>
                <c:pt idx="18">
                  <c:v>0</c:v>
                </c:pt>
                <c:pt idx="19">
                  <c:v>0</c:v>
                </c:pt>
                <c:pt idx="20">
                  <c:v>0.41568729868547</c:v>
                </c:pt>
                <c:pt idx="21">
                  <c:v>0</c:v>
                </c:pt>
                <c:pt idx="22">
                  <c:v>0.34241363567188998</c:v>
                </c:pt>
                <c:pt idx="23">
                  <c:v>0.13690890125173999</c:v>
                </c:pt>
                <c:pt idx="24">
                  <c:v>0</c:v>
                </c:pt>
                <c:pt idx="25">
                  <c:v>0.16502366786815001</c:v>
                </c:pt>
                <c:pt idx="26">
                  <c:v>0</c:v>
                </c:pt>
                <c:pt idx="27">
                  <c:v>0</c:v>
                </c:pt>
                <c:pt idx="28">
                  <c:v>9.7546171854677993E-3</c:v>
                </c:pt>
                <c:pt idx="29">
                  <c:v>0</c:v>
                </c:pt>
                <c:pt idx="30">
                  <c:v>3.7916540278198997E-2</c:v>
                </c:pt>
              </c:numCache>
            </c:numRef>
          </c:val>
          <c:smooth val="0"/>
          <c:extLst>
            <c:ext xmlns:c16="http://schemas.microsoft.com/office/drawing/2014/chart" uri="{C3380CC4-5D6E-409C-BE32-E72D297353CC}">
              <c16:uniqueId val="{00000000-D672-4BF2-AFD7-A3112F6F8663}"/>
            </c:ext>
          </c:extLst>
        </c:ser>
        <c:dLbls>
          <c:showLegendKey val="0"/>
          <c:showVal val="0"/>
          <c:showCatName val="0"/>
          <c:showSerName val="0"/>
          <c:showPercent val="0"/>
          <c:showBubbleSize val="0"/>
        </c:dLbls>
        <c:smooth val="0"/>
        <c:axId val="352982608"/>
        <c:axId val="352982936"/>
      </c:lineChart>
      <c:dateAx>
        <c:axId val="35298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82936"/>
        <c:crosses val="autoZero"/>
        <c:auto val="1"/>
        <c:lblOffset val="100"/>
        <c:baseTimeUnit val="days"/>
      </c:dateAx>
      <c:valAx>
        <c:axId val="35298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8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91035</c:v>
                </c:pt>
                <c:pt idx="1">
                  <c:v>91079</c:v>
                </c:pt>
                <c:pt idx="2">
                  <c:v>91115</c:v>
                </c:pt>
                <c:pt idx="3">
                  <c:v>91161</c:v>
                </c:pt>
                <c:pt idx="4">
                  <c:v>91197</c:v>
                </c:pt>
                <c:pt idx="5">
                  <c:v>91236</c:v>
                </c:pt>
                <c:pt idx="6">
                  <c:v>91279</c:v>
                </c:pt>
                <c:pt idx="7">
                  <c:v>91319</c:v>
                </c:pt>
                <c:pt idx="8">
                  <c:v>91362</c:v>
                </c:pt>
                <c:pt idx="9">
                  <c:v>91407</c:v>
                </c:pt>
                <c:pt idx="10">
                  <c:v>91456</c:v>
                </c:pt>
                <c:pt idx="11">
                  <c:v>91505</c:v>
                </c:pt>
                <c:pt idx="12">
                  <c:v>91552</c:v>
                </c:pt>
                <c:pt idx="13">
                  <c:v>91593</c:v>
                </c:pt>
                <c:pt idx="14">
                  <c:v>91638</c:v>
                </c:pt>
                <c:pt idx="15">
                  <c:v>91673</c:v>
                </c:pt>
                <c:pt idx="16">
                  <c:v>91712</c:v>
                </c:pt>
                <c:pt idx="17">
                  <c:v>91754</c:v>
                </c:pt>
                <c:pt idx="18">
                  <c:v>91810</c:v>
                </c:pt>
                <c:pt idx="19">
                  <c:v>91864</c:v>
                </c:pt>
                <c:pt idx="20">
                  <c:v>91928</c:v>
                </c:pt>
                <c:pt idx="21">
                  <c:v>91976</c:v>
                </c:pt>
                <c:pt idx="22">
                  <c:v>92013</c:v>
                </c:pt>
                <c:pt idx="23">
                  <c:v>92051</c:v>
                </c:pt>
                <c:pt idx="24">
                  <c:v>92084</c:v>
                </c:pt>
                <c:pt idx="25">
                  <c:v>92132</c:v>
                </c:pt>
                <c:pt idx="26">
                  <c:v>92182</c:v>
                </c:pt>
                <c:pt idx="27">
                  <c:v>92239</c:v>
                </c:pt>
                <c:pt idx="28">
                  <c:v>92289</c:v>
                </c:pt>
                <c:pt idx="29">
                  <c:v>92282</c:v>
                </c:pt>
                <c:pt idx="30">
                  <c:v>92335</c:v>
                </c:pt>
              </c:numCache>
            </c:numRef>
          </c:val>
          <c:smooth val="0"/>
          <c:extLst>
            <c:ext xmlns:c16="http://schemas.microsoft.com/office/drawing/2014/chart" uri="{C3380CC4-5D6E-409C-BE32-E72D297353CC}">
              <c16:uniqueId val="{00000000-4E55-4AD3-AF8C-F03BA5D55E5D}"/>
            </c:ext>
          </c:extLst>
        </c:ser>
        <c:dLbls>
          <c:showLegendKey val="0"/>
          <c:showVal val="0"/>
          <c:showCatName val="0"/>
          <c:showSerName val="0"/>
          <c:showPercent val="0"/>
          <c:showBubbleSize val="0"/>
        </c:dLbls>
        <c:smooth val="0"/>
        <c:axId val="344161104"/>
        <c:axId val="352980640"/>
      </c:lineChart>
      <c:dateAx>
        <c:axId val="344161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980640"/>
        <c:crosses val="autoZero"/>
        <c:auto val="1"/>
        <c:lblOffset val="100"/>
        <c:baseTimeUnit val="days"/>
      </c:dateAx>
      <c:valAx>
        <c:axId val="35298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6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41</c:v>
                </c:pt>
                <c:pt idx="1">
                  <c:v>39</c:v>
                </c:pt>
                <c:pt idx="2">
                  <c:v>22</c:v>
                </c:pt>
                <c:pt idx="3">
                  <c:v>37</c:v>
                </c:pt>
                <c:pt idx="4">
                  <c:v>28</c:v>
                </c:pt>
                <c:pt idx="5">
                  <c:v>24</c:v>
                </c:pt>
                <c:pt idx="6">
                  <c:v>21</c:v>
                </c:pt>
                <c:pt idx="7">
                  <c:v>22</c:v>
                </c:pt>
                <c:pt idx="8">
                  <c:v>21</c:v>
                </c:pt>
                <c:pt idx="9">
                  <c:v>37</c:v>
                </c:pt>
                <c:pt idx="10">
                  <c:v>20</c:v>
                </c:pt>
                <c:pt idx="11">
                  <c:v>37</c:v>
                </c:pt>
                <c:pt idx="12">
                  <c:v>30</c:v>
                </c:pt>
                <c:pt idx="13">
                  <c:v>16</c:v>
                </c:pt>
                <c:pt idx="14">
                  <c:v>26</c:v>
                </c:pt>
                <c:pt idx="15">
                  <c:v>22</c:v>
                </c:pt>
                <c:pt idx="16">
                  <c:v>30</c:v>
                </c:pt>
                <c:pt idx="17">
                  <c:v>30</c:v>
                </c:pt>
                <c:pt idx="18">
                  <c:v>41</c:v>
                </c:pt>
                <c:pt idx="19">
                  <c:v>28</c:v>
                </c:pt>
                <c:pt idx="20">
                  <c:v>25</c:v>
                </c:pt>
                <c:pt idx="21">
                  <c:v>27</c:v>
                </c:pt>
                <c:pt idx="22">
                  <c:v>59</c:v>
                </c:pt>
                <c:pt idx="23">
                  <c:v>35</c:v>
                </c:pt>
                <c:pt idx="24">
                  <c:v>26</c:v>
                </c:pt>
                <c:pt idx="25">
                  <c:v>27</c:v>
                </c:pt>
                <c:pt idx="26">
                  <c:v>25</c:v>
                </c:pt>
                <c:pt idx="27">
                  <c:v>41</c:v>
                </c:pt>
                <c:pt idx="28">
                  <c:v>25</c:v>
                </c:pt>
                <c:pt idx="29">
                  <c:v>37</c:v>
                </c:pt>
                <c:pt idx="30">
                  <c:v>17</c:v>
                </c:pt>
              </c:numCache>
            </c:numRef>
          </c:val>
          <c:smooth val="0"/>
          <c:extLst>
            <c:ext xmlns:c16="http://schemas.microsoft.com/office/drawing/2014/chart" uri="{C3380CC4-5D6E-409C-BE32-E72D297353CC}">
              <c16:uniqueId val="{00000000-A9D9-4CAB-8812-6F5487FCC458}"/>
            </c:ext>
          </c:extLst>
        </c:ser>
        <c:dLbls>
          <c:showLegendKey val="0"/>
          <c:showVal val="0"/>
          <c:showCatName val="0"/>
          <c:showSerName val="0"/>
          <c:showPercent val="0"/>
          <c:showBubbleSize val="0"/>
        </c:dLbls>
        <c:smooth val="0"/>
        <c:axId val="340850688"/>
        <c:axId val="340851016"/>
      </c:lineChart>
      <c:dateAx>
        <c:axId val="340850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51016"/>
        <c:crosses val="autoZero"/>
        <c:auto val="1"/>
        <c:lblOffset val="100"/>
        <c:baseTimeUnit val="days"/>
      </c:dateAx>
      <c:valAx>
        <c:axId val="34085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5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F26F4-FECA-4173-B801-32F80405A37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58265F2-DE7B-4C24-8904-331B1380982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91797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D34C3-9E5C-4880-8809-CE1E409A7897}"/>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25205656-19C5-4186-8C10-D45652674FBD}"/>
              </a:ext>
            </a:extLst>
          </p:cNvPr>
          <p:cNvGraphicFramePr>
            <a:graphicFrameLocks noGrp="1"/>
          </p:cNvGraphicFramePr>
          <p:nvPr>
            <p:ph type="tbl" sz="quarter" idx="13"/>
            <p:extLst>
              <p:ext uri="{D42A27DB-BD31-4B8C-83A1-F6EECF244321}">
                <p14:modId xmlns:p14="http://schemas.microsoft.com/office/powerpoint/2010/main" val="2848838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5600493"/>
                    </a:ext>
                  </a:extLst>
                </a:gridCol>
                <a:gridCol w="740664">
                  <a:extLst>
                    <a:ext uri="{9D8B030D-6E8A-4147-A177-3AD203B41FA5}">
                      <a16:colId xmlns:a16="http://schemas.microsoft.com/office/drawing/2014/main" val="1417129900"/>
                    </a:ext>
                  </a:extLst>
                </a:gridCol>
                <a:gridCol w="740664">
                  <a:extLst>
                    <a:ext uri="{9D8B030D-6E8A-4147-A177-3AD203B41FA5}">
                      <a16:colId xmlns:a16="http://schemas.microsoft.com/office/drawing/2014/main" val="1019065220"/>
                    </a:ext>
                  </a:extLst>
                </a:gridCol>
                <a:gridCol w="740664">
                  <a:extLst>
                    <a:ext uri="{9D8B030D-6E8A-4147-A177-3AD203B41FA5}">
                      <a16:colId xmlns:a16="http://schemas.microsoft.com/office/drawing/2014/main" val="3704777267"/>
                    </a:ext>
                  </a:extLst>
                </a:gridCol>
                <a:gridCol w="740664">
                  <a:extLst>
                    <a:ext uri="{9D8B030D-6E8A-4147-A177-3AD203B41FA5}">
                      <a16:colId xmlns:a16="http://schemas.microsoft.com/office/drawing/2014/main" val="402322901"/>
                    </a:ext>
                  </a:extLst>
                </a:gridCol>
                <a:gridCol w="740664">
                  <a:extLst>
                    <a:ext uri="{9D8B030D-6E8A-4147-A177-3AD203B41FA5}">
                      <a16:colId xmlns:a16="http://schemas.microsoft.com/office/drawing/2014/main" val="2723781154"/>
                    </a:ext>
                  </a:extLst>
                </a:gridCol>
                <a:gridCol w="740664">
                  <a:extLst>
                    <a:ext uri="{9D8B030D-6E8A-4147-A177-3AD203B41FA5}">
                      <a16:colId xmlns:a16="http://schemas.microsoft.com/office/drawing/2014/main" val="2650409203"/>
                    </a:ext>
                  </a:extLst>
                </a:gridCol>
                <a:gridCol w="740664">
                  <a:extLst>
                    <a:ext uri="{9D8B030D-6E8A-4147-A177-3AD203B41FA5}">
                      <a16:colId xmlns:a16="http://schemas.microsoft.com/office/drawing/2014/main" val="3499417024"/>
                    </a:ext>
                  </a:extLst>
                </a:gridCol>
                <a:gridCol w="740664">
                  <a:extLst>
                    <a:ext uri="{9D8B030D-6E8A-4147-A177-3AD203B41FA5}">
                      <a16:colId xmlns:a16="http://schemas.microsoft.com/office/drawing/2014/main" val="3865750615"/>
                    </a:ext>
                  </a:extLst>
                </a:gridCol>
                <a:gridCol w="740664">
                  <a:extLst>
                    <a:ext uri="{9D8B030D-6E8A-4147-A177-3AD203B41FA5}">
                      <a16:colId xmlns:a16="http://schemas.microsoft.com/office/drawing/2014/main" val="7589435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15314463"/>
                  </a:ext>
                </a:extLst>
              </a:tr>
              <a:tr h="370840">
                <a:tc>
                  <a:txBody>
                    <a:bodyPr/>
                    <a:lstStyle/>
                    <a:p>
                      <a:r>
                        <a:rPr lang="en-US" sz="1000"/>
                        <a:t>Oxford Fajar</a:t>
                      </a:r>
                    </a:p>
                  </a:txBody>
                  <a:tcPr/>
                </a:tc>
                <a:tc>
                  <a:txBody>
                    <a:bodyPr/>
                    <a:lstStyle/>
                    <a:p>
                      <a:r>
                        <a:rPr lang="en-US" sz="1000"/>
                        <a:t>92335</a:t>
                      </a:r>
                    </a:p>
                  </a:txBody>
                  <a:tcPr/>
                </a:tc>
                <a:tc>
                  <a:txBody>
                    <a:bodyPr/>
                    <a:lstStyle/>
                    <a:p>
                      <a:r>
                        <a:rPr lang="en-US" sz="1000"/>
                        <a:t>1365</a:t>
                      </a:r>
                    </a:p>
                  </a:txBody>
                  <a:tcPr/>
                </a:tc>
                <a:tc>
                  <a:txBody>
                    <a:bodyPr/>
                    <a:lstStyle/>
                    <a:p>
                      <a:r>
                        <a:rPr lang="en-US" sz="1000"/>
                        <a:t>16</a:t>
                      </a:r>
                    </a:p>
                  </a:txBody>
                  <a:tcPr/>
                </a:tc>
                <a:tc>
                  <a:txBody>
                    <a:bodyPr/>
                    <a:lstStyle/>
                    <a:p>
                      <a:r>
                        <a:rPr lang="en-US" sz="1000"/>
                        <a:t>6803</a:t>
                      </a:r>
                    </a:p>
                  </a:txBody>
                  <a:tcPr/>
                </a:tc>
                <a:tc>
                  <a:txBody>
                    <a:bodyPr/>
                    <a:lstStyle/>
                    <a:p>
                      <a:r>
                        <a:rPr lang="en-US" sz="1000"/>
                        <a:t>25</a:t>
                      </a:r>
                    </a:p>
                  </a:txBody>
                  <a:tcPr/>
                </a:tc>
                <a:tc>
                  <a:txBody>
                    <a:bodyPr/>
                    <a:lstStyle/>
                    <a:p>
                      <a:r>
                        <a:rPr lang="en-US" sz="1000"/>
                        <a:t>26</a:t>
                      </a:r>
                    </a:p>
                  </a:txBody>
                  <a:tcPr/>
                </a:tc>
                <a:tc>
                  <a:txBody>
                    <a:bodyPr/>
                    <a:lstStyle/>
                    <a:p>
                      <a:r>
                        <a:rPr lang="en-US" sz="1000"/>
                        <a:t>1</a:t>
                      </a:r>
                    </a:p>
                  </a:txBody>
                  <a:tcPr/>
                </a:tc>
                <a:tc>
                  <a:txBody>
                    <a:bodyPr/>
                    <a:lstStyle/>
                    <a:p>
                      <a:r>
                        <a:rPr lang="en-US" sz="1000"/>
                        <a:t>0.4674 %</a:t>
                      </a:r>
                    </a:p>
                  </a:txBody>
                  <a:tcPr/>
                </a:tc>
                <a:tc>
                  <a:txBody>
                    <a:bodyPr/>
                    <a:lstStyle/>
                    <a:p>
                      <a:r>
                        <a:rPr lang="en-US" sz="1000"/>
                        <a:t>0.0 %</a:t>
                      </a:r>
                    </a:p>
                  </a:txBody>
                  <a:tcPr/>
                </a:tc>
                <a:extLst>
                  <a:ext uri="{0D108BD9-81ED-4DB2-BD59-A6C34878D82A}">
                    <a16:rowId xmlns:a16="http://schemas.microsoft.com/office/drawing/2014/main" val="1320647094"/>
                  </a:ext>
                </a:extLst>
              </a:tr>
            </a:tbl>
          </a:graphicData>
        </a:graphic>
      </p:graphicFrame>
      <p:sp>
        <p:nvSpPr>
          <p:cNvPr id="4" name="Text Placeholder 3">
            <a:extLst>
              <a:ext uri="{FF2B5EF4-FFF2-40B4-BE49-F238E27FC236}">
                <a16:creationId xmlns:a16="http://schemas.microsoft.com/office/drawing/2014/main" id="{113BF21C-D727-4492-9963-DBCC227555B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14407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A52BE-7A39-468C-B654-50B896D901A6}"/>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3EC3DEAB-E8A0-498A-9F16-9FD231771C9E}"/>
              </a:ext>
            </a:extLst>
          </p:cNvPr>
          <p:cNvGraphicFramePr>
            <a:graphicFrameLocks noGrp="1"/>
          </p:cNvGraphicFramePr>
          <p:nvPr>
            <p:ph type="chart" sz="quarter" idx="13"/>
            <p:extLst>
              <p:ext uri="{D42A27DB-BD31-4B8C-83A1-F6EECF244321}">
                <p14:modId xmlns:p14="http://schemas.microsoft.com/office/powerpoint/2010/main" val="543786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437C2-DFAA-461F-832A-F420D454247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89C8775-27A3-4D81-9448-13697CC212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6269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88125-26AE-4CDB-9B56-74761F2E9022}"/>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9BE8192E-8424-4A78-8A3D-AD4A835E12C6}"/>
              </a:ext>
            </a:extLst>
          </p:cNvPr>
          <p:cNvGraphicFramePr>
            <a:graphicFrameLocks noGrp="1"/>
          </p:cNvGraphicFramePr>
          <p:nvPr>
            <p:ph type="chart" sz="quarter" idx="13"/>
            <p:extLst>
              <p:ext uri="{D42A27DB-BD31-4B8C-83A1-F6EECF244321}">
                <p14:modId xmlns:p14="http://schemas.microsoft.com/office/powerpoint/2010/main" val="2880948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D78A4C-62C2-40E3-984A-5414DEA56EC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4A0B432-A541-436A-A21B-5A6AC8F356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3354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477F4-7CBF-4CE6-B575-D14AB4AD536F}"/>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EA9457AD-E480-4FBD-9A21-60C2AE2E74F0}"/>
              </a:ext>
            </a:extLst>
          </p:cNvPr>
          <p:cNvGraphicFramePr>
            <a:graphicFrameLocks noGrp="1"/>
          </p:cNvGraphicFramePr>
          <p:nvPr>
            <p:ph type="chart" sz="quarter" idx="13"/>
            <p:extLst>
              <p:ext uri="{D42A27DB-BD31-4B8C-83A1-F6EECF244321}">
                <p14:modId xmlns:p14="http://schemas.microsoft.com/office/powerpoint/2010/main" val="1659095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FBFA7D-F720-4594-8711-CBF04E23142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088EFBF-8911-4DA0-8839-3E584D77A1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5710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9569A-8D27-4133-B398-73870BF41D83}"/>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82304EB2-424E-4E03-B9FB-C9AE01C520E3}"/>
              </a:ext>
            </a:extLst>
          </p:cNvPr>
          <p:cNvGraphicFramePr>
            <a:graphicFrameLocks noGrp="1"/>
          </p:cNvGraphicFramePr>
          <p:nvPr>
            <p:ph type="chart" sz="quarter" idx="13"/>
            <p:extLst>
              <p:ext uri="{D42A27DB-BD31-4B8C-83A1-F6EECF244321}">
                <p14:modId xmlns:p14="http://schemas.microsoft.com/office/powerpoint/2010/main" val="1684756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40D016-CF93-45F1-9C7D-179E2124E40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91EA013-9A04-4C8A-834A-71A2246215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1570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5C2BC-B36D-425E-8472-11F4E35C8A8D}"/>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A51DF7C5-D3A1-41F6-A74A-CBB490E0CC97}"/>
              </a:ext>
            </a:extLst>
          </p:cNvPr>
          <p:cNvGraphicFramePr>
            <a:graphicFrameLocks noGrp="1"/>
          </p:cNvGraphicFramePr>
          <p:nvPr>
            <p:ph type="chart" sz="quarter" idx="13"/>
            <p:extLst>
              <p:ext uri="{D42A27DB-BD31-4B8C-83A1-F6EECF244321}">
                <p14:modId xmlns:p14="http://schemas.microsoft.com/office/powerpoint/2010/main" val="3229633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479E8B-1126-4769-A95B-1FE24E79734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77363DF-C9F3-4CC1-968B-A32B2081ED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8823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2B648-A62C-458F-9F16-62E0F52F50A8}"/>
              </a:ext>
            </a:extLst>
          </p:cNvPr>
          <p:cNvSpPr>
            <a:spLocks noGrp="1"/>
          </p:cNvSpPr>
          <p:nvPr>
            <p:ph type="title"/>
          </p:nvPr>
        </p:nvSpPr>
        <p:spPr/>
        <p:txBody>
          <a:bodyPr/>
          <a:lstStyle/>
          <a:p>
            <a:r>
              <a:rPr lang="en-US"/>
              <a:t>(FB) Custom Own Posts Table (new) | Oxford Fajar - 1 of 3</a:t>
            </a:r>
          </a:p>
        </p:txBody>
      </p:sp>
      <p:graphicFrame>
        <p:nvGraphicFramePr>
          <p:cNvPr id="5" name="Table Placeholder 4">
            <a:extLst>
              <a:ext uri="{FF2B5EF4-FFF2-40B4-BE49-F238E27FC236}">
                <a16:creationId xmlns:a16="http://schemas.microsoft.com/office/drawing/2014/main" id="{A22C2896-29F1-4A85-9725-6209117FDA5E}"/>
              </a:ext>
            </a:extLst>
          </p:cNvPr>
          <p:cNvGraphicFramePr>
            <a:graphicFrameLocks noGrp="1"/>
          </p:cNvGraphicFramePr>
          <p:nvPr>
            <p:ph type="tbl" sz="quarter" idx="13"/>
            <p:extLst>
              <p:ext uri="{D42A27DB-BD31-4B8C-83A1-F6EECF244321}">
                <p14:modId xmlns:p14="http://schemas.microsoft.com/office/powerpoint/2010/main" val="3723351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46255602"/>
                    </a:ext>
                  </a:extLst>
                </a:gridCol>
                <a:gridCol w="822960">
                  <a:extLst>
                    <a:ext uri="{9D8B030D-6E8A-4147-A177-3AD203B41FA5}">
                      <a16:colId xmlns:a16="http://schemas.microsoft.com/office/drawing/2014/main" val="3463427874"/>
                    </a:ext>
                  </a:extLst>
                </a:gridCol>
                <a:gridCol w="822960">
                  <a:extLst>
                    <a:ext uri="{9D8B030D-6E8A-4147-A177-3AD203B41FA5}">
                      <a16:colId xmlns:a16="http://schemas.microsoft.com/office/drawing/2014/main" val="2724718712"/>
                    </a:ext>
                  </a:extLst>
                </a:gridCol>
                <a:gridCol w="822960">
                  <a:extLst>
                    <a:ext uri="{9D8B030D-6E8A-4147-A177-3AD203B41FA5}">
                      <a16:colId xmlns:a16="http://schemas.microsoft.com/office/drawing/2014/main" val="3045992788"/>
                    </a:ext>
                  </a:extLst>
                </a:gridCol>
                <a:gridCol w="822960">
                  <a:extLst>
                    <a:ext uri="{9D8B030D-6E8A-4147-A177-3AD203B41FA5}">
                      <a16:colId xmlns:a16="http://schemas.microsoft.com/office/drawing/2014/main" val="2645381431"/>
                    </a:ext>
                  </a:extLst>
                </a:gridCol>
                <a:gridCol w="822960">
                  <a:extLst>
                    <a:ext uri="{9D8B030D-6E8A-4147-A177-3AD203B41FA5}">
                      <a16:colId xmlns:a16="http://schemas.microsoft.com/office/drawing/2014/main" val="4280842371"/>
                    </a:ext>
                  </a:extLst>
                </a:gridCol>
                <a:gridCol w="822960">
                  <a:extLst>
                    <a:ext uri="{9D8B030D-6E8A-4147-A177-3AD203B41FA5}">
                      <a16:colId xmlns:a16="http://schemas.microsoft.com/office/drawing/2014/main" val="305111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105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- 2018-05-04 10:00:01 </a:t>
                      </a:r>
                      <a:r>
                        <a:rPr kumimoji="0" lang="en-US" sz="1000" b="0" i="0" u="none" strike="noStrike" kern="1200" cap="none" spc="0" normalizeH="0" baseline="0" noProof="0">
                          <a:ln>
                            <a:noFill/>
                          </a:ln>
                          <a:solidFill>
                            <a:prstClr val="black"/>
                          </a:solidFill>
                          <a:effectLst/>
                          <a:uLnTx/>
                          <a:uFillTx/>
                          <a:latin typeface="+mn-lt"/>
                          <a:ea typeface="+mn-ea"/>
                          <a:cs typeface="+mn-cs"/>
                        </a:rPr>
                        <a:t> 
 2 more days left for your chance to win amazing prizes and join the 4D3N Creative Writing Camp!
Here’s what Amber Lim Shin Huei had to say about last year’s 4D3N Creative Writing Camp:
“The experience of being within a community of writers is exciting and overwhelming at the same time because of the immense talent of everyone. You learn from them and they learn from you.”
Submit your entry now before it’s too late!
Click: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4177136"/>
                  </a:ext>
                </a:extLst>
              </a:tr>
            </a:tbl>
          </a:graphicData>
        </a:graphic>
      </p:graphicFrame>
      <p:sp>
        <p:nvSpPr>
          <p:cNvPr id="4" name="Text Placeholder 3">
            <a:extLst>
              <a:ext uri="{FF2B5EF4-FFF2-40B4-BE49-F238E27FC236}">
                <a16:creationId xmlns:a16="http://schemas.microsoft.com/office/drawing/2014/main" id="{66256E1D-4BF9-4A1E-A71B-B56C8C9B87E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07420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79AC-68F4-4E92-ACA0-B140D78F9F0E}"/>
              </a:ext>
            </a:extLst>
          </p:cNvPr>
          <p:cNvSpPr>
            <a:spLocks noGrp="1"/>
          </p:cNvSpPr>
          <p:nvPr>
            <p:ph type="title"/>
          </p:nvPr>
        </p:nvSpPr>
        <p:spPr/>
        <p:txBody>
          <a:bodyPr/>
          <a:lstStyle/>
          <a:p>
            <a:r>
              <a:rPr lang="en-US"/>
              <a:t>(FB) Custom Own Posts Table (new) | Oxford Fajar - 2 of 3</a:t>
            </a:r>
          </a:p>
        </p:txBody>
      </p:sp>
      <p:graphicFrame>
        <p:nvGraphicFramePr>
          <p:cNvPr id="5" name="Table Placeholder 4">
            <a:extLst>
              <a:ext uri="{FF2B5EF4-FFF2-40B4-BE49-F238E27FC236}">
                <a16:creationId xmlns:a16="http://schemas.microsoft.com/office/drawing/2014/main" id="{7717F0E9-5255-4B0E-9AF3-8729AD798B03}"/>
              </a:ext>
            </a:extLst>
          </p:cNvPr>
          <p:cNvGraphicFramePr>
            <a:graphicFrameLocks noGrp="1"/>
          </p:cNvGraphicFramePr>
          <p:nvPr>
            <p:ph type="tbl" sz="quarter" idx="13"/>
            <p:extLst>
              <p:ext uri="{D42A27DB-BD31-4B8C-83A1-F6EECF244321}">
                <p14:modId xmlns:p14="http://schemas.microsoft.com/office/powerpoint/2010/main" val="64797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1373236"/>
                    </a:ext>
                  </a:extLst>
                </a:gridCol>
                <a:gridCol w="822960">
                  <a:extLst>
                    <a:ext uri="{9D8B030D-6E8A-4147-A177-3AD203B41FA5}">
                      <a16:colId xmlns:a16="http://schemas.microsoft.com/office/drawing/2014/main" val="503882199"/>
                    </a:ext>
                  </a:extLst>
                </a:gridCol>
                <a:gridCol w="822960">
                  <a:extLst>
                    <a:ext uri="{9D8B030D-6E8A-4147-A177-3AD203B41FA5}">
                      <a16:colId xmlns:a16="http://schemas.microsoft.com/office/drawing/2014/main" val="3216942643"/>
                    </a:ext>
                  </a:extLst>
                </a:gridCol>
                <a:gridCol w="822960">
                  <a:extLst>
                    <a:ext uri="{9D8B030D-6E8A-4147-A177-3AD203B41FA5}">
                      <a16:colId xmlns:a16="http://schemas.microsoft.com/office/drawing/2014/main" val="1355032959"/>
                    </a:ext>
                  </a:extLst>
                </a:gridCol>
                <a:gridCol w="822960">
                  <a:extLst>
                    <a:ext uri="{9D8B030D-6E8A-4147-A177-3AD203B41FA5}">
                      <a16:colId xmlns:a16="http://schemas.microsoft.com/office/drawing/2014/main" val="3378427477"/>
                    </a:ext>
                  </a:extLst>
                </a:gridCol>
                <a:gridCol w="822960">
                  <a:extLst>
                    <a:ext uri="{9D8B030D-6E8A-4147-A177-3AD203B41FA5}">
                      <a16:colId xmlns:a16="http://schemas.microsoft.com/office/drawing/2014/main" val="2914063344"/>
                    </a:ext>
                  </a:extLst>
                </a:gridCol>
                <a:gridCol w="822960">
                  <a:extLst>
                    <a:ext uri="{9D8B030D-6E8A-4147-A177-3AD203B41FA5}">
                      <a16:colId xmlns:a16="http://schemas.microsoft.com/office/drawing/2014/main" val="1943883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8549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- 2018-05-02 09:00:00 </a:t>
                      </a:r>
                      <a:r>
                        <a:rPr kumimoji="0" lang="en-US" sz="1000" b="0" i="0" u="none" strike="noStrike" kern="1200" cap="none" spc="0" normalizeH="0" baseline="0" noProof="0">
                          <a:ln>
                            <a:noFill/>
                          </a:ln>
                          <a:solidFill>
                            <a:prstClr val="black"/>
                          </a:solidFill>
                          <a:effectLst/>
                          <a:uLnTx/>
                          <a:uFillTx/>
                          <a:latin typeface="+mn-lt"/>
                          <a:ea typeface="+mn-ea"/>
                          <a:cs typeface="+mn-cs"/>
                        </a:rPr>
                        <a:t> 
 4 more days till the end of the Oxford Big Write Creative Writing Competition 2018 and your chance to win amazing prizes!
All you have to do is to share with us your idea about what a hero means to you in a story.
All the best!
Click: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6966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- 2018-05-09 13:00:01 </a:t>
                      </a:r>
                      <a:r>
                        <a:rPr kumimoji="0" lang="en-US" sz="1000" b="0" i="0" u="none" strike="noStrike" kern="1200" cap="none" spc="0" normalizeH="0" baseline="0" noProof="0">
                          <a:ln>
                            <a:noFill/>
                          </a:ln>
                          <a:solidFill>
                            <a:prstClr val="black"/>
                          </a:solidFill>
                          <a:effectLst/>
                          <a:uLnTx/>
                          <a:uFillTx/>
                          <a:latin typeface="+mn-lt"/>
                          <a:ea typeface="+mn-ea"/>
                          <a:cs typeface="+mn-cs"/>
                        </a:rPr>
                        <a:t> 
 Our Earth is estimated to be about 4.5 billion years old. The Earth has gone through 4 eras, can you name the 4 eras? :)
Source: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Big Ideas Form 1 Science, pg. 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8868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- 2018-05-21 12:36:00 </a:t>
                      </a:r>
                      <a:r>
                        <a:rPr kumimoji="0" lang="en-US" sz="1000" b="0" i="0" u="none" strike="noStrike" kern="1200" cap="none" spc="0" normalizeH="0" baseline="0" noProof="0">
                          <a:ln>
                            <a:noFill/>
                          </a:ln>
                          <a:solidFill>
                            <a:prstClr val="black"/>
                          </a:solidFill>
                          <a:effectLst/>
                          <a:uLnTx/>
                          <a:uFillTx/>
                          <a:latin typeface="+mn-lt"/>
                          <a:ea typeface="+mn-ea"/>
                          <a:cs typeface="+mn-cs"/>
                        </a:rPr>
                        <a:t> 
 This is because light travels in a straight line, it cannot bend around an opaque object. This creates a shadow. :)
Source:
Big Ideas Form 1 Science, pg.150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5141456"/>
                  </a:ext>
                </a:extLst>
              </a:tr>
            </a:tbl>
          </a:graphicData>
        </a:graphic>
      </p:graphicFrame>
      <p:sp>
        <p:nvSpPr>
          <p:cNvPr id="4" name="Text Placeholder 3">
            <a:extLst>
              <a:ext uri="{FF2B5EF4-FFF2-40B4-BE49-F238E27FC236}">
                <a16:creationId xmlns:a16="http://schemas.microsoft.com/office/drawing/2014/main" id="{DEFF0A32-69B3-48A6-A1BA-BBECB69B94A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57466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C438A-B99D-4830-8482-2240CE8A20BD}"/>
              </a:ext>
            </a:extLst>
          </p:cNvPr>
          <p:cNvSpPr>
            <a:spLocks noGrp="1"/>
          </p:cNvSpPr>
          <p:nvPr>
            <p:ph type="title"/>
          </p:nvPr>
        </p:nvSpPr>
        <p:spPr/>
        <p:txBody>
          <a:bodyPr/>
          <a:lstStyle/>
          <a:p>
            <a:r>
              <a:rPr lang="en-US"/>
              <a:t>(FB) Custom Own Posts Table (new) | Oxford Fajar - 3 of 3</a:t>
            </a:r>
          </a:p>
        </p:txBody>
      </p:sp>
      <p:graphicFrame>
        <p:nvGraphicFramePr>
          <p:cNvPr id="5" name="Table Placeholder 4">
            <a:extLst>
              <a:ext uri="{FF2B5EF4-FFF2-40B4-BE49-F238E27FC236}">
                <a16:creationId xmlns:a16="http://schemas.microsoft.com/office/drawing/2014/main" id="{A710F130-653C-459F-AD1E-C76F4F29F849}"/>
              </a:ext>
            </a:extLst>
          </p:cNvPr>
          <p:cNvGraphicFramePr>
            <a:graphicFrameLocks noGrp="1"/>
          </p:cNvGraphicFramePr>
          <p:nvPr>
            <p:ph type="tbl" sz="quarter" idx="13"/>
            <p:extLst>
              <p:ext uri="{D42A27DB-BD31-4B8C-83A1-F6EECF244321}">
                <p14:modId xmlns:p14="http://schemas.microsoft.com/office/powerpoint/2010/main" val="991279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0306842"/>
                    </a:ext>
                  </a:extLst>
                </a:gridCol>
                <a:gridCol w="822960">
                  <a:extLst>
                    <a:ext uri="{9D8B030D-6E8A-4147-A177-3AD203B41FA5}">
                      <a16:colId xmlns:a16="http://schemas.microsoft.com/office/drawing/2014/main" val="756426237"/>
                    </a:ext>
                  </a:extLst>
                </a:gridCol>
                <a:gridCol w="822960">
                  <a:extLst>
                    <a:ext uri="{9D8B030D-6E8A-4147-A177-3AD203B41FA5}">
                      <a16:colId xmlns:a16="http://schemas.microsoft.com/office/drawing/2014/main" val="2120068983"/>
                    </a:ext>
                  </a:extLst>
                </a:gridCol>
                <a:gridCol w="822960">
                  <a:extLst>
                    <a:ext uri="{9D8B030D-6E8A-4147-A177-3AD203B41FA5}">
                      <a16:colId xmlns:a16="http://schemas.microsoft.com/office/drawing/2014/main" val="978985770"/>
                    </a:ext>
                  </a:extLst>
                </a:gridCol>
                <a:gridCol w="822960">
                  <a:extLst>
                    <a:ext uri="{9D8B030D-6E8A-4147-A177-3AD203B41FA5}">
                      <a16:colId xmlns:a16="http://schemas.microsoft.com/office/drawing/2014/main" val="3567280266"/>
                    </a:ext>
                  </a:extLst>
                </a:gridCol>
                <a:gridCol w="822960">
                  <a:extLst>
                    <a:ext uri="{9D8B030D-6E8A-4147-A177-3AD203B41FA5}">
                      <a16:colId xmlns:a16="http://schemas.microsoft.com/office/drawing/2014/main" val="3934446685"/>
                    </a:ext>
                  </a:extLst>
                </a:gridCol>
                <a:gridCol w="822960">
                  <a:extLst>
                    <a:ext uri="{9D8B030D-6E8A-4147-A177-3AD203B41FA5}">
                      <a16:colId xmlns:a16="http://schemas.microsoft.com/office/drawing/2014/main" val="2439817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161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- 2018-05-11 13:55:00 </a:t>
                      </a:r>
                      <a:r>
                        <a:rPr kumimoji="0" lang="en-US" sz="1000" b="0" i="0" u="none" strike="noStrike" kern="1200" cap="none" spc="0" normalizeH="0" baseline="0" noProof="0">
                          <a:ln>
                            <a:noFill/>
                          </a:ln>
                          <a:solidFill>
                            <a:prstClr val="black"/>
                          </a:solidFill>
                          <a:effectLst/>
                          <a:uLnTx/>
                          <a:uFillTx/>
                          <a:latin typeface="+mn-lt"/>
                          <a:ea typeface="+mn-ea"/>
                          <a:cs typeface="+mn-cs"/>
                        </a:rPr>
                        <a:t> 
 Can you guess the Bahasa Melayu word?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1955653"/>
                  </a:ext>
                </a:extLst>
              </a:tr>
            </a:tbl>
          </a:graphicData>
        </a:graphic>
      </p:graphicFrame>
      <p:sp>
        <p:nvSpPr>
          <p:cNvPr id="4" name="Text Placeholder 3">
            <a:extLst>
              <a:ext uri="{FF2B5EF4-FFF2-40B4-BE49-F238E27FC236}">
                <a16:creationId xmlns:a16="http://schemas.microsoft.com/office/drawing/2014/main" id="{9D08731C-7D14-4193-95E0-1E79633C38A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57712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5B764-FE4E-47C8-BFBC-6C4707BF1410}"/>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17691514-0843-4AD1-BAF2-E50D31742573}"/>
              </a:ext>
            </a:extLst>
          </p:cNvPr>
          <p:cNvGraphicFramePr>
            <a:graphicFrameLocks noGrp="1"/>
          </p:cNvGraphicFramePr>
          <p:nvPr>
            <p:ph type="chart" sz="quarter" idx="13"/>
            <p:extLst>
              <p:ext uri="{D42A27DB-BD31-4B8C-83A1-F6EECF244321}">
                <p14:modId xmlns:p14="http://schemas.microsoft.com/office/powerpoint/2010/main" val="2829760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70ED5B-AF5A-45D9-9512-C0B341A2D4D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8C3BFC6-47B3-4B6E-9FEA-F9D354C1DB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904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381CB-4848-4917-A719-BB73BCEEC970}"/>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1705FD08-0B15-43AC-A536-1FC7388FE087}"/>
              </a:ext>
            </a:extLst>
          </p:cNvPr>
          <p:cNvGraphicFramePr>
            <a:graphicFrameLocks noGrp="1"/>
          </p:cNvGraphicFramePr>
          <p:nvPr>
            <p:ph type="chart" sz="quarter" idx="13"/>
            <p:extLst>
              <p:ext uri="{D42A27DB-BD31-4B8C-83A1-F6EECF244321}">
                <p14:modId xmlns:p14="http://schemas.microsoft.com/office/powerpoint/2010/main" val="2557943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FC2093-0516-4EA0-9B1C-44170839EBA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9D1D981-5D02-46E2-BACB-220A4B4B67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734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FF1D9-E609-4B01-945C-0B721DE66D64}"/>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B3265D27-6EC4-43F4-B095-566BCBF3FAFF}"/>
              </a:ext>
            </a:extLst>
          </p:cNvPr>
          <p:cNvGraphicFramePr>
            <a:graphicFrameLocks noGrp="1"/>
          </p:cNvGraphicFramePr>
          <p:nvPr>
            <p:ph type="chart" sz="quarter" idx="13"/>
            <p:extLst>
              <p:ext uri="{D42A27DB-BD31-4B8C-83A1-F6EECF244321}">
                <p14:modId xmlns:p14="http://schemas.microsoft.com/office/powerpoint/2010/main" val="18074010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A3AD59-42F7-49C6-AC4C-F7DCB5F2B6C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A77B4BE-2CB9-4878-8E16-5047ABD1DE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050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84C88-E14A-42B8-A7F3-5EC8962601AE}"/>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2E906CC5-2E37-4F85-B348-B75B06249E3B}"/>
              </a:ext>
            </a:extLst>
          </p:cNvPr>
          <p:cNvGraphicFramePr>
            <a:graphicFrameLocks noGrp="1"/>
          </p:cNvGraphicFramePr>
          <p:nvPr>
            <p:ph type="chart" sz="quarter" idx="13"/>
            <p:extLst>
              <p:ext uri="{D42A27DB-BD31-4B8C-83A1-F6EECF244321}">
                <p14:modId xmlns:p14="http://schemas.microsoft.com/office/powerpoint/2010/main" val="2718271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ACFCB-AF36-4454-8272-1F5BABA3856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76AB44D-758B-4D2E-AEAA-8EFAF509C0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9954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A4FFB-2984-49A5-ADC9-397B93CD30F2}"/>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87276587-FC36-492C-A61C-D396F3E29AD1}"/>
              </a:ext>
            </a:extLst>
          </p:cNvPr>
          <p:cNvGraphicFramePr>
            <a:graphicFrameLocks noGrp="1"/>
          </p:cNvGraphicFramePr>
          <p:nvPr>
            <p:ph type="tbl" sz="quarter" idx="13"/>
            <p:extLst>
              <p:ext uri="{D42A27DB-BD31-4B8C-83A1-F6EECF244321}">
                <p14:modId xmlns:p14="http://schemas.microsoft.com/office/powerpoint/2010/main" val="636761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20305382"/>
                    </a:ext>
                  </a:extLst>
                </a:gridCol>
                <a:gridCol w="1645920">
                  <a:extLst>
                    <a:ext uri="{9D8B030D-6E8A-4147-A177-3AD203B41FA5}">
                      <a16:colId xmlns:a16="http://schemas.microsoft.com/office/drawing/2014/main" val="3112946591"/>
                    </a:ext>
                  </a:extLst>
                </a:gridCol>
                <a:gridCol w="1645920">
                  <a:extLst>
                    <a:ext uri="{9D8B030D-6E8A-4147-A177-3AD203B41FA5}">
                      <a16:colId xmlns:a16="http://schemas.microsoft.com/office/drawing/2014/main" val="1855866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0172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extLst>
                  <a:ext uri="{0D108BD9-81ED-4DB2-BD59-A6C34878D82A}">
                    <a16:rowId xmlns:a16="http://schemas.microsoft.com/office/drawing/2014/main" val="393240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357094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300508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71209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47298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94773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81217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33545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08529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22177675"/>
                  </a:ext>
                </a:extLst>
              </a:tr>
            </a:tbl>
          </a:graphicData>
        </a:graphic>
      </p:graphicFrame>
      <p:sp>
        <p:nvSpPr>
          <p:cNvPr id="4" name="Text Placeholder 3">
            <a:extLst>
              <a:ext uri="{FF2B5EF4-FFF2-40B4-BE49-F238E27FC236}">
                <a16:creationId xmlns:a16="http://schemas.microsoft.com/office/drawing/2014/main" id="{1A42AA5B-A532-429C-965F-A388D4F4B79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71826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F65E7-DC7C-4FC0-8BA4-D1D66A969B66}"/>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2CF1ADF0-8B71-419D-9A6C-3933FCE16960}"/>
              </a:ext>
            </a:extLst>
          </p:cNvPr>
          <p:cNvGraphicFramePr>
            <a:graphicFrameLocks noGrp="1"/>
          </p:cNvGraphicFramePr>
          <p:nvPr>
            <p:ph type="tbl" sz="quarter" idx="13"/>
            <p:extLst>
              <p:ext uri="{D42A27DB-BD31-4B8C-83A1-F6EECF244321}">
                <p14:modId xmlns:p14="http://schemas.microsoft.com/office/powerpoint/2010/main" val="1375424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36479831"/>
                    </a:ext>
                  </a:extLst>
                </a:gridCol>
                <a:gridCol w="1645920">
                  <a:extLst>
                    <a:ext uri="{9D8B030D-6E8A-4147-A177-3AD203B41FA5}">
                      <a16:colId xmlns:a16="http://schemas.microsoft.com/office/drawing/2014/main" val="4058126458"/>
                    </a:ext>
                  </a:extLst>
                </a:gridCol>
                <a:gridCol w="1645920">
                  <a:extLst>
                    <a:ext uri="{9D8B030D-6E8A-4147-A177-3AD203B41FA5}">
                      <a16:colId xmlns:a16="http://schemas.microsoft.com/office/drawing/2014/main" val="3236598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66011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348625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489486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66437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68984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551971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871379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51373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05864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402414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46805182"/>
                  </a:ext>
                </a:extLst>
              </a:tr>
            </a:tbl>
          </a:graphicData>
        </a:graphic>
      </p:graphicFrame>
      <p:sp>
        <p:nvSpPr>
          <p:cNvPr id="4" name="Text Placeholder 3">
            <a:extLst>
              <a:ext uri="{FF2B5EF4-FFF2-40B4-BE49-F238E27FC236}">
                <a16:creationId xmlns:a16="http://schemas.microsoft.com/office/drawing/2014/main" id="{D4023EFA-5F1F-4590-9664-AC1D36D8482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60191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1D686-E8C5-433F-8BAF-C467F0562DE1}"/>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77744727-98C6-41C3-8BDA-450DB3E7232F}"/>
              </a:ext>
            </a:extLst>
          </p:cNvPr>
          <p:cNvGraphicFramePr>
            <a:graphicFrameLocks noGrp="1"/>
          </p:cNvGraphicFramePr>
          <p:nvPr>
            <p:ph type="tbl" sz="quarter" idx="13"/>
            <p:extLst>
              <p:ext uri="{D42A27DB-BD31-4B8C-83A1-F6EECF244321}">
                <p14:modId xmlns:p14="http://schemas.microsoft.com/office/powerpoint/2010/main" val="1401920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68933495"/>
                    </a:ext>
                  </a:extLst>
                </a:gridCol>
                <a:gridCol w="1645920">
                  <a:extLst>
                    <a:ext uri="{9D8B030D-6E8A-4147-A177-3AD203B41FA5}">
                      <a16:colId xmlns:a16="http://schemas.microsoft.com/office/drawing/2014/main" val="2236753579"/>
                    </a:ext>
                  </a:extLst>
                </a:gridCol>
                <a:gridCol w="1645920">
                  <a:extLst>
                    <a:ext uri="{9D8B030D-6E8A-4147-A177-3AD203B41FA5}">
                      <a16:colId xmlns:a16="http://schemas.microsoft.com/office/drawing/2014/main" val="2263274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8189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5938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76050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61365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22105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791827636"/>
                  </a:ext>
                </a:extLst>
              </a:tr>
            </a:tbl>
          </a:graphicData>
        </a:graphic>
      </p:graphicFrame>
      <p:sp>
        <p:nvSpPr>
          <p:cNvPr id="4" name="Text Placeholder 3">
            <a:extLst>
              <a:ext uri="{FF2B5EF4-FFF2-40B4-BE49-F238E27FC236}">
                <a16:creationId xmlns:a16="http://schemas.microsoft.com/office/drawing/2014/main" id="{705AF885-BD79-41DA-82C8-55F8B602DA4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75375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0DFC-5450-4905-B73A-43DB5997EFA6}"/>
              </a:ext>
            </a:extLst>
          </p:cNvPr>
          <p:cNvSpPr>
            <a:spLocks noGrp="1"/>
          </p:cNvSpPr>
          <p:nvPr>
            <p:ph type="title"/>
          </p:nvPr>
        </p:nvSpPr>
        <p:spPr/>
        <p:txBody>
          <a:bodyPr/>
          <a:lstStyle/>
          <a:p>
            <a:r>
              <a:rPr lang="en-US"/>
              <a:t>Facebook Own Posts Table | Oxford Fajar - 1 of 7</a:t>
            </a:r>
          </a:p>
        </p:txBody>
      </p:sp>
      <p:graphicFrame>
        <p:nvGraphicFramePr>
          <p:cNvPr id="5" name="Table Placeholder 4">
            <a:extLst>
              <a:ext uri="{FF2B5EF4-FFF2-40B4-BE49-F238E27FC236}">
                <a16:creationId xmlns:a16="http://schemas.microsoft.com/office/drawing/2014/main" id="{49832076-C42D-4E58-B0CF-080062C7AD36}"/>
              </a:ext>
            </a:extLst>
          </p:cNvPr>
          <p:cNvGraphicFramePr>
            <a:graphicFrameLocks noGrp="1"/>
          </p:cNvGraphicFramePr>
          <p:nvPr>
            <p:ph type="tbl" sz="quarter" idx="13"/>
            <p:extLst>
              <p:ext uri="{D42A27DB-BD31-4B8C-83A1-F6EECF244321}">
                <p14:modId xmlns:p14="http://schemas.microsoft.com/office/powerpoint/2010/main" val="4268036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0350932"/>
                    </a:ext>
                  </a:extLst>
                </a:gridCol>
                <a:gridCol w="658368">
                  <a:extLst>
                    <a:ext uri="{9D8B030D-6E8A-4147-A177-3AD203B41FA5}">
                      <a16:colId xmlns:a16="http://schemas.microsoft.com/office/drawing/2014/main" val="1604552193"/>
                    </a:ext>
                  </a:extLst>
                </a:gridCol>
                <a:gridCol w="658368">
                  <a:extLst>
                    <a:ext uri="{9D8B030D-6E8A-4147-A177-3AD203B41FA5}">
                      <a16:colId xmlns:a16="http://schemas.microsoft.com/office/drawing/2014/main" val="3633345823"/>
                    </a:ext>
                  </a:extLst>
                </a:gridCol>
                <a:gridCol w="658368">
                  <a:extLst>
                    <a:ext uri="{9D8B030D-6E8A-4147-A177-3AD203B41FA5}">
                      <a16:colId xmlns:a16="http://schemas.microsoft.com/office/drawing/2014/main" val="567042463"/>
                    </a:ext>
                  </a:extLst>
                </a:gridCol>
                <a:gridCol w="658368">
                  <a:extLst>
                    <a:ext uri="{9D8B030D-6E8A-4147-A177-3AD203B41FA5}">
                      <a16:colId xmlns:a16="http://schemas.microsoft.com/office/drawing/2014/main" val="3328101437"/>
                    </a:ext>
                  </a:extLst>
                </a:gridCol>
                <a:gridCol w="658368">
                  <a:extLst>
                    <a:ext uri="{9D8B030D-6E8A-4147-A177-3AD203B41FA5}">
                      <a16:colId xmlns:a16="http://schemas.microsoft.com/office/drawing/2014/main" val="2942845934"/>
                    </a:ext>
                  </a:extLst>
                </a:gridCol>
                <a:gridCol w="658368">
                  <a:extLst>
                    <a:ext uri="{9D8B030D-6E8A-4147-A177-3AD203B41FA5}">
                      <a16:colId xmlns:a16="http://schemas.microsoft.com/office/drawing/2014/main" val="479624891"/>
                    </a:ext>
                  </a:extLst>
                </a:gridCol>
                <a:gridCol w="658368">
                  <a:extLst>
                    <a:ext uri="{9D8B030D-6E8A-4147-A177-3AD203B41FA5}">
                      <a16:colId xmlns:a16="http://schemas.microsoft.com/office/drawing/2014/main" val="524326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267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- 2018-05-31 13:41:00 </a:t>
                      </a:r>
                      <a:r>
                        <a:rPr kumimoji="0" lang="en-US" sz="1000" b="0" i="0" u="none" strike="noStrike" kern="1200" cap="none" spc="0" normalizeH="0" baseline="0" noProof="0">
                          <a:ln>
                            <a:noFill/>
                          </a:ln>
                          <a:solidFill>
                            <a:prstClr val="black"/>
                          </a:solidFill>
                          <a:effectLst/>
                          <a:uLnTx/>
                          <a:uFillTx/>
                          <a:latin typeface="+mn-lt"/>
                          <a:ea typeface="+mn-ea"/>
                          <a:cs typeface="+mn-cs"/>
                        </a:rPr>
                        <a:t> 
 Here are 4 reasons why you should use flash cards:
1. Easy to bring along, so you can study anytime and anywhere.
2. The amount of information in flash cards is easy to read and remember
3. Easy to see as it doesn’t contain as much information as textbooks. 
4. Write down the question on one side of the card and the other side for answer as a revision test.
Alternatively, check out our Memory Booster Plus apps! These are flash cards in a phone app, easy to read and bring around! https://play.google.com/store/apps/developer?id=Oxford+Fajar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6565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- 2018-05-29 10:00:01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wish all Buddhists a Happy Wesak Day and happy holiday to others!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2506639"/>
                  </a:ext>
                </a:extLst>
              </a:tr>
            </a:tbl>
          </a:graphicData>
        </a:graphic>
      </p:graphicFrame>
      <p:sp>
        <p:nvSpPr>
          <p:cNvPr id="4" name="Text Placeholder 3">
            <a:extLst>
              <a:ext uri="{FF2B5EF4-FFF2-40B4-BE49-F238E27FC236}">
                <a16:creationId xmlns:a16="http://schemas.microsoft.com/office/drawing/2014/main" id="{E3158363-0A27-4284-81F4-7DFC5EC9E3A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79876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36798-9AA7-42E1-9B15-C142BF67898C}"/>
              </a:ext>
            </a:extLst>
          </p:cNvPr>
          <p:cNvSpPr>
            <a:spLocks noGrp="1"/>
          </p:cNvSpPr>
          <p:nvPr>
            <p:ph type="title"/>
          </p:nvPr>
        </p:nvSpPr>
        <p:spPr/>
        <p:txBody>
          <a:bodyPr/>
          <a:lstStyle/>
          <a:p>
            <a:r>
              <a:rPr lang="en-US"/>
              <a:t>Facebook Own Posts Table | Oxford Fajar - 2 of 7</a:t>
            </a:r>
          </a:p>
        </p:txBody>
      </p:sp>
      <p:graphicFrame>
        <p:nvGraphicFramePr>
          <p:cNvPr id="5" name="Table Placeholder 4">
            <a:extLst>
              <a:ext uri="{FF2B5EF4-FFF2-40B4-BE49-F238E27FC236}">
                <a16:creationId xmlns:a16="http://schemas.microsoft.com/office/drawing/2014/main" id="{75C8EBEE-0BAD-48FE-B253-0720BDD3F65C}"/>
              </a:ext>
            </a:extLst>
          </p:cNvPr>
          <p:cNvGraphicFramePr>
            <a:graphicFrameLocks noGrp="1"/>
          </p:cNvGraphicFramePr>
          <p:nvPr>
            <p:ph type="tbl" sz="quarter" idx="13"/>
            <p:extLst>
              <p:ext uri="{D42A27DB-BD31-4B8C-83A1-F6EECF244321}">
                <p14:modId xmlns:p14="http://schemas.microsoft.com/office/powerpoint/2010/main" val="1229152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6354764"/>
                    </a:ext>
                  </a:extLst>
                </a:gridCol>
                <a:gridCol w="658368">
                  <a:extLst>
                    <a:ext uri="{9D8B030D-6E8A-4147-A177-3AD203B41FA5}">
                      <a16:colId xmlns:a16="http://schemas.microsoft.com/office/drawing/2014/main" val="2003138564"/>
                    </a:ext>
                  </a:extLst>
                </a:gridCol>
                <a:gridCol w="658368">
                  <a:extLst>
                    <a:ext uri="{9D8B030D-6E8A-4147-A177-3AD203B41FA5}">
                      <a16:colId xmlns:a16="http://schemas.microsoft.com/office/drawing/2014/main" val="2421497337"/>
                    </a:ext>
                  </a:extLst>
                </a:gridCol>
                <a:gridCol w="658368">
                  <a:extLst>
                    <a:ext uri="{9D8B030D-6E8A-4147-A177-3AD203B41FA5}">
                      <a16:colId xmlns:a16="http://schemas.microsoft.com/office/drawing/2014/main" val="1647559493"/>
                    </a:ext>
                  </a:extLst>
                </a:gridCol>
                <a:gridCol w="658368">
                  <a:extLst>
                    <a:ext uri="{9D8B030D-6E8A-4147-A177-3AD203B41FA5}">
                      <a16:colId xmlns:a16="http://schemas.microsoft.com/office/drawing/2014/main" val="3783600225"/>
                    </a:ext>
                  </a:extLst>
                </a:gridCol>
                <a:gridCol w="658368">
                  <a:extLst>
                    <a:ext uri="{9D8B030D-6E8A-4147-A177-3AD203B41FA5}">
                      <a16:colId xmlns:a16="http://schemas.microsoft.com/office/drawing/2014/main" val="3987719405"/>
                    </a:ext>
                  </a:extLst>
                </a:gridCol>
                <a:gridCol w="658368">
                  <a:extLst>
                    <a:ext uri="{9D8B030D-6E8A-4147-A177-3AD203B41FA5}">
                      <a16:colId xmlns:a16="http://schemas.microsoft.com/office/drawing/2014/main" val="1589755315"/>
                    </a:ext>
                  </a:extLst>
                </a:gridCol>
                <a:gridCol w="658368">
                  <a:extLst>
                    <a:ext uri="{9D8B030D-6E8A-4147-A177-3AD203B41FA5}">
                      <a16:colId xmlns:a16="http://schemas.microsoft.com/office/drawing/2014/main" val="2393379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570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- 2018-05-26 13:24:00 </a:t>
                      </a:r>
                      <a:r>
                        <a:rPr kumimoji="0" lang="en-US" sz="1000" b="0" i="0" u="none" strike="noStrike" kern="1200" cap="none" spc="0" normalizeH="0" baseline="0" noProof="0">
                          <a:ln>
                            <a:noFill/>
                          </a:ln>
                          <a:solidFill>
                            <a:prstClr val="black"/>
                          </a:solidFill>
                          <a:effectLst/>
                          <a:uLnTx/>
                          <a:uFillTx/>
                          <a:latin typeface="+mn-lt"/>
                          <a:ea typeface="+mn-ea"/>
                          <a:cs typeface="+mn-cs"/>
                        </a:rPr>
                        <a:t> 
 Increase your Bahasa Melayu vocabulary with Oxford Fajar Kamus Komprehensif Bahasa Melayu!
The dictionary offers 20,000 entries with definitions, sample sentences and language notes that are provided and reviewed by language experts.
To learn more, visit
http://bit.ly/2HDeuBv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016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- 2018-05-24 13:39:00 </a:t>
                      </a:r>
                      <a:r>
                        <a:rPr kumimoji="0" lang="en-US" sz="1000" b="0" i="0" u="none" strike="noStrike" kern="1200" cap="none" spc="0" normalizeH="0" baseline="0" noProof="0">
                          <a:ln>
                            <a:noFill/>
                          </a:ln>
                          <a:solidFill>
                            <a:prstClr val="black"/>
                          </a:solidFill>
                          <a:effectLst/>
                          <a:uLnTx/>
                          <a:uFillTx/>
                          <a:latin typeface="+mn-lt"/>
                          <a:ea typeface="+mn-ea"/>
                          <a:cs typeface="+mn-cs"/>
                        </a:rPr>
                        <a:t> 
 Having a tough time memorising anatomy and map diagrams?  
Here’s a simple hack for you! Imagine the diagram as a similar visual. 
For example, to remember the structure of paramecium, imagine it as a hollow and torn shoe with 2 stars and spikes. Then, link it with the structure of paramecium:
1. Food vacuole as the spikes.
2. Contractile vacuole as the stars.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4505199"/>
                  </a:ext>
                </a:extLst>
              </a:tr>
            </a:tbl>
          </a:graphicData>
        </a:graphic>
      </p:graphicFrame>
      <p:sp>
        <p:nvSpPr>
          <p:cNvPr id="4" name="Text Placeholder 3">
            <a:extLst>
              <a:ext uri="{FF2B5EF4-FFF2-40B4-BE49-F238E27FC236}">
                <a16:creationId xmlns:a16="http://schemas.microsoft.com/office/drawing/2014/main" id="{D7614046-6FFB-44CA-A1B0-6A2E0ED12E9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34854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6F833-6D8B-4A98-9E26-244FDE1C6068}"/>
              </a:ext>
            </a:extLst>
          </p:cNvPr>
          <p:cNvSpPr>
            <a:spLocks noGrp="1"/>
          </p:cNvSpPr>
          <p:nvPr>
            <p:ph type="title"/>
          </p:nvPr>
        </p:nvSpPr>
        <p:spPr/>
        <p:txBody>
          <a:bodyPr/>
          <a:lstStyle/>
          <a:p>
            <a:r>
              <a:rPr lang="en-US"/>
              <a:t>Facebook Own Posts Table | Oxford Fajar - 3 of 7</a:t>
            </a:r>
          </a:p>
        </p:txBody>
      </p:sp>
      <p:graphicFrame>
        <p:nvGraphicFramePr>
          <p:cNvPr id="5" name="Table Placeholder 4">
            <a:extLst>
              <a:ext uri="{FF2B5EF4-FFF2-40B4-BE49-F238E27FC236}">
                <a16:creationId xmlns:a16="http://schemas.microsoft.com/office/drawing/2014/main" id="{8036F1B4-B8BA-47D7-9F21-96C52C2533D9}"/>
              </a:ext>
            </a:extLst>
          </p:cNvPr>
          <p:cNvGraphicFramePr>
            <a:graphicFrameLocks noGrp="1"/>
          </p:cNvGraphicFramePr>
          <p:nvPr>
            <p:ph type="tbl" sz="quarter" idx="13"/>
            <p:extLst>
              <p:ext uri="{D42A27DB-BD31-4B8C-83A1-F6EECF244321}">
                <p14:modId xmlns:p14="http://schemas.microsoft.com/office/powerpoint/2010/main" val="3361913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754897"/>
                    </a:ext>
                  </a:extLst>
                </a:gridCol>
                <a:gridCol w="658368">
                  <a:extLst>
                    <a:ext uri="{9D8B030D-6E8A-4147-A177-3AD203B41FA5}">
                      <a16:colId xmlns:a16="http://schemas.microsoft.com/office/drawing/2014/main" val="4220617538"/>
                    </a:ext>
                  </a:extLst>
                </a:gridCol>
                <a:gridCol w="658368">
                  <a:extLst>
                    <a:ext uri="{9D8B030D-6E8A-4147-A177-3AD203B41FA5}">
                      <a16:colId xmlns:a16="http://schemas.microsoft.com/office/drawing/2014/main" val="4218827262"/>
                    </a:ext>
                  </a:extLst>
                </a:gridCol>
                <a:gridCol w="658368">
                  <a:extLst>
                    <a:ext uri="{9D8B030D-6E8A-4147-A177-3AD203B41FA5}">
                      <a16:colId xmlns:a16="http://schemas.microsoft.com/office/drawing/2014/main" val="818654563"/>
                    </a:ext>
                  </a:extLst>
                </a:gridCol>
                <a:gridCol w="658368">
                  <a:extLst>
                    <a:ext uri="{9D8B030D-6E8A-4147-A177-3AD203B41FA5}">
                      <a16:colId xmlns:a16="http://schemas.microsoft.com/office/drawing/2014/main" val="3795299625"/>
                    </a:ext>
                  </a:extLst>
                </a:gridCol>
                <a:gridCol w="658368">
                  <a:extLst>
                    <a:ext uri="{9D8B030D-6E8A-4147-A177-3AD203B41FA5}">
                      <a16:colId xmlns:a16="http://schemas.microsoft.com/office/drawing/2014/main" val="1344375085"/>
                    </a:ext>
                  </a:extLst>
                </a:gridCol>
                <a:gridCol w="658368">
                  <a:extLst>
                    <a:ext uri="{9D8B030D-6E8A-4147-A177-3AD203B41FA5}">
                      <a16:colId xmlns:a16="http://schemas.microsoft.com/office/drawing/2014/main" val="284027047"/>
                    </a:ext>
                  </a:extLst>
                </a:gridCol>
                <a:gridCol w="658368">
                  <a:extLst>
                    <a:ext uri="{9D8B030D-6E8A-4147-A177-3AD203B41FA5}">
                      <a16:colId xmlns:a16="http://schemas.microsoft.com/office/drawing/2014/main" val="1162116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433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- 2018-05-23 13:00:01 </a:t>
                      </a:r>
                      <a:r>
                        <a:rPr kumimoji="0" lang="en-US" sz="1000" b="0" i="0" u="none" strike="noStrike" kern="1200" cap="none" spc="0" normalizeH="0" baseline="0" noProof="0">
                          <a:ln>
                            <a:noFill/>
                          </a:ln>
                          <a:solidFill>
                            <a:prstClr val="black"/>
                          </a:solidFill>
                          <a:effectLst/>
                          <a:uLnTx/>
                          <a:uFillTx/>
                          <a:latin typeface="+mn-lt"/>
                          <a:ea typeface="+mn-ea"/>
                          <a:cs typeface="+mn-cs"/>
                        </a:rPr>
                        <a:t> 
 Which is the correct answer for the equation below?
A. 12m² - 9mn + 2n²
B. 18m² - 9mn + 2n²
C. 18m² - 15mn + 2n²
D. 36m² - 21mn + 4n²</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79158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- 2018-05-21 12:36:00 </a:t>
                      </a:r>
                      <a:r>
                        <a:rPr kumimoji="0" lang="en-US" sz="1000" b="0" i="0" u="none" strike="noStrike" kern="1200" cap="none" spc="0" normalizeH="0" baseline="0" noProof="0">
                          <a:ln>
                            <a:noFill/>
                          </a:ln>
                          <a:solidFill>
                            <a:prstClr val="black"/>
                          </a:solidFill>
                          <a:effectLst/>
                          <a:uLnTx/>
                          <a:uFillTx/>
                          <a:latin typeface="+mn-lt"/>
                          <a:ea typeface="+mn-ea"/>
                          <a:cs typeface="+mn-cs"/>
                        </a:rPr>
                        <a:t> 
 This is because light travels in a straight line, it cannot bend around an opaque object. This creates a shadow. :)
Source:
Big Ideas Form 1 Science, pg.150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093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- 2018-05-18 13:35:00 </a:t>
                      </a:r>
                      <a:r>
                        <a:rPr kumimoji="0" lang="en-US" sz="1000" b="0" i="0" u="none" strike="noStrike" kern="1200" cap="none" spc="0" normalizeH="0" baseline="0" noProof="0">
                          <a:ln>
                            <a:noFill/>
                          </a:ln>
                          <a:solidFill>
                            <a:prstClr val="black"/>
                          </a:solidFill>
                          <a:effectLst/>
                          <a:uLnTx/>
                          <a:uFillTx/>
                          <a:latin typeface="+mn-lt"/>
                          <a:ea typeface="+mn-ea"/>
                          <a:cs typeface="+mn-cs"/>
                        </a:rPr>
                        <a:t> 
 Can you list down the synonyms of ‘perhaps’? :)
Click to learn more
http://bit.ly/2qBFCZj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33208086"/>
                  </a:ext>
                </a:extLst>
              </a:tr>
            </a:tbl>
          </a:graphicData>
        </a:graphic>
      </p:graphicFrame>
      <p:sp>
        <p:nvSpPr>
          <p:cNvPr id="4" name="Text Placeholder 3">
            <a:extLst>
              <a:ext uri="{FF2B5EF4-FFF2-40B4-BE49-F238E27FC236}">
                <a16:creationId xmlns:a16="http://schemas.microsoft.com/office/drawing/2014/main" id="{5385EF3C-6A4B-4E5E-99F2-4FD9FA98535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15478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49B36-100C-48B9-86DF-1CA99C89EC57}"/>
              </a:ext>
            </a:extLst>
          </p:cNvPr>
          <p:cNvSpPr>
            <a:spLocks noGrp="1"/>
          </p:cNvSpPr>
          <p:nvPr>
            <p:ph type="title"/>
          </p:nvPr>
        </p:nvSpPr>
        <p:spPr/>
        <p:txBody>
          <a:bodyPr/>
          <a:lstStyle/>
          <a:p>
            <a:r>
              <a:rPr lang="en-US"/>
              <a:t>Facebook Own Posts Table | Oxford Fajar - 4 of 7</a:t>
            </a:r>
          </a:p>
        </p:txBody>
      </p:sp>
      <p:graphicFrame>
        <p:nvGraphicFramePr>
          <p:cNvPr id="5" name="Table Placeholder 4">
            <a:extLst>
              <a:ext uri="{FF2B5EF4-FFF2-40B4-BE49-F238E27FC236}">
                <a16:creationId xmlns:a16="http://schemas.microsoft.com/office/drawing/2014/main" id="{C656E310-4E13-4CB7-BC98-D39915DC59A0}"/>
              </a:ext>
            </a:extLst>
          </p:cNvPr>
          <p:cNvGraphicFramePr>
            <a:graphicFrameLocks noGrp="1"/>
          </p:cNvGraphicFramePr>
          <p:nvPr>
            <p:ph type="tbl" sz="quarter" idx="13"/>
            <p:extLst>
              <p:ext uri="{D42A27DB-BD31-4B8C-83A1-F6EECF244321}">
                <p14:modId xmlns:p14="http://schemas.microsoft.com/office/powerpoint/2010/main" val="153213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7613622"/>
                    </a:ext>
                  </a:extLst>
                </a:gridCol>
                <a:gridCol w="658368">
                  <a:extLst>
                    <a:ext uri="{9D8B030D-6E8A-4147-A177-3AD203B41FA5}">
                      <a16:colId xmlns:a16="http://schemas.microsoft.com/office/drawing/2014/main" val="2931928596"/>
                    </a:ext>
                  </a:extLst>
                </a:gridCol>
                <a:gridCol w="658368">
                  <a:extLst>
                    <a:ext uri="{9D8B030D-6E8A-4147-A177-3AD203B41FA5}">
                      <a16:colId xmlns:a16="http://schemas.microsoft.com/office/drawing/2014/main" val="1206884552"/>
                    </a:ext>
                  </a:extLst>
                </a:gridCol>
                <a:gridCol w="658368">
                  <a:extLst>
                    <a:ext uri="{9D8B030D-6E8A-4147-A177-3AD203B41FA5}">
                      <a16:colId xmlns:a16="http://schemas.microsoft.com/office/drawing/2014/main" val="843860164"/>
                    </a:ext>
                  </a:extLst>
                </a:gridCol>
                <a:gridCol w="658368">
                  <a:extLst>
                    <a:ext uri="{9D8B030D-6E8A-4147-A177-3AD203B41FA5}">
                      <a16:colId xmlns:a16="http://schemas.microsoft.com/office/drawing/2014/main" val="534838858"/>
                    </a:ext>
                  </a:extLst>
                </a:gridCol>
                <a:gridCol w="658368">
                  <a:extLst>
                    <a:ext uri="{9D8B030D-6E8A-4147-A177-3AD203B41FA5}">
                      <a16:colId xmlns:a16="http://schemas.microsoft.com/office/drawing/2014/main" val="2179208381"/>
                    </a:ext>
                  </a:extLst>
                </a:gridCol>
                <a:gridCol w="658368">
                  <a:extLst>
                    <a:ext uri="{9D8B030D-6E8A-4147-A177-3AD203B41FA5}">
                      <a16:colId xmlns:a16="http://schemas.microsoft.com/office/drawing/2014/main" val="2874291746"/>
                    </a:ext>
                  </a:extLst>
                </a:gridCol>
                <a:gridCol w="658368">
                  <a:extLst>
                    <a:ext uri="{9D8B030D-6E8A-4147-A177-3AD203B41FA5}">
                      <a16:colId xmlns:a16="http://schemas.microsoft.com/office/drawing/2014/main" val="1719411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780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- 2018-05-16 18:00:00 </a:t>
                      </a:r>
                      <a:r>
                        <a:rPr kumimoji="0" lang="en-US" sz="1000" b="0" i="0" u="none" strike="noStrike" kern="1200" cap="none" spc="0" normalizeH="0" baseline="0" noProof="0">
                          <a:ln>
                            <a:noFill/>
                          </a:ln>
                          <a:solidFill>
                            <a:prstClr val="black"/>
                          </a:solidFill>
                          <a:effectLst/>
                          <a:uLnTx/>
                          <a:uFillTx/>
                          <a:latin typeface="+mn-lt"/>
                          <a:ea typeface="+mn-ea"/>
                          <a:cs typeface="+mn-cs"/>
                        </a:rPr>
                        <a:t> 
 Have a blessed Ramadan to all Muslims students, parents and teachers! Here’s a quick Ramadan tip for you!
Do not skip Sahur. It’s important to have this pre-dawn meal with protein and fiber can help prevent hunger throughout the day.
Source:
http://bit.ly/2H3EGUK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8564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- 2018-05-16 08:00:01 </a:t>
                      </a:r>
                      <a:r>
                        <a:rPr kumimoji="0" lang="en-US" sz="1000" b="0" i="0" u="none" strike="noStrike" kern="1200" cap="none" spc="0" normalizeH="0" baseline="0" noProof="0">
                          <a:ln>
                            <a:noFill/>
                          </a:ln>
                          <a:solidFill>
                            <a:prstClr val="black"/>
                          </a:solidFill>
                          <a:effectLst/>
                          <a:uLnTx/>
                          <a:uFillTx/>
                          <a:latin typeface="+mn-lt"/>
                          <a:ea typeface="+mn-ea"/>
                          <a:cs typeface="+mn-cs"/>
                        </a:rPr>
                        <a:t> 
 “A teacher takes a hand, opens a mind and touches a heart. ”
Happy Teacher’s Day! Thank you for guiding us, inspiring us and making us who we are today!
Leave a comment below and share with us some good memories with your teacher!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310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- 2018-05-13 10:00:01 </a:t>
                      </a:r>
                      <a:r>
                        <a:rPr kumimoji="0" lang="en-US" sz="1000" b="0" i="0" u="none" strike="noStrike" kern="1200" cap="none" spc="0" normalizeH="0" baseline="0" noProof="0">
                          <a:ln>
                            <a:noFill/>
                          </a:ln>
                          <a:solidFill>
                            <a:prstClr val="black"/>
                          </a:solidFill>
                          <a:effectLst/>
                          <a:uLnTx/>
                          <a:uFillTx/>
                          <a:latin typeface="+mn-lt"/>
                          <a:ea typeface="+mn-ea"/>
                          <a:cs typeface="+mn-cs"/>
                        </a:rPr>
                        <a:t> 
 “Mother’s love is the fuel that enables a normal human being to do the impossible.” – Marion C. Garrety
Appreciate and love your mother as much as she loves you,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9836474"/>
                  </a:ext>
                </a:extLst>
              </a:tr>
            </a:tbl>
          </a:graphicData>
        </a:graphic>
      </p:graphicFrame>
      <p:sp>
        <p:nvSpPr>
          <p:cNvPr id="4" name="Text Placeholder 3">
            <a:extLst>
              <a:ext uri="{FF2B5EF4-FFF2-40B4-BE49-F238E27FC236}">
                <a16:creationId xmlns:a16="http://schemas.microsoft.com/office/drawing/2014/main" id="{CC9C23AA-1AF8-425B-8611-41CAEDAD234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42352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72F96-E0E0-4189-8E35-A8DBAF5347F5}"/>
              </a:ext>
            </a:extLst>
          </p:cNvPr>
          <p:cNvSpPr>
            <a:spLocks noGrp="1"/>
          </p:cNvSpPr>
          <p:nvPr>
            <p:ph type="title"/>
          </p:nvPr>
        </p:nvSpPr>
        <p:spPr/>
        <p:txBody>
          <a:bodyPr/>
          <a:lstStyle/>
          <a:p>
            <a:r>
              <a:rPr lang="en-US"/>
              <a:t>Facebook Own Posts Table | Oxford Fajar - 5 of 7</a:t>
            </a:r>
          </a:p>
        </p:txBody>
      </p:sp>
      <p:graphicFrame>
        <p:nvGraphicFramePr>
          <p:cNvPr id="5" name="Table Placeholder 4">
            <a:extLst>
              <a:ext uri="{FF2B5EF4-FFF2-40B4-BE49-F238E27FC236}">
                <a16:creationId xmlns:a16="http://schemas.microsoft.com/office/drawing/2014/main" id="{1F438A15-0A9C-40E0-80C7-69C36DFAC22F}"/>
              </a:ext>
            </a:extLst>
          </p:cNvPr>
          <p:cNvGraphicFramePr>
            <a:graphicFrameLocks noGrp="1"/>
          </p:cNvGraphicFramePr>
          <p:nvPr>
            <p:ph type="tbl" sz="quarter" idx="13"/>
            <p:extLst>
              <p:ext uri="{D42A27DB-BD31-4B8C-83A1-F6EECF244321}">
                <p14:modId xmlns:p14="http://schemas.microsoft.com/office/powerpoint/2010/main" val="67038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1957166"/>
                    </a:ext>
                  </a:extLst>
                </a:gridCol>
                <a:gridCol w="658368">
                  <a:extLst>
                    <a:ext uri="{9D8B030D-6E8A-4147-A177-3AD203B41FA5}">
                      <a16:colId xmlns:a16="http://schemas.microsoft.com/office/drawing/2014/main" val="4112268425"/>
                    </a:ext>
                  </a:extLst>
                </a:gridCol>
                <a:gridCol w="658368">
                  <a:extLst>
                    <a:ext uri="{9D8B030D-6E8A-4147-A177-3AD203B41FA5}">
                      <a16:colId xmlns:a16="http://schemas.microsoft.com/office/drawing/2014/main" val="1277114448"/>
                    </a:ext>
                  </a:extLst>
                </a:gridCol>
                <a:gridCol w="658368">
                  <a:extLst>
                    <a:ext uri="{9D8B030D-6E8A-4147-A177-3AD203B41FA5}">
                      <a16:colId xmlns:a16="http://schemas.microsoft.com/office/drawing/2014/main" val="3270574077"/>
                    </a:ext>
                  </a:extLst>
                </a:gridCol>
                <a:gridCol w="658368">
                  <a:extLst>
                    <a:ext uri="{9D8B030D-6E8A-4147-A177-3AD203B41FA5}">
                      <a16:colId xmlns:a16="http://schemas.microsoft.com/office/drawing/2014/main" val="618382800"/>
                    </a:ext>
                  </a:extLst>
                </a:gridCol>
                <a:gridCol w="658368">
                  <a:extLst>
                    <a:ext uri="{9D8B030D-6E8A-4147-A177-3AD203B41FA5}">
                      <a16:colId xmlns:a16="http://schemas.microsoft.com/office/drawing/2014/main" val="3865795557"/>
                    </a:ext>
                  </a:extLst>
                </a:gridCol>
                <a:gridCol w="658368">
                  <a:extLst>
                    <a:ext uri="{9D8B030D-6E8A-4147-A177-3AD203B41FA5}">
                      <a16:colId xmlns:a16="http://schemas.microsoft.com/office/drawing/2014/main" val="955653204"/>
                    </a:ext>
                  </a:extLst>
                </a:gridCol>
                <a:gridCol w="658368">
                  <a:extLst>
                    <a:ext uri="{9D8B030D-6E8A-4147-A177-3AD203B41FA5}">
                      <a16:colId xmlns:a16="http://schemas.microsoft.com/office/drawing/2014/main" val="246389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536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- 2018-05-11 13:55:00 </a:t>
                      </a:r>
                      <a:r>
                        <a:rPr kumimoji="0" lang="en-US" sz="1000" b="0" i="0" u="none" strike="noStrike" kern="1200" cap="none" spc="0" normalizeH="0" baseline="0" noProof="0">
                          <a:ln>
                            <a:noFill/>
                          </a:ln>
                          <a:solidFill>
                            <a:prstClr val="black"/>
                          </a:solidFill>
                          <a:effectLst/>
                          <a:uLnTx/>
                          <a:uFillTx/>
                          <a:latin typeface="+mn-lt"/>
                          <a:ea typeface="+mn-ea"/>
                          <a:cs typeface="+mn-cs"/>
                        </a:rPr>
                        <a:t> 
 Can you guess the Bahasa Melayu word?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9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- 2018-05-09 13:00:01 </a:t>
                      </a:r>
                      <a:r>
                        <a:rPr kumimoji="0" lang="en-US" sz="1000" b="0" i="0" u="none" strike="noStrike" kern="1200" cap="none" spc="0" normalizeH="0" baseline="0" noProof="0">
                          <a:ln>
                            <a:noFill/>
                          </a:ln>
                          <a:solidFill>
                            <a:prstClr val="black"/>
                          </a:solidFill>
                          <a:effectLst/>
                          <a:uLnTx/>
                          <a:uFillTx/>
                          <a:latin typeface="+mn-lt"/>
                          <a:ea typeface="+mn-ea"/>
                          <a:cs typeface="+mn-cs"/>
                        </a:rPr>
                        <a:t> 
 Our Earth is estimated to be about 4.5 billion years old. The Earth has gone through 4 eras, can you name the 4 eras? :)
Source: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Big Ideas Form 1 Science, pg. 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513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- 2018-05-06 15:00:01 </a:t>
                      </a:r>
                      <a:r>
                        <a:rPr kumimoji="0" lang="en-US" sz="1000" b="0" i="0" u="none" strike="noStrike" kern="1200" cap="none" spc="0" normalizeH="0" baseline="0" noProof="0">
                          <a:ln>
                            <a:noFill/>
                          </a:ln>
                          <a:solidFill>
                            <a:prstClr val="black"/>
                          </a:solidFill>
                          <a:effectLst/>
                          <a:uLnTx/>
                          <a:uFillTx/>
                          <a:latin typeface="+mn-lt"/>
                          <a:ea typeface="+mn-ea"/>
                          <a:cs typeface="+mn-cs"/>
                        </a:rPr>
                        <a:t> 
 Big Write Creative Writing competition has finally come to an end. 
Thank you to those who have participated in the creative writing competition! 
Stay tuned to our Facebook page and we will announce the winners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020129"/>
                  </a:ext>
                </a:extLst>
              </a:tr>
            </a:tbl>
          </a:graphicData>
        </a:graphic>
      </p:graphicFrame>
      <p:sp>
        <p:nvSpPr>
          <p:cNvPr id="4" name="Text Placeholder 3">
            <a:extLst>
              <a:ext uri="{FF2B5EF4-FFF2-40B4-BE49-F238E27FC236}">
                <a16:creationId xmlns:a16="http://schemas.microsoft.com/office/drawing/2014/main" id="{88E2AAA1-702B-49FB-96B8-1F57494F04C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91902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29FEA-435B-4316-8501-AB7AAD5A282A}"/>
              </a:ext>
            </a:extLst>
          </p:cNvPr>
          <p:cNvSpPr>
            <a:spLocks noGrp="1"/>
          </p:cNvSpPr>
          <p:nvPr>
            <p:ph type="title"/>
          </p:nvPr>
        </p:nvSpPr>
        <p:spPr/>
        <p:txBody>
          <a:bodyPr/>
          <a:lstStyle/>
          <a:p>
            <a:r>
              <a:rPr lang="en-US"/>
              <a:t>Facebook Own Posts Table | Oxford Fajar - 6 of 7</a:t>
            </a:r>
          </a:p>
        </p:txBody>
      </p:sp>
      <p:graphicFrame>
        <p:nvGraphicFramePr>
          <p:cNvPr id="5" name="Table Placeholder 4">
            <a:extLst>
              <a:ext uri="{FF2B5EF4-FFF2-40B4-BE49-F238E27FC236}">
                <a16:creationId xmlns:a16="http://schemas.microsoft.com/office/drawing/2014/main" id="{61FD1E71-CA99-4DC7-ACF7-F2CF77BF4623}"/>
              </a:ext>
            </a:extLst>
          </p:cNvPr>
          <p:cNvGraphicFramePr>
            <a:graphicFrameLocks noGrp="1"/>
          </p:cNvGraphicFramePr>
          <p:nvPr>
            <p:ph type="tbl" sz="quarter" idx="13"/>
            <p:extLst>
              <p:ext uri="{D42A27DB-BD31-4B8C-83A1-F6EECF244321}">
                <p14:modId xmlns:p14="http://schemas.microsoft.com/office/powerpoint/2010/main" val="933960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3652507"/>
                    </a:ext>
                  </a:extLst>
                </a:gridCol>
                <a:gridCol w="658368">
                  <a:extLst>
                    <a:ext uri="{9D8B030D-6E8A-4147-A177-3AD203B41FA5}">
                      <a16:colId xmlns:a16="http://schemas.microsoft.com/office/drawing/2014/main" val="1973200964"/>
                    </a:ext>
                  </a:extLst>
                </a:gridCol>
                <a:gridCol w="658368">
                  <a:extLst>
                    <a:ext uri="{9D8B030D-6E8A-4147-A177-3AD203B41FA5}">
                      <a16:colId xmlns:a16="http://schemas.microsoft.com/office/drawing/2014/main" val="1291488024"/>
                    </a:ext>
                  </a:extLst>
                </a:gridCol>
                <a:gridCol w="658368">
                  <a:extLst>
                    <a:ext uri="{9D8B030D-6E8A-4147-A177-3AD203B41FA5}">
                      <a16:colId xmlns:a16="http://schemas.microsoft.com/office/drawing/2014/main" val="1125283121"/>
                    </a:ext>
                  </a:extLst>
                </a:gridCol>
                <a:gridCol w="658368">
                  <a:extLst>
                    <a:ext uri="{9D8B030D-6E8A-4147-A177-3AD203B41FA5}">
                      <a16:colId xmlns:a16="http://schemas.microsoft.com/office/drawing/2014/main" val="424577330"/>
                    </a:ext>
                  </a:extLst>
                </a:gridCol>
                <a:gridCol w="658368">
                  <a:extLst>
                    <a:ext uri="{9D8B030D-6E8A-4147-A177-3AD203B41FA5}">
                      <a16:colId xmlns:a16="http://schemas.microsoft.com/office/drawing/2014/main" val="728135203"/>
                    </a:ext>
                  </a:extLst>
                </a:gridCol>
                <a:gridCol w="658368">
                  <a:extLst>
                    <a:ext uri="{9D8B030D-6E8A-4147-A177-3AD203B41FA5}">
                      <a16:colId xmlns:a16="http://schemas.microsoft.com/office/drawing/2014/main" val="2891613014"/>
                    </a:ext>
                  </a:extLst>
                </a:gridCol>
                <a:gridCol w="658368">
                  <a:extLst>
                    <a:ext uri="{9D8B030D-6E8A-4147-A177-3AD203B41FA5}">
                      <a16:colId xmlns:a16="http://schemas.microsoft.com/office/drawing/2014/main" val="2090836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028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- 2018-05-04 10:00:01 </a:t>
                      </a:r>
                      <a:r>
                        <a:rPr kumimoji="0" lang="en-US" sz="1000" b="0" i="0" u="none" strike="noStrike" kern="1200" cap="none" spc="0" normalizeH="0" baseline="0" noProof="0">
                          <a:ln>
                            <a:noFill/>
                          </a:ln>
                          <a:solidFill>
                            <a:prstClr val="black"/>
                          </a:solidFill>
                          <a:effectLst/>
                          <a:uLnTx/>
                          <a:uFillTx/>
                          <a:latin typeface="+mn-lt"/>
                          <a:ea typeface="+mn-ea"/>
                          <a:cs typeface="+mn-cs"/>
                        </a:rPr>
                        <a:t> 
 2 more days left for your chance to win amazing prizes and join the 4D3N Creative Writing Camp!
Here’s what Amber Lim Shin Huei had to say about last year’s 4D3N Creative Writing Camp:
“The experience of being within a community of writers is exciting and overwhelming at the same time because of the immense talent of everyone. You learn from them and they learn from you.”
Submit your entry now before it’s too late!
Click: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0167794"/>
                  </a:ext>
                </a:extLst>
              </a:tr>
            </a:tbl>
          </a:graphicData>
        </a:graphic>
      </p:graphicFrame>
      <p:sp>
        <p:nvSpPr>
          <p:cNvPr id="4" name="Text Placeholder 3">
            <a:extLst>
              <a:ext uri="{FF2B5EF4-FFF2-40B4-BE49-F238E27FC236}">
                <a16:creationId xmlns:a16="http://schemas.microsoft.com/office/drawing/2014/main" id="{F0EFEEDC-6B82-425C-BAA6-090706477C8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67345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D3E9-252D-4A26-9DD8-DC9B97D8D8B9}"/>
              </a:ext>
            </a:extLst>
          </p:cNvPr>
          <p:cNvSpPr>
            <a:spLocks noGrp="1"/>
          </p:cNvSpPr>
          <p:nvPr>
            <p:ph type="title"/>
          </p:nvPr>
        </p:nvSpPr>
        <p:spPr/>
        <p:txBody>
          <a:bodyPr/>
          <a:lstStyle/>
          <a:p>
            <a:r>
              <a:rPr lang="en-US"/>
              <a:t>Facebook Own Posts Table | Oxford Fajar - 7 of 7</a:t>
            </a:r>
          </a:p>
        </p:txBody>
      </p:sp>
      <p:graphicFrame>
        <p:nvGraphicFramePr>
          <p:cNvPr id="5" name="Table Placeholder 4">
            <a:extLst>
              <a:ext uri="{FF2B5EF4-FFF2-40B4-BE49-F238E27FC236}">
                <a16:creationId xmlns:a16="http://schemas.microsoft.com/office/drawing/2014/main" id="{E9A9A3B4-916D-482B-A701-432CB996D218}"/>
              </a:ext>
            </a:extLst>
          </p:cNvPr>
          <p:cNvGraphicFramePr>
            <a:graphicFrameLocks noGrp="1"/>
          </p:cNvGraphicFramePr>
          <p:nvPr>
            <p:ph type="tbl" sz="quarter" idx="13"/>
            <p:extLst>
              <p:ext uri="{D42A27DB-BD31-4B8C-83A1-F6EECF244321}">
                <p14:modId xmlns:p14="http://schemas.microsoft.com/office/powerpoint/2010/main" val="293096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215746"/>
                    </a:ext>
                  </a:extLst>
                </a:gridCol>
                <a:gridCol w="658368">
                  <a:extLst>
                    <a:ext uri="{9D8B030D-6E8A-4147-A177-3AD203B41FA5}">
                      <a16:colId xmlns:a16="http://schemas.microsoft.com/office/drawing/2014/main" val="2285481393"/>
                    </a:ext>
                  </a:extLst>
                </a:gridCol>
                <a:gridCol w="658368">
                  <a:extLst>
                    <a:ext uri="{9D8B030D-6E8A-4147-A177-3AD203B41FA5}">
                      <a16:colId xmlns:a16="http://schemas.microsoft.com/office/drawing/2014/main" val="3790884387"/>
                    </a:ext>
                  </a:extLst>
                </a:gridCol>
                <a:gridCol w="658368">
                  <a:extLst>
                    <a:ext uri="{9D8B030D-6E8A-4147-A177-3AD203B41FA5}">
                      <a16:colId xmlns:a16="http://schemas.microsoft.com/office/drawing/2014/main" val="2078136564"/>
                    </a:ext>
                  </a:extLst>
                </a:gridCol>
                <a:gridCol w="658368">
                  <a:extLst>
                    <a:ext uri="{9D8B030D-6E8A-4147-A177-3AD203B41FA5}">
                      <a16:colId xmlns:a16="http://schemas.microsoft.com/office/drawing/2014/main" val="476744339"/>
                    </a:ext>
                  </a:extLst>
                </a:gridCol>
                <a:gridCol w="658368">
                  <a:extLst>
                    <a:ext uri="{9D8B030D-6E8A-4147-A177-3AD203B41FA5}">
                      <a16:colId xmlns:a16="http://schemas.microsoft.com/office/drawing/2014/main" val="2544639544"/>
                    </a:ext>
                  </a:extLst>
                </a:gridCol>
                <a:gridCol w="658368">
                  <a:extLst>
                    <a:ext uri="{9D8B030D-6E8A-4147-A177-3AD203B41FA5}">
                      <a16:colId xmlns:a16="http://schemas.microsoft.com/office/drawing/2014/main" val="536362581"/>
                    </a:ext>
                  </a:extLst>
                </a:gridCol>
                <a:gridCol w="658368">
                  <a:extLst>
                    <a:ext uri="{9D8B030D-6E8A-4147-A177-3AD203B41FA5}">
                      <a16:colId xmlns:a16="http://schemas.microsoft.com/office/drawing/2014/main" val="823745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5094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- 2018-05-02 09:00:00 </a:t>
                      </a:r>
                      <a:r>
                        <a:rPr kumimoji="0" lang="en-US" sz="1000" b="0" i="0" u="none" strike="noStrike" kern="1200" cap="none" spc="0" normalizeH="0" baseline="0" noProof="0">
                          <a:ln>
                            <a:noFill/>
                          </a:ln>
                          <a:solidFill>
                            <a:prstClr val="black"/>
                          </a:solidFill>
                          <a:effectLst/>
                          <a:uLnTx/>
                          <a:uFillTx/>
                          <a:latin typeface="+mn-lt"/>
                          <a:ea typeface="+mn-ea"/>
                          <a:cs typeface="+mn-cs"/>
                        </a:rPr>
                        <a:t> 
 4 more days till the end of the Oxford Big Write Creative Writing Competition 2018 and your chance to win amazing prizes!
All you have to do is to share with us your idea about what a hero means to you in a story.
All the best!
Click:
https://www.oxfordfajar.com.my/bigwrite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5625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- 2018-05-01 12:38:46 </a:t>
                      </a:r>
                      <a:r>
                        <a:rPr kumimoji="0" lang="en-US" sz="1000" b="0" i="0" u="none" strike="noStrike" kern="1200" cap="none" spc="0" normalizeH="0" baseline="0" noProof="0">
                          <a:ln>
                            <a:noFill/>
                          </a:ln>
                          <a:solidFill>
                            <a:prstClr val="black"/>
                          </a:solidFill>
                          <a:effectLst/>
                          <a:uLnTx/>
                          <a:uFillTx/>
                          <a:latin typeface="+mn-lt"/>
                          <a:ea typeface="+mn-ea"/>
                          <a:cs typeface="+mn-cs"/>
                        </a:rPr>
                        <a:t> 
 Let’s celebrate this special day to honour the labour force for all the hard work in building up this nation, Happy Labour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1133245"/>
                  </a:ext>
                </a:extLst>
              </a:tr>
            </a:tbl>
          </a:graphicData>
        </a:graphic>
      </p:graphicFrame>
      <p:sp>
        <p:nvSpPr>
          <p:cNvPr id="4" name="Text Placeholder 3">
            <a:extLst>
              <a:ext uri="{FF2B5EF4-FFF2-40B4-BE49-F238E27FC236}">
                <a16:creationId xmlns:a16="http://schemas.microsoft.com/office/drawing/2014/main" id="{762376B3-6B85-4670-9A26-005A8B031EA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649332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883</Words>
  <Application>Microsoft Office PowerPoint</Application>
  <PresentationFormat>On-screen Show (4:3)</PresentationFormat>
  <Paragraphs>400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MASTER TEMPLATE</vt:lpstr>
      <vt:lpstr>Facebook Key Metrics Table | Oxford Fajar</vt:lpstr>
      <vt:lpstr>Facebook Reach | Oxford Fajar</vt:lpstr>
      <vt:lpstr>Facebook Average Reactions Per Post | Oxford Fajar</vt:lpstr>
      <vt:lpstr>Facebook Engaged Users | Oxford Fajar</vt:lpstr>
      <vt:lpstr>Facebook Interactions Distribution | Oxford Fajar</vt:lpstr>
      <vt:lpstr>Facebook Interaction Rate By Weekday | Oxford Fajar</vt:lpstr>
      <vt:lpstr>(FB) Custom Own Posts Table (new) | Oxford Fajar - 1 of 3</vt:lpstr>
      <vt:lpstr>(FB) Custom Own Posts Table (new) | Oxford Fajar - 2 of 3</vt:lpstr>
      <vt:lpstr>(FB)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7</vt:lpstr>
      <vt:lpstr>Facebook Own Posts Table | Oxford Fajar - 2 of 7</vt:lpstr>
      <vt:lpstr>Facebook Own Posts Table | Oxford Fajar - 3 of 7</vt:lpstr>
      <vt:lpstr>Facebook Own Posts Table | Oxford Fajar - 4 of 7</vt:lpstr>
      <vt:lpstr>Facebook Own Posts Table | Oxford Fajar - 5 of 7</vt:lpstr>
      <vt:lpstr>Facebook Own Posts Table | Oxford Fajar - 6 of 7</vt:lpstr>
      <vt:lpstr>Facebook Own Posts Table | Oxford Fajar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2018-06-01T07:17:27Z</dcterms:created>
  <dcterms:modified xsi:type="dcterms:W3CDTF">2018-06-01T07:18:11Z</dcterms:modified>
</cp:coreProperties>
</file>