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13729</c:v>
                </c:pt>
                <c:pt idx="1">
                  <c:v>3672</c:v>
                </c:pt>
                <c:pt idx="2">
                  <c:v>2444</c:v>
                </c:pt>
                <c:pt idx="3">
                  <c:v>6085</c:v>
                </c:pt>
                <c:pt idx="4">
                  <c:v>17787</c:v>
                </c:pt>
                <c:pt idx="5">
                  <c:v>61210</c:v>
                </c:pt>
                <c:pt idx="6">
                  <c:v>57005</c:v>
                </c:pt>
                <c:pt idx="7">
                  <c:v>55801</c:v>
                </c:pt>
                <c:pt idx="8">
                  <c:v>31996</c:v>
                </c:pt>
                <c:pt idx="9">
                  <c:v>32929</c:v>
                </c:pt>
                <c:pt idx="10">
                  <c:v>71727</c:v>
                </c:pt>
                <c:pt idx="11">
                  <c:v>74015</c:v>
                </c:pt>
                <c:pt idx="12">
                  <c:v>112518</c:v>
                </c:pt>
                <c:pt idx="13">
                  <c:v>117736</c:v>
                </c:pt>
                <c:pt idx="14">
                  <c:v>69070</c:v>
                </c:pt>
                <c:pt idx="15">
                  <c:v>86166</c:v>
                </c:pt>
                <c:pt idx="16">
                  <c:v>70737</c:v>
                </c:pt>
                <c:pt idx="17">
                  <c:v>34842</c:v>
                </c:pt>
                <c:pt idx="18">
                  <c:v>79420</c:v>
                </c:pt>
                <c:pt idx="19">
                  <c:v>92206</c:v>
                </c:pt>
                <c:pt idx="20">
                  <c:v>7647</c:v>
                </c:pt>
                <c:pt idx="21">
                  <c:v>4946</c:v>
                </c:pt>
                <c:pt idx="22">
                  <c:v>2630</c:v>
                </c:pt>
                <c:pt idx="23">
                  <c:v>2282</c:v>
                </c:pt>
                <c:pt idx="24">
                  <c:v>6504</c:v>
                </c:pt>
                <c:pt idx="25">
                  <c:v>5562</c:v>
                </c:pt>
                <c:pt idx="26">
                  <c:v>7936</c:v>
                </c:pt>
                <c:pt idx="27">
                  <c:v>3702</c:v>
                </c:pt>
                <c:pt idx="28">
                  <c:v>4714</c:v>
                </c:pt>
                <c:pt idx="29">
                  <c:v>2531</c:v>
                </c:pt>
                <c:pt idx="30">
                  <c:v>1935</c:v>
                </c:pt>
              </c:numCache>
            </c:numRef>
          </c:val>
          <c:smooth val="0"/>
          <c:extLst>
            <c:ext xmlns:c16="http://schemas.microsoft.com/office/drawing/2014/chart" uri="{C3380CC4-5D6E-409C-BE32-E72D297353CC}">
              <c16:uniqueId val="{00000000-86DF-4038-92CA-1E2C6F6789FC}"/>
            </c:ext>
          </c:extLst>
        </c:ser>
        <c:dLbls>
          <c:showLegendKey val="0"/>
          <c:showVal val="0"/>
          <c:showCatName val="0"/>
          <c:showSerName val="0"/>
          <c:showPercent val="0"/>
          <c:showBubbleSize val="0"/>
        </c:dLbls>
        <c:smooth val="0"/>
        <c:axId val="340117288"/>
        <c:axId val="340116960"/>
      </c:lineChart>
      <c:dateAx>
        <c:axId val="34011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16960"/>
        <c:crosses val="autoZero"/>
        <c:auto val="1"/>
        <c:lblOffset val="100"/>
        <c:baseTimeUnit val="days"/>
      </c:dateAx>
      <c:valAx>
        <c:axId val="34011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1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14</c:v>
                </c:pt>
                <c:pt idx="1">
                  <c:v>283</c:v>
                </c:pt>
                <c:pt idx="2">
                  <c:v>0</c:v>
                </c:pt>
                <c:pt idx="3">
                  <c:v>2177</c:v>
                </c:pt>
                <c:pt idx="4">
                  <c:v>146</c:v>
                </c:pt>
                <c:pt idx="5">
                  <c:v>378</c:v>
                </c:pt>
                <c:pt idx="6">
                  <c:v>0</c:v>
                </c:pt>
                <c:pt idx="7">
                  <c:v>311</c:v>
                </c:pt>
                <c:pt idx="8">
                  <c:v>0</c:v>
                </c:pt>
                <c:pt idx="9">
                  <c:v>361</c:v>
                </c:pt>
                <c:pt idx="10">
                  <c:v>2417</c:v>
                </c:pt>
                <c:pt idx="11">
                  <c:v>220</c:v>
                </c:pt>
                <c:pt idx="12">
                  <c:v>0</c:v>
                </c:pt>
                <c:pt idx="13">
                  <c:v>365</c:v>
                </c:pt>
                <c:pt idx="14">
                  <c:v>1</c:v>
                </c:pt>
                <c:pt idx="15">
                  <c:v>0</c:v>
                </c:pt>
                <c:pt idx="16">
                  <c:v>279</c:v>
                </c:pt>
                <c:pt idx="17">
                  <c:v>902</c:v>
                </c:pt>
                <c:pt idx="18">
                  <c:v>5</c:v>
                </c:pt>
                <c:pt idx="19">
                  <c:v>140</c:v>
                </c:pt>
                <c:pt idx="20">
                  <c:v>0</c:v>
                </c:pt>
                <c:pt idx="21">
                  <c:v>185</c:v>
                </c:pt>
                <c:pt idx="22">
                  <c:v>0</c:v>
                </c:pt>
                <c:pt idx="23">
                  <c:v>303</c:v>
                </c:pt>
                <c:pt idx="24">
                  <c:v>0</c:v>
                </c:pt>
                <c:pt idx="25">
                  <c:v>322</c:v>
                </c:pt>
                <c:pt idx="26">
                  <c:v>0</c:v>
                </c:pt>
                <c:pt idx="27">
                  <c:v>11</c:v>
                </c:pt>
                <c:pt idx="28">
                  <c:v>0</c:v>
                </c:pt>
                <c:pt idx="29">
                  <c:v>6</c:v>
                </c:pt>
                <c:pt idx="30">
                  <c:v>0</c:v>
                </c:pt>
              </c:numCache>
            </c:numRef>
          </c:val>
          <c:smooth val="0"/>
          <c:extLst>
            <c:ext xmlns:c16="http://schemas.microsoft.com/office/drawing/2014/chart" uri="{C3380CC4-5D6E-409C-BE32-E72D297353CC}">
              <c16:uniqueId val="{00000000-8165-4C28-8155-5C42E70ED507}"/>
            </c:ext>
          </c:extLst>
        </c:ser>
        <c:dLbls>
          <c:showLegendKey val="0"/>
          <c:showVal val="0"/>
          <c:showCatName val="0"/>
          <c:showSerName val="0"/>
          <c:showPercent val="0"/>
          <c:showBubbleSize val="0"/>
        </c:dLbls>
        <c:smooth val="0"/>
        <c:axId val="344746104"/>
        <c:axId val="344752008"/>
      </c:lineChart>
      <c:dateAx>
        <c:axId val="344746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52008"/>
        <c:crosses val="autoZero"/>
        <c:auto val="1"/>
        <c:lblOffset val="100"/>
        <c:baseTimeUnit val="days"/>
      </c:dateAx>
      <c:valAx>
        <c:axId val="34475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74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1320</c:v>
                </c:pt>
                <c:pt idx="1">
                  <c:v>230</c:v>
                </c:pt>
                <c:pt idx="2">
                  <c:v>103</c:v>
                </c:pt>
                <c:pt idx="3">
                  <c:v>580</c:v>
                </c:pt>
                <c:pt idx="4">
                  <c:v>640</c:v>
                </c:pt>
                <c:pt idx="5">
                  <c:v>873</c:v>
                </c:pt>
                <c:pt idx="6">
                  <c:v>828</c:v>
                </c:pt>
                <c:pt idx="7">
                  <c:v>959</c:v>
                </c:pt>
                <c:pt idx="8">
                  <c:v>1639</c:v>
                </c:pt>
                <c:pt idx="9">
                  <c:v>1818</c:v>
                </c:pt>
                <c:pt idx="10">
                  <c:v>920</c:v>
                </c:pt>
                <c:pt idx="11">
                  <c:v>1558</c:v>
                </c:pt>
                <c:pt idx="12">
                  <c:v>1610</c:v>
                </c:pt>
                <c:pt idx="13">
                  <c:v>1168</c:v>
                </c:pt>
                <c:pt idx="14">
                  <c:v>992</c:v>
                </c:pt>
                <c:pt idx="15">
                  <c:v>920</c:v>
                </c:pt>
                <c:pt idx="16">
                  <c:v>1147</c:v>
                </c:pt>
                <c:pt idx="17">
                  <c:v>906</c:v>
                </c:pt>
                <c:pt idx="18">
                  <c:v>1207</c:v>
                </c:pt>
                <c:pt idx="19">
                  <c:v>1249</c:v>
                </c:pt>
                <c:pt idx="20">
                  <c:v>315</c:v>
                </c:pt>
                <c:pt idx="21">
                  <c:v>250</c:v>
                </c:pt>
                <c:pt idx="22">
                  <c:v>115</c:v>
                </c:pt>
                <c:pt idx="23">
                  <c:v>150</c:v>
                </c:pt>
                <c:pt idx="24">
                  <c:v>564</c:v>
                </c:pt>
                <c:pt idx="25">
                  <c:v>352</c:v>
                </c:pt>
                <c:pt idx="26">
                  <c:v>433</c:v>
                </c:pt>
                <c:pt idx="27">
                  <c:v>246</c:v>
                </c:pt>
                <c:pt idx="28">
                  <c:v>327</c:v>
                </c:pt>
                <c:pt idx="29">
                  <c:v>87</c:v>
                </c:pt>
                <c:pt idx="30">
                  <c:v>80</c:v>
                </c:pt>
              </c:numCache>
            </c:numRef>
          </c:val>
          <c:smooth val="0"/>
          <c:extLst>
            <c:ext xmlns:c16="http://schemas.microsoft.com/office/drawing/2014/chart" uri="{C3380CC4-5D6E-409C-BE32-E72D297353CC}">
              <c16:uniqueId val="{00000000-8F8D-45ED-9252-81992CA14A3B}"/>
            </c:ext>
          </c:extLst>
        </c:ser>
        <c:dLbls>
          <c:showLegendKey val="0"/>
          <c:showVal val="0"/>
          <c:showCatName val="0"/>
          <c:showSerName val="0"/>
          <c:showPercent val="0"/>
          <c:showBubbleSize val="0"/>
        </c:dLbls>
        <c:smooth val="0"/>
        <c:axId val="278819528"/>
        <c:axId val="278823136"/>
      </c:lineChart>
      <c:dateAx>
        <c:axId val="27881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23136"/>
        <c:crosses val="autoZero"/>
        <c:auto val="1"/>
        <c:lblOffset val="100"/>
        <c:baseTimeUnit val="days"/>
      </c:dateAx>
      <c:valAx>
        <c:axId val="27882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1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9834</c:v>
                </c:pt>
              </c:numCache>
            </c:numRef>
          </c:val>
          <c:extLst>
            <c:ext xmlns:c16="http://schemas.microsoft.com/office/drawing/2014/chart" uri="{C3380CC4-5D6E-409C-BE32-E72D297353CC}">
              <c16:uniqueId val="{00000000-A6FD-4B8E-9D33-EBE8DFCD28D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150</c:v>
                </c:pt>
              </c:numCache>
            </c:numRef>
          </c:val>
          <c:extLst>
            <c:ext xmlns:c16="http://schemas.microsoft.com/office/drawing/2014/chart" uri="{C3380CC4-5D6E-409C-BE32-E72D297353CC}">
              <c16:uniqueId val="{00000001-A6FD-4B8E-9D33-EBE8DFCD28D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24</c:v>
                </c:pt>
              </c:numCache>
            </c:numRef>
          </c:val>
          <c:extLst>
            <c:ext xmlns:c16="http://schemas.microsoft.com/office/drawing/2014/chart" uri="{C3380CC4-5D6E-409C-BE32-E72D297353CC}">
              <c16:uniqueId val="{00000002-A6FD-4B8E-9D33-EBE8DFCD28D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29</c:v>
                </c:pt>
              </c:numCache>
            </c:numRef>
          </c:val>
          <c:extLst>
            <c:ext xmlns:c16="http://schemas.microsoft.com/office/drawing/2014/chart" uri="{C3380CC4-5D6E-409C-BE32-E72D297353CC}">
              <c16:uniqueId val="{00000003-A6FD-4B8E-9D33-EBE8DFCD28D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1</c:v>
                </c:pt>
              </c:numCache>
            </c:numRef>
          </c:val>
          <c:extLst>
            <c:ext xmlns:c16="http://schemas.microsoft.com/office/drawing/2014/chart" uri="{C3380CC4-5D6E-409C-BE32-E72D297353CC}">
              <c16:uniqueId val="{00000004-A6FD-4B8E-9D33-EBE8DFCD28D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3</c:v>
                </c:pt>
              </c:numCache>
            </c:numRef>
          </c:val>
          <c:extLst>
            <c:ext xmlns:c16="http://schemas.microsoft.com/office/drawing/2014/chart" uri="{C3380CC4-5D6E-409C-BE32-E72D297353CC}">
              <c16:uniqueId val="{00000005-A6FD-4B8E-9D33-EBE8DFCD28D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162</c:v>
                </c:pt>
              </c:numCache>
            </c:numRef>
          </c:val>
          <c:extLst>
            <c:ext xmlns:c16="http://schemas.microsoft.com/office/drawing/2014/chart" uri="{C3380CC4-5D6E-409C-BE32-E72D297353CC}">
              <c16:uniqueId val="{00000006-A6FD-4B8E-9D33-EBE8DFCD28D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766</c:v>
                </c:pt>
              </c:numCache>
            </c:numRef>
          </c:val>
          <c:extLst>
            <c:ext xmlns:c16="http://schemas.microsoft.com/office/drawing/2014/chart" uri="{C3380CC4-5D6E-409C-BE32-E72D297353CC}">
              <c16:uniqueId val="{00000007-A6FD-4B8E-9D33-EBE8DFCD28D8}"/>
            </c:ext>
          </c:extLst>
        </c:ser>
        <c:dLbls>
          <c:showLegendKey val="0"/>
          <c:showVal val="0"/>
          <c:showCatName val="0"/>
          <c:showSerName val="0"/>
          <c:showPercent val="0"/>
          <c:showBubbleSize val="0"/>
        </c:dLbls>
        <c:gapWidth val="150"/>
        <c:overlap val="100"/>
        <c:axId val="278813624"/>
        <c:axId val="278817560"/>
      </c:barChart>
      <c:catAx>
        <c:axId val="27881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17560"/>
        <c:crosses val="autoZero"/>
        <c:auto val="1"/>
        <c:lblAlgn val="ctr"/>
        <c:lblOffset val="100"/>
        <c:noMultiLvlLbl val="0"/>
      </c:catAx>
      <c:valAx>
        <c:axId val="278817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1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0.33128979014382998</c:v>
                </c:pt>
                <c:pt idx="1">
                  <c:v>0.26008016977128001</c:v>
                </c:pt>
                <c:pt idx="2">
                  <c:v>0.18922423956614001</c:v>
                </c:pt>
                <c:pt idx="3">
                  <c:v>0.45508134873851003</c:v>
                </c:pt>
                <c:pt idx="4">
                  <c:v>1.9175901909927</c:v>
                </c:pt>
                <c:pt idx="5">
                  <c:v>0.22813015798160999</c:v>
                </c:pt>
                <c:pt idx="6">
                  <c:v>0.32126856873379001</c:v>
                </c:pt>
              </c:numCache>
            </c:numRef>
          </c:val>
          <c:extLst>
            <c:ext xmlns:c16="http://schemas.microsoft.com/office/drawing/2014/chart" uri="{C3380CC4-5D6E-409C-BE32-E72D297353CC}">
              <c16:uniqueId val="{00000000-1397-48C4-B57B-1202F97F0BE3}"/>
            </c:ext>
          </c:extLst>
        </c:ser>
        <c:dLbls>
          <c:showLegendKey val="0"/>
          <c:showVal val="0"/>
          <c:showCatName val="0"/>
          <c:showSerName val="0"/>
          <c:showPercent val="0"/>
          <c:showBubbleSize val="0"/>
        </c:dLbls>
        <c:gapWidth val="219"/>
        <c:overlap val="-27"/>
        <c:axId val="278826088"/>
        <c:axId val="278825760"/>
      </c:barChart>
      <c:catAx>
        <c:axId val="27882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25760"/>
        <c:crosses val="autoZero"/>
        <c:auto val="1"/>
        <c:lblAlgn val="ctr"/>
        <c:lblOffset val="100"/>
        <c:noMultiLvlLbl val="0"/>
      </c:catAx>
      <c:valAx>
        <c:axId val="27882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82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265</c:v>
                </c:pt>
                <c:pt idx="1">
                  <c:v>10343</c:v>
                </c:pt>
                <c:pt idx="2">
                  <c:v>20084</c:v>
                </c:pt>
                <c:pt idx="3">
                  <c:v>23811</c:v>
                </c:pt>
                <c:pt idx="4">
                  <c:v>11962</c:v>
                </c:pt>
                <c:pt idx="5">
                  <c:v>6689</c:v>
                </c:pt>
                <c:pt idx="6">
                  <c:v>2026</c:v>
                </c:pt>
              </c:numCache>
            </c:numRef>
          </c:val>
          <c:extLst>
            <c:ext xmlns:c16="http://schemas.microsoft.com/office/drawing/2014/chart" uri="{C3380CC4-5D6E-409C-BE32-E72D297353CC}">
              <c16:uniqueId val="{00000000-015E-4EE3-92A9-E64F12BEC74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56</c:v>
                </c:pt>
                <c:pt idx="1">
                  <c:v>3632</c:v>
                </c:pt>
                <c:pt idx="2">
                  <c:v>2371</c:v>
                </c:pt>
                <c:pt idx="3">
                  <c:v>1646</c:v>
                </c:pt>
                <c:pt idx="4">
                  <c:v>825</c:v>
                </c:pt>
                <c:pt idx="5">
                  <c:v>578</c:v>
                </c:pt>
                <c:pt idx="6">
                  <c:v>374</c:v>
                </c:pt>
              </c:numCache>
            </c:numRef>
          </c:val>
          <c:extLst>
            <c:ext xmlns:c16="http://schemas.microsoft.com/office/drawing/2014/chart" uri="{C3380CC4-5D6E-409C-BE32-E72D297353CC}">
              <c16:uniqueId val="{00000001-015E-4EE3-92A9-E64F12BEC74E}"/>
            </c:ext>
          </c:extLst>
        </c:ser>
        <c:dLbls>
          <c:showLegendKey val="0"/>
          <c:showVal val="0"/>
          <c:showCatName val="0"/>
          <c:showSerName val="0"/>
          <c:showPercent val="0"/>
          <c:showBubbleSize val="0"/>
        </c:dLbls>
        <c:gapWidth val="219"/>
        <c:overlap val="-27"/>
        <c:axId val="353689648"/>
        <c:axId val="353692928"/>
      </c:barChart>
      <c:catAx>
        <c:axId val="353689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92928"/>
        <c:crosses val="autoZero"/>
        <c:auto val="1"/>
        <c:lblAlgn val="ctr"/>
        <c:lblOffset val="100"/>
        <c:noMultiLvlLbl val="0"/>
      </c:catAx>
      <c:valAx>
        <c:axId val="35369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8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2.8499162837092001E-2</c:v>
                </c:pt>
                <c:pt idx="1">
                  <c:v>0.37149130615393999</c:v>
                </c:pt>
                <c:pt idx="2">
                  <c:v>0</c:v>
                </c:pt>
                <c:pt idx="3">
                  <c:v>2.6077675659650001</c:v>
                </c:pt>
                <c:pt idx="4">
                  <c:v>0.18967458953232999</c:v>
                </c:pt>
                <c:pt idx="5">
                  <c:v>0.47041816264382003</c:v>
                </c:pt>
                <c:pt idx="6">
                  <c:v>0</c:v>
                </c:pt>
                <c:pt idx="7">
                  <c:v>0.52209120613724003</c:v>
                </c:pt>
                <c:pt idx="8">
                  <c:v>0</c:v>
                </c:pt>
                <c:pt idx="9">
                  <c:v>0.48597644610509</c:v>
                </c:pt>
                <c:pt idx="10">
                  <c:v>2.884217740125</c:v>
                </c:pt>
                <c:pt idx="11">
                  <c:v>0.26572187776793998</c:v>
                </c:pt>
                <c:pt idx="12">
                  <c:v>0</c:v>
                </c:pt>
                <c:pt idx="13">
                  <c:v>0.64418697940017</c:v>
                </c:pt>
                <c:pt idx="14">
                  <c:v>3.5372770041621998E-3</c:v>
                </c:pt>
                <c:pt idx="15">
                  <c:v>0</c:v>
                </c:pt>
                <c:pt idx="16">
                  <c:v>0.33212026993604998</c:v>
                </c:pt>
                <c:pt idx="17">
                  <c:v>1.0981767676173</c:v>
                </c:pt>
                <c:pt idx="18">
                  <c:v>7.0592387787517001E-3</c:v>
                </c:pt>
                <c:pt idx="19">
                  <c:v>0.17406030954509</c:v>
                </c:pt>
                <c:pt idx="20">
                  <c:v>0</c:v>
                </c:pt>
                <c:pt idx="21">
                  <c:v>0.22797245528685001</c:v>
                </c:pt>
                <c:pt idx="22">
                  <c:v>0</c:v>
                </c:pt>
                <c:pt idx="23">
                  <c:v>0.54608229988725998</c:v>
                </c:pt>
                <c:pt idx="24">
                  <c:v>0</c:v>
                </c:pt>
                <c:pt idx="25">
                  <c:v>0.44947776082619001</c:v>
                </c:pt>
                <c:pt idx="26">
                  <c:v>0</c:v>
                </c:pt>
                <c:pt idx="27">
                  <c:v>1.8760626135897001E-2</c:v>
                </c:pt>
                <c:pt idx="28">
                  <c:v>0</c:v>
                </c:pt>
                <c:pt idx="29">
                  <c:v>9.3707538771494008E-3</c:v>
                </c:pt>
                <c:pt idx="30">
                  <c:v>0</c:v>
                </c:pt>
              </c:numCache>
            </c:numRef>
          </c:val>
          <c:smooth val="0"/>
          <c:extLst>
            <c:ext xmlns:c16="http://schemas.microsoft.com/office/drawing/2014/chart" uri="{C3380CC4-5D6E-409C-BE32-E72D297353CC}">
              <c16:uniqueId val="{00000000-7A48-44BC-925C-93C05C1E24B4}"/>
            </c:ext>
          </c:extLst>
        </c:ser>
        <c:dLbls>
          <c:showLegendKey val="0"/>
          <c:showVal val="0"/>
          <c:showCatName val="0"/>
          <c:showSerName val="0"/>
          <c:showPercent val="0"/>
          <c:showBubbleSize val="0"/>
        </c:dLbls>
        <c:smooth val="0"/>
        <c:axId val="349111408"/>
        <c:axId val="349112720"/>
      </c:lineChart>
      <c:dateAx>
        <c:axId val="349111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12720"/>
        <c:crosses val="autoZero"/>
        <c:auto val="1"/>
        <c:lblOffset val="100"/>
        <c:baseTimeUnit val="days"/>
      </c:dateAx>
      <c:valAx>
        <c:axId val="34911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11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84234</c:v>
                </c:pt>
                <c:pt idx="1">
                  <c:v>84277</c:v>
                </c:pt>
                <c:pt idx="2">
                  <c:v>84311</c:v>
                </c:pt>
                <c:pt idx="3">
                  <c:v>84339</c:v>
                </c:pt>
                <c:pt idx="4">
                  <c:v>84372</c:v>
                </c:pt>
                <c:pt idx="5">
                  <c:v>84414</c:v>
                </c:pt>
                <c:pt idx="6">
                  <c:v>84445</c:v>
                </c:pt>
                <c:pt idx="7">
                  <c:v>84491</c:v>
                </c:pt>
                <c:pt idx="8">
                  <c:v>84533</c:v>
                </c:pt>
                <c:pt idx="9">
                  <c:v>84612</c:v>
                </c:pt>
                <c:pt idx="10">
                  <c:v>84655</c:v>
                </c:pt>
                <c:pt idx="11">
                  <c:v>84696</c:v>
                </c:pt>
                <c:pt idx="12">
                  <c:v>84732</c:v>
                </c:pt>
                <c:pt idx="13">
                  <c:v>84784</c:v>
                </c:pt>
                <c:pt idx="14">
                  <c:v>84839</c:v>
                </c:pt>
                <c:pt idx="15">
                  <c:v>84878</c:v>
                </c:pt>
                <c:pt idx="16">
                  <c:v>84941</c:v>
                </c:pt>
                <c:pt idx="17">
                  <c:v>84977</c:v>
                </c:pt>
                <c:pt idx="18">
                  <c:v>85013</c:v>
                </c:pt>
                <c:pt idx="19">
                  <c:v>85044</c:v>
                </c:pt>
                <c:pt idx="20">
                  <c:v>85085</c:v>
                </c:pt>
                <c:pt idx="21">
                  <c:v>85111</c:v>
                </c:pt>
                <c:pt idx="22">
                  <c:v>85136</c:v>
                </c:pt>
                <c:pt idx="23">
                  <c:v>85169</c:v>
                </c:pt>
                <c:pt idx="24">
                  <c:v>85189</c:v>
                </c:pt>
                <c:pt idx="25">
                  <c:v>85232</c:v>
                </c:pt>
                <c:pt idx="26">
                  <c:v>85265</c:v>
                </c:pt>
                <c:pt idx="27">
                  <c:v>85305</c:v>
                </c:pt>
                <c:pt idx="28">
                  <c:v>85354</c:v>
                </c:pt>
                <c:pt idx="29">
                  <c:v>85391</c:v>
                </c:pt>
                <c:pt idx="30">
                  <c:v>85407</c:v>
                </c:pt>
              </c:numCache>
            </c:numRef>
          </c:val>
          <c:smooth val="0"/>
          <c:extLst>
            <c:ext xmlns:c16="http://schemas.microsoft.com/office/drawing/2014/chart" uri="{C3380CC4-5D6E-409C-BE32-E72D297353CC}">
              <c16:uniqueId val="{00000000-3937-439A-87E9-A80375535097}"/>
            </c:ext>
          </c:extLst>
        </c:ser>
        <c:dLbls>
          <c:showLegendKey val="0"/>
          <c:showVal val="0"/>
          <c:showCatName val="0"/>
          <c:showSerName val="0"/>
          <c:showPercent val="0"/>
          <c:showBubbleSize val="0"/>
        </c:dLbls>
        <c:smooth val="0"/>
        <c:axId val="354763752"/>
        <c:axId val="354759160"/>
      </c:lineChart>
      <c:dateAx>
        <c:axId val="35476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59160"/>
        <c:crosses val="autoZero"/>
        <c:auto val="1"/>
        <c:lblOffset val="100"/>
        <c:baseTimeUnit val="days"/>
      </c:dateAx>
      <c:valAx>
        <c:axId val="35475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6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76</c:v>
                </c:pt>
                <c:pt idx="1">
                  <c:v>47</c:v>
                </c:pt>
                <c:pt idx="2">
                  <c:v>34</c:v>
                </c:pt>
                <c:pt idx="3">
                  <c:v>44</c:v>
                </c:pt>
                <c:pt idx="4">
                  <c:v>33</c:v>
                </c:pt>
                <c:pt idx="5">
                  <c:v>40</c:v>
                </c:pt>
                <c:pt idx="6">
                  <c:v>35</c:v>
                </c:pt>
                <c:pt idx="7">
                  <c:v>50</c:v>
                </c:pt>
                <c:pt idx="8">
                  <c:v>66</c:v>
                </c:pt>
                <c:pt idx="9">
                  <c:v>55</c:v>
                </c:pt>
                <c:pt idx="10">
                  <c:v>56</c:v>
                </c:pt>
                <c:pt idx="11">
                  <c:v>65</c:v>
                </c:pt>
                <c:pt idx="12">
                  <c:v>69</c:v>
                </c:pt>
                <c:pt idx="13">
                  <c:v>52</c:v>
                </c:pt>
                <c:pt idx="14">
                  <c:v>71</c:v>
                </c:pt>
                <c:pt idx="15">
                  <c:v>34</c:v>
                </c:pt>
                <c:pt idx="16">
                  <c:v>53</c:v>
                </c:pt>
                <c:pt idx="17">
                  <c:v>58</c:v>
                </c:pt>
                <c:pt idx="18">
                  <c:v>47</c:v>
                </c:pt>
                <c:pt idx="19">
                  <c:v>30</c:v>
                </c:pt>
                <c:pt idx="20">
                  <c:v>31</c:v>
                </c:pt>
                <c:pt idx="21">
                  <c:v>27</c:v>
                </c:pt>
                <c:pt idx="22">
                  <c:v>33</c:v>
                </c:pt>
                <c:pt idx="23">
                  <c:v>33</c:v>
                </c:pt>
                <c:pt idx="24">
                  <c:v>42</c:v>
                </c:pt>
                <c:pt idx="25">
                  <c:v>42</c:v>
                </c:pt>
                <c:pt idx="26">
                  <c:v>35</c:v>
                </c:pt>
                <c:pt idx="27">
                  <c:v>62</c:v>
                </c:pt>
                <c:pt idx="28">
                  <c:v>49</c:v>
                </c:pt>
                <c:pt idx="29">
                  <c:v>34</c:v>
                </c:pt>
                <c:pt idx="30">
                  <c:v>50</c:v>
                </c:pt>
              </c:numCache>
            </c:numRef>
          </c:val>
          <c:smooth val="0"/>
          <c:extLst>
            <c:ext xmlns:c16="http://schemas.microsoft.com/office/drawing/2014/chart" uri="{C3380CC4-5D6E-409C-BE32-E72D297353CC}">
              <c16:uniqueId val="{00000000-0EFF-461D-9D64-79457B0ADD63}"/>
            </c:ext>
          </c:extLst>
        </c:ser>
        <c:dLbls>
          <c:showLegendKey val="0"/>
          <c:showVal val="0"/>
          <c:showCatName val="0"/>
          <c:showSerName val="0"/>
          <c:showPercent val="0"/>
          <c:showBubbleSize val="0"/>
        </c:dLbls>
        <c:smooth val="0"/>
        <c:axId val="354755552"/>
        <c:axId val="354756208"/>
      </c:lineChart>
      <c:dateAx>
        <c:axId val="35475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56208"/>
        <c:crosses val="autoZero"/>
        <c:auto val="1"/>
        <c:lblOffset val="100"/>
        <c:baseTimeUnit val="days"/>
      </c:dateAx>
      <c:valAx>
        <c:axId val="35475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5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F1A8-C083-444D-A9B3-593519E44E0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59865B9-7281-4D97-B005-8603EE4EC59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6818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F54D1-D321-485B-B1E6-9FDF94E50223}"/>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158D05B6-AD67-4828-BD33-B7FE8F1D4843}"/>
              </a:ext>
            </a:extLst>
          </p:cNvPr>
          <p:cNvGraphicFramePr>
            <a:graphicFrameLocks noGrp="1"/>
          </p:cNvGraphicFramePr>
          <p:nvPr>
            <p:ph type="tbl" sz="quarter" idx="13"/>
            <p:extLst>
              <p:ext uri="{D42A27DB-BD31-4B8C-83A1-F6EECF244321}">
                <p14:modId xmlns:p14="http://schemas.microsoft.com/office/powerpoint/2010/main" val="90749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61576925"/>
                    </a:ext>
                  </a:extLst>
                </a:gridCol>
                <a:gridCol w="740664">
                  <a:extLst>
                    <a:ext uri="{9D8B030D-6E8A-4147-A177-3AD203B41FA5}">
                      <a16:colId xmlns:a16="http://schemas.microsoft.com/office/drawing/2014/main" val="53001444"/>
                    </a:ext>
                  </a:extLst>
                </a:gridCol>
                <a:gridCol w="740664">
                  <a:extLst>
                    <a:ext uri="{9D8B030D-6E8A-4147-A177-3AD203B41FA5}">
                      <a16:colId xmlns:a16="http://schemas.microsoft.com/office/drawing/2014/main" val="2201862259"/>
                    </a:ext>
                  </a:extLst>
                </a:gridCol>
                <a:gridCol w="740664">
                  <a:extLst>
                    <a:ext uri="{9D8B030D-6E8A-4147-A177-3AD203B41FA5}">
                      <a16:colId xmlns:a16="http://schemas.microsoft.com/office/drawing/2014/main" val="1689423752"/>
                    </a:ext>
                  </a:extLst>
                </a:gridCol>
                <a:gridCol w="740664">
                  <a:extLst>
                    <a:ext uri="{9D8B030D-6E8A-4147-A177-3AD203B41FA5}">
                      <a16:colId xmlns:a16="http://schemas.microsoft.com/office/drawing/2014/main" val="326006878"/>
                    </a:ext>
                  </a:extLst>
                </a:gridCol>
                <a:gridCol w="740664">
                  <a:extLst>
                    <a:ext uri="{9D8B030D-6E8A-4147-A177-3AD203B41FA5}">
                      <a16:colId xmlns:a16="http://schemas.microsoft.com/office/drawing/2014/main" val="1254017478"/>
                    </a:ext>
                  </a:extLst>
                </a:gridCol>
                <a:gridCol w="740664">
                  <a:extLst>
                    <a:ext uri="{9D8B030D-6E8A-4147-A177-3AD203B41FA5}">
                      <a16:colId xmlns:a16="http://schemas.microsoft.com/office/drawing/2014/main" val="2682719602"/>
                    </a:ext>
                  </a:extLst>
                </a:gridCol>
                <a:gridCol w="740664">
                  <a:extLst>
                    <a:ext uri="{9D8B030D-6E8A-4147-A177-3AD203B41FA5}">
                      <a16:colId xmlns:a16="http://schemas.microsoft.com/office/drawing/2014/main" val="2074098201"/>
                    </a:ext>
                  </a:extLst>
                </a:gridCol>
                <a:gridCol w="740664">
                  <a:extLst>
                    <a:ext uri="{9D8B030D-6E8A-4147-A177-3AD203B41FA5}">
                      <a16:colId xmlns:a16="http://schemas.microsoft.com/office/drawing/2014/main" val="1375686290"/>
                    </a:ext>
                  </a:extLst>
                </a:gridCol>
                <a:gridCol w="740664">
                  <a:extLst>
                    <a:ext uri="{9D8B030D-6E8A-4147-A177-3AD203B41FA5}">
                      <a16:colId xmlns:a16="http://schemas.microsoft.com/office/drawing/2014/main" val="15814099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76208434"/>
                  </a:ext>
                </a:extLst>
              </a:tr>
              <a:tr h="370840">
                <a:tc>
                  <a:txBody>
                    <a:bodyPr/>
                    <a:lstStyle/>
                    <a:p>
                      <a:r>
                        <a:rPr lang="en-US" sz="1000"/>
                        <a:t>SCS Dairy MY</a:t>
                      </a:r>
                    </a:p>
                  </a:txBody>
                  <a:tcPr/>
                </a:tc>
                <a:tc>
                  <a:txBody>
                    <a:bodyPr/>
                    <a:lstStyle/>
                    <a:p>
                      <a:r>
                        <a:rPr lang="en-US" sz="1000"/>
                        <a:t>85407</a:t>
                      </a:r>
                    </a:p>
                  </a:txBody>
                  <a:tcPr/>
                </a:tc>
                <a:tc>
                  <a:txBody>
                    <a:bodyPr/>
                    <a:lstStyle/>
                    <a:p>
                      <a:r>
                        <a:rPr lang="en-US" sz="1000"/>
                        <a:t>1214</a:t>
                      </a:r>
                    </a:p>
                  </a:txBody>
                  <a:tcPr/>
                </a:tc>
                <a:tc>
                  <a:txBody>
                    <a:bodyPr/>
                    <a:lstStyle/>
                    <a:p>
                      <a:r>
                        <a:rPr lang="en-US" sz="1000"/>
                        <a:t>22</a:t>
                      </a:r>
                    </a:p>
                  </a:txBody>
                  <a:tcPr/>
                </a:tc>
                <a:tc>
                  <a:txBody>
                    <a:bodyPr/>
                    <a:lstStyle/>
                    <a:p>
                      <a:r>
                        <a:rPr lang="en-US" sz="1000"/>
                        <a:t>10041</a:t>
                      </a:r>
                    </a:p>
                  </a:txBody>
                  <a:tcPr/>
                </a:tc>
                <a:tc>
                  <a:txBody>
                    <a:bodyPr/>
                    <a:lstStyle/>
                    <a:p>
                      <a:r>
                        <a:rPr lang="en-US" sz="1000"/>
                        <a:t>162</a:t>
                      </a:r>
                    </a:p>
                  </a:txBody>
                  <a:tcPr/>
                </a:tc>
                <a:tc>
                  <a:txBody>
                    <a:bodyPr/>
                    <a:lstStyle/>
                    <a:p>
                      <a:r>
                        <a:rPr lang="en-US" sz="1000"/>
                        <a:t>766</a:t>
                      </a:r>
                    </a:p>
                  </a:txBody>
                  <a:tcPr/>
                </a:tc>
                <a:tc>
                  <a:txBody>
                    <a:bodyPr/>
                    <a:lstStyle/>
                    <a:p>
                      <a:r>
                        <a:rPr lang="en-US" sz="1000"/>
                        <a:t>0</a:t>
                      </a:r>
                    </a:p>
                  </a:txBody>
                  <a:tcPr/>
                </a:tc>
                <a:tc>
                  <a:txBody>
                    <a:bodyPr/>
                    <a:lstStyle/>
                    <a:p>
                      <a:r>
                        <a:rPr lang="en-US" sz="1000"/>
                        <a:t>0.5880 %</a:t>
                      </a:r>
                    </a:p>
                  </a:txBody>
                  <a:tcPr/>
                </a:tc>
                <a:tc>
                  <a:txBody>
                    <a:bodyPr/>
                    <a:lstStyle/>
                    <a:p>
                      <a:r>
                        <a:rPr lang="en-US" sz="1000"/>
                        <a:t>0.0 %</a:t>
                      </a:r>
                    </a:p>
                  </a:txBody>
                  <a:tcPr/>
                </a:tc>
                <a:extLst>
                  <a:ext uri="{0D108BD9-81ED-4DB2-BD59-A6C34878D82A}">
                    <a16:rowId xmlns:a16="http://schemas.microsoft.com/office/drawing/2014/main" val="1919445620"/>
                  </a:ext>
                </a:extLst>
              </a:tr>
            </a:tbl>
          </a:graphicData>
        </a:graphic>
      </p:graphicFrame>
      <p:sp>
        <p:nvSpPr>
          <p:cNvPr id="4" name="Text Placeholder 3">
            <a:extLst>
              <a:ext uri="{FF2B5EF4-FFF2-40B4-BE49-F238E27FC236}">
                <a16:creationId xmlns:a16="http://schemas.microsoft.com/office/drawing/2014/main" id="{C8A1B5F6-3513-4936-9F68-994F373122D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35100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213E8-FEC4-4BA3-9D38-C9A4E7CFBC91}"/>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8CCC86E0-CD9D-48D0-937E-D318E0D6FDC1}"/>
              </a:ext>
            </a:extLst>
          </p:cNvPr>
          <p:cNvGraphicFramePr>
            <a:graphicFrameLocks noGrp="1"/>
          </p:cNvGraphicFramePr>
          <p:nvPr>
            <p:ph type="chart" sz="quarter" idx="13"/>
            <p:extLst>
              <p:ext uri="{D42A27DB-BD31-4B8C-83A1-F6EECF244321}">
                <p14:modId xmlns:p14="http://schemas.microsoft.com/office/powerpoint/2010/main" val="1811494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59BC57-CB02-4E7A-AFCC-A76F21D771C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0735FE4-1A00-49CB-B776-EF24E2AF77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9106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2E25-0F41-4A28-B4BC-E54F441A45E5}"/>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E603D6BF-C0A0-4E94-A333-47BD3BC36462}"/>
              </a:ext>
            </a:extLst>
          </p:cNvPr>
          <p:cNvGraphicFramePr>
            <a:graphicFrameLocks noGrp="1"/>
          </p:cNvGraphicFramePr>
          <p:nvPr>
            <p:ph type="chart" sz="quarter" idx="13"/>
            <p:extLst>
              <p:ext uri="{D42A27DB-BD31-4B8C-83A1-F6EECF244321}">
                <p14:modId xmlns:p14="http://schemas.microsoft.com/office/powerpoint/2010/main" val="2176127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8AE509-9587-4FF0-84B3-BF7640475EF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9C563D8-C465-4617-9646-4FC76B665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6172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4F44F-6601-4818-917D-A93B3A7EEAE7}"/>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A1C8F82F-A74F-41EF-A19A-D3D8BFBB0709}"/>
              </a:ext>
            </a:extLst>
          </p:cNvPr>
          <p:cNvGraphicFramePr>
            <a:graphicFrameLocks noGrp="1"/>
          </p:cNvGraphicFramePr>
          <p:nvPr>
            <p:ph type="chart" sz="quarter" idx="13"/>
            <p:extLst>
              <p:ext uri="{D42A27DB-BD31-4B8C-83A1-F6EECF244321}">
                <p14:modId xmlns:p14="http://schemas.microsoft.com/office/powerpoint/2010/main" val="960495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2D99D-51AE-459D-8C96-359CD67011A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E30D3D4-B82B-4F84-8962-662366C995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7739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DD5CA-5D13-4138-AB99-4197F1D72F5E}"/>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4997DCA9-17DA-4986-903D-412EE861A855}"/>
              </a:ext>
            </a:extLst>
          </p:cNvPr>
          <p:cNvGraphicFramePr>
            <a:graphicFrameLocks noGrp="1"/>
          </p:cNvGraphicFramePr>
          <p:nvPr>
            <p:ph type="chart" sz="quarter" idx="13"/>
            <p:extLst>
              <p:ext uri="{D42A27DB-BD31-4B8C-83A1-F6EECF244321}">
                <p14:modId xmlns:p14="http://schemas.microsoft.com/office/powerpoint/2010/main" val="4220383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96831-619B-4DED-9FAD-6C0DBE3420F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03B30B7-4ED3-4859-9B99-5E5910193A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4072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6C297-C91D-443C-BA9C-BEFCC850FC63}"/>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CE00E85A-03FF-41A1-B19C-185857D26627}"/>
              </a:ext>
            </a:extLst>
          </p:cNvPr>
          <p:cNvGraphicFramePr>
            <a:graphicFrameLocks noGrp="1"/>
          </p:cNvGraphicFramePr>
          <p:nvPr>
            <p:ph type="chart" sz="quarter" idx="13"/>
            <p:extLst>
              <p:ext uri="{D42A27DB-BD31-4B8C-83A1-F6EECF244321}">
                <p14:modId xmlns:p14="http://schemas.microsoft.com/office/powerpoint/2010/main" val="328868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8C5340-FBB9-431B-8410-A2A614E902A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E0C0DDE-BD84-47A7-9269-C6337488DE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9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A77D0-E9A2-4E34-A70E-8333488B3433}"/>
              </a:ext>
            </a:extLst>
          </p:cNvPr>
          <p:cNvSpPr>
            <a:spLocks noGrp="1"/>
          </p:cNvSpPr>
          <p:nvPr>
            <p:ph type="title"/>
          </p:nvPr>
        </p:nvSpPr>
        <p:spPr/>
        <p:txBody>
          <a:bodyPr/>
          <a:lstStyle/>
          <a:p>
            <a:r>
              <a:rPr lang="en-US"/>
              <a:t>(FB) Custom Own Posts Table (new) | SCS Dairy MY - 1 of 6</a:t>
            </a:r>
          </a:p>
        </p:txBody>
      </p:sp>
      <p:graphicFrame>
        <p:nvGraphicFramePr>
          <p:cNvPr id="5" name="Table Placeholder 4">
            <a:extLst>
              <a:ext uri="{FF2B5EF4-FFF2-40B4-BE49-F238E27FC236}">
                <a16:creationId xmlns:a16="http://schemas.microsoft.com/office/drawing/2014/main" id="{ED14E071-62D5-4034-94E2-4EC75BA3AAC4}"/>
              </a:ext>
            </a:extLst>
          </p:cNvPr>
          <p:cNvGraphicFramePr>
            <a:graphicFrameLocks noGrp="1"/>
          </p:cNvGraphicFramePr>
          <p:nvPr>
            <p:ph type="tbl" sz="quarter" idx="13"/>
            <p:extLst>
              <p:ext uri="{D42A27DB-BD31-4B8C-83A1-F6EECF244321}">
                <p14:modId xmlns:p14="http://schemas.microsoft.com/office/powerpoint/2010/main" val="44142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83044291"/>
                    </a:ext>
                  </a:extLst>
                </a:gridCol>
                <a:gridCol w="822960">
                  <a:extLst>
                    <a:ext uri="{9D8B030D-6E8A-4147-A177-3AD203B41FA5}">
                      <a16:colId xmlns:a16="http://schemas.microsoft.com/office/drawing/2014/main" val="1035663165"/>
                    </a:ext>
                  </a:extLst>
                </a:gridCol>
                <a:gridCol w="822960">
                  <a:extLst>
                    <a:ext uri="{9D8B030D-6E8A-4147-A177-3AD203B41FA5}">
                      <a16:colId xmlns:a16="http://schemas.microsoft.com/office/drawing/2014/main" val="3672857534"/>
                    </a:ext>
                  </a:extLst>
                </a:gridCol>
                <a:gridCol w="822960">
                  <a:extLst>
                    <a:ext uri="{9D8B030D-6E8A-4147-A177-3AD203B41FA5}">
                      <a16:colId xmlns:a16="http://schemas.microsoft.com/office/drawing/2014/main" val="1734653707"/>
                    </a:ext>
                  </a:extLst>
                </a:gridCol>
                <a:gridCol w="822960">
                  <a:extLst>
                    <a:ext uri="{9D8B030D-6E8A-4147-A177-3AD203B41FA5}">
                      <a16:colId xmlns:a16="http://schemas.microsoft.com/office/drawing/2014/main" val="311095910"/>
                    </a:ext>
                  </a:extLst>
                </a:gridCol>
                <a:gridCol w="822960">
                  <a:extLst>
                    <a:ext uri="{9D8B030D-6E8A-4147-A177-3AD203B41FA5}">
                      <a16:colId xmlns:a16="http://schemas.microsoft.com/office/drawing/2014/main" val="488277188"/>
                    </a:ext>
                  </a:extLst>
                </a:gridCol>
                <a:gridCol w="822960">
                  <a:extLst>
                    <a:ext uri="{9D8B030D-6E8A-4147-A177-3AD203B41FA5}">
                      <a16:colId xmlns:a16="http://schemas.microsoft.com/office/drawing/2014/main" val="320948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1625167"/>
                  </a:ext>
                </a:extLst>
              </a:tr>
            </a:tbl>
          </a:graphicData>
        </a:graphic>
      </p:graphicFrame>
      <p:sp>
        <p:nvSpPr>
          <p:cNvPr id="4" name="Text Placeholder 3">
            <a:extLst>
              <a:ext uri="{FF2B5EF4-FFF2-40B4-BE49-F238E27FC236}">
                <a16:creationId xmlns:a16="http://schemas.microsoft.com/office/drawing/2014/main" id="{FC976AF6-1E10-49EC-AAD2-98A26D51F2C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14044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F451D-4232-4E0F-90C1-A1AC74C5BFB3}"/>
              </a:ext>
            </a:extLst>
          </p:cNvPr>
          <p:cNvSpPr>
            <a:spLocks noGrp="1"/>
          </p:cNvSpPr>
          <p:nvPr>
            <p:ph type="title"/>
          </p:nvPr>
        </p:nvSpPr>
        <p:spPr/>
        <p:txBody>
          <a:bodyPr/>
          <a:lstStyle/>
          <a:p>
            <a:r>
              <a:rPr lang="en-US"/>
              <a:t>(FB) Custom Own Posts Table (new) | SCS Dairy MY - 2 of 6</a:t>
            </a:r>
          </a:p>
        </p:txBody>
      </p:sp>
      <p:graphicFrame>
        <p:nvGraphicFramePr>
          <p:cNvPr id="5" name="Table Placeholder 4">
            <a:extLst>
              <a:ext uri="{FF2B5EF4-FFF2-40B4-BE49-F238E27FC236}">
                <a16:creationId xmlns:a16="http://schemas.microsoft.com/office/drawing/2014/main" id="{C59D58C3-573C-4DA4-A4DE-F31710AEF680}"/>
              </a:ext>
            </a:extLst>
          </p:cNvPr>
          <p:cNvGraphicFramePr>
            <a:graphicFrameLocks noGrp="1"/>
          </p:cNvGraphicFramePr>
          <p:nvPr>
            <p:ph type="tbl" sz="quarter" idx="13"/>
            <p:extLst>
              <p:ext uri="{D42A27DB-BD31-4B8C-83A1-F6EECF244321}">
                <p14:modId xmlns:p14="http://schemas.microsoft.com/office/powerpoint/2010/main" val="171052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2536765"/>
                    </a:ext>
                  </a:extLst>
                </a:gridCol>
                <a:gridCol w="822960">
                  <a:extLst>
                    <a:ext uri="{9D8B030D-6E8A-4147-A177-3AD203B41FA5}">
                      <a16:colId xmlns:a16="http://schemas.microsoft.com/office/drawing/2014/main" val="4091822414"/>
                    </a:ext>
                  </a:extLst>
                </a:gridCol>
                <a:gridCol w="822960">
                  <a:extLst>
                    <a:ext uri="{9D8B030D-6E8A-4147-A177-3AD203B41FA5}">
                      <a16:colId xmlns:a16="http://schemas.microsoft.com/office/drawing/2014/main" val="2943505363"/>
                    </a:ext>
                  </a:extLst>
                </a:gridCol>
                <a:gridCol w="822960">
                  <a:extLst>
                    <a:ext uri="{9D8B030D-6E8A-4147-A177-3AD203B41FA5}">
                      <a16:colId xmlns:a16="http://schemas.microsoft.com/office/drawing/2014/main" val="1659427313"/>
                    </a:ext>
                  </a:extLst>
                </a:gridCol>
                <a:gridCol w="822960">
                  <a:extLst>
                    <a:ext uri="{9D8B030D-6E8A-4147-A177-3AD203B41FA5}">
                      <a16:colId xmlns:a16="http://schemas.microsoft.com/office/drawing/2014/main" val="2295250309"/>
                    </a:ext>
                  </a:extLst>
                </a:gridCol>
                <a:gridCol w="822960">
                  <a:extLst>
                    <a:ext uri="{9D8B030D-6E8A-4147-A177-3AD203B41FA5}">
                      <a16:colId xmlns:a16="http://schemas.microsoft.com/office/drawing/2014/main" val="4108251803"/>
                    </a:ext>
                  </a:extLst>
                </a:gridCol>
                <a:gridCol w="822960">
                  <a:extLst>
                    <a:ext uri="{9D8B030D-6E8A-4147-A177-3AD203B41FA5}">
                      <a16:colId xmlns:a16="http://schemas.microsoft.com/office/drawing/2014/main" val="197039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9947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- 2018-05-11 10:02:00 </a:t>
                      </a:r>
                      <a:r>
                        <a:rPr kumimoji="0" lang="en-US" sz="1000" b="0" i="0" u="none" strike="noStrike" kern="1200" cap="none" spc="0" normalizeH="0" baseline="0" noProof="0">
                          <a:ln>
                            <a:noFill/>
                          </a:ln>
                          <a:solidFill>
                            <a:prstClr val="black"/>
                          </a:solidFill>
                          <a:effectLst/>
                          <a:uLnTx/>
                          <a:uFillTx/>
                          <a:latin typeface="+mn-lt"/>
                          <a:ea typeface="+mn-ea"/>
                          <a:cs typeface="+mn-cs"/>
                        </a:rPr>
                        <a:t> 
 Ramadan is only a few days away! Stock up on your favorite SCS products and redeem a FREE Tote bag on every purchase above RM15 on any SCS items or SCS butter blocks.
Visit AEON or Giant this weekend on 12 and 13 May 2018 and get your FREE Tote bag!
If you cannot go this weekend, you still have one more weekend to redeem this exclusive tote bag!
AEON outlets:
1. AEON Mid Valley, Kuala Lumpur 
2. AEON Maluri, Cheras, Kuala Lumpur
3. AEON Cheras Selatan, Cheras, Kuala Lumpur
4. AEON Bandar Utama, Petaling Jaya, Selangor 
5. AEON Bukit Tinggi, Klang, Selangor
6. AEON Seremban 2, Seremban, Negeri Sembilan 
7. AEON Bandaraya Melaka, Melaka   
8. AEON Queensbay Mall, Bayan Lepas, Pulau Pinang 
9. AEON Tebrau City, Johor Bahru, Johor
10. AEON Bukit Indah, Johor Bahru, Johor
Giant Outlets:
1. Giant Hyper KJ, Kelana Jaya, Selangor
2. Giant USJ, Subang Jaya, Selangor
3. Giant Stadium, Shah Alam, Selangor 
4. Giant Kinrara, Puchong, Selangor 
5. Giant Nilai, Nilai, Negeri Sembilan   
6. 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991470"/>
                  </a:ext>
                </a:extLst>
              </a:tr>
            </a:tbl>
          </a:graphicData>
        </a:graphic>
      </p:graphicFrame>
      <p:sp>
        <p:nvSpPr>
          <p:cNvPr id="4" name="Text Placeholder 3">
            <a:extLst>
              <a:ext uri="{FF2B5EF4-FFF2-40B4-BE49-F238E27FC236}">
                <a16:creationId xmlns:a16="http://schemas.microsoft.com/office/drawing/2014/main" id="{E1F9735D-E4B5-44A7-9762-80E909134C1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171014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8984-69E3-4944-997E-74F493F1A8C4}"/>
              </a:ext>
            </a:extLst>
          </p:cNvPr>
          <p:cNvSpPr>
            <a:spLocks noGrp="1"/>
          </p:cNvSpPr>
          <p:nvPr>
            <p:ph type="title"/>
          </p:nvPr>
        </p:nvSpPr>
        <p:spPr/>
        <p:txBody>
          <a:bodyPr/>
          <a:lstStyle/>
          <a:p>
            <a:r>
              <a:rPr lang="en-US"/>
              <a:t>(FB) Custom Own Posts Table (new) | SCS Dairy MY - 3 of 6</a:t>
            </a:r>
          </a:p>
        </p:txBody>
      </p:sp>
      <p:graphicFrame>
        <p:nvGraphicFramePr>
          <p:cNvPr id="5" name="Table Placeholder 4">
            <a:extLst>
              <a:ext uri="{FF2B5EF4-FFF2-40B4-BE49-F238E27FC236}">
                <a16:creationId xmlns:a16="http://schemas.microsoft.com/office/drawing/2014/main" id="{F7DB41EC-E940-4E25-99E7-28A2923F6B34}"/>
              </a:ext>
            </a:extLst>
          </p:cNvPr>
          <p:cNvGraphicFramePr>
            <a:graphicFrameLocks noGrp="1"/>
          </p:cNvGraphicFramePr>
          <p:nvPr>
            <p:ph type="tbl" sz="quarter" idx="13"/>
            <p:extLst>
              <p:ext uri="{D42A27DB-BD31-4B8C-83A1-F6EECF244321}">
                <p14:modId xmlns:p14="http://schemas.microsoft.com/office/powerpoint/2010/main" val="1141455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76906446"/>
                    </a:ext>
                  </a:extLst>
                </a:gridCol>
                <a:gridCol w="822960">
                  <a:extLst>
                    <a:ext uri="{9D8B030D-6E8A-4147-A177-3AD203B41FA5}">
                      <a16:colId xmlns:a16="http://schemas.microsoft.com/office/drawing/2014/main" val="2804944675"/>
                    </a:ext>
                  </a:extLst>
                </a:gridCol>
                <a:gridCol w="822960">
                  <a:extLst>
                    <a:ext uri="{9D8B030D-6E8A-4147-A177-3AD203B41FA5}">
                      <a16:colId xmlns:a16="http://schemas.microsoft.com/office/drawing/2014/main" val="1634125040"/>
                    </a:ext>
                  </a:extLst>
                </a:gridCol>
                <a:gridCol w="822960">
                  <a:extLst>
                    <a:ext uri="{9D8B030D-6E8A-4147-A177-3AD203B41FA5}">
                      <a16:colId xmlns:a16="http://schemas.microsoft.com/office/drawing/2014/main" val="2536195922"/>
                    </a:ext>
                  </a:extLst>
                </a:gridCol>
                <a:gridCol w="822960">
                  <a:extLst>
                    <a:ext uri="{9D8B030D-6E8A-4147-A177-3AD203B41FA5}">
                      <a16:colId xmlns:a16="http://schemas.microsoft.com/office/drawing/2014/main" val="2235042561"/>
                    </a:ext>
                  </a:extLst>
                </a:gridCol>
                <a:gridCol w="822960">
                  <a:extLst>
                    <a:ext uri="{9D8B030D-6E8A-4147-A177-3AD203B41FA5}">
                      <a16:colId xmlns:a16="http://schemas.microsoft.com/office/drawing/2014/main" val="2518123113"/>
                    </a:ext>
                  </a:extLst>
                </a:gridCol>
                <a:gridCol w="822960">
                  <a:extLst>
                    <a:ext uri="{9D8B030D-6E8A-4147-A177-3AD203B41FA5}">
                      <a16:colId xmlns:a16="http://schemas.microsoft.com/office/drawing/2014/main" val="485331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7829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- 2018-05-04 11:11:00 </a:t>
                      </a:r>
                      <a:r>
                        <a:rPr kumimoji="0" lang="en-US" sz="1000" b="0" i="0" u="none" strike="noStrike" kern="1200" cap="none" spc="0" normalizeH="0" baseline="0" noProof="0">
                          <a:ln>
                            <a:noFill/>
                          </a:ln>
                          <a:solidFill>
                            <a:prstClr val="black"/>
                          </a:solidFill>
                          <a:effectLst/>
                          <a:uLnTx/>
                          <a:uFillTx/>
                          <a:latin typeface="+mn-lt"/>
                          <a:ea typeface="+mn-ea"/>
                          <a:cs typeface="+mn-cs"/>
                        </a:rPr>
                        <a:t> 
 Planning to go for grocery shopping tomorrow or Sunday? Head to selected AEON or Giant outlets (list below) from 5 to 6 May 2018 to receive a FREE Tote bag for every purchase above RM15 on any SCS items or SCS butter blocks.
If you are unable to get your tote bag this weekend, you still have a chance to redeem it next weekend on 12 &amp; 13 May 2018.
AEON outlets:
1. AEON Mid Valley, Kuala Lumpur 
2. AEON Maluri, Cheras, Kuala Lumpur
3. AEON Cheras Selatan, Cheras, Kuala Lumpur
4. AEON Bandar Utama, Petaling Jaya, Selangor 
5. AEON Bukit Tinggi, Klang, Selangor
6. AEON Seremban 2, Seremban, Negeri Sembilan 
7. AEON Bandaraya Melaka, Melaka   
8. AEON Queensbay Mall, Bayan Lepas, Pulau Pinang 
9. AEON Tebrau City, Johor Bahru, Johor
10. AEON Bukit Indah, Johor Bahru, Johor
Giant Outlets:
1. Giant Hyper KJ, Kelana Jaya, Selangor
2. Giant USJ, Subang Jaya, Selangor
3. Giant Stadium, Shah Alam, Selangor 
4. Giant Kinrara, Puchong, Selangor 
5. Giant Nilai, Nilai, Negeri Sembilan   
6. 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4937674"/>
                  </a:ext>
                </a:extLst>
              </a:tr>
            </a:tbl>
          </a:graphicData>
        </a:graphic>
      </p:graphicFrame>
      <p:sp>
        <p:nvSpPr>
          <p:cNvPr id="4" name="Text Placeholder 3">
            <a:extLst>
              <a:ext uri="{FF2B5EF4-FFF2-40B4-BE49-F238E27FC236}">
                <a16:creationId xmlns:a16="http://schemas.microsoft.com/office/drawing/2014/main" id="{5E2533A2-F661-4918-AD4A-2DB1EED578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76805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01ED4-5180-43F9-9C6F-3B73D54ABA23}"/>
              </a:ext>
            </a:extLst>
          </p:cNvPr>
          <p:cNvSpPr>
            <a:spLocks noGrp="1"/>
          </p:cNvSpPr>
          <p:nvPr>
            <p:ph type="title"/>
          </p:nvPr>
        </p:nvSpPr>
        <p:spPr/>
        <p:txBody>
          <a:bodyPr/>
          <a:lstStyle/>
          <a:p>
            <a:r>
              <a:rPr lang="en-US"/>
              <a:t>(FB) Custom Own Posts Table (new) | SCS Dairy MY - 4 of 6</a:t>
            </a:r>
          </a:p>
        </p:txBody>
      </p:sp>
      <p:graphicFrame>
        <p:nvGraphicFramePr>
          <p:cNvPr id="5" name="Table Placeholder 4">
            <a:extLst>
              <a:ext uri="{FF2B5EF4-FFF2-40B4-BE49-F238E27FC236}">
                <a16:creationId xmlns:a16="http://schemas.microsoft.com/office/drawing/2014/main" id="{3BF8CC34-71DE-43E2-BD78-7B0F13CE6C11}"/>
              </a:ext>
            </a:extLst>
          </p:cNvPr>
          <p:cNvGraphicFramePr>
            <a:graphicFrameLocks noGrp="1"/>
          </p:cNvGraphicFramePr>
          <p:nvPr>
            <p:ph type="tbl" sz="quarter" idx="13"/>
            <p:extLst>
              <p:ext uri="{D42A27DB-BD31-4B8C-83A1-F6EECF244321}">
                <p14:modId xmlns:p14="http://schemas.microsoft.com/office/powerpoint/2010/main" val="3372053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68813055"/>
                    </a:ext>
                  </a:extLst>
                </a:gridCol>
                <a:gridCol w="822960">
                  <a:extLst>
                    <a:ext uri="{9D8B030D-6E8A-4147-A177-3AD203B41FA5}">
                      <a16:colId xmlns:a16="http://schemas.microsoft.com/office/drawing/2014/main" val="2496133677"/>
                    </a:ext>
                  </a:extLst>
                </a:gridCol>
                <a:gridCol w="822960">
                  <a:extLst>
                    <a:ext uri="{9D8B030D-6E8A-4147-A177-3AD203B41FA5}">
                      <a16:colId xmlns:a16="http://schemas.microsoft.com/office/drawing/2014/main" val="2308830067"/>
                    </a:ext>
                  </a:extLst>
                </a:gridCol>
                <a:gridCol w="822960">
                  <a:extLst>
                    <a:ext uri="{9D8B030D-6E8A-4147-A177-3AD203B41FA5}">
                      <a16:colId xmlns:a16="http://schemas.microsoft.com/office/drawing/2014/main" val="869415086"/>
                    </a:ext>
                  </a:extLst>
                </a:gridCol>
                <a:gridCol w="822960">
                  <a:extLst>
                    <a:ext uri="{9D8B030D-6E8A-4147-A177-3AD203B41FA5}">
                      <a16:colId xmlns:a16="http://schemas.microsoft.com/office/drawing/2014/main" val="3669824663"/>
                    </a:ext>
                  </a:extLst>
                </a:gridCol>
                <a:gridCol w="822960">
                  <a:extLst>
                    <a:ext uri="{9D8B030D-6E8A-4147-A177-3AD203B41FA5}">
                      <a16:colId xmlns:a16="http://schemas.microsoft.com/office/drawing/2014/main" val="1912964393"/>
                    </a:ext>
                  </a:extLst>
                </a:gridCol>
                <a:gridCol w="822960">
                  <a:extLst>
                    <a:ext uri="{9D8B030D-6E8A-4147-A177-3AD203B41FA5}">
                      <a16:colId xmlns:a16="http://schemas.microsoft.com/office/drawing/2014/main" val="771432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329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- 2018-05-18 10:15:00 </a:t>
                      </a:r>
                      <a:r>
                        <a:rPr kumimoji="0" lang="en-US" sz="1000" b="0" i="0" u="none" strike="noStrike" kern="1200" cap="none" spc="0" normalizeH="0" baseline="0" noProof="0">
                          <a:ln>
                            <a:noFill/>
                          </a:ln>
                          <a:solidFill>
                            <a:prstClr val="black"/>
                          </a:solidFill>
                          <a:effectLst/>
                          <a:uLnTx/>
                          <a:uFillTx/>
                          <a:latin typeface="+mn-lt"/>
                          <a:ea typeface="+mn-ea"/>
                          <a:cs typeface="+mn-cs"/>
                        </a:rPr>
                        <a:t> 
 This is your last chance to get your SCS limited edition tote bag! Make your way to SCS promotion booth at AEON and Giant outlets tomorrow and Sunday! 
1. Purchase SCS products worth RM15 and above or One (1) block of SCS Butter at any participating outlets listed below.
2. Show your receipt to redeem 1 FREE SCS Limited Edition Tote Bag from the SCS promotion booth.
3. Hurry, SCS Limited Edition Tote Bags are available while stock lasts.
4. Promotion will be active on weekends only (Saturday and Sunday) starting from 28 April and ending on 20 May 2018.
We will be at the outlets from 11am to 8pm.
The more you buy the more tote bags you can get! Collect all 3 designs! 
Wait no further, go get your tote today! 
Go to your nearest AEON or Giant outlet in the list below:
AEON outlets:
1. AEON Mid Valley, Kuala Lumpur 
2. AEON Maluri, Cheras, Kuala Lumpur
3. AEON Cheras Selatan, Cheras, Kuala Lumpur
4. AEON Bandar Utama, Petaling Jaya, Selangor 
5. AEON Bukit Tinggi, Klang, Selangor
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1242011"/>
                  </a:ext>
                </a:extLst>
              </a:tr>
            </a:tbl>
          </a:graphicData>
        </a:graphic>
      </p:graphicFrame>
      <p:sp>
        <p:nvSpPr>
          <p:cNvPr id="4" name="Text Placeholder 3">
            <a:extLst>
              <a:ext uri="{FF2B5EF4-FFF2-40B4-BE49-F238E27FC236}">
                <a16:creationId xmlns:a16="http://schemas.microsoft.com/office/drawing/2014/main" id="{10D00FBE-4276-412F-8DA3-7E33DB30C22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54195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54911-B5B0-44FB-9D24-FC6A055CD2A9}"/>
              </a:ext>
            </a:extLst>
          </p:cNvPr>
          <p:cNvSpPr>
            <a:spLocks noGrp="1"/>
          </p:cNvSpPr>
          <p:nvPr>
            <p:ph type="title"/>
          </p:nvPr>
        </p:nvSpPr>
        <p:spPr/>
        <p:txBody>
          <a:bodyPr/>
          <a:lstStyle/>
          <a:p>
            <a:r>
              <a:rPr lang="en-US"/>
              <a:t>(FB) Custom Own Posts Table (new) | SCS Dairy MY - 5 of 6</a:t>
            </a:r>
          </a:p>
        </p:txBody>
      </p:sp>
      <p:graphicFrame>
        <p:nvGraphicFramePr>
          <p:cNvPr id="5" name="Table Placeholder 4">
            <a:extLst>
              <a:ext uri="{FF2B5EF4-FFF2-40B4-BE49-F238E27FC236}">
                <a16:creationId xmlns:a16="http://schemas.microsoft.com/office/drawing/2014/main" id="{485A891A-EC4E-4A1B-85E9-10493D02B0FE}"/>
              </a:ext>
            </a:extLst>
          </p:cNvPr>
          <p:cNvGraphicFramePr>
            <a:graphicFrameLocks noGrp="1"/>
          </p:cNvGraphicFramePr>
          <p:nvPr>
            <p:ph type="tbl" sz="quarter" idx="13"/>
            <p:extLst>
              <p:ext uri="{D42A27DB-BD31-4B8C-83A1-F6EECF244321}">
                <p14:modId xmlns:p14="http://schemas.microsoft.com/office/powerpoint/2010/main" val="55096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0496328"/>
                    </a:ext>
                  </a:extLst>
                </a:gridCol>
                <a:gridCol w="822960">
                  <a:extLst>
                    <a:ext uri="{9D8B030D-6E8A-4147-A177-3AD203B41FA5}">
                      <a16:colId xmlns:a16="http://schemas.microsoft.com/office/drawing/2014/main" val="1166758235"/>
                    </a:ext>
                  </a:extLst>
                </a:gridCol>
                <a:gridCol w="822960">
                  <a:extLst>
                    <a:ext uri="{9D8B030D-6E8A-4147-A177-3AD203B41FA5}">
                      <a16:colId xmlns:a16="http://schemas.microsoft.com/office/drawing/2014/main" val="3007842747"/>
                    </a:ext>
                  </a:extLst>
                </a:gridCol>
                <a:gridCol w="822960">
                  <a:extLst>
                    <a:ext uri="{9D8B030D-6E8A-4147-A177-3AD203B41FA5}">
                      <a16:colId xmlns:a16="http://schemas.microsoft.com/office/drawing/2014/main" val="3266085138"/>
                    </a:ext>
                  </a:extLst>
                </a:gridCol>
                <a:gridCol w="822960">
                  <a:extLst>
                    <a:ext uri="{9D8B030D-6E8A-4147-A177-3AD203B41FA5}">
                      <a16:colId xmlns:a16="http://schemas.microsoft.com/office/drawing/2014/main" val="3561247453"/>
                    </a:ext>
                  </a:extLst>
                </a:gridCol>
                <a:gridCol w="822960">
                  <a:extLst>
                    <a:ext uri="{9D8B030D-6E8A-4147-A177-3AD203B41FA5}">
                      <a16:colId xmlns:a16="http://schemas.microsoft.com/office/drawing/2014/main" val="3949553590"/>
                    </a:ext>
                  </a:extLst>
                </a:gridCol>
                <a:gridCol w="822960">
                  <a:extLst>
                    <a:ext uri="{9D8B030D-6E8A-4147-A177-3AD203B41FA5}">
                      <a16:colId xmlns:a16="http://schemas.microsoft.com/office/drawing/2014/main" val="2514936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023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- 2018-05-08 17:24:00 </a:t>
                      </a:r>
                      <a:r>
                        <a:rPr kumimoji="0" lang="en-US" sz="1000" b="0" i="0" u="none" strike="noStrike" kern="1200" cap="none" spc="0" normalizeH="0" baseline="0" noProof="0">
                          <a:ln>
                            <a:noFill/>
                          </a:ln>
                          <a:solidFill>
                            <a:prstClr val="black"/>
                          </a:solidFill>
                          <a:effectLst/>
                          <a:uLnTx/>
                          <a:uFillTx/>
                          <a:latin typeface="+mn-lt"/>
                          <a:ea typeface="+mn-ea"/>
                          <a:cs typeface="+mn-cs"/>
                        </a:rPr>
                        <a:t> 
 This Cream Puff Cake just might become your new favorite dessert for the Raya season.
Cream Puff Cake
Ingredients:
113g SCS unsalted butter
227g SCS cream cheese softened
237ml water
125g all-purpose flour
Pinch of salt
4 eggs
138g instant vanilla pudding
950ml milk
340g whipped topping
Instructions:
Begin by preheating your oven to 176oC. Spray a 9x13-inch baking pan with baking spray and set aside. 
In a medium saucepan, bring the water to a boil. Then add the butter and bring to a boil again. Remove from heat and stir in the flour and salt until it is just combined and forms a ball.
Add the dough to the prepared baking dish. Spray your fingertips with some baking spray and then gently press the dough into an even layer on the bottom of the pan. Bake for 20-25 minutes. The dough will rise, especially up the sides of the pan. Cool completely.
In a large bowl, whisk together the instant pudding and milk. Set aside. In the bowl of stand mixer, beat the cream cheese 3-4 minutes 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8215738"/>
                  </a:ext>
                </a:extLst>
              </a:tr>
            </a:tbl>
          </a:graphicData>
        </a:graphic>
      </p:graphicFrame>
      <p:sp>
        <p:nvSpPr>
          <p:cNvPr id="4" name="Text Placeholder 3">
            <a:extLst>
              <a:ext uri="{FF2B5EF4-FFF2-40B4-BE49-F238E27FC236}">
                <a16:creationId xmlns:a16="http://schemas.microsoft.com/office/drawing/2014/main" id="{C944613E-3305-48E2-9798-F75DB7B2B93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1382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98237-9ABD-4F20-81B7-C357EB6DFC4E}"/>
              </a:ext>
            </a:extLst>
          </p:cNvPr>
          <p:cNvSpPr>
            <a:spLocks noGrp="1"/>
          </p:cNvSpPr>
          <p:nvPr>
            <p:ph type="title"/>
          </p:nvPr>
        </p:nvSpPr>
        <p:spPr/>
        <p:txBody>
          <a:bodyPr/>
          <a:lstStyle/>
          <a:p>
            <a:r>
              <a:rPr lang="en-US"/>
              <a:t>(FB) Custom Own Posts Table (new) | SCS Dairy MY - 6 of 6</a:t>
            </a:r>
          </a:p>
        </p:txBody>
      </p:sp>
      <p:graphicFrame>
        <p:nvGraphicFramePr>
          <p:cNvPr id="5" name="Table Placeholder 4">
            <a:extLst>
              <a:ext uri="{FF2B5EF4-FFF2-40B4-BE49-F238E27FC236}">
                <a16:creationId xmlns:a16="http://schemas.microsoft.com/office/drawing/2014/main" id="{3D164BC7-957D-4657-A471-06D72FCF8E39}"/>
              </a:ext>
            </a:extLst>
          </p:cNvPr>
          <p:cNvGraphicFramePr>
            <a:graphicFrameLocks noGrp="1"/>
          </p:cNvGraphicFramePr>
          <p:nvPr>
            <p:ph type="tbl" sz="quarter" idx="13"/>
            <p:extLst>
              <p:ext uri="{D42A27DB-BD31-4B8C-83A1-F6EECF244321}">
                <p14:modId xmlns:p14="http://schemas.microsoft.com/office/powerpoint/2010/main" val="234761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65232854"/>
                    </a:ext>
                  </a:extLst>
                </a:gridCol>
                <a:gridCol w="822960">
                  <a:extLst>
                    <a:ext uri="{9D8B030D-6E8A-4147-A177-3AD203B41FA5}">
                      <a16:colId xmlns:a16="http://schemas.microsoft.com/office/drawing/2014/main" val="2058838600"/>
                    </a:ext>
                  </a:extLst>
                </a:gridCol>
                <a:gridCol w="822960">
                  <a:extLst>
                    <a:ext uri="{9D8B030D-6E8A-4147-A177-3AD203B41FA5}">
                      <a16:colId xmlns:a16="http://schemas.microsoft.com/office/drawing/2014/main" val="2825418476"/>
                    </a:ext>
                  </a:extLst>
                </a:gridCol>
                <a:gridCol w="822960">
                  <a:extLst>
                    <a:ext uri="{9D8B030D-6E8A-4147-A177-3AD203B41FA5}">
                      <a16:colId xmlns:a16="http://schemas.microsoft.com/office/drawing/2014/main" val="4090925847"/>
                    </a:ext>
                  </a:extLst>
                </a:gridCol>
                <a:gridCol w="822960">
                  <a:extLst>
                    <a:ext uri="{9D8B030D-6E8A-4147-A177-3AD203B41FA5}">
                      <a16:colId xmlns:a16="http://schemas.microsoft.com/office/drawing/2014/main" val="361120514"/>
                    </a:ext>
                  </a:extLst>
                </a:gridCol>
                <a:gridCol w="822960">
                  <a:extLst>
                    <a:ext uri="{9D8B030D-6E8A-4147-A177-3AD203B41FA5}">
                      <a16:colId xmlns:a16="http://schemas.microsoft.com/office/drawing/2014/main" val="293494662"/>
                    </a:ext>
                  </a:extLst>
                </a:gridCol>
                <a:gridCol w="822960">
                  <a:extLst>
                    <a:ext uri="{9D8B030D-6E8A-4147-A177-3AD203B41FA5}">
                      <a16:colId xmlns:a16="http://schemas.microsoft.com/office/drawing/2014/main" val="199448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0754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- 2018-05-14 15:45:41 </a:t>
                      </a:r>
                      <a:r>
                        <a:rPr kumimoji="0" lang="en-US" sz="1000" b="0" i="0" u="none" strike="noStrike" kern="1200" cap="none" spc="0" normalizeH="0" baseline="0" noProof="0">
                          <a:ln>
                            <a:noFill/>
                          </a:ln>
                          <a:solidFill>
                            <a:prstClr val="black"/>
                          </a:solidFill>
                          <a:effectLst/>
                          <a:uLnTx/>
                          <a:uFillTx/>
                          <a:latin typeface="+mn-lt"/>
                          <a:ea typeface="+mn-ea"/>
                          <a:cs typeface="+mn-cs"/>
                        </a:rPr>
                        <a:t> 
 A super thick and fudgy brownie filled with chocolate chips topped which a sticky layer of salted caramel. If you’re into ooey, gooey, and fudgy desserts, you do not want to miss out on this recipe.
Salted Caramel Brownies
Ingredients:
250g SCS butter
100g semi-sweet chocolate
400g sugar
4 eggs
188g flour
35g cocoa powder
1/2 tsp salt
75g semi-sweet chocolate chips
Approximately 300ml caramel sauce (store-bought)
Coarse sea salt (for sprinkling)
Instructions:
Preheat to 176ºC. Lightly grease a 9x9 baking dish. Melt together the butter and the semi-sweet chocolate. Let cool slightly.
Stir in the sugar and the eggs. Mix in the flour, cocoa powder, and salt. Fold in the chocolate chips.
Spread the batter in the prepared baking dish. Bake for 30-35 minutes until a toothpick inserted comes out mostly clean. Let cool completely before topping with caramel sauce and sprinkling with sea salt.
Source: https://www.somethingswanky.com/salted-caramel-brownies/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8740491"/>
                  </a:ext>
                </a:extLst>
              </a:tr>
            </a:tbl>
          </a:graphicData>
        </a:graphic>
      </p:graphicFrame>
      <p:sp>
        <p:nvSpPr>
          <p:cNvPr id="4" name="Text Placeholder 3">
            <a:extLst>
              <a:ext uri="{FF2B5EF4-FFF2-40B4-BE49-F238E27FC236}">
                <a16:creationId xmlns:a16="http://schemas.microsoft.com/office/drawing/2014/main" id="{A9AB538B-9C79-48DB-BB7F-4005847681C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35823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489A1-6CAA-477C-8752-2F5B2D618DA1}"/>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5CB9A00-2740-4A8A-9358-E311EC33A135}"/>
              </a:ext>
            </a:extLst>
          </p:cNvPr>
          <p:cNvGraphicFramePr>
            <a:graphicFrameLocks noGrp="1"/>
          </p:cNvGraphicFramePr>
          <p:nvPr>
            <p:ph type="chart" sz="quarter" idx="13"/>
            <p:extLst>
              <p:ext uri="{D42A27DB-BD31-4B8C-83A1-F6EECF244321}">
                <p14:modId xmlns:p14="http://schemas.microsoft.com/office/powerpoint/2010/main" val="2023675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66F5D4-0247-4250-BC1E-049798A0176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CE125FE-EF75-4D41-AC46-485754227C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0910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0F544-7116-4727-BF1F-E5901926D95F}"/>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975B5C69-08BC-43DC-A5DE-C3FCF7131FB2}"/>
              </a:ext>
            </a:extLst>
          </p:cNvPr>
          <p:cNvGraphicFramePr>
            <a:graphicFrameLocks noGrp="1"/>
          </p:cNvGraphicFramePr>
          <p:nvPr>
            <p:ph type="chart" sz="quarter" idx="13"/>
            <p:extLst>
              <p:ext uri="{D42A27DB-BD31-4B8C-83A1-F6EECF244321}">
                <p14:modId xmlns:p14="http://schemas.microsoft.com/office/powerpoint/2010/main" val="1896144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8EC208-74E1-4B65-9796-FDF4809372E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1FACFB7-AF92-4454-B94F-2DE1AC1B79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1101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E239A-25B3-4049-973E-4F7E813B13C5}"/>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C312623B-194B-468E-A468-9801FE12AC09}"/>
              </a:ext>
            </a:extLst>
          </p:cNvPr>
          <p:cNvGraphicFramePr>
            <a:graphicFrameLocks noGrp="1"/>
          </p:cNvGraphicFramePr>
          <p:nvPr>
            <p:ph type="chart" sz="quarter" idx="13"/>
            <p:extLst>
              <p:ext uri="{D42A27DB-BD31-4B8C-83A1-F6EECF244321}">
                <p14:modId xmlns:p14="http://schemas.microsoft.com/office/powerpoint/2010/main" val="3624489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3C789-E92F-4D48-953D-32E6CE3AC75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232967C-E835-4939-97AF-A1967CB4F3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975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D15E7-0873-4D9A-98B2-3C56291FFAFE}"/>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8197B69F-CC0D-4D93-83B9-B41F404F565A}"/>
              </a:ext>
            </a:extLst>
          </p:cNvPr>
          <p:cNvGraphicFramePr>
            <a:graphicFrameLocks noGrp="1"/>
          </p:cNvGraphicFramePr>
          <p:nvPr>
            <p:ph type="chart" sz="quarter" idx="13"/>
            <p:extLst>
              <p:ext uri="{D42A27DB-BD31-4B8C-83A1-F6EECF244321}">
                <p14:modId xmlns:p14="http://schemas.microsoft.com/office/powerpoint/2010/main" val="1665936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F7651-4A8C-4CF9-A9BA-7C2412B05FC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E13E483-BE07-4459-884C-9C01159734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432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B05AD-4D89-4411-9281-DD4D9FC0DE64}"/>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B9740AA0-485E-4FEC-8288-CCDF51B8CAF2}"/>
              </a:ext>
            </a:extLst>
          </p:cNvPr>
          <p:cNvGraphicFramePr>
            <a:graphicFrameLocks noGrp="1"/>
          </p:cNvGraphicFramePr>
          <p:nvPr>
            <p:ph type="tbl" sz="quarter" idx="13"/>
            <p:extLst>
              <p:ext uri="{D42A27DB-BD31-4B8C-83A1-F6EECF244321}">
                <p14:modId xmlns:p14="http://schemas.microsoft.com/office/powerpoint/2010/main" val="390023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54464566"/>
                    </a:ext>
                  </a:extLst>
                </a:gridCol>
                <a:gridCol w="1645920">
                  <a:extLst>
                    <a:ext uri="{9D8B030D-6E8A-4147-A177-3AD203B41FA5}">
                      <a16:colId xmlns:a16="http://schemas.microsoft.com/office/drawing/2014/main" val="820235379"/>
                    </a:ext>
                  </a:extLst>
                </a:gridCol>
                <a:gridCol w="1645920">
                  <a:extLst>
                    <a:ext uri="{9D8B030D-6E8A-4147-A177-3AD203B41FA5}">
                      <a16:colId xmlns:a16="http://schemas.microsoft.com/office/drawing/2014/main" val="2485540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64107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extLst>
                  <a:ext uri="{0D108BD9-81ED-4DB2-BD59-A6C34878D82A}">
                    <a16:rowId xmlns:a16="http://schemas.microsoft.com/office/drawing/2014/main" val="98300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extLst>
                  <a:ext uri="{0D108BD9-81ED-4DB2-BD59-A6C34878D82A}">
                    <a16:rowId xmlns:a16="http://schemas.microsoft.com/office/drawing/2014/main" val="76787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92738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42830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73462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987158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9287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30459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07215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008949134"/>
                  </a:ext>
                </a:extLst>
              </a:tr>
            </a:tbl>
          </a:graphicData>
        </a:graphic>
      </p:graphicFrame>
      <p:sp>
        <p:nvSpPr>
          <p:cNvPr id="4" name="Text Placeholder 3">
            <a:extLst>
              <a:ext uri="{FF2B5EF4-FFF2-40B4-BE49-F238E27FC236}">
                <a16:creationId xmlns:a16="http://schemas.microsoft.com/office/drawing/2014/main" id="{F4FC3E01-6226-4FC7-ABEB-408EE76B5CD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18204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FB8D-8957-453A-9C3C-3B17D6007E17}"/>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F849C625-2ED4-45A6-88EC-0440467D73A7}"/>
              </a:ext>
            </a:extLst>
          </p:cNvPr>
          <p:cNvGraphicFramePr>
            <a:graphicFrameLocks noGrp="1"/>
          </p:cNvGraphicFramePr>
          <p:nvPr>
            <p:ph type="tbl" sz="quarter" idx="13"/>
            <p:extLst>
              <p:ext uri="{D42A27DB-BD31-4B8C-83A1-F6EECF244321}">
                <p14:modId xmlns:p14="http://schemas.microsoft.com/office/powerpoint/2010/main" val="1113747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6959172"/>
                    </a:ext>
                  </a:extLst>
                </a:gridCol>
                <a:gridCol w="1645920">
                  <a:extLst>
                    <a:ext uri="{9D8B030D-6E8A-4147-A177-3AD203B41FA5}">
                      <a16:colId xmlns:a16="http://schemas.microsoft.com/office/drawing/2014/main" val="3191049010"/>
                    </a:ext>
                  </a:extLst>
                </a:gridCol>
                <a:gridCol w="1645920">
                  <a:extLst>
                    <a:ext uri="{9D8B030D-6E8A-4147-A177-3AD203B41FA5}">
                      <a16:colId xmlns:a16="http://schemas.microsoft.com/office/drawing/2014/main" val="4217298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8969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70460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1713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51542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516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33268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93683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49105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97424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09448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532216380"/>
                  </a:ext>
                </a:extLst>
              </a:tr>
            </a:tbl>
          </a:graphicData>
        </a:graphic>
      </p:graphicFrame>
      <p:sp>
        <p:nvSpPr>
          <p:cNvPr id="4" name="Text Placeholder 3">
            <a:extLst>
              <a:ext uri="{FF2B5EF4-FFF2-40B4-BE49-F238E27FC236}">
                <a16:creationId xmlns:a16="http://schemas.microsoft.com/office/drawing/2014/main" id="{38E5B763-C465-418D-864E-48157F1062D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97214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15410-41FF-4D58-B2D2-F589A1051D35}"/>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A8877A3E-AEF5-4FA9-90DE-EB8AAC14EE47}"/>
              </a:ext>
            </a:extLst>
          </p:cNvPr>
          <p:cNvGraphicFramePr>
            <a:graphicFrameLocks noGrp="1"/>
          </p:cNvGraphicFramePr>
          <p:nvPr>
            <p:ph type="tbl" sz="quarter" idx="13"/>
            <p:extLst>
              <p:ext uri="{D42A27DB-BD31-4B8C-83A1-F6EECF244321}">
                <p14:modId xmlns:p14="http://schemas.microsoft.com/office/powerpoint/2010/main" val="2165334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8592233"/>
                    </a:ext>
                  </a:extLst>
                </a:gridCol>
                <a:gridCol w="1645920">
                  <a:extLst>
                    <a:ext uri="{9D8B030D-6E8A-4147-A177-3AD203B41FA5}">
                      <a16:colId xmlns:a16="http://schemas.microsoft.com/office/drawing/2014/main" val="1698768809"/>
                    </a:ext>
                  </a:extLst>
                </a:gridCol>
                <a:gridCol w="1645920">
                  <a:extLst>
                    <a:ext uri="{9D8B030D-6E8A-4147-A177-3AD203B41FA5}">
                      <a16:colId xmlns:a16="http://schemas.microsoft.com/office/drawing/2014/main" val="2283570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1478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60028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81823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45343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86264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217161734"/>
                  </a:ext>
                </a:extLst>
              </a:tr>
            </a:tbl>
          </a:graphicData>
        </a:graphic>
      </p:graphicFrame>
      <p:sp>
        <p:nvSpPr>
          <p:cNvPr id="4" name="Text Placeholder 3">
            <a:extLst>
              <a:ext uri="{FF2B5EF4-FFF2-40B4-BE49-F238E27FC236}">
                <a16:creationId xmlns:a16="http://schemas.microsoft.com/office/drawing/2014/main" id="{FFEF2721-77C1-41AD-B916-22ADEED302C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130695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18199-9E16-450B-93B1-D7C634295BA4}"/>
              </a:ext>
            </a:extLst>
          </p:cNvPr>
          <p:cNvSpPr>
            <a:spLocks noGrp="1"/>
          </p:cNvSpPr>
          <p:nvPr>
            <p:ph type="title"/>
          </p:nvPr>
        </p:nvSpPr>
        <p:spPr/>
        <p:txBody>
          <a:bodyPr/>
          <a:lstStyle/>
          <a:p>
            <a:r>
              <a:rPr lang="en-US"/>
              <a:t>Facebook Own Posts Table | SCS Dairy MY - 1 of 18</a:t>
            </a:r>
          </a:p>
        </p:txBody>
      </p:sp>
      <p:graphicFrame>
        <p:nvGraphicFramePr>
          <p:cNvPr id="5" name="Table Placeholder 4">
            <a:extLst>
              <a:ext uri="{FF2B5EF4-FFF2-40B4-BE49-F238E27FC236}">
                <a16:creationId xmlns:a16="http://schemas.microsoft.com/office/drawing/2014/main" id="{1A7237C7-F03C-4DBD-9623-DF68803958D3}"/>
              </a:ext>
            </a:extLst>
          </p:cNvPr>
          <p:cNvGraphicFramePr>
            <a:graphicFrameLocks noGrp="1"/>
          </p:cNvGraphicFramePr>
          <p:nvPr>
            <p:ph type="tbl" sz="quarter" idx="13"/>
            <p:extLst>
              <p:ext uri="{D42A27DB-BD31-4B8C-83A1-F6EECF244321}">
                <p14:modId xmlns:p14="http://schemas.microsoft.com/office/powerpoint/2010/main" val="2924792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27830363"/>
                    </a:ext>
                  </a:extLst>
                </a:gridCol>
                <a:gridCol w="658368">
                  <a:extLst>
                    <a:ext uri="{9D8B030D-6E8A-4147-A177-3AD203B41FA5}">
                      <a16:colId xmlns:a16="http://schemas.microsoft.com/office/drawing/2014/main" val="2438785725"/>
                    </a:ext>
                  </a:extLst>
                </a:gridCol>
                <a:gridCol w="658368">
                  <a:extLst>
                    <a:ext uri="{9D8B030D-6E8A-4147-A177-3AD203B41FA5}">
                      <a16:colId xmlns:a16="http://schemas.microsoft.com/office/drawing/2014/main" val="530891903"/>
                    </a:ext>
                  </a:extLst>
                </a:gridCol>
                <a:gridCol w="658368">
                  <a:extLst>
                    <a:ext uri="{9D8B030D-6E8A-4147-A177-3AD203B41FA5}">
                      <a16:colId xmlns:a16="http://schemas.microsoft.com/office/drawing/2014/main" val="1772028354"/>
                    </a:ext>
                  </a:extLst>
                </a:gridCol>
                <a:gridCol w="658368">
                  <a:extLst>
                    <a:ext uri="{9D8B030D-6E8A-4147-A177-3AD203B41FA5}">
                      <a16:colId xmlns:a16="http://schemas.microsoft.com/office/drawing/2014/main" val="827206438"/>
                    </a:ext>
                  </a:extLst>
                </a:gridCol>
                <a:gridCol w="658368">
                  <a:extLst>
                    <a:ext uri="{9D8B030D-6E8A-4147-A177-3AD203B41FA5}">
                      <a16:colId xmlns:a16="http://schemas.microsoft.com/office/drawing/2014/main" val="499444102"/>
                    </a:ext>
                  </a:extLst>
                </a:gridCol>
                <a:gridCol w="658368">
                  <a:extLst>
                    <a:ext uri="{9D8B030D-6E8A-4147-A177-3AD203B41FA5}">
                      <a16:colId xmlns:a16="http://schemas.microsoft.com/office/drawing/2014/main" val="2015828844"/>
                    </a:ext>
                  </a:extLst>
                </a:gridCol>
                <a:gridCol w="658368">
                  <a:extLst>
                    <a:ext uri="{9D8B030D-6E8A-4147-A177-3AD203B41FA5}">
                      <a16:colId xmlns:a16="http://schemas.microsoft.com/office/drawing/2014/main" val="1399610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128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- 2018-05-30 10:14:00 </a:t>
                      </a:r>
                      <a:r>
                        <a:rPr kumimoji="0" lang="en-US" sz="1000" b="0" i="0" u="none" strike="noStrike" kern="1200" cap="none" spc="0" normalizeH="0" baseline="0" noProof="0">
                          <a:ln>
                            <a:noFill/>
                          </a:ln>
                          <a:solidFill>
                            <a:prstClr val="black"/>
                          </a:solidFill>
                          <a:effectLst/>
                          <a:uLnTx/>
                          <a:uFillTx/>
                          <a:latin typeface="+mn-lt"/>
                          <a:ea typeface="+mn-ea"/>
                          <a:cs typeface="+mn-cs"/>
                        </a:rPr>
                        <a:t> 
 Delicious pancakes topped with SCS Butter! Have this healthy treat with fruits like strawberries for sahur!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8517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- 2018-05-28 16:10:00 </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this riddle?
You cannot eat me unless you spread me!
What am I?
#SCSpun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716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- 2018-05-26 12:23:00 </a:t>
                      </a:r>
                      <a:r>
                        <a:rPr kumimoji="0" lang="en-US" sz="1000" b="0" i="0" u="none" strike="noStrike" kern="1200" cap="none" spc="0" normalizeH="0" baseline="0" noProof="0">
                          <a:ln>
                            <a:noFill/>
                          </a:ln>
                          <a:solidFill>
                            <a:prstClr val="black"/>
                          </a:solidFill>
                          <a:effectLst/>
                          <a:uLnTx/>
                          <a:uFillTx/>
                          <a:latin typeface="+mn-lt"/>
                          <a:ea typeface="+mn-ea"/>
                          <a:cs typeface="+mn-cs"/>
                        </a:rPr>
                        <a:t> 
 After you pour cake batter into a pan, tap it down several times and then quickly spin it so the batter rises up on the sides slightly. This will get rid of any air bubbles and help the sides of the cake climb upwards and dome less. 
Keep this tip in mind when baking cakes during Ramadan 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4740394"/>
                  </a:ext>
                </a:extLst>
              </a:tr>
            </a:tbl>
          </a:graphicData>
        </a:graphic>
      </p:graphicFrame>
      <p:sp>
        <p:nvSpPr>
          <p:cNvPr id="4" name="Text Placeholder 3">
            <a:extLst>
              <a:ext uri="{FF2B5EF4-FFF2-40B4-BE49-F238E27FC236}">
                <a16:creationId xmlns:a16="http://schemas.microsoft.com/office/drawing/2014/main" id="{4CFF88A7-AAD4-4AAE-9F89-AADA29686FC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49614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A4B71-689C-47D7-84B7-444EA4F81CB3}"/>
              </a:ext>
            </a:extLst>
          </p:cNvPr>
          <p:cNvSpPr>
            <a:spLocks noGrp="1"/>
          </p:cNvSpPr>
          <p:nvPr>
            <p:ph type="title"/>
          </p:nvPr>
        </p:nvSpPr>
        <p:spPr/>
        <p:txBody>
          <a:bodyPr/>
          <a:lstStyle/>
          <a:p>
            <a:r>
              <a:rPr lang="en-US"/>
              <a:t>Facebook Own Posts Table | SCS Dairy MY - 2 of 18</a:t>
            </a:r>
          </a:p>
        </p:txBody>
      </p:sp>
      <p:graphicFrame>
        <p:nvGraphicFramePr>
          <p:cNvPr id="5" name="Table Placeholder 4">
            <a:extLst>
              <a:ext uri="{FF2B5EF4-FFF2-40B4-BE49-F238E27FC236}">
                <a16:creationId xmlns:a16="http://schemas.microsoft.com/office/drawing/2014/main" id="{681C0113-4E9F-417D-8CE3-DA84A1FAD210}"/>
              </a:ext>
            </a:extLst>
          </p:cNvPr>
          <p:cNvGraphicFramePr>
            <a:graphicFrameLocks noGrp="1"/>
          </p:cNvGraphicFramePr>
          <p:nvPr>
            <p:ph type="tbl" sz="quarter" idx="13"/>
            <p:extLst>
              <p:ext uri="{D42A27DB-BD31-4B8C-83A1-F6EECF244321}">
                <p14:modId xmlns:p14="http://schemas.microsoft.com/office/powerpoint/2010/main" val="1683367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6705676"/>
                    </a:ext>
                  </a:extLst>
                </a:gridCol>
                <a:gridCol w="658368">
                  <a:extLst>
                    <a:ext uri="{9D8B030D-6E8A-4147-A177-3AD203B41FA5}">
                      <a16:colId xmlns:a16="http://schemas.microsoft.com/office/drawing/2014/main" val="2782076224"/>
                    </a:ext>
                  </a:extLst>
                </a:gridCol>
                <a:gridCol w="658368">
                  <a:extLst>
                    <a:ext uri="{9D8B030D-6E8A-4147-A177-3AD203B41FA5}">
                      <a16:colId xmlns:a16="http://schemas.microsoft.com/office/drawing/2014/main" val="2693466677"/>
                    </a:ext>
                  </a:extLst>
                </a:gridCol>
                <a:gridCol w="658368">
                  <a:extLst>
                    <a:ext uri="{9D8B030D-6E8A-4147-A177-3AD203B41FA5}">
                      <a16:colId xmlns:a16="http://schemas.microsoft.com/office/drawing/2014/main" val="307890815"/>
                    </a:ext>
                  </a:extLst>
                </a:gridCol>
                <a:gridCol w="658368">
                  <a:extLst>
                    <a:ext uri="{9D8B030D-6E8A-4147-A177-3AD203B41FA5}">
                      <a16:colId xmlns:a16="http://schemas.microsoft.com/office/drawing/2014/main" val="2622521104"/>
                    </a:ext>
                  </a:extLst>
                </a:gridCol>
                <a:gridCol w="658368">
                  <a:extLst>
                    <a:ext uri="{9D8B030D-6E8A-4147-A177-3AD203B41FA5}">
                      <a16:colId xmlns:a16="http://schemas.microsoft.com/office/drawing/2014/main" val="2515597687"/>
                    </a:ext>
                  </a:extLst>
                </a:gridCol>
                <a:gridCol w="658368">
                  <a:extLst>
                    <a:ext uri="{9D8B030D-6E8A-4147-A177-3AD203B41FA5}">
                      <a16:colId xmlns:a16="http://schemas.microsoft.com/office/drawing/2014/main" val="1948044352"/>
                    </a:ext>
                  </a:extLst>
                </a:gridCol>
                <a:gridCol w="658368">
                  <a:extLst>
                    <a:ext uri="{9D8B030D-6E8A-4147-A177-3AD203B41FA5}">
                      <a16:colId xmlns:a16="http://schemas.microsoft.com/office/drawing/2014/main" val="1185574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926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- 2018-05-24 14:35:01 </a:t>
                      </a:r>
                      <a:r>
                        <a:rPr kumimoji="0" lang="en-US" sz="1000" b="0" i="0" u="none" strike="noStrike" kern="1200" cap="none" spc="0" normalizeH="0" baseline="0" noProof="0">
                          <a:ln>
                            <a:noFill/>
                          </a:ln>
                          <a:solidFill>
                            <a:prstClr val="black"/>
                          </a:solidFill>
                          <a:effectLst/>
                          <a:uLnTx/>
                          <a:uFillTx/>
                          <a:latin typeface="+mn-lt"/>
                          <a:ea typeface="+mn-ea"/>
                          <a:cs typeface="+mn-cs"/>
                        </a:rPr>
                        <a:t> 
 Silky and sweet with a slight tang from the cream cheese, this effortless Classic Cream Cheese Frosting comes together with just four ingredients and complements a variety of cakes and cupcakes! Try it out for your Ramadan cakes!
Classic Cream Cheese Frosting
Ingredients:
113g SCS salted butter, softened
227g SCS cream cheese, softened
400g – 600g powdered sugar (depending on your desired consistency &amp; sweetness of frosting)
2 teaspoons pure vanilla extract
Instructions:
Using an electric mixer, beat together the butter and the cream cheese. Slowly blend in the powdered sugar and vanilla, then beat until smooth and well-combined.
Notes:
The longer you whip this frosting, the lighter and fluffier it will become.
Source: https://www.fivehearthome.com/classic-cream-cheese-frosting/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6834040"/>
                  </a:ext>
                </a:extLst>
              </a:tr>
            </a:tbl>
          </a:graphicData>
        </a:graphic>
      </p:graphicFrame>
      <p:sp>
        <p:nvSpPr>
          <p:cNvPr id="4" name="Text Placeholder 3">
            <a:extLst>
              <a:ext uri="{FF2B5EF4-FFF2-40B4-BE49-F238E27FC236}">
                <a16:creationId xmlns:a16="http://schemas.microsoft.com/office/drawing/2014/main" id="{3032EA94-47AC-42D8-A2D7-41F81A44507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19876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7F072-7846-4456-8FB9-5E64F65C3304}"/>
              </a:ext>
            </a:extLst>
          </p:cNvPr>
          <p:cNvSpPr>
            <a:spLocks noGrp="1"/>
          </p:cNvSpPr>
          <p:nvPr>
            <p:ph type="title"/>
          </p:nvPr>
        </p:nvSpPr>
        <p:spPr/>
        <p:txBody>
          <a:bodyPr/>
          <a:lstStyle/>
          <a:p>
            <a:r>
              <a:rPr lang="en-US"/>
              <a:t>Facebook Own Posts Table | SCS Dairy MY - 3 of 18</a:t>
            </a:r>
          </a:p>
        </p:txBody>
      </p:sp>
      <p:graphicFrame>
        <p:nvGraphicFramePr>
          <p:cNvPr id="5" name="Table Placeholder 4">
            <a:extLst>
              <a:ext uri="{FF2B5EF4-FFF2-40B4-BE49-F238E27FC236}">
                <a16:creationId xmlns:a16="http://schemas.microsoft.com/office/drawing/2014/main" id="{3AE8B566-27BE-4A90-B972-2E1926512CA9}"/>
              </a:ext>
            </a:extLst>
          </p:cNvPr>
          <p:cNvGraphicFramePr>
            <a:graphicFrameLocks noGrp="1"/>
          </p:cNvGraphicFramePr>
          <p:nvPr>
            <p:ph type="tbl" sz="quarter" idx="13"/>
            <p:extLst>
              <p:ext uri="{D42A27DB-BD31-4B8C-83A1-F6EECF244321}">
                <p14:modId xmlns:p14="http://schemas.microsoft.com/office/powerpoint/2010/main" val="818976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0387000"/>
                    </a:ext>
                  </a:extLst>
                </a:gridCol>
                <a:gridCol w="658368">
                  <a:extLst>
                    <a:ext uri="{9D8B030D-6E8A-4147-A177-3AD203B41FA5}">
                      <a16:colId xmlns:a16="http://schemas.microsoft.com/office/drawing/2014/main" val="4024361101"/>
                    </a:ext>
                  </a:extLst>
                </a:gridCol>
                <a:gridCol w="658368">
                  <a:extLst>
                    <a:ext uri="{9D8B030D-6E8A-4147-A177-3AD203B41FA5}">
                      <a16:colId xmlns:a16="http://schemas.microsoft.com/office/drawing/2014/main" val="393653683"/>
                    </a:ext>
                  </a:extLst>
                </a:gridCol>
                <a:gridCol w="658368">
                  <a:extLst>
                    <a:ext uri="{9D8B030D-6E8A-4147-A177-3AD203B41FA5}">
                      <a16:colId xmlns:a16="http://schemas.microsoft.com/office/drawing/2014/main" val="2881109922"/>
                    </a:ext>
                  </a:extLst>
                </a:gridCol>
                <a:gridCol w="658368">
                  <a:extLst>
                    <a:ext uri="{9D8B030D-6E8A-4147-A177-3AD203B41FA5}">
                      <a16:colId xmlns:a16="http://schemas.microsoft.com/office/drawing/2014/main" val="1641943614"/>
                    </a:ext>
                  </a:extLst>
                </a:gridCol>
                <a:gridCol w="658368">
                  <a:extLst>
                    <a:ext uri="{9D8B030D-6E8A-4147-A177-3AD203B41FA5}">
                      <a16:colId xmlns:a16="http://schemas.microsoft.com/office/drawing/2014/main" val="532637309"/>
                    </a:ext>
                  </a:extLst>
                </a:gridCol>
                <a:gridCol w="658368">
                  <a:extLst>
                    <a:ext uri="{9D8B030D-6E8A-4147-A177-3AD203B41FA5}">
                      <a16:colId xmlns:a16="http://schemas.microsoft.com/office/drawing/2014/main" val="3047506849"/>
                    </a:ext>
                  </a:extLst>
                </a:gridCol>
                <a:gridCol w="658368">
                  <a:extLst>
                    <a:ext uri="{9D8B030D-6E8A-4147-A177-3AD203B41FA5}">
                      <a16:colId xmlns:a16="http://schemas.microsoft.com/office/drawing/2014/main" val="2092933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498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- 2018-05-22 13:22:00 </a:t>
                      </a:r>
                      <a:r>
                        <a:rPr kumimoji="0" lang="en-US" sz="1000" b="0" i="0" u="none" strike="noStrike" kern="1200" cap="none" spc="0" normalizeH="0" baseline="0" noProof="0">
                          <a:ln>
                            <a:noFill/>
                          </a:ln>
                          <a:solidFill>
                            <a:prstClr val="black"/>
                          </a:solidFill>
                          <a:effectLst/>
                          <a:uLnTx/>
                          <a:uFillTx/>
                          <a:latin typeface="+mn-lt"/>
                          <a:ea typeface="+mn-ea"/>
                          <a:cs typeface="+mn-cs"/>
                        </a:rPr>
                        <a:t> 
 Bread topped with SCS cream cheese, strawberries, blueberries and mint leaves!  A healthy treat for Ramadan!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551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- 2018-05-20 16:04:00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When cows eat grass, they concentrate anti-oxidants into their dairy. The major anti-oxidant that is concentrated is fat-soluble form of vitamin A called retinol. 
Retinol is especially important for healthy neurological function, immune coordination and vision.
Source: https://drjockers.com/6-health-benefits-grass-fed-butter/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1775890"/>
                  </a:ext>
                </a:extLst>
              </a:tr>
            </a:tbl>
          </a:graphicData>
        </a:graphic>
      </p:graphicFrame>
      <p:sp>
        <p:nvSpPr>
          <p:cNvPr id="4" name="Text Placeholder 3">
            <a:extLst>
              <a:ext uri="{FF2B5EF4-FFF2-40B4-BE49-F238E27FC236}">
                <a16:creationId xmlns:a16="http://schemas.microsoft.com/office/drawing/2014/main" id="{6B93A4E9-BF53-4782-B87E-7A917D82B5F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63907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7F281-52E4-489C-A265-3ED6162D0DC1}"/>
              </a:ext>
            </a:extLst>
          </p:cNvPr>
          <p:cNvSpPr>
            <a:spLocks noGrp="1"/>
          </p:cNvSpPr>
          <p:nvPr>
            <p:ph type="title"/>
          </p:nvPr>
        </p:nvSpPr>
        <p:spPr/>
        <p:txBody>
          <a:bodyPr/>
          <a:lstStyle/>
          <a:p>
            <a:r>
              <a:rPr lang="en-US"/>
              <a:t>Facebook Own Posts Table | SCS Dairy MY - 4 of 18</a:t>
            </a:r>
          </a:p>
        </p:txBody>
      </p:sp>
      <p:graphicFrame>
        <p:nvGraphicFramePr>
          <p:cNvPr id="5" name="Table Placeholder 4">
            <a:extLst>
              <a:ext uri="{FF2B5EF4-FFF2-40B4-BE49-F238E27FC236}">
                <a16:creationId xmlns:a16="http://schemas.microsoft.com/office/drawing/2014/main" id="{23464B68-FFD2-463E-B9EC-F819E9BF263E}"/>
              </a:ext>
            </a:extLst>
          </p:cNvPr>
          <p:cNvGraphicFramePr>
            <a:graphicFrameLocks noGrp="1"/>
          </p:cNvGraphicFramePr>
          <p:nvPr>
            <p:ph type="tbl" sz="quarter" idx="13"/>
            <p:extLst>
              <p:ext uri="{D42A27DB-BD31-4B8C-83A1-F6EECF244321}">
                <p14:modId xmlns:p14="http://schemas.microsoft.com/office/powerpoint/2010/main" val="1143604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81464825"/>
                    </a:ext>
                  </a:extLst>
                </a:gridCol>
                <a:gridCol w="658368">
                  <a:extLst>
                    <a:ext uri="{9D8B030D-6E8A-4147-A177-3AD203B41FA5}">
                      <a16:colId xmlns:a16="http://schemas.microsoft.com/office/drawing/2014/main" val="3001985699"/>
                    </a:ext>
                  </a:extLst>
                </a:gridCol>
                <a:gridCol w="658368">
                  <a:extLst>
                    <a:ext uri="{9D8B030D-6E8A-4147-A177-3AD203B41FA5}">
                      <a16:colId xmlns:a16="http://schemas.microsoft.com/office/drawing/2014/main" val="2715114705"/>
                    </a:ext>
                  </a:extLst>
                </a:gridCol>
                <a:gridCol w="658368">
                  <a:extLst>
                    <a:ext uri="{9D8B030D-6E8A-4147-A177-3AD203B41FA5}">
                      <a16:colId xmlns:a16="http://schemas.microsoft.com/office/drawing/2014/main" val="335691073"/>
                    </a:ext>
                  </a:extLst>
                </a:gridCol>
                <a:gridCol w="658368">
                  <a:extLst>
                    <a:ext uri="{9D8B030D-6E8A-4147-A177-3AD203B41FA5}">
                      <a16:colId xmlns:a16="http://schemas.microsoft.com/office/drawing/2014/main" val="2248140172"/>
                    </a:ext>
                  </a:extLst>
                </a:gridCol>
                <a:gridCol w="658368">
                  <a:extLst>
                    <a:ext uri="{9D8B030D-6E8A-4147-A177-3AD203B41FA5}">
                      <a16:colId xmlns:a16="http://schemas.microsoft.com/office/drawing/2014/main" val="2136387045"/>
                    </a:ext>
                  </a:extLst>
                </a:gridCol>
                <a:gridCol w="658368">
                  <a:extLst>
                    <a:ext uri="{9D8B030D-6E8A-4147-A177-3AD203B41FA5}">
                      <a16:colId xmlns:a16="http://schemas.microsoft.com/office/drawing/2014/main" val="1359050811"/>
                    </a:ext>
                  </a:extLst>
                </a:gridCol>
                <a:gridCol w="658368">
                  <a:extLst>
                    <a:ext uri="{9D8B030D-6E8A-4147-A177-3AD203B41FA5}">
                      <a16:colId xmlns:a16="http://schemas.microsoft.com/office/drawing/2014/main" val="463313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416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- 2018-05-19 11:21:00 </a:t>
                      </a:r>
                      <a:r>
                        <a:rPr kumimoji="0" lang="en-US" sz="1000" b="0" i="0" u="none" strike="noStrike" kern="1200" cap="none" spc="0" normalizeH="0" baseline="0" noProof="0">
                          <a:ln>
                            <a:noFill/>
                          </a:ln>
                          <a:solidFill>
                            <a:prstClr val="black"/>
                          </a:solidFill>
                          <a:effectLst/>
                          <a:uLnTx/>
                          <a:uFillTx/>
                          <a:latin typeface="+mn-lt"/>
                          <a:ea typeface="+mn-ea"/>
                          <a:cs typeface="+mn-cs"/>
                        </a:rPr>
                        <a:t> 
 [LAST CHANCE] Our tote bag redemption campaign ends tomorrow! Have you gotten your tote bag yet? If you still haven’t then head to the SCS promotion booth at selected AEON and Giant outlets! All you have to do is:
1. Purchase SCS products worth RM15 and above or One (1) block of SCS Butter at any participating outlets listed below .
2. Show your receipt to redeem 1 FREE SCS Limited Edition Tote Bag from the SCS promotion booth.
3. Hurry, SCS Limited Edition Tote Bags are available while stock lasts.
4. Promotion will be active on weekends only (Saturday and Sunday) starting from 28th April and ending on 20th May.
We will be at the outlets from 11am to 8pm.
The more you buy the more tote bags you can get! Collect all 3 designs! 
Check your nearest AEON or Giant outlet in the list below:
AEON outlets:
1. AEON Mid Valley, Kuala Lumpur 
2. AEON Maluri, Cheras, Kuala Lumpur
3. AEON Cheras Selatan, Cheras, Kuala Lumpur
4. AEON Bandar Utama, Petaling Jaya, Selangor 
5. AEON Bukit Tinggi,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9858438"/>
                  </a:ext>
                </a:extLst>
              </a:tr>
            </a:tbl>
          </a:graphicData>
        </a:graphic>
      </p:graphicFrame>
      <p:sp>
        <p:nvSpPr>
          <p:cNvPr id="4" name="Text Placeholder 3">
            <a:extLst>
              <a:ext uri="{FF2B5EF4-FFF2-40B4-BE49-F238E27FC236}">
                <a16:creationId xmlns:a16="http://schemas.microsoft.com/office/drawing/2014/main" id="{FC4BA74E-A196-483E-B3A7-DE6EA5D57D4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34292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B6E27-D64F-4150-B626-0B6B7F71D1F3}"/>
              </a:ext>
            </a:extLst>
          </p:cNvPr>
          <p:cNvSpPr>
            <a:spLocks noGrp="1"/>
          </p:cNvSpPr>
          <p:nvPr>
            <p:ph type="title"/>
          </p:nvPr>
        </p:nvSpPr>
        <p:spPr/>
        <p:txBody>
          <a:bodyPr/>
          <a:lstStyle/>
          <a:p>
            <a:r>
              <a:rPr lang="en-US"/>
              <a:t>Facebook Own Posts Table | SCS Dairy MY - 5 of 18</a:t>
            </a:r>
          </a:p>
        </p:txBody>
      </p:sp>
      <p:graphicFrame>
        <p:nvGraphicFramePr>
          <p:cNvPr id="5" name="Table Placeholder 4">
            <a:extLst>
              <a:ext uri="{FF2B5EF4-FFF2-40B4-BE49-F238E27FC236}">
                <a16:creationId xmlns:a16="http://schemas.microsoft.com/office/drawing/2014/main" id="{4E4E31D0-18FE-4DFA-9B24-BA7E8FCF28E2}"/>
              </a:ext>
            </a:extLst>
          </p:cNvPr>
          <p:cNvGraphicFramePr>
            <a:graphicFrameLocks noGrp="1"/>
          </p:cNvGraphicFramePr>
          <p:nvPr>
            <p:ph type="tbl" sz="quarter" idx="13"/>
            <p:extLst>
              <p:ext uri="{D42A27DB-BD31-4B8C-83A1-F6EECF244321}">
                <p14:modId xmlns:p14="http://schemas.microsoft.com/office/powerpoint/2010/main" val="212056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1525911"/>
                    </a:ext>
                  </a:extLst>
                </a:gridCol>
                <a:gridCol w="658368">
                  <a:extLst>
                    <a:ext uri="{9D8B030D-6E8A-4147-A177-3AD203B41FA5}">
                      <a16:colId xmlns:a16="http://schemas.microsoft.com/office/drawing/2014/main" val="3970436209"/>
                    </a:ext>
                  </a:extLst>
                </a:gridCol>
                <a:gridCol w="658368">
                  <a:extLst>
                    <a:ext uri="{9D8B030D-6E8A-4147-A177-3AD203B41FA5}">
                      <a16:colId xmlns:a16="http://schemas.microsoft.com/office/drawing/2014/main" val="2311408071"/>
                    </a:ext>
                  </a:extLst>
                </a:gridCol>
                <a:gridCol w="658368">
                  <a:extLst>
                    <a:ext uri="{9D8B030D-6E8A-4147-A177-3AD203B41FA5}">
                      <a16:colId xmlns:a16="http://schemas.microsoft.com/office/drawing/2014/main" val="1039781224"/>
                    </a:ext>
                  </a:extLst>
                </a:gridCol>
                <a:gridCol w="658368">
                  <a:extLst>
                    <a:ext uri="{9D8B030D-6E8A-4147-A177-3AD203B41FA5}">
                      <a16:colId xmlns:a16="http://schemas.microsoft.com/office/drawing/2014/main" val="122923341"/>
                    </a:ext>
                  </a:extLst>
                </a:gridCol>
                <a:gridCol w="658368">
                  <a:extLst>
                    <a:ext uri="{9D8B030D-6E8A-4147-A177-3AD203B41FA5}">
                      <a16:colId xmlns:a16="http://schemas.microsoft.com/office/drawing/2014/main" val="2321938617"/>
                    </a:ext>
                  </a:extLst>
                </a:gridCol>
                <a:gridCol w="658368">
                  <a:extLst>
                    <a:ext uri="{9D8B030D-6E8A-4147-A177-3AD203B41FA5}">
                      <a16:colId xmlns:a16="http://schemas.microsoft.com/office/drawing/2014/main" val="1079873477"/>
                    </a:ext>
                  </a:extLst>
                </a:gridCol>
                <a:gridCol w="658368">
                  <a:extLst>
                    <a:ext uri="{9D8B030D-6E8A-4147-A177-3AD203B41FA5}">
                      <a16:colId xmlns:a16="http://schemas.microsoft.com/office/drawing/2014/main" val="104784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634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- 2018-05-18 12:02:00 </a:t>
                      </a:r>
                      <a:r>
                        <a:rPr kumimoji="0" lang="en-US" sz="1000" b="0" i="0" u="none" strike="noStrike" kern="1200" cap="none" spc="0" normalizeH="0" baseline="0" noProof="0">
                          <a:ln>
                            <a:noFill/>
                          </a:ln>
                          <a:solidFill>
                            <a:prstClr val="black"/>
                          </a:solidFill>
                          <a:effectLst/>
                          <a:uLnTx/>
                          <a:uFillTx/>
                          <a:latin typeface="+mn-lt"/>
                          <a:ea typeface="+mn-ea"/>
                          <a:cs typeface="+mn-cs"/>
                        </a:rPr>
                        <a:t> 
 Planning to bake a chocolate cake for your buka puasa party? This tip might be useful for you.
For any dough or batter that is chocolate flavored, try to use unsweetened cocoa powder instead of flour when prepping cake pans. Flour can add a dull appearance and a dry mouthfeel, while cocoa powder simply adds more chocolate flavor. 
Next time you make a chocolate cake, try buttering and dusting your pan with cocoa powder instead of flour to prevent it from sticking.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4684660"/>
                  </a:ext>
                </a:extLst>
              </a:tr>
            </a:tbl>
          </a:graphicData>
        </a:graphic>
      </p:graphicFrame>
      <p:sp>
        <p:nvSpPr>
          <p:cNvPr id="4" name="Text Placeholder 3">
            <a:extLst>
              <a:ext uri="{FF2B5EF4-FFF2-40B4-BE49-F238E27FC236}">
                <a16:creationId xmlns:a16="http://schemas.microsoft.com/office/drawing/2014/main" id="{247282C3-D372-49F1-82A1-B22A2346645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27981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0092D-F3E0-4FC3-BE30-45FD78BD1B0A}"/>
              </a:ext>
            </a:extLst>
          </p:cNvPr>
          <p:cNvSpPr>
            <a:spLocks noGrp="1"/>
          </p:cNvSpPr>
          <p:nvPr>
            <p:ph type="title"/>
          </p:nvPr>
        </p:nvSpPr>
        <p:spPr/>
        <p:txBody>
          <a:bodyPr/>
          <a:lstStyle/>
          <a:p>
            <a:r>
              <a:rPr lang="en-US"/>
              <a:t>Facebook Own Posts Table | SCS Dairy MY - 6 of 18</a:t>
            </a:r>
          </a:p>
        </p:txBody>
      </p:sp>
      <p:graphicFrame>
        <p:nvGraphicFramePr>
          <p:cNvPr id="5" name="Table Placeholder 4">
            <a:extLst>
              <a:ext uri="{FF2B5EF4-FFF2-40B4-BE49-F238E27FC236}">
                <a16:creationId xmlns:a16="http://schemas.microsoft.com/office/drawing/2014/main" id="{226B008E-05B1-4C05-9A34-0627B673B6F0}"/>
              </a:ext>
            </a:extLst>
          </p:cNvPr>
          <p:cNvGraphicFramePr>
            <a:graphicFrameLocks noGrp="1"/>
          </p:cNvGraphicFramePr>
          <p:nvPr>
            <p:ph type="tbl" sz="quarter" idx="13"/>
            <p:extLst>
              <p:ext uri="{D42A27DB-BD31-4B8C-83A1-F6EECF244321}">
                <p14:modId xmlns:p14="http://schemas.microsoft.com/office/powerpoint/2010/main" val="1866069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2906503"/>
                    </a:ext>
                  </a:extLst>
                </a:gridCol>
                <a:gridCol w="658368">
                  <a:extLst>
                    <a:ext uri="{9D8B030D-6E8A-4147-A177-3AD203B41FA5}">
                      <a16:colId xmlns:a16="http://schemas.microsoft.com/office/drawing/2014/main" val="370796571"/>
                    </a:ext>
                  </a:extLst>
                </a:gridCol>
                <a:gridCol w="658368">
                  <a:extLst>
                    <a:ext uri="{9D8B030D-6E8A-4147-A177-3AD203B41FA5}">
                      <a16:colId xmlns:a16="http://schemas.microsoft.com/office/drawing/2014/main" val="2792458531"/>
                    </a:ext>
                  </a:extLst>
                </a:gridCol>
                <a:gridCol w="658368">
                  <a:extLst>
                    <a:ext uri="{9D8B030D-6E8A-4147-A177-3AD203B41FA5}">
                      <a16:colId xmlns:a16="http://schemas.microsoft.com/office/drawing/2014/main" val="1427111616"/>
                    </a:ext>
                  </a:extLst>
                </a:gridCol>
                <a:gridCol w="658368">
                  <a:extLst>
                    <a:ext uri="{9D8B030D-6E8A-4147-A177-3AD203B41FA5}">
                      <a16:colId xmlns:a16="http://schemas.microsoft.com/office/drawing/2014/main" val="2026944358"/>
                    </a:ext>
                  </a:extLst>
                </a:gridCol>
                <a:gridCol w="658368">
                  <a:extLst>
                    <a:ext uri="{9D8B030D-6E8A-4147-A177-3AD203B41FA5}">
                      <a16:colId xmlns:a16="http://schemas.microsoft.com/office/drawing/2014/main" val="2071441378"/>
                    </a:ext>
                  </a:extLst>
                </a:gridCol>
                <a:gridCol w="658368">
                  <a:extLst>
                    <a:ext uri="{9D8B030D-6E8A-4147-A177-3AD203B41FA5}">
                      <a16:colId xmlns:a16="http://schemas.microsoft.com/office/drawing/2014/main" val="389787024"/>
                    </a:ext>
                  </a:extLst>
                </a:gridCol>
                <a:gridCol w="658368">
                  <a:extLst>
                    <a:ext uri="{9D8B030D-6E8A-4147-A177-3AD203B41FA5}">
                      <a16:colId xmlns:a16="http://schemas.microsoft.com/office/drawing/2014/main" val="283318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5038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- 2018-05-18 10:15:00 </a:t>
                      </a:r>
                      <a:r>
                        <a:rPr kumimoji="0" lang="en-US" sz="1000" b="0" i="0" u="none" strike="noStrike" kern="1200" cap="none" spc="0" normalizeH="0" baseline="0" noProof="0">
                          <a:ln>
                            <a:noFill/>
                          </a:ln>
                          <a:solidFill>
                            <a:prstClr val="black"/>
                          </a:solidFill>
                          <a:effectLst/>
                          <a:uLnTx/>
                          <a:uFillTx/>
                          <a:latin typeface="+mn-lt"/>
                          <a:ea typeface="+mn-ea"/>
                          <a:cs typeface="+mn-cs"/>
                        </a:rPr>
                        <a:t> 
 This is your last chance to get your SCS limited edition tote bag! Make your way to SCS promotion booth at AEON and Giant outlets tomorrow and Sunday! 
1. Purchase SCS products worth RM15 and above or One (1) block of SCS Butter at any participating outlets listed below.
2. Show your receipt to redeem 1 FREE SCS Limited Edition Tote Bag from the SCS promotion booth.
3. Hurry, SCS Limited Edition Tote Bags are available while stock lasts.
4. Promotion will be active on weekends only (Saturday and Sunday) starting from 28 April and ending on 20 May 2018.
We will be at the outlets from 11am to 8pm.
The more you buy the more tote bags you can get! Collect all 3 designs! 
Wait no further, go get your tote today! 
Go to your nearest AEON or Giant outlet in the list below:
AEON outlets:
1. AEON Mid Valley, Kuala Lumpur 
2. AEON Maluri, Cheras, Kuala Lumpur
3. AEON Cheras Selatan, Cheras, Kuala Lumpur
4. AEON Bandar Utama, Petaling Jaya, Selangor 
5. AEON Bukit Tinggi, Klang, Selangor
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758155"/>
                  </a:ext>
                </a:extLst>
              </a:tr>
            </a:tbl>
          </a:graphicData>
        </a:graphic>
      </p:graphicFrame>
      <p:sp>
        <p:nvSpPr>
          <p:cNvPr id="4" name="Text Placeholder 3">
            <a:extLst>
              <a:ext uri="{FF2B5EF4-FFF2-40B4-BE49-F238E27FC236}">
                <a16:creationId xmlns:a16="http://schemas.microsoft.com/office/drawing/2014/main" id="{0AEFD945-6746-4437-8DF0-D812D237493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14311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0A88B-EF17-4F75-93B6-007CF2133D06}"/>
              </a:ext>
            </a:extLst>
          </p:cNvPr>
          <p:cNvSpPr>
            <a:spLocks noGrp="1"/>
          </p:cNvSpPr>
          <p:nvPr>
            <p:ph type="title"/>
          </p:nvPr>
        </p:nvSpPr>
        <p:spPr/>
        <p:txBody>
          <a:bodyPr/>
          <a:lstStyle/>
          <a:p>
            <a:r>
              <a:rPr lang="en-US"/>
              <a:t>Facebook Own Posts Table | SCS Dairy MY - 7 of 18</a:t>
            </a:r>
          </a:p>
        </p:txBody>
      </p:sp>
      <p:graphicFrame>
        <p:nvGraphicFramePr>
          <p:cNvPr id="5" name="Table Placeholder 4">
            <a:extLst>
              <a:ext uri="{FF2B5EF4-FFF2-40B4-BE49-F238E27FC236}">
                <a16:creationId xmlns:a16="http://schemas.microsoft.com/office/drawing/2014/main" id="{FE583A69-90C5-404B-A8F1-8F5CF2510777}"/>
              </a:ext>
            </a:extLst>
          </p:cNvPr>
          <p:cNvGraphicFramePr>
            <a:graphicFrameLocks noGrp="1"/>
          </p:cNvGraphicFramePr>
          <p:nvPr>
            <p:ph type="tbl" sz="quarter" idx="13"/>
            <p:extLst>
              <p:ext uri="{D42A27DB-BD31-4B8C-83A1-F6EECF244321}">
                <p14:modId xmlns:p14="http://schemas.microsoft.com/office/powerpoint/2010/main" val="49436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6637234"/>
                    </a:ext>
                  </a:extLst>
                </a:gridCol>
                <a:gridCol w="658368">
                  <a:extLst>
                    <a:ext uri="{9D8B030D-6E8A-4147-A177-3AD203B41FA5}">
                      <a16:colId xmlns:a16="http://schemas.microsoft.com/office/drawing/2014/main" val="2694130317"/>
                    </a:ext>
                  </a:extLst>
                </a:gridCol>
                <a:gridCol w="658368">
                  <a:extLst>
                    <a:ext uri="{9D8B030D-6E8A-4147-A177-3AD203B41FA5}">
                      <a16:colId xmlns:a16="http://schemas.microsoft.com/office/drawing/2014/main" val="1776898165"/>
                    </a:ext>
                  </a:extLst>
                </a:gridCol>
                <a:gridCol w="658368">
                  <a:extLst>
                    <a:ext uri="{9D8B030D-6E8A-4147-A177-3AD203B41FA5}">
                      <a16:colId xmlns:a16="http://schemas.microsoft.com/office/drawing/2014/main" val="288401705"/>
                    </a:ext>
                  </a:extLst>
                </a:gridCol>
                <a:gridCol w="658368">
                  <a:extLst>
                    <a:ext uri="{9D8B030D-6E8A-4147-A177-3AD203B41FA5}">
                      <a16:colId xmlns:a16="http://schemas.microsoft.com/office/drawing/2014/main" val="35786295"/>
                    </a:ext>
                  </a:extLst>
                </a:gridCol>
                <a:gridCol w="658368">
                  <a:extLst>
                    <a:ext uri="{9D8B030D-6E8A-4147-A177-3AD203B41FA5}">
                      <a16:colId xmlns:a16="http://schemas.microsoft.com/office/drawing/2014/main" val="560387317"/>
                    </a:ext>
                  </a:extLst>
                </a:gridCol>
                <a:gridCol w="658368">
                  <a:extLst>
                    <a:ext uri="{9D8B030D-6E8A-4147-A177-3AD203B41FA5}">
                      <a16:colId xmlns:a16="http://schemas.microsoft.com/office/drawing/2014/main" val="1165351"/>
                    </a:ext>
                  </a:extLst>
                </a:gridCol>
                <a:gridCol w="658368">
                  <a:extLst>
                    <a:ext uri="{9D8B030D-6E8A-4147-A177-3AD203B41FA5}">
                      <a16:colId xmlns:a16="http://schemas.microsoft.com/office/drawing/2014/main" val="3103061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091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- 2018-05-17 09:58:00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Ramadan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9231015"/>
                  </a:ext>
                </a:extLst>
              </a:tr>
            </a:tbl>
          </a:graphicData>
        </a:graphic>
      </p:graphicFrame>
      <p:sp>
        <p:nvSpPr>
          <p:cNvPr id="4" name="Text Placeholder 3">
            <a:extLst>
              <a:ext uri="{FF2B5EF4-FFF2-40B4-BE49-F238E27FC236}">
                <a16:creationId xmlns:a16="http://schemas.microsoft.com/office/drawing/2014/main" id="{CF56AE4F-2E08-474B-907D-16057D13AE3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822060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91005-D8AF-463A-A620-0AE59AD14F59}"/>
              </a:ext>
            </a:extLst>
          </p:cNvPr>
          <p:cNvSpPr>
            <a:spLocks noGrp="1"/>
          </p:cNvSpPr>
          <p:nvPr>
            <p:ph type="title"/>
          </p:nvPr>
        </p:nvSpPr>
        <p:spPr/>
        <p:txBody>
          <a:bodyPr/>
          <a:lstStyle/>
          <a:p>
            <a:r>
              <a:rPr lang="en-US"/>
              <a:t>Facebook Own Posts Table | SCS Dairy MY - 8 of 18</a:t>
            </a:r>
          </a:p>
        </p:txBody>
      </p:sp>
      <p:graphicFrame>
        <p:nvGraphicFramePr>
          <p:cNvPr id="5" name="Table Placeholder 4">
            <a:extLst>
              <a:ext uri="{FF2B5EF4-FFF2-40B4-BE49-F238E27FC236}">
                <a16:creationId xmlns:a16="http://schemas.microsoft.com/office/drawing/2014/main" id="{FA5167F3-E58B-4359-92D1-7D3920610B33}"/>
              </a:ext>
            </a:extLst>
          </p:cNvPr>
          <p:cNvGraphicFramePr>
            <a:graphicFrameLocks noGrp="1"/>
          </p:cNvGraphicFramePr>
          <p:nvPr>
            <p:ph type="tbl" sz="quarter" idx="13"/>
            <p:extLst>
              <p:ext uri="{D42A27DB-BD31-4B8C-83A1-F6EECF244321}">
                <p14:modId xmlns:p14="http://schemas.microsoft.com/office/powerpoint/2010/main" val="2007208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2008568"/>
                    </a:ext>
                  </a:extLst>
                </a:gridCol>
                <a:gridCol w="658368">
                  <a:extLst>
                    <a:ext uri="{9D8B030D-6E8A-4147-A177-3AD203B41FA5}">
                      <a16:colId xmlns:a16="http://schemas.microsoft.com/office/drawing/2014/main" val="32150145"/>
                    </a:ext>
                  </a:extLst>
                </a:gridCol>
                <a:gridCol w="658368">
                  <a:extLst>
                    <a:ext uri="{9D8B030D-6E8A-4147-A177-3AD203B41FA5}">
                      <a16:colId xmlns:a16="http://schemas.microsoft.com/office/drawing/2014/main" val="474361516"/>
                    </a:ext>
                  </a:extLst>
                </a:gridCol>
                <a:gridCol w="658368">
                  <a:extLst>
                    <a:ext uri="{9D8B030D-6E8A-4147-A177-3AD203B41FA5}">
                      <a16:colId xmlns:a16="http://schemas.microsoft.com/office/drawing/2014/main" val="2438465834"/>
                    </a:ext>
                  </a:extLst>
                </a:gridCol>
                <a:gridCol w="658368">
                  <a:extLst>
                    <a:ext uri="{9D8B030D-6E8A-4147-A177-3AD203B41FA5}">
                      <a16:colId xmlns:a16="http://schemas.microsoft.com/office/drawing/2014/main" val="519106095"/>
                    </a:ext>
                  </a:extLst>
                </a:gridCol>
                <a:gridCol w="658368">
                  <a:extLst>
                    <a:ext uri="{9D8B030D-6E8A-4147-A177-3AD203B41FA5}">
                      <a16:colId xmlns:a16="http://schemas.microsoft.com/office/drawing/2014/main" val="421401601"/>
                    </a:ext>
                  </a:extLst>
                </a:gridCol>
                <a:gridCol w="658368">
                  <a:extLst>
                    <a:ext uri="{9D8B030D-6E8A-4147-A177-3AD203B41FA5}">
                      <a16:colId xmlns:a16="http://schemas.microsoft.com/office/drawing/2014/main" val="1474495521"/>
                    </a:ext>
                  </a:extLst>
                </a:gridCol>
                <a:gridCol w="658368">
                  <a:extLst>
                    <a:ext uri="{9D8B030D-6E8A-4147-A177-3AD203B41FA5}">
                      <a16:colId xmlns:a16="http://schemas.microsoft.com/office/drawing/2014/main" val="2027459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352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- 2018-05-15 12:11:00 </a:t>
                      </a:r>
                      <a:r>
                        <a:rPr kumimoji="0" lang="en-US" sz="1000" b="0" i="0" u="none" strike="noStrike" kern="1200" cap="none" spc="0" normalizeH="0" baseline="0" noProof="0">
                          <a:ln>
                            <a:noFill/>
                          </a:ln>
                          <a:solidFill>
                            <a:prstClr val="black"/>
                          </a:solidFill>
                          <a:effectLst/>
                          <a:uLnTx/>
                          <a:uFillTx/>
                          <a:latin typeface="+mn-lt"/>
                          <a:ea typeface="+mn-ea"/>
                          <a:cs typeface="+mn-cs"/>
                        </a:rPr>
                        <a:t> 
 It’s the season for baking delicious Raya cookies made with the pure goodness of SCS Butter! 
So have you gotten your stock of SCS Butter yet? If you haven’t then head to AEON or Giant this weekend and redeem a FREE Tote bag on every purchase above RM15 on any SCS items or SCS butter blocks.
This is the last weekend and your last chance to redeem this exclusive tote bag! Don’t miss it!
AEON outlets:
1. AEON Mid Valley, Kuala Lumpur 
2. AEON Maluri, Cheras, Kuala Lumpur
3. AEON Cheras Selatan, Cheras, Kuala Lumpur
4. AEON Bandar Utama, Petaling Jaya, Selangor 
5. AEON Bukit Tinggi, Klang, Selangor
6. AEON Seremban 2, Seremban, Negeri Sembilan 
7. AEON Bandaraya Melaka, Melaka   
8. AEON Queensbay Mall, Bayan Lepas, Pulau Pinang 
9. AEON Tebrau City, Johor Bahru, Johor
10. AEON Bukit Indah, Johor Bahru, Johor
Giant Outlets:
1. Giant Hyper KJ, Kelana Jaya, Selangor
2. Giant USJ, Subang Jaya, Selangor
3. Giant Stadium, Shah Alam, Selangor 
4. Giant Kinrara, Puchong, Selangor 
5. Giant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656735"/>
                  </a:ext>
                </a:extLst>
              </a:tr>
            </a:tbl>
          </a:graphicData>
        </a:graphic>
      </p:graphicFrame>
      <p:sp>
        <p:nvSpPr>
          <p:cNvPr id="4" name="Text Placeholder 3">
            <a:extLst>
              <a:ext uri="{FF2B5EF4-FFF2-40B4-BE49-F238E27FC236}">
                <a16:creationId xmlns:a16="http://schemas.microsoft.com/office/drawing/2014/main" id="{FF19D05F-71C5-4108-9C24-5638F197A03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9651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917F8-4A26-4C3B-B8E6-8BF58F8D6D93}"/>
              </a:ext>
            </a:extLst>
          </p:cNvPr>
          <p:cNvSpPr>
            <a:spLocks noGrp="1"/>
          </p:cNvSpPr>
          <p:nvPr>
            <p:ph type="title"/>
          </p:nvPr>
        </p:nvSpPr>
        <p:spPr/>
        <p:txBody>
          <a:bodyPr/>
          <a:lstStyle/>
          <a:p>
            <a:r>
              <a:rPr lang="en-US"/>
              <a:t>Facebook Own Posts Table | SCS Dairy MY - 9 of 18</a:t>
            </a:r>
          </a:p>
        </p:txBody>
      </p:sp>
      <p:graphicFrame>
        <p:nvGraphicFramePr>
          <p:cNvPr id="5" name="Table Placeholder 4">
            <a:extLst>
              <a:ext uri="{FF2B5EF4-FFF2-40B4-BE49-F238E27FC236}">
                <a16:creationId xmlns:a16="http://schemas.microsoft.com/office/drawing/2014/main" id="{1EF26954-BE1D-4AAD-AF38-9D405DF57264}"/>
              </a:ext>
            </a:extLst>
          </p:cNvPr>
          <p:cNvGraphicFramePr>
            <a:graphicFrameLocks noGrp="1"/>
          </p:cNvGraphicFramePr>
          <p:nvPr>
            <p:ph type="tbl" sz="quarter" idx="13"/>
            <p:extLst>
              <p:ext uri="{D42A27DB-BD31-4B8C-83A1-F6EECF244321}">
                <p14:modId xmlns:p14="http://schemas.microsoft.com/office/powerpoint/2010/main" val="3914258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1803795"/>
                    </a:ext>
                  </a:extLst>
                </a:gridCol>
                <a:gridCol w="658368">
                  <a:extLst>
                    <a:ext uri="{9D8B030D-6E8A-4147-A177-3AD203B41FA5}">
                      <a16:colId xmlns:a16="http://schemas.microsoft.com/office/drawing/2014/main" val="1196511237"/>
                    </a:ext>
                  </a:extLst>
                </a:gridCol>
                <a:gridCol w="658368">
                  <a:extLst>
                    <a:ext uri="{9D8B030D-6E8A-4147-A177-3AD203B41FA5}">
                      <a16:colId xmlns:a16="http://schemas.microsoft.com/office/drawing/2014/main" val="231381090"/>
                    </a:ext>
                  </a:extLst>
                </a:gridCol>
                <a:gridCol w="658368">
                  <a:extLst>
                    <a:ext uri="{9D8B030D-6E8A-4147-A177-3AD203B41FA5}">
                      <a16:colId xmlns:a16="http://schemas.microsoft.com/office/drawing/2014/main" val="4158119850"/>
                    </a:ext>
                  </a:extLst>
                </a:gridCol>
                <a:gridCol w="658368">
                  <a:extLst>
                    <a:ext uri="{9D8B030D-6E8A-4147-A177-3AD203B41FA5}">
                      <a16:colId xmlns:a16="http://schemas.microsoft.com/office/drawing/2014/main" val="4163935860"/>
                    </a:ext>
                  </a:extLst>
                </a:gridCol>
                <a:gridCol w="658368">
                  <a:extLst>
                    <a:ext uri="{9D8B030D-6E8A-4147-A177-3AD203B41FA5}">
                      <a16:colId xmlns:a16="http://schemas.microsoft.com/office/drawing/2014/main" val="448750616"/>
                    </a:ext>
                  </a:extLst>
                </a:gridCol>
                <a:gridCol w="658368">
                  <a:extLst>
                    <a:ext uri="{9D8B030D-6E8A-4147-A177-3AD203B41FA5}">
                      <a16:colId xmlns:a16="http://schemas.microsoft.com/office/drawing/2014/main" val="2233744172"/>
                    </a:ext>
                  </a:extLst>
                </a:gridCol>
                <a:gridCol w="658368">
                  <a:extLst>
                    <a:ext uri="{9D8B030D-6E8A-4147-A177-3AD203B41FA5}">
                      <a16:colId xmlns:a16="http://schemas.microsoft.com/office/drawing/2014/main" val="87048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453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- 2018-05-14 15:45:41 </a:t>
                      </a:r>
                      <a:r>
                        <a:rPr kumimoji="0" lang="en-US" sz="1000" b="0" i="0" u="none" strike="noStrike" kern="1200" cap="none" spc="0" normalizeH="0" baseline="0" noProof="0">
                          <a:ln>
                            <a:noFill/>
                          </a:ln>
                          <a:solidFill>
                            <a:prstClr val="black"/>
                          </a:solidFill>
                          <a:effectLst/>
                          <a:uLnTx/>
                          <a:uFillTx/>
                          <a:latin typeface="+mn-lt"/>
                          <a:ea typeface="+mn-ea"/>
                          <a:cs typeface="+mn-cs"/>
                        </a:rPr>
                        <a:t> 
 A super thick and fudgy brownie filled with chocolate chips topped which a sticky layer of salted caramel. If you’re into ooey, gooey, and fudgy desserts, you do not want to miss out on this recipe.
Salted Caramel Brownies
Ingredients:
250g SCS butter
100g semi-sweet chocolate
400g sugar
4 eggs
188g flour
35g cocoa powder
1/2 tsp salt
75g semi-sweet chocolate chips
Approximately 300ml caramel sauce (store-bought)
Coarse sea salt (for sprinkling)
Instructions:
Preheat to 176ºC. Lightly grease a 9x9 baking dish. Melt together the butter and the semi-sweet chocolate. Let cool slightly.
Stir in the sugar and the eggs. Mix in the flour, cocoa powder, and salt. Fold in the chocolate chips.
Spread the batter in the prepared baking dish. Bake for 30-35 minutes until a toothpick inserted comes out mostly clean. Let cool completely before topping with caramel sauce and sprinkling with sea salt.
Source: https://www.somethingswanky.com/salted-caramel-brownies/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09338268"/>
                  </a:ext>
                </a:extLst>
              </a:tr>
            </a:tbl>
          </a:graphicData>
        </a:graphic>
      </p:graphicFrame>
      <p:sp>
        <p:nvSpPr>
          <p:cNvPr id="4" name="Text Placeholder 3">
            <a:extLst>
              <a:ext uri="{FF2B5EF4-FFF2-40B4-BE49-F238E27FC236}">
                <a16:creationId xmlns:a16="http://schemas.microsoft.com/office/drawing/2014/main" id="{571E1180-FE00-411E-9A5B-9265AA10F34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73497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2D419-3CA0-4517-86A2-134FC6FB2AFC}"/>
              </a:ext>
            </a:extLst>
          </p:cNvPr>
          <p:cNvSpPr>
            <a:spLocks noGrp="1"/>
          </p:cNvSpPr>
          <p:nvPr>
            <p:ph type="title"/>
          </p:nvPr>
        </p:nvSpPr>
        <p:spPr/>
        <p:txBody>
          <a:bodyPr/>
          <a:lstStyle/>
          <a:p>
            <a:r>
              <a:rPr lang="en-US"/>
              <a:t>Facebook Own Posts Table | SCS Dairy MY - 10 of 18</a:t>
            </a:r>
          </a:p>
        </p:txBody>
      </p:sp>
      <p:graphicFrame>
        <p:nvGraphicFramePr>
          <p:cNvPr id="5" name="Table Placeholder 4">
            <a:extLst>
              <a:ext uri="{FF2B5EF4-FFF2-40B4-BE49-F238E27FC236}">
                <a16:creationId xmlns:a16="http://schemas.microsoft.com/office/drawing/2014/main" id="{26D4B02E-23F7-4990-928A-542616B844E7}"/>
              </a:ext>
            </a:extLst>
          </p:cNvPr>
          <p:cNvGraphicFramePr>
            <a:graphicFrameLocks noGrp="1"/>
          </p:cNvGraphicFramePr>
          <p:nvPr>
            <p:ph type="tbl" sz="quarter" idx="13"/>
            <p:extLst>
              <p:ext uri="{D42A27DB-BD31-4B8C-83A1-F6EECF244321}">
                <p14:modId xmlns:p14="http://schemas.microsoft.com/office/powerpoint/2010/main" val="2408756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1871287"/>
                    </a:ext>
                  </a:extLst>
                </a:gridCol>
                <a:gridCol w="658368">
                  <a:extLst>
                    <a:ext uri="{9D8B030D-6E8A-4147-A177-3AD203B41FA5}">
                      <a16:colId xmlns:a16="http://schemas.microsoft.com/office/drawing/2014/main" val="27352547"/>
                    </a:ext>
                  </a:extLst>
                </a:gridCol>
                <a:gridCol w="658368">
                  <a:extLst>
                    <a:ext uri="{9D8B030D-6E8A-4147-A177-3AD203B41FA5}">
                      <a16:colId xmlns:a16="http://schemas.microsoft.com/office/drawing/2014/main" val="3119106578"/>
                    </a:ext>
                  </a:extLst>
                </a:gridCol>
                <a:gridCol w="658368">
                  <a:extLst>
                    <a:ext uri="{9D8B030D-6E8A-4147-A177-3AD203B41FA5}">
                      <a16:colId xmlns:a16="http://schemas.microsoft.com/office/drawing/2014/main" val="877560363"/>
                    </a:ext>
                  </a:extLst>
                </a:gridCol>
                <a:gridCol w="658368">
                  <a:extLst>
                    <a:ext uri="{9D8B030D-6E8A-4147-A177-3AD203B41FA5}">
                      <a16:colId xmlns:a16="http://schemas.microsoft.com/office/drawing/2014/main" val="3907606957"/>
                    </a:ext>
                  </a:extLst>
                </a:gridCol>
                <a:gridCol w="658368">
                  <a:extLst>
                    <a:ext uri="{9D8B030D-6E8A-4147-A177-3AD203B41FA5}">
                      <a16:colId xmlns:a16="http://schemas.microsoft.com/office/drawing/2014/main" val="1525366827"/>
                    </a:ext>
                  </a:extLst>
                </a:gridCol>
                <a:gridCol w="658368">
                  <a:extLst>
                    <a:ext uri="{9D8B030D-6E8A-4147-A177-3AD203B41FA5}">
                      <a16:colId xmlns:a16="http://schemas.microsoft.com/office/drawing/2014/main" val="3370501180"/>
                    </a:ext>
                  </a:extLst>
                </a:gridCol>
                <a:gridCol w="658368">
                  <a:extLst>
                    <a:ext uri="{9D8B030D-6E8A-4147-A177-3AD203B41FA5}">
                      <a16:colId xmlns:a16="http://schemas.microsoft.com/office/drawing/2014/main" val="3427203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6989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- 2018-05-12 22:01:39 </a:t>
                      </a:r>
                      <a:r>
                        <a:rPr kumimoji="0" lang="en-US" sz="1000" b="0" i="0" u="none" strike="noStrike" kern="1200" cap="none" spc="0" normalizeH="0" baseline="0" noProof="0">
                          <a:ln>
                            <a:noFill/>
                          </a:ln>
                          <a:solidFill>
                            <a:prstClr val="black"/>
                          </a:solidFill>
                          <a:effectLst/>
                          <a:uLnTx/>
                          <a:uFillTx/>
                          <a:latin typeface="+mn-lt"/>
                          <a:ea typeface="+mn-ea"/>
                          <a:cs typeface="+mn-cs"/>
                        </a:rPr>
                        <a:t> 
 Knock, knock!
Who's there?
Butter.
Butter who?
Butter bring an umbrella, it looks like it might rain!
Stay warm and dry!
#SCSpun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0968626"/>
                  </a:ext>
                </a:extLst>
              </a:tr>
            </a:tbl>
          </a:graphicData>
        </a:graphic>
      </p:graphicFrame>
      <p:sp>
        <p:nvSpPr>
          <p:cNvPr id="4" name="Text Placeholder 3">
            <a:extLst>
              <a:ext uri="{FF2B5EF4-FFF2-40B4-BE49-F238E27FC236}">
                <a16:creationId xmlns:a16="http://schemas.microsoft.com/office/drawing/2014/main" id="{3C1C14C9-6973-4603-8903-581B281F97F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81011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823E-5D2C-48DA-96A6-22FC3B80BFC5}"/>
              </a:ext>
            </a:extLst>
          </p:cNvPr>
          <p:cNvSpPr>
            <a:spLocks noGrp="1"/>
          </p:cNvSpPr>
          <p:nvPr>
            <p:ph type="title"/>
          </p:nvPr>
        </p:nvSpPr>
        <p:spPr/>
        <p:txBody>
          <a:bodyPr/>
          <a:lstStyle/>
          <a:p>
            <a:r>
              <a:rPr lang="en-US"/>
              <a:t>Facebook Own Posts Table | SCS Dairy MY - 11 of 18</a:t>
            </a:r>
          </a:p>
        </p:txBody>
      </p:sp>
      <p:graphicFrame>
        <p:nvGraphicFramePr>
          <p:cNvPr id="5" name="Table Placeholder 4">
            <a:extLst>
              <a:ext uri="{FF2B5EF4-FFF2-40B4-BE49-F238E27FC236}">
                <a16:creationId xmlns:a16="http://schemas.microsoft.com/office/drawing/2014/main" id="{E4A35CAE-CA9F-4EC9-A636-49A4346C863D}"/>
              </a:ext>
            </a:extLst>
          </p:cNvPr>
          <p:cNvGraphicFramePr>
            <a:graphicFrameLocks noGrp="1"/>
          </p:cNvGraphicFramePr>
          <p:nvPr>
            <p:ph type="tbl" sz="quarter" idx="13"/>
            <p:extLst>
              <p:ext uri="{D42A27DB-BD31-4B8C-83A1-F6EECF244321}">
                <p14:modId xmlns:p14="http://schemas.microsoft.com/office/powerpoint/2010/main" val="3458205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3837454"/>
                    </a:ext>
                  </a:extLst>
                </a:gridCol>
                <a:gridCol w="658368">
                  <a:extLst>
                    <a:ext uri="{9D8B030D-6E8A-4147-A177-3AD203B41FA5}">
                      <a16:colId xmlns:a16="http://schemas.microsoft.com/office/drawing/2014/main" val="4176057776"/>
                    </a:ext>
                  </a:extLst>
                </a:gridCol>
                <a:gridCol w="658368">
                  <a:extLst>
                    <a:ext uri="{9D8B030D-6E8A-4147-A177-3AD203B41FA5}">
                      <a16:colId xmlns:a16="http://schemas.microsoft.com/office/drawing/2014/main" val="2905714479"/>
                    </a:ext>
                  </a:extLst>
                </a:gridCol>
                <a:gridCol w="658368">
                  <a:extLst>
                    <a:ext uri="{9D8B030D-6E8A-4147-A177-3AD203B41FA5}">
                      <a16:colId xmlns:a16="http://schemas.microsoft.com/office/drawing/2014/main" val="641862862"/>
                    </a:ext>
                  </a:extLst>
                </a:gridCol>
                <a:gridCol w="658368">
                  <a:extLst>
                    <a:ext uri="{9D8B030D-6E8A-4147-A177-3AD203B41FA5}">
                      <a16:colId xmlns:a16="http://schemas.microsoft.com/office/drawing/2014/main" val="1320946202"/>
                    </a:ext>
                  </a:extLst>
                </a:gridCol>
                <a:gridCol w="658368">
                  <a:extLst>
                    <a:ext uri="{9D8B030D-6E8A-4147-A177-3AD203B41FA5}">
                      <a16:colId xmlns:a16="http://schemas.microsoft.com/office/drawing/2014/main" val="1385107031"/>
                    </a:ext>
                  </a:extLst>
                </a:gridCol>
                <a:gridCol w="658368">
                  <a:extLst>
                    <a:ext uri="{9D8B030D-6E8A-4147-A177-3AD203B41FA5}">
                      <a16:colId xmlns:a16="http://schemas.microsoft.com/office/drawing/2014/main" val="520772188"/>
                    </a:ext>
                  </a:extLst>
                </a:gridCol>
                <a:gridCol w="658368">
                  <a:extLst>
                    <a:ext uri="{9D8B030D-6E8A-4147-A177-3AD203B41FA5}">
                      <a16:colId xmlns:a16="http://schemas.microsoft.com/office/drawing/2014/main" val="471614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4398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- 2018-05-11 10:02:00 </a:t>
                      </a:r>
                      <a:r>
                        <a:rPr kumimoji="0" lang="en-US" sz="1000" b="0" i="0" u="none" strike="noStrike" kern="1200" cap="none" spc="0" normalizeH="0" baseline="0" noProof="0">
                          <a:ln>
                            <a:noFill/>
                          </a:ln>
                          <a:solidFill>
                            <a:prstClr val="black"/>
                          </a:solidFill>
                          <a:effectLst/>
                          <a:uLnTx/>
                          <a:uFillTx/>
                          <a:latin typeface="+mn-lt"/>
                          <a:ea typeface="+mn-ea"/>
                          <a:cs typeface="+mn-cs"/>
                        </a:rPr>
                        <a:t> 
 Ramadan is only a few days away! Stock up on your favorite SCS products and redeem a FREE Tote bag on every purchase above RM15 on any SCS items or SCS butter blocks.
Visit AEON or Giant this weekend on 12 and 13 May 2018 and get your FREE Tote bag!
If you cannot go this weekend, you still have one more weekend to redeem this exclusive tote bag!
AEON outlets:
1. AEON Mid Valley, Kuala Lumpur 
2. AEON Maluri, Cheras, Kuala Lumpur
3. AEON Cheras Selatan, Cheras, Kuala Lumpur
4. AEON Bandar Utama, Petaling Jaya, Selangor 
5. AEON Bukit Tinggi, Klang, Selangor
6. AEON Seremban 2, Seremban, Negeri Sembilan 
7. AEON Bandaraya Melaka, Melaka   
8. AEON Queensbay Mall, Bayan Lepas, Pulau Pinang 
9. AEON Tebrau City, Johor Bahru, Johor
10. AEON Bukit Indah, Johor Bahru, Johor
Giant Outlets:
1. Giant Hyper KJ, Kelana Jaya, Selangor
2. Giant USJ, Subang Jaya, Selangor
3. Giant Stadium, Shah Alam, Selangor 
4. Giant Kinrara, Puchong, Selangor 
5. Giant Nilai, Nilai, Negeri Sembilan   
6. 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8450846"/>
                  </a:ext>
                </a:extLst>
              </a:tr>
            </a:tbl>
          </a:graphicData>
        </a:graphic>
      </p:graphicFrame>
      <p:sp>
        <p:nvSpPr>
          <p:cNvPr id="4" name="Text Placeholder 3">
            <a:extLst>
              <a:ext uri="{FF2B5EF4-FFF2-40B4-BE49-F238E27FC236}">
                <a16:creationId xmlns:a16="http://schemas.microsoft.com/office/drawing/2014/main" id="{466CEA26-84A8-496F-B97E-3C842CEA8BC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74949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1BB64-C4BC-4578-90AE-01DBD90689FD}"/>
              </a:ext>
            </a:extLst>
          </p:cNvPr>
          <p:cNvSpPr>
            <a:spLocks noGrp="1"/>
          </p:cNvSpPr>
          <p:nvPr>
            <p:ph type="title"/>
          </p:nvPr>
        </p:nvSpPr>
        <p:spPr/>
        <p:txBody>
          <a:bodyPr/>
          <a:lstStyle/>
          <a:p>
            <a:r>
              <a:rPr lang="en-US"/>
              <a:t>Facebook Own Posts Table | SCS Dairy MY - 12 of 18</a:t>
            </a:r>
          </a:p>
        </p:txBody>
      </p:sp>
      <p:graphicFrame>
        <p:nvGraphicFramePr>
          <p:cNvPr id="5" name="Table Placeholder 4">
            <a:extLst>
              <a:ext uri="{FF2B5EF4-FFF2-40B4-BE49-F238E27FC236}">
                <a16:creationId xmlns:a16="http://schemas.microsoft.com/office/drawing/2014/main" id="{56DFBAED-987E-4895-85F3-0706656725A5}"/>
              </a:ext>
            </a:extLst>
          </p:cNvPr>
          <p:cNvGraphicFramePr>
            <a:graphicFrameLocks noGrp="1"/>
          </p:cNvGraphicFramePr>
          <p:nvPr>
            <p:ph type="tbl" sz="quarter" idx="13"/>
            <p:extLst>
              <p:ext uri="{D42A27DB-BD31-4B8C-83A1-F6EECF244321}">
                <p14:modId xmlns:p14="http://schemas.microsoft.com/office/powerpoint/2010/main" val="393696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6885493"/>
                    </a:ext>
                  </a:extLst>
                </a:gridCol>
                <a:gridCol w="658368">
                  <a:extLst>
                    <a:ext uri="{9D8B030D-6E8A-4147-A177-3AD203B41FA5}">
                      <a16:colId xmlns:a16="http://schemas.microsoft.com/office/drawing/2014/main" val="3109030854"/>
                    </a:ext>
                  </a:extLst>
                </a:gridCol>
                <a:gridCol w="658368">
                  <a:extLst>
                    <a:ext uri="{9D8B030D-6E8A-4147-A177-3AD203B41FA5}">
                      <a16:colId xmlns:a16="http://schemas.microsoft.com/office/drawing/2014/main" val="2184138760"/>
                    </a:ext>
                  </a:extLst>
                </a:gridCol>
                <a:gridCol w="658368">
                  <a:extLst>
                    <a:ext uri="{9D8B030D-6E8A-4147-A177-3AD203B41FA5}">
                      <a16:colId xmlns:a16="http://schemas.microsoft.com/office/drawing/2014/main" val="1147011679"/>
                    </a:ext>
                  </a:extLst>
                </a:gridCol>
                <a:gridCol w="658368">
                  <a:extLst>
                    <a:ext uri="{9D8B030D-6E8A-4147-A177-3AD203B41FA5}">
                      <a16:colId xmlns:a16="http://schemas.microsoft.com/office/drawing/2014/main" val="2272127376"/>
                    </a:ext>
                  </a:extLst>
                </a:gridCol>
                <a:gridCol w="658368">
                  <a:extLst>
                    <a:ext uri="{9D8B030D-6E8A-4147-A177-3AD203B41FA5}">
                      <a16:colId xmlns:a16="http://schemas.microsoft.com/office/drawing/2014/main" val="1283649964"/>
                    </a:ext>
                  </a:extLst>
                </a:gridCol>
                <a:gridCol w="658368">
                  <a:extLst>
                    <a:ext uri="{9D8B030D-6E8A-4147-A177-3AD203B41FA5}">
                      <a16:colId xmlns:a16="http://schemas.microsoft.com/office/drawing/2014/main" val="13991839"/>
                    </a:ext>
                  </a:extLst>
                </a:gridCol>
                <a:gridCol w="658368">
                  <a:extLst>
                    <a:ext uri="{9D8B030D-6E8A-4147-A177-3AD203B41FA5}">
                      <a16:colId xmlns:a16="http://schemas.microsoft.com/office/drawing/2014/main" val="127195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358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- 2018-05-10 13:33:00 </a:t>
                      </a:r>
                      <a:r>
                        <a:rPr kumimoji="0" lang="en-US" sz="1000" b="0" i="0" u="none" strike="noStrike" kern="1200" cap="none" spc="0" normalizeH="0" baseline="0" noProof="0">
                          <a:ln>
                            <a:noFill/>
                          </a:ln>
                          <a:solidFill>
                            <a:prstClr val="black"/>
                          </a:solidFill>
                          <a:effectLst/>
                          <a:uLnTx/>
                          <a:uFillTx/>
                          <a:latin typeface="+mn-lt"/>
                          <a:ea typeface="+mn-ea"/>
                          <a:cs typeface="+mn-cs"/>
                        </a:rPr>
                        <a:t> 
 Make your cookie dough in advance and let it hang out in the fridge for a day or two. This dries out the dough slightly, and yields a cookie that has a better flavor and texture.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3238949"/>
                  </a:ext>
                </a:extLst>
              </a:tr>
            </a:tbl>
          </a:graphicData>
        </a:graphic>
      </p:graphicFrame>
      <p:sp>
        <p:nvSpPr>
          <p:cNvPr id="4" name="Text Placeholder 3">
            <a:extLst>
              <a:ext uri="{FF2B5EF4-FFF2-40B4-BE49-F238E27FC236}">
                <a16:creationId xmlns:a16="http://schemas.microsoft.com/office/drawing/2014/main" id="{879F6128-2A85-423E-8550-A6EC7351376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523258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9BA7B-B81A-480A-BF52-7D0C3A737280}"/>
              </a:ext>
            </a:extLst>
          </p:cNvPr>
          <p:cNvSpPr>
            <a:spLocks noGrp="1"/>
          </p:cNvSpPr>
          <p:nvPr>
            <p:ph type="title"/>
          </p:nvPr>
        </p:nvSpPr>
        <p:spPr/>
        <p:txBody>
          <a:bodyPr/>
          <a:lstStyle/>
          <a:p>
            <a:r>
              <a:rPr lang="en-US"/>
              <a:t>Facebook Own Posts Table | SCS Dairy MY - 13 of 18</a:t>
            </a:r>
          </a:p>
        </p:txBody>
      </p:sp>
      <p:graphicFrame>
        <p:nvGraphicFramePr>
          <p:cNvPr id="5" name="Table Placeholder 4">
            <a:extLst>
              <a:ext uri="{FF2B5EF4-FFF2-40B4-BE49-F238E27FC236}">
                <a16:creationId xmlns:a16="http://schemas.microsoft.com/office/drawing/2014/main" id="{6B7190E9-593F-49C1-B4E0-6C51CA52F321}"/>
              </a:ext>
            </a:extLst>
          </p:cNvPr>
          <p:cNvGraphicFramePr>
            <a:graphicFrameLocks noGrp="1"/>
          </p:cNvGraphicFramePr>
          <p:nvPr>
            <p:ph type="tbl" sz="quarter" idx="13"/>
            <p:extLst>
              <p:ext uri="{D42A27DB-BD31-4B8C-83A1-F6EECF244321}">
                <p14:modId xmlns:p14="http://schemas.microsoft.com/office/powerpoint/2010/main" val="1899957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0133745"/>
                    </a:ext>
                  </a:extLst>
                </a:gridCol>
                <a:gridCol w="658368">
                  <a:extLst>
                    <a:ext uri="{9D8B030D-6E8A-4147-A177-3AD203B41FA5}">
                      <a16:colId xmlns:a16="http://schemas.microsoft.com/office/drawing/2014/main" val="2269746538"/>
                    </a:ext>
                  </a:extLst>
                </a:gridCol>
                <a:gridCol w="658368">
                  <a:extLst>
                    <a:ext uri="{9D8B030D-6E8A-4147-A177-3AD203B41FA5}">
                      <a16:colId xmlns:a16="http://schemas.microsoft.com/office/drawing/2014/main" val="846155832"/>
                    </a:ext>
                  </a:extLst>
                </a:gridCol>
                <a:gridCol w="658368">
                  <a:extLst>
                    <a:ext uri="{9D8B030D-6E8A-4147-A177-3AD203B41FA5}">
                      <a16:colId xmlns:a16="http://schemas.microsoft.com/office/drawing/2014/main" val="1001446442"/>
                    </a:ext>
                  </a:extLst>
                </a:gridCol>
                <a:gridCol w="658368">
                  <a:extLst>
                    <a:ext uri="{9D8B030D-6E8A-4147-A177-3AD203B41FA5}">
                      <a16:colId xmlns:a16="http://schemas.microsoft.com/office/drawing/2014/main" val="2941804772"/>
                    </a:ext>
                  </a:extLst>
                </a:gridCol>
                <a:gridCol w="658368">
                  <a:extLst>
                    <a:ext uri="{9D8B030D-6E8A-4147-A177-3AD203B41FA5}">
                      <a16:colId xmlns:a16="http://schemas.microsoft.com/office/drawing/2014/main" val="3742508267"/>
                    </a:ext>
                  </a:extLst>
                </a:gridCol>
                <a:gridCol w="658368">
                  <a:extLst>
                    <a:ext uri="{9D8B030D-6E8A-4147-A177-3AD203B41FA5}">
                      <a16:colId xmlns:a16="http://schemas.microsoft.com/office/drawing/2014/main" val="2157454505"/>
                    </a:ext>
                  </a:extLst>
                </a:gridCol>
                <a:gridCol w="658368">
                  <a:extLst>
                    <a:ext uri="{9D8B030D-6E8A-4147-A177-3AD203B41FA5}">
                      <a16:colId xmlns:a16="http://schemas.microsoft.com/office/drawing/2014/main" val="217754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523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- 2018-05-08 17:24:00 </a:t>
                      </a:r>
                      <a:r>
                        <a:rPr kumimoji="0" lang="en-US" sz="1000" b="0" i="0" u="none" strike="noStrike" kern="1200" cap="none" spc="0" normalizeH="0" baseline="0" noProof="0">
                          <a:ln>
                            <a:noFill/>
                          </a:ln>
                          <a:solidFill>
                            <a:prstClr val="black"/>
                          </a:solidFill>
                          <a:effectLst/>
                          <a:uLnTx/>
                          <a:uFillTx/>
                          <a:latin typeface="+mn-lt"/>
                          <a:ea typeface="+mn-ea"/>
                          <a:cs typeface="+mn-cs"/>
                        </a:rPr>
                        <a:t> 
 This Cream Puff Cake just might become your new favorite dessert for the Raya season.
Cream Puff Cake
Ingredients:
113g SCS unsalted butter
227g SCS cream cheese softened
237ml water
125g all-purpose flour
Pinch of salt
4 eggs
138g instant vanilla pudding
950ml milk
340g whipped topping
Instructions:
Begin by preheating your oven to 176oC. Spray a 9x13-inch baking pan with baking spray and set aside. 
In a medium saucepan, bring the water to a boil. Then add the butter and bring to a boil again. Remove from heat and stir in the flour and salt until it is just combined and forms a ball.
Add the dough to the prepared baking dish. Spray your fingertips with some baking spray and then gently press the dough into an even layer on the bottom of the pan. Bake for 20-25 minutes. The dough will rise, especially up the sides of the pan. Cool completely.
In a large bowl, whisk together the instant pudding and milk. Set aside. In the bowl of stand mixer, beat the cream cheese 3-4 minutes 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8165446"/>
                  </a:ext>
                </a:extLst>
              </a:tr>
            </a:tbl>
          </a:graphicData>
        </a:graphic>
      </p:graphicFrame>
      <p:sp>
        <p:nvSpPr>
          <p:cNvPr id="4" name="Text Placeholder 3">
            <a:extLst>
              <a:ext uri="{FF2B5EF4-FFF2-40B4-BE49-F238E27FC236}">
                <a16:creationId xmlns:a16="http://schemas.microsoft.com/office/drawing/2014/main" id="{65B30138-CC28-4DF3-AD6B-1667DA4CD8D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361363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CA11F-BF16-47F0-8364-CFB64D4DA661}"/>
              </a:ext>
            </a:extLst>
          </p:cNvPr>
          <p:cNvSpPr>
            <a:spLocks noGrp="1"/>
          </p:cNvSpPr>
          <p:nvPr>
            <p:ph type="title"/>
          </p:nvPr>
        </p:nvSpPr>
        <p:spPr/>
        <p:txBody>
          <a:bodyPr/>
          <a:lstStyle/>
          <a:p>
            <a:r>
              <a:rPr lang="en-US"/>
              <a:t>Facebook Own Posts Table | SCS Dairy MY - 14 of 18</a:t>
            </a:r>
          </a:p>
        </p:txBody>
      </p:sp>
      <p:graphicFrame>
        <p:nvGraphicFramePr>
          <p:cNvPr id="5" name="Table Placeholder 4">
            <a:extLst>
              <a:ext uri="{FF2B5EF4-FFF2-40B4-BE49-F238E27FC236}">
                <a16:creationId xmlns:a16="http://schemas.microsoft.com/office/drawing/2014/main" id="{540DF04A-D2EC-4C46-9FA0-C1DFCD214790}"/>
              </a:ext>
            </a:extLst>
          </p:cNvPr>
          <p:cNvGraphicFramePr>
            <a:graphicFrameLocks noGrp="1"/>
          </p:cNvGraphicFramePr>
          <p:nvPr>
            <p:ph type="tbl" sz="quarter" idx="13"/>
            <p:extLst>
              <p:ext uri="{D42A27DB-BD31-4B8C-83A1-F6EECF244321}">
                <p14:modId xmlns:p14="http://schemas.microsoft.com/office/powerpoint/2010/main" val="565433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26326081"/>
                    </a:ext>
                  </a:extLst>
                </a:gridCol>
                <a:gridCol w="658368">
                  <a:extLst>
                    <a:ext uri="{9D8B030D-6E8A-4147-A177-3AD203B41FA5}">
                      <a16:colId xmlns:a16="http://schemas.microsoft.com/office/drawing/2014/main" val="2438069663"/>
                    </a:ext>
                  </a:extLst>
                </a:gridCol>
                <a:gridCol w="658368">
                  <a:extLst>
                    <a:ext uri="{9D8B030D-6E8A-4147-A177-3AD203B41FA5}">
                      <a16:colId xmlns:a16="http://schemas.microsoft.com/office/drawing/2014/main" val="4239843078"/>
                    </a:ext>
                  </a:extLst>
                </a:gridCol>
                <a:gridCol w="658368">
                  <a:extLst>
                    <a:ext uri="{9D8B030D-6E8A-4147-A177-3AD203B41FA5}">
                      <a16:colId xmlns:a16="http://schemas.microsoft.com/office/drawing/2014/main" val="722015024"/>
                    </a:ext>
                  </a:extLst>
                </a:gridCol>
                <a:gridCol w="658368">
                  <a:extLst>
                    <a:ext uri="{9D8B030D-6E8A-4147-A177-3AD203B41FA5}">
                      <a16:colId xmlns:a16="http://schemas.microsoft.com/office/drawing/2014/main" val="936200653"/>
                    </a:ext>
                  </a:extLst>
                </a:gridCol>
                <a:gridCol w="658368">
                  <a:extLst>
                    <a:ext uri="{9D8B030D-6E8A-4147-A177-3AD203B41FA5}">
                      <a16:colId xmlns:a16="http://schemas.microsoft.com/office/drawing/2014/main" val="2072380521"/>
                    </a:ext>
                  </a:extLst>
                </a:gridCol>
                <a:gridCol w="658368">
                  <a:extLst>
                    <a:ext uri="{9D8B030D-6E8A-4147-A177-3AD203B41FA5}">
                      <a16:colId xmlns:a16="http://schemas.microsoft.com/office/drawing/2014/main" val="1359413923"/>
                    </a:ext>
                  </a:extLst>
                </a:gridCol>
                <a:gridCol w="658368">
                  <a:extLst>
                    <a:ext uri="{9D8B030D-6E8A-4147-A177-3AD203B41FA5}">
                      <a16:colId xmlns:a16="http://schemas.microsoft.com/office/drawing/2014/main" val="1962276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083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- 2018-05-08 12:15:00 </a:t>
                      </a:r>
                      <a:r>
                        <a:rPr kumimoji="0" lang="en-US" sz="1000" b="0" i="0" u="none" strike="noStrike" kern="1200" cap="none" spc="0" normalizeH="0" baseline="0" noProof="0">
                          <a:ln>
                            <a:noFill/>
                          </a:ln>
                          <a:solidFill>
                            <a:prstClr val="black"/>
                          </a:solidFill>
                          <a:effectLst/>
                          <a:uLnTx/>
                          <a:uFillTx/>
                          <a:latin typeface="+mn-lt"/>
                          <a:ea typeface="+mn-ea"/>
                          <a:cs typeface="+mn-cs"/>
                        </a:rPr>
                        <a:t> 
 Countdown to Ramadan has started! Have you prepared your grocery list for this festive month? 
Stock up on SCS Butter for mouthwatering desserts for breaking fast plus walk away with a FREE SCS Limited Edition Tote Bag when you shop from selected AEON or Giant stores! 
Head to AEON or Giant this weekend on 12th &amp; 13th May 2018 and redeem your FREE Tote bag!
AEON outlets:
1. AEON Mid Valley, Kuala Lumpur 
2. AEON Maluri, Cheras, Kuala Lumpur
3. AEON Cheras Selatan, Cheras, Kuala Lumpur
4. AEON Bandar Utama, Petaling Jaya, Selangor 
5. AEON Bukit Tinggi, Klang, Selangor
6. AEON Seremban 2, Seremban, Negeri Sembilan 
7. AEON Bandaraya Melaka, Melaka   
8. AEON Queensbay Mall, Bayan Lepas, Pulau Pinang 
9. AEON Tebrau City, Johor Bahru, Johor
10. AEON Bukit Indah, Johor Bahru, Johor
Giant Outlets:
1. Giant Hyper KJ, Kelana Jaya, Selangor
2. Giant USJ, Subang Jaya, Selangor
3. Giant Stadium, Shah Alam, Selangor 
4. Giant Kinrara, Puchong, Selangor 
5. Giant Nilai, Nilai, Negeri Sembilan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7390730"/>
                  </a:ext>
                </a:extLst>
              </a:tr>
            </a:tbl>
          </a:graphicData>
        </a:graphic>
      </p:graphicFrame>
      <p:sp>
        <p:nvSpPr>
          <p:cNvPr id="4" name="Text Placeholder 3">
            <a:extLst>
              <a:ext uri="{FF2B5EF4-FFF2-40B4-BE49-F238E27FC236}">
                <a16:creationId xmlns:a16="http://schemas.microsoft.com/office/drawing/2014/main" id="{EC43E521-E5AD-44FC-B8D4-6DB00BF3A9F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10718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61B37-668C-48D2-9DFE-34CC55352CBE}"/>
              </a:ext>
            </a:extLst>
          </p:cNvPr>
          <p:cNvSpPr>
            <a:spLocks noGrp="1"/>
          </p:cNvSpPr>
          <p:nvPr>
            <p:ph type="title"/>
          </p:nvPr>
        </p:nvSpPr>
        <p:spPr/>
        <p:txBody>
          <a:bodyPr/>
          <a:lstStyle/>
          <a:p>
            <a:r>
              <a:rPr lang="en-US"/>
              <a:t>Facebook Own Posts Table | SCS Dairy MY - 15 of 18</a:t>
            </a:r>
          </a:p>
        </p:txBody>
      </p:sp>
      <p:graphicFrame>
        <p:nvGraphicFramePr>
          <p:cNvPr id="5" name="Table Placeholder 4">
            <a:extLst>
              <a:ext uri="{FF2B5EF4-FFF2-40B4-BE49-F238E27FC236}">
                <a16:creationId xmlns:a16="http://schemas.microsoft.com/office/drawing/2014/main" id="{E27E712B-763A-4EE3-9D3C-CACD249D37B6}"/>
              </a:ext>
            </a:extLst>
          </p:cNvPr>
          <p:cNvGraphicFramePr>
            <a:graphicFrameLocks noGrp="1"/>
          </p:cNvGraphicFramePr>
          <p:nvPr>
            <p:ph type="tbl" sz="quarter" idx="13"/>
            <p:extLst>
              <p:ext uri="{D42A27DB-BD31-4B8C-83A1-F6EECF244321}">
                <p14:modId xmlns:p14="http://schemas.microsoft.com/office/powerpoint/2010/main" val="399174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2484480"/>
                    </a:ext>
                  </a:extLst>
                </a:gridCol>
                <a:gridCol w="658368">
                  <a:extLst>
                    <a:ext uri="{9D8B030D-6E8A-4147-A177-3AD203B41FA5}">
                      <a16:colId xmlns:a16="http://schemas.microsoft.com/office/drawing/2014/main" val="4008215511"/>
                    </a:ext>
                  </a:extLst>
                </a:gridCol>
                <a:gridCol w="658368">
                  <a:extLst>
                    <a:ext uri="{9D8B030D-6E8A-4147-A177-3AD203B41FA5}">
                      <a16:colId xmlns:a16="http://schemas.microsoft.com/office/drawing/2014/main" val="2826730257"/>
                    </a:ext>
                  </a:extLst>
                </a:gridCol>
                <a:gridCol w="658368">
                  <a:extLst>
                    <a:ext uri="{9D8B030D-6E8A-4147-A177-3AD203B41FA5}">
                      <a16:colId xmlns:a16="http://schemas.microsoft.com/office/drawing/2014/main" val="3158361679"/>
                    </a:ext>
                  </a:extLst>
                </a:gridCol>
                <a:gridCol w="658368">
                  <a:extLst>
                    <a:ext uri="{9D8B030D-6E8A-4147-A177-3AD203B41FA5}">
                      <a16:colId xmlns:a16="http://schemas.microsoft.com/office/drawing/2014/main" val="2440673315"/>
                    </a:ext>
                  </a:extLst>
                </a:gridCol>
                <a:gridCol w="658368">
                  <a:extLst>
                    <a:ext uri="{9D8B030D-6E8A-4147-A177-3AD203B41FA5}">
                      <a16:colId xmlns:a16="http://schemas.microsoft.com/office/drawing/2014/main" val="451082035"/>
                    </a:ext>
                  </a:extLst>
                </a:gridCol>
                <a:gridCol w="658368">
                  <a:extLst>
                    <a:ext uri="{9D8B030D-6E8A-4147-A177-3AD203B41FA5}">
                      <a16:colId xmlns:a16="http://schemas.microsoft.com/office/drawing/2014/main" val="983504952"/>
                    </a:ext>
                  </a:extLst>
                </a:gridCol>
                <a:gridCol w="658368">
                  <a:extLst>
                    <a:ext uri="{9D8B030D-6E8A-4147-A177-3AD203B41FA5}">
                      <a16:colId xmlns:a16="http://schemas.microsoft.com/office/drawing/2014/main" val="1961392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8306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- 2018-05-06 10:27:00 </a:t>
                      </a:r>
                      <a:r>
                        <a:rPr kumimoji="0" lang="en-US" sz="1000" b="0" i="0" u="none" strike="noStrike" kern="1200" cap="none" spc="0" normalizeH="0" baseline="0" noProof="0">
                          <a:ln>
                            <a:noFill/>
                          </a:ln>
                          <a:solidFill>
                            <a:prstClr val="black"/>
                          </a:solidFill>
                          <a:effectLst/>
                          <a:uLnTx/>
                          <a:uFillTx/>
                          <a:latin typeface="+mn-lt"/>
                          <a:ea typeface="+mn-ea"/>
                          <a:cs typeface="+mn-cs"/>
                        </a:rPr>
                        <a:t> 
 Freshly baked chocolate muffins straight out of the oven are truly irresistible! Anyone else likes eating dessert for breakfast?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324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- 2018-05-05 15:46:00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grass-fed Butter contains the ideal ratio of omega 6: omega 3 fatty acids, which is especially important for optimizing cell membrane function and reducing inflammation?
Grain-fed butter has a high omega 6:3 ratio which will promote inflammatory conditions in the body. Grass-fed butter also has significantly more anti-inflammatory anti-oxidants than grain-fed butter.
Source: https://drjockers.com/6-health-benefits-grass-fed-butter/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5340873"/>
                  </a:ext>
                </a:extLst>
              </a:tr>
            </a:tbl>
          </a:graphicData>
        </a:graphic>
      </p:graphicFrame>
      <p:sp>
        <p:nvSpPr>
          <p:cNvPr id="4" name="Text Placeholder 3">
            <a:extLst>
              <a:ext uri="{FF2B5EF4-FFF2-40B4-BE49-F238E27FC236}">
                <a16:creationId xmlns:a16="http://schemas.microsoft.com/office/drawing/2014/main" id="{DC4B8EF3-6525-4BDD-AF3B-0FD5E9B4F51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61571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E13F0-1321-49BB-A3C9-B9484ED21C4B}"/>
              </a:ext>
            </a:extLst>
          </p:cNvPr>
          <p:cNvSpPr>
            <a:spLocks noGrp="1"/>
          </p:cNvSpPr>
          <p:nvPr>
            <p:ph type="title"/>
          </p:nvPr>
        </p:nvSpPr>
        <p:spPr/>
        <p:txBody>
          <a:bodyPr/>
          <a:lstStyle/>
          <a:p>
            <a:r>
              <a:rPr lang="en-US"/>
              <a:t>Facebook Own Posts Table | SCS Dairy MY - 16 of 18</a:t>
            </a:r>
          </a:p>
        </p:txBody>
      </p:sp>
      <p:graphicFrame>
        <p:nvGraphicFramePr>
          <p:cNvPr id="5" name="Table Placeholder 4">
            <a:extLst>
              <a:ext uri="{FF2B5EF4-FFF2-40B4-BE49-F238E27FC236}">
                <a16:creationId xmlns:a16="http://schemas.microsoft.com/office/drawing/2014/main" id="{4981A598-B930-4297-ABC8-C430DC98D486}"/>
              </a:ext>
            </a:extLst>
          </p:cNvPr>
          <p:cNvGraphicFramePr>
            <a:graphicFrameLocks noGrp="1"/>
          </p:cNvGraphicFramePr>
          <p:nvPr>
            <p:ph type="tbl" sz="quarter" idx="13"/>
            <p:extLst>
              <p:ext uri="{D42A27DB-BD31-4B8C-83A1-F6EECF244321}">
                <p14:modId xmlns:p14="http://schemas.microsoft.com/office/powerpoint/2010/main" val="79329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626513"/>
                    </a:ext>
                  </a:extLst>
                </a:gridCol>
                <a:gridCol w="658368">
                  <a:extLst>
                    <a:ext uri="{9D8B030D-6E8A-4147-A177-3AD203B41FA5}">
                      <a16:colId xmlns:a16="http://schemas.microsoft.com/office/drawing/2014/main" val="2789491834"/>
                    </a:ext>
                  </a:extLst>
                </a:gridCol>
                <a:gridCol w="658368">
                  <a:extLst>
                    <a:ext uri="{9D8B030D-6E8A-4147-A177-3AD203B41FA5}">
                      <a16:colId xmlns:a16="http://schemas.microsoft.com/office/drawing/2014/main" val="1768807825"/>
                    </a:ext>
                  </a:extLst>
                </a:gridCol>
                <a:gridCol w="658368">
                  <a:extLst>
                    <a:ext uri="{9D8B030D-6E8A-4147-A177-3AD203B41FA5}">
                      <a16:colId xmlns:a16="http://schemas.microsoft.com/office/drawing/2014/main" val="3793761566"/>
                    </a:ext>
                  </a:extLst>
                </a:gridCol>
                <a:gridCol w="658368">
                  <a:extLst>
                    <a:ext uri="{9D8B030D-6E8A-4147-A177-3AD203B41FA5}">
                      <a16:colId xmlns:a16="http://schemas.microsoft.com/office/drawing/2014/main" val="2680980218"/>
                    </a:ext>
                  </a:extLst>
                </a:gridCol>
                <a:gridCol w="658368">
                  <a:extLst>
                    <a:ext uri="{9D8B030D-6E8A-4147-A177-3AD203B41FA5}">
                      <a16:colId xmlns:a16="http://schemas.microsoft.com/office/drawing/2014/main" val="1573026209"/>
                    </a:ext>
                  </a:extLst>
                </a:gridCol>
                <a:gridCol w="658368">
                  <a:extLst>
                    <a:ext uri="{9D8B030D-6E8A-4147-A177-3AD203B41FA5}">
                      <a16:colId xmlns:a16="http://schemas.microsoft.com/office/drawing/2014/main" val="2902330949"/>
                    </a:ext>
                  </a:extLst>
                </a:gridCol>
                <a:gridCol w="658368">
                  <a:extLst>
                    <a:ext uri="{9D8B030D-6E8A-4147-A177-3AD203B41FA5}">
                      <a16:colId xmlns:a16="http://schemas.microsoft.com/office/drawing/2014/main" val="3896118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509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- 2018-05-04 11:11:00 </a:t>
                      </a:r>
                      <a:r>
                        <a:rPr kumimoji="0" lang="en-US" sz="1000" b="0" i="0" u="none" strike="noStrike" kern="1200" cap="none" spc="0" normalizeH="0" baseline="0" noProof="0">
                          <a:ln>
                            <a:noFill/>
                          </a:ln>
                          <a:solidFill>
                            <a:prstClr val="black"/>
                          </a:solidFill>
                          <a:effectLst/>
                          <a:uLnTx/>
                          <a:uFillTx/>
                          <a:latin typeface="+mn-lt"/>
                          <a:ea typeface="+mn-ea"/>
                          <a:cs typeface="+mn-cs"/>
                        </a:rPr>
                        <a:t> 
 Planning to go for grocery shopping tomorrow or Sunday? Head to selected AEON or Giant outlets (list below) from 5 to 6 May 2018 to receive a FREE Tote bag for every purchase above RM15 on any SCS items or SCS butter blocks.
If you are unable to get your tote bag this weekend, you still have a chance to redeem it next weekend on 12 &amp; 13 May 2018.
AEON outlets:
1. AEON Mid Valley, Kuala Lumpur 
2. AEON Maluri, Cheras, Kuala Lumpur
3. AEON Cheras Selatan, Cheras, Kuala Lumpur
4. AEON Bandar Utama, Petaling Jaya, Selangor 
5. AEON Bukit Tinggi, Klang, Selangor
6. AEON Seremban 2, Seremban, Negeri Sembilan 
7. AEON Bandaraya Melaka, Melaka   
8. AEON Queensbay Mall, Bayan Lepas, Pulau Pinang 
9. AEON Tebrau City, Johor Bahru, Johor
10. AEON Bukit Indah, Johor Bahru, Johor
Giant Outlets:
1. Giant Hyper KJ, Kelana Jaya, Selangor
2. Giant USJ, Subang Jaya, Selangor
3. Giant Stadium, Shah Alam, Selangor 
4. Giant Kinrara, Puchong, Selangor 
5. Giant Nilai, Nilai, Negeri Sembilan   
6. 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0089447"/>
                  </a:ext>
                </a:extLst>
              </a:tr>
            </a:tbl>
          </a:graphicData>
        </a:graphic>
      </p:graphicFrame>
      <p:sp>
        <p:nvSpPr>
          <p:cNvPr id="4" name="Text Placeholder 3">
            <a:extLst>
              <a:ext uri="{FF2B5EF4-FFF2-40B4-BE49-F238E27FC236}">
                <a16:creationId xmlns:a16="http://schemas.microsoft.com/office/drawing/2014/main" id="{B8D3F844-B2B8-4122-91C9-739BDE02056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07101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4B3B9-54B8-433B-86DE-2028236EDE27}"/>
              </a:ext>
            </a:extLst>
          </p:cNvPr>
          <p:cNvSpPr>
            <a:spLocks noGrp="1"/>
          </p:cNvSpPr>
          <p:nvPr>
            <p:ph type="title"/>
          </p:nvPr>
        </p:nvSpPr>
        <p:spPr/>
        <p:txBody>
          <a:bodyPr/>
          <a:lstStyle/>
          <a:p>
            <a:r>
              <a:rPr lang="en-US"/>
              <a:t>Facebook Own Posts Table | SCS Dairy MY - 17 of 18</a:t>
            </a:r>
          </a:p>
        </p:txBody>
      </p:sp>
      <p:graphicFrame>
        <p:nvGraphicFramePr>
          <p:cNvPr id="5" name="Table Placeholder 4">
            <a:extLst>
              <a:ext uri="{FF2B5EF4-FFF2-40B4-BE49-F238E27FC236}">
                <a16:creationId xmlns:a16="http://schemas.microsoft.com/office/drawing/2014/main" id="{038E5135-5F47-4D06-8F0C-4788029A2CCB}"/>
              </a:ext>
            </a:extLst>
          </p:cNvPr>
          <p:cNvGraphicFramePr>
            <a:graphicFrameLocks noGrp="1"/>
          </p:cNvGraphicFramePr>
          <p:nvPr>
            <p:ph type="tbl" sz="quarter" idx="13"/>
            <p:extLst>
              <p:ext uri="{D42A27DB-BD31-4B8C-83A1-F6EECF244321}">
                <p14:modId xmlns:p14="http://schemas.microsoft.com/office/powerpoint/2010/main" val="3879322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3450425"/>
                    </a:ext>
                  </a:extLst>
                </a:gridCol>
                <a:gridCol w="658368">
                  <a:extLst>
                    <a:ext uri="{9D8B030D-6E8A-4147-A177-3AD203B41FA5}">
                      <a16:colId xmlns:a16="http://schemas.microsoft.com/office/drawing/2014/main" val="1575684719"/>
                    </a:ext>
                  </a:extLst>
                </a:gridCol>
                <a:gridCol w="658368">
                  <a:extLst>
                    <a:ext uri="{9D8B030D-6E8A-4147-A177-3AD203B41FA5}">
                      <a16:colId xmlns:a16="http://schemas.microsoft.com/office/drawing/2014/main" val="3925268942"/>
                    </a:ext>
                  </a:extLst>
                </a:gridCol>
                <a:gridCol w="658368">
                  <a:extLst>
                    <a:ext uri="{9D8B030D-6E8A-4147-A177-3AD203B41FA5}">
                      <a16:colId xmlns:a16="http://schemas.microsoft.com/office/drawing/2014/main" val="2279696914"/>
                    </a:ext>
                  </a:extLst>
                </a:gridCol>
                <a:gridCol w="658368">
                  <a:extLst>
                    <a:ext uri="{9D8B030D-6E8A-4147-A177-3AD203B41FA5}">
                      <a16:colId xmlns:a16="http://schemas.microsoft.com/office/drawing/2014/main" val="1541502124"/>
                    </a:ext>
                  </a:extLst>
                </a:gridCol>
                <a:gridCol w="658368">
                  <a:extLst>
                    <a:ext uri="{9D8B030D-6E8A-4147-A177-3AD203B41FA5}">
                      <a16:colId xmlns:a16="http://schemas.microsoft.com/office/drawing/2014/main" val="1315123766"/>
                    </a:ext>
                  </a:extLst>
                </a:gridCol>
                <a:gridCol w="658368">
                  <a:extLst>
                    <a:ext uri="{9D8B030D-6E8A-4147-A177-3AD203B41FA5}">
                      <a16:colId xmlns:a16="http://schemas.microsoft.com/office/drawing/2014/main" val="2556741989"/>
                    </a:ext>
                  </a:extLst>
                </a:gridCol>
                <a:gridCol w="658368">
                  <a:extLst>
                    <a:ext uri="{9D8B030D-6E8A-4147-A177-3AD203B41FA5}">
                      <a16:colId xmlns:a16="http://schemas.microsoft.com/office/drawing/2014/main" val="2268058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69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- 2018-05-02 12:23:00 </a:t>
                      </a:r>
                      <a:r>
                        <a:rPr kumimoji="0" lang="en-US" sz="1000" b="0" i="0" u="none" strike="noStrike" kern="1200" cap="none" spc="0" normalizeH="0" baseline="0" noProof="0">
                          <a:ln>
                            <a:noFill/>
                          </a:ln>
                          <a:solidFill>
                            <a:prstClr val="black"/>
                          </a:solidFill>
                          <a:effectLst/>
                          <a:uLnTx/>
                          <a:uFillTx/>
                          <a:latin typeface="+mn-lt"/>
                          <a:ea typeface="+mn-ea"/>
                          <a:cs typeface="+mn-cs"/>
                        </a:rPr>
                        <a:t> 
 Cakes cool faster and don't get soggy when set out on a rack. Leave them in the pans for 10 to 15 minutes before unmolding, then place on a rack to cool completely before frosting. Angel, chiffon and sponge cakes should be left in the pan to prevent collapsing.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6780468"/>
                  </a:ext>
                </a:extLst>
              </a:tr>
            </a:tbl>
          </a:graphicData>
        </a:graphic>
      </p:graphicFrame>
      <p:sp>
        <p:nvSpPr>
          <p:cNvPr id="4" name="Text Placeholder 3">
            <a:extLst>
              <a:ext uri="{FF2B5EF4-FFF2-40B4-BE49-F238E27FC236}">
                <a16:creationId xmlns:a16="http://schemas.microsoft.com/office/drawing/2014/main" id="{B8E731F5-F360-4F21-9F8C-68EF9712BA2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40070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2B117-7E97-4C6A-AB2A-E8F3B7A41876}"/>
              </a:ext>
            </a:extLst>
          </p:cNvPr>
          <p:cNvSpPr>
            <a:spLocks noGrp="1"/>
          </p:cNvSpPr>
          <p:nvPr>
            <p:ph type="title"/>
          </p:nvPr>
        </p:nvSpPr>
        <p:spPr/>
        <p:txBody>
          <a:bodyPr/>
          <a:lstStyle/>
          <a:p>
            <a:r>
              <a:rPr lang="en-US"/>
              <a:t>Facebook Own Posts Table | SCS Dairy MY - 18 of 18</a:t>
            </a:r>
          </a:p>
        </p:txBody>
      </p:sp>
      <p:graphicFrame>
        <p:nvGraphicFramePr>
          <p:cNvPr id="5" name="Table Placeholder 4">
            <a:extLst>
              <a:ext uri="{FF2B5EF4-FFF2-40B4-BE49-F238E27FC236}">
                <a16:creationId xmlns:a16="http://schemas.microsoft.com/office/drawing/2014/main" id="{C4D2A394-C9D2-4501-AA47-25D551659CB8}"/>
              </a:ext>
            </a:extLst>
          </p:cNvPr>
          <p:cNvGraphicFramePr>
            <a:graphicFrameLocks noGrp="1"/>
          </p:cNvGraphicFramePr>
          <p:nvPr>
            <p:ph type="tbl" sz="quarter" idx="13"/>
            <p:extLst>
              <p:ext uri="{D42A27DB-BD31-4B8C-83A1-F6EECF244321}">
                <p14:modId xmlns:p14="http://schemas.microsoft.com/office/powerpoint/2010/main" val="3065647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2386689"/>
                    </a:ext>
                  </a:extLst>
                </a:gridCol>
                <a:gridCol w="658368">
                  <a:extLst>
                    <a:ext uri="{9D8B030D-6E8A-4147-A177-3AD203B41FA5}">
                      <a16:colId xmlns:a16="http://schemas.microsoft.com/office/drawing/2014/main" val="2182978208"/>
                    </a:ext>
                  </a:extLst>
                </a:gridCol>
                <a:gridCol w="658368">
                  <a:extLst>
                    <a:ext uri="{9D8B030D-6E8A-4147-A177-3AD203B41FA5}">
                      <a16:colId xmlns:a16="http://schemas.microsoft.com/office/drawing/2014/main" val="3148120457"/>
                    </a:ext>
                  </a:extLst>
                </a:gridCol>
                <a:gridCol w="658368">
                  <a:extLst>
                    <a:ext uri="{9D8B030D-6E8A-4147-A177-3AD203B41FA5}">
                      <a16:colId xmlns:a16="http://schemas.microsoft.com/office/drawing/2014/main" val="1383790120"/>
                    </a:ext>
                  </a:extLst>
                </a:gridCol>
                <a:gridCol w="658368">
                  <a:extLst>
                    <a:ext uri="{9D8B030D-6E8A-4147-A177-3AD203B41FA5}">
                      <a16:colId xmlns:a16="http://schemas.microsoft.com/office/drawing/2014/main" val="2362054226"/>
                    </a:ext>
                  </a:extLst>
                </a:gridCol>
                <a:gridCol w="658368">
                  <a:extLst>
                    <a:ext uri="{9D8B030D-6E8A-4147-A177-3AD203B41FA5}">
                      <a16:colId xmlns:a16="http://schemas.microsoft.com/office/drawing/2014/main" val="1068176039"/>
                    </a:ext>
                  </a:extLst>
                </a:gridCol>
                <a:gridCol w="658368">
                  <a:extLst>
                    <a:ext uri="{9D8B030D-6E8A-4147-A177-3AD203B41FA5}">
                      <a16:colId xmlns:a16="http://schemas.microsoft.com/office/drawing/2014/main" val="1984371813"/>
                    </a:ext>
                  </a:extLst>
                </a:gridCol>
                <a:gridCol w="658368">
                  <a:extLst>
                    <a:ext uri="{9D8B030D-6E8A-4147-A177-3AD203B41FA5}">
                      <a16:colId xmlns:a16="http://schemas.microsoft.com/office/drawing/2014/main" val="1824129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183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- 2018-05-01 10:56:00 </a:t>
                      </a:r>
                      <a:r>
                        <a:rPr kumimoji="0" lang="en-US" sz="1000" b="0" i="0" u="none" strike="noStrike" kern="1200" cap="none" spc="0" normalizeH="0" baseline="0" noProof="0">
                          <a:ln>
                            <a:noFill/>
                          </a:ln>
                          <a:solidFill>
                            <a:prstClr val="black"/>
                          </a:solidFill>
                          <a:effectLst/>
                          <a:uLnTx/>
                          <a:uFillTx/>
                          <a:latin typeface="+mn-lt"/>
                          <a:ea typeface="+mn-ea"/>
                          <a:cs typeface="+mn-cs"/>
                        </a:rPr>
                        <a:t> 
 Have you redeemed your tote bag yet? 
If you still haven’t then rush to SCS promotion booth at AEON and Giant outlets this weekend (5 &amp; 6 May 2018)! All you have to do is:
1. Purchase SCS products worth RM15 and above or One (1) block of SCS Butter at any participating outlets listed below.
2. Show your receipt to redeem 1 FREE SCS Limited Edition Tote Bag from the SCS promotion booth.
3. Hurry, SCS Limited Edition Tote Bags are available while stock lasts.
4. Promotion will be active on weekends only (Saturday and Sunday) starting from 28th April and ending on 20th May.
We will be at the outlets from 11am to 8pm.
The more you buy the more tote bags you can get! Collect all 3 designs! 
Drop by your nearest AEON or Giant outlet today or tomorrow:
AEON outlets:
1. AEON Mid Valley, Kuala Lumpur 
2. AEON Maluri, Cheras, Kuala Lumpur
3. AEON Cheras Selatan, Cheras, Kuala Lumpur
4. AEON Bandar Utama, Petaling Jaya, Selangor 
5. AEON Bukit Tinggi, Klang, Selangor
6. AEON Seremban 2, Sere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9226397"/>
                  </a:ext>
                </a:extLst>
              </a:tr>
            </a:tbl>
          </a:graphicData>
        </a:graphic>
      </p:graphicFrame>
      <p:sp>
        <p:nvSpPr>
          <p:cNvPr id="4" name="Text Placeholder 3">
            <a:extLst>
              <a:ext uri="{FF2B5EF4-FFF2-40B4-BE49-F238E27FC236}">
                <a16:creationId xmlns:a16="http://schemas.microsoft.com/office/drawing/2014/main" id="{55C1DF6F-678D-45A4-8993-95578B733C7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218276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1384</Words>
  <Application>Microsoft Office PowerPoint</Application>
  <PresentationFormat>On-screen Show (4:3)</PresentationFormat>
  <Paragraphs>585</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MASTER TEMPLATE</vt:lpstr>
      <vt:lpstr>Facebook Key Metrics Table | SCS Dairy MY</vt:lpstr>
      <vt:lpstr>Facebook Reach | SCS Dairy MY</vt:lpstr>
      <vt:lpstr>Facebook Average Reactions Per Post | SCS Dairy MY</vt:lpstr>
      <vt:lpstr>Facebook Engaged Users | SCS Dairy MY</vt:lpstr>
      <vt:lpstr>Facebook Interactions Distribution | SCS Dairy MY</vt:lpstr>
      <vt:lpstr>Facebook Interaction Rate By Weekday | SCS Dairy MY</vt:lpstr>
      <vt:lpstr>(FB) Custom Own Posts Table (new) | SCS Dairy MY - 1 of 6</vt:lpstr>
      <vt:lpstr>(FB) Custom Own Posts Table (new) | SCS Dairy MY - 2 of 6</vt:lpstr>
      <vt:lpstr>(FB) Custom Own Posts Table (new) | SCS Dairy MY - 3 of 6</vt:lpstr>
      <vt:lpstr>(FB) Custom Own Posts Table (new) | SCS Dairy MY - 4 of 6</vt:lpstr>
      <vt:lpstr>(FB) Custom Own Posts Table (new) | SCS Dairy MY - 5 of 6</vt:lpstr>
      <vt:lpstr>(FB)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18</vt:lpstr>
      <vt:lpstr>Facebook Own Posts Table | SCS Dairy MY - 2 of 18</vt:lpstr>
      <vt:lpstr>Facebook Own Posts Table | SCS Dairy MY - 3 of 18</vt:lpstr>
      <vt:lpstr>Facebook Own Posts Table | SCS Dairy MY - 4 of 18</vt:lpstr>
      <vt:lpstr>Facebook Own Posts Table | SCS Dairy MY - 5 of 18</vt:lpstr>
      <vt:lpstr>Facebook Own Posts Table | SCS Dairy MY - 6 of 18</vt:lpstr>
      <vt:lpstr>Facebook Own Posts Table | SCS Dairy MY - 7 of 18</vt:lpstr>
      <vt:lpstr>Facebook Own Posts Table | SCS Dairy MY - 8 of 18</vt:lpstr>
      <vt:lpstr>Facebook Own Posts Table | SCS Dairy MY - 9 of 18</vt:lpstr>
      <vt:lpstr>Facebook Own Posts Table | SCS Dairy MY - 10 of 18</vt:lpstr>
      <vt:lpstr>Facebook Own Posts Table | SCS Dairy MY - 11 of 18</vt:lpstr>
      <vt:lpstr>Facebook Own Posts Table | SCS Dairy MY - 12 of 18</vt:lpstr>
      <vt:lpstr>Facebook Own Posts Table | SCS Dairy MY - 13 of 18</vt:lpstr>
      <vt:lpstr>Facebook Own Posts Table | SCS Dairy MY - 14 of 18</vt:lpstr>
      <vt:lpstr>Facebook Own Posts Table | SCS Dairy MY - 15 of 18</vt:lpstr>
      <vt:lpstr>Facebook Own Posts Table | SCS Dairy MY - 16 of 18</vt:lpstr>
      <vt:lpstr>Facebook Own Posts Table | SCS Dairy MY - 17 of 18</vt:lpstr>
      <vt:lpstr>Facebook Own Posts Table | SCS Dairy MY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2018-06-01T07:08:24Z</dcterms:created>
  <dcterms:modified xsi:type="dcterms:W3CDTF">2018-06-01T07:09:16Z</dcterms:modified>
</cp:coreProperties>
</file>