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6512</c:v>
                </c:pt>
                <c:pt idx="1">
                  <c:v>9644</c:v>
                </c:pt>
                <c:pt idx="2">
                  <c:v>2993</c:v>
                </c:pt>
                <c:pt idx="3">
                  <c:v>8657</c:v>
                </c:pt>
                <c:pt idx="4">
                  <c:v>16443</c:v>
                </c:pt>
                <c:pt idx="5">
                  <c:v>78269</c:v>
                </c:pt>
                <c:pt idx="6">
                  <c:v>80867</c:v>
                </c:pt>
                <c:pt idx="7">
                  <c:v>82105</c:v>
                </c:pt>
                <c:pt idx="8">
                  <c:v>86716</c:v>
                </c:pt>
                <c:pt idx="9">
                  <c:v>66099</c:v>
                </c:pt>
                <c:pt idx="10">
                  <c:v>62843</c:v>
                </c:pt>
                <c:pt idx="11">
                  <c:v>131952</c:v>
                </c:pt>
                <c:pt idx="12">
                  <c:v>128434</c:v>
                </c:pt>
                <c:pt idx="13">
                  <c:v>112265</c:v>
                </c:pt>
                <c:pt idx="14">
                  <c:v>64638</c:v>
                </c:pt>
                <c:pt idx="15">
                  <c:v>74157</c:v>
                </c:pt>
                <c:pt idx="16">
                  <c:v>63238</c:v>
                </c:pt>
                <c:pt idx="17">
                  <c:v>63674</c:v>
                </c:pt>
                <c:pt idx="18">
                  <c:v>57138</c:v>
                </c:pt>
                <c:pt idx="19">
                  <c:v>22971</c:v>
                </c:pt>
                <c:pt idx="20">
                  <c:v>99188</c:v>
                </c:pt>
                <c:pt idx="21">
                  <c:v>23654</c:v>
                </c:pt>
                <c:pt idx="22">
                  <c:v>3365</c:v>
                </c:pt>
                <c:pt idx="23">
                  <c:v>11471</c:v>
                </c:pt>
                <c:pt idx="24">
                  <c:v>5230</c:v>
                </c:pt>
                <c:pt idx="25">
                  <c:v>6938</c:v>
                </c:pt>
                <c:pt idx="26">
                  <c:v>5200</c:v>
                </c:pt>
                <c:pt idx="27">
                  <c:v>10919</c:v>
                </c:pt>
                <c:pt idx="28">
                  <c:v>3982</c:v>
                </c:pt>
                <c:pt idx="29">
                  <c:v>7124</c:v>
                </c:pt>
                <c:pt idx="30">
                  <c:v>2552</c:v>
                </c:pt>
              </c:numCache>
            </c:numRef>
          </c:val>
          <c:smooth val="0"/>
          <c:extLst>
            <c:ext xmlns:c16="http://schemas.microsoft.com/office/drawing/2014/chart" uri="{C3380CC4-5D6E-409C-BE32-E72D297353CC}">
              <c16:uniqueId val="{00000000-3246-4E4D-B1CB-82174CE089EA}"/>
            </c:ext>
          </c:extLst>
        </c:ser>
        <c:dLbls>
          <c:showLegendKey val="0"/>
          <c:showVal val="0"/>
          <c:showCatName val="0"/>
          <c:showSerName val="0"/>
          <c:showPercent val="0"/>
          <c:showBubbleSize val="0"/>
        </c:dLbls>
        <c:smooth val="0"/>
        <c:axId val="339333336"/>
        <c:axId val="339328416"/>
      </c:lineChart>
      <c:dateAx>
        <c:axId val="339333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28416"/>
        <c:crosses val="autoZero"/>
        <c:auto val="1"/>
        <c:lblOffset val="100"/>
        <c:baseTimeUnit val="days"/>
      </c:dateAx>
      <c:valAx>
        <c:axId val="33932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3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531</c:v>
                </c:pt>
                <c:pt idx="1">
                  <c:v>0</c:v>
                </c:pt>
                <c:pt idx="2">
                  <c:v>276</c:v>
                </c:pt>
                <c:pt idx="3">
                  <c:v>0</c:v>
                </c:pt>
                <c:pt idx="4">
                  <c:v>94</c:v>
                </c:pt>
                <c:pt idx="5">
                  <c:v>0</c:v>
                </c:pt>
                <c:pt idx="6">
                  <c:v>469</c:v>
                </c:pt>
                <c:pt idx="7">
                  <c:v>0</c:v>
                </c:pt>
                <c:pt idx="8">
                  <c:v>262</c:v>
                </c:pt>
                <c:pt idx="9">
                  <c:v>17</c:v>
                </c:pt>
                <c:pt idx="10">
                  <c:v>760</c:v>
                </c:pt>
                <c:pt idx="11">
                  <c:v>16</c:v>
                </c:pt>
                <c:pt idx="12">
                  <c:v>542</c:v>
                </c:pt>
                <c:pt idx="13">
                  <c:v>25</c:v>
                </c:pt>
                <c:pt idx="14">
                  <c:v>284</c:v>
                </c:pt>
                <c:pt idx="15">
                  <c:v>11</c:v>
                </c:pt>
                <c:pt idx="16">
                  <c:v>335</c:v>
                </c:pt>
                <c:pt idx="17">
                  <c:v>8</c:v>
                </c:pt>
                <c:pt idx="18">
                  <c:v>568</c:v>
                </c:pt>
                <c:pt idx="19">
                  <c:v>11</c:v>
                </c:pt>
                <c:pt idx="20">
                  <c:v>296</c:v>
                </c:pt>
                <c:pt idx="21">
                  <c:v>5</c:v>
                </c:pt>
                <c:pt idx="22">
                  <c:v>402</c:v>
                </c:pt>
                <c:pt idx="23">
                  <c:v>7</c:v>
                </c:pt>
                <c:pt idx="24">
                  <c:v>277</c:v>
                </c:pt>
                <c:pt idx="25">
                  <c:v>6</c:v>
                </c:pt>
                <c:pt idx="26">
                  <c:v>261</c:v>
                </c:pt>
                <c:pt idx="27">
                  <c:v>0</c:v>
                </c:pt>
                <c:pt idx="28">
                  <c:v>192</c:v>
                </c:pt>
                <c:pt idx="29">
                  <c:v>0</c:v>
                </c:pt>
                <c:pt idx="30">
                  <c:v>0</c:v>
                </c:pt>
              </c:numCache>
            </c:numRef>
          </c:val>
          <c:smooth val="0"/>
          <c:extLst>
            <c:ext xmlns:c16="http://schemas.microsoft.com/office/drawing/2014/chart" uri="{C3380CC4-5D6E-409C-BE32-E72D297353CC}">
              <c16:uniqueId val="{00000000-221B-4F30-B8BF-14A4C203B412}"/>
            </c:ext>
          </c:extLst>
        </c:ser>
        <c:dLbls>
          <c:showLegendKey val="0"/>
          <c:showVal val="0"/>
          <c:showCatName val="0"/>
          <c:showSerName val="0"/>
          <c:showPercent val="0"/>
          <c:showBubbleSize val="0"/>
        </c:dLbls>
        <c:smooth val="0"/>
        <c:axId val="339331040"/>
        <c:axId val="339332352"/>
      </c:lineChart>
      <c:dateAx>
        <c:axId val="339331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32352"/>
        <c:crosses val="autoZero"/>
        <c:auto val="1"/>
        <c:lblOffset val="100"/>
        <c:baseTimeUnit val="days"/>
      </c:dateAx>
      <c:valAx>
        <c:axId val="33933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3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547</c:v>
                </c:pt>
                <c:pt idx="1">
                  <c:v>792</c:v>
                </c:pt>
                <c:pt idx="2">
                  <c:v>143</c:v>
                </c:pt>
                <c:pt idx="3">
                  <c:v>406</c:v>
                </c:pt>
                <c:pt idx="4">
                  <c:v>508</c:v>
                </c:pt>
                <c:pt idx="5">
                  <c:v>1205</c:v>
                </c:pt>
                <c:pt idx="6">
                  <c:v>1024</c:v>
                </c:pt>
                <c:pt idx="7">
                  <c:v>1659</c:v>
                </c:pt>
                <c:pt idx="8">
                  <c:v>1251</c:v>
                </c:pt>
                <c:pt idx="9">
                  <c:v>1659</c:v>
                </c:pt>
                <c:pt idx="10">
                  <c:v>872</c:v>
                </c:pt>
                <c:pt idx="11">
                  <c:v>2474</c:v>
                </c:pt>
                <c:pt idx="12">
                  <c:v>2313</c:v>
                </c:pt>
                <c:pt idx="13">
                  <c:v>1917</c:v>
                </c:pt>
                <c:pt idx="14">
                  <c:v>1357</c:v>
                </c:pt>
                <c:pt idx="15">
                  <c:v>992</c:v>
                </c:pt>
                <c:pt idx="16">
                  <c:v>631</c:v>
                </c:pt>
                <c:pt idx="17">
                  <c:v>1112</c:v>
                </c:pt>
                <c:pt idx="18">
                  <c:v>866</c:v>
                </c:pt>
                <c:pt idx="19">
                  <c:v>969</c:v>
                </c:pt>
                <c:pt idx="20">
                  <c:v>1763</c:v>
                </c:pt>
                <c:pt idx="21">
                  <c:v>727</c:v>
                </c:pt>
                <c:pt idx="22">
                  <c:v>127</c:v>
                </c:pt>
                <c:pt idx="23">
                  <c:v>734</c:v>
                </c:pt>
                <c:pt idx="24">
                  <c:v>258</c:v>
                </c:pt>
                <c:pt idx="25">
                  <c:v>391</c:v>
                </c:pt>
                <c:pt idx="26">
                  <c:v>264</c:v>
                </c:pt>
                <c:pt idx="27">
                  <c:v>683</c:v>
                </c:pt>
                <c:pt idx="28">
                  <c:v>214</c:v>
                </c:pt>
                <c:pt idx="29">
                  <c:v>356</c:v>
                </c:pt>
                <c:pt idx="30">
                  <c:v>142</c:v>
                </c:pt>
              </c:numCache>
            </c:numRef>
          </c:val>
          <c:smooth val="0"/>
          <c:extLst>
            <c:ext xmlns:c16="http://schemas.microsoft.com/office/drawing/2014/chart" uri="{C3380CC4-5D6E-409C-BE32-E72D297353CC}">
              <c16:uniqueId val="{00000000-7E83-4AA4-8E27-872919287343}"/>
            </c:ext>
          </c:extLst>
        </c:ser>
        <c:dLbls>
          <c:showLegendKey val="0"/>
          <c:showVal val="0"/>
          <c:showCatName val="0"/>
          <c:showSerName val="0"/>
          <c:showPercent val="0"/>
          <c:showBubbleSize val="0"/>
        </c:dLbls>
        <c:smooth val="0"/>
        <c:axId val="148315912"/>
        <c:axId val="148316240"/>
      </c:lineChart>
      <c:dateAx>
        <c:axId val="148315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316240"/>
        <c:crosses val="autoZero"/>
        <c:auto val="1"/>
        <c:lblOffset val="100"/>
        <c:baseTimeUnit val="days"/>
      </c:dateAx>
      <c:valAx>
        <c:axId val="148316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31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6762</c:v>
                </c:pt>
              </c:numCache>
            </c:numRef>
          </c:val>
          <c:extLst>
            <c:ext xmlns:c16="http://schemas.microsoft.com/office/drawing/2014/chart" uri="{C3380CC4-5D6E-409C-BE32-E72D297353CC}">
              <c16:uniqueId val="{00000000-F1F9-4A49-943D-6D4E7CD9759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144</c:v>
                </c:pt>
              </c:numCache>
            </c:numRef>
          </c:val>
          <c:extLst>
            <c:ext xmlns:c16="http://schemas.microsoft.com/office/drawing/2014/chart" uri="{C3380CC4-5D6E-409C-BE32-E72D297353CC}">
              <c16:uniqueId val="{00000001-F1F9-4A49-943D-6D4E7CD9759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4</c:v>
                </c:pt>
              </c:numCache>
            </c:numRef>
          </c:val>
          <c:extLst>
            <c:ext xmlns:c16="http://schemas.microsoft.com/office/drawing/2014/chart" uri="{C3380CC4-5D6E-409C-BE32-E72D297353CC}">
              <c16:uniqueId val="{00000002-F1F9-4A49-943D-6D4E7CD9759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22</c:v>
                </c:pt>
              </c:numCache>
            </c:numRef>
          </c:val>
          <c:extLst>
            <c:ext xmlns:c16="http://schemas.microsoft.com/office/drawing/2014/chart" uri="{C3380CC4-5D6E-409C-BE32-E72D297353CC}">
              <c16:uniqueId val="{00000003-F1F9-4A49-943D-6D4E7CD9759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4</c:v>
                </c:pt>
              </c:numCache>
            </c:numRef>
          </c:val>
          <c:extLst>
            <c:ext xmlns:c16="http://schemas.microsoft.com/office/drawing/2014/chart" uri="{C3380CC4-5D6E-409C-BE32-E72D297353CC}">
              <c16:uniqueId val="{00000004-F1F9-4A49-943D-6D4E7CD9759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4</c:v>
                </c:pt>
              </c:numCache>
            </c:numRef>
          </c:val>
          <c:extLst>
            <c:ext xmlns:c16="http://schemas.microsoft.com/office/drawing/2014/chart" uri="{C3380CC4-5D6E-409C-BE32-E72D297353CC}">
              <c16:uniqueId val="{00000005-F1F9-4A49-943D-6D4E7CD9759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228</c:v>
                </c:pt>
              </c:numCache>
            </c:numRef>
          </c:val>
          <c:extLst>
            <c:ext xmlns:c16="http://schemas.microsoft.com/office/drawing/2014/chart" uri="{C3380CC4-5D6E-409C-BE32-E72D297353CC}">
              <c16:uniqueId val="{00000006-F1F9-4A49-943D-6D4E7CD9759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1105</c:v>
                </c:pt>
              </c:numCache>
            </c:numRef>
          </c:val>
          <c:extLst>
            <c:ext xmlns:c16="http://schemas.microsoft.com/office/drawing/2014/chart" uri="{C3380CC4-5D6E-409C-BE32-E72D297353CC}">
              <c16:uniqueId val="{00000007-F1F9-4A49-943D-6D4E7CD9759A}"/>
            </c:ext>
          </c:extLst>
        </c:ser>
        <c:dLbls>
          <c:showLegendKey val="0"/>
          <c:showVal val="0"/>
          <c:showCatName val="0"/>
          <c:showSerName val="0"/>
          <c:showPercent val="0"/>
          <c:showBubbleSize val="0"/>
        </c:dLbls>
        <c:gapWidth val="150"/>
        <c:overlap val="100"/>
        <c:axId val="339332680"/>
        <c:axId val="339333992"/>
      </c:barChart>
      <c:catAx>
        <c:axId val="339332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33992"/>
        <c:crosses val="autoZero"/>
        <c:auto val="1"/>
        <c:lblAlgn val="ctr"/>
        <c:lblOffset val="100"/>
        <c:noMultiLvlLbl val="0"/>
      </c:catAx>
      <c:valAx>
        <c:axId val="339333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32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0.28913672036348997</c:v>
                </c:pt>
                <c:pt idx="1">
                  <c:v>0.25668259869003002</c:v>
                </c:pt>
                <c:pt idx="2">
                  <c:v>0.25716538727691002</c:v>
                </c:pt>
                <c:pt idx="3">
                  <c:v>0.15248072868890999</c:v>
                </c:pt>
                <c:pt idx="4">
                  <c:v>0.38361576465665997</c:v>
                </c:pt>
                <c:pt idx="5">
                  <c:v>0.15207840486651</c:v>
                </c:pt>
                <c:pt idx="6">
                  <c:v>0.24139429343890001</c:v>
                </c:pt>
              </c:numCache>
            </c:numRef>
          </c:val>
          <c:extLst>
            <c:ext xmlns:c16="http://schemas.microsoft.com/office/drawing/2014/chart" uri="{C3380CC4-5D6E-409C-BE32-E72D297353CC}">
              <c16:uniqueId val="{00000000-0DB2-45B2-96A9-DE63B656AA29}"/>
            </c:ext>
          </c:extLst>
        </c:ser>
        <c:dLbls>
          <c:showLegendKey val="0"/>
          <c:showVal val="0"/>
          <c:showCatName val="0"/>
          <c:showSerName val="0"/>
          <c:showPercent val="0"/>
          <c:showBubbleSize val="0"/>
        </c:dLbls>
        <c:gapWidth val="219"/>
        <c:overlap val="-27"/>
        <c:axId val="165406544"/>
        <c:axId val="342298360"/>
      </c:barChart>
      <c:catAx>
        <c:axId val="165406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98360"/>
        <c:crosses val="autoZero"/>
        <c:auto val="1"/>
        <c:lblAlgn val="ctr"/>
        <c:lblOffset val="100"/>
        <c:noMultiLvlLbl val="0"/>
      </c:catAx>
      <c:valAx>
        <c:axId val="342298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40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313</c:v>
                </c:pt>
                <c:pt idx="1">
                  <c:v>16995</c:v>
                </c:pt>
                <c:pt idx="2">
                  <c:v>42970</c:v>
                </c:pt>
                <c:pt idx="3">
                  <c:v>39401</c:v>
                </c:pt>
                <c:pt idx="4">
                  <c:v>11413</c:v>
                </c:pt>
                <c:pt idx="5">
                  <c:v>3829</c:v>
                </c:pt>
                <c:pt idx="6">
                  <c:v>830</c:v>
                </c:pt>
              </c:numCache>
            </c:numRef>
          </c:val>
          <c:extLst>
            <c:ext xmlns:c16="http://schemas.microsoft.com/office/drawing/2014/chart" uri="{C3380CC4-5D6E-409C-BE32-E72D297353CC}">
              <c16:uniqueId val="{00000000-3D51-4148-84DF-02AF5B42D2AD}"/>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71</c:v>
                </c:pt>
                <c:pt idx="1">
                  <c:v>2087</c:v>
                </c:pt>
                <c:pt idx="2">
                  <c:v>3686</c:v>
                </c:pt>
                <c:pt idx="3">
                  <c:v>2405</c:v>
                </c:pt>
                <c:pt idx="4">
                  <c:v>674</c:v>
                </c:pt>
                <c:pt idx="5">
                  <c:v>252</c:v>
                </c:pt>
                <c:pt idx="6">
                  <c:v>121</c:v>
                </c:pt>
              </c:numCache>
            </c:numRef>
          </c:val>
          <c:extLst>
            <c:ext xmlns:c16="http://schemas.microsoft.com/office/drawing/2014/chart" uri="{C3380CC4-5D6E-409C-BE32-E72D297353CC}">
              <c16:uniqueId val="{00000001-3D51-4148-84DF-02AF5B42D2AD}"/>
            </c:ext>
          </c:extLst>
        </c:ser>
        <c:dLbls>
          <c:showLegendKey val="0"/>
          <c:showVal val="0"/>
          <c:showCatName val="0"/>
          <c:showSerName val="0"/>
          <c:showPercent val="0"/>
          <c:showBubbleSize val="0"/>
        </c:dLbls>
        <c:gapWidth val="219"/>
        <c:overlap val="-27"/>
        <c:axId val="337910032"/>
        <c:axId val="337910360"/>
      </c:barChart>
      <c:catAx>
        <c:axId val="337910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10360"/>
        <c:crosses val="autoZero"/>
        <c:auto val="1"/>
        <c:lblAlgn val="ctr"/>
        <c:lblOffset val="100"/>
        <c:noMultiLvlLbl val="0"/>
      </c:catAx>
      <c:valAx>
        <c:axId val="33791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1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0.58727966858906999</c:v>
                </c:pt>
                <c:pt idx="1">
                  <c:v>0</c:v>
                </c:pt>
                <c:pt idx="2">
                  <c:v>0.22714735373333</c:v>
                </c:pt>
                <c:pt idx="3">
                  <c:v>0</c:v>
                </c:pt>
                <c:pt idx="4">
                  <c:v>7.6993524439365996E-2</c:v>
                </c:pt>
                <c:pt idx="5">
                  <c:v>0</c:v>
                </c:pt>
                <c:pt idx="6">
                  <c:v>0.51408262562641005</c:v>
                </c:pt>
                <c:pt idx="7">
                  <c:v>0</c:v>
                </c:pt>
                <c:pt idx="8">
                  <c:v>0.28895501789796002</c:v>
                </c:pt>
                <c:pt idx="9">
                  <c:v>1.6972439990301E-2</c:v>
                </c:pt>
                <c:pt idx="10">
                  <c:v>0.64093761863606002</c:v>
                </c:pt>
                <c:pt idx="11">
                  <c:v>1.4527962291866999E-2</c:v>
                </c:pt>
                <c:pt idx="12">
                  <c:v>0.45158741038812</c:v>
                </c:pt>
                <c:pt idx="13">
                  <c:v>2.5782955854745E-2</c:v>
                </c:pt>
                <c:pt idx="14">
                  <c:v>0.28337962403896</c:v>
                </c:pt>
                <c:pt idx="15">
                  <c:v>1.0458736262852E-2</c:v>
                </c:pt>
                <c:pt idx="16">
                  <c:v>0.36184686640614</c:v>
                </c:pt>
                <c:pt idx="17">
                  <c:v>9.6438215250096004E-3</c:v>
                </c:pt>
                <c:pt idx="18">
                  <c:v>0.51162192986682997</c:v>
                </c:pt>
                <c:pt idx="19">
                  <c:v>9.6320554806395998E-3</c:v>
                </c:pt>
                <c:pt idx="20">
                  <c:v>0.32966239683011</c:v>
                </c:pt>
                <c:pt idx="21">
                  <c:v>4.0079196492269001E-3</c:v>
                </c:pt>
                <c:pt idx="22">
                  <c:v>0.41099841369033002</c:v>
                </c:pt>
                <c:pt idx="23">
                  <c:v>5.6053362801387003E-3</c:v>
                </c:pt>
                <c:pt idx="24">
                  <c:v>0.24651438267355999</c:v>
                </c:pt>
                <c:pt idx="25">
                  <c:v>4.7996544248813996E-3</c:v>
                </c:pt>
                <c:pt idx="26">
                  <c:v>0.26223636450854998</c:v>
                </c:pt>
                <c:pt idx="27">
                  <c:v>0</c:v>
                </c:pt>
                <c:pt idx="28">
                  <c:v>0.15651326769359</c:v>
                </c:pt>
                <c:pt idx="29">
                  <c:v>0</c:v>
                </c:pt>
                <c:pt idx="30">
                  <c:v>0</c:v>
                </c:pt>
              </c:numCache>
            </c:numRef>
          </c:val>
          <c:smooth val="0"/>
          <c:extLst>
            <c:ext xmlns:c16="http://schemas.microsoft.com/office/drawing/2014/chart" uri="{C3380CC4-5D6E-409C-BE32-E72D297353CC}">
              <c16:uniqueId val="{00000000-B7B9-4688-96C3-47F3BDDD5086}"/>
            </c:ext>
          </c:extLst>
        </c:ser>
        <c:dLbls>
          <c:showLegendKey val="0"/>
          <c:showVal val="0"/>
          <c:showCatName val="0"/>
          <c:showSerName val="0"/>
          <c:showPercent val="0"/>
          <c:showBubbleSize val="0"/>
        </c:dLbls>
        <c:smooth val="0"/>
        <c:axId val="337904784"/>
        <c:axId val="337905112"/>
      </c:lineChart>
      <c:dateAx>
        <c:axId val="337904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05112"/>
        <c:crosses val="autoZero"/>
        <c:auto val="1"/>
        <c:lblOffset val="100"/>
        <c:baseTimeUnit val="days"/>
      </c:dateAx>
      <c:valAx>
        <c:axId val="337905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04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123152</c:v>
                </c:pt>
                <c:pt idx="1">
                  <c:v>123240</c:v>
                </c:pt>
                <c:pt idx="2">
                  <c:v>123296</c:v>
                </c:pt>
                <c:pt idx="3">
                  <c:v>123354</c:v>
                </c:pt>
                <c:pt idx="4">
                  <c:v>123420</c:v>
                </c:pt>
                <c:pt idx="5">
                  <c:v>123482</c:v>
                </c:pt>
                <c:pt idx="6">
                  <c:v>123561</c:v>
                </c:pt>
                <c:pt idx="7">
                  <c:v>123629</c:v>
                </c:pt>
                <c:pt idx="8">
                  <c:v>123699</c:v>
                </c:pt>
                <c:pt idx="9">
                  <c:v>123762</c:v>
                </c:pt>
                <c:pt idx="10">
                  <c:v>123845</c:v>
                </c:pt>
                <c:pt idx="11">
                  <c:v>123953</c:v>
                </c:pt>
                <c:pt idx="12">
                  <c:v>124061</c:v>
                </c:pt>
                <c:pt idx="13">
                  <c:v>124165</c:v>
                </c:pt>
                <c:pt idx="14">
                  <c:v>124266</c:v>
                </c:pt>
                <c:pt idx="15">
                  <c:v>124331</c:v>
                </c:pt>
                <c:pt idx="16">
                  <c:v>124393</c:v>
                </c:pt>
                <c:pt idx="17">
                  <c:v>124471</c:v>
                </c:pt>
                <c:pt idx="18">
                  <c:v>124542</c:v>
                </c:pt>
                <c:pt idx="19">
                  <c:v>124627</c:v>
                </c:pt>
                <c:pt idx="20">
                  <c:v>124720</c:v>
                </c:pt>
                <c:pt idx="21">
                  <c:v>124786</c:v>
                </c:pt>
                <c:pt idx="22">
                  <c:v>124850</c:v>
                </c:pt>
                <c:pt idx="23">
                  <c:v>124912</c:v>
                </c:pt>
                <c:pt idx="24">
                  <c:v>124973</c:v>
                </c:pt>
                <c:pt idx="25">
                  <c:v>125046</c:v>
                </c:pt>
                <c:pt idx="26">
                  <c:v>125111</c:v>
                </c:pt>
                <c:pt idx="27">
                  <c:v>125187</c:v>
                </c:pt>
                <c:pt idx="28">
                  <c:v>125271</c:v>
                </c:pt>
                <c:pt idx="29">
                  <c:v>125322</c:v>
                </c:pt>
                <c:pt idx="30">
                  <c:v>125404</c:v>
                </c:pt>
              </c:numCache>
            </c:numRef>
          </c:val>
          <c:smooth val="0"/>
          <c:extLst>
            <c:ext xmlns:c16="http://schemas.microsoft.com/office/drawing/2014/chart" uri="{C3380CC4-5D6E-409C-BE32-E72D297353CC}">
              <c16:uniqueId val="{00000000-FF8E-4D52-8841-59529CB37A64}"/>
            </c:ext>
          </c:extLst>
        </c:ser>
        <c:dLbls>
          <c:showLegendKey val="0"/>
          <c:showVal val="0"/>
          <c:showCatName val="0"/>
          <c:showSerName val="0"/>
          <c:showPercent val="0"/>
          <c:showBubbleSize val="0"/>
        </c:dLbls>
        <c:smooth val="0"/>
        <c:axId val="165406216"/>
        <c:axId val="165409168"/>
      </c:lineChart>
      <c:dateAx>
        <c:axId val="165406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409168"/>
        <c:crosses val="autoZero"/>
        <c:auto val="1"/>
        <c:lblOffset val="100"/>
        <c:baseTimeUnit val="days"/>
      </c:dateAx>
      <c:valAx>
        <c:axId val="165409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406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102</c:v>
                </c:pt>
                <c:pt idx="1">
                  <c:v>102</c:v>
                </c:pt>
                <c:pt idx="2">
                  <c:v>56</c:v>
                </c:pt>
                <c:pt idx="3">
                  <c:v>63</c:v>
                </c:pt>
                <c:pt idx="4">
                  <c:v>58</c:v>
                </c:pt>
                <c:pt idx="5">
                  <c:v>69</c:v>
                </c:pt>
                <c:pt idx="6">
                  <c:v>84</c:v>
                </c:pt>
                <c:pt idx="7">
                  <c:v>86</c:v>
                </c:pt>
                <c:pt idx="8">
                  <c:v>88</c:v>
                </c:pt>
                <c:pt idx="9">
                  <c:v>85</c:v>
                </c:pt>
                <c:pt idx="10">
                  <c:v>79</c:v>
                </c:pt>
                <c:pt idx="11">
                  <c:v>176</c:v>
                </c:pt>
                <c:pt idx="12">
                  <c:v>127</c:v>
                </c:pt>
                <c:pt idx="13">
                  <c:v>112</c:v>
                </c:pt>
                <c:pt idx="14">
                  <c:v>80</c:v>
                </c:pt>
                <c:pt idx="15">
                  <c:v>104</c:v>
                </c:pt>
                <c:pt idx="16">
                  <c:v>106</c:v>
                </c:pt>
                <c:pt idx="17">
                  <c:v>112</c:v>
                </c:pt>
                <c:pt idx="18">
                  <c:v>96</c:v>
                </c:pt>
                <c:pt idx="19">
                  <c:v>119</c:v>
                </c:pt>
                <c:pt idx="20">
                  <c:v>138</c:v>
                </c:pt>
                <c:pt idx="21">
                  <c:v>82</c:v>
                </c:pt>
                <c:pt idx="22">
                  <c:v>65</c:v>
                </c:pt>
                <c:pt idx="23">
                  <c:v>90</c:v>
                </c:pt>
                <c:pt idx="24">
                  <c:v>99</c:v>
                </c:pt>
                <c:pt idx="25">
                  <c:v>118</c:v>
                </c:pt>
                <c:pt idx="26">
                  <c:v>108</c:v>
                </c:pt>
                <c:pt idx="27">
                  <c:v>129</c:v>
                </c:pt>
                <c:pt idx="28">
                  <c:v>87</c:v>
                </c:pt>
                <c:pt idx="29">
                  <c:v>124</c:v>
                </c:pt>
                <c:pt idx="30">
                  <c:v>143</c:v>
                </c:pt>
              </c:numCache>
            </c:numRef>
          </c:val>
          <c:smooth val="0"/>
          <c:extLst>
            <c:ext xmlns:c16="http://schemas.microsoft.com/office/drawing/2014/chart" uri="{C3380CC4-5D6E-409C-BE32-E72D297353CC}">
              <c16:uniqueId val="{00000000-546D-409C-A7E6-CA572C398C12}"/>
            </c:ext>
          </c:extLst>
        </c:ser>
        <c:dLbls>
          <c:showLegendKey val="0"/>
          <c:showVal val="0"/>
          <c:showCatName val="0"/>
          <c:showSerName val="0"/>
          <c:showPercent val="0"/>
          <c:showBubbleSize val="0"/>
        </c:dLbls>
        <c:smooth val="0"/>
        <c:axId val="280039560"/>
        <c:axId val="280038904"/>
      </c:lineChart>
      <c:dateAx>
        <c:axId val="280039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038904"/>
        <c:crosses val="autoZero"/>
        <c:auto val="1"/>
        <c:lblOffset val="100"/>
        <c:baseTimeUnit val="days"/>
      </c:dateAx>
      <c:valAx>
        <c:axId val="28003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039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9AF6E-437E-4F81-AA09-95D33962EF68}"/>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6E8CE90C-F99C-4DC6-933D-AEF3318F1C7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01965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25811-EAE1-4B38-A74F-0B9ECEDC1EEB}"/>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770C1DE5-2A46-47A2-90DE-EEE7C4D6E6C6}"/>
              </a:ext>
            </a:extLst>
          </p:cNvPr>
          <p:cNvGraphicFramePr>
            <a:graphicFrameLocks noGrp="1"/>
          </p:cNvGraphicFramePr>
          <p:nvPr>
            <p:ph type="tbl" sz="quarter" idx="13"/>
            <p:extLst>
              <p:ext uri="{D42A27DB-BD31-4B8C-83A1-F6EECF244321}">
                <p14:modId xmlns:p14="http://schemas.microsoft.com/office/powerpoint/2010/main" val="3956092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69578273"/>
                    </a:ext>
                  </a:extLst>
                </a:gridCol>
                <a:gridCol w="740664">
                  <a:extLst>
                    <a:ext uri="{9D8B030D-6E8A-4147-A177-3AD203B41FA5}">
                      <a16:colId xmlns:a16="http://schemas.microsoft.com/office/drawing/2014/main" val="1624061288"/>
                    </a:ext>
                  </a:extLst>
                </a:gridCol>
                <a:gridCol w="740664">
                  <a:extLst>
                    <a:ext uri="{9D8B030D-6E8A-4147-A177-3AD203B41FA5}">
                      <a16:colId xmlns:a16="http://schemas.microsoft.com/office/drawing/2014/main" val="265556275"/>
                    </a:ext>
                  </a:extLst>
                </a:gridCol>
                <a:gridCol w="740664">
                  <a:extLst>
                    <a:ext uri="{9D8B030D-6E8A-4147-A177-3AD203B41FA5}">
                      <a16:colId xmlns:a16="http://schemas.microsoft.com/office/drawing/2014/main" val="1322732577"/>
                    </a:ext>
                  </a:extLst>
                </a:gridCol>
                <a:gridCol w="740664">
                  <a:extLst>
                    <a:ext uri="{9D8B030D-6E8A-4147-A177-3AD203B41FA5}">
                      <a16:colId xmlns:a16="http://schemas.microsoft.com/office/drawing/2014/main" val="3741878060"/>
                    </a:ext>
                  </a:extLst>
                </a:gridCol>
                <a:gridCol w="740664">
                  <a:extLst>
                    <a:ext uri="{9D8B030D-6E8A-4147-A177-3AD203B41FA5}">
                      <a16:colId xmlns:a16="http://schemas.microsoft.com/office/drawing/2014/main" val="2757264720"/>
                    </a:ext>
                  </a:extLst>
                </a:gridCol>
                <a:gridCol w="740664">
                  <a:extLst>
                    <a:ext uri="{9D8B030D-6E8A-4147-A177-3AD203B41FA5}">
                      <a16:colId xmlns:a16="http://schemas.microsoft.com/office/drawing/2014/main" val="995005532"/>
                    </a:ext>
                  </a:extLst>
                </a:gridCol>
                <a:gridCol w="740664">
                  <a:extLst>
                    <a:ext uri="{9D8B030D-6E8A-4147-A177-3AD203B41FA5}">
                      <a16:colId xmlns:a16="http://schemas.microsoft.com/office/drawing/2014/main" val="2271938012"/>
                    </a:ext>
                  </a:extLst>
                </a:gridCol>
                <a:gridCol w="740664">
                  <a:extLst>
                    <a:ext uri="{9D8B030D-6E8A-4147-A177-3AD203B41FA5}">
                      <a16:colId xmlns:a16="http://schemas.microsoft.com/office/drawing/2014/main" val="828588357"/>
                    </a:ext>
                  </a:extLst>
                </a:gridCol>
                <a:gridCol w="740664">
                  <a:extLst>
                    <a:ext uri="{9D8B030D-6E8A-4147-A177-3AD203B41FA5}">
                      <a16:colId xmlns:a16="http://schemas.microsoft.com/office/drawing/2014/main" val="202830839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51868636"/>
                  </a:ext>
                </a:extLst>
              </a:tr>
              <a:tr h="370840">
                <a:tc>
                  <a:txBody>
                    <a:bodyPr/>
                    <a:lstStyle/>
                    <a:p>
                      <a:r>
                        <a:rPr lang="en-US" sz="1000"/>
                        <a:t>Buttercup Malaysia</a:t>
                      </a:r>
                    </a:p>
                  </a:txBody>
                  <a:tcPr/>
                </a:tc>
                <a:tc>
                  <a:txBody>
                    <a:bodyPr/>
                    <a:lstStyle/>
                    <a:p>
                      <a:r>
                        <a:rPr lang="en-US" sz="1000"/>
                        <a:t>125404</a:t>
                      </a:r>
                    </a:p>
                  </a:txBody>
                  <a:tcPr/>
                </a:tc>
                <a:tc>
                  <a:txBody>
                    <a:bodyPr/>
                    <a:lstStyle/>
                    <a:p>
                      <a:r>
                        <a:rPr lang="en-US" sz="1000"/>
                        <a:t>2335</a:t>
                      </a:r>
                    </a:p>
                  </a:txBody>
                  <a:tcPr/>
                </a:tc>
                <a:tc>
                  <a:txBody>
                    <a:bodyPr/>
                    <a:lstStyle/>
                    <a:p>
                      <a:r>
                        <a:rPr lang="en-US" sz="1000"/>
                        <a:t>27</a:t>
                      </a:r>
                    </a:p>
                  </a:txBody>
                  <a:tcPr/>
                </a:tc>
                <a:tc>
                  <a:txBody>
                    <a:bodyPr/>
                    <a:lstStyle/>
                    <a:p>
                      <a:r>
                        <a:rPr lang="en-US" sz="1000"/>
                        <a:t>6940</a:t>
                      </a:r>
                    </a:p>
                  </a:txBody>
                  <a:tcPr/>
                </a:tc>
                <a:tc>
                  <a:txBody>
                    <a:bodyPr/>
                    <a:lstStyle/>
                    <a:p>
                      <a:r>
                        <a:rPr lang="en-US" sz="1000"/>
                        <a:t>228</a:t>
                      </a:r>
                    </a:p>
                  </a:txBody>
                  <a:tcPr/>
                </a:tc>
                <a:tc>
                  <a:txBody>
                    <a:bodyPr/>
                    <a:lstStyle/>
                    <a:p>
                      <a:r>
                        <a:rPr lang="en-US" sz="1000"/>
                        <a:t>1105</a:t>
                      </a:r>
                    </a:p>
                  </a:txBody>
                  <a:tcPr/>
                </a:tc>
                <a:tc>
                  <a:txBody>
                    <a:bodyPr/>
                    <a:lstStyle/>
                    <a:p>
                      <a:r>
                        <a:rPr lang="en-US" sz="1000"/>
                        <a:t>0</a:t>
                      </a:r>
                    </a:p>
                  </a:txBody>
                  <a:tcPr/>
                </a:tc>
                <a:tc>
                  <a:txBody>
                    <a:bodyPr/>
                    <a:lstStyle/>
                    <a:p>
                      <a:r>
                        <a:rPr lang="en-US" sz="1000"/>
                        <a:t>0.2466 %</a:t>
                      </a:r>
                    </a:p>
                  </a:txBody>
                  <a:tcPr/>
                </a:tc>
                <a:tc>
                  <a:txBody>
                    <a:bodyPr/>
                    <a:lstStyle/>
                    <a:p>
                      <a:r>
                        <a:rPr lang="en-US" sz="1000"/>
                        <a:t>0.0 %</a:t>
                      </a:r>
                    </a:p>
                  </a:txBody>
                  <a:tcPr/>
                </a:tc>
                <a:extLst>
                  <a:ext uri="{0D108BD9-81ED-4DB2-BD59-A6C34878D82A}">
                    <a16:rowId xmlns:a16="http://schemas.microsoft.com/office/drawing/2014/main" val="3629772739"/>
                  </a:ext>
                </a:extLst>
              </a:tr>
            </a:tbl>
          </a:graphicData>
        </a:graphic>
      </p:graphicFrame>
      <p:sp>
        <p:nvSpPr>
          <p:cNvPr id="4" name="Text Placeholder 3">
            <a:extLst>
              <a:ext uri="{FF2B5EF4-FFF2-40B4-BE49-F238E27FC236}">
                <a16:creationId xmlns:a16="http://schemas.microsoft.com/office/drawing/2014/main" id="{2E99A1BB-BDA2-4AD3-B46E-DBD52249801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28005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45940-2094-41F7-BA39-4BADFBD55007}"/>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FE699E98-ED8E-47CE-8ABC-3271C7F0DBD4}"/>
              </a:ext>
            </a:extLst>
          </p:cNvPr>
          <p:cNvGraphicFramePr>
            <a:graphicFrameLocks noGrp="1"/>
          </p:cNvGraphicFramePr>
          <p:nvPr>
            <p:ph type="chart" sz="quarter" idx="13"/>
            <p:extLst>
              <p:ext uri="{D42A27DB-BD31-4B8C-83A1-F6EECF244321}">
                <p14:modId xmlns:p14="http://schemas.microsoft.com/office/powerpoint/2010/main" val="484316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175C7C-91EA-4B09-A850-1CE0E4030AC6}"/>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46C21EB-DD5E-4EF1-833E-F4B09EE95D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6943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50C4B-032B-4F2E-8F6F-AA8C723F6E29}"/>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171E4EFA-B316-438B-9FAB-447A547F32C6}"/>
              </a:ext>
            </a:extLst>
          </p:cNvPr>
          <p:cNvGraphicFramePr>
            <a:graphicFrameLocks noGrp="1"/>
          </p:cNvGraphicFramePr>
          <p:nvPr>
            <p:ph type="chart" sz="quarter" idx="13"/>
            <p:extLst>
              <p:ext uri="{D42A27DB-BD31-4B8C-83A1-F6EECF244321}">
                <p14:modId xmlns:p14="http://schemas.microsoft.com/office/powerpoint/2010/main" val="1718364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02944A-CC17-4BDB-97E1-68A3B6E63F5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28A1199B-7912-4EAC-A62C-82E735B727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5473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E82A7-A388-4398-9757-2A760B47AEF1}"/>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5EE3F9F2-8C02-465E-AE6C-A1F2F8E49A11}"/>
              </a:ext>
            </a:extLst>
          </p:cNvPr>
          <p:cNvGraphicFramePr>
            <a:graphicFrameLocks noGrp="1"/>
          </p:cNvGraphicFramePr>
          <p:nvPr>
            <p:ph type="chart" sz="quarter" idx="13"/>
            <p:extLst>
              <p:ext uri="{D42A27DB-BD31-4B8C-83A1-F6EECF244321}">
                <p14:modId xmlns:p14="http://schemas.microsoft.com/office/powerpoint/2010/main" val="2881147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D7105B-9C1F-486E-963E-352291248A9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450951C-DD4D-4748-B29B-29B70C5DA4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8439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330C7-B45A-46DD-8DEA-29E969194338}"/>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B48CC25C-3BC1-4CF8-9D0D-08CEF9311460}"/>
              </a:ext>
            </a:extLst>
          </p:cNvPr>
          <p:cNvGraphicFramePr>
            <a:graphicFrameLocks noGrp="1"/>
          </p:cNvGraphicFramePr>
          <p:nvPr>
            <p:ph type="chart" sz="quarter" idx="13"/>
            <p:extLst>
              <p:ext uri="{D42A27DB-BD31-4B8C-83A1-F6EECF244321}">
                <p14:modId xmlns:p14="http://schemas.microsoft.com/office/powerpoint/2010/main" val="2317512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6FC0CC-7DDB-465A-9F3A-C0801A5E897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21C6E0A-81FE-46E2-BA6D-E10667C040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7553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659CE-03A2-4FE3-AA9C-D720D3C3C43F}"/>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850DB753-0466-4CAA-A2EA-4042FDE7D86C}"/>
              </a:ext>
            </a:extLst>
          </p:cNvPr>
          <p:cNvGraphicFramePr>
            <a:graphicFrameLocks noGrp="1"/>
          </p:cNvGraphicFramePr>
          <p:nvPr>
            <p:ph type="chart" sz="quarter" idx="13"/>
            <p:extLst>
              <p:ext uri="{D42A27DB-BD31-4B8C-83A1-F6EECF244321}">
                <p14:modId xmlns:p14="http://schemas.microsoft.com/office/powerpoint/2010/main" val="8418496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FC75B5-ADB0-4D4A-807F-F35A15FB0F3E}"/>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288E0B3-534C-4FBE-9FCA-F6ED692415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1522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98C8E-B056-415A-B589-946B8534981D}"/>
              </a:ext>
            </a:extLst>
          </p:cNvPr>
          <p:cNvSpPr>
            <a:spLocks noGrp="1"/>
          </p:cNvSpPr>
          <p:nvPr>
            <p:ph type="title"/>
          </p:nvPr>
        </p:nvSpPr>
        <p:spPr/>
        <p:txBody>
          <a:bodyPr/>
          <a:lstStyle/>
          <a:p>
            <a:r>
              <a:rPr lang="en-US"/>
              <a:t>(FB) Custom Own Posts Table (new) | Buttercup Malaysia - 1 of 5</a:t>
            </a:r>
          </a:p>
        </p:txBody>
      </p:sp>
      <p:graphicFrame>
        <p:nvGraphicFramePr>
          <p:cNvPr id="5" name="Table Placeholder 4">
            <a:extLst>
              <a:ext uri="{FF2B5EF4-FFF2-40B4-BE49-F238E27FC236}">
                <a16:creationId xmlns:a16="http://schemas.microsoft.com/office/drawing/2014/main" id="{19229100-B488-4E42-9F81-6D94AC8E9923}"/>
              </a:ext>
            </a:extLst>
          </p:cNvPr>
          <p:cNvGraphicFramePr>
            <a:graphicFrameLocks noGrp="1"/>
          </p:cNvGraphicFramePr>
          <p:nvPr>
            <p:ph type="tbl" sz="quarter" idx="13"/>
            <p:extLst>
              <p:ext uri="{D42A27DB-BD31-4B8C-83A1-F6EECF244321}">
                <p14:modId xmlns:p14="http://schemas.microsoft.com/office/powerpoint/2010/main" val="1997775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00986924"/>
                    </a:ext>
                  </a:extLst>
                </a:gridCol>
                <a:gridCol w="822960">
                  <a:extLst>
                    <a:ext uri="{9D8B030D-6E8A-4147-A177-3AD203B41FA5}">
                      <a16:colId xmlns:a16="http://schemas.microsoft.com/office/drawing/2014/main" val="863918313"/>
                    </a:ext>
                  </a:extLst>
                </a:gridCol>
                <a:gridCol w="822960">
                  <a:extLst>
                    <a:ext uri="{9D8B030D-6E8A-4147-A177-3AD203B41FA5}">
                      <a16:colId xmlns:a16="http://schemas.microsoft.com/office/drawing/2014/main" val="373397702"/>
                    </a:ext>
                  </a:extLst>
                </a:gridCol>
                <a:gridCol w="822960">
                  <a:extLst>
                    <a:ext uri="{9D8B030D-6E8A-4147-A177-3AD203B41FA5}">
                      <a16:colId xmlns:a16="http://schemas.microsoft.com/office/drawing/2014/main" val="1930693540"/>
                    </a:ext>
                  </a:extLst>
                </a:gridCol>
                <a:gridCol w="822960">
                  <a:extLst>
                    <a:ext uri="{9D8B030D-6E8A-4147-A177-3AD203B41FA5}">
                      <a16:colId xmlns:a16="http://schemas.microsoft.com/office/drawing/2014/main" val="783915369"/>
                    </a:ext>
                  </a:extLst>
                </a:gridCol>
                <a:gridCol w="822960">
                  <a:extLst>
                    <a:ext uri="{9D8B030D-6E8A-4147-A177-3AD203B41FA5}">
                      <a16:colId xmlns:a16="http://schemas.microsoft.com/office/drawing/2014/main" val="177796098"/>
                    </a:ext>
                  </a:extLst>
                </a:gridCol>
                <a:gridCol w="822960">
                  <a:extLst>
                    <a:ext uri="{9D8B030D-6E8A-4147-A177-3AD203B41FA5}">
                      <a16:colId xmlns:a16="http://schemas.microsoft.com/office/drawing/2014/main" val="1965893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8370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- 2018-05-11 10:09:00 </a:t>
                      </a:r>
                      <a:r>
                        <a:rPr kumimoji="0" lang="en-US" sz="1000" b="0" i="0" u="none" strike="noStrike" kern="1200" cap="none" spc="0" normalizeH="0" baseline="0" noProof="0">
                          <a:ln>
                            <a:noFill/>
                          </a:ln>
                          <a:solidFill>
                            <a:prstClr val="black"/>
                          </a:solidFill>
                          <a:effectLst/>
                          <a:uLnTx/>
                          <a:uFillTx/>
                          <a:latin typeface="+mn-lt"/>
                          <a:ea typeface="+mn-ea"/>
                          <a:cs typeface="+mn-cs"/>
                        </a:rPr>
                        <a:t> 
 Jom beli Buttercup di salah satu pasar raya ini! Banyak hadiah eksklusif yang boleh dimenangi!​
​
Sertai peraduan Beli dan Menang:​
1. Beli produk Buttercup berjumlah RM20 di AEON, AEON Big, Giant, Mydin atau Tesco.​
2. Jawab soalan: Adakah logo Buttercup berwarna biru? BETUL/SALAH ​
3. Ambil gambar resit dengan penuh dan jelas dan hantarkan melalui WhatsApp ke 018-989 8290 berserta nama penuh, nombor MyKad dan jawapan anda! Sila simpan resit asal untuk pengesahan.​
​
Pembelian dan penyertaan tertinggi di pasaraya yang sama akan dipilih sebagai pemenang! ​
​
Sila baca terma dan syarat peraduan:​
AEON: http://bit.ly/ButtercupTC2018AEON​
AEON Big: http://bit.ly/ButtercupTC2018AEONBIG​
Giant: http://bit.ly/ButtercupTC2018GIANT​
Mydin: http://bit.ly/ButtercupTC2018MYDIN​
Tesco: http://bit.ly/ButtercupTC2018TESCO​
​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20582156"/>
                  </a:ext>
                </a:extLst>
              </a:tr>
            </a:tbl>
          </a:graphicData>
        </a:graphic>
      </p:graphicFrame>
      <p:sp>
        <p:nvSpPr>
          <p:cNvPr id="4" name="Text Placeholder 3">
            <a:extLst>
              <a:ext uri="{FF2B5EF4-FFF2-40B4-BE49-F238E27FC236}">
                <a16:creationId xmlns:a16="http://schemas.microsoft.com/office/drawing/2014/main" id="{54444E75-E5A3-440B-B9E1-CA04C226B66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80615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DFAB8-B75F-45B5-B1D5-F666CCBE4BBF}"/>
              </a:ext>
            </a:extLst>
          </p:cNvPr>
          <p:cNvSpPr>
            <a:spLocks noGrp="1"/>
          </p:cNvSpPr>
          <p:nvPr>
            <p:ph type="title"/>
          </p:nvPr>
        </p:nvSpPr>
        <p:spPr/>
        <p:txBody>
          <a:bodyPr/>
          <a:lstStyle/>
          <a:p>
            <a:r>
              <a:rPr lang="en-US"/>
              <a:t>(FB) Custom Own Posts Table (new) | Buttercup Malaysia - 2 of 5</a:t>
            </a:r>
          </a:p>
        </p:txBody>
      </p:sp>
      <p:graphicFrame>
        <p:nvGraphicFramePr>
          <p:cNvPr id="5" name="Table Placeholder 4">
            <a:extLst>
              <a:ext uri="{FF2B5EF4-FFF2-40B4-BE49-F238E27FC236}">
                <a16:creationId xmlns:a16="http://schemas.microsoft.com/office/drawing/2014/main" id="{314E851F-967F-47FD-A9CA-7CC7ED55B027}"/>
              </a:ext>
            </a:extLst>
          </p:cNvPr>
          <p:cNvGraphicFramePr>
            <a:graphicFrameLocks noGrp="1"/>
          </p:cNvGraphicFramePr>
          <p:nvPr>
            <p:ph type="tbl" sz="quarter" idx="13"/>
            <p:extLst>
              <p:ext uri="{D42A27DB-BD31-4B8C-83A1-F6EECF244321}">
                <p14:modId xmlns:p14="http://schemas.microsoft.com/office/powerpoint/2010/main" val="957509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27443934"/>
                    </a:ext>
                  </a:extLst>
                </a:gridCol>
                <a:gridCol w="822960">
                  <a:extLst>
                    <a:ext uri="{9D8B030D-6E8A-4147-A177-3AD203B41FA5}">
                      <a16:colId xmlns:a16="http://schemas.microsoft.com/office/drawing/2014/main" val="3419655924"/>
                    </a:ext>
                  </a:extLst>
                </a:gridCol>
                <a:gridCol w="822960">
                  <a:extLst>
                    <a:ext uri="{9D8B030D-6E8A-4147-A177-3AD203B41FA5}">
                      <a16:colId xmlns:a16="http://schemas.microsoft.com/office/drawing/2014/main" val="3283802852"/>
                    </a:ext>
                  </a:extLst>
                </a:gridCol>
                <a:gridCol w="822960">
                  <a:extLst>
                    <a:ext uri="{9D8B030D-6E8A-4147-A177-3AD203B41FA5}">
                      <a16:colId xmlns:a16="http://schemas.microsoft.com/office/drawing/2014/main" val="671802709"/>
                    </a:ext>
                  </a:extLst>
                </a:gridCol>
                <a:gridCol w="822960">
                  <a:extLst>
                    <a:ext uri="{9D8B030D-6E8A-4147-A177-3AD203B41FA5}">
                      <a16:colId xmlns:a16="http://schemas.microsoft.com/office/drawing/2014/main" val="797839422"/>
                    </a:ext>
                  </a:extLst>
                </a:gridCol>
                <a:gridCol w="822960">
                  <a:extLst>
                    <a:ext uri="{9D8B030D-6E8A-4147-A177-3AD203B41FA5}">
                      <a16:colId xmlns:a16="http://schemas.microsoft.com/office/drawing/2014/main" val="1834431037"/>
                    </a:ext>
                  </a:extLst>
                </a:gridCol>
                <a:gridCol w="822960">
                  <a:extLst>
                    <a:ext uri="{9D8B030D-6E8A-4147-A177-3AD203B41FA5}">
                      <a16:colId xmlns:a16="http://schemas.microsoft.com/office/drawing/2014/main" val="2986281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6849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- 2018-05-09 11:47:00 </a:t>
                      </a:r>
                      <a:r>
                        <a:rPr kumimoji="0" lang="en-US" sz="1000" b="0" i="0" u="none" strike="noStrike" kern="1200" cap="none" spc="0" normalizeH="0" baseline="0" noProof="0">
                          <a:ln>
                            <a:noFill/>
                          </a:ln>
                          <a:solidFill>
                            <a:prstClr val="black"/>
                          </a:solidFill>
                          <a:effectLst/>
                          <a:uLnTx/>
                          <a:uFillTx/>
                          <a:latin typeface="+mn-lt"/>
                          <a:ea typeface="+mn-ea"/>
                          <a:cs typeface="+mn-cs"/>
                        </a:rPr>
                        <a:t> 
 Sayur bayam bukan sahaja baik untuk menambah sel darah merah, ia juga baik untuk melambatkan penuaan! Jom buat muffin bayam dan kongsikan dengan rakan.​
#ResipiButtercup​
Muffin Bayam ​
Bahan-bahan:​
25gm Buttercup​
200ml susu​
100gm bayam​
1 2/3 cawan tepung gandum, diayak​
1 sudu makan serbuk penaik​
1 sudu teh soda bikarbonat​
1 sudu teh serbuk buah pala​
1/3 cawan keju parmesan, diparut​
1 biji telur​
120gm krim keju​
8 biji tomato ceri
Arahan:​
1.Panaskan Buttercup dan susu di dalam periuk. Masukkan bayam dan layurkan.​
2. Kisarkan campuran bayam dan susu sehingga halus. Biarkan sejuk.​
3. Di dalam mangkuk besar, ayak tepung gandum, serbuk penaik, soda bikarbonat dan serbuk buah pala. Adun rata.​
4. Masukkan kisaran bayam, telur, keju parmesan dan krim keju ke dalam bancuhan tepung. Gaul hingga sebati.​
5. Tuang adunan ke dalam acuan. Letakkan tomato ceri dan bakar dalam ketuhar pada suhu 190ºC selama 20 minit atau sehingga masak.​
6. Hidangkan.​
Sumber: http://www.abangbrian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15816728"/>
                  </a:ext>
                </a:extLst>
              </a:tr>
            </a:tbl>
          </a:graphicData>
        </a:graphic>
      </p:graphicFrame>
      <p:sp>
        <p:nvSpPr>
          <p:cNvPr id="4" name="Text Placeholder 3">
            <a:extLst>
              <a:ext uri="{FF2B5EF4-FFF2-40B4-BE49-F238E27FC236}">
                <a16:creationId xmlns:a16="http://schemas.microsoft.com/office/drawing/2014/main" id="{52CDC793-1DD3-4FC8-9D82-EA59E617EF6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55952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5D5FE-2D2C-4F77-AD91-05F709142F04}"/>
              </a:ext>
            </a:extLst>
          </p:cNvPr>
          <p:cNvSpPr>
            <a:spLocks noGrp="1"/>
          </p:cNvSpPr>
          <p:nvPr>
            <p:ph type="title"/>
          </p:nvPr>
        </p:nvSpPr>
        <p:spPr/>
        <p:txBody>
          <a:bodyPr/>
          <a:lstStyle/>
          <a:p>
            <a:r>
              <a:rPr lang="en-US"/>
              <a:t>(FB) Custom Own Posts Table (new) | Buttercup Malaysia - 3 of 5</a:t>
            </a:r>
          </a:p>
        </p:txBody>
      </p:sp>
      <p:graphicFrame>
        <p:nvGraphicFramePr>
          <p:cNvPr id="5" name="Table Placeholder 4">
            <a:extLst>
              <a:ext uri="{FF2B5EF4-FFF2-40B4-BE49-F238E27FC236}">
                <a16:creationId xmlns:a16="http://schemas.microsoft.com/office/drawing/2014/main" id="{0AC430B9-64BA-49A7-82BE-A82787E6303E}"/>
              </a:ext>
            </a:extLst>
          </p:cNvPr>
          <p:cNvGraphicFramePr>
            <a:graphicFrameLocks noGrp="1"/>
          </p:cNvGraphicFramePr>
          <p:nvPr>
            <p:ph type="tbl" sz="quarter" idx="13"/>
            <p:extLst>
              <p:ext uri="{D42A27DB-BD31-4B8C-83A1-F6EECF244321}">
                <p14:modId xmlns:p14="http://schemas.microsoft.com/office/powerpoint/2010/main" val="86622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1623020"/>
                    </a:ext>
                  </a:extLst>
                </a:gridCol>
                <a:gridCol w="822960">
                  <a:extLst>
                    <a:ext uri="{9D8B030D-6E8A-4147-A177-3AD203B41FA5}">
                      <a16:colId xmlns:a16="http://schemas.microsoft.com/office/drawing/2014/main" val="3688044990"/>
                    </a:ext>
                  </a:extLst>
                </a:gridCol>
                <a:gridCol w="822960">
                  <a:extLst>
                    <a:ext uri="{9D8B030D-6E8A-4147-A177-3AD203B41FA5}">
                      <a16:colId xmlns:a16="http://schemas.microsoft.com/office/drawing/2014/main" val="2622004037"/>
                    </a:ext>
                  </a:extLst>
                </a:gridCol>
                <a:gridCol w="822960">
                  <a:extLst>
                    <a:ext uri="{9D8B030D-6E8A-4147-A177-3AD203B41FA5}">
                      <a16:colId xmlns:a16="http://schemas.microsoft.com/office/drawing/2014/main" val="1456796001"/>
                    </a:ext>
                  </a:extLst>
                </a:gridCol>
                <a:gridCol w="822960">
                  <a:extLst>
                    <a:ext uri="{9D8B030D-6E8A-4147-A177-3AD203B41FA5}">
                      <a16:colId xmlns:a16="http://schemas.microsoft.com/office/drawing/2014/main" val="3207867895"/>
                    </a:ext>
                  </a:extLst>
                </a:gridCol>
                <a:gridCol w="822960">
                  <a:extLst>
                    <a:ext uri="{9D8B030D-6E8A-4147-A177-3AD203B41FA5}">
                      <a16:colId xmlns:a16="http://schemas.microsoft.com/office/drawing/2014/main" val="1221985125"/>
                    </a:ext>
                  </a:extLst>
                </a:gridCol>
                <a:gridCol w="822960">
                  <a:extLst>
                    <a:ext uri="{9D8B030D-6E8A-4147-A177-3AD203B41FA5}">
                      <a16:colId xmlns:a16="http://schemas.microsoft.com/office/drawing/2014/main" val="2393148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5323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- 2018-05-01 09:18:00 </a:t>
                      </a:r>
                      <a:r>
                        <a:rPr kumimoji="0" lang="en-US" sz="1000" b="0" i="0" u="none" strike="noStrike" kern="1200" cap="none" spc="0" normalizeH="0" baseline="0" noProof="0">
                          <a:ln>
                            <a:noFill/>
                          </a:ln>
                          <a:solidFill>
                            <a:prstClr val="black"/>
                          </a:solidFill>
                          <a:effectLst/>
                          <a:uLnTx/>
                          <a:uFillTx/>
                          <a:latin typeface="+mn-lt"/>
                          <a:ea typeface="+mn-ea"/>
                          <a:cs typeface="+mn-cs"/>
                        </a:rPr>
                        <a:t> 
 Apa khabar, Famili Buttercup? Tidak lama lagi masyarakat Muslim akan menyambut bulan Ramadan yang mulia. Mari banyakkan pengambilan sayur-sayuran dalam diet seharian supaya badan bertambah sihat untuk menjalani ibadah puasa nanti 🙂
​
#ResipiButtercup​
​
Biskut Sayur​
​
Bahan-bahan:​
1/2 cawan Buttercup​
1 batang lobak merah​
2 cawan brokoli​
1 cawan yogurt tanpa perisa​
1/2 cawan susu segar​
1 biji telur saiz besar​
1 1/2 sudu teh serbuk penaik​
3/4 sudu teh garam​
2 cawan tepung gandum penuh​
Arahan:​​
1. Panaskan ketuhar kepada 350ºC.​
2. Kupas dan potong lobak merah.​
3. Dalam pemproses makanan, potong sayur-sayuran sehingga menjadi hancur halus. Masukkan ke dalam bekas dan ketepikan.​
4. Lapkan pemproses makanan, dan tambahkan semua bahan KECUALI sayur-sayuran dan tepung. Puree dengan baik.​
5. Tambah tepung dan sayur dan proses beberapa kali sehingga sebati.​
6. Masukkan adunan ke dalam dulang pembakar yang dilapik dengan kertas parchment atau silikon.​
7. Bakar selama 25-30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37651993"/>
                  </a:ext>
                </a:extLst>
              </a:tr>
            </a:tbl>
          </a:graphicData>
        </a:graphic>
      </p:graphicFrame>
      <p:sp>
        <p:nvSpPr>
          <p:cNvPr id="4" name="Text Placeholder 3">
            <a:extLst>
              <a:ext uri="{FF2B5EF4-FFF2-40B4-BE49-F238E27FC236}">
                <a16:creationId xmlns:a16="http://schemas.microsoft.com/office/drawing/2014/main" id="{DCB5D6F9-608D-48F7-A3E6-DE922C07495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525768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3279F-9085-46F6-9831-99D54B8FCC0E}"/>
              </a:ext>
            </a:extLst>
          </p:cNvPr>
          <p:cNvSpPr>
            <a:spLocks noGrp="1"/>
          </p:cNvSpPr>
          <p:nvPr>
            <p:ph type="title"/>
          </p:nvPr>
        </p:nvSpPr>
        <p:spPr/>
        <p:txBody>
          <a:bodyPr/>
          <a:lstStyle/>
          <a:p>
            <a:r>
              <a:rPr lang="en-US"/>
              <a:t>(FB) Custom Own Posts Table (new) | Buttercup Malaysia - 4 of 5</a:t>
            </a:r>
          </a:p>
        </p:txBody>
      </p:sp>
      <p:graphicFrame>
        <p:nvGraphicFramePr>
          <p:cNvPr id="5" name="Table Placeholder 4">
            <a:extLst>
              <a:ext uri="{FF2B5EF4-FFF2-40B4-BE49-F238E27FC236}">
                <a16:creationId xmlns:a16="http://schemas.microsoft.com/office/drawing/2014/main" id="{D2556802-FFD2-4795-B816-DC85FC23422F}"/>
              </a:ext>
            </a:extLst>
          </p:cNvPr>
          <p:cNvGraphicFramePr>
            <a:graphicFrameLocks noGrp="1"/>
          </p:cNvGraphicFramePr>
          <p:nvPr>
            <p:ph type="tbl" sz="quarter" idx="13"/>
            <p:extLst>
              <p:ext uri="{D42A27DB-BD31-4B8C-83A1-F6EECF244321}">
                <p14:modId xmlns:p14="http://schemas.microsoft.com/office/powerpoint/2010/main" val="3947519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37895515"/>
                    </a:ext>
                  </a:extLst>
                </a:gridCol>
                <a:gridCol w="822960">
                  <a:extLst>
                    <a:ext uri="{9D8B030D-6E8A-4147-A177-3AD203B41FA5}">
                      <a16:colId xmlns:a16="http://schemas.microsoft.com/office/drawing/2014/main" val="2671773311"/>
                    </a:ext>
                  </a:extLst>
                </a:gridCol>
                <a:gridCol w="822960">
                  <a:extLst>
                    <a:ext uri="{9D8B030D-6E8A-4147-A177-3AD203B41FA5}">
                      <a16:colId xmlns:a16="http://schemas.microsoft.com/office/drawing/2014/main" val="3340757037"/>
                    </a:ext>
                  </a:extLst>
                </a:gridCol>
                <a:gridCol w="822960">
                  <a:extLst>
                    <a:ext uri="{9D8B030D-6E8A-4147-A177-3AD203B41FA5}">
                      <a16:colId xmlns:a16="http://schemas.microsoft.com/office/drawing/2014/main" val="3726645570"/>
                    </a:ext>
                  </a:extLst>
                </a:gridCol>
                <a:gridCol w="822960">
                  <a:extLst>
                    <a:ext uri="{9D8B030D-6E8A-4147-A177-3AD203B41FA5}">
                      <a16:colId xmlns:a16="http://schemas.microsoft.com/office/drawing/2014/main" val="567770910"/>
                    </a:ext>
                  </a:extLst>
                </a:gridCol>
                <a:gridCol w="822960">
                  <a:extLst>
                    <a:ext uri="{9D8B030D-6E8A-4147-A177-3AD203B41FA5}">
                      <a16:colId xmlns:a16="http://schemas.microsoft.com/office/drawing/2014/main" val="3598134935"/>
                    </a:ext>
                  </a:extLst>
                </a:gridCol>
                <a:gridCol w="822960">
                  <a:extLst>
                    <a:ext uri="{9D8B030D-6E8A-4147-A177-3AD203B41FA5}">
                      <a16:colId xmlns:a16="http://schemas.microsoft.com/office/drawing/2014/main" val="2417847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9823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- 2018-05-07 10:52:14 </a:t>
                      </a:r>
                      <a:r>
                        <a:rPr kumimoji="0" lang="en-US" sz="1000" b="0" i="0" u="none" strike="noStrike" kern="1200" cap="none" spc="0" normalizeH="0" baseline="0" noProof="0">
                          <a:ln>
                            <a:noFill/>
                          </a:ln>
                          <a:solidFill>
                            <a:prstClr val="black"/>
                          </a:solidFill>
                          <a:effectLst/>
                          <a:uLnTx/>
                          <a:uFillTx/>
                          <a:latin typeface="+mn-lt"/>
                          <a:ea typeface="+mn-ea"/>
                          <a:cs typeface="+mn-cs"/>
                        </a:rPr>
                        <a:t> 
 Sedapnya kalau dapat makan karipap panas-panas untuk minum petang! Kali ini kita cuba karipap sayur cecah sambal pula.​
#ResipiButtercup​
Karipap Sayur Cecah Sambal​
Bahan-bahan:​
Doh:​
2 sudu besar Buttercup​
2 cawan tepung gandum ​
1/4 cawan air untuk menguli ​
Secubit garam dimasukkan ke dalam air​
Inti:​
Tauge secukupnya​
Tauhu 2 keping dipotong kecil​
Sedikit kucai​
Sambal:​
5 biji cili merah​
5 biji cili padi merah​
1 biji kentang rebus​
5 biji bawang putih​
Garam secukup rasa​
4 sudu besar gula​
1/2 cawan air asam jawa pekat
Arahan:​
Untuk membuat doh:​
1. Masukkan Buttercup ke dalam tepung. ​
2. Ramas tepung dan Buttercup hingga rata. ​
3. Kemudian masukkan air yang diletak sedikit garam dan uli sehingga menjadi doh. ​
4. Jangan terlebih air untuk mendapatkan kulit yang rapuh.​
5. Potong doh dan bentukkan karipap.​
Untuk membuat inti:​
1. Gaul semua bahan.​
2. Masukkan ke dalam doh dan kelim tepinya.​
3. Goreng karipap dengan api sederhana supaya kulitnya licin dan rangu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25835028"/>
                  </a:ext>
                </a:extLst>
              </a:tr>
            </a:tbl>
          </a:graphicData>
        </a:graphic>
      </p:graphicFrame>
      <p:sp>
        <p:nvSpPr>
          <p:cNvPr id="4" name="Text Placeholder 3">
            <a:extLst>
              <a:ext uri="{FF2B5EF4-FFF2-40B4-BE49-F238E27FC236}">
                <a16:creationId xmlns:a16="http://schemas.microsoft.com/office/drawing/2014/main" id="{89794FC3-87B1-4DD5-995F-160A4BF2800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739026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7A19B-5ED8-4A64-8084-7597016C2DB1}"/>
              </a:ext>
            </a:extLst>
          </p:cNvPr>
          <p:cNvSpPr>
            <a:spLocks noGrp="1"/>
          </p:cNvSpPr>
          <p:nvPr>
            <p:ph type="title"/>
          </p:nvPr>
        </p:nvSpPr>
        <p:spPr/>
        <p:txBody>
          <a:bodyPr/>
          <a:lstStyle/>
          <a:p>
            <a:r>
              <a:rPr lang="en-US"/>
              <a:t>(FB) Custom Own Posts Table (new) | Buttercup Malaysia - 5 of 5</a:t>
            </a:r>
          </a:p>
        </p:txBody>
      </p:sp>
      <p:graphicFrame>
        <p:nvGraphicFramePr>
          <p:cNvPr id="5" name="Table Placeholder 4">
            <a:extLst>
              <a:ext uri="{FF2B5EF4-FFF2-40B4-BE49-F238E27FC236}">
                <a16:creationId xmlns:a16="http://schemas.microsoft.com/office/drawing/2014/main" id="{EF0FEF4B-D64E-4C7A-92FF-1563A29FEC70}"/>
              </a:ext>
            </a:extLst>
          </p:cNvPr>
          <p:cNvGraphicFramePr>
            <a:graphicFrameLocks noGrp="1"/>
          </p:cNvGraphicFramePr>
          <p:nvPr>
            <p:ph type="tbl" sz="quarter" idx="13"/>
            <p:extLst>
              <p:ext uri="{D42A27DB-BD31-4B8C-83A1-F6EECF244321}">
                <p14:modId xmlns:p14="http://schemas.microsoft.com/office/powerpoint/2010/main" val="3215443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61502573"/>
                    </a:ext>
                  </a:extLst>
                </a:gridCol>
                <a:gridCol w="822960">
                  <a:extLst>
                    <a:ext uri="{9D8B030D-6E8A-4147-A177-3AD203B41FA5}">
                      <a16:colId xmlns:a16="http://schemas.microsoft.com/office/drawing/2014/main" val="1954944747"/>
                    </a:ext>
                  </a:extLst>
                </a:gridCol>
                <a:gridCol w="822960">
                  <a:extLst>
                    <a:ext uri="{9D8B030D-6E8A-4147-A177-3AD203B41FA5}">
                      <a16:colId xmlns:a16="http://schemas.microsoft.com/office/drawing/2014/main" val="4146210181"/>
                    </a:ext>
                  </a:extLst>
                </a:gridCol>
                <a:gridCol w="822960">
                  <a:extLst>
                    <a:ext uri="{9D8B030D-6E8A-4147-A177-3AD203B41FA5}">
                      <a16:colId xmlns:a16="http://schemas.microsoft.com/office/drawing/2014/main" val="784019424"/>
                    </a:ext>
                  </a:extLst>
                </a:gridCol>
                <a:gridCol w="822960">
                  <a:extLst>
                    <a:ext uri="{9D8B030D-6E8A-4147-A177-3AD203B41FA5}">
                      <a16:colId xmlns:a16="http://schemas.microsoft.com/office/drawing/2014/main" val="3254501340"/>
                    </a:ext>
                  </a:extLst>
                </a:gridCol>
                <a:gridCol w="822960">
                  <a:extLst>
                    <a:ext uri="{9D8B030D-6E8A-4147-A177-3AD203B41FA5}">
                      <a16:colId xmlns:a16="http://schemas.microsoft.com/office/drawing/2014/main" val="764400179"/>
                    </a:ext>
                  </a:extLst>
                </a:gridCol>
                <a:gridCol w="822960">
                  <a:extLst>
                    <a:ext uri="{9D8B030D-6E8A-4147-A177-3AD203B41FA5}">
                      <a16:colId xmlns:a16="http://schemas.microsoft.com/office/drawing/2014/main" val="2098946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409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- 2018-05-19 22:02:00 </a:t>
                      </a:r>
                      <a:r>
                        <a:rPr kumimoji="0" lang="en-US" sz="1000" b="0" i="0" u="none" strike="noStrike" kern="1200" cap="none" spc="0" normalizeH="0" baseline="0" noProof="0">
                          <a:ln>
                            <a:noFill/>
                          </a:ln>
                          <a:solidFill>
                            <a:prstClr val="black"/>
                          </a:solidFill>
                          <a:effectLst/>
                          <a:uLnTx/>
                          <a:uFillTx/>
                          <a:latin typeface="+mn-lt"/>
                          <a:ea typeface="+mn-ea"/>
                          <a:cs typeface="+mn-cs"/>
                        </a:rPr>
                        <a:t> 
 Jika memukul Buttercup untuk membuat kek atau biskut, pukullah hingga benar-benar lembut dan jauhkan dari tempat atau ruang yang panas agar ia tidak mencair dan berminyak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07870013"/>
                  </a:ext>
                </a:extLst>
              </a:tr>
            </a:tbl>
          </a:graphicData>
        </a:graphic>
      </p:graphicFrame>
      <p:sp>
        <p:nvSpPr>
          <p:cNvPr id="4" name="Text Placeholder 3">
            <a:extLst>
              <a:ext uri="{FF2B5EF4-FFF2-40B4-BE49-F238E27FC236}">
                <a16:creationId xmlns:a16="http://schemas.microsoft.com/office/drawing/2014/main" id="{A6390565-61A0-459A-A260-689D6B7BF5C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440266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DFE11-A9F4-42B3-93A9-41EDE403F8C8}"/>
              </a:ext>
            </a:extLst>
          </p:cNvPr>
          <p:cNvSpPr>
            <a:spLocks noGrp="1"/>
          </p:cNvSpPr>
          <p:nvPr>
            <p:ph type="title"/>
          </p:nvPr>
        </p:nvSpPr>
        <p:spPr/>
        <p:txBody>
          <a:bodyPr/>
          <a:lstStyle/>
          <a:p>
            <a:r>
              <a:rPr lang="en-US"/>
              <a:t>Facebook Key Influencers | Buttercup Malaysia</a:t>
            </a:r>
          </a:p>
        </p:txBody>
      </p:sp>
      <p:graphicFrame>
        <p:nvGraphicFramePr>
          <p:cNvPr id="5" name="Table Placeholder 4">
            <a:extLst>
              <a:ext uri="{FF2B5EF4-FFF2-40B4-BE49-F238E27FC236}">
                <a16:creationId xmlns:a16="http://schemas.microsoft.com/office/drawing/2014/main" id="{54E39662-8CB2-47AB-9FFF-9B5B94F4A95C}"/>
              </a:ext>
            </a:extLst>
          </p:cNvPr>
          <p:cNvGraphicFramePr>
            <a:graphicFrameLocks noGrp="1"/>
          </p:cNvGraphicFramePr>
          <p:nvPr>
            <p:ph type="tbl" sz="quarter" idx="13"/>
            <p:extLst>
              <p:ext uri="{D42A27DB-BD31-4B8C-83A1-F6EECF244321}">
                <p14:modId xmlns:p14="http://schemas.microsoft.com/office/powerpoint/2010/main" val="3692559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22553145"/>
                    </a:ext>
                  </a:extLst>
                </a:gridCol>
                <a:gridCol w="2468880">
                  <a:extLst>
                    <a:ext uri="{9D8B030D-6E8A-4147-A177-3AD203B41FA5}">
                      <a16:colId xmlns:a16="http://schemas.microsoft.com/office/drawing/2014/main" val="3721022660"/>
                    </a:ext>
                  </a:extLst>
                </a:gridCol>
                <a:gridCol w="822960">
                  <a:extLst>
                    <a:ext uri="{9D8B030D-6E8A-4147-A177-3AD203B41FA5}">
                      <a16:colId xmlns:a16="http://schemas.microsoft.com/office/drawing/2014/main" val="2192278991"/>
                    </a:ext>
                  </a:extLst>
                </a:gridCol>
                <a:gridCol w="822960">
                  <a:extLst>
                    <a:ext uri="{9D8B030D-6E8A-4147-A177-3AD203B41FA5}">
                      <a16:colId xmlns:a16="http://schemas.microsoft.com/office/drawing/2014/main" val="307533512"/>
                    </a:ext>
                  </a:extLst>
                </a:gridCol>
                <a:gridCol w="822960">
                  <a:extLst>
                    <a:ext uri="{9D8B030D-6E8A-4147-A177-3AD203B41FA5}">
                      <a16:colId xmlns:a16="http://schemas.microsoft.com/office/drawing/2014/main" val="2033179029"/>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3676979891"/>
                  </a:ext>
                </a:extLst>
              </a:tr>
              <a:tr h="370840">
                <a:tc>
                  <a:txBody>
                    <a:bodyPr/>
                    <a:lstStyle/>
                    <a:p>
                      <a:r>
                        <a:rPr lang="nb-NO" sz="1000"/>
                        <a:t>Teknik Sharp Entry - Tok Wan FX</a:t>
                      </a:r>
                      <a:endParaRPr lang="en-US" sz="1000"/>
                    </a:p>
                  </a:txBody>
                  <a:tcPr/>
                </a:tc>
                <a:tc>
                  <a:txBody>
                    <a:bodyPr/>
                    <a:lstStyle/>
                    <a:p>
                      <a:r>
                        <a:rPr lang="en-US" sz="1000"/>
                        <a:t>Buttercup Malaysia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4218397273"/>
                  </a:ext>
                </a:extLst>
              </a:tr>
            </a:tbl>
          </a:graphicData>
        </a:graphic>
      </p:graphicFrame>
      <p:sp>
        <p:nvSpPr>
          <p:cNvPr id="4" name="Text Placeholder 3">
            <a:extLst>
              <a:ext uri="{FF2B5EF4-FFF2-40B4-BE49-F238E27FC236}">
                <a16:creationId xmlns:a16="http://schemas.microsoft.com/office/drawing/2014/main" id="{B4D15D42-5487-46BD-A3D8-D7F5E91666F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1638464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1BA4C-0FF4-4FC6-8920-62D4272ACE0E}"/>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BF80B88B-E632-463B-8B1B-BF51D1D15C89}"/>
              </a:ext>
            </a:extLst>
          </p:cNvPr>
          <p:cNvGraphicFramePr>
            <a:graphicFrameLocks noGrp="1"/>
          </p:cNvGraphicFramePr>
          <p:nvPr>
            <p:ph type="chart" sz="quarter" idx="13"/>
            <p:extLst>
              <p:ext uri="{D42A27DB-BD31-4B8C-83A1-F6EECF244321}">
                <p14:modId xmlns:p14="http://schemas.microsoft.com/office/powerpoint/2010/main" val="2254486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49F4D5-5EA3-44A8-A8A8-6D854D7B116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2D8F549C-46D1-4043-83AF-90DBDFD83F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5764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4DD1C-02EF-4C4F-BA9B-0BB032CCD876}"/>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BFC8981C-777D-4C08-B9D9-A2F1CF168B43}"/>
              </a:ext>
            </a:extLst>
          </p:cNvPr>
          <p:cNvGraphicFramePr>
            <a:graphicFrameLocks noGrp="1"/>
          </p:cNvGraphicFramePr>
          <p:nvPr>
            <p:ph type="chart" sz="quarter" idx="13"/>
            <p:extLst>
              <p:ext uri="{D42A27DB-BD31-4B8C-83A1-F6EECF244321}">
                <p14:modId xmlns:p14="http://schemas.microsoft.com/office/powerpoint/2010/main" val="23813053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383DB8-9719-400E-A3C3-201C8CFA3C4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3B35E1C-28C1-4EE9-BCCA-38BABDD29D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1903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0DD5C-296C-49DC-B088-E9F95FD67365}"/>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4F5BF548-C629-4FEE-9E06-C6E045564FB5}"/>
              </a:ext>
            </a:extLst>
          </p:cNvPr>
          <p:cNvGraphicFramePr>
            <a:graphicFrameLocks noGrp="1"/>
          </p:cNvGraphicFramePr>
          <p:nvPr>
            <p:ph type="chart" sz="quarter" idx="13"/>
            <p:extLst>
              <p:ext uri="{D42A27DB-BD31-4B8C-83A1-F6EECF244321}">
                <p14:modId xmlns:p14="http://schemas.microsoft.com/office/powerpoint/2010/main" val="740561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230424-8BE5-4007-B114-F03DA491FD8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E3B7CF7-C421-4D1A-9648-1A85784798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60805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D5670-7C7B-4669-AFEC-86F87E0DF0DD}"/>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53EE81BF-B955-493C-967F-388CC1C23542}"/>
              </a:ext>
            </a:extLst>
          </p:cNvPr>
          <p:cNvGraphicFramePr>
            <a:graphicFrameLocks noGrp="1"/>
          </p:cNvGraphicFramePr>
          <p:nvPr>
            <p:ph type="chart" sz="quarter" idx="13"/>
            <p:extLst>
              <p:ext uri="{D42A27DB-BD31-4B8C-83A1-F6EECF244321}">
                <p14:modId xmlns:p14="http://schemas.microsoft.com/office/powerpoint/2010/main" val="2627653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C273FB-F0C2-4108-B415-0489072F26D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4E1EC9D-19D0-437E-811F-C2418F7EFB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20047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A77DF-DC0E-4B42-A6B3-FDB98F6BDA43}"/>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E2DF7566-B5D9-4A82-A13A-174710C6B4A9}"/>
              </a:ext>
            </a:extLst>
          </p:cNvPr>
          <p:cNvGraphicFramePr>
            <a:graphicFrameLocks noGrp="1"/>
          </p:cNvGraphicFramePr>
          <p:nvPr>
            <p:ph type="tbl" sz="quarter" idx="13"/>
            <p:extLst>
              <p:ext uri="{D42A27DB-BD31-4B8C-83A1-F6EECF244321}">
                <p14:modId xmlns:p14="http://schemas.microsoft.com/office/powerpoint/2010/main" val="3775327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10880149"/>
                    </a:ext>
                  </a:extLst>
                </a:gridCol>
                <a:gridCol w="1645920">
                  <a:extLst>
                    <a:ext uri="{9D8B030D-6E8A-4147-A177-3AD203B41FA5}">
                      <a16:colId xmlns:a16="http://schemas.microsoft.com/office/drawing/2014/main" val="2486959766"/>
                    </a:ext>
                  </a:extLst>
                </a:gridCol>
                <a:gridCol w="1645920">
                  <a:extLst>
                    <a:ext uri="{9D8B030D-6E8A-4147-A177-3AD203B41FA5}">
                      <a16:colId xmlns:a16="http://schemas.microsoft.com/office/drawing/2014/main" val="3922458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01035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13.3 %</a:t>
                      </a:r>
                    </a:p>
                  </a:txBody>
                  <a:tcPr/>
                </a:tc>
                <a:extLst>
                  <a:ext uri="{0D108BD9-81ED-4DB2-BD59-A6C34878D82A}">
                    <a16:rowId xmlns:a16="http://schemas.microsoft.com/office/drawing/2014/main" val="4031665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extLst>
                  <a:ext uri="{0D108BD9-81ED-4DB2-BD59-A6C34878D82A}">
                    <a16:rowId xmlns:a16="http://schemas.microsoft.com/office/drawing/2014/main" val="493912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Pulau Pinang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1729875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731740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1641253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02596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715437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1900663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848791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316415273"/>
                  </a:ext>
                </a:extLst>
              </a:tr>
            </a:tbl>
          </a:graphicData>
        </a:graphic>
      </p:graphicFrame>
      <p:sp>
        <p:nvSpPr>
          <p:cNvPr id="4" name="Text Placeholder 3">
            <a:extLst>
              <a:ext uri="{FF2B5EF4-FFF2-40B4-BE49-F238E27FC236}">
                <a16:creationId xmlns:a16="http://schemas.microsoft.com/office/drawing/2014/main" id="{CC568B6E-B3BC-4CF0-A92F-2EFD6879B9E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904922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C9E97-CF5B-48B4-AD21-0FC736B2E1E2}"/>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2BCC4112-FD6F-4F62-AA2C-6ED6A5B17A61}"/>
              </a:ext>
            </a:extLst>
          </p:cNvPr>
          <p:cNvGraphicFramePr>
            <a:graphicFrameLocks noGrp="1"/>
          </p:cNvGraphicFramePr>
          <p:nvPr>
            <p:ph type="tbl" sz="quarter" idx="13"/>
            <p:extLst>
              <p:ext uri="{D42A27DB-BD31-4B8C-83A1-F6EECF244321}">
                <p14:modId xmlns:p14="http://schemas.microsoft.com/office/powerpoint/2010/main" val="263615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81532035"/>
                    </a:ext>
                  </a:extLst>
                </a:gridCol>
                <a:gridCol w="1645920">
                  <a:extLst>
                    <a:ext uri="{9D8B030D-6E8A-4147-A177-3AD203B41FA5}">
                      <a16:colId xmlns:a16="http://schemas.microsoft.com/office/drawing/2014/main" val="3236111497"/>
                    </a:ext>
                  </a:extLst>
                </a:gridCol>
                <a:gridCol w="1645920">
                  <a:extLst>
                    <a:ext uri="{9D8B030D-6E8A-4147-A177-3AD203B41FA5}">
                      <a16:colId xmlns:a16="http://schemas.microsoft.com/office/drawing/2014/main" val="2842765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93793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79068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534150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673772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19563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679353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926350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954134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323434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048417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222568330"/>
                  </a:ext>
                </a:extLst>
              </a:tr>
            </a:tbl>
          </a:graphicData>
        </a:graphic>
      </p:graphicFrame>
      <p:sp>
        <p:nvSpPr>
          <p:cNvPr id="4" name="Text Placeholder 3">
            <a:extLst>
              <a:ext uri="{FF2B5EF4-FFF2-40B4-BE49-F238E27FC236}">
                <a16:creationId xmlns:a16="http://schemas.microsoft.com/office/drawing/2014/main" id="{118D81D6-0126-4E9B-B144-FFACB85A092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0269356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033DE-41B9-45FE-9FB2-7EF57809B02F}"/>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0BF50612-30AF-44AE-A2A8-9422F68D175E}"/>
              </a:ext>
            </a:extLst>
          </p:cNvPr>
          <p:cNvGraphicFramePr>
            <a:graphicFrameLocks noGrp="1"/>
          </p:cNvGraphicFramePr>
          <p:nvPr>
            <p:ph type="tbl" sz="quarter" idx="13"/>
            <p:extLst>
              <p:ext uri="{D42A27DB-BD31-4B8C-83A1-F6EECF244321}">
                <p14:modId xmlns:p14="http://schemas.microsoft.com/office/powerpoint/2010/main" val="152366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84127220"/>
                    </a:ext>
                  </a:extLst>
                </a:gridCol>
                <a:gridCol w="1645920">
                  <a:extLst>
                    <a:ext uri="{9D8B030D-6E8A-4147-A177-3AD203B41FA5}">
                      <a16:colId xmlns:a16="http://schemas.microsoft.com/office/drawing/2014/main" val="3334854541"/>
                    </a:ext>
                  </a:extLst>
                </a:gridCol>
                <a:gridCol w="1645920">
                  <a:extLst>
                    <a:ext uri="{9D8B030D-6E8A-4147-A177-3AD203B41FA5}">
                      <a16:colId xmlns:a16="http://schemas.microsoft.com/office/drawing/2014/main" val="3912261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895272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05797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555945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822653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69178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4130295829"/>
                  </a:ext>
                </a:extLst>
              </a:tr>
            </a:tbl>
          </a:graphicData>
        </a:graphic>
      </p:graphicFrame>
      <p:sp>
        <p:nvSpPr>
          <p:cNvPr id="4" name="Text Placeholder 3">
            <a:extLst>
              <a:ext uri="{FF2B5EF4-FFF2-40B4-BE49-F238E27FC236}">
                <a16:creationId xmlns:a16="http://schemas.microsoft.com/office/drawing/2014/main" id="{D2144743-9F55-44FD-AFFE-B7F5DBDEA4F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613493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71E83-96C2-441C-B7BD-3B60DFF3A946}"/>
              </a:ext>
            </a:extLst>
          </p:cNvPr>
          <p:cNvSpPr>
            <a:spLocks noGrp="1"/>
          </p:cNvSpPr>
          <p:nvPr>
            <p:ph type="title"/>
          </p:nvPr>
        </p:nvSpPr>
        <p:spPr/>
        <p:txBody>
          <a:bodyPr/>
          <a:lstStyle/>
          <a:p>
            <a:r>
              <a:rPr lang="en-US"/>
              <a:t>Facebook Own Posts Table | Buttercup Malaysia - 1 of 23</a:t>
            </a:r>
          </a:p>
        </p:txBody>
      </p:sp>
      <p:graphicFrame>
        <p:nvGraphicFramePr>
          <p:cNvPr id="5" name="Table Placeholder 4">
            <a:extLst>
              <a:ext uri="{FF2B5EF4-FFF2-40B4-BE49-F238E27FC236}">
                <a16:creationId xmlns:a16="http://schemas.microsoft.com/office/drawing/2014/main" id="{C2646F39-27A2-4546-8886-EA91B1989608}"/>
              </a:ext>
            </a:extLst>
          </p:cNvPr>
          <p:cNvGraphicFramePr>
            <a:graphicFrameLocks noGrp="1"/>
          </p:cNvGraphicFramePr>
          <p:nvPr>
            <p:ph type="tbl" sz="quarter" idx="13"/>
            <p:extLst>
              <p:ext uri="{D42A27DB-BD31-4B8C-83A1-F6EECF244321}">
                <p14:modId xmlns:p14="http://schemas.microsoft.com/office/powerpoint/2010/main" val="4043453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19105353"/>
                    </a:ext>
                  </a:extLst>
                </a:gridCol>
                <a:gridCol w="658368">
                  <a:extLst>
                    <a:ext uri="{9D8B030D-6E8A-4147-A177-3AD203B41FA5}">
                      <a16:colId xmlns:a16="http://schemas.microsoft.com/office/drawing/2014/main" val="4190867316"/>
                    </a:ext>
                  </a:extLst>
                </a:gridCol>
                <a:gridCol w="658368">
                  <a:extLst>
                    <a:ext uri="{9D8B030D-6E8A-4147-A177-3AD203B41FA5}">
                      <a16:colId xmlns:a16="http://schemas.microsoft.com/office/drawing/2014/main" val="320499482"/>
                    </a:ext>
                  </a:extLst>
                </a:gridCol>
                <a:gridCol w="658368">
                  <a:extLst>
                    <a:ext uri="{9D8B030D-6E8A-4147-A177-3AD203B41FA5}">
                      <a16:colId xmlns:a16="http://schemas.microsoft.com/office/drawing/2014/main" val="2549168314"/>
                    </a:ext>
                  </a:extLst>
                </a:gridCol>
                <a:gridCol w="658368">
                  <a:extLst>
                    <a:ext uri="{9D8B030D-6E8A-4147-A177-3AD203B41FA5}">
                      <a16:colId xmlns:a16="http://schemas.microsoft.com/office/drawing/2014/main" val="849366854"/>
                    </a:ext>
                  </a:extLst>
                </a:gridCol>
                <a:gridCol w="658368">
                  <a:extLst>
                    <a:ext uri="{9D8B030D-6E8A-4147-A177-3AD203B41FA5}">
                      <a16:colId xmlns:a16="http://schemas.microsoft.com/office/drawing/2014/main" val="2458188175"/>
                    </a:ext>
                  </a:extLst>
                </a:gridCol>
                <a:gridCol w="658368">
                  <a:extLst>
                    <a:ext uri="{9D8B030D-6E8A-4147-A177-3AD203B41FA5}">
                      <a16:colId xmlns:a16="http://schemas.microsoft.com/office/drawing/2014/main" val="3406246072"/>
                    </a:ext>
                  </a:extLst>
                </a:gridCol>
                <a:gridCol w="658368">
                  <a:extLst>
                    <a:ext uri="{9D8B030D-6E8A-4147-A177-3AD203B41FA5}">
                      <a16:colId xmlns:a16="http://schemas.microsoft.com/office/drawing/2014/main" val="1661471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45809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- 2018-05-29 17:10:00 </a:t>
                      </a:r>
                      <a:r>
                        <a:rPr kumimoji="0" lang="en-US" sz="1000" b="0" i="0" u="none" strike="noStrike" kern="1200" cap="none" spc="0" normalizeH="0" baseline="0" noProof="0">
                          <a:ln>
                            <a:noFill/>
                          </a:ln>
                          <a:solidFill>
                            <a:prstClr val="black"/>
                          </a:solidFill>
                          <a:effectLst/>
                          <a:uLnTx/>
                          <a:uFillTx/>
                          <a:latin typeface="+mn-lt"/>
                          <a:ea typeface="+mn-ea"/>
                          <a:cs typeface="+mn-cs"/>
                        </a:rPr>
                        <a:t> 
 Ingatlah, jika anda memiliki bumbung di atas kepala, makanan di atas meja, dan beberapa orang bersama, anda sudah memiliki segalanya. Marilah rasa bersyukur untuk nikmat yang jarang kita sedari 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46712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- 2018-05-27 18:59:00 </a:t>
                      </a:r>
                      <a:r>
                        <a:rPr kumimoji="0" lang="en-US" sz="1000" b="0" i="0" u="none" strike="noStrike" kern="1200" cap="none" spc="0" normalizeH="0" baseline="0" noProof="0">
                          <a:ln>
                            <a:noFill/>
                          </a:ln>
                          <a:solidFill>
                            <a:prstClr val="black"/>
                          </a:solidFill>
                          <a:effectLst/>
                          <a:uLnTx/>
                          <a:uFillTx/>
                          <a:latin typeface="+mn-lt"/>
                          <a:ea typeface="+mn-ea"/>
                          <a:cs typeface="+mn-cs"/>
                        </a:rPr>
                        <a:t> 
 Sementara menunggu waktu berbuka puasa, jom main permainan teka-teki:​
Perkataan apa yang apabila dieja dari hadapan dalam bahasa Inggeris, membawa maksud tertekan dan apabila dieja dari belakang, membawa maksud pencuci mulut?​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00828388"/>
                  </a:ext>
                </a:extLst>
              </a:tr>
            </a:tbl>
          </a:graphicData>
        </a:graphic>
      </p:graphicFrame>
      <p:sp>
        <p:nvSpPr>
          <p:cNvPr id="4" name="Text Placeholder 3">
            <a:extLst>
              <a:ext uri="{FF2B5EF4-FFF2-40B4-BE49-F238E27FC236}">
                <a16:creationId xmlns:a16="http://schemas.microsoft.com/office/drawing/2014/main" id="{13993554-B5D2-4742-99F4-45766CFA627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251194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61E12-BF77-437F-9BFB-145B3336B4B3}"/>
              </a:ext>
            </a:extLst>
          </p:cNvPr>
          <p:cNvSpPr>
            <a:spLocks noGrp="1"/>
          </p:cNvSpPr>
          <p:nvPr>
            <p:ph type="title"/>
          </p:nvPr>
        </p:nvSpPr>
        <p:spPr/>
        <p:txBody>
          <a:bodyPr/>
          <a:lstStyle/>
          <a:p>
            <a:r>
              <a:rPr lang="en-US"/>
              <a:t>Facebook Own Posts Table | Buttercup Malaysia - 2 of 23</a:t>
            </a:r>
          </a:p>
        </p:txBody>
      </p:sp>
      <p:graphicFrame>
        <p:nvGraphicFramePr>
          <p:cNvPr id="5" name="Table Placeholder 4">
            <a:extLst>
              <a:ext uri="{FF2B5EF4-FFF2-40B4-BE49-F238E27FC236}">
                <a16:creationId xmlns:a16="http://schemas.microsoft.com/office/drawing/2014/main" id="{8129C885-BDCE-4262-AA7B-9575F010513B}"/>
              </a:ext>
            </a:extLst>
          </p:cNvPr>
          <p:cNvGraphicFramePr>
            <a:graphicFrameLocks noGrp="1"/>
          </p:cNvGraphicFramePr>
          <p:nvPr>
            <p:ph type="tbl" sz="quarter" idx="13"/>
            <p:extLst>
              <p:ext uri="{D42A27DB-BD31-4B8C-83A1-F6EECF244321}">
                <p14:modId xmlns:p14="http://schemas.microsoft.com/office/powerpoint/2010/main" val="2638165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67857566"/>
                    </a:ext>
                  </a:extLst>
                </a:gridCol>
                <a:gridCol w="658368">
                  <a:extLst>
                    <a:ext uri="{9D8B030D-6E8A-4147-A177-3AD203B41FA5}">
                      <a16:colId xmlns:a16="http://schemas.microsoft.com/office/drawing/2014/main" val="1499621455"/>
                    </a:ext>
                  </a:extLst>
                </a:gridCol>
                <a:gridCol w="658368">
                  <a:extLst>
                    <a:ext uri="{9D8B030D-6E8A-4147-A177-3AD203B41FA5}">
                      <a16:colId xmlns:a16="http://schemas.microsoft.com/office/drawing/2014/main" val="876077219"/>
                    </a:ext>
                  </a:extLst>
                </a:gridCol>
                <a:gridCol w="658368">
                  <a:extLst>
                    <a:ext uri="{9D8B030D-6E8A-4147-A177-3AD203B41FA5}">
                      <a16:colId xmlns:a16="http://schemas.microsoft.com/office/drawing/2014/main" val="456435678"/>
                    </a:ext>
                  </a:extLst>
                </a:gridCol>
                <a:gridCol w="658368">
                  <a:extLst>
                    <a:ext uri="{9D8B030D-6E8A-4147-A177-3AD203B41FA5}">
                      <a16:colId xmlns:a16="http://schemas.microsoft.com/office/drawing/2014/main" val="565932123"/>
                    </a:ext>
                  </a:extLst>
                </a:gridCol>
                <a:gridCol w="658368">
                  <a:extLst>
                    <a:ext uri="{9D8B030D-6E8A-4147-A177-3AD203B41FA5}">
                      <a16:colId xmlns:a16="http://schemas.microsoft.com/office/drawing/2014/main" val="4055089842"/>
                    </a:ext>
                  </a:extLst>
                </a:gridCol>
                <a:gridCol w="658368">
                  <a:extLst>
                    <a:ext uri="{9D8B030D-6E8A-4147-A177-3AD203B41FA5}">
                      <a16:colId xmlns:a16="http://schemas.microsoft.com/office/drawing/2014/main" val="2755784051"/>
                    </a:ext>
                  </a:extLst>
                </a:gridCol>
                <a:gridCol w="658368">
                  <a:extLst>
                    <a:ext uri="{9D8B030D-6E8A-4147-A177-3AD203B41FA5}">
                      <a16:colId xmlns:a16="http://schemas.microsoft.com/office/drawing/2014/main" val="1400941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2536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- 2018-05-26 12:20:00 </a:t>
                      </a:r>
                      <a:r>
                        <a:rPr kumimoji="0" lang="en-US" sz="1000" b="0" i="0" u="none" strike="noStrike" kern="1200" cap="none" spc="0" normalizeH="0" baseline="0" noProof="0">
                          <a:ln>
                            <a:noFill/>
                          </a:ln>
                          <a:solidFill>
                            <a:prstClr val="black"/>
                          </a:solidFill>
                          <a:effectLst/>
                          <a:uLnTx/>
                          <a:uFillTx/>
                          <a:latin typeface="+mn-lt"/>
                          <a:ea typeface="+mn-ea"/>
                          <a:cs typeface="+mn-cs"/>
                        </a:rPr>
                        <a:t> 
 Mahu bercuti ke Krabi selama 3 hari 2 malam secara percuma?​
Beli Buttercup dari Tesco sebanyak RM20 dan hantarkan resit yang jelas melalui WhatsApp kepada 018-989 8290 berserta nama penuh, nombor MyKad dan jawapan Betul/Salah adakah logo Buttercup berwarna biru?​
Lebih banyak anda membeli Buttercup dan menghantarkan penyertaan, lebih tinggi peluang untuk menang!​
Peraduan bermula 1 April 2018 dan berakhir 30 Jun 2018.​
Lihat Terma dan Syarat: http://bit.ly/ButtercupTC2018TESCO​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0616211"/>
                  </a:ext>
                </a:extLst>
              </a:tr>
            </a:tbl>
          </a:graphicData>
        </a:graphic>
      </p:graphicFrame>
      <p:sp>
        <p:nvSpPr>
          <p:cNvPr id="4" name="Text Placeholder 3">
            <a:extLst>
              <a:ext uri="{FF2B5EF4-FFF2-40B4-BE49-F238E27FC236}">
                <a16:creationId xmlns:a16="http://schemas.microsoft.com/office/drawing/2014/main" id="{F426D272-4A4A-40C9-B6A0-D8A76FC61CA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064582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CD0D4-E71F-4D33-A978-B5BE26C26854}"/>
              </a:ext>
            </a:extLst>
          </p:cNvPr>
          <p:cNvSpPr>
            <a:spLocks noGrp="1"/>
          </p:cNvSpPr>
          <p:nvPr>
            <p:ph type="title"/>
          </p:nvPr>
        </p:nvSpPr>
        <p:spPr/>
        <p:txBody>
          <a:bodyPr/>
          <a:lstStyle/>
          <a:p>
            <a:r>
              <a:rPr lang="en-US"/>
              <a:t>Facebook Own Posts Table | Buttercup Malaysia - 3 of 23</a:t>
            </a:r>
          </a:p>
        </p:txBody>
      </p:sp>
      <p:graphicFrame>
        <p:nvGraphicFramePr>
          <p:cNvPr id="5" name="Table Placeholder 4">
            <a:extLst>
              <a:ext uri="{FF2B5EF4-FFF2-40B4-BE49-F238E27FC236}">
                <a16:creationId xmlns:a16="http://schemas.microsoft.com/office/drawing/2014/main" id="{4C9EDF15-A0CA-4FEE-8F92-58236A67CA93}"/>
              </a:ext>
            </a:extLst>
          </p:cNvPr>
          <p:cNvGraphicFramePr>
            <a:graphicFrameLocks noGrp="1"/>
          </p:cNvGraphicFramePr>
          <p:nvPr>
            <p:ph type="tbl" sz="quarter" idx="13"/>
            <p:extLst>
              <p:ext uri="{D42A27DB-BD31-4B8C-83A1-F6EECF244321}">
                <p14:modId xmlns:p14="http://schemas.microsoft.com/office/powerpoint/2010/main" val="2552147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81737514"/>
                    </a:ext>
                  </a:extLst>
                </a:gridCol>
                <a:gridCol w="658368">
                  <a:extLst>
                    <a:ext uri="{9D8B030D-6E8A-4147-A177-3AD203B41FA5}">
                      <a16:colId xmlns:a16="http://schemas.microsoft.com/office/drawing/2014/main" val="972399426"/>
                    </a:ext>
                  </a:extLst>
                </a:gridCol>
                <a:gridCol w="658368">
                  <a:extLst>
                    <a:ext uri="{9D8B030D-6E8A-4147-A177-3AD203B41FA5}">
                      <a16:colId xmlns:a16="http://schemas.microsoft.com/office/drawing/2014/main" val="1867528652"/>
                    </a:ext>
                  </a:extLst>
                </a:gridCol>
                <a:gridCol w="658368">
                  <a:extLst>
                    <a:ext uri="{9D8B030D-6E8A-4147-A177-3AD203B41FA5}">
                      <a16:colId xmlns:a16="http://schemas.microsoft.com/office/drawing/2014/main" val="367132431"/>
                    </a:ext>
                  </a:extLst>
                </a:gridCol>
                <a:gridCol w="658368">
                  <a:extLst>
                    <a:ext uri="{9D8B030D-6E8A-4147-A177-3AD203B41FA5}">
                      <a16:colId xmlns:a16="http://schemas.microsoft.com/office/drawing/2014/main" val="1989184116"/>
                    </a:ext>
                  </a:extLst>
                </a:gridCol>
                <a:gridCol w="658368">
                  <a:extLst>
                    <a:ext uri="{9D8B030D-6E8A-4147-A177-3AD203B41FA5}">
                      <a16:colId xmlns:a16="http://schemas.microsoft.com/office/drawing/2014/main" val="3578625209"/>
                    </a:ext>
                  </a:extLst>
                </a:gridCol>
                <a:gridCol w="658368">
                  <a:extLst>
                    <a:ext uri="{9D8B030D-6E8A-4147-A177-3AD203B41FA5}">
                      <a16:colId xmlns:a16="http://schemas.microsoft.com/office/drawing/2014/main" val="1376650810"/>
                    </a:ext>
                  </a:extLst>
                </a:gridCol>
                <a:gridCol w="658368">
                  <a:extLst>
                    <a:ext uri="{9D8B030D-6E8A-4147-A177-3AD203B41FA5}">
                      <a16:colId xmlns:a16="http://schemas.microsoft.com/office/drawing/2014/main" val="1972825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1007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- 2018-05-25 22:08:00 </a:t>
                      </a:r>
                      <a:r>
                        <a:rPr kumimoji="0" lang="en-US" sz="1000" b="0" i="0" u="none" strike="noStrike" kern="1200" cap="none" spc="0" normalizeH="0" baseline="0" noProof="0">
                          <a:ln>
                            <a:noFill/>
                          </a:ln>
                          <a:solidFill>
                            <a:prstClr val="black"/>
                          </a:solidFill>
                          <a:effectLst/>
                          <a:uLnTx/>
                          <a:uFillTx/>
                          <a:latin typeface="+mn-lt"/>
                          <a:ea typeface="+mn-ea"/>
                          <a:cs typeface="+mn-cs"/>
                        </a:rPr>
                        <a:t> 
 Tidak sempat hendak masak lauk yang rumit? Ini resipi sayur campur tumis 3 minit!​
#ResipiButtercup​
Sayur Campur Tumis Buttercup​
Bahan-bahan:​
2 sudu besar Buttercup​
Jagung muda secukupnya​
Kacang peas secukupnya​
Lobak merah secukupnya​
Cendawan butang secukupnya​
Kacang panjang secukupnya​
Seulas bawang putih, dicincang​
Sedikit halia, dihiris​
Secubit garam​
Secubit lada hitam, dikisar​
Arahan:​
1. Masukkan 2 sudu besar Buttercup dalam kuali yang sederhana panas. Kemudian masukkan bawang putih yang telah dicincang dan halia yang dipotong halus. Setelah seminit, masukkan semua sayur yang telah dipotong ke dalam kuali.​
2. Kemudian masukkan air setengah cawan. Biarkan sayur berkenaan selama 2 minit atau sehingga air bumbu semakin pekat.​
3. Masukkan garam dan lada hitam yang telah dikisar secukup rasa dan siap untuk dihidang.​
Sumber: ​
http://www.mstar.com.my/lain-lain/jamu-selera/2014/07/03/sayur-butter/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2285721"/>
                  </a:ext>
                </a:extLst>
              </a:tr>
            </a:tbl>
          </a:graphicData>
        </a:graphic>
      </p:graphicFrame>
      <p:sp>
        <p:nvSpPr>
          <p:cNvPr id="4" name="Text Placeholder 3">
            <a:extLst>
              <a:ext uri="{FF2B5EF4-FFF2-40B4-BE49-F238E27FC236}">
                <a16:creationId xmlns:a16="http://schemas.microsoft.com/office/drawing/2014/main" id="{78842330-96E4-4716-8D72-1CE7A45BC5D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1898913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D2CDD-BC9E-4AF6-902B-4BD412762522}"/>
              </a:ext>
            </a:extLst>
          </p:cNvPr>
          <p:cNvSpPr>
            <a:spLocks noGrp="1"/>
          </p:cNvSpPr>
          <p:nvPr>
            <p:ph type="title"/>
          </p:nvPr>
        </p:nvSpPr>
        <p:spPr/>
        <p:txBody>
          <a:bodyPr/>
          <a:lstStyle/>
          <a:p>
            <a:r>
              <a:rPr lang="en-US"/>
              <a:t>Facebook Own Posts Table | Buttercup Malaysia - 4 of 23</a:t>
            </a:r>
          </a:p>
        </p:txBody>
      </p:sp>
      <p:graphicFrame>
        <p:nvGraphicFramePr>
          <p:cNvPr id="5" name="Table Placeholder 4">
            <a:extLst>
              <a:ext uri="{FF2B5EF4-FFF2-40B4-BE49-F238E27FC236}">
                <a16:creationId xmlns:a16="http://schemas.microsoft.com/office/drawing/2014/main" id="{F69BF959-B71D-4319-B81C-3D4B3D08D7DA}"/>
              </a:ext>
            </a:extLst>
          </p:cNvPr>
          <p:cNvGraphicFramePr>
            <a:graphicFrameLocks noGrp="1"/>
          </p:cNvGraphicFramePr>
          <p:nvPr>
            <p:ph type="tbl" sz="quarter" idx="13"/>
            <p:extLst>
              <p:ext uri="{D42A27DB-BD31-4B8C-83A1-F6EECF244321}">
                <p14:modId xmlns:p14="http://schemas.microsoft.com/office/powerpoint/2010/main" val="1591761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77745351"/>
                    </a:ext>
                  </a:extLst>
                </a:gridCol>
                <a:gridCol w="658368">
                  <a:extLst>
                    <a:ext uri="{9D8B030D-6E8A-4147-A177-3AD203B41FA5}">
                      <a16:colId xmlns:a16="http://schemas.microsoft.com/office/drawing/2014/main" val="2562208617"/>
                    </a:ext>
                  </a:extLst>
                </a:gridCol>
                <a:gridCol w="658368">
                  <a:extLst>
                    <a:ext uri="{9D8B030D-6E8A-4147-A177-3AD203B41FA5}">
                      <a16:colId xmlns:a16="http://schemas.microsoft.com/office/drawing/2014/main" val="2396982904"/>
                    </a:ext>
                  </a:extLst>
                </a:gridCol>
                <a:gridCol w="658368">
                  <a:extLst>
                    <a:ext uri="{9D8B030D-6E8A-4147-A177-3AD203B41FA5}">
                      <a16:colId xmlns:a16="http://schemas.microsoft.com/office/drawing/2014/main" val="196539836"/>
                    </a:ext>
                  </a:extLst>
                </a:gridCol>
                <a:gridCol w="658368">
                  <a:extLst>
                    <a:ext uri="{9D8B030D-6E8A-4147-A177-3AD203B41FA5}">
                      <a16:colId xmlns:a16="http://schemas.microsoft.com/office/drawing/2014/main" val="3148803190"/>
                    </a:ext>
                  </a:extLst>
                </a:gridCol>
                <a:gridCol w="658368">
                  <a:extLst>
                    <a:ext uri="{9D8B030D-6E8A-4147-A177-3AD203B41FA5}">
                      <a16:colId xmlns:a16="http://schemas.microsoft.com/office/drawing/2014/main" val="4260165759"/>
                    </a:ext>
                  </a:extLst>
                </a:gridCol>
                <a:gridCol w="658368">
                  <a:extLst>
                    <a:ext uri="{9D8B030D-6E8A-4147-A177-3AD203B41FA5}">
                      <a16:colId xmlns:a16="http://schemas.microsoft.com/office/drawing/2014/main" val="3944109521"/>
                    </a:ext>
                  </a:extLst>
                </a:gridCol>
                <a:gridCol w="658368">
                  <a:extLst>
                    <a:ext uri="{9D8B030D-6E8A-4147-A177-3AD203B41FA5}">
                      <a16:colId xmlns:a16="http://schemas.microsoft.com/office/drawing/2014/main" val="2824935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2876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- 2018-05-24 17:19:00 </a:t>
                      </a:r>
                      <a:r>
                        <a:rPr kumimoji="0" lang="en-US" sz="1000" b="0" i="0" u="none" strike="noStrike" kern="1200" cap="none" spc="0" normalizeH="0" baseline="0" noProof="0">
                          <a:ln>
                            <a:noFill/>
                          </a:ln>
                          <a:solidFill>
                            <a:prstClr val="black"/>
                          </a:solidFill>
                          <a:effectLst/>
                          <a:uLnTx/>
                          <a:uFillTx/>
                          <a:latin typeface="+mn-lt"/>
                          <a:ea typeface="+mn-ea"/>
                          <a:cs typeface="+mn-cs"/>
                        </a:rPr>
                        <a:t> 
 Ingin berjimat ketika membeli-belah barangan dapur? Menangi baucar tunai Mydin berjumlah RM100!​
Beli Buttercup dari Mydin sebanyak RM20 dan hantarkan resit yang jelas melalui WhatsApp kepada 018-989 8290 berserta nama penuh, nombor MyKad dan jawapan Betul/Salah adakah logo Buttercup berwarna biru?​
Semakin kerap anda membeli  Buttercup dari Mydin dan menghantarkan penyertaan, semakin dekat anda dengan hadiah yang lumayan 🙂
Peraduan bermula 1 April 2018 dan berakhir 30 Jun 2018.​
Lihat Terma dan Syarat: http://bit.ly/ButtercupTC2018MYDIN​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1430271"/>
                  </a:ext>
                </a:extLst>
              </a:tr>
            </a:tbl>
          </a:graphicData>
        </a:graphic>
      </p:graphicFrame>
      <p:sp>
        <p:nvSpPr>
          <p:cNvPr id="4" name="Text Placeholder 3">
            <a:extLst>
              <a:ext uri="{FF2B5EF4-FFF2-40B4-BE49-F238E27FC236}">
                <a16:creationId xmlns:a16="http://schemas.microsoft.com/office/drawing/2014/main" id="{614B9D2D-7029-4A34-9EAD-51B3E28191F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7705093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333FC-52B3-4D2F-AAFD-811C0458E6AF}"/>
              </a:ext>
            </a:extLst>
          </p:cNvPr>
          <p:cNvSpPr>
            <a:spLocks noGrp="1"/>
          </p:cNvSpPr>
          <p:nvPr>
            <p:ph type="title"/>
          </p:nvPr>
        </p:nvSpPr>
        <p:spPr/>
        <p:txBody>
          <a:bodyPr/>
          <a:lstStyle/>
          <a:p>
            <a:r>
              <a:rPr lang="en-US"/>
              <a:t>Facebook Own Posts Table | Buttercup Malaysia - 5 of 23</a:t>
            </a:r>
          </a:p>
        </p:txBody>
      </p:sp>
      <p:graphicFrame>
        <p:nvGraphicFramePr>
          <p:cNvPr id="5" name="Table Placeholder 4">
            <a:extLst>
              <a:ext uri="{FF2B5EF4-FFF2-40B4-BE49-F238E27FC236}">
                <a16:creationId xmlns:a16="http://schemas.microsoft.com/office/drawing/2014/main" id="{68E00A1E-85C1-439A-B900-5804C123EF77}"/>
              </a:ext>
            </a:extLst>
          </p:cNvPr>
          <p:cNvGraphicFramePr>
            <a:graphicFrameLocks noGrp="1"/>
          </p:cNvGraphicFramePr>
          <p:nvPr>
            <p:ph type="tbl" sz="quarter" idx="13"/>
            <p:extLst>
              <p:ext uri="{D42A27DB-BD31-4B8C-83A1-F6EECF244321}">
                <p14:modId xmlns:p14="http://schemas.microsoft.com/office/powerpoint/2010/main" val="2583646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3458255"/>
                    </a:ext>
                  </a:extLst>
                </a:gridCol>
                <a:gridCol w="658368">
                  <a:extLst>
                    <a:ext uri="{9D8B030D-6E8A-4147-A177-3AD203B41FA5}">
                      <a16:colId xmlns:a16="http://schemas.microsoft.com/office/drawing/2014/main" val="2885301715"/>
                    </a:ext>
                  </a:extLst>
                </a:gridCol>
                <a:gridCol w="658368">
                  <a:extLst>
                    <a:ext uri="{9D8B030D-6E8A-4147-A177-3AD203B41FA5}">
                      <a16:colId xmlns:a16="http://schemas.microsoft.com/office/drawing/2014/main" val="3216510766"/>
                    </a:ext>
                  </a:extLst>
                </a:gridCol>
                <a:gridCol w="658368">
                  <a:extLst>
                    <a:ext uri="{9D8B030D-6E8A-4147-A177-3AD203B41FA5}">
                      <a16:colId xmlns:a16="http://schemas.microsoft.com/office/drawing/2014/main" val="2280420093"/>
                    </a:ext>
                  </a:extLst>
                </a:gridCol>
                <a:gridCol w="658368">
                  <a:extLst>
                    <a:ext uri="{9D8B030D-6E8A-4147-A177-3AD203B41FA5}">
                      <a16:colId xmlns:a16="http://schemas.microsoft.com/office/drawing/2014/main" val="3254951971"/>
                    </a:ext>
                  </a:extLst>
                </a:gridCol>
                <a:gridCol w="658368">
                  <a:extLst>
                    <a:ext uri="{9D8B030D-6E8A-4147-A177-3AD203B41FA5}">
                      <a16:colId xmlns:a16="http://schemas.microsoft.com/office/drawing/2014/main" val="4150825514"/>
                    </a:ext>
                  </a:extLst>
                </a:gridCol>
                <a:gridCol w="658368">
                  <a:extLst>
                    <a:ext uri="{9D8B030D-6E8A-4147-A177-3AD203B41FA5}">
                      <a16:colId xmlns:a16="http://schemas.microsoft.com/office/drawing/2014/main" val="988609998"/>
                    </a:ext>
                  </a:extLst>
                </a:gridCol>
                <a:gridCol w="658368">
                  <a:extLst>
                    <a:ext uri="{9D8B030D-6E8A-4147-A177-3AD203B41FA5}">
                      <a16:colId xmlns:a16="http://schemas.microsoft.com/office/drawing/2014/main" val="2494386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6503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- 2018-05-23 18:56:00 </a:t>
                      </a:r>
                      <a:r>
                        <a:rPr kumimoji="0" lang="en-US" sz="1000" b="0" i="0" u="none" strike="noStrike" kern="1200" cap="none" spc="0" normalizeH="0" baseline="0" noProof="0">
                          <a:ln>
                            <a:noFill/>
                          </a:ln>
                          <a:solidFill>
                            <a:prstClr val="black"/>
                          </a:solidFill>
                          <a:effectLst/>
                          <a:uLnTx/>
                          <a:uFillTx/>
                          <a:latin typeface="+mn-lt"/>
                          <a:ea typeface="+mn-ea"/>
                          <a:cs typeface="+mn-cs"/>
                        </a:rPr>
                        <a:t> 
 Sudah fikir lauk apa hendak dimasak untuk berbuka puasa? Apa kata cuba terung sumbat? 🙂
#ResipiButtercup​
Terung Sumbat​
Bahan-bahan:​
Sedikit Buttercup sebagai sapuan dan untuk menumis​
4 biji terung​
1 biji lada benggala hijau didadu​
1 biji tomato didadu​
5 biji cili padi dihiris​
1 biji bawang besar didadu​
2 ulas bawang putih dicincang​
2 sudu cili sos​
1 sudu lada hitam tumbuk​
Keju mozarella secukupnya
Arahan:​
1. Panaskan ketuhar pada suhu 220ºC. Belah terung menjadi setengah secara memanjang. Gunakan pisau kecil dan potong tepi isi terung. Sudu keluar isi terung sehingga tinggal sedikit isi yang masih melekat pada kulit terung. Ketepikan isi terung yang telah disudu keluar.​
2. Sapu sedikit Buttercup pada dalaman kulit terung dan taburkan sedikit garam dan lada hitam di atasnya. Letakkan kulit-kulit terung tersebut di atas dulang pembakar dan tutup dengan kertas aluminium. Bakar dalam masa 20 minit. ​
3.  Potong dadu isi terung tadi dan ketepikan.​
4. Masukkan Buttercu...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14280866"/>
                  </a:ext>
                </a:extLst>
              </a:tr>
            </a:tbl>
          </a:graphicData>
        </a:graphic>
      </p:graphicFrame>
      <p:sp>
        <p:nvSpPr>
          <p:cNvPr id="4" name="Text Placeholder 3">
            <a:extLst>
              <a:ext uri="{FF2B5EF4-FFF2-40B4-BE49-F238E27FC236}">
                <a16:creationId xmlns:a16="http://schemas.microsoft.com/office/drawing/2014/main" id="{6638F493-6A2B-4320-99F4-E4752582B24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503553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9F145-92BC-49EA-A66C-B7B9BFA88C44}"/>
              </a:ext>
            </a:extLst>
          </p:cNvPr>
          <p:cNvSpPr>
            <a:spLocks noGrp="1"/>
          </p:cNvSpPr>
          <p:nvPr>
            <p:ph type="title"/>
          </p:nvPr>
        </p:nvSpPr>
        <p:spPr/>
        <p:txBody>
          <a:bodyPr/>
          <a:lstStyle/>
          <a:p>
            <a:r>
              <a:rPr lang="en-US"/>
              <a:t>Facebook Own Posts Table | Buttercup Malaysia - 6 of 23</a:t>
            </a:r>
          </a:p>
        </p:txBody>
      </p:sp>
      <p:graphicFrame>
        <p:nvGraphicFramePr>
          <p:cNvPr id="5" name="Table Placeholder 4">
            <a:extLst>
              <a:ext uri="{FF2B5EF4-FFF2-40B4-BE49-F238E27FC236}">
                <a16:creationId xmlns:a16="http://schemas.microsoft.com/office/drawing/2014/main" id="{8E23D915-7F37-4758-96EE-41E2C669FCB3}"/>
              </a:ext>
            </a:extLst>
          </p:cNvPr>
          <p:cNvGraphicFramePr>
            <a:graphicFrameLocks noGrp="1"/>
          </p:cNvGraphicFramePr>
          <p:nvPr>
            <p:ph type="tbl" sz="quarter" idx="13"/>
            <p:extLst>
              <p:ext uri="{D42A27DB-BD31-4B8C-83A1-F6EECF244321}">
                <p14:modId xmlns:p14="http://schemas.microsoft.com/office/powerpoint/2010/main" val="2728167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03220345"/>
                    </a:ext>
                  </a:extLst>
                </a:gridCol>
                <a:gridCol w="658368">
                  <a:extLst>
                    <a:ext uri="{9D8B030D-6E8A-4147-A177-3AD203B41FA5}">
                      <a16:colId xmlns:a16="http://schemas.microsoft.com/office/drawing/2014/main" val="2646641044"/>
                    </a:ext>
                  </a:extLst>
                </a:gridCol>
                <a:gridCol w="658368">
                  <a:extLst>
                    <a:ext uri="{9D8B030D-6E8A-4147-A177-3AD203B41FA5}">
                      <a16:colId xmlns:a16="http://schemas.microsoft.com/office/drawing/2014/main" val="1597128864"/>
                    </a:ext>
                  </a:extLst>
                </a:gridCol>
                <a:gridCol w="658368">
                  <a:extLst>
                    <a:ext uri="{9D8B030D-6E8A-4147-A177-3AD203B41FA5}">
                      <a16:colId xmlns:a16="http://schemas.microsoft.com/office/drawing/2014/main" val="2428844499"/>
                    </a:ext>
                  </a:extLst>
                </a:gridCol>
                <a:gridCol w="658368">
                  <a:extLst>
                    <a:ext uri="{9D8B030D-6E8A-4147-A177-3AD203B41FA5}">
                      <a16:colId xmlns:a16="http://schemas.microsoft.com/office/drawing/2014/main" val="4091346533"/>
                    </a:ext>
                  </a:extLst>
                </a:gridCol>
                <a:gridCol w="658368">
                  <a:extLst>
                    <a:ext uri="{9D8B030D-6E8A-4147-A177-3AD203B41FA5}">
                      <a16:colId xmlns:a16="http://schemas.microsoft.com/office/drawing/2014/main" val="3967354844"/>
                    </a:ext>
                  </a:extLst>
                </a:gridCol>
                <a:gridCol w="658368">
                  <a:extLst>
                    <a:ext uri="{9D8B030D-6E8A-4147-A177-3AD203B41FA5}">
                      <a16:colId xmlns:a16="http://schemas.microsoft.com/office/drawing/2014/main" val="842780190"/>
                    </a:ext>
                  </a:extLst>
                </a:gridCol>
                <a:gridCol w="658368">
                  <a:extLst>
                    <a:ext uri="{9D8B030D-6E8A-4147-A177-3AD203B41FA5}">
                      <a16:colId xmlns:a16="http://schemas.microsoft.com/office/drawing/2014/main" val="1130165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10262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- 2018-05-22 17:18:00 </a:t>
                      </a:r>
                      <a:r>
                        <a:rPr kumimoji="0" lang="en-US" sz="1000" b="0" i="0" u="none" strike="noStrike" kern="1200" cap="none" spc="0" normalizeH="0" baseline="0" noProof="0">
                          <a:ln>
                            <a:noFill/>
                          </a:ln>
                          <a:solidFill>
                            <a:prstClr val="black"/>
                          </a:solidFill>
                          <a:effectLst/>
                          <a:uLnTx/>
                          <a:uFillTx/>
                          <a:latin typeface="+mn-lt"/>
                          <a:ea typeface="+mn-ea"/>
                          <a:cs typeface="+mn-cs"/>
                        </a:rPr>
                        <a:t> 
 Gembiranya jika anda mendapatkan baucar tunai RM100 apabila membeli Buttercup di AEON!​
Beli Buttercup di AEON sebanyak RM20 dan hantarkan resit yang jelas melalui WhatsApp kepada 018-989 8290 berserta nama penuh, nombor MyKad dan jawapan Betul/Salah adakah logo Buttercup berwarna biru?​
Pembelian di AEON dan penyertaan tertinggi akan menjadi pemenang.​
Peraduan bermula 1 April 2018 dan berakhir 30 Jun 2018.​
Lihat Terma dan Syarat: http://bit.ly/ButtercupTC2018AEON​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88594878"/>
                  </a:ext>
                </a:extLst>
              </a:tr>
            </a:tbl>
          </a:graphicData>
        </a:graphic>
      </p:graphicFrame>
      <p:sp>
        <p:nvSpPr>
          <p:cNvPr id="4" name="Text Placeholder 3">
            <a:extLst>
              <a:ext uri="{FF2B5EF4-FFF2-40B4-BE49-F238E27FC236}">
                <a16:creationId xmlns:a16="http://schemas.microsoft.com/office/drawing/2014/main" id="{0E9765C3-9328-46B3-A2EC-167B0D192F9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6320865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BB589-9035-466A-9395-6E7326E137A6}"/>
              </a:ext>
            </a:extLst>
          </p:cNvPr>
          <p:cNvSpPr>
            <a:spLocks noGrp="1"/>
          </p:cNvSpPr>
          <p:nvPr>
            <p:ph type="title"/>
          </p:nvPr>
        </p:nvSpPr>
        <p:spPr/>
        <p:txBody>
          <a:bodyPr/>
          <a:lstStyle/>
          <a:p>
            <a:r>
              <a:rPr lang="en-US"/>
              <a:t>Facebook Own Posts Table | Buttercup Malaysia - 7 of 23</a:t>
            </a:r>
          </a:p>
        </p:txBody>
      </p:sp>
      <p:graphicFrame>
        <p:nvGraphicFramePr>
          <p:cNvPr id="5" name="Table Placeholder 4">
            <a:extLst>
              <a:ext uri="{FF2B5EF4-FFF2-40B4-BE49-F238E27FC236}">
                <a16:creationId xmlns:a16="http://schemas.microsoft.com/office/drawing/2014/main" id="{B526BCB9-461F-40D6-A99C-ED100260224A}"/>
              </a:ext>
            </a:extLst>
          </p:cNvPr>
          <p:cNvGraphicFramePr>
            <a:graphicFrameLocks noGrp="1"/>
          </p:cNvGraphicFramePr>
          <p:nvPr>
            <p:ph type="tbl" sz="quarter" idx="13"/>
            <p:extLst>
              <p:ext uri="{D42A27DB-BD31-4B8C-83A1-F6EECF244321}">
                <p14:modId xmlns:p14="http://schemas.microsoft.com/office/powerpoint/2010/main" val="787167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96994621"/>
                    </a:ext>
                  </a:extLst>
                </a:gridCol>
                <a:gridCol w="658368">
                  <a:extLst>
                    <a:ext uri="{9D8B030D-6E8A-4147-A177-3AD203B41FA5}">
                      <a16:colId xmlns:a16="http://schemas.microsoft.com/office/drawing/2014/main" val="3878493737"/>
                    </a:ext>
                  </a:extLst>
                </a:gridCol>
                <a:gridCol w="658368">
                  <a:extLst>
                    <a:ext uri="{9D8B030D-6E8A-4147-A177-3AD203B41FA5}">
                      <a16:colId xmlns:a16="http://schemas.microsoft.com/office/drawing/2014/main" val="1809940927"/>
                    </a:ext>
                  </a:extLst>
                </a:gridCol>
                <a:gridCol w="658368">
                  <a:extLst>
                    <a:ext uri="{9D8B030D-6E8A-4147-A177-3AD203B41FA5}">
                      <a16:colId xmlns:a16="http://schemas.microsoft.com/office/drawing/2014/main" val="126591117"/>
                    </a:ext>
                  </a:extLst>
                </a:gridCol>
                <a:gridCol w="658368">
                  <a:extLst>
                    <a:ext uri="{9D8B030D-6E8A-4147-A177-3AD203B41FA5}">
                      <a16:colId xmlns:a16="http://schemas.microsoft.com/office/drawing/2014/main" val="3180954346"/>
                    </a:ext>
                  </a:extLst>
                </a:gridCol>
                <a:gridCol w="658368">
                  <a:extLst>
                    <a:ext uri="{9D8B030D-6E8A-4147-A177-3AD203B41FA5}">
                      <a16:colId xmlns:a16="http://schemas.microsoft.com/office/drawing/2014/main" val="3750156823"/>
                    </a:ext>
                  </a:extLst>
                </a:gridCol>
                <a:gridCol w="658368">
                  <a:extLst>
                    <a:ext uri="{9D8B030D-6E8A-4147-A177-3AD203B41FA5}">
                      <a16:colId xmlns:a16="http://schemas.microsoft.com/office/drawing/2014/main" val="904423825"/>
                    </a:ext>
                  </a:extLst>
                </a:gridCol>
                <a:gridCol w="658368">
                  <a:extLst>
                    <a:ext uri="{9D8B030D-6E8A-4147-A177-3AD203B41FA5}">
                      <a16:colId xmlns:a16="http://schemas.microsoft.com/office/drawing/2014/main" val="3198565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6283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- 2018-05-21 11:04:00 </a:t>
                      </a:r>
                      <a:r>
                        <a:rPr kumimoji="0" lang="en-US" sz="1000" b="0" i="0" u="none" strike="noStrike" kern="1200" cap="none" spc="0" normalizeH="0" baseline="0" noProof="0">
                          <a:ln>
                            <a:noFill/>
                          </a:ln>
                          <a:solidFill>
                            <a:prstClr val="black"/>
                          </a:solidFill>
                          <a:effectLst/>
                          <a:uLnTx/>
                          <a:uFillTx/>
                          <a:latin typeface="+mn-lt"/>
                          <a:ea typeface="+mn-ea"/>
                          <a:cs typeface="+mn-cs"/>
                        </a:rPr>
                        <a:t> 
 Ini resipi sup sayuran yang terakhir Buttercup kongsikan kali ini. Sup sayuran yang manakah Famili Buttercup ingin buat dan rasa? Lobak merah, brokoli atau tomato?​
#ResipiButtercup​
Sup Tomato Berkrim​
Bahan-bahan:​
2 sudu besar Buttercup​
3 ulas bawang putih, dicincang halus​
1/4 labu bawang besar, dicincang halus ​
Sedikit batang celery, dicincang halus​
4 sudu besar tepung gandum​
1/2 tin tomato, boleh dikisar dulu​
1 biji tomato segar, dicincang halus​
2 sudu besar puri tomato ​
2 1/2 cawan susu segar ​
Tambahan air secukupnya mengikut kepekatan sup​
1/2 sudu teh serbuk pati ayam​
1/2 sudu teh serbuk lada sulah​
1/4 sudu teh serbuk lada hitam ​
1 1/2 sudu teh gula​
Garam secukup rasa​
Arahan:​
1. Panaskan Buttercup hingga cair, kemudian tumiskan bawang putih hingga kekuningan, tambah bawang besar cincang dan celery.​
2. Masukkan tepung gandum tanpa dibancuh dengan air. Kacau seketika dgn pemukul tangan. Masukkan 1/4 cawan air dahulu, kacau sehingga tepung gandum tidak berketul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99994133"/>
                  </a:ext>
                </a:extLst>
              </a:tr>
            </a:tbl>
          </a:graphicData>
        </a:graphic>
      </p:graphicFrame>
      <p:sp>
        <p:nvSpPr>
          <p:cNvPr id="4" name="Text Placeholder 3">
            <a:extLst>
              <a:ext uri="{FF2B5EF4-FFF2-40B4-BE49-F238E27FC236}">
                <a16:creationId xmlns:a16="http://schemas.microsoft.com/office/drawing/2014/main" id="{3B4C6F90-D77C-41F3-B40B-28E4522B033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681084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80985-9A52-48C5-A170-99F432E14CE8}"/>
              </a:ext>
            </a:extLst>
          </p:cNvPr>
          <p:cNvSpPr>
            <a:spLocks noGrp="1"/>
          </p:cNvSpPr>
          <p:nvPr>
            <p:ph type="title"/>
          </p:nvPr>
        </p:nvSpPr>
        <p:spPr/>
        <p:txBody>
          <a:bodyPr/>
          <a:lstStyle/>
          <a:p>
            <a:r>
              <a:rPr lang="en-US"/>
              <a:t>Facebook Own Posts Table | Buttercup Malaysia - 8 of 23</a:t>
            </a:r>
          </a:p>
        </p:txBody>
      </p:sp>
      <p:graphicFrame>
        <p:nvGraphicFramePr>
          <p:cNvPr id="5" name="Table Placeholder 4">
            <a:extLst>
              <a:ext uri="{FF2B5EF4-FFF2-40B4-BE49-F238E27FC236}">
                <a16:creationId xmlns:a16="http://schemas.microsoft.com/office/drawing/2014/main" id="{E17687EC-005F-415B-8F81-4081D46C4CE4}"/>
              </a:ext>
            </a:extLst>
          </p:cNvPr>
          <p:cNvGraphicFramePr>
            <a:graphicFrameLocks noGrp="1"/>
          </p:cNvGraphicFramePr>
          <p:nvPr>
            <p:ph type="tbl" sz="quarter" idx="13"/>
            <p:extLst>
              <p:ext uri="{D42A27DB-BD31-4B8C-83A1-F6EECF244321}">
                <p14:modId xmlns:p14="http://schemas.microsoft.com/office/powerpoint/2010/main" val="4003390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42775531"/>
                    </a:ext>
                  </a:extLst>
                </a:gridCol>
                <a:gridCol w="658368">
                  <a:extLst>
                    <a:ext uri="{9D8B030D-6E8A-4147-A177-3AD203B41FA5}">
                      <a16:colId xmlns:a16="http://schemas.microsoft.com/office/drawing/2014/main" val="3874877991"/>
                    </a:ext>
                  </a:extLst>
                </a:gridCol>
                <a:gridCol w="658368">
                  <a:extLst>
                    <a:ext uri="{9D8B030D-6E8A-4147-A177-3AD203B41FA5}">
                      <a16:colId xmlns:a16="http://schemas.microsoft.com/office/drawing/2014/main" val="3102522025"/>
                    </a:ext>
                  </a:extLst>
                </a:gridCol>
                <a:gridCol w="658368">
                  <a:extLst>
                    <a:ext uri="{9D8B030D-6E8A-4147-A177-3AD203B41FA5}">
                      <a16:colId xmlns:a16="http://schemas.microsoft.com/office/drawing/2014/main" val="3167661883"/>
                    </a:ext>
                  </a:extLst>
                </a:gridCol>
                <a:gridCol w="658368">
                  <a:extLst>
                    <a:ext uri="{9D8B030D-6E8A-4147-A177-3AD203B41FA5}">
                      <a16:colId xmlns:a16="http://schemas.microsoft.com/office/drawing/2014/main" val="1898358507"/>
                    </a:ext>
                  </a:extLst>
                </a:gridCol>
                <a:gridCol w="658368">
                  <a:extLst>
                    <a:ext uri="{9D8B030D-6E8A-4147-A177-3AD203B41FA5}">
                      <a16:colId xmlns:a16="http://schemas.microsoft.com/office/drawing/2014/main" val="1893665451"/>
                    </a:ext>
                  </a:extLst>
                </a:gridCol>
                <a:gridCol w="658368">
                  <a:extLst>
                    <a:ext uri="{9D8B030D-6E8A-4147-A177-3AD203B41FA5}">
                      <a16:colId xmlns:a16="http://schemas.microsoft.com/office/drawing/2014/main" val="1955361445"/>
                    </a:ext>
                  </a:extLst>
                </a:gridCol>
                <a:gridCol w="658368">
                  <a:extLst>
                    <a:ext uri="{9D8B030D-6E8A-4147-A177-3AD203B41FA5}">
                      <a16:colId xmlns:a16="http://schemas.microsoft.com/office/drawing/2014/main" val="4202506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6588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- 2018-05-20 12:17:00 </a:t>
                      </a:r>
                      <a:r>
                        <a:rPr kumimoji="0" lang="en-US" sz="1000" b="0" i="0" u="none" strike="noStrike" kern="1200" cap="none" spc="0" normalizeH="0" baseline="0" noProof="0">
                          <a:ln>
                            <a:noFill/>
                          </a:ln>
                          <a:solidFill>
                            <a:prstClr val="black"/>
                          </a:solidFill>
                          <a:effectLst/>
                          <a:uLnTx/>
                          <a:uFillTx/>
                          <a:latin typeface="+mn-lt"/>
                          <a:ea typeface="+mn-ea"/>
                          <a:cs typeface="+mn-cs"/>
                        </a:rPr>
                        <a:t> 
 Tidak tahu hendak masak apa? Lihat resipi di Facebook Buttercup Malaysia. Alang-alang membeli Buttercup, sertai peraduan Beli dan Menang yang sedang berlangsung sehingga 30 Jun ini!​
Sertai peraduan Beli dan Menang:​
1. Beli produk Buttercup berjumlah RM20 di AEON, AEON Big, Giant, Mydin atau Tesco.​
2. Jawab soalan: Adakah logo Buttercup berwarna biru? BETUL/SALAH ​
3. Ambil gambar resit dengan penuh dan jelas dan hantarkan melalui WhatsApp ke 018-989 8290 berserta nama penuh, nombor MyKad dan jawapan anda! Sila simpan resit asal untuk pengesahan.​
Pembelian dan penyertaan tertinggi di pasaraya yang sama akan dipilih sebagai pemenang! ​
Sila baca terma dan syarat peraduan:​
AEON: http://bit.ly/ButtercupTC2018AEON​
AEON Big: http://bit.ly/ButtercupTC2018AEONBIG​
Giant: http://bit.ly/ButtercupTC2018GIANT​
Mydin: http://bit.ly/ButtercupTC2018MYDIN​
Tesco: http://bit.ly/ButtercupTC2018TESCO​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0325957"/>
                  </a:ext>
                </a:extLst>
              </a:tr>
            </a:tbl>
          </a:graphicData>
        </a:graphic>
      </p:graphicFrame>
      <p:sp>
        <p:nvSpPr>
          <p:cNvPr id="4" name="Text Placeholder 3">
            <a:extLst>
              <a:ext uri="{FF2B5EF4-FFF2-40B4-BE49-F238E27FC236}">
                <a16:creationId xmlns:a16="http://schemas.microsoft.com/office/drawing/2014/main" id="{5BB049EB-7E39-4D35-8A98-BCF3E663F19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534047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CD9C7-E02B-445E-AA93-4409B19B8880}"/>
              </a:ext>
            </a:extLst>
          </p:cNvPr>
          <p:cNvSpPr>
            <a:spLocks noGrp="1"/>
          </p:cNvSpPr>
          <p:nvPr>
            <p:ph type="title"/>
          </p:nvPr>
        </p:nvSpPr>
        <p:spPr/>
        <p:txBody>
          <a:bodyPr/>
          <a:lstStyle/>
          <a:p>
            <a:r>
              <a:rPr lang="en-US"/>
              <a:t>Facebook Own Posts Table | Buttercup Malaysia - 9 of 23</a:t>
            </a:r>
          </a:p>
        </p:txBody>
      </p:sp>
      <p:graphicFrame>
        <p:nvGraphicFramePr>
          <p:cNvPr id="5" name="Table Placeholder 4">
            <a:extLst>
              <a:ext uri="{FF2B5EF4-FFF2-40B4-BE49-F238E27FC236}">
                <a16:creationId xmlns:a16="http://schemas.microsoft.com/office/drawing/2014/main" id="{A57FC179-3B7A-4652-9DF4-30C77E2CCA50}"/>
              </a:ext>
            </a:extLst>
          </p:cNvPr>
          <p:cNvGraphicFramePr>
            <a:graphicFrameLocks noGrp="1"/>
          </p:cNvGraphicFramePr>
          <p:nvPr>
            <p:ph type="tbl" sz="quarter" idx="13"/>
            <p:extLst>
              <p:ext uri="{D42A27DB-BD31-4B8C-83A1-F6EECF244321}">
                <p14:modId xmlns:p14="http://schemas.microsoft.com/office/powerpoint/2010/main" val="2005072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96183822"/>
                    </a:ext>
                  </a:extLst>
                </a:gridCol>
                <a:gridCol w="658368">
                  <a:extLst>
                    <a:ext uri="{9D8B030D-6E8A-4147-A177-3AD203B41FA5}">
                      <a16:colId xmlns:a16="http://schemas.microsoft.com/office/drawing/2014/main" val="551724922"/>
                    </a:ext>
                  </a:extLst>
                </a:gridCol>
                <a:gridCol w="658368">
                  <a:extLst>
                    <a:ext uri="{9D8B030D-6E8A-4147-A177-3AD203B41FA5}">
                      <a16:colId xmlns:a16="http://schemas.microsoft.com/office/drawing/2014/main" val="2436126446"/>
                    </a:ext>
                  </a:extLst>
                </a:gridCol>
                <a:gridCol w="658368">
                  <a:extLst>
                    <a:ext uri="{9D8B030D-6E8A-4147-A177-3AD203B41FA5}">
                      <a16:colId xmlns:a16="http://schemas.microsoft.com/office/drawing/2014/main" val="1555553805"/>
                    </a:ext>
                  </a:extLst>
                </a:gridCol>
                <a:gridCol w="658368">
                  <a:extLst>
                    <a:ext uri="{9D8B030D-6E8A-4147-A177-3AD203B41FA5}">
                      <a16:colId xmlns:a16="http://schemas.microsoft.com/office/drawing/2014/main" val="574991103"/>
                    </a:ext>
                  </a:extLst>
                </a:gridCol>
                <a:gridCol w="658368">
                  <a:extLst>
                    <a:ext uri="{9D8B030D-6E8A-4147-A177-3AD203B41FA5}">
                      <a16:colId xmlns:a16="http://schemas.microsoft.com/office/drawing/2014/main" val="906528532"/>
                    </a:ext>
                  </a:extLst>
                </a:gridCol>
                <a:gridCol w="658368">
                  <a:extLst>
                    <a:ext uri="{9D8B030D-6E8A-4147-A177-3AD203B41FA5}">
                      <a16:colId xmlns:a16="http://schemas.microsoft.com/office/drawing/2014/main" val="1243981711"/>
                    </a:ext>
                  </a:extLst>
                </a:gridCol>
                <a:gridCol w="658368">
                  <a:extLst>
                    <a:ext uri="{9D8B030D-6E8A-4147-A177-3AD203B41FA5}">
                      <a16:colId xmlns:a16="http://schemas.microsoft.com/office/drawing/2014/main" val="3071001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8476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- 2018-05-19 22:02:00 </a:t>
                      </a:r>
                      <a:r>
                        <a:rPr kumimoji="0" lang="en-US" sz="1000" b="0" i="0" u="none" strike="noStrike" kern="1200" cap="none" spc="0" normalizeH="0" baseline="0" noProof="0">
                          <a:ln>
                            <a:noFill/>
                          </a:ln>
                          <a:solidFill>
                            <a:prstClr val="black"/>
                          </a:solidFill>
                          <a:effectLst/>
                          <a:uLnTx/>
                          <a:uFillTx/>
                          <a:latin typeface="+mn-lt"/>
                          <a:ea typeface="+mn-ea"/>
                          <a:cs typeface="+mn-cs"/>
                        </a:rPr>
                        <a:t> 
 Jika memukul Buttercup untuk membuat kek atau biskut, pukullah hingga benar-benar lembut dan jauhkan dari tempat atau ruang yang panas agar ia tidak mencair dan berminyak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74665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- 2018-05-18 17:15:00 </a:t>
                      </a:r>
                      <a:r>
                        <a:rPr kumimoji="0" lang="en-US" sz="1000" b="0" i="0" u="none" strike="noStrike" kern="1200" cap="none" spc="0" normalizeH="0" baseline="0" noProof="0">
                          <a:ln>
                            <a:noFill/>
                          </a:ln>
                          <a:solidFill>
                            <a:prstClr val="black"/>
                          </a:solidFill>
                          <a:effectLst/>
                          <a:uLnTx/>
                          <a:uFillTx/>
                          <a:latin typeface="+mn-lt"/>
                          <a:ea typeface="+mn-ea"/>
                          <a:cs typeface="+mn-cs"/>
                        </a:rPr>
                        <a:t> 
 Anda suka motosikal Honda Beat atau iPad? Menangi salah satunya dengan membeli Buttercup dari Giant! Anda juga boleh memenangi baucar tunai Giant sebanyak RM150 setiap minggu!​
Beli Buttercup dari Giant sebanyak RM20 dan hantarkan resit yang jelas melalui WhatsApp kepada 018-989 8290 berserta nama penuh, nombor MyKad dan jawapan Betul/Salah adakah logo Buttercup berwarna biru?​
Pemenang akan dipilih berdasarkan pembelian dan penyertaan terbanyak di pasaraya yang sama 🙂
Peraduan bermula 1 April 2018 dan berakhir 30 Jun 2018.​
Lihat Terma dan Syarat: http://bit.ly/ButtercupTC2018GIANT​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2770471"/>
                  </a:ext>
                </a:extLst>
              </a:tr>
            </a:tbl>
          </a:graphicData>
        </a:graphic>
      </p:graphicFrame>
      <p:sp>
        <p:nvSpPr>
          <p:cNvPr id="4" name="Text Placeholder 3">
            <a:extLst>
              <a:ext uri="{FF2B5EF4-FFF2-40B4-BE49-F238E27FC236}">
                <a16:creationId xmlns:a16="http://schemas.microsoft.com/office/drawing/2014/main" id="{55715F8F-074E-4BFA-B7F7-678820464D2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3463453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C9B4D-0F9A-4F58-A2E8-35A322EB4378}"/>
              </a:ext>
            </a:extLst>
          </p:cNvPr>
          <p:cNvSpPr>
            <a:spLocks noGrp="1"/>
          </p:cNvSpPr>
          <p:nvPr>
            <p:ph type="title"/>
          </p:nvPr>
        </p:nvSpPr>
        <p:spPr/>
        <p:txBody>
          <a:bodyPr/>
          <a:lstStyle/>
          <a:p>
            <a:r>
              <a:rPr lang="en-US"/>
              <a:t>Facebook Own Posts Table | Buttercup Malaysia - 10 of 23</a:t>
            </a:r>
          </a:p>
        </p:txBody>
      </p:sp>
      <p:graphicFrame>
        <p:nvGraphicFramePr>
          <p:cNvPr id="5" name="Table Placeholder 4">
            <a:extLst>
              <a:ext uri="{FF2B5EF4-FFF2-40B4-BE49-F238E27FC236}">
                <a16:creationId xmlns:a16="http://schemas.microsoft.com/office/drawing/2014/main" id="{F53C0BF9-1E51-4282-A735-4DE1AC727634}"/>
              </a:ext>
            </a:extLst>
          </p:cNvPr>
          <p:cNvGraphicFramePr>
            <a:graphicFrameLocks noGrp="1"/>
          </p:cNvGraphicFramePr>
          <p:nvPr>
            <p:ph type="tbl" sz="quarter" idx="13"/>
            <p:extLst>
              <p:ext uri="{D42A27DB-BD31-4B8C-83A1-F6EECF244321}">
                <p14:modId xmlns:p14="http://schemas.microsoft.com/office/powerpoint/2010/main" val="187050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21286125"/>
                    </a:ext>
                  </a:extLst>
                </a:gridCol>
                <a:gridCol w="658368">
                  <a:extLst>
                    <a:ext uri="{9D8B030D-6E8A-4147-A177-3AD203B41FA5}">
                      <a16:colId xmlns:a16="http://schemas.microsoft.com/office/drawing/2014/main" val="2870135525"/>
                    </a:ext>
                  </a:extLst>
                </a:gridCol>
                <a:gridCol w="658368">
                  <a:extLst>
                    <a:ext uri="{9D8B030D-6E8A-4147-A177-3AD203B41FA5}">
                      <a16:colId xmlns:a16="http://schemas.microsoft.com/office/drawing/2014/main" val="693057121"/>
                    </a:ext>
                  </a:extLst>
                </a:gridCol>
                <a:gridCol w="658368">
                  <a:extLst>
                    <a:ext uri="{9D8B030D-6E8A-4147-A177-3AD203B41FA5}">
                      <a16:colId xmlns:a16="http://schemas.microsoft.com/office/drawing/2014/main" val="748428928"/>
                    </a:ext>
                  </a:extLst>
                </a:gridCol>
                <a:gridCol w="658368">
                  <a:extLst>
                    <a:ext uri="{9D8B030D-6E8A-4147-A177-3AD203B41FA5}">
                      <a16:colId xmlns:a16="http://schemas.microsoft.com/office/drawing/2014/main" val="2219689781"/>
                    </a:ext>
                  </a:extLst>
                </a:gridCol>
                <a:gridCol w="658368">
                  <a:extLst>
                    <a:ext uri="{9D8B030D-6E8A-4147-A177-3AD203B41FA5}">
                      <a16:colId xmlns:a16="http://schemas.microsoft.com/office/drawing/2014/main" val="2852932631"/>
                    </a:ext>
                  </a:extLst>
                </a:gridCol>
                <a:gridCol w="658368">
                  <a:extLst>
                    <a:ext uri="{9D8B030D-6E8A-4147-A177-3AD203B41FA5}">
                      <a16:colId xmlns:a16="http://schemas.microsoft.com/office/drawing/2014/main" val="929628098"/>
                    </a:ext>
                  </a:extLst>
                </a:gridCol>
                <a:gridCol w="658368">
                  <a:extLst>
                    <a:ext uri="{9D8B030D-6E8A-4147-A177-3AD203B41FA5}">
                      <a16:colId xmlns:a16="http://schemas.microsoft.com/office/drawing/2014/main" val="3306305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638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- 2018-05-17 18:54:00 </a:t>
                      </a:r>
                      <a:r>
                        <a:rPr kumimoji="0" lang="en-US" sz="1000" b="0" i="0" u="none" strike="noStrike" kern="1200" cap="none" spc="0" normalizeH="0" baseline="0" noProof="0">
                          <a:ln>
                            <a:noFill/>
                          </a:ln>
                          <a:solidFill>
                            <a:prstClr val="black"/>
                          </a:solidFill>
                          <a:effectLst/>
                          <a:uLnTx/>
                          <a:uFillTx/>
                          <a:latin typeface="+mn-lt"/>
                          <a:ea typeface="+mn-ea"/>
                          <a:cs typeface="+mn-cs"/>
                        </a:rPr>
                        <a:t> 
 Jom cuba resipi sup brokoli berkrim pula! Sesuai dibuat hidangan sahur kerana mudah dimakan walaupun mata terasa sangat mengantuk.​
#ResipiButtercup​
Sup Brokoli Berkrim​
Bahan-bahan:​
2 sudu besar Buttercup ​
1 biji bawang kuning ​
2 ulas bawang putih ​
½ cawan lobak merah ​
2 cawan brokoli ​
1 sudu kecil thyme ​
1 sudu besar tepung gandum ​
3 cawan stok ayam ​
1 cawan krim masakan​
1 sudu kecil garam ​
1 sudu kecil lada hitam 
Arahan:​
1. Panaskan Buttercup hingga cair. ​
2. Masukkan bawang kuning dan bawang putih; tumis.​
3. Masukkan lobak merah dan brokoli, masak hingga sedikit lembut. ​
4. Masukkan tepung gandum dan thyme; kacau. ​
5. Masukkan stok ayam dan biar reneh selama 10 minit. ​
6. Kisar hingga halus. ​
7. Tuang semula ke dalam kuali kemudian masukkan krim masakan, garam, dan lada hitam; kacau. ​
8. Hidang!​
Sumber: http://says.com/my/seismik/resipi-sup-brokoli-berkrim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45261004"/>
                  </a:ext>
                </a:extLst>
              </a:tr>
            </a:tbl>
          </a:graphicData>
        </a:graphic>
      </p:graphicFrame>
      <p:sp>
        <p:nvSpPr>
          <p:cNvPr id="4" name="Text Placeholder 3">
            <a:extLst>
              <a:ext uri="{FF2B5EF4-FFF2-40B4-BE49-F238E27FC236}">
                <a16:creationId xmlns:a16="http://schemas.microsoft.com/office/drawing/2014/main" id="{E12FFE16-AEEF-4A83-929A-267C77CD53D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7401915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65BDB-8478-4F7A-88AD-DB17966B5510}"/>
              </a:ext>
            </a:extLst>
          </p:cNvPr>
          <p:cNvSpPr>
            <a:spLocks noGrp="1"/>
          </p:cNvSpPr>
          <p:nvPr>
            <p:ph type="title"/>
          </p:nvPr>
        </p:nvSpPr>
        <p:spPr/>
        <p:txBody>
          <a:bodyPr/>
          <a:lstStyle/>
          <a:p>
            <a:r>
              <a:rPr lang="en-US"/>
              <a:t>Facebook Own Posts Table | Buttercup Malaysia - 11 of 23</a:t>
            </a:r>
          </a:p>
        </p:txBody>
      </p:sp>
      <p:graphicFrame>
        <p:nvGraphicFramePr>
          <p:cNvPr id="5" name="Table Placeholder 4">
            <a:extLst>
              <a:ext uri="{FF2B5EF4-FFF2-40B4-BE49-F238E27FC236}">
                <a16:creationId xmlns:a16="http://schemas.microsoft.com/office/drawing/2014/main" id="{366BEBB3-3094-47A2-BEBB-0489A9232E61}"/>
              </a:ext>
            </a:extLst>
          </p:cNvPr>
          <p:cNvGraphicFramePr>
            <a:graphicFrameLocks noGrp="1"/>
          </p:cNvGraphicFramePr>
          <p:nvPr>
            <p:ph type="tbl" sz="quarter" idx="13"/>
            <p:extLst>
              <p:ext uri="{D42A27DB-BD31-4B8C-83A1-F6EECF244321}">
                <p14:modId xmlns:p14="http://schemas.microsoft.com/office/powerpoint/2010/main" val="2640295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89584872"/>
                    </a:ext>
                  </a:extLst>
                </a:gridCol>
                <a:gridCol w="658368">
                  <a:extLst>
                    <a:ext uri="{9D8B030D-6E8A-4147-A177-3AD203B41FA5}">
                      <a16:colId xmlns:a16="http://schemas.microsoft.com/office/drawing/2014/main" val="1391738307"/>
                    </a:ext>
                  </a:extLst>
                </a:gridCol>
                <a:gridCol w="658368">
                  <a:extLst>
                    <a:ext uri="{9D8B030D-6E8A-4147-A177-3AD203B41FA5}">
                      <a16:colId xmlns:a16="http://schemas.microsoft.com/office/drawing/2014/main" val="3467050169"/>
                    </a:ext>
                  </a:extLst>
                </a:gridCol>
                <a:gridCol w="658368">
                  <a:extLst>
                    <a:ext uri="{9D8B030D-6E8A-4147-A177-3AD203B41FA5}">
                      <a16:colId xmlns:a16="http://schemas.microsoft.com/office/drawing/2014/main" val="3364793429"/>
                    </a:ext>
                  </a:extLst>
                </a:gridCol>
                <a:gridCol w="658368">
                  <a:extLst>
                    <a:ext uri="{9D8B030D-6E8A-4147-A177-3AD203B41FA5}">
                      <a16:colId xmlns:a16="http://schemas.microsoft.com/office/drawing/2014/main" val="3931755300"/>
                    </a:ext>
                  </a:extLst>
                </a:gridCol>
                <a:gridCol w="658368">
                  <a:extLst>
                    <a:ext uri="{9D8B030D-6E8A-4147-A177-3AD203B41FA5}">
                      <a16:colId xmlns:a16="http://schemas.microsoft.com/office/drawing/2014/main" val="3605490871"/>
                    </a:ext>
                  </a:extLst>
                </a:gridCol>
                <a:gridCol w="658368">
                  <a:extLst>
                    <a:ext uri="{9D8B030D-6E8A-4147-A177-3AD203B41FA5}">
                      <a16:colId xmlns:a16="http://schemas.microsoft.com/office/drawing/2014/main" val="2610685641"/>
                    </a:ext>
                  </a:extLst>
                </a:gridCol>
                <a:gridCol w="658368">
                  <a:extLst>
                    <a:ext uri="{9D8B030D-6E8A-4147-A177-3AD203B41FA5}">
                      <a16:colId xmlns:a16="http://schemas.microsoft.com/office/drawing/2014/main" val="3724232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0016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- 2018-05-16 17:14:00 </a:t>
                      </a:r>
                      <a:r>
                        <a:rPr kumimoji="0" lang="en-US" sz="1000" b="0" i="0" u="none" strike="noStrike" kern="1200" cap="none" spc="0" normalizeH="0" baseline="0" noProof="0">
                          <a:ln>
                            <a:noFill/>
                          </a:ln>
                          <a:solidFill>
                            <a:prstClr val="black"/>
                          </a:solidFill>
                          <a:effectLst/>
                          <a:uLnTx/>
                          <a:uFillTx/>
                          <a:latin typeface="+mn-lt"/>
                          <a:ea typeface="+mn-ea"/>
                          <a:cs typeface="+mn-cs"/>
                        </a:rPr>
                        <a:t> 
 Beberapa hari lagi kita akan memasuki bulan Ramadan yang mulia. Pasti anda ingin buat biskut raya. Beli Buttercup dan berpeluang untuk memenangi baucar tunai RM100 AEON Big!​
Beli produk Buttercup dari AEON Big sebanyak RM20 dan hantarkan resit yang jelas melalui WhatsApp kepada 018-989 8290 berserta nama penuh, nombor MyKad dan jawapan Betul/Salah adakah logo Buttercup berwarna biru?​
Kami masih menunggu pembelian dan penyertaan yang terbanyak untuk diberikan hadiah!​
Peraduan bermula 1 April 2018 dan berakhir 30 Jun 2018.​
Lihat Terma dan Syarat: http://bit.ly/ButtercupTC2018AEONBIG​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6670995"/>
                  </a:ext>
                </a:extLst>
              </a:tr>
            </a:tbl>
          </a:graphicData>
        </a:graphic>
      </p:graphicFrame>
      <p:sp>
        <p:nvSpPr>
          <p:cNvPr id="4" name="Text Placeholder 3">
            <a:extLst>
              <a:ext uri="{FF2B5EF4-FFF2-40B4-BE49-F238E27FC236}">
                <a16:creationId xmlns:a16="http://schemas.microsoft.com/office/drawing/2014/main" id="{9F120B83-B7E0-4AA0-9A0D-30D7886680D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7642166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B1D07-B822-47D5-A381-E4F9E244B1BD}"/>
              </a:ext>
            </a:extLst>
          </p:cNvPr>
          <p:cNvSpPr>
            <a:spLocks noGrp="1"/>
          </p:cNvSpPr>
          <p:nvPr>
            <p:ph type="title"/>
          </p:nvPr>
        </p:nvSpPr>
        <p:spPr/>
        <p:txBody>
          <a:bodyPr/>
          <a:lstStyle/>
          <a:p>
            <a:r>
              <a:rPr lang="en-US"/>
              <a:t>Facebook Own Posts Table | Buttercup Malaysia - 12 of 23</a:t>
            </a:r>
          </a:p>
        </p:txBody>
      </p:sp>
      <p:graphicFrame>
        <p:nvGraphicFramePr>
          <p:cNvPr id="5" name="Table Placeholder 4">
            <a:extLst>
              <a:ext uri="{FF2B5EF4-FFF2-40B4-BE49-F238E27FC236}">
                <a16:creationId xmlns:a16="http://schemas.microsoft.com/office/drawing/2014/main" id="{D7E1886A-C0DC-4B6A-A403-38178987D37F}"/>
              </a:ext>
            </a:extLst>
          </p:cNvPr>
          <p:cNvGraphicFramePr>
            <a:graphicFrameLocks noGrp="1"/>
          </p:cNvGraphicFramePr>
          <p:nvPr>
            <p:ph type="tbl" sz="quarter" idx="13"/>
            <p:extLst>
              <p:ext uri="{D42A27DB-BD31-4B8C-83A1-F6EECF244321}">
                <p14:modId xmlns:p14="http://schemas.microsoft.com/office/powerpoint/2010/main" val="1612753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9171909"/>
                    </a:ext>
                  </a:extLst>
                </a:gridCol>
                <a:gridCol w="658368">
                  <a:extLst>
                    <a:ext uri="{9D8B030D-6E8A-4147-A177-3AD203B41FA5}">
                      <a16:colId xmlns:a16="http://schemas.microsoft.com/office/drawing/2014/main" val="3002614687"/>
                    </a:ext>
                  </a:extLst>
                </a:gridCol>
                <a:gridCol w="658368">
                  <a:extLst>
                    <a:ext uri="{9D8B030D-6E8A-4147-A177-3AD203B41FA5}">
                      <a16:colId xmlns:a16="http://schemas.microsoft.com/office/drawing/2014/main" val="99582615"/>
                    </a:ext>
                  </a:extLst>
                </a:gridCol>
                <a:gridCol w="658368">
                  <a:extLst>
                    <a:ext uri="{9D8B030D-6E8A-4147-A177-3AD203B41FA5}">
                      <a16:colId xmlns:a16="http://schemas.microsoft.com/office/drawing/2014/main" val="1405759578"/>
                    </a:ext>
                  </a:extLst>
                </a:gridCol>
                <a:gridCol w="658368">
                  <a:extLst>
                    <a:ext uri="{9D8B030D-6E8A-4147-A177-3AD203B41FA5}">
                      <a16:colId xmlns:a16="http://schemas.microsoft.com/office/drawing/2014/main" val="2640299708"/>
                    </a:ext>
                  </a:extLst>
                </a:gridCol>
                <a:gridCol w="658368">
                  <a:extLst>
                    <a:ext uri="{9D8B030D-6E8A-4147-A177-3AD203B41FA5}">
                      <a16:colId xmlns:a16="http://schemas.microsoft.com/office/drawing/2014/main" val="976127806"/>
                    </a:ext>
                  </a:extLst>
                </a:gridCol>
                <a:gridCol w="658368">
                  <a:extLst>
                    <a:ext uri="{9D8B030D-6E8A-4147-A177-3AD203B41FA5}">
                      <a16:colId xmlns:a16="http://schemas.microsoft.com/office/drawing/2014/main" val="3781841049"/>
                    </a:ext>
                  </a:extLst>
                </a:gridCol>
                <a:gridCol w="658368">
                  <a:extLst>
                    <a:ext uri="{9D8B030D-6E8A-4147-A177-3AD203B41FA5}">
                      <a16:colId xmlns:a16="http://schemas.microsoft.com/office/drawing/2014/main" val="3931130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099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- 2018-05-15 09:52:00 </a:t>
                      </a:r>
                      <a:r>
                        <a:rPr kumimoji="0" lang="en-US" sz="1000" b="0" i="0" u="none" strike="noStrike" kern="1200" cap="none" spc="0" normalizeH="0" baseline="0" noProof="0">
                          <a:ln>
                            <a:noFill/>
                          </a:ln>
                          <a:solidFill>
                            <a:prstClr val="black"/>
                          </a:solidFill>
                          <a:effectLst/>
                          <a:uLnTx/>
                          <a:uFillTx/>
                          <a:latin typeface="+mn-lt"/>
                          <a:ea typeface="+mn-ea"/>
                          <a:cs typeface="+mn-cs"/>
                        </a:rPr>
                        <a:t> 
 Siapa penggemar lobak merah? Jika selalu makan, pandangan mata akan menjadi lebih jelas dan kulit akan menjadi lebih cantik. Mari belajar cara membuat sup lobak merah dan rajin-rajinkan diri mengamalkannya.​
#ResipiButtercup​
Sup Lobak Merah Berkrim​
Bahan-bahan:​
1 sudu Buttercup​
1 biji lobak merah​
1 biji bawang kuning​
3 ulas bawang putih​
1/2 cawan susu segar​
1 cawan air​
1/2 kiub pati ayam​
Garam secukup rasa
Arahan:​
1) Potong lobak merah, bawang kuning dan juga bawang putih.​
2) Tumis bawang kuning dan bawang putih dengan Buttercup. Masak sehingga naik bau jangan terlalu hangus.​
3) Masukan lobak merah dan air serta kuib pati ayam. Masak sehingga lobak merah lembut.​
4) Tapiskan air dan kisar semua bahan yang dimasak tadi didalam pengisar. Kisar sehingga hancur sepenuhnya.​
5) Kemudian tapis bahan yang dikisar tadi ke dalam periuk untuk dimasak sekali lagi dengan api yang perlahan.​
6) Masukan garam dan susu segar untuk kepekatan atau mencairkan sup ini.​
7) Setelah masak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1239953"/>
                  </a:ext>
                </a:extLst>
              </a:tr>
            </a:tbl>
          </a:graphicData>
        </a:graphic>
      </p:graphicFrame>
      <p:sp>
        <p:nvSpPr>
          <p:cNvPr id="4" name="Text Placeholder 3">
            <a:extLst>
              <a:ext uri="{FF2B5EF4-FFF2-40B4-BE49-F238E27FC236}">
                <a16:creationId xmlns:a16="http://schemas.microsoft.com/office/drawing/2014/main" id="{F15D604A-A3C4-4371-88E5-D33DFE894BF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459368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773EF-4F60-4C35-908C-23ADD2FCA05D}"/>
              </a:ext>
            </a:extLst>
          </p:cNvPr>
          <p:cNvSpPr>
            <a:spLocks noGrp="1"/>
          </p:cNvSpPr>
          <p:nvPr>
            <p:ph type="title"/>
          </p:nvPr>
        </p:nvSpPr>
        <p:spPr/>
        <p:txBody>
          <a:bodyPr/>
          <a:lstStyle/>
          <a:p>
            <a:r>
              <a:rPr lang="en-US"/>
              <a:t>Facebook Own Posts Table | Buttercup Malaysia - 13 of 23</a:t>
            </a:r>
          </a:p>
        </p:txBody>
      </p:sp>
      <p:graphicFrame>
        <p:nvGraphicFramePr>
          <p:cNvPr id="5" name="Table Placeholder 4">
            <a:extLst>
              <a:ext uri="{FF2B5EF4-FFF2-40B4-BE49-F238E27FC236}">
                <a16:creationId xmlns:a16="http://schemas.microsoft.com/office/drawing/2014/main" id="{25AA4A42-50A4-4769-B792-CD68D2F05523}"/>
              </a:ext>
            </a:extLst>
          </p:cNvPr>
          <p:cNvGraphicFramePr>
            <a:graphicFrameLocks noGrp="1"/>
          </p:cNvGraphicFramePr>
          <p:nvPr>
            <p:ph type="tbl" sz="quarter" idx="13"/>
            <p:extLst>
              <p:ext uri="{D42A27DB-BD31-4B8C-83A1-F6EECF244321}">
                <p14:modId xmlns:p14="http://schemas.microsoft.com/office/powerpoint/2010/main" val="1485223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16285574"/>
                    </a:ext>
                  </a:extLst>
                </a:gridCol>
                <a:gridCol w="658368">
                  <a:extLst>
                    <a:ext uri="{9D8B030D-6E8A-4147-A177-3AD203B41FA5}">
                      <a16:colId xmlns:a16="http://schemas.microsoft.com/office/drawing/2014/main" val="3583575722"/>
                    </a:ext>
                  </a:extLst>
                </a:gridCol>
                <a:gridCol w="658368">
                  <a:extLst>
                    <a:ext uri="{9D8B030D-6E8A-4147-A177-3AD203B41FA5}">
                      <a16:colId xmlns:a16="http://schemas.microsoft.com/office/drawing/2014/main" val="361686829"/>
                    </a:ext>
                  </a:extLst>
                </a:gridCol>
                <a:gridCol w="658368">
                  <a:extLst>
                    <a:ext uri="{9D8B030D-6E8A-4147-A177-3AD203B41FA5}">
                      <a16:colId xmlns:a16="http://schemas.microsoft.com/office/drawing/2014/main" val="2979644668"/>
                    </a:ext>
                  </a:extLst>
                </a:gridCol>
                <a:gridCol w="658368">
                  <a:extLst>
                    <a:ext uri="{9D8B030D-6E8A-4147-A177-3AD203B41FA5}">
                      <a16:colId xmlns:a16="http://schemas.microsoft.com/office/drawing/2014/main" val="498479603"/>
                    </a:ext>
                  </a:extLst>
                </a:gridCol>
                <a:gridCol w="658368">
                  <a:extLst>
                    <a:ext uri="{9D8B030D-6E8A-4147-A177-3AD203B41FA5}">
                      <a16:colId xmlns:a16="http://schemas.microsoft.com/office/drawing/2014/main" val="2335137093"/>
                    </a:ext>
                  </a:extLst>
                </a:gridCol>
                <a:gridCol w="658368">
                  <a:extLst>
                    <a:ext uri="{9D8B030D-6E8A-4147-A177-3AD203B41FA5}">
                      <a16:colId xmlns:a16="http://schemas.microsoft.com/office/drawing/2014/main" val="947681074"/>
                    </a:ext>
                  </a:extLst>
                </a:gridCol>
                <a:gridCol w="658368">
                  <a:extLst>
                    <a:ext uri="{9D8B030D-6E8A-4147-A177-3AD203B41FA5}">
                      <a16:colId xmlns:a16="http://schemas.microsoft.com/office/drawing/2014/main" val="1913209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6255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- 2018-05-14 17:12:00 </a:t>
                      </a:r>
                      <a:r>
                        <a:rPr kumimoji="0" lang="en-US" sz="1000" b="0" i="0" u="none" strike="noStrike" kern="1200" cap="none" spc="0" normalizeH="0" baseline="0" noProof="0">
                          <a:ln>
                            <a:noFill/>
                          </a:ln>
                          <a:solidFill>
                            <a:prstClr val="black"/>
                          </a:solidFill>
                          <a:effectLst/>
                          <a:uLnTx/>
                          <a:uFillTx/>
                          <a:latin typeface="+mn-lt"/>
                          <a:ea typeface="+mn-ea"/>
                          <a:cs typeface="+mn-cs"/>
                        </a:rPr>
                        <a:t> 
 Sudah kehabisan Buttercup? Cepat pergi ke AEON untuk membeli yang baru! Anda boleh memenangi motosikal Honda Wave Alpha, baucar tunai RM500 atau baucar tunai RM100!​
Beli Buttercup di AEON sebanyak RM20 dan hantarkan resit yang jelas melalui WhatsApp kepada 018-989 8290 berserta nama penuh, nombor MyKad dan jawapan Betul/Salah adakah logo Buttercup berwarna biru?​
Lebih banyak anda membeli Buttercup di AEON dan menghantarkan penyertaan, lebih tinggi peluang untuk menang!​
Peraduan bermula 1 April 2018 dan berakhir 30 Jun 2018.​
Lihat Terma dan Syarat: http://bit.ly/ButtercupTC2018AEON​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50759538"/>
                  </a:ext>
                </a:extLst>
              </a:tr>
            </a:tbl>
          </a:graphicData>
        </a:graphic>
      </p:graphicFrame>
      <p:sp>
        <p:nvSpPr>
          <p:cNvPr id="4" name="Text Placeholder 3">
            <a:extLst>
              <a:ext uri="{FF2B5EF4-FFF2-40B4-BE49-F238E27FC236}">
                <a16:creationId xmlns:a16="http://schemas.microsoft.com/office/drawing/2014/main" id="{B98DCEB1-9D2A-4937-B6B9-E51CF59D741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7760869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22141-7C2F-43BA-B736-D3AEA3384492}"/>
              </a:ext>
            </a:extLst>
          </p:cNvPr>
          <p:cNvSpPr>
            <a:spLocks noGrp="1"/>
          </p:cNvSpPr>
          <p:nvPr>
            <p:ph type="title"/>
          </p:nvPr>
        </p:nvSpPr>
        <p:spPr/>
        <p:txBody>
          <a:bodyPr/>
          <a:lstStyle/>
          <a:p>
            <a:r>
              <a:rPr lang="en-US"/>
              <a:t>Facebook Own Posts Table | Buttercup Malaysia - 14 of 23</a:t>
            </a:r>
          </a:p>
        </p:txBody>
      </p:sp>
      <p:graphicFrame>
        <p:nvGraphicFramePr>
          <p:cNvPr id="5" name="Table Placeholder 4">
            <a:extLst>
              <a:ext uri="{FF2B5EF4-FFF2-40B4-BE49-F238E27FC236}">
                <a16:creationId xmlns:a16="http://schemas.microsoft.com/office/drawing/2014/main" id="{D7F44EFF-0CA4-4C31-8DC4-36D98B0F0471}"/>
              </a:ext>
            </a:extLst>
          </p:cNvPr>
          <p:cNvGraphicFramePr>
            <a:graphicFrameLocks noGrp="1"/>
          </p:cNvGraphicFramePr>
          <p:nvPr>
            <p:ph type="tbl" sz="quarter" idx="13"/>
            <p:extLst>
              <p:ext uri="{D42A27DB-BD31-4B8C-83A1-F6EECF244321}">
                <p14:modId xmlns:p14="http://schemas.microsoft.com/office/powerpoint/2010/main" val="1417661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72459082"/>
                    </a:ext>
                  </a:extLst>
                </a:gridCol>
                <a:gridCol w="658368">
                  <a:extLst>
                    <a:ext uri="{9D8B030D-6E8A-4147-A177-3AD203B41FA5}">
                      <a16:colId xmlns:a16="http://schemas.microsoft.com/office/drawing/2014/main" val="1914644948"/>
                    </a:ext>
                  </a:extLst>
                </a:gridCol>
                <a:gridCol w="658368">
                  <a:extLst>
                    <a:ext uri="{9D8B030D-6E8A-4147-A177-3AD203B41FA5}">
                      <a16:colId xmlns:a16="http://schemas.microsoft.com/office/drawing/2014/main" val="2836773344"/>
                    </a:ext>
                  </a:extLst>
                </a:gridCol>
                <a:gridCol w="658368">
                  <a:extLst>
                    <a:ext uri="{9D8B030D-6E8A-4147-A177-3AD203B41FA5}">
                      <a16:colId xmlns:a16="http://schemas.microsoft.com/office/drawing/2014/main" val="2858033795"/>
                    </a:ext>
                  </a:extLst>
                </a:gridCol>
                <a:gridCol w="658368">
                  <a:extLst>
                    <a:ext uri="{9D8B030D-6E8A-4147-A177-3AD203B41FA5}">
                      <a16:colId xmlns:a16="http://schemas.microsoft.com/office/drawing/2014/main" val="876439458"/>
                    </a:ext>
                  </a:extLst>
                </a:gridCol>
                <a:gridCol w="658368">
                  <a:extLst>
                    <a:ext uri="{9D8B030D-6E8A-4147-A177-3AD203B41FA5}">
                      <a16:colId xmlns:a16="http://schemas.microsoft.com/office/drawing/2014/main" val="2509745935"/>
                    </a:ext>
                  </a:extLst>
                </a:gridCol>
                <a:gridCol w="658368">
                  <a:extLst>
                    <a:ext uri="{9D8B030D-6E8A-4147-A177-3AD203B41FA5}">
                      <a16:colId xmlns:a16="http://schemas.microsoft.com/office/drawing/2014/main" val="3173225175"/>
                    </a:ext>
                  </a:extLst>
                </a:gridCol>
                <a:gridCol w="658368">
                  <a:extLst>
                    <a:ext uri="{9D8B030D-6E8A-4147-A177-3AD203B41FA5}">
                      <a16:colId xmlns:a16="http://schemas.microsoft.com/office/drawing/2014/main" val="754828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46528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- 2018-05-13 00:00:00 </a:t>
                      </a:r>
                      <a:r>
                        <a:rPr kumimoji="0" lang="en-US" sz="1000" b="0" i="0" u="none" strike="noStrike" kern="1200" cap="none" spc="0" normalizeH="0" baseline="0" noProof="0">
                          <a:ln>
                            <a:noFill/>
                          </a:ln>
                          <a:solidFill>
                            <a:prstClr val="black"/>
                          </a:solidFill>
                          <a:effectLst/>
                          <a:uLnTx/>
                          <a:uFillTx/>
                          <a:latin typeface="+mn-lt"/>
                          <a:ea typeface="+mn-ea"/>
                          <a:cs typeface="+mn-cs"/>
                        </a:rPr>
                        <a:t> 
 Ibu...ibu...engkaulah ratu hatiku ❤️
Hari ini hari yang istimewa bagi semua Famili Buttercup yang bergelar ibu! Raikanlah diri dengan perkara yang anda sukai. Jika masih ada ibu di kampung, hubungilah dia dan beritahu anda menghargainya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18610877"/>
                  </a:ext>
                </a:extLst>
              </a:tr>
            </a:tbl>
          </a:graphicData>
        </a:graphic>
      </p:graphicFrame>
      <p:sp>
        <p:nvSpPr>
          <p:cNvPr id="4" name="Text Placeholder 3">
            <a:extLst>
              <a:ext uri="{FF2B5EF4-FFF2-40B4-BE49-F238E27FC236}">
                <a16:creationId xmlns:a16="http://schemas.microsoft.com/office/drawing/2014/main" id="{AD506466-B87B-4ECE-BB13-2D66CC31851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5089524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032C2-6131-4E7E-9600-B965570A37EC}"/>
              </a:ext>
            </a:extLst>
          </p:cNvPr>
          <p:cNvSpPr>
            <a:spLocks noGrp="1"/>
          </p:cNvSpPr>
          <p:nvPr>
            <p:ph type="title"/>
          </p:nvPr>
        </p:nvSpPr>
        <p:spPr/>
        <p:txBody>
          <a:bodyPr/>
          <a:lstStyle/>
          <a:p>
            <a:r>
              <a:rPr lang="en-US"/>
              <a:t>Facebook Own Posts Table | Buttercup Malaysia - 15 of 23</a:t>
            </a:r>
          </a:p>
        </p:txBody>
      </p:sp>
      <p:graphicFrame>
        <p:nvGraphicFramePr>
          <p:cNvPr id="5" name="Table Placeholder 4">
            <a:extLst>
              <a:ext uri="{FF2B5EF4-FFF2-40B4-BE49-F238E27FC236}">
                <a16:creationId xmlns:a16="http://schemas.microsoft.com/office/drawing/2014/main" id="{B67DA48E-CE33-444A-BC95-24FCF9324530}"/>
              </a:ext>
            </a:extLst>
          </p:cNvPr>
          <p:cNvGraphicFramePr>
            <a:graphicFrameLocks noGrp="1"/>
          </p:cNvGraphicFramePr>
          <p:nvPr>
            <p:ph type="tbl" sz="quarter" idx="13"/>
            <p:extLst>
              <p:ext uri="{D42A27DB-BD31-4B8C-83A1-F6EECF244321}">
                <p14:modId xmlns:p14="http://schemas.microsoft.com/office/powerpoint/2010/main" val="3369218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68156000"/>
                    </a:ext>
                  </a:extLst>
                </a:gridCol>
                <a:gridCol w="658368">
                  <a:extLst>
                    <a:ext uri="{9D8B030D-6E8A-4147-A177-3AD203B41FA5}">
                      <a16:colId xmlns:a16="http://schemas.microsoft.com/office/drawing/2014/main" val="1143915220"/>
                    </a:ext>
                  </a:extLst>
                </a:gridCol>
                <a:gridCol w="658368">
                  <a:extLst>
                    <a:ext uri="{9D8B030D-6E8A-4147-A177-3AD203B41FA5}">
                      <a16:colId xmlns:a16="http://schemas.microsoft.com/office/drawing/2014/main" val="1016878025"/>
                    </a:ext>
                  </a:extLst>
                </a:gridCol>
                <a:gridCol w="658368">
                  <a:extLst>
                    <a:ext uri="{9D8B030D-6E8A-4147-A177-3AD203B41FA5}">
                      <a16:colId xmlns:a16="http://schemas.microsoft.com/office/drawing/2014/main" val="1278337910"/>
                    </a:ext>
                  </a:extLst>
                </a:gridCol>
                <a:gridCol w="658368">
                  <a:extLst>
                    <a:ext uri="{9D8B030D-6E8A-4147-A177-3AD203B41FA5}">
                      <a16:colId xmlns:a16="http://schemas.microsoft.com/office/drawing/2014/main" val="936484382"/>
                    </a:ext>
                  </a:extLst>
                </a:gridCol>
                <a:gridCol w="658368">
                  <a:extLst>
                    <a:ext uri="{9D8B030D-6E8A-4147-A177-3AD203B41FA5}">
                      <a16:colId xmlns:a16="http://schemas.microsoft.com/office/drawing/2014/main" val="795294170"/>
                    </a:ext>
                  </a:extLst>
                </a:gridCol>
                <a:gridCol w="658368">
                  <a:extLst>
                    <a:ext uri="{9D8B030D-6E8A-4147-A177-3AD203B41FA5}">
                      <a16:colId xmlns:a16="http://schemas.microsoft.com/office/drawing/2014/main" val="2050650310"/>
                    </a:ext>
                  </a:extLst>
                </a:gridCol>
                <a:gridCol w="658368">
                  <a:extLst>
                    <a:ext uri="{9D8B030D-6E8A-4147-A177-3AD203B41FA5}">
                      <a16:colId xmlns:a16="http://schemas.microsoft.com/office/drawing/2014/main" val="944115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5703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- 2018-05-12 12:07:00 </a:t>
                      </a:r>
                      <a:r>
                        <a:rPr kumimoji="0" lang="en-US" sz="1000" b="0" i="0" u="none" strike="noStrike" kern="1200" cap="none" spc="0" normalizeH="0" baseline="0" noProof="0">
                          <a:ln>
                            <a:noFill/>
                          </a:ln>
                          <a:solidFill>
                            <a:prstClr val="black"/>
                          </a:solidFill>
                          <a:effectLst/>
                          <a:uLnTx/>
                          <a:uFillTx/>
                          <a:latin typeface="+mn-lt"/>
                          <a:ea typeface="+mn-ea"/>
                          <a:cs typeface="+mn-cs"/>
                        </a:rPr>
                        <a:t> 
 Siapa yang tidak sukakan kilauan barang kemas? Lagi menggembirakan jika dapat memenangi baucar tunai RM5,000 Habib Jewels!​
Beli Buttercup dari Mydin sebanyak RM20 dan hantarkan resit yang jelas melalui WhatsApp kepada 018-989 8290 berserta nama penuh, nombor MyKad dan jawapan Betul/Salah adakah logo Buttercup berwarna biru?​
Semakin kerap anda membeli Buttercup dari Mydin dan menghantarkan penyertaan, semakin dekat anda dengan hadiah yang lumayan 🙂
Peraduan bermula 1 April 2018 dan berakhir 30 Jun 2018.​
Lihat Terma dan Syarat: http://bit.ly/ButtercupTC2018MYDIN​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9571996"/>
                  </a:ext>
                </a:extLst>
              </a:tr>
            </a:tbl>
          </a:graphicData>
        </a:graphic>
      </p:graphicFrame>
      <p:sp>
        <p:nvSpPr>
          <p:cNvPr id="4" name="Text Placeholder 3">
            <a:extLst>
              <a:ext uri="{FF2B5EF4-FFF2-40B4-BE49-F238E27FC236}">
                <a16:creationId xmlns:a16="http://schemas.microsoft.com/office/drawing/2014/main" id="{DD61C19C-76B0-4279-8A2E-2232C198B22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0555131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B81A0-2E03-4B12-99F9-39E9B7AD0CB5}"/>
              </a:ext>
            </a:extLst>
          </p:cNvPr>
          <p:cNvSpPr>
            <a:spLocks noGrp="1"/>
          </p:cNvSpPr>
          <p:nvPr>
            <p:ph type="title"/>
          </p:nvPr>
        </p:nvSpPr>
        <p:spPr/>
        <p:txBody>
          <a:bodyPr/>
          <a:lstStyle/>
          <a:p>
            <a:r>
              <a:rPr lang="en-US"/>
              <a:t>Facebook Own Posts Table | Buttercup Malaysia - 16 of 23</a:t>
            </a:r>
          </a:p>
        </p:txBody>
      </p:sp>
      <p:graphicFrame>
        <p:nvGraphicFramePr>
          <p:cNvPr id="5" name="Table Placeholder 4">
            <a:extLst>
              <a:ext uri="{FF2B5EF4-FFF2-40B4-BE49-F238E27FC236}">
                <a16:creationId xmlns:a16="http://schemas.microsoft.com/office/drawing/2014/main" id="{258B41A5-0F32-4D4B-89A1-A86600A78B13}"/>
              </a:ext>
            </a:extLst>
          </p:cNvPr>
          <p:cNvGraphicFramePr>
            <a:graphicFrameLocks noGrp="1"/>
          </p:cNvGraphicFramePr>
          <p:nvPr>
            <p:ph type="tbl" sz="quarter" idx="13"/>
            <p:extLst>
              <p:ext uri="{D42A27DB-BD31-4B8C-83A1-F6EECF244321}">
                <p14:modId xmlns:p14="http://schemas.microsoft.com/office/powerpoint/2010/main" val="3156438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76360875"/>
                    </a:ext>
                  </a:extLst>
                </a:gridCol>
                <a:gridCol w="658368">
                  <a:extLst>
                    <a:ext uri="{9D8B030D-6E8A-4147-A177-3AD203B41FA5}">
                      <a16:colId xmlns:a16="http://schemas.microsoft.com/office/drawing/2014/main" val="1300418139"/>
                    </a:ext>
                  </a:extLst>
                </a:gridCol>
                <a:gridCol w="658368">
                  <a:extLst>
                    <a:ext uri="{9D8B030D-6E8A-4147-A177-3AD203B41FA5}">
                      <a16:colId xmlns:a16="http://schemas.microsoft.com/office/drawing/2014/main" val="1429404112"/>
                    </a:ext>
                  </a:extLst>
                </a:gridCol>
                <a:gridCol w="658368">
                  <a:extLst>
                    <a:ext uri="{9D8B030D-6E8A-4147-A177-3AD203B41FA5}">
                      <a16:colId xmlns:a16="http://schemas.microsoft.com/office/drawing/2014/main" val="2000426051"/>
                    </a:ext>
                  </a:extLst>
                </a:gridCol>
                <a:gridCol w="658368">
                  <a:extLst>
                    <a:ext uri="{9D8B030D-6E8A-4147-A177-3AD203B41FA5}">
                      <a16:colId xmlns:a16="http://schemas.microsoft.com/office/drawing/2014/main" val="1581060912"/>
                    </a:ext>
                  </a:extLst>
                </a:gridCol>
                <a:gridCol w="658368">
                  <a:extLst>
                    <a:ext uri="{9D8B030D-6E8A-4147-A177-3AD203B41FA5}">
                      <a16:colId xmlns:a16="http://schemas.microsoft.com/office/drawing/2014/main" val="3920345410"/>
                    </a:ext>
                  </a:extLst>
                </a:gridCol>
                <a:gridCol w="658368">
                  <a:extLst>
                    <a:ext uri="{9D8B030D-6E8A-4147-A177-3AD203B41FA5}">
                      <a16:colId xmlns:a16="http://schemas.microsoft.com/office/drawing/2014/main" val="2183025158"/>
                    </a:ext>
                  </a:extLst>
                </a:gridCol>
                <a:gridCol w="658368">
                  <a:extLst>
                    <a:ext uri="{9D8B030D-6E8A-4147-A177-3AD203B41FA5}">
                      <a16:colId xmlns:a16="http://schemas.microsoft.com/office/drawing/2014/main" val="2214470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0875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- 2018-05-11 17:48:00 </a:t>
                      </a:r>
                      <a:r>
                        <a:rPr kumimoji="0" lang="en-US" sz="1000" b="0" i="0" u="none" strike="noStrike" kern="1200" cap="none" spc="0" normalizeH="0" baseline="0" noProof="0">
                          <a:ln>
                            <a:noFill/>
                          </a:ln>
                          <a:solidFill>
                            <a:prstClr val="black"/>
                          </a:solidFill>
                          <a:effectLst/>
                          <a:uLnTx/>
                          <a:uFillTx/>
                          <a:latin typeface="+mn-lt"/>
                          <a:ea typeface="+mn-ea"/>
                          <a:cs typeface="+mn-cs"/>
                        </a:rPr>
                        <a:t> 
 Fakta: Kek yang menggunakan Buttercup berbau wangi dan mempunyai rasa lemak yang cukup. Sebab itulah Buttercup menjadi kegemaran semua!​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78058577"/>
                  </a:ext>
                </a:extLst>
              </a:tr>
            </a:tbl>
          </a:graphicData>
        </a:graphic>
      </p:graphicFrame>
      <p:sp>
        <p:nvSpPr>
          <p:cNvPr id="4" name="Text Placeholder 3">
            <a:extLst>
              <a:ext uri="{FF2B5EF4-FFF2-40B4-BE49-F238E27FC236}">
                <a16:creationId xmlns:a16="http://schemas.microsoft.com/office/drawing/2014/main" id="{87967E1B-6EF7-4CB9-9C7F-82F40DB55E1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73860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3B8BF-6BC5-4DD9-AE9E-E3505B5C260B}"/>
              </a:ext>
            </a:extLst>
          </p:cNvPr>
          <p:cNvSpPr>
            <a:spLocks noGrp="1"/>
          </p:cNvSpPr>
          <p:nvPr>
            <p:ph type="title"/>
          </p:nvPr>
        </p:nvSpPr>
        <p:spPr/>
        <p:txBody>
          <a:bodyPr/>
          <a:lstStyle/>
          <a:p>
            <a:r>
              <a:rPr lang="en-US"/>
              <a:t>Facebook Own Posts Table | Buttercup Malaysia - 17 of 23</a:t>
            </a:r>
          </a:p>
        </p:txBody>
      </p:sp>
      <p:graphicFrame>
        <p:nvGraphicFramePr>
          <p:cNvPr id="5" name="Table Placeholder 4">
            <a:extLst>
              <a:ext uri="{FF2B5EF4-FFF2-40B4-BE49-F238E27FC236}">
                <a16:creationId xmlns:a16="http://schemas.microsoft.com/office/drawing/2014/main" id="{D1BBD03D-8CE2-47AF-B7AE-62072D473C6F}"/>
              </a:ext>
            </a:extLst>
          </p:cNvPr>
          <p:cNvGraphicFramePr>
            <a:graphicFrameLocks noGrp="1"/>
          </p:cNvGraphicFramePr>
          <p:nvPr>
            <p:ph type="tbl" sz="quarter" idx="13"/>
            <p:extLst>
              <p:ext uri="{D42A27DB-BD31-4B8C-83A1-F6EECF244321}">
                <p14:modId xmlns:p14="http://schemas.microsoft.com/office/powerpoint/2010/main" val="3354481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368783"/>
                    </a:ext>
                  </a:extLst>
                </a:gridCol>
                <a:gridCol w="658368">
                  <a:extLst>
                    <a:ext uri="{9D8B030D-6E8A-4147-A177-3AD203B41FA5}">
                      <a16:colId xmlns:a16="http://schemas.microsoft.com/office/drawing/2014/main" val="1428062183"/>
                    </a:ext>
                  </a:extLst>
                </a:gridCol>
                <a:gridCol w="658368">
                  <a:extLst>
                    <a:ext uri="{9D8B030D-6E8A-4147-A177-3AD203B41FA5}">
                      <a16:colId xmlns:a16="http://schemas.microsoft.com/office/drawing/2014/main" val="1108769328"/>
                    </a:ext>
                  </a:extLst>
                </a:gridCol>
                <a:gridCol w="658368">
                  <a:extLst>
                    <a:ext uri="{9D8B030D-6E8A-4147-A177-3AD203B41FA5}">
                      <a16:colId xmlns:a16="http://schemas.microsoft.com/office/drawing/2014/main" val="3574978522"/>
                    </a:ext>
                  </a:extLst>
                </a:gridCol>
                <a:gridCol w="658368">
                  <a:extLst>
                    <a:ext uri="{9D8B030D-6E8A-4147-A177-3AD203B41FA5}">
                      <a16:colId xmlns:a16="http://schemas.microsoft.com/office/drawing/2014/main" val="3713223273"/>
                    </a:ext>
                  </a:extLst>
                </a:gridCol>
                <a:gridCol w="658368">
                  <a:extLst>
                    <a:ext uri="{9D8B030D-6E8A-4147-A177-3AD203B41FA5}">
                      <a16:colId xmlns:a16="http://schemas.microsoft.com/office/drawing/2014/main" val="2787194251"/>
                    </a:ext>
                  </a:extLst>
                </a:gridCol>
                <a:gridCol w="658368">
                  <a:extLst>
                    <a:ext uri="{9D8B030D-6E8A-4147-A177-3AD203B41FA5}">
                      <a16:colId xmlns:a16="http://schemas.microsoft.com/office/drawing/2014/main" val="3232355264"/>
                    </a:ext>
                  </a:extLst>
                </a:gridCol>
                <a:gridCol w="658368">
                  <a:extLst>
                    <a:ext uri="{9D8B030D-6E8A-4147-A177-3AD203B41FA5}">
                      <a16:colId xmlns:a16="http://schemas.microsoft.com/office/drawing/2014/main" val="3958641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8537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- 2018-05-11 10:09:00 </a:t>
                      </a:r>
                      <a:r>
                        <a:rPr kumimoji="0" lang="en-US" sz="1000" b="0" i="0" u="none" strike="noStrike" kern="1200" cap="none" spc="0" normalizeH="0" baseline="0" noProof="0">
                          <a:ln>
                            <a:noFill/>
                          </a:ln>
                          <a:solidFill>
                            <a:prstClr val="black"/>
                          </a:solidFill>
                          <a:effectLst/>
                          <a:uLnTx/>
                          <a:uFillTx/>
                          <a:latin typeface="+mn-lt"/>
                          <a:ea typeface="+mn-ea"/>
                          <a:cs typeface="+mn-cs"/>
                        </a:rPr>
                        <a:t> 
 Jom beli Buttercup di salah satu pasar raya ini! Banyak hadiah eksklusif yang boleh dimenangi!​
​
Sertai peraduan Beli dan Menang:​
1. Beli produk Buttercup berjumlah RM20 di AEON, AEON Big, Giant, Mydin atau Tesco.​
2. Jawab soalan: Adakah logo Buttercup berwarna biru? BETUL/SALAH ​
3. Ambil gambar resit dengan penuh dan jelas dan hantarkan melalui WhatsApp ke 018-989 8290 berserta nama penuh, nombor MyKad dan jawapan anda! Sila simpan resit asal untuk pengesahan.​
​
Pembelian dan penyertaan tertinggi di pasaraya yang sama akan dipilih sebagai pemenang! ​
​
Sila baca terma dan syarat peraduan:​
AEON: http://bit.ly/ButtercupTC2018AEON​
AEON Big: http://bit.ly/ButtercupTC2018AEONBIG​
Giant: http://bit.ly/ButtercupTC2018GIANT​
Mydin: http://bit.ly/ButtercupTC2018MYDIN​
Tesco: http://bit.ly/ButtercupTC2018TESCO​
​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2763324"/>
                  </a:ext>
                </a:extLst>
              </a:tr>
            </a:tbl>
          </a:graphicData>
        </a:graphic>
      </p:graphicFrame>
      <p:sp>
        <p:nvSpPr>
          <p:cNvPr id="4" name="Text Placeholder 3">
            <a:extLst>
              <a:ext uri="{FF2B5EF4-FFF2-40B4-BE49-F238E27FC236}">
                <a16:creationId xmlns:a16="http://schemas.microsoft.com/office/drawing/2014/main" id="{600D254D-2EAB-4CE6-9292-26194C150E6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402061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C2A57-C240-428F-8D34-C46F9E72DC3B}"/>
              </a:ext>
            </a:extLst>
          </p:cNvPr>
          <p:cNvSpPr>
            <a:spLocks noGrp="1"/>
          </p:cNvSpPr>
          <p:nvPr>
            <p:ph type="title"/>
          </p:nvPr>
        </p:nvSpPr>
        <p:spPr/>
        <p:txBody>
          <a:bodyPr/>
          <a:lstStyle/>
          <a:p>
            <a:r>
              <a:rPr lang="en-US"/>
              <a:t>Facebook Own Posts Table | Buttercup Malaysia - 18 of 23</a:t>
            </a:r>
          </a:p>
        </p:txBody>
      </p:sp>
      <p:graphicFrame>
        <p:nvGraphicFramePr>
          <p:cNvPr id="5" name="Table Placeholder 4">
            <a:extLst>
              <a:ext uri="{FF2B5EF4-FFF2-40B4-BE49-F238E27FC236}">
                <a16:creationId xmlns:a16="http://schemas.microsoft.com/office/drawing/2014/main" id="{874A0E2D-59B6-42D5-A7FF-4DDA27ADEA6B}"/>
              </a:ext>
            </a:extLst>
          </p:cNvPr>
          <p:cNvGraphicFramePr>
            <a:graphicFrameLocks noGrp="1"/>
          </p:cNvGraphicFramePr>
          <p:nvPr>
            <p:ph type="tbl" sz="quarter" idx="13"/>
            <p:extLst>
              <p:ext uri="{D42A27DB-BD31-4B8C-83A1-F6EECF244321}">
                <p14:modId xmlns:p14="http://schemas.microsoft.com/office/powerpoint/2010/main" val="1643061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23831492"/>
                    </a:ext>
                  </a:extLst>
                </a:gridCol>
                <a:gridCol w="658368">
                  <a:extLst>
                    <a:ext uri="{9D8B030D-6E8A-4147-A177-3AD203B41FA5}">
                      <a16:colId xmlns:a16="http://schemas.microsoft.com/office/drawing/2014/main" val="1344396656"/>
                    </a:ext>
                  </a:extLst>
                </a:gridCol>
                <a:gridCol w="658368">
                  <a:extLst>
                    <a:ext uri="{9D8B030D-6E8A-4147-A177-3AD203B41FA5}">
                      <a16:colId xmlns:a16="http://schemas.microsoft.com/office/drawing/2014/main" val="766033375"/>
                    </a:ext>
                  </a:extLst>
                </a:gridCol>
                <a:gridCol w="658368">
                  <a:extLst>
                    <a:ext uri="{9D8B030D-6E8A-4147-A177-3AD203B41FA5}">
                      <a16:colId xmlns:a16="http://schemas.microsoft.com/office/drawing/2014/main" val="1080992803"/>
                    </a:ext>
                  </a:extLst>
                </a:gridCol>
                <a:gridCol w="658368">
                  <a:extLst>
                    <a:ext uri="{9D8B030D-6E8A-4147-A177-3AD203B41FA5}">
                      <a16:colId xmlns:a16="http://schemas.microsoft.com/office/drawing/2014/main" val="2728905030"/>
                    </a:ext>
                  </a:extLst>
                </a:gridCol>
                <a:gridCol w="658368">
                  <a:extLst>
                    <a:ext uri="{9D8B030D-6E8A-4147-A177-3AD203B41FA5}">
                      <a16:colId xmlns:a16="http://schemas.microsoft.com/office/drawing/2014/main" val="2419667597"/>
                    </a:ext>
                  </a:extLst>
                </a:gridCol>
                <a:gridCol w="658368">
                  <a:extLst>
                    <a:ext uri="{9D8B030D-6E8A-4147-A177-3AD203B41FA5}">
                      <a16:colId xmlns:a16="http://schemas.microsoft.com/office/drawing/2014/main" val="4206383291"/>
                    </a:ext>
                  </a:extLst>
                </a:gridCol>
                <a:gridCol w="658368">
                  <a:extLst>
                    <a:ext uri="{9D8B030D-6E8A-4147-A177-3AD203B41FA5}">
                      <a16:colId xmlns:a16="http://schemas.microsoft.com/office/drawing/2014/main" val="2701905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562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- 2018-05-10 10:05:00 </a:t>
                      </a:r>
                      <a:r>
                        <a:rPr kumimoji="0" lang="en-US" sz="1000" b="0" i="0" u="none" strike="noStrike" kern="1200" cap="none" spc="0" normalizeH="0" baseline="0" noProof="0">
                          <a:ln>
                            <a:noFill/>
                          </a:ln>
                          <a:solidFill>
                            <a:prstClr val="black"/>
                          </a:solidFill>
                          <a:effectLst/>
                          <a:uLnTx/>
                          <a:uFillTx/>
                          <a:latin typeface="+mn-lt"/>
                          <a:ea typeface="+mn-ea"/>
                          <a:cs typeface="+mn-cs"/>
                        </a:rPr>
                        <a:t> 
 Perlu sebab untuk keluar rumah hari ini? Anda boleh memenangi baucar tunai Tesco berjumlah RM100!​
​
Caranya ialah:​
Beli Buttercup di Tesco sebanyak RM20 dan hantarkan resit yang jelas melalui WhatsApp kepada 018-989 8290 berserta nama penuh, nombor MyKad dan jawapan Betul/Salah adakah logo Buttercup berwarna biru?​
​
Pembelian dan penyertaan tertinggi akan dipilih sebagai pemenang!​
​
Peraduan bermula 1 April 2018 dan berakhir 30 Jun 2018.​
​
Lihat Terma dan Syarat: http://bit.ly/ButtercupTC2018TESCO​
​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5917308"/>
                  </a:ext>
                </a:extLst>
              </a:tr>
            </a:tbl>
          </a:graphicData>
        </a:graphic>
      </p:graphicFrame>
      <p:sp>
        <p:nvSpPr>
          <p:cNvPr id="4" name="Text Placeholder 3">
            <a:extLst>
              <a:ext uri="{FF2B5EF4-FFF2-40B4-BE49-F238E27FC236}">
                <a16:creationId xmlns:a16="http://schemas.microsoft.com/office/drawing/2014/main" id="{F4BA9B51-7B1C-4B4B-84D4-ED635626119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374271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B5BB3-0585-49EC-8D08-28629125EDB2}"/>
              </a:ext>
            </a:extLst>
          </p:cNvPr>
          <p:cNvSpPr>
            <a:spLocks noGrp="1"/>
          </p:cNvSpPr>
          <p:nvPr>
            <p:ph type="title"/>
          </p:nvPr>
        </p:nvSpPr>
        <p:spPr/>
        <p:txBody>
          <a:bodyPr/>
          <a:lstStyle/>
          <a:p>
            <a:r>
              <a:rPr lang="en-US"/>
              <a:t>Facebook Own Posts Table | Buttercup Malaysia - 19 of 23</a:t>
            </a:r>
          </a:p>
        </p:txBody>
      </p:sp>
      <p:graphicFrame>
        <p:nvGraphicFramePr>
          <p:cNvPr id="5" name="Table Placeholder 4">
            <a:extLst>
              <a:ext uri="{FF2B5EF4-FFF2-40B4-BE49-F238E27FC236}">
                <a16:creationId xmlns:a16="http://schemas.microsoft.com/office/drawing/2014/main" id="{9F056722-8D65-44C8-893B-CF45A18275A1}"/>
              </a:ext>
            </a:extLst>
          </p:cNvPr>
          <p:cNvGraphicFramePr>
            <a:graphicFrameLocks noGrp="1"/>
          </p:cNvGraphicFramePr>
          <p:nvPr>
            <p:ph type="tbl" sz="quarter" idx="13"/>
            <p:extLst>
              <p:ext uri="{D42A27DB-BD31-4B8C-83A1-F6EECF244321}">
                <p14:modId xmlns:p14="http://schemas.microsoft.com/office/powerpoint/2010/main" val="450748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32512274"/>
                    </a:ext>
                  </a:extLst>
                </a:gridCol>
                <a:gridCol w="658368">
                  <a:extLst>
                    <a:ext uri="{9D8B030D-6E8A-4147-A177-3AD203B41FA5}">
                      <a16:colId xmlns:a16="http://schemas.microsoft.com/office/drawing/2014/main" val="567289516"/>
                    </a:ext>
                  </a:extLst>
                </a:gridCol>
                <a:gridCol w="658368">
                  <a:extLst>
                    <a:ext uri="{9D8B030D-6E8A-4147-A177-3AD203B41FA5}">
                      <a16:colId xmlns:a16="http://schemas.microsoft.com/office/drawing/2014/main" val="690187782"/>
                    </a:ext>
                  </a:extLst>
                </a:gridCol>
                <a:gridCol w="658368">
                  <a:extLst>
                    <a:ext uri="{9D8B030D-6E8A-4147-A177-3AD203B41FA5}">
                      <a16:colId xmlns:a16="http://schemas.microsoft.com/office/drawing/2014/main" val="745431746"/>
                    </a:ext>
                  </a:extLst>
                </a:gridCol>
                <a:gridCol w="658368">
                  <a:extLst>
                    <a:ext uri="{9D8B030D-6E8A-4147-A177-3AD203B41FA5}">
                      <a16:colId xmlns:a16="http://schemas.microsoft.com/office/drawing/2014/main" val="657106732"/>
                    </a:ext>
                  </a:extLst>
                </a:gridCol>
                <a:gridCol w="658368">
                  <a:extLst>
                    <a:ext uri="{9D8B030D-6E8A-4147-A177-3AD203B41FA5}">
                      <a16:colId xmlns:a16="http://schemas.microsoft.com/office/drawing/2014/main" val="1809384882"/>
                    </a:ext>
                  </a:extLst>
                </a:gridCol>
                <a:gridCol w="658368">
                  <a:extLst>
                    <a:ext uri="{9D8B030D-6E8A-4147-A177-3AD203B41FA5}">
                      <a16:colId xmlns:a16="http://schemas.microsoft.com/office/drawing/2014/main" val="2274998135"/>
                    </a:ext>
                  </a:extLst>
                </a:gridCol>
                <a:gridCol w="658368">
                  <a:extLst>
                    <a:ext uri="{9D8B030D-6E8A-4147-A177-3AD203B41FA5}">
                      <a16:colId xmlns:a16="http://schemas.microsoft.com/office/drawing/2014/main" val="976614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5900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- 2018-05-09 21:40:37 </a:t>
                      </a:r>
                      <a:r>
                        <a:rPr kumimoji="0" lang="en-US" sz="1000" b="0" i="0" u="none" strike="noStrike" kern="1200" cap="none" spc="0" normalizeH="0" baseline="0" noProof="0">
                          <a:ln>
                            <a:noFill/>
                          </a:ln>
                          <a:solidFill>
                            <a:prstClr val="black"/>
                          </a:solidFill>
                          <a:effectLst/>
                          <a:uLnTx/>
                          <a:uFillTx/>
                          <a:latin typeface="+mn-lt"/>
                          <a:ea typeface="+mn-ea"/>
                          <a:cs typeface="+mn-cs"/>
                        </a:rPr>
                        <a:t> 
 Dapatkan hadiah utama motosikal Honda Beat Alpha dari Buttercup!​
​
Beli Buttercup di Giant sebanyak RM20 dan hantarkan resit yang jelas melalui WhatsApp kepada 018-989 8290 berserta nama penuh, nombor MyKad dan jawapan Betul/Salah adakah logo Buttercup berwarna biru?​
​
Pemenang akan dipilih berdasarkan pembelian dan penyertaan terbanyak 🙂
​
Peraduan bermula 1 April 2018 dan berakhir 30 Jun 2018.​
​
Lihat Terma dan Syarat: http://bit.ly/ButtercupTC2018GIANT​
​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3444114"/>
                  </a:ext>
                </a:extLst>
              </a:tr>
            </a:tbl>
          </a:graphicData>
        </a:graphic>
      </p:graphicFrame>
      <p:sp>
        <p:nvSpPr>
          <p:cNvPr id="4" name="Text Placeholder 3">
            <a:extLst>
              <a:ext uri="{FF2B5EF4-FFF2-40B4-BE49-F238E27FC236}">
                <a16:creationId xmlns:a16="http://schemas.microsoft.com/office/drawing/2014/main" id="{EC932998-B560-4924-BCBB-ECB01CFBBB2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98998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E1982-B65E-4866-A5EE-3B2AE430987C}"/>
              </a:ext>
            </a:extLst>
          </p:cNvPr>
          <p:cNvSpPr>
            <a:spLocks noGrp="1"/>
          </p:cNvSpPr>
          <p:nvPr>
            <p:ph type="title"/>
          </p:nvPr>
        </p:nvSpPr>
        <p:spPr/>
        <p:txBody>
          <a:bodyPr/>
          <a:lstStyle/>
          <a:p>
            <a:r>
              <a:rPr lang="en-US"/>
              <a:t>Facebook Own Posts Table | Buttercup Malaysia - 20 of 23</a:t>
            </a:r>
          </a:p>
        </p:txBody>
      </p:sp>
      <p:graphicFrame>
        <p:nvGraphicFramePr>
          <p:cNvPr id="5" name="Table Placeholder 4">
            <a:extLst>
              <a:ext uri="{FF2B5EF4-FFF2-40B4-BE49-F238E27FC236}">
                <a16:creationId xmlns:a16="http://schemas.microsoft.com/office/drawing/2014/main" id="{3BB5F4BE-07C8-43E1-B6BA-DA69483A6BD4}"/>
              </a:ext>
            </a:extLst>
          </p:cNvPr>
          <p:cNvGraphicFramePr>
            <a:graphicFrameLocks noGrp="1"/>
          </p:cNvGraphicFramePr>
          <p:nvPr>
            <p:ph type="tbl" sz="quarter" idx="13"/>
            <p:extLst>
              <p:ext uri="{D42A27DB-BD31-4B8C-83A1-F6EECF244321}">
                <p14:modId xmlns:p14="http://schemas.microsoft.com/office/powerpoint/2010/main" val="1307293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89089905"/>
                    </a:ext>
                  </a:extLst>
                </a:gridCol>
                <a:gridCol w="658368">
                  <a:extLst>
                    <a:ext uri="{9D8B030D-6E8A-4147-A177-3AD203B41FA5}">
                      <a16:colId xmlns:a16="http://schemas.microsoft.com/office/drawing/2014/main" val="4168815286"/>
                    </a:ext>
                  </a:extLst>
                </a:gridCol>
                <a:gridCol w="658368">
                  <a:extLst>
                    <a:ext uri="{9D8B030D-6E8A-4147-A177-3AD203B41FA5}">
                      <a16:colId xmlns:a16="http://schemas.microsoft.com/office/drawing/2014/main" val="937967577"/>
                    </a:ext>
                  </a:extLst>
                </a:gridCol>
                <a:gridCol w="658368">
                  <a:extLst>
                    <a:ext uri="{9D8B030D-6E8A-4147-A177-3AD203B41FA5}">
                      <a16:colId xmlns:a16="http://schemas.microsoft.com/office/drawing/2014/main" val="3806478073"/>
                    </a:ext>
                  </a:extLst>
                </a:gridCol>
                <a:gridCol w="658368">
                  <a:extLst>
                    <a:ext uri="{9D8B030D-6E8A-4147-A177-3AD203B41FA5}">
                      <a16:colId xmlns:a16="http://schemas.microsoft.com/office/drawing/2014/main" val="2549596929"/>
                    </a:ext>
                  </a:extLst>
                </a:gridCol>
                <a:gridCol w="658368">
                  <a:extLst>
                    <a:ext uri="{9D8B030D-6E8A-4147-A177-3AD203B41FA5}">
                      <a16:colId xmlns:a16="http://schemas.microsoft.com/office/drawing/2014/main" val="2996031226"/>
                    </a:ext>
                  </a:extLst>
                </a:gridCol>
                <a:gridCol w="658368">
                  <a:extLst>
                    <a:ext uri="{9D8B030D-6E8A-4147-A177-3AD203B41FA5}">
                      <a16:colId xmlns:a16="http://schemas.microsoft.com/office/drawing/2014/main" val="458401633"/>
                    </a:ext>
                  </a:extLst>
                </a:gridCol>
                <a:gridCol w="658368">
                  <a:extLst>
                    <a:ext uri="{9D8B030D-6E8A-4147-A177-3AD203B41FA5}">
                      <a16:colId xmlns:a16="http://schemas.microsoft.com/office/drawing/2014/main" val="2582775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24561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- 2018-05-09 21:37:50 </a:t>
                      </a:r>
                      <a:r>
                        <a:rPr kumimoji="0" lang="en-US" sz="1000" b="0" i="0" u="none" strike="noStrike" kern="1200" cap="none" spc="0" normalizeH="0" baseline="0" noProof="0">
                          <a:ln>
                            <a:noFill/>
                          </a:ln>
                          <a:solidFill>
                            <a:prstClr val="black"/>
                          </a:solidFill>
                          <a:effectLst/>
                          <a:uLnTx/>
                          <a:uFillTx/>
                          <a:latin typeface="+mn-lt"/>
                          <a:ea typeface="+mn-ea"/>
                          <a:cs typeface="+mn-cs"/>
                        </a:rPr>
                        <a:t> 
 Menangi motosikal idaman Honda Wave Alpha, baucar tunai Habib Jewels atau baucar tunai AEON Big dengan Buttercup!​
​
Beli produk Buttercup di AEON Big sebanyak RM20 dan hantarkan resit yang jelas melalui WhatsApp kepada 018-989 8290 berserta nama penuh, nombor MyKad dan jawapan Betul/Salah adakah logo Buttercup berwarna biru?​
​
Semakin banyak pembelian dan penyertaan di AEON Big, semakin cerah peluang untuk membawa pulang hadiah!​
​
Peraduan bermula 1 April 2018 dan berakhir 30 Jun 2018.​
​
Lihat Terma dan Syarat: http://bit.ly/ButtercupTC2018AEONBIG​
​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0320195"/>
                  </a:ext>
                </a:extLst>
              </a:tr>
            </a:tbl>
          </a:graphicData>
        </a:graphic>
      </p:graphicFrame>
      <p:sp>
        <p:nvSpPr>
          <p:cNvPr id="4" name="Text Placeholder 3">
            <a:extLst>
              <a:ext uri="{FF2B5EF4-FFF2-40B4-BE49-F238E27FC236}">
                <a16:creationId xmlns:a16="http://schemas.microsoft.com/office/drawing/2014/main" id="{8C2928D7-D67B-414F-94A8-E50C511285A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78165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E5033-5D9E-43B7-981F-B189886625C3}"/>
              </a:ext>
            </a:extLst>
          </p:cNvPr>
          <p:cNvSpPr>
            <a:spLocks noGrp="1"/>
          </p:cNvSpPr>
          <p:nvPr>
            <p:ph type="title"/>
          </p:nvPr>
        </p:nvSpPr>
        <p:spPr/>
        <p:txBody>
          <a:bodyPr/>
          <a:lstStyle/>
          <a:p>
            <a:r>
              <a:rPr lang="en-US"/>
              <a:t>Facebook Own Posts Table | Buttercup Malaysia - 21 of 23</a:t>
            </a:r>
          </a:p>
        </p:txBody>
      </p:sp>
      <p:graphicFrame>
        <p:nvGraphicFramePr>
          <p:cNvPr id="5" name="Table Placeholder 4">
            <a:extLst>
              <a:ext uri="{FF2B5EF4-FFF2-40B4-BE49-F238E27FC236}">
                <a16:creationId xmlns:a16="http://schemas.microsoft.com/office/drawing/2014/main" id="{EA0B8CF7-6D17-499B-80B8-72764FF7171C}"/>
              </a:ext>
            </a:extLst>
          </p:cNvPr>
          <p:cNvGraphicFramePr>
            <a:graphicFrameLocks noGrp="1"/>
          </p:cNvGraphicFramePr>
          <p:nvPr>
            <p:ph type="tbl" sz="quarter" idx="13"/>
            <p:extLst>
              <p:ext uri="{D42A27DB-BD31-4B8C-83A1-F6EECF244321}">
                <p14:modId xmlns:p14="http://schemas.microsoft.com/office/powerpoint/2010/main" val="2996754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07715926"/>
                    </a:ext>
                  </a:extLst>
                </a:gridCol>
                <a:gridCol w="658368">
                  <a:extLst>
                    <a:ext uri="{9D8B030D-6E8A-4147-A177-3AD203B41FA5}">
                      <a16:colId xmlns:a16="http://schemas.microsoft.com/office/drawing/2014/main" val="3618114974"/>
                    </a:ext>
                  </a:extLst>
                </a:gridCol>
                <a:gridCol w="658368">
                  <a:extLst>
                    <a:ext uri="{9D8B030D-6E8A-4147-A177-3AD203B41FA5}">
                      <a16:colId xmlns:a16="http://schemas.microsoft.com/office/drawing/2014/main" val="4153900221"/>
                    </a:ext>
                  </a:extLst>
                </a:gridCol>
                <a:gridCol w="658368">
                  <a:extLst>
                    <a:ext uri="{9D8B030D-6E8A-4147-A177-3AD203B41FA5}">
                      <a16:colId xmlns:a16="http://schemas.microsoft.com/office/drawing/2014/main" val="3942253550"/>
                    </a:ext>
                  </a:extLst>
                </a:gridCol>
                <a:gridCol w="658368">
                  <a:extLst>
                    <a:ext uri="{9D8B030D-6E8A-4147-A177-3AD203B41FA5}">
                      <a16:colId xmlns:a16="http://schemas.microsoft.com/office/drawing/2014/main" val="3909128154"/>
                    </a:ext>
                  </a:extLst>
                </a:gridCol>
                <a:gridCol w="658368">
                  <a:extLst>
                    <a:ext uri="{9D8B030D-6E8A-4147-A177-3AD203B41FA5}">
                      <a16:colId xmlns:a16="http://schemas.microsoft.com/office/drawing/2014/main" val="1917201402"/>
                    </a:ext>
                  </a:extLst>
                </a:gridCol>
                <a:gridCol w="658368">
                  <a:extLst>
                    <a:ext uri="{9D8B030D-6E8A-4147-A177-3AD203B41FA5}">
                      <a16:colId xmlns:a16="http://schemas.microsoft.com/office/drawing/2014/main" val="81168112"/>
                    </a:ext>
                  </a:extLst>
                </a:gridCol>
                <a:gridCol w="658368">
                  <a:extLst>
                    <a:ext uri="{9D8B030D-6E8A-4147-A177-3AD203B41FA5}">
                      <a16:colId xmlns:a16="http://schemas.microsoft.com/office/drawing/2014/main" val="3087433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1035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- 2018-05-09 11:47:00 </a:t>
                      </a:r>
                      <a:r>
                        <a:rPr kumimoji="0" lang="en-US" sz="1000" b="0" i="0" u="none" strike="noStrike" kern="1200" cap="none" spc="0" normalizeH="0" baseline="0" noProof="0">
                          <a:ln>
                            <a:noFill/>
                          </a:ln>
                          <a:solidFill>
                            <a:prstClr val="black"/>
                          </a:solidFill>
                          <a:effectLst/>
                          <a:uLnTx/>
                          <a:uFillTx/>
                          <a:latin typeface="+mn-lt"/>
                          <a:ea typeface="+mn-ea"/>
                          <a:cs typeface="+mn-cs"/>
                        </a:rPr>
                        <a:t> 
 Sayur bayam bukan sahaja baik untuk menambah sel darah merah, ia juga baik untuk melambatkan penuaan! Jom buat muffin bayam dan kongsikan dengan rakan.​
#ResipiButtercup​
Muffin Bayam ​
Bahan-bahan:​
25gm Buttercup​
200ml susu​
100gm bayam​
1 2/3 cawan tepung gandum, diayak​
1 sudu makan serbuk penaik​
1 sudu teh soda bikarbonat​
1 sudu teh serbuk buah pala​
1/3 cawan keju parmesan, diparut​
1 biji telur​
120gm krim keju​
8 biji tomato ceri
Arahan:​
1.Panaskan Buttercup dan susu di dalam periuk. Masukkan bayam dan layurkan.​
2. Kisarkan campuran bayam dan susu sehingga halus. Biarkan sejuk.​
3. Di dalam mangkuk besar, ayak tepung gandum, serbuk penaik, soda bikarbonat dan serbuk buah pala. Adun rata.​
4. Masukkan kisaran bayam, telur, keju parmesan dan krim keju ke dalam bancuhan tepung. Gaul hingga sebati.​
5. Tuang adunan ke dalam acuan. Letakkan tomato ceri dan bakar dalam ketuhar pada suhu 190ºC selama 20 minit atau sehingga masak.​
6. Hidangkan.​
Sumber: http://www.abangbrian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98152861"/>
                  </a:ext>
                </a:extLst>
              </a:tr>
            </a:tbl>
          </a:graphicData>
        </a:graphic>
      </p:graphicFrame>
      <p:sp>
        <p:nvSpPr>
          <p:cNvPr id="4" name="Text Placeholder 3">
            <a:extLst>
              <a:ext uri="{FF2B5EF4-FFF2-40B4-BE49-F238E27FC236}">
                <a16:creationId xmlns:a16="http://schemas.microsoft.com/office/drawing/2014/main" id="{5F715904-2C1B-42D2-8D97-E3E10653198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0643776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F852E-52CD-4B0D-9A6D-9D88B92AD482}"/>
              </a:ext>
            </a:extLst>
          </p:cNvPr>
          <p:cNvSpPr>
            <a:spLocks noGrp="1"/>
          </p:cNvSpPr>
          <p:nvPr>
            <p:ph type="title"/>
          </p:nvPr>
        </p:nvSpPr>
        <p:spPr/>
        <p:txBody>
          <a:bodyPr/>
          <a:lstStyle/>
          <a:p>
            <a:r>
              <a:rPr lang="en-US"/>
              <a:t>Facebook Own Posts Table | Buttercup Malaysia - 22 of 23</a:t>
            </a:r>
          </a:p>
        </p:txBody>
      </p:sp>
      <p:graphicFrame>
        <p:nvGraphicFramePr>
          <p:cNvPr id="5" name="Table Placeholder 4">
            <a:extLst>
              <a:ext uri="{FF2B5EF4-FFF2-40B4-BE49-F238E27FC236}">
                <a16:creationId xmlns:a16="http://schemas.microsoft.com/office/drawing/2014/main" id="{2842EFED-5456-48F4-9381-047A283C142C}"/>
              </a:ext>
            </a:extLst>
          </p:cNvPr>
          <p:cNvGraphicFramePr>
            <a:graphicFrameLocks noGrp="1"/>
          </p:cNvGraphicFramePr>
          <p:nvPr>
            <p:ph type="tbl" sz="quarter" idx="13"/>
            <p:extLst>
              <p:ext uri="{D42A27DB-BD31-4B8C-83A1-F6EECF244321}">
                <p14:modId xmlns:p14="http://schemas.microsoft.com/office/powerpoint/2010/main" val="748610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32080677"/>
                    </a:ext>
                  </a:extLst>
                </a:gridCol>
                <a:gridCol w="658368">
                  <a:extLst>
                    <a:ext uri="{9D8B030D-6E8A-4147-A177-3AD203B41FA5}">
                      <a16:colId xmlns:a16="http://schemas.microsoft.com/office/drawing/2014/main" val="1688447169"/>
                    </a:ext>
                  </a:extLst>
                </a:gridCol>
                <a:gridCol w="658368">
                  <a:extLst>
                    <a:ext uri="{9D8B030D-6E8A-4147-A177-3AD203B41FA5}">
                      <a16:colId xmlns:a16="http://schemas.microsoft.com/office/drawing/2014/main" val="3107834639"/>
                    </a:ext>
                  </a:extLst>
                </a:gridCol>
                <a:gridCol w="658368">
                  <a:extLst>
                    <a:ext uri="{9D8B030D-6E8A-4147-A177-3AD203B41FA5}">
                      <a16:colId xmlns:a16="http://schemas.microsoft.com/office/drawing/2014/main" val="2282935928"/>
                    </a:ext>
                  </a:extLst>
                </a:gridCol>
                <a:gridCol w="658368">
                  <a:extLst>
                    <a:ext uri="{9D8B030D-6E8A-4147-A177-3AD203B41FA5}">
                      <a16:colId xmlns:a16="http://schemas.microsoft.com/office/drawing/2014/main" val="3437829214"/>
                    </a:ext>
                  </a:extLst>
                </a:gridCol>
                <a:gridCol w="658368">
                  <a:extLst>
                    <a:ext uri="{9D8B030D-6E8A-4147-A177-3AD203B41FA5}">
                      <a16:colId xmlns:a16="http://schemas.microsoft.com/office/drawing/2014/main" val="3625071055"/>
                    </a:ext>
                  </a:extLst>
                </a:gridCol>
                <a:gridCol w="658368">
                  <a:extLst>
                    <a:ext uri="{9D8B030D-6E8A-4147-A177-3AD203B41FA5}">
                      <a16:colId xmlns:a16="http://schemas.microsoft.com/office/drawing/2014/main" val="4267823733"/>
                    </a:ext>
                  </a:extLst>
                </a:gridCol>
                <a:gridCol w="658368">
                  <a:extLst>
                    <a:ext uri="{9D8B030D-6E8A-4147-A177-3AD203B41FA5}">
                      <a16:colId xmlns:a16="http://schemas.microsoft.com/office/drawing/2014/main" val="1170554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8538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- 2018-05-07 10:52:14 </a:t>
                      </a:r>
                      <a:r>
                        <a:rPr kumimoji="0" lang="en-US" sz="1000" b="0" i="0" u="none" strike="noStrike" kern="1200" cap="none" spc="0" normalizeH="0" baseline="0" noProof="0">
                          <a:ln>
                            <a:noFill/>
                          </a:ln>
                          <a:solidFill>
                            <a:prstClr val="black"/>
                          </a:solidFill>
                          <a:effectLst/>
                          <a:uLnTx/>
                          <a:uFillTx/>
                          <a:latin typeface="+mn-lt"/>
                          <a:ea typeface="+mn-ea"/>
                          <a:cs typeface="+mn-cs"/>
                        </a:rPr>
                        <a:t> 
 Sedapnya kalau dapat makan karipap panas-panas untuk minum petang! Kali ini kita cuba karipap sayur cecah sambal pula.​
#ResipiButtercup​
Karipap Sayur Cecah Sambal​
Bahan-bahan:​
Doh:​
2 sudu besar Buttercup​
2 cawan tepung gandum ​
1/4 cawan air untuk menguli ​
Secubit garam dimasukkan ke dalam air​
Inti:​
Tauge secukupnya​
Tauhu 2 keping dipotong kecil​
Sedikit kucai​
Sambal:​
5 biji cili merah​
5 biji cili padi merah​
1 biji kentang rebus​
5 biji bawang putih​
Garam secukup rasa​
4 sudu besar gula​
1/2 cawan air asam jawa pekat
Arahan:​
Untuk membuat doh:​
1. Masukkan Buttercup ke dalam tepung. ​
2. Ramas tepung dan Buttercup hingga rata. ​
3. Kemudian masukkan air yang diletak sedikit garam dan uli sehingga menjadi doh. ​
4. Jangan terlebih air untuk mendapatkan kulit yang rapuh.​
5. Potong doh dan bentukkan karipap.​
Untuk membuat inti:​
1. Gaul semua bahan.​
2. Masukkan ke dalam doh dan kelim tepinya.​
3. Goreng karipap dengan api sederhana supaya kulitnya licin dan rangu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24371579"/>
                  </a:ext>
                </a:extLst>
              </a:tr>
            </a:tbl>
          </a:graphicData>
        </a:graphic>
      </p:graphicFrame>
      <p:sp>
        <p:nvSpPr>
          <p:cNvPr id="4" name="Text Placeholder 3">
            <a:extLst>
              <a:ext uri="{FF2B5EF4-FFF2-40B4-BE49-F238E27FC236}">
                <a16:creationId xmlns:a16="http://schemas.microsoft.com/office/drawing/2014/main" id="{C26C54FB-2A93-4897-972E-16120202A53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7159779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4DCA1-1500-43D6-B1CC-01752492F1A7}"/>
              </a:ext>
            </a:extLst>
          </p:cNvPr>
          <p:cNvSpPr>
            <a:spLocks noGrp="1"/>
          </p:cNvSpPr>
          <p:nvPr>
            <p:ph type="title"/>
          </p:nvPr>
        </p:nvSpPr>
        <p:spPr/>
        <p:txBody>
          <a:bodyPr/>
          <a:lstStyle/>
          <a:p>
            <a:r>
              <a:rPr lang="en-US"/>
              <a:t>Facebook Own Posts Table | Buttercup Malaysia - 23 of 23</a:t>
            </a:r>
          </a:p>
        </p:txBody>
      </p:sp>
      <p:graphicFrame>
        <p:nvGraphicFramePr>
          <p:cNvPr id="5" name="Table Placeholder 4">
            <a:extLst>
              <a:ext uri="{FF2B5EF4-FFF2-40B4-BE49-F238E27FC236}">
                <a16:creationId xmlns:a16="http://schemas.microsoft.com/office/drawing/2014/main" id="{1F22AD1A-08C5-4CD7-B76F-AC39B25ECA84}"/>
              </a:ext>
            </a:extLst>
          </p:cNvPr>
          <p:cNvGraphicFramePr>
            <a:graphicFrameLocks noGrp="1"/>
          </p:cNvGraphicFramePr>
          <p:nvPr>
            <p:ph type="tbl" sz="quarter" idx="13"/>
            <p:extLst>
              <p:ext uri="{D42A27DB-BD31-4B8C-83A1-F6EECF244321}">
                <p14:modId xmlns:p14="http://schemas.microsoft.com/office/powerpoint/2010/main" val="1794536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18910226"/>
                    </a:ext>
                  </a:extLst>
                </a:gridCol>
                <a:gridCol w="658368">
                  <a:extLst>
                    <a:ext uri="{9D8B030D-6E8A-4147-A177-3AD203B41FA5}">
                      <a16:colId xmlns:a16="http://schemas.microsoft.com/office/drawing/2014/main" val="1071779241"/>
                    </a:ext>
                  </a:extLst>
                </a:gridCol>
                <a:gridCol w="658368">
                  <a:extLst>
                    <a:ext uri="{9D8B030D-6E8A-4147-A177-3AD203B41FA5}">
                      <a16:colId xmlns:a16="http://schemas.microsoft.com/office/drawing/2014/main" val="2360624161"/>
                    </a:ext>
                  </a:extLst>
                </a:gridCol>
                <a:gridCol w="658368">
                  <a:extLst>
                    <a:ext uri="{9D8B030D-6E8A-4147-A177-3AD203B41FA5}">
                      <a16:colId xmlns:a16="http://schemas.microsoft.com/office/drawing/2014/main" val="1395156429"/>
                    </a:ext>
                  </a:extLst>
                </a:gridCol>
                <a:gridCol w="658368">
                  <a:extLst>
                    <a:ext uri="{9D8B030D-6E8A-4147-A177-3AD203B41FA5}">
                      <a16:colId xmlns:a16="http://schemas.microsoft.com/office/drawing/2014/main" val="1944316288"/>
                    </a:ext>
                  </a:extLst>
                </a:gridCol>
                <a:gridCol w="658368">
                  <a:extLst>
                    <a:ext uri="{9D8B030D-6E8A-4147-A177-3AD203B41FA5}">
                      <a16:colId xmlns:a16="http://schemas.microsoft.com/office/drawing/2014/main" val="768650056"/>
                    </a:ext>
                  </a:extLst>
                </a:gridCol>
                <a:gridCol w="658368">
                  <a:extLst>
                    <a:ext uri="{9D8B030D-6E8A-4147-A177-3AD203B41FA5}">
                      <a16:colId xmlns:a16="http://schemas.microsoft.com/office/drawing/2014/main" val="2279545870"/>
                    </a:ext>
                  </a:extLst>
                </a:gridCol>
                <a:gridCol w="658368">
                  <a:extLst>
                    <a:ext uri="{9D8B030D-6E8A-4147-A177-3AD203B41FA5}">
                      <a16:colId xmlns:a16="http://schemas.microsoft.com/office/drawing/2014/main" val="1315908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6435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- 2018-05-05 11:44:00 </a:t>
                      </a:r>
                      <a:r>
                        <a:rPr kumimoji="0" lang="en-US" sz="1000" b="0" i="0" u="none" strike="noStrike" kern="1200" cap="none" spc="0" normalizeH="0" baseline="0" noProof="0">
                          <a:ln>
                            <a:noFill/>
                          </a:ln>
                          <a:solidFill>
                            <a:prstClr val="black"/>
                          </a:solidFill>
                          <a:effectLst/>
                          <a:uLnTx/>
                          <a:uFillTx/>
                          <a:latin typeface="+mn-lt"/>
                          <a:ea typeface="+mn-ea"/>
                          <a:cs typeface="+mn-cs"/>
                        </a:rPr>
                        <a:t> 
 Diet yang seimbang adalah dua keping biskut di kedua-dua belah tangan!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4386571"/>
                  </a:ext>
                </a:extLst>
              </a:tr>
            </a:tbl>
          </a:graphicData>
        </a:graphic>
      </p:graphicFrame>
      <p:sp>
        <p:nvSpPr>
          <p:cNvPr id="4" name="Text Placeholder 3">
            <a:extLst>
              <a:ext uri="{FF2B5EF4-FFF2-40B4-BE49-F238E27FC236}">
                <a16:creationId xmlns:a16="http://schemas.microsoft.com/office/drawing/2014/main" id="{5E0DBB03-69D7-490F-8507-EE3F1C94533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258327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1486</Words>
  <Application>Microsoft Office PowerPoint</Application>
  <PresentationFormat>On-screen Show (4:3)</PresentationFormat>
  <Paragraphs>662</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Arial</vt:lpstr>
      <vt:lpstr>quintly_template</vt:lpstr>
      <vt:lpstr>MASTER TEMPLATE</vt:lpstr>
      <vt:lpstr>Facebook Key Metrics Table | Buttercup Malaysia</vt:lpstr>
      <vt:lpstr>Facebook Reach | Buttercup Malaysia</vt:lpstr>
      <vt:lpstr>Facebook Average Reactions Per Post | Buttercup Malaysia</vt:lpstr>
      <vt:lpstr>Facebook Engaged Users | Buttercup Malaysia</vt:lpstr>
      <vt:lpstr>Facebook Interactions Distribution | Buttercup Malaysia</vt:lpstr>
      <vt:lpstr>Facebook Interaction Rate By Weekday | Buttercup Malaysia</vt:lpstr>
      <vt:lpstr>(FB) Custom Own Posts Table (new) | Buttercup Malaysia - 1 of 5</vt:lpstr>
      <vt:lpstr>(FB) Custom Own Posts Table (new) | Buttercup Malaysia - 2 of 5</vt:lpstr>
      <vt:lpstr>(FB) Custom Own Posts Table (new) | Buttercup Malaysia - 3 of 5</vt:lpstr>
      <vt:lpstr>(FB) Custom Own Posts Table (new) | Buttercup Malaysia - 4 of 5</vt:lpstr>
      <vt:lpstr>(FB) Custom Own Posts Table (new) | Buttercup Malaysia - 5 of 5</vt:lpstr>
      <vt:lpstr>Facebook Key Influencers | Buttercup Malaysia</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Own Posts Table | Buttercup Malaysia - 1 of 23</vt:lpstr>
      <vt:lpstr>Facebook Own Posts Table | Buttercup Malaysia - 2 of 23</vt:lpstr>
      <vt:lpstr>Facebook Own Posts Table | Buttercup Malaysia - 3 of 23</vt:lpstr>
      <vt:lpstr>Facebook Own Posts Table | Buttercup Malaysia - 4 of 23</vt:lpstr>
      <vt:lpstr>Facebook Own Posts Table | Buttercup Malaysia - 5 of 23</vt:lpstr>
      <vt:lpstr>Facebook Own Posts Table | Buttercup Malaysia - 6 of 23</vt:lpstr>
      <vt:lpstr>Facebook Own Posts Table | Buttercup Malaysia - 7 of 23</vt:lpstr>
      <vt:lpstr>Facebook Own Posts Table | Buttercup Malaysia - 8 of 23</vt:lpstr>
      <vt:lpstr>Facebook Own Posts Table | Buttercup Malaysia - 9 of 23</vt:lpstr>
      <vt:lpstr>Facebook Own Posts Table | Buttercup Malaysia - 10 of 23</vt:lpstr>
      <vt:lpstr>Facebook Own Posts Table | Buttercup Malaysia - 11 of 23</vt:lpstr>
      <vt:lpstr>Facebook Own Posts Table | Buttercup Malaysia - 12 of 23</vt:lpstr>
      <vt:lpstr>Facebook Own Posts Table | Buttercup Malaysia - 13 of 23</vt:lpstr>
      <vt:lpstr>Facebook Own Posts Table | Buttercup Malaysia - 14 of 23</vt:lpstr>
      <vt:lpstr>Facebook Own Posts Table | Buttercup Malaysia - 15 of 23</vt:lpstr>
      <vt:lpstr>Facebook Own Posts Table | Buttercup Malaysia - 16 of 23</vt:lpstr>
      <vt:lpstr>Facebook Own Posts Table | Buttercup Malaysia - 17 of 23</vt:lpstr>
      <vt:lpstr>Facebook Own Posts Table | Buttercup Malaysia - 18 of 23</vt:lpstr>
      <vt:lpstr>Facebook Own Posts Table | Buttercup Malaysia - 19 of 23</vt:lpstr>
      <vt:lpstr>Facebook Own Posts Table | Buttercup Malaysia - 20 of 23</vt:lpstr>
      <vt:lpstr>Facebook Own Posts Table | Buttercup Malaysia - 21 of 23</vt:lpstr>
      <vt:lpstr>Facebook Own Posts Table | Buttercup Malaysia - 22 of 23</vt:lpstr>
      <vt:lpstr>Facebook Own Posts Table | Buttercup Malaysia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2018-06-01T07:07:08Z</dcterms:created>
  <dcterms:modified xsi:type="dcterms:W3CDTF">2018-06-01T07:08:08Z</dcterms:modified>
</cp:coreProperties>
</file>