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7"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6" r:id="rId47"/>
    <p:sldId id="307" r:id="rId48"/>
    <p:sldId id="308" r:id="rId49"/>
    <p:sldId id="310" r:id="rId50"/>
    <p:sldId id="311" r:id="rId51"/>
  </p:sldIdLst>
  <p:sldSz cx="9144000" cy="6858000" type="screen4x3"/>
  <p:notesSz cx="6858000" cy="9144000"/>
  <p:embeddedFontLst>
    <p:embeddedFont>
      <p:font typeface="Calibri" panose="020F0502020204030204" pitchFamily="34" charset="0"/>
      <p:regular r:id="rId52"/>
      <p:bold r:id="rId53"/>
      <p:italic r:id="rId54"/>
      <p:boldItalic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14</c:v>
                </c:pt>
                <c:pt idx="1">
                  <c:v>21</c:v>
                </c:pt>
                <c:pt idx="2">
                  <c:v>13</c:v>
                </c:pt>
                <c:pt idx="3">
                  <c:v>8</c:v>
                </c:pt>
                <c:pt idx="4">
                  <c:v>6</c:v>
                </c:pt>
                <c:pt idx="5">
                  <c:v>5</c:v>
                </c:pt>
                <c:pt idx="6">
                  <c:v>3</c:v>
                </c:pt>
                <c:pt idx="7">
                  <c:v>10</c:v>
                </c:pt>
                <c:pt idx="8">
                  <c:v>9</c:v>
                </c:pt>
                <c:pt idx="9">
                  <c:v>14</c:v>
                </c:pt>
                <c:pt idx="10">
                  <c:v>26</c:v>
                </c:pt>
                <c:pt idx="11">
                  <c:v>29</c:v>
                </c:pt>
                <c:pt idx="12">
                  <c:v>18</c:v>
                </c:pt>
                <c:pt idx="13">
                  <c:v>6</c:v>
                </c:pt>
                <c:pt idx="14">
                  <c:v>11</c:v>
                </c:pt>
                <c:pt idx="15">
                  <c:v>10</c:v>
                </c:pt>
                <c:pt idx="16">
                  <c:v>6</c:v>
                </c:pt>
                <c:pt idx="17">
                  <c:v>17</c:v>
                </c:pt>
                <c:pt idx="18">
                  <c:v>19</c:v>
                </c:pt>
                <c:pt idx="19">
                  <c:v>14</c:v>
                </c:pt>
                <c:pt idx="20">
                  <c:v>20</c:v>
                </c:pt>
                <c:pt idx="21">
                  <c:v>10</c:v>
                </c:pt>
                <c:pt idx="22">
                  <c:v>6</c:v>
                </c:pt>
                <c:pt idx="23">
                  <c:v>2</c:v>
                </c:pt>
                <c:pt idx="24">
                  <c:v>6</c:v>
                </c:pt>
                <c:pt idx="25">
                  <c:v>7</c:v>
                </c:pt>
                <c:pt idx="26">
                  <c:v>11</c:v>
                </c:pt>
                <c:pt idx="27">
                  <c:v>7</c:v>
                </c:pt>
                <c:pt idx="28">
                  <c:v>7</c:v>
                </c:pt>
                <c:pt idx="29">
                  <c:v>8</c:v>
                </c:pt>
                <c:pt idx="30">
                  <c:v>1</c:v>
                </c:pt>
              </c:numCache>
            </c:numRef>
          </c:val>
          <c:smooth val="0"/>
          <c:extLst>
            <c:ext xmlns:c16="http://schemas.microsoft.com/office/drawing/2014/chart" uri="{C3380CC4-5D6E-409C-BE32-E72D297353CC}">
              <c16:uniqueId val="{00000000-EAAB-40A6-859A-7341E9F5A0E3}"/>
            </c:ext>
          </c:extLst>
        </c:ser>
        <c:dLbls>
          <c:showLegendKey val="0"/>
          <c:showVal val="0"/>
          <c:showCatName val="0"/>
          <c:showSerName val="0"/>
          <c:showPercent val="0"/>
          <c:showBubbleSize val="0"/>
        </c:dLbls>
        <c:smooth val="0"/>
        <c:axId val="278844072"/>
        <c:axId val="278842104"/>
      </c:lineChart>
      <c:dateAx>
        <c:axId val="278844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842104"/>
        <c:crosses val="autoZero"/>
        <c:auto val="1"/>
        <c:lblOffset val="100"/>
        <c:baseTimeUnit val="days"/>
      </c:dateAx>
      <c:valAx>
        <c:axId val="278842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84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1621</c:v>
                </c:pt>
                <c:pt idx="1">
                  <c:v>246</c:v>
                </c:pt>
                <c:pt idx="2">
                  <c:v>190</c:v>
                </c:pt>
                <c:pt idx="3">
                  <c:v>309</c:v>
                </c:pt>
                <c:pt idx="4">
                  <c:v>338</c:v>
                </c:pt>
                <c:pt idx="5">
                  <c:v>112</c:v>
                </c:pt>
                <c:pt idx="6">
                  <c:v>169</c:v>
                </c:pt>
                <c:pt idx="7">
                  <c:v>264</c:v>
                </c:pt>
                <c:pt idx="8">
                  <c:v>270</c:v>
                </c:pt>
                <c:pt idx="9">
                  <c:v>292</c:v>
                </c:pt>
                <c:pt idx="10">
                  <c:v>363</c:v>
                </c:pt>
                <c:pt idx="11">
                  <c:v>499</c:v>
                </c:pt>
                <c:pt idx="12">
                  <c:v>299</c:v>
                </c:pt>
                <c:pt idx="13">
                  <c:v>193</c:v>
                </c:pt>
                <c:pt idx="14">
                  <c:v>296</c:v>
                </c:pt>
                <c:pt idx="15">
                  <c:v>168</c:v>
                </c:pt>
                <c:pt idx="16">
                  <c:v>159</c:v>
                </c:pt>
                <c:pt idx="17">
                  <c:v>354</c:v>
                </c:pt>
                <c:pt idx="18">
                  <c:v>287</c:v>
                </c:pt>
                <c:pt idx="19">
                  <c:v>243</c:v>
                </c:pt>
                <c:pt idx="20">
                  <c:v>201</c:v>
                </c:pt>
                <c:pt idx="21">
                  <c:v>209</c:v>
                </c:pt>
                <c:pt idx="22">
                  <c:v>179</c:v>
                </c:pt>
                <c:pt idx="23">
                  <c:v>99</c:v>
                </c:pt>
                <c:pt idx="24">
                  <c:v>130</c:v>
                </c:pt>
                <c:pt idx="25">
                  <c:v>271</c:v>
                </c:pt>
                <c:pt idx="26">
                  <c:v>428</c:v>
                </c:pt>
                <c:pt idx="27">
                  <c:v>315</c:v>
                </c:pt>
                <c:pt idx="28">
                  <c:v>243</c:v>
                </c:pt>
                <c:pt idx="29">
                  <c:v>141</c:v>
                </c:pt>
                <c:pt idx="30">
                  <c:v>101</c:v>
                </c:pt>
              </c:numCache>
            </c:numRef>
          </c:val>
          <c:smooth val="0"/>
          <c:extLst>
            <c:ext xmlns:c16="http://schemas.microsoft.com/office/drawing/2014/chart" uri="{C3380CC4-5D6E-409C-BE32-E72D297353CC}">
              <c16:uniqueId val="{00000000-A318-4794-B2FB-5F2C42A43279}"/>
            </c:ext>
          </c:extLst>
        </c:ser>
        <c:dLbls>
          <c:showLegendKey val="0"/>
          <c:showVal val="0"/>
          <c:showCatName val="0"/>
          <c:showSerName val="0"/>
          <c:showPercent val="0"/>
          <c:showBubbleSize val="0"/>
        </c:dLbls>
        <c:smooth val="0"/>
        <c:axId val="338007744"/>
        <c:axId val="338008400"/>
      </c:lineChart>
      <c:dateAx>
        <c:axId val="338007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008400"/>
        <c:crosses val="autoZero"/>
        <c:auto val="1"/>
        <c:lblOffset val="100"/>
        <c:baseTimeUnit val="days"/>
      </c:dateAx>
      <c:valAx>
        <c:axId val="338008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007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SPLAT Asia</c:v>
                </c:pt>
              </c:strCache>
            </c:strRef>
          </c:cat>
          <c:val>
            <c:numRef>
              <c:f>Sheet1!$B$2</c:f>
              <c:numCache>
                <c:formatCode>General</c:formatCode>
                <c:ptCount val="1"/>
                <c:pt idx="0">
                  <c:v>86</c:v>
                </c:pt>
              </c:numCache>
            </c:numRef>
          </c:val>
          <c:extLst>
            <c:ext xmlns:c16="http://schemas.microsoft.com/office/drawing/2014/chart" uri="{C3380CC4-5D6E-409C-BE32-E72D297353CC}">
              <c16:uniqueId val="{00000000-BBC9-488C-AC3A-7ECB174AE39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SPLAT Asia</c:v>
                </c:pt>
              </c:strCache>
            </c:strRef>
          </c:cat>
          <c:val>
            <c:numRef>
              <c:f>Sheet1!$C$2</c:f>
              <c:numCache>
                <c:formatCode>General</c:formatCode>
                <c:ptCount val="1"/>
                <c:pt idx="0">
                  <c:v>1</c:v>
                </c:pt>
              </c:numCache>
            </c:numRef>
          </c:val>
          <c:extLst>
            <c:ext xmlns:c16="http://schemas.microsoft.com/office/drawing/2014/chart" uri="{C3380CC4-5D6E-409C-BE32-E72D297353CC}">
              <c16:uniqueId val="{00000001-BBC9-488C-AC3A-7ECB174AE39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SPLAT Asia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BBC9-488C-AC3A-7ECB174AE39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SPLAT Asia</c:v>
                </c:pt>
              </c:strCache>
            </c:strRef>
          </c:cat>
          <c:val>
            <c:numRef>
              <c:f>Sheet1!$E$2</c:f>
              <c:numCache>
                <c:formatCode>General</c:formatCode>
                <c:ptCount val="1"/>
                <c:pt idx="0">
                  <c:v>0</c:v>
                </c:pt>
              </c:numCache>
            </c:numRef>
          </c:val>
          <c:extLst>
            <c:ext xmlns:c16="http://schemas.microsoft.com/office/drawing/2014/chart" uri="{C3380CC4-5D6E-409C-BE32-E72D297353CC}">
              <c16:uniqueId val="{00000003-BBC9-488C-AC3A-7ECB174AE39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SPLAT Asia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BBC9-488C-AC3A-7ECB174AE39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SPLAT Asia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BBC9-488C-AC3A-7ECB174AE39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SPLAT Asia</c:v>
                </c:pt>
              </c:strCache>
            </c:strRef>
          </c:cat>
          <c:val>
            <c:numRef>
              <c:f>Sheet1!$H$2</c:f>
              <c:numCache>
                <c:formatCode>General</c:formatCode>
                <c:ptCount val="1"/>
                <c:pt idx="0">
                  <c:v>0</c:v>
                </c:pt>
              </c:numCache>
            </c:numRef>
          </c:val>
          <c:extLst>
            <c:ext xmlns:c16="http://schemas.microsoft.com/office/drawing/2014/chart" uri="{C3380CC4-5D6E-409C-BE32-E72D297353CC}">
              <c16:uniqueId val="{00000006-BBC9-488C-AC3A-7ECB174AE39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SPLAT Asia</c:v>
                </c:pt>
              </c:strCache>
            </c:strRef>
          </c:cat>
          <c:val>
            <c:numRef>
              <c:f>Sheet1!$I$2</c:f>
              <c:numCache>
                <c:formatCode>General</c:formatCode>
                <c:ptCount val="1"/>
                <c:pt idx="0">
                  <c:v>2</c:v>
                </c:pt>
              </c:numCache>
            </c:numRef>
          </c:val>
          <c:extLst>
            <c:ext xmlns:c16="http://schemas.microsoft.com/office/drawing/2014/chart" uri="{C3380CC4-5D6E-409C-BE32-E72D297353CC}">
              <c16:uniqueId val="{00000007-BBC9-488C-AC3A-7ECB174AE391}"/>
            </c:ext>
          </c:extLst>
        </c:ser>
        <c:dLbls>
          <c:showLegendKey val="0"/>
          <c:showVal val="0"/>
          <c:showCatName val="0"/>
          <c:showSerName val="0"/>
          <c:showPercent val="0"/>
          <c:showBubbleSize val="0"/>
        </c:dLbls>
        <c:gapWidth val="150"/>
        <c:overlap val="100"/>
        <c:axId val="342097384"/>
        <c:axId val="342098696"/>
      </c:barChart>
      <c:catAx>
        <c:axId val="342097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98696"/>
        <c:crosses val="autoZero"/>
        <c:auto val="1"/>
        <c:lblAlgn val="ctr"/>
        <c:lblOffset val="100"/>
        <c:noMultiLvlLbl val="0"/>
      </c:catAx>
      <c:valAx>
        <c:axId val="3420986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97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3</c:v>
                </c:pt>
                <c:pt idx="2">
                  <c:v>3</c:v>
                </c:pt>
                <c:pt idx="3">
                  <c:v>0</c:v>
                </c:pt>
                <c:pt idx="4">
                  <c:v>0</c:v>
                </c:pt>
                <c:pt idx="5">
                  <c:v>0</c:v>
                </c:pt>
                <c:pt idx="6">
                  <c:v>1</c:v>
                </c:pt>
                <c:pt idx="7">
                  <c:v>1</c:v>
                </c:pt>
                <c:pt idx="8">
                  <c:v>0</c:v>
                </c:pt>
                <c:pt idx="9">
                  <c:v>0</c:v>
                </c:pt>
                <c:pt idx="10">
                  <c:v>31</c:v>
                </c:pt>
                <c:pt idx="11">
                  <c:v>0</c:v>
                </c:pt>
                <c:pt idx="12">
                  <c:v>2</c:v>
                </c:pt>
                <c:pt idx="13">
                  <c:v>0</c:v>
                </c:pt>
                <c:pt idx="14">
                  <c:v>0</c:v>
                </c:pt>
                <c:pt idx="15">
                  <c:v>0</c:v>
                </c:pt>
                <c:pt idx="16">
                  <c:v>17</c:v>
                </c:pt>
                <c:pt idx="17">
                  <c:v>0</c:v>
                </c:pt>
                <c:pt idx="18">
                  <c:v>25</c:v>
                </c:pt>
                <c:pt idx="19">
                  <c:v>0</c:v>
                </c:pt>
                <c:pt idx="20">
                  <c:v>0</c:v>
                </c:pt>
                <c:pt idx="21">
                  <c:v>0</c:v>
                </c:pt>
                <c:pt idx="22">
                  <c:v>0</c:v>
                </c:pt>
                <c:pt idx="23">
                  <c:v>0</c:v>
                </c:pt>
                <c:pt idx="24">
                  <c:v>2</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0-54C3-4DAA-9F24-0AD140218E42}"/>
            </c:ext>
          </c:extLst>
        </c:ser>
        <c:dLbls>
          <c:showLegendKey val="0"/>
          <c:showVal val="0"/>
          <c:showCatName val="0"/>
          <c:showSerName val="0"/>
          <c:showPercent val="0"/>
          <c:showBubbleSize val="0"/>
        </c:dLbls>
        <c:smooth val="0"/>
        <c:axId val="342100008"/>
        <c:axId val="342100664"/>
      </c:lineChart>
      <c:dateAx>
        <c:axId val="342100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100664"/>
        <c:crosses val="autoZero"/>
        <c:auto val="1"/>
        <c:lblOffset val="100"/>
        <c:baseTimeUnit val="days"/>
      </c:dateAx>
      <c:valAx>
        <c:axId val="342100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100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SPLAT Asia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4.9916805324459003E-2</c:v>
                </c:pt>
                <c:pt idx="1">
                  <c:v>1.1092623405434999E-2</c:v>
                </c:pt>
                <c:pt idx="2">
                  <c:v>9.9833610648918006E-2</c:v>
                </c:pt>
                <c:pt idx="3">
                  <c:v>0.33277870216305999</c:v>
                </c:pt>
                <c:pt idx="4">
                  <c:v>0.56572379367720005</c:v>
                </c:pt>
                <c:pt idx="5">
                  <c:v>0.83194675540764995</c:v>
                </c:pt>
                <c:pt idx="6">
                  <c:v>4.9916805324459003E-2</c:v>
                </c:pt>
              </c:numCache>
            </c:numRef>
          </c:val>
          <c:extLst>
            <c:ext xmlns:c16="http://schemas.microsoft.com/office/drawing/2014/chart" uri="{C3380CC4-5D6E-409C-BE32-E72D297353CC}">
              <c16:uniqueId val="{00000000-A810-49FF-BC8F-1D846542A498}"/>
            </c:ext>
          </c:extLst>
        </c:ser>
        <c:dLbls>
          <c:showLegendKey val="0"/>
          <c:showVal val="0"/>
          <c:showCatName val="0"/>
          <c:showSerName val="0"/>
          <c:showPercent val="0"/>
          <c:showBubbleSize val="0"/>
        </c:dLbls>
        <c:gapWidth val="219"/>
        <c:overlap val="-27"/>
        <c:axId val="342096072"/>
        <c:axId val="342096400"/>
      </c:barChart>
      <c:catAx>
        <c:axId val="342096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96400"/>
        <c:crosses val="autoZero"/>
        <c:auto val="1"/>
        <c:lblAlgn val="ctr"/>
        <c:lblOffset val="100"/>
        <c:noMultiLvlLbl val="0"/>
      </c:catAx>
      <c:valAx>
        <c:axId val="342096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96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c:v>
                </c:pt>
                <c:pt idx="1">
                  <c:v>381</c:v>
                </c:pt>
                <c:pt idx="2">
                  <c:v>727</c:v>
                </c:pt>
                <c:pt idx="3">
                  <c:v>279</c:v>
                </c:pt>
                <c:pt idx="4">
                  <c:v>75</c:v>
                </c:pt>
                <c:pt idx="5">
                  <c:v>16</c:v>
                </c:pt>
                <c:pt idx="6">
                  <c:v>0</c:v>
                </c:pt>
              </c:numCache>
            </c:numRef>
          </c:val>
          <c:extLst>
            <c:ext xmlns:c16="http://schemas.microsoft.com/office/drawing/2014/chart" uri="{C3380CC4-5D6E-409C-BE32-E72D297353CC}">
              <c16:uniqueId val="{00000000-126E-492C-9C33-A6AEC4D577F6}"/>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4</c:v>
                </c:pt>
                <c:pt idx="1">
                  <c:v>640</c:v>
                </c:pt>
                <c:pt idx="2">
                  <c:v>676</c:v>
                </c:pt>
                <c:pt idx="3">
                  <c:v>189</c:v>
                </c:pt>
                <c:pt idx="4">
                  <c:v>68</c:v>
                </c:pt>
                <c:pt idx="5">
                  <c:v>24</c:v>
                </c:pt>
                <c:pt idx="6">
                  <c:v>2</c:v>
                </c:pt>
              </c:numCache>
            </c:numRef>
          </c:val>
          <c:extLst>
            <c:ext xmlns:c16="http://schemas.microsoft.com/office/drawing/2014/chart" uri="{C3380CC4-5D6E-409C-BE32-E72D297353CC}">
              <c16:uniqueId val="{00000001-126E-492C-9C33-A6AEC4D577F6}"/>
            </c:ext>
          </c:extLst>
        </c:ser>
        <c:dLbls>
          <c:showLegendKey val="0"/>
          <c:showVal val="0"/>
          <c:showCatName val="0"/>
          <c:showSerName val="0"/>
          <c:showPercent val="0"/>
          <c:showBubbleSize val="0"/>
        </c:dLbls>
        <c:gapWidth val="219"/>
        <c:overlap val="-27"/>
        <c:axId val="351059696"/>
        <c:axId val="351063304"/>
      </c:barChart>
      <c:catAx>
        <c:axId val="351059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063304"/>
        <c:crosses val="autoZero"/>
        <c:auto val="1"/>
        <c:lblAlgn val="ctr"/>
        <c:lblOffset val="100"/>
        <c:noMultiLvlLbl val="0"/>
      </c:catAx>
      <c:valAx>
        <c:axId val="351063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05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0.10249402118210001</c:v>
                </c:pt>
                <c:pt idx="2">
                  <c:v>0.10224948875256</c:v>
                </c:pt>
                <c:pt idx="3">
                  <c:v>0</c:v>
                </c:pt>
                <c:pt idx="4">
                  <c:v>0</c:v>
                </c:pt>
                <c:pt idx="5">
                  <c:v>0</c:v>
                </c:pt>
                <c:pt idx="6">
                  <c:v>5.0899219545300002E-2</c:v>
                </c:pt>
                <c:pt idx="7">
                  <c:v>3.3863867253639997E-2</c:v>
                </c:pt>
                <c:pt idx="8">
                  <c:v>0</c:v>
                </c:pt>
                <c:pt idx="9">
                  <c:v>0</c:v>
                </c:pt>
                <c:pt idx="10">
                  <c:v>1.0738255033557</c:v>
                </c:pt>
                <c:pt idx="11">
                  <c:v>0</c:v>
                </c:pt>
                <c:pt idx="12">
                  <c:v>6.6733400066733006E-2</c:v>
                </c:pt>
                <c:pt idx="13">
                  <c:v>0</c:v>
                </c:pt>
                <c:pt idx="14">
                  <c:v>0</c:v>
                </c:pt>
                <c:pt idx="15">
                  <c:v>0</c:v>
                </c:pt>
                <c:pt idx="16">
                  <c:v>0.56179775280899003</c:v>
                </c:pt>
                <c:pt idx="17">
                  <c:v>0</c:v>
                </c:pt>
                <c:pt idx="18">
                  <c:v>0.82345191040843002</c:v>
                </c:pt>
                <c:pt idx="19">
                  <c:v>0</c:v>
                </c:pt>
                <c:pt idx="20">
                  <c:v>0</c:v>
                </c:pt>
                <c:pt idx="21">
                  <c:v>0</c:v>
                </c:pt>
                <c:pt idx="22">
                  <c:v>0</c:v>
                </c:pt>
                <c:pt idx="23">
                  <c:v>0</c:v>
                </c:pt>
                <c:pt idx="24">
                  <c:v>6.5338124795818006E-2</c:v>
                </c:pt>
                <c:pt idx="25">
                  <c:v>0</c:v>
                </c:pt>
                <c:pt idx="26">
                  <c:v>3.2520325203252001E-2</c:v>
                </c:pt>
                <c:pt idx="27">
                  <c:v>0</c:v>
                </c:pt>
                <c:pt idx="28">
                  <c:v>0</c:v>
                </c:pt>
                <c:pt idx="29">
                  <c:v>0</c:v>
                </c:pt>
                <c:pt idx="30">
                  <c:v>0</c:v>
                </c:pt>
              </c:numCache>
            </c:numRef>
          </c:val>
          <c:smooth val="0"/>
          <c:extLst>
            <c:ext xmlns:c16="http://schemas.microsoft.com/office/drawing/2014/chart" uri="{C3380CC4-5D6E-409C-BE32-E72D297353CC}">
              <c16:uniqueId val="{00000000-D551-496E-92C1-4E60430B5ACA}"/>
            </c:ext>
          </c:extLst>
        </c:ser>
        <c:dLbls>
          <c:showLegendKey val="0"/>
          <c:showVal val="0"/>
          <c:showCatName val="0"/>
          <c:showSerName val="0"/>
          <c:showPercent val="0"/>
          <c:showBubbleSize val="0"/>
        </c:dLbls>
        <c:smooth val="0"/>
        <c:axId val="351065928"/>
        <c:axId val="351067240"/>
      </c:lineChart>
      <c:dateAx>
        <c:axId val="351065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067240"/>
        <c:crosses val="autoZero"/>
        <c:auto val="1"/>
        <c:lblOffset val="100"/>
        <c:baseTimeUnit val="days"/>
      </c:dateAx>
      <c:valAx>
        <c:axId val="351067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065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2921</c:v>
                </c:pt>
                <c:pt idx="1">
                  <c:v>2933</c:v>
                </c:pt>
                <c:pt idx="2">
                  <c:v>2935</c:v>
                </c:pt>
                <c:pt idx="3">
                  <c:v>2940</c:v>
                </c:pt>
                <c:pt idx="4">
                  <c:v>2943</c:v>
                </c:pt>
                <c:pt idx="5">
                  <c:v>2946</c:v>
                </c:pt>
                <c:pt idx="6">
                  <c:v>2949</c:v>
                </c:pt>
                <c:pt idx="7">
                  <c:v>2957</c:v>
                </c:pt>
                <c:pt idx="8">
                  <c:v>2962</c:v>
                </c:pt>
                <c:pt idx="9">
                  <c:v>2974</c:v>
                </c:pt>
                <c:pt idx="10">
                  <c:v>2986</c:v>
                </c:pt>
                <c:pt idx="11">
                  <c:v>2996</c:v>
                </c:pt>
                <c:pt idx="12">
                  <c:v>2999</c:v>
                </c:pt>
                <c:pt idx="13">
                  <c:v>3008</c:v>
                </c:pt>
                <c:pt idx="14">
                  <c:v>3015</c:v>
                </c:pt>
                <c:pt idx="15">
                  <c:v>3023</c:v>
                </c:pt>
                <c:pt idx="16">
                  <c:v>3030</c:v>
                </c:pt>
                <c:pt idx="17">
                  <c:v>3034</c:v>
                </c:pt>
                <c:pt idx="18">
                  <c:v>3038</c:v>
                </c:pt>
                <c:pt idx="19">
                  <c:v>3042</c:v>
                </c:pt>
                <c:pt idx="20">
                  <c:v>3054</c:v>
                </c:pt>
                <c:pt idx="21">
                  <c:v>3056</c:v>
                </c:pt>
                <c:pt idx="22">
                  <c:v>3058</c:v>
                </c:pt>
                <c:pt idx="23">
                  <c:v>3060</c:v>
                </c:pt>
                <c:pt idx="24">
                  <c:v>3062</c:v>
                </c:pt>
                <c:pt idx="25">
                  <c:v>3074</c:v>
                </c:pt>
                <c:pt idx="26">
                  <c:v>3077</c:v>
                </c:pt>
                <c:pt idx="27">
                  <c:v>3081</c:v>
                </c:pt>
                <c:pt idx="28">
                  <c:v>3085</c:v>
                </c:pt>
                <c:pt idx="29">
                  <c:v>3090</c:v>
                </c:pt>
              </c:numCache>
            </c:numRef>
          </c:val>
          <c:smooth val="0"/>
          <c:extLst>
            <c:ext xmlns:c16="http://schemas.microsoft.com/office/drawing/2014/chart" uri="{C3380CC4-5D6E-409C-BE32-E72D297353CC}">
              <c16:uniqueId val="{00000000-C09F-415F-B4CD-7A94AC5CED02}"/>
            </c:ext>
          </c:extLst>
        </c:ser>
        <c:dLbls>
          <c:showLegendKey val="0"/>
          <c:showVal val="0"/>
          <c:showCatName val="0"/>
          <c:showSerName val="0"/>
          <c:showPercent val="0"/>
          <c:showBubbleSize val="0"/>
        </c:dLbls>
        <c:smooth val="0"/>
        <c:axId val="351244992"/>
        <c:axId val="351246304"/>
      </c:lineChart>
      <c:dateAx>
        <c:axId val="351244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246304"/>
        <c:crosses val="autoZero"/>
        <c:auto val="1"/>
        <c:lblOffset val="100"/>
        <c:baseTimeUnit val="days"/>
      </c:dateAx>
      <c:valAx>
        <c:axId val="351246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244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c:v>
                </c:pt>
                <c:pt idx="1">
                  <c:v>3</c:v>
                </c:pt>
                <c:pt idx="2">
                  <c:v>2</c:v>
                </c:pt>
                <c:pt idx="3">
                  <c:v>0</c:v>
                </c:pt>
                <c:pt idx="4">
                  <c:v>3</c:v>
                </c:pt>
                <c:pt idx="5">
                  <c:v>0</c:v>
                </c:pt>
                <c:pt idx="6">
                  <c:v>2</c:v>
                </c:pt>
                <c:pt idx="7">
                  <c:v>4</c:v>
                </c:pt>
                <c:pt idx="8">
                  <c:v>1</c:v>
                </c:pt>
                <c:pt idx="9">
                  <c:v>2</c:v>
                </c:pt>
                <c:pt idx="10">
                  <c:v>3</c:v>
                </c:pt>
                <c:pt idx="11">
                  <c:v>3</c:v>
                </c:pt>
                <c:pt idx="12">
                  <c:v>1</c:v>
                </c:pt>
                <c:pt idx="13">
                  <c:v>0</c:v>
                </c:pt>
                <c:pt idx="14">
                  <c:v>1</c:v>
                </c:pt>
                <c:pt idx="15">
                  <c:v>2</c:v>
                </c:pt>
                <c:pt idx="16">
                  <c:v>0</c:v>
                </c:pt>
                <c:pt idx="17">
                  <c:v>8</c:v>
                </c:pt>
                <c:pt idx="18">
                  <c:v>2</c:v>
                </c:pt>
                <c:pt idx="19">
                  <c:v>0</c:v>
                </c:pt>
                <c:pt idx="20">
                  <c:v>3</c:v>
                </c:pt>
                <c:pt idx="21">
                  <c:v>8</c:v>
                </c:pt>
                <c:pt idx="22">
                  <c:v>1</c:v>
                </c:pt>
                <c:pt idx="23">
                  <c:v>1</c:v>
                </c:pt>
                <c:pt idx="24">
                  <c:v>3</c:v>
                </c:pt>
                <c:pt idx="25">
                  <c:v>4</c:v>
                </c:pt>
                <c:pt idx="26">
                  <c:v>3</c:v>
                </c:pt>
                <c:pt idx="27">
                  <c:v>4</c:v>
                </c:pt>
                <c:pt idx="28">
                  <c:v>3</c:v>
                </c:pt>
                <c:pt idx="29">
                  <c:v>2</c:v>
                </c:pt>
                <c:pt idx="30">
                  <c:v>1</c:v>
                </c:pt>
              </c:numCache>
            </c:numRef>
          </c:val>
          <c:smooth val="0"/>
          <c:extLst>
            <c:ext xmlns:c16="http://schemas.microsoft.com/office/drawing/2014/chart" uri="{C3380CC4-5D6E-409C-BE32-E72D297353CC}">
              <c16:uniqueId val="{00000000-9A3B-487C-B3AE-B482DF69988B}"/>
            </c:ext>
          </c:extLst>
        </c:ser>
        <c:dLbls>
          <c:showLegendKey val="0"/>
          <c:showVal val="0"/>
          <c:showCatName val="0"/>
          <c:showSerName val="0"/>
          <c:showPercent val="0"/>
          <c:showBubbleSize val="0"/>
        </c:dLbls>
        <c:smooth val="0"/>
        <c:axId val="351246960"/>
        <c:axId val="351247288"/>
      </c:lineChart>
      <c:dateAx>
        <c:axId val="351246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247288"/>
        <c:crosses val="autoZero"/>
        <c:auto val="1"/>
        <c:lblOffset val="100"/>
        <c:baseTimeUnit val="days"/>
      </c:dateAx>
      <c:valAx>
        <c:axId val="351247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246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C552F-E716-4D2E-9A9B-7D7C2D1AB1EB}"/>
              </a:ext>
            </a:extLst>
          </p:cNvPr>
          <p:cNvSpPr>
            <a:spLocks noGrp="1"/>
          </p:cNvSpPr>
          <p:nvPr>
            <p:ph type="ctrTitle"/>
          </p:nvPr>
        </p:nvSpPr>
        <p:spPr/>
        <p:txBody>
          <a:bodyPr/>
          <a:lstStyle/>
          <a:p>
            <a:r>
              <a:rPr lang="en-US"/>
              <a:t>SPLAT Asia</a:t>
            </a:r>
          </a:p>
        </p:txBody>
      </p:sp>
      <p:sp>
        <p:nvSpPr>
          <p:cNvPr id="3" name="Subtitle 2">
            <a:extLst>
              <a:ext uri="{FF2B5EF4-FFF2-40B4-BE49-F238E27FC236}">
                <a16:creationId xmlns:a16="http://schemas.microsoft.com/office/drawing/2014/main" id="{3D9C09FE-1A35-4021-BFA8-70278963BD5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130820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43EED-7531-4813-A595-1513A029AB4A}"/>
              </a:ext>
            </a:extLst>
          </p:cNvPr>
          <p:cNvSpPr>
            <a:spLocks noGrp="1"/>
          </p:cNvSpPr>
          <p:nvPr>
            <p:ph type="title"/>
          </p:nvPr>
        </p:nvSpPr>
        <p:spPr/>
        <p:txBody>
          <a:bodyPr/>
          <a:lstStyle/>
          <a:p>
            <a:r>
              <a:rPr lang="en-US"/>
              <a:t>Facebook Engaged Users | SPLAT Asia</a:t>
            </a:r>
          </a:p>
        </p:txBody>
      </p:sp>
      <p:graphicFrame>
        <p:nvGraphicFramePr>
          <p:cNvPr id="6" name="Chart Placeholder 5">
            <a:extLst>
              <a:ext uri="{FF2B5EF4-FFF2-40B4-BE49-F238E27FC236}">
                <a16:creationId xmlns:a16="http://schemas.microsoft.com/office/drawing/2014/main" id="{5FE8BFFB-527A-4F4A-843B-7CA0EE88C3F8}"/>
              </a:ext>
            </a:extLst>
          </p:cNvPr>
          <p:cNvGraphicFramePr>
            <a:graphicFrameLocks noGrp="1"/>
          </p:cNvGraphicFramePr>
          <p:nvPr>
            <p:ph type="chart" sz="quarter" idx="13"/>
            <p:extLst>
              <p:ext uri="{D42A27DB-BD31-4B8C-83A1-F6EECF244321}">
                <p14:modId xmlns:p14="http://schemas.microsoft.com/office/powerpoint/2010/main" val="2621132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9B32A0-8377-4EBC-9506-CA60F183D921}"/>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062B1FB4-B035-4BF5-A0CB-59DB3CB55F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124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34B9A-C61D-4268-AB94-1E1A9DCF1055}"/>
              </a:ext>
            </a:extLst>
          </p:cNvPr>
          <p:cNvSpPr>
            <a:spLocks noGrp="1"/>
          </p:cNvSpPr>
          <p:nvPr>
            <p:ph type="title"/>
          </p:nvPr>
        </p:nvSpPr>
        <p:spPr/>
        <p:txBody>
          <a:bodyPr/>
          <a:lstStyle/>
          <a:p>
            <a:r>
              <a:rPr lang="en-US"/>
              <a:t>Facebook Key Metrics Table | SPLAT Asia</a:t>
            </a:r>
          </a:p>
        </p:txBody>
      </p:sp>
      <p:graphicFrame>
        <p:nvGraphicFramePr>
          <p:cNvPr id="5" name="Table Placeholder 4">
            <a:extLst>
              <a:ext uri="{FF2B5EF4-FFF2-40B4-BE49-F238E27FC236}">
                <a16:creationId xmlns:a16="http://schemas.microsoft.com/office/drawing/2014/main" id="{8B8212D8-3976-42D4-8CAB-F3C9004EEC3C}"/>
              </a:ext>
            </a:extLst>
          </p:cNvPr>
          <p:cNvGraphicFramePr>
            <a:graphicFrameLocks noGrp="1"/>
          </p:cNvGraphicFramePr>
          <p:nvPr>
            <p:ph type="tbl" sz="quarter" idx="13"/>
            <p:extLst>
              <p:ext uri="{D42A27DB-BD31-4B8C-83A1-F6EECF244321}">
                <p14:modId xmlns:p14="http://schemas.microsoft.com/office/powerpoint/2010/main" val="74163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49699311"/>
                    </a:ext>
                  </a:extLst>
                </a:gridCol>
                <a:gridCol w="740664">
                  <a:extLst>
                    <a:ext uri="{9D8B030D-6E8A-4147-A177-3AD203B41FA5}">
                      <a16:colId xmlns:a16="http://schemas.microsoft.com/office/drawing/2014/main" val="1837591713"/>
                    </a:ext>
                  </a:extLst>
                </a:gridCol>
                <a:gridCol w="740664">
                  <a:extLst>
                    <a:ext uri="{9D8B030D-6E8A-4147-A177-3AD203B41FA5}">
                      <a16:colId xmlns:a16="http://schemas.microsoft.com/office/drawing/2014/main" val="248097034"/>
                    </a:ext>
                  </a:extLst>
                </a:gridCol>
                <a:gridCol w="740664">
                  <a:extLst>
                    <a:ext uri="{9D8B030D-6E8A-4147-A177-3AD203B41FA5}">
                      <a16:colId xmlns:a16="http://schemas.microsoft.com/office/drawing/2014/main" val="264272156"/>
                    </a:ext>
                  </a:extLst>
                </a:gridCol>
                <a:gridCol w="740664">
                  <a:extLst>
                    <a:ext uri="{9D8B030D-6E8A-4147-A177-3AD203B41FA5}">
                      <a16:colId xmlns:a16="http://schemas.microsoft.com/office/drawing/2014/main" val="1591690991"/>
                    </a:ext>
                  </a:extLst>
                </a:gridCol>
                <a:gridCol w="740664">
                  <a:extLst>
                    <a:ext uri="{9D8B030D-6E8A-4147-A177-3AD203B41FA5}">
                      <a16:colId xmlns:a16="http://schemas.microsoft.com/office/drawing/2014/main" val="1364310121"/>
                    </a:ext>
                  </a:extLst>
                </a:gridCol>
                <a:gridCol w="740664">
                  <a:extLst>
                    <a:ext uri="{9D8B030D-6E8A-4147-A177-3AD203B41FA5}">
                      <a16:colId xmlns:a16="http://schemas.microsoft.com/office/drawing/2014/main" val="3237375090"/>
                    </a:ext>
                  </a:extLst>
                </a:gridCol>
                <a:gridCol w="740664">
                  <a:extLst>
                    <a:ext uri="{9D8B030D-6E8A-4147-A177-3AD203B41FA5}">
                      <a16:colId xmlns:a16="http://schemas.microsoft.com/office/drawing/2014/main" val="966560525"/>
                    </a:ext>
                  </a:extLst>
                </a:gridCol>
                <a:gridCol w="740664">
                  <a:extLst>
                    <a:ext uri="{9D8B030D-6E8A-4147-A177-3AD203B41FA5}">
                      <a16:colId xmlns:a16="http://schemas.microsoft.com/office/drawing/2014/main" val="3946236827"/>
                    </a:ext>
                  </a:extLst>
                </a:gridCol>
                <a:gridCol w="740664">
                  <a:extLst>
                    <a:ext uri="{9D8B030D-6E8A-4147-A177-3AD203B41FA5}">
                      <a16:colId xmlns:a16="http://schemas.microsoft.com/office/drawing/2014/main" val="114423860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33701734"/>
                  </a:ext>
                </a:extLst>
              </a:tr>
              <a:tr h="370840">
                <a:tc>
                  <a:txBody>
                    <a:bodyPr/>
                    <a:lstStyle/>
                    <a:p>
                      <a:r>
                        <a:rPr lang="en-US" sz="1000"/>
                        <a:t>SPLAT Asia</a:t>
                      </a:r>
                    </a:p>
                  </a:txBody>
                  <a:tcPr/>
                </a:tc>
                <a:tc>
                  <a:txBody>
                    <a:bodyPr/>
                    <a:lstStyle/>
                    <a:p>
                      <a:r>
                        <a:rPr lang="en-US" sz="1000"/>
                        <a:t>3090</a:t>
                      </a:r>
                    </a:p>
                  </a:txBody>
                  <a:tcPr/>
                </a:tc>
                <a:tc>
                  <a:txBody>
                    <a:bodyPr/>
                    <a:lstStyle/>
                    <a:p>
                      <a:r>
                        <a:rPr lang="en-US" sz="1000"/>
                        <a:t>185</a:t>
                      </a:r>
                    </a:p>
                  </a:txBody>
                  <a:tcPr/>
                </a:tc>
                <a:tc>
                  <a:txBody>
                    <a:bodyPr/>
                    <a:lstStyle/>
                    <a:p>
                      <a:r>
                        <a:rPr lang="en-US" sz="1000"/>
                        <a:t>13</a:t>
                      </a:r>
                    </a:p>
                  </a:txBody>
                  <a:tcPr/>
                </a:tc>
                <a:tc>
                  <a:txBody>
                    <a:bodyPr/>
                    <a:lstStyle/>
                    <a:p>
                      <a:r>
                        <a:rPr lang="en-US" sz="1000"/>
                        <a:t>87</a:t>
                      </a:r>
                    </a:p>
                  </a:txBody>
                  <a:tcPr/>
                </a:tc>
                <a:tc>
                  <a:txBody>
                    <a:bodyPr/>
                    <a:lstStyle/>
                    <a:p>
                      <a:r>
                        <a:rPr lang="en-US" sz="1000"/>
                        <a:t>0</a:t>
                      </a:r>
                    </a:p>
                  </a:txBody>
                  <a:tcPr/>
                </a:tc>
                <a:tc>
                  <a:txBody>
                    <a:bodyPr/>
                    <a:lstStyle/>
                    <a:p>
                      <a:r>
                        <a:rPr lang="en-US" sz="1000"/>
                        <a:t>2</a:t>
                      </a:r>
                    </a:p>
                  </a:txBody>
                  <a:tcPr/>
                </a:tc>
                <a:tc>
                  <a:txBody>
                    <a:bodyPr/>
                    <a:lstStyle/>
                    <a:p>
                      <a:r>
                        <a:rPr lang="en-US" sz="1000"/>
                        <a:t>1</a:t>
                      </a:r>
                    </a:p>
                  </a:txBody>
                  <a:tcPr/>
                </a:tc>
                <a:tc>
                  <a:txBody>
                    <a:bodyPr/>
                    <a:lstStyle/>
                    <a:p>
                      <a:r>
                        <a:rPr lang="en-US" sz="1000"/>
                        <a:t>0.2284 %</a:t>
                      </a:r>
                    </a:p>
                  </a:txBody>
                  <a:tcPr/>
                </a:tc>
                <a:tc>
                  <a:txBody>
                    <a:bodyPr/>
                    <a:lstStyle/>
                    <a:p>
                      <a:r>
                        <a:rPr lang="en-US" sz="1000"/>
                        <a:t>0.0 %</a:t>
                      </a:r>
                    </a:p>
                  </a:txBody>
                  <a:tcPr/>
                </a:tc>
                <a:extLst>
                  <a:ext uri="{0D108BD9-81ED-4DB2-BD59-A6C34878D82A}">
                    <a16:rowId xmlns:a16="http://schemas.microsoft.com/office/drawing/2014/main" val="3070897302"/>
                  </a:ext>
                </a:extLst>
              </a:tr>
            </a:tbl>
          </a:graphicData>
        </a:graphic>
      </p:graphicFrame>
      <p:sp>
        <p:nvSpPr>
          <p:cNvPr id="4" name="Text Placeholder 3">
            <a:extLst>
              <a:ext uri="{FF2B5EF4-FFF2-40B4-BE49-F238E27FC236}">
                <a16:creationId xmlns:a16="http://schemas.microsoft.com/office/drawing/2014/main" id="{9B532664-3958-48B6-9456-A7F91A92E8B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098006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B89DE-4447-4843-9E78-B4FF72B2C85F}"/>
              </a:ext>
            </a:extLst>
          </p:cNvPr>
          <p:cNvSpPr>
            <a:spLocks noGrp="1"/>
          </p:cNvSpPr>
          <p:nvPr>
            <p:ph type="title"/>
          </p:nvPr>
        </p:nvSpPr>
        <p:spPr/>
        <p:txBody>
          <a:bodyPr/>
          <a:lstStyle/>
          <a:p>
            <a:r>
              <a:rPr lang="en-US"/>
              <a:t>Facebook Reach | SPLAT Asia</a:t>
            </a:r>
          </a:p>
        </p:txBody>
      </p:sp>
      <p:graphicFrame>
        <p:nvGraphicFramePr>
          <p:cNvPr id="6" name="Chart Placeholder 5">
            <a:extLst>
              <a:ext uri="{FF2B5EF4-FFF2-40B4-BE49-F238E27FC236}">
                <a16:creationId xmlns:a16="http://schemas.microsoft.com/office/drawing/2014/main" id="{E983B214-E562-47AE-B51B-4ECCE2E60018}"/>
              </a:ext>
            </a:extLst>
          </p:cNvPr>
          <p:cNvGraphicFramePr>
            <a:graphicFrameLocks noGrp="1"/>
          </p:cNvGraphicFramePr>
          <p:nvPr>
            <p:ph type="chart" sz="quarter" idx="13"/>
            <p:extLst>
              <p:ext uri="{D42A27DB-BD31-4B8C-83A1-F6EECF244321}">
                <p14:modId xmlns:p14="http://schemas.microsoft.com/office/powerpoint/2010/main" val="30051900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E796FA-45DE-4A3A-97CA-3DDB86B10122}"/>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A3B165E3-A5A8-44D2-981E-AB9D4377DA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3432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5C3A5-4573-4349-BB8F-88D069C8A455}"/>
              </a:ext>
            </a:extLst>
          </p:cNvPr>
          <p:cNvSpPr>
            <a:spLocks noGrp="1"/>
          </p:cNvSpPr>
          <p:nvPr>
            <p:ph type="title"/>
          </p:nvPr>
        </p:nvSpPr>
        <p:spPr/>
        <p:txBody>
          <a:bodyPr/>
          <a:lstStyle/>
          <a:p>
            <a:r>
              <a:rPr lang="en-US"/>
              <a:t>Facebook Interactions Distribution | SPLAT Asia</a:t>
            </a:r>
          </a:p>
        </p:txBody>
      </p:sp>
      <p:graphicFrame>
        <p:nvGraphicFramePr>
          <p:cNvPr id="6" name="Chart Placeholder 5">
            <a:extLst>
              <a:ext uri="{FF2B5EF4-FFF2-40B4-BE49-F238E27FC236}">
                <a16:creationId xmlns:a16="http://schemas.microsoft.com/office/drawing/2014/main" id="{B6E42D62-4B8F-4216-B1BA-9C8A3F6CA8CF}"/>
              </a:ext>
            </a:extLst>
          </p:cNvPr>
          <p:cNvGraphicFramePr>
            <a:graphicFrameLocks noGrp="1"/>
          </p:cNvGraphicFramePr>
          <p:nvPr>
            <p:ph type="chart" sz="quarter" idx="13"/>
            <p:extLst>
              <p:ext uri="{D42A27DB-BD31-4B8C-83A1-F6EECF244321}">
                <p14:modId xmlns:p14="http://schemas.microsoft.com/office/powerpoint/2010/main" val="42135248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677FA0-43D2-40B3-9607-8B05DB4CA1D1}"/>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C3118E8-0C59-456E-874D-D335E87E4E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7606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4362D-6E8D-4C1B-9304-FD1BC0C4EB61}"/>
              </a:ext>
            </a:extLst>
          </p:cNvPr>
          <p:cNvSpPr>
            <a:spLocks noGrp="1"/>
          </p:cNvSpPr>
          <p:nvPr>
            <p:ph type="title"/>
          </p:nvPr>
        </p:nvSpPr>
        <p:spPr/>
        <p:txBody>
          <a:bodyPr/>
          <a:lstStyle/>
          <a:p>
            <a:r>
              <a:rPr lang="en-US"/>
              <a:t>Facebook Average Reactions Per Post | SPLAT Asia</a:t>
            </a:r>
          </a:p>
        </p:txBody>
      </p:sp>
      <p:graphicFrame>
        <p:nvGraphicFramePr>
          <p:cNvPr id="6" name="Chart Placeholder 5">
            <a:extLst>
              <a:ext uri="{FF2B5EF4-FFF2-40B4-BE49-F238E27FC236}">
                <a16:creationId xmlns:a16="http://schemas.microsoft.com/office/drawing/2014/main" id="{2C3127A4-A628-4F8A-B8D1-B36F2C66D7DD}"/>
              </a:ext>
            </a:extLst>
          </p:cNvPr>
          <p:cNvGraphicFramePr>
            <a:graphicFrameLocks noGrp="1"/>
          </p:cNvGraphicFramePr>
          <p:nvPr>
            <p:ph type="chart" sz="quarter" idx="13"/>
            <p:extLst>
              <p:ext uri="{D42A27DB-BD31-4B8C-83A1-F6EECF244321}">
                <p14:modId xmlns:p14="http://schemas.microsoft.com/office/powerpoint/2010/main" val="37344782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14F586-A47A-401E-AFED-3C977D7C1E02}"/>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BC01BD3-D190-431A-9C78-5657ADAC6C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5040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AB451-49E3-4B1E-8CF4-AFDBCB78E3D6}"/>
              </a:ext>
            </a:extLst>
          </p:cNvPr>
          <p:cNvSpPr>
            <a:spLocks noGrp="1"/>
          </p:cNvSpPr>
          <p:nvPr>
            <p:ph type="title"/>
          </p:nvPr>
        </p:nvSpPr>
        <p:spPr/>
        <p:txBody>
          <a:bodyPr/>
          <a:lstStyle/>
          <a:p>
            <a:r>
              <a:rPr lang="en-US"/>
              <a:t>Facebook Interaction Rate By Weekday | SPLAT Asia</a:t>
            </a:r>
          </a:p>
        </p:txBody>
      </p:sp>
      <p:graphicFrame>
        <p:nvGraphicFramePr>
          <p:cNvPr id="6" name="Chart Placeholder 5">
            <a:extLst>
              <a:ext uri="{FF2B5EF4-FFF2-40B4-BE49-F238E27FC236}">
                <a16:creationId xmlns:a16="http://schemas.microsoft.com/office/drawing/2014/main" id="{F1280E8D-819D-49F3-9C6D-CEDA528B0629}"/>
              </a:ext>
            </a:extLst>
          </p:cNvPr>
          <p:cNvGraphicFramePr>
            <a:graphicFrameLocks noGrp="1"/>
          </p:cNvGraphicFramePr>
          <p:nvPr>
            <p:ph type="chart" sz="quarter" idx="13"/>
            <p:extLst>
              <p:ext uri="{D42A27DB-BD31-4B8C-83A1-F6EECF244321}">
                <p14:modId xmlns:p14="http://schemas.microsoft.com/office/powerpoint/2010/main" val="28732429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2CD067-EE9C-4662-9E11-E5AA18E5844F}"/>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23EC3463-11FE-4434-B565-728CB41FC0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6844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8C95B-3F94-4C4C-BA72-AC7EFFB2638B}"/>
              </a:ext>
            </a:extLst>
          </p:cNvPr>
          <p:cNvSpPr>
            <a:spLocks noGrp="1"/>
          </p:cNvSpPr>
          <p:nvPr>
            <p:ph type="title"/>
          </p:nvPr>
        </p:nvSpPr>
        <p:spPr/>
        <p:txBody>
          <a:bodyPr/>
          <a:lstStyle/>
          <a:p>
            <a:r>
              <a:rPr lang="en-US"/>
              <a:t>(FB) Custom Own Posts Table (new) | SPLAT Asia - 1 of 4</a:t>
            </a:r>
          </a:p>
        </p:txBody>
      </p:sp>
      <p:graphicFrame>
        <p:nvGraphicFramePr>
          <p:cNvPr id="5" name="Table Placeholder 4">
            <a:extLst>
              <a:ext uri="{FF2B5EF4-FFF2-40B4-BE49-F238E27FC236}">
                <a16:creationId xmlns:a16="http://schemas.microsoft.com/office/drawing/2014/main" id="{FC148606-3855-4895-9AEE-55E94329A5DB}"/>
              </a:ext>
            </a:extLst>
          </p:cNvPr>
          <p:cNvGraphicFramePr>
            <a:graphicFrameLocks noGrp="1"/>
          </p:cNvGraphicFramePr>
          <p:nvPr>
            <p:ph type="tbl" sz="quarter" idx="13"/>
            <p:extLst>
              <p:ext uri="{D42A27DB-BD31-4B8C-83A1-F6EECF244321}">
                <p14:modId xmlns:p14="http://schemas.microsoft.com/office/powerpoint/2010/main" val="3640271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92583037"/>
                    </a:ext>
                  </a:extLst>
                </a:gridCol>
                <a:gridCol w="822960">
                  <a:extLst>
                    <a:ext uri="{9D8B030D-6E8A-4147-A177-3AD203B41FA5}">
                      <a16:colId xmlns:a16="http://schemas.microsoft.com/office/drawing/2014/main" val="3226907819"/>
                    </a:ext>
                  </a:extLst>
                </a:gridCol>
                <a:gridCol w="822960">
                  <a:extLst>
                    <a:ext uri="{9D8B030D-6E8A-4147-A177-3AD203B41FA5}">
                      <a16:colId xmlns:a16="http://schemas.microsoft.com/office/drawing/2014/main" val="1766093635"/>
                    </a:ext>
                  </a:extLst>
                </a:gridCol>
                <a:gridCol w="822960">
                  <a:extLst>
                    <a:ext uri="{9D8B030D-6E8A-4147-A177-3AD203B41FA5}">
                      <a16:colId xmlns:a16="http://schemas.microsoft.com/office/drawing/2014/main" val="2718414874"/>
                    </a:ext>
                  </a:extLst>
                </a:gridCol>
                <a:gridCol w="822960">
                  <a:extLst>
                    <a:ext uri="{9D8B030D-6E8A-4147-A177-3AD203B41FA5}">
                      <a16:colId xmlns:a16="http://schemas.microsoft.com/office/drawing/2014/main" val="3656577069"/>
                    </a:ext>
                  </a:extLst>
                </a:gridCol>
                <a:gridCol w="822960">
                  <a:extLst>
                    <a:ext uri="{9D8B030D-6E8A-4147-A177-3AD203B41FA5}">
                      <a16:colId xmlns:a16="http://schemas.microsoft.com/office/drawing/2014/main" val="2207149485"/>
                    </a:ext>
                  </a:extLst>
                </a:gridCol>
                <a:gridCol w="822960">
                  <a:extLst>
                    <a:ext uri="{9D8B030D-6E8A-4147-A177-3AD203B41FA5}">
                      <a16:colId xmlns:a16="http://schemas.microsoft.com/office/drawing/2014/main" val="1346630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8388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- 2018-05-11 12:00:00 </a:t>
                      </a:r>
                      <a:r>
                        <a:rPr kumimoji="0" lang="en-US" sz="1000" b="0" i="0" u="none" strike="noStrike" kern="1200" cap="none" spc="0" normalizeH="0" baseline="0" noProof="0">
                          <a:ln>
                            <a:noFill/>
                          </a:ln>
                          <a:solidFill>
                            <a:prstClr val="black"/>
                          </a:solidFill>
                          <a:effectLst/>
                          <a:uLnTx/>
                          <a:uFillTx/>
                          <a:latin typeface="+mn-lt"/>
                          <a:ea typeface="+mn-ea"/>
                          <a:cs typeface="+mn-cs"/>
                        </a:rPr>
                        <a:t> 
 Feeling the pain when eating cold, hot, sour or sweet food?
You are most likely suffering from hypersensitivity. We recommend you to change your toothpaste to #SPLAT Ultracomplex!
The potassium and zinc ions can reduce enamel sensitivity and have a soothing effect on your gums. It also provides you a comprehensive care and whitening for sensitive teeth.
You can find us online at  
Lazada : https://www.lazada.com.my/products/splat-ultracomplex-professional-toothpaste-fluoride-free-i134606915-s151621296.html
Shopee: https://shopee.com.my/Splat-Ultracomplex-Professional-Toothpaste-(Fluoride-free)-i.6479735.747346947
#SPLATsmile #oralhealthcare
#SPLATtoothpaste #freshbreath
 — Products shown: SPLAT Ultracomplex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47095186"/>
                  </a:ext>
                </a:extLst>
              </a:tr>
            </a:tbl>
          </a:graphicData>
        </a:graphic>
      </p:graphicFrame>
      <p:sp>
        <p:nvSpPr>
          <p:cNvPr id="4" name="Text Placeholder 3">
            <a:extLst>
              <a:ext uri="{FF2B5EF4-FFF2-40B4-BE49-F238E27FC236}">
                <a16:creationId xmlns:a16="http://schemas.microsoft.com/office/drawing/2014/main" id="{97B9D124-0B45-42A4-AB77-1B9D0F58623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666669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A52F6-DE5F-40C4-8B67-900A97EA33B5}"/>
              </a:ext>
            </a:extLst>
          </p:cNvPr>
          <p:cNvSpPr>
            <a:spLocks noGrp="1"/>
          </p:cNvSpPr>
          <p:nvPr>
            <p:ph type="title"/>
          </p:nvPr>
        </p:nvSpPr>
        <p:spPr/>
        <p:txBody>
          <a:bodyPr/>
          <a:lstStyle/>
          <a:p>
            <a:r>
              <a:rPr lang="en-US"/>
              <a:t>(FB) Custom Own Posts Table (new) | SPLAT Asia - 2 of 4</a:t>
            </a:r>
          </a:p>
        </p:txBody>
      </p:sp>
      <p:graphicFrame>
        <p:nvGraphicFramePr>
          <p:cNvPr id="5" name="Table Placeholder 4">
            <a:extLst>
              <a:ext uri="{FF2B5EF4-FFF2-40B4-BE49-F238E27FC236}">
                <a16:creationId xmlns:a16="http://schemas.microsoft.com/office/drawing/2014/main" id="{6B0F88A0-6A3A-4F4C-9D68-D5309072120F}"/>
              </a:ext>
            </a:extLst>
          </p:cNvPr>
          <p:cNvGraphicFramePr>
            <a:graphicFrameLocks noGrp="1"/>
          </p:cNvGraphicFramePr>
          <p:nvPr>
            <p:ph type="tbl" sz="quarter" idx="13"/>
            <p:extLst>
              <p:ext uri="{D42A27DB-BD31-4B8C-83A1-F6EECF244321}">
                <p14:modId xmlns:p14="http://schemas.microsoft.com/office/powerpoint/2010/main" val="3227615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24061934"/>
                    </a:ext>
                  </a:extLst>
                </a:gridCol>
                <a:gridCol w="822960">
                  <a:extLst>
                    <a:ext uri="{9D8B030D-6E8A-4147-A177-3AD203B41FA5}">
                      <a16:colId xmlns:a16="http://schemas.microsoft.com/office/drawing/2014/main" val="4145839576"/>
                    </a:ext>
                  </a:extLst>
                </a:gridCol>
                <a:gridCol w="822960">
                  <a:extLst>
                    <a:ext uri="{9D8B030D-6E8A-4147-A177-3AD203B41FA5}">
                      <a16:colId xmlns:a16="http://schemas.microsoft.com/office/drawing/2014/main" val="3101961455"/>
                    </a:ext>
                  </a:extLst>
                </a:gridCol>
                <a:gridCol w="822960">
                  <a:extLst>
                    <a:ext uri="{9D8B030D-6E8A-4147-A177-3AD203B41FA5}">
                      <a16:colId xmlns:a16="http://schemas.microsoft.com/office/drawing/2014/main" val="2179560521"/>
                    </a:ext>
                  </a:extLst>
                </a:gridCol>
                <a:gridCol w="822960">
                  <a:extLst>
                    <a:ext uri="{9D8B030D-6E8A-4147-A177-3AD203B41FA5}">
                      <a16:colId xmlns:a16="http://schemas.microsoft.com/office/drawing/2014/main" val="905915010"/>
                    </a:ext>
                  </a:extLst>
                </a:gridCol>
                <a:gridCol w="822960">
                  <a:extLst>
                    <a:ext uri="{9D8B030D-6E8A-4147-A177-3AD203B41FA5}">
                      <a16:colId xmlns:a16="http://schemas.microsoft.com/office/drawing/2014/main" val="2605241926"/>
                    </a:ext>
                  </a:extLst>
                </a:gridCol>
                <a:gridCol w="822960">
                  <a:extLst>
                    <a:ext uri="{9D8B030D-6E8A-4147-A177-3AD203B41FA5}">
                      <a16:colId xmlns:a16="http://schemas.microsoft.com/office/drawing/2014/main" val="2347384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8775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- 2018-05-19 12:00:00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the ideal toothpaste?
#SPLAT Ultracomplex Toothpaste contains natural papaya enzyme combined with PVP which break up stubborn dental plaque in your mouth.
The active </a:t>
                      </a:r>
                      <a:r>
                        <a:rPr kumimoji="0" lang="az-Cyrl-AZ" sz="1000" b="0" i="0" u="none" strike="noStrike" kern="1200" cap="none" spc="0" normalizeH="0" baseline="0" noProof="0">
                          <a:ln>
                            <a:noFill/>
                          </a:ln>
                          <a:solidFill>
                            <a:prstClr val="black"/>
                          </a:solidFill>
                          <a:effectLst/>
                          <a:uLnTx/>
                          <a:uFillTx/>
                          <a:latin typeface="+mn-lt"/>
                          <a:ea typeface="+mn-ea"/>
                          <a:cs typeface="+mn-cs"/>
                        </a:rPr>
                        <a:t>с</a:t>
                      </a:r>
                      <a:r>
                        <a:rPr kumimoji="0" lang="en-US" sz="1000" b="0" i="0" u="none" strike="noStrike" kern="1200" cap="none" spc="0" normalizeH="0" baseline="0" noProof="0">
                          <a:ln>
                            <a:noFill/>
                          </a:ln>
                          <a:solidFill>
                            <a:prstClr val="black"/>
                          </a:solidFill>
                          <a:effectLst/>
                          <a:uLnTx/>
                          <a:uFillTx/>
                          <a:latin typeface="+mn-lt"/>
                          <a:ea typeface="+mn-ea"/>
                          <a:cs typeface="+mn-cs"/>
                        </a:rPr>
                        <a:t>alcium and hydroxyapatite in the toothpaste help increase the teeth density whereas the Sp.White System can help your teeth achieve a brilliant shine!
You can purchase the fluoride-free toothpaste at the nearest Ben's Independent Grocer or online at Lazada!
https://www.lazada.com.my/products/splat-ultracomplex-professional-toothpaste-fluoride-free-i134606915-s151621296.html
#TriclosanFree #ProfessionalOralCare
#SPLATtoothpaste #oralhygiene
 — Products shown: SPLAT Ultracomplex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83805689"/>
                  </a:ext>
                </a:extLst>
              </a:tr>
            </a:tbl>
          </a:graphicData>
        </a:graphic>
      </p:graphicFrame>
      <p:sp>
        <p:nvSpPr>
          <p:cNvPr id="4" name="Text Placeholder 3">
            <a:extLst>
              <a:ext uri="{FF2B5EF4-FFF2-40B4-BE49-F238E27FC236}">
                <a16:creationId xmlns:a16="http://schemas.microsoft.com/office/drawing/2014/main" id="{9A74BB9E-4286-4C0C-8C51-A93BA2CA610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966223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7CAC2-D17A-4F6E-982D-D40751A797ED}"/>
              </a:ext>
            </a:extLst>
          </p:cNvPr>
          <p:cNvSpPr>
            <a:spLocks noGrp="1"/>
          </p:cNvSpPr>
          <p:nvPr>
            <p:ph type="title"/>
          </p:nvPr>
        </p:nvSpPr>
        <p:spPr/>
        <p:txBody>
          <a:bodyPr/>
          <a:lstStyle/>
          <a:p>
            <a:r>
              <a:rPr lang="en-US"/>
              <a:t>(FB) Custom Own Posts Table (new) | SPLAT Asia - 3 of 4</a:t>
            </a:r>
          </a:p>
        </p:txBody>
      </p:sp>
      <p:graphicFrame>
        <p:nvGraphicFramePr>
          <p:cNvPr id="5" name="Table Placeholder 4">
            <a:extLst>
              <a:ext uri="{FF2B5EF4-FFF2-40B4-BE49-F238E27FC236}">
                <a16:creationId xmlns:a16="http://schemas.microsoft.com/office/drawing/2014/main" id="{07D56ADF-FE27-4FBF-91E5-FA443D67F044}"/>
              </a:ext>
            </a:extLst>
          </p:cNvPr>
          <p:cNvGraphicFramePr>
            <a:graphicFrameLocks noGrp="1"/>
          </p:cNvGraphicFramePr>
          <p:nvPr>
            <p:ph type="tbl" sz="quarter" idx="13"/>
            <p:extLst>
              <p:ext uri="{D42A27DB-BD31-4B8C-83A1-F6EECF244321}">
                <p14:modId xmlns:p14="http://schemas.microsoft.com/office/powerpoint/2010/main" val="2846051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00541754"/>
                    </a:ext>
                  </a:extLst>
                </a:gridCol>
                <a:gridCol w="822960">
                  <a:extLst>
                    <a:ext uri="{9D8B030D-6E8A-4147-A177-3AD203B41FA5}">
                      <a16:colId xmlns:a16="http://schemas.microsoft.com/office/drawing/2014/main" val="28141579"/>
                    </a:ext>
                  </a:extLst>
                </a:gridCol>
                <a:gridCol w="822960">
                  <a:extLst>
                    <a:ext uri="{9D8B030D-6E8A-4147-A177-3AD203B41FA5}">
                      <a16:colId xmlns:a16="http://schemas.microsoft.com/office/drawing/2014/main" val="1579476581"/>
                    </a:ext>
                  </a:extLst>
                </a:gridCol>
                <a:gridCol w="822960">
                  <a:extLst>
                    <a:ext uri="{9D8B030D-6E8A-4147-A177-3AD203B41FA5}">
                      <a16:colId xmlns:a16="http://schemas.microsoft.com/office/drawing/2014/main" val="621191759"/>
                    </a:ext>
                  </a:extLst>
                </a:gridCol>
                <a:gridCol w="822960">
                  <a:extLst>
                    <a:ext uri="{9D8B030D-6E8A-4147-A177-3AD203B41FA5}">
                      <a16:colId xmlns:a16="http://schemas.microsoft.com/office/drawing/2014/main" val="1823266749"/>
                    </a:ext>
                  </a:extLst>
                </a:gridCol>
                <a:gridCol w="822960">
                  <a:extLst>
                    <a:ext uri="{9D8B030D-6E8A-4147-A177-3AD203B41FA5}">
                      <a16:colId xmlns:a16="http://schemas.microsoft.com/office/drawing/2014/main" val="1359887544"/>
                    </a:ext>
                  </a:extLst>
                </a:gridCol>
                <a:gridCol w="822960">
                  <a:extLst>
                    <a:ext uri="{9D8B030D-6E8A-4147-A177-3AD203B41FA5}">
                      <a16:colId xmlns:a16="http://schemas.microsoft.com/office/drawing/2014/main" val="3090915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4438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- 2018-05-17 19:15:00 </a:t>
                      </a:r>
                      <a:r>
                        <a:rPr kumimoji="0" lang="en-US" sz="1000" b="0" i="0" u="none" strike="noStrike" kern="1200" cap="none" spc="0" normalizeH="0" baseline="0" noProof="0">
                          <a:ln>
                            <a:noFill/>
                          </a:ln>
                          <a:solidFill>
                            <a:prstClr val="black"/>
                          </a:solidFill>
                          <a:effectLst/>
                          <a:uLnTx/>
                          <a:uFillTx/>
                          <a:latin typeface="+mn-lt"/>
                          <a:ea typeface="+mn-ea"/>
                          <a:cs typeface="+mn-cs"/>
                        </a:rPr>
                        <a:t> 
 Selamat Berbuka Puasa everyone!
Don’t forget to brush your teeth with #SPLAT after breaking your fast.
#SPLAT
#SPLATsmile
#ProfessionalOralCare
#naturalproducts
#oralhygiene
 — Products shown: SPLAT Active Toothpaste, SPLAT Lavendersept Toothpaste and SPLAT Sensitive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72744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- 2018-05-02 18:23:23 </a:t>
                      </a:r>
                      <a:r>
                        <a:rPr kumimoji="0" lang="en-US" sz="1000" b="0" i="0" u="none" strike="noStrike" kern="1200" cap="none" spc="0" normalizeH="0" baseline="0" noProof="0">
                          <a:ln>
                            <a:noFill/>
                          </a:ln>
                          <a:solidFill>
                            <a:prstClr val="black"/>
                          </a:solidFill>
                          <a:effectLst/>
                          <a:uLnTx/>
                          <a:uFillTx/>
                          <a:latin typeface="+mn-lt"/>
                          <a:ea typeface="+mn-ea"/>
                          <a:cs typeface="+mn-cs"/>
                        </a:rPr>
                        <a:t> 
 For those of you in Singapore, have you spotted SPLAT toothpaste on the Watsons Singapore shelves? :)
You can also get your SPLAT toothpastes online at https://bit.ly/2HTAkmE. psst: check out the 20% offers and Mother's Day Gift With Purchase on the Watsons Singapore online store --&gt; click the link now!
#Splat #WatsonsSG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335362"/>
                  </a:ext>
                </a:extLst>
              </a:tr>
            </a:tbl>
          </a:graphicData>
        </a:graphic>
      </p:graphicFrame>
      <p:sp>
        <p:nvSpPr>
          <p:cNvPr id="4" name="Text Placeholder 3">
            <a:extLst>
              <a:ext uri="{FF2B5EF4-FFF2-40B4-BE49-F238E27FC236}">
                <a16:creationId xmlns:a16="http://schemas.microsoft.com/office/drawing/2014/main" id="{1C045B32-DC7C-4EF5-90E3-6D07C22379F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68221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AC21A-9385-4139-AF2C-4C00682FA3A1}"/>
              </a:ext>
            </a:extLst>
          </p:cNvPr>
          <p:cNvSpPr>
            <a:spLocks noGrp="1"/>
          </p:cNvSpPr>
          <p:nvPr>
            <p:ph type="title"/>
          </p:nvPr>
        </p:nvSpPr>
        <p:spPr/>
        <p:txBody>
          <a:bodyPr/>
          <a:lstStyle/>
          <a:p>
            <a:r>
              <a:rPr lang="en-US"/>
              <a:t>(FB) Custom Own Posts Table (new) | SPLAT Asia - 4 of 4</a:t>
            </a:r>
          </a:p>
        </p:txBody>
      </p:sp>
      <p:graphicFrame>
        <p:nvGraphicFramePr>
          <p:cNvPr id="5" name="Table Placeholder 4">
            <a:extLst>
              <a:ext uri="{FF2B5EF4-FFF2-40B4-BE49-F238E27FC236}">
                <a16:creationId xmlns:a16="http://schemas.microsoft.com/office/drawing/2014/main" id="{D5BC6FAD-21E4-4160-ACC6-8AFB883FD838}"/>
              </a:ext>
            </a:extLst>
          </p:cNvPr>
          <p:cNvGraphicFramePr>
            <a:graphicFrameLocks noGrp="1"/>
          </p:cNvGraphicFramePr>
          <p:nvPr>
            <p:ph type="tbl" sz="quarter" idx="13"/>
            <p:extLst>
              <p:ext uri="{D42A27DB-BD31-4B8C-83A1-F6EECF244321}">
                <p14:modId xmlns:p14="http://schemas.microsoft.com/office/powerpoint/2010/main" val="2172057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57128962"/>
                    </a:ext>
                  </a:extLst>
                </a:gridCol>
                <a:gridCol w="822960">
                  <a:extLst>
                    <a:ext uri="{9D8B030D-6E8A-4147-A177-3AD203B41FA5}">
                      <a16:colId xmlns:a16="http://schemas.microsoft.com/office/drawing/2014/main" val="182415594"/>
                    </a:ext>
                  </a:extLst>
                </a:gridCol>
                <a:gridCol w="822960">
                  <a:extLst>
                    <a:ext uri="{9D8B030D-6E8A-4147-A177-3AD203B41FA5}">
                      <a16:colId xmlns:a16="http://schemas.microsoft.com/office/drawing/2014/main" val="693985593"/>
                    </a:ext>
                  </a:extLst>
                </a:gridCol>
                <a:gridCol w="822960">
                  <a:extLst>
                    <a:ext uri="{9D8B030D-6E8A-4147-A177-3AD203B41FA5}">
                      <a16:colId xmlns:a16="http://schemas.microsoft.com/office/drawing/2014/main" val="1163645118"/>
                    </a:ext>
                  </a:extLst>
                </a:gridCol>
                <a:gridCol w="822960">
                  <a:extLst>
                    <a:ext uri="{9D8B030D-6E8A-4147-A177-3AD203B41FA5}">
                      <a16:colId xmlns:a16="http://schemas.microsoft.com/office/drawing/2014/main" val="3302406708"/>
                    </a:ext>
                  </a:extLst>
                </a:gridCol>
                <a:gridCol w="822960">
                  <a:extLst>
                    <a:ext uri="{9D8B030D-6E8A-4147-A177-3AD203B41FA5}">
                      <a16:colId xmlns:a16="http://schemas.microsoft.com/office/drawing/2014/main" val="2749949675"/>
                    </a:ext>
                  </a:extLst>
                </a:gridCol>
                <a:gridCol w="822960">
                  <a:extLst>
                    <a:ext uri="{9D8B030D-6E8A-4147-A177-3AD203B41FA5}">
                      <a16:colId xmlns:a16="http://schemas.microsoft.com/office/drawing/2014/main" val="2389946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5570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- 2018-05-03 12:00:01 </a:t>
                      </a:r>
                      <a:r>
                        <a:rPr kumimoji="0" lang="en-US" sz="1000" b="0" i="0" u="none" strike="noStrike" kern="1200" cap="none" spc="0" normalizeH="0" baseline="0" noProof="0">
                          <a:ln>
                            <a:noFill/>
                          </a:ln>
                          <a:solidFill>
                            <a:prstClr val="black"/>
                          </a:solidFill>
                          <a:effectLst/>
                          <a:uLnTx/>
                          <a:uFillTx/>
                          <a:latin typeface="+mn-lt"/>
                          <a:ea typeface="+mn-ea"/>
                          <a:cs typeface="+mn-cs"/>
                        </a:rPr>
                        <a:t> 
 It’s that time of the month, introducing the flavour of May, #SPLAT Ultracomplex Toothpaste!
Starting today until the end of May 2018, you can get a RM1 discount for every purchase of SPLAT Ultracomplex Toothpaste all over Malaysia!
Purchase the toothpaste at these stores near you:
Ben's Independent Grocer
CARiNG PHARMACY
Jaya Grocer
#ProfessionalOralCare
#NaturalIngredients
#oralhygiene #freshbreath
 — Products shown: SPLAT Ultracomplex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75123643"/>
                  </a:ext>
                </a:extLst>
              </a:tr>
            </a:tbl>
          </a:graphicData>
        </a:graphic>
      </p:graphicFrame>
      <p:sp>
        <p:nvSpPr>
          <p:cNvPr id="4" name="Text Placeholder 3">
            <a:extLst>
              <a:ext uri="{FF2B5EF4-FFF2-40B4-BE49-F238E27FC236}">
                <a16:creationId xmlns:a16="http://schemas.microsoft.com/office/drawing/2014/main" id="{5D5BBD81-7389-4A26-ABCD-2EC5FCF141C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5495865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B159F-49A2-4808-A8F2-5210DA21FBEA}"/>
              </a:ext>
            </a:extLst>
          </p:cNvPr>
          <p:cNvSpPr>
            <a:spLocks noGrp="1"/>
          </p:cNvSpPr>
          <p:nvPr>
            <p:ph type="title"/>
          </p:nvPr>
        </p:nvSpPr>
        <p:spPr/>
        <p:txBody>
          <a:bodyPr/>
          <a:lstStyle/>
          <a:p>
            <a:r>
              <a:rPr lang="en-US"/>
              <a:t>Facebook Key Influencers | SPLAT Asia</a:t>
            </a:r>
          </a:p>
        </p:txBody>
      </p:sp>
      <p:graphicFrame>
        <p:nvGraphicFramePr>
          <p:cNvPr id="5" name="Table Placeholder 4">
            <a:extLst>
              <a:ext uri="{FF2B5EF4-FFF2-40B4-BE49-F238E27FC236}">
                <a16:creationId xmlns:a16="http://schemas.microsoft.com/office/drawing/2014/main" id="{926750E2-0559-4684-A167-E2DA8485C5E8}"/>
              </a:ext>
            </a:extLst>
          </p:cNvPr>
          <p:cNvGraphicFramePr>
            <a:graphicFrameLocks noGrp="1"/>
          </p:cNvGraphicFramePr>
          <p:nvPr>
            <p:ph type="tbl" sz="quarter" idx="13"/>
            <p:extLst>
              <p:ext uri="{D42A27DB-BD31-4B8C-83A1-F6EECF244321}">
                <p14:modId xmlns:p14="http://schemas.microsoft.com/office/powerpoint/2010/main" val="1094232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45558450"/>
                    </a:ext>
                  </a:extLst>
                </a:gridCol>
                <a:gridCol w="2468880">
                  <a:extLst>
                    <a:ext uri="{9D8B030D-6E8A-4147-A177-3AD203B41FA5}">
                      <a16:colId xmlns:a16="http://schemas.microsoft.com/office/drawing/2014/main" val="1126486522"/>
                    </a:ext>
                  </a:extLst>
                </a:gridCol>
                <a:gridCol w="822960">
                  <a:extLst>
                    <a:ext uri="{9D8B030D-6E8A-4147-A177-3AD203B41FA5}">
                      <a16:colId xmlns:a16="http://schemas.microsoft.com/office/drawing/2014/main" val="3700827177"/>
                    </a:ext>
                  </a:extLst>
                </a:gridCol>
                <a:gridCol w="822960">
                  <a:extLst>
                    <a:ext uri="{9D8B030D-6E8A-4147-A177-3AD203B41FA5}">
                      <a16:colId xmlns:a16="http://schemas.microsoft.com/office/drawing/2014/main" val="2335855880"/>
                    </a:ext>
                  </a:extLst>
                </a:gridCol>
                <a:gridCol w="822960">
                  <a:extLst>
                    <a:ext uri="{9D8B030D-6E8A-4147-A177-3AD203B41FA5}">
                      <a16:colId xmlns:a16="http://schemas.microsoft.com/office/drawing/2014/main" val="4273496705"/>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503107445"/>
                  </a:ext>
                </a:extLst>
              </a:tr>
              <a:tr h="370840">
                <a:tc>
                  <a:txBody>
                    <a:bodyPr/>
                    <a:lstStyle/>
                    <a:p>
                      <a:r>
                        <a:rPr lang="en-US" sz="1000"/>
                        <a:t>AMTech (Advanced Materials Technologies)</a:t>
                      </a:r>
                    </a:p>
                  </a:txBody>
                  <a:tcPr/>
                </a:tc>
                <a:tc>
                  <a:txBody>
                    <a:bodyPr/>
                    <a:lstStyle/>
                    <a:p>
                      <a:r>
                        <a:rPr lang="en-US" sz="1000"/>
                        <a:t>SPLAT Asia (1)</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1931854230"/>
                  </a:ext>
                </a:extLst>
              </a:tr>
            </a:tbl>
          </a:graphicData>
        </a:graphic>
      </p:graphicFrame>
      <p:sp>
        <p:nvSpPr>
          <p:cNvPr id="4" name="Text Placeholder 3">
            <a:extLst>
              <a:ext uri="{FF2B5EF4-FFF2-40B4-BE49-F238E27FC236}">
                <a16:creationId xmlns:a16="http://schemas.microsoft.com/office/drawing/2014/main" id="{EA27E49D-3867-4B15-BD0E-6F8515D4248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950596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B4F38-9570-4D1F-AB56-DC87CC3AAE37}"/>
              </a:ext>
            </a:extLst>
          </p:cNvPr>
          <p:cNvSpPr>
            <a:spLocks noGrp="1"/>
          </p:cNvSpPr>
          <p:nvPr>
            <p:ph type="title"/>
          </p:nvPr>
        </p:nvSpPr>
        <p:spPr/>
        <p:txBody>
          <a:bodyPr/>
          <a:lstStyle/>
          <a:p>
            <a:r>
              <a:rPr lang="en-US"/>
              <a:t>Facebook Fan Demographics | SPLAT Asia</a:t>
            </a:r>
          </a:p>
        </p:txBody>
      </p:sp>
      <p:graphicFrame>
        <p:nvGraphicFramePr>
          <p:cNvPr id="6" name="Chart Placeholder 5">
            <a:extLst>
              <a:ext uri="{FF2B5EF4-FFF2-40B4-BE49-F238E27FC236}">
                <a16:creationId xmlns:a16="http://schemas.microsoft.com/office/drawing/2014/main" id="{CB5247F9-BAF6-404E-8F47-BFC65EF75352}"/>
              </a:ext>
            </a:extLst>
          </p:cNvPr>
          <p:cNvGraphicFramePr>
            <a:graphicFrameLocks noGrp="1"/>
          </p:cNvGraphicFramePr>
          <p:nvPr>
            <p:ph type="chart" sz="quarter" idx="13"/>
            <p:extLst>
              <p:ext uri="{D42A27DB-BD31-4B8C-83A1-F6EECF244321}">
                <p14:modId xmlns:p14="http://schemas.microsoft.com/office/powerpoint/2010/main" val="26500924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A14722-510E-4973-ACB6-8C5C6C271852}"/>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969FA3B-9297-4CDD-9FB8-8A44A13D95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9154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CBAA3-47AE-4718-B2B1-2C75B5FE25D1}"/>
              </a:ext>
            </a:extLst>
          </p:cNvPr>
          <p:cNvSpPr>
            <a:spLocks noGrp="1"/>
          </p:cNvSpPr>
          <p:nvPr>
            <p:ph type="title"/>
          </p:nvPr>
        </p:nvSpPr>
        <p:spPr/>
        <p:txBody>
          <a:bodyPr/>
          <a:lstStyle/>
          <a:p>
            <a:r>
              <a:rPr lang="en-US"/>
              <a:t>Facebook Interaction Rate | SPLAT Asia</a:t>
            </a:r>
          </a:p>
        </p:txBody>
      </p:sp>
      <p:graphicFrame>
        <p:nvGraphicFramePr>
          <p:cNvPr id="6" name="Chart Placeholder 5">
            <a:extLst>
              <a:ext uri="{FF2B5EF4-FFF2-40B4-BE49-F238E27FC236}">
                <a16:creationId xmlns:a16="http://schemas.microsoft.com/office/drawing/2014/main" id="{40465041-8928-402D-8D3B-C8F294543E51}"/>
              </a:ext>
            </a:extLst>
          </p:cNvPr>
          <p:cNvGraphicFramePr>
            <a:graphicFrameLocks noGrp="1"/>
          </p:cNvGraphicFramePr>
          <p:nvPr>
            <p:ph type="chart" sz="quarter" idx="13"/>
            <p:extLst>
              <p:ext uri="{D42A27DB-BD31-4B8C-83A1-F6EECF244321}">
                <p14:modId xmlns:p14="http://schemas.microsoft.com/office/powerpoint/2010/main" val="15132408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CC4064-EEB7-4334-9934-32FC94C9208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749EF4C-DBBA-49F6-9F06-C39F0158EA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9899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38C98-5BC6-40C1-9A28-BA0AE3047A40}"/>
              </a:ext>
            </a:extLst>
          </p:cNvPr>
          <p:cNvSpPr>
            <a:spLocks noGrp="1"/>
          </p:cNvSpPr>
          <p:nvPr>
            <p:ph type="title"/>
          </p:nvPr>
        </p:nvSpPr>
        <p:spPr/>
        <p:txBody>
          <a:bodyPr/>
          <a:lstStyle/>
          <a:p>
            <a:r>
              <a:rPr lang="en-US"/>
              <a:t>Facebook Fans Total | SPLAT Asia</a:t>
            </a:r>
          </a:p>
        </p:txBody>
      </p:sp>
      <p:graphicFrame>
        <p:nvGraphicFramePr>
          <p:cNvPr id="6" name="Chart Placeholder 5">
            <a:extLst>
              <a:ext uri="{FF2B5EF4-FFF2-40B4-BE49-F238E27FC236}">
                <a16:creationId xmlns:a16="http://schemas.microsoft.com/office/drawing/2014/main" id="{2313EF20-5AEE-4FC6-A87D-A05A772CF064}"/>
              </a:ext>
            </a:extLst>
          </p:cNvPr>
          <p:cNvGraphicFramePr>
            <a:graphicFrameLocks noGrp="1"/>
          </p:cNvGraphicFramePr>
          <p:nvPr>
            <p:ph type="chart" sz="quarter" idx="13"/>
            <p:extLst>
              <p:ext uri="{D42A27DB-BD31-4B8C-83A1-F6EECF244321}">
                <p14:modId xmlns:p14="http://schemas.microsoft.com/office/powerpoint/2010/main" val="13231178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0AEF62-180B-48CD-8193-3789D92D14F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85714619-3314-4CD4-A1E6-8F6D159B64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78833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1CF29-210B-47EA-8E05-447C50434524}"/>
              </a:ext>
            </a:extLst>
          </p:cNvPr>
          <p:cNvSpPr>
            <a:spLocks noGrp="1"/>
          </p:cNvSpPr>
          <p:nvPr>
            <p:ph type="title"/>
          </p:nvPr>
        </p:nvSpPr>
        <p:spPr/>
        <p:txBody>
          <a:bodyPr/>
          <a:lstStyle/>
          <a:p>
            <a:r>
              <a:rPr lang="en-US"/>
              <a:t>Facebook Page Views | SPLAT Asia</a:t>
            </a:r>
          </a:p>
        </p:txBody>
      </p:sp>
      <p:graphicFrame>
        <p:nvGraphicFramePr>
          <p:cNvPr id="6" name="Chart Placeholder 5">
            <a:extLst>
              <a:ext uri="{FF2B5EF4-FFF2-40B4-BE49-F238E27FC236}">
                <a16:creationId xmlns:a16="http://schemas.microsoft.com/office/drawing/2014/main" id="{DF9071CF-FF27-4562-8A7A-5620B275FD39}"/>
              </a:ext>
            </a:extLst>
          </p:cNvPr>
          <p:cNvGraphicFramePr>
            <a:graphicFrameLocks noGrp="1"/>
          </p:cNvGraphicFramePr>
          <p:nvPr>
            <p:ph type="chart" sz="quarter" idx="13"/>
            <p:extLst>
              <p:ext uri="{D42A27DB-BD31-4B8C-83A1-F6EECF244321}">
                <p14:modId xmlns:p14="http://schemas.microsoft.com/office/powerpoint/2010/main" val="30416530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A9321E-7DF6-4ADB-9F94-528E6A7EDF2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540F75A-A749-4A53-BE5B-B7528E5962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09167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79479-D00E-4EB2-A778-AEF1AFCC97D4}"/>
              </a:ext>
            </a:extLst>
          </p:cNvPr>
          <p:cNvSpPr>
            <a:spLocks noGrp="1"/>
          </p:cNvSpPr>
          <p:nvPr>
            <p:ph type="title"/>
          </p:nvPr>
        </p:nvSpPr>
        <p:spPr/>
        <p:txBody>
          <a:bodyPr/>
          <a:lstStyle/>
          <a:p>
            <a:r>
              <a:rPr lang="en-US"/>
              <a:t>Facebook Fans By City Table | SPLAT Asia - 1 of 3</a:t>
            </a:r>
          </a:p>
        </p:txBody>
      </p:sp>
      <p:graphicFrame>
        <p:nvGraphicFramePr>
          <p:cNvPr id="5" name="Table Placeholder 4">
            <a:extLst>
              <a:ext uri="{FF2B5EF4-FFF2-40B4-BE49-F238E27FC236}">
                <a16:creationId xmlns:a16="http://schemas.microsoft.com/office/drawing/2014/main" id="{E16E0F94-C6CB-4AE2-8DE6-DDD41B45BDAD}"/>
              </a:ext>
            </a:extLst>
          </p:cNvPr>
          <p:cNvGraphicFramePr>
            <a:graphicFrameLocks noGrp="1"/>
          </p:cNvGraphicFramePr>
          <p:nvPr>
            <p:ph type="tbl" sz="quarter" idx="13"/>
            <p:extLst>
              <p:ext uri="{D42A27DB-BD31-4B8C-83A1-F6EECF244321}">
                <p14:modId xmlns:p14="http://schemas.microsoft.com/office/powerpoint/2010/main" val="3185693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25505353"/>
                    </a:ext>
                  </a:extLst>
                </a:gridCol>
                <a:gridCol w="1645920">
                  <a:extLst>
                    <a:ext uri="{9D8B030D-6E8A-4147-A177-3AD203B41FA5}">
                      <a16:colId xmlns:a16="http://schemas.microsoft.com/office/drawing/2014/main" val="2765119096"/>
                    </a:ext>
                  </a:extLst>
                </a:gridCol>
                <a:gridCol w="1645920">
                  <a:extLst>
                    <a:ext uri="{9D8B030D-6E8A-4147-A177-3AD203B41FA5}">
                      <a16:colId xmlns:a16="http://schemas.microsoft.com/office/drawing/2014/main" val="3923760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449740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660924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097397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869890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320616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170470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Pulau Pinang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849375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892660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654737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001802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445627093"/>
                  </a:ext>
                </a:extLst>
              </a:tr>
            </a:tbl>
          </a:graphicData>
        </a:graphic>
      </p:graphicFrame>
      <p:sp>
        <p:nvSpPr>
          <p:cNvPr id="4" name="Text Placeholder 3">
            <a:extLst>
              <a:ext uri="{FF2B5EF4-FFF2-40B4-BE49-F238E27FC236}">
                <a16:creationId xmlns:a16="http://schemas.microsoft.com/office/drawing/2014/main" id="{14100B00-8669-42F0-9B20-1571FE77E68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73351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86AB2-AA18-4D28-AF05-E80E155007FC}"/>
              </a:ext>
            </a:extLst>
          </p:cNvPr>
          <p:cNvSpPr>
            <a:spLocks noGrp="1"/>
          </p:cNvSpPr>
          <p:nvPr>
            <p:ph type="title"/>
          </p:nvPr>
        </p:nvSpPr>
        <p:spPr/>
        <p:txBody>
          <a:bodyPr/>
          <a:lstStyle/>
          <a:p>
            <a:r>
              <a:rPr lang="en-US"/>
              <a:t>Facebook Fans By City Table | SPLAT Asia - 2 of 3</a:t>
            </a:r>
          </a:p>
        </p:txBody>
      </p:sp>
      <p:graphicFrame>
        <p:nvGraphicFramePr>
          <p:cNvPr id="5" name="Table Placeholder 4">
            <a:extLst>
              <a:ext uri="{FF2B5EF4-FFF2-40B4-BE49-F238E27FC236}">
                <a16:creationId xmlns:a16="http://schemas.microsoft.com/office/drawing/2014/main" id="{E30F3CD9-3D1B-4D5F-AB39-966FB3287194}"/>
              </a:ext>
            </a:extLst>
          </p:cNvPr>
          <p:cNvGraphicFramePr>
            <a:graphicFrameLocks noGrp="1"/>
          </p:cNvGraphicFramePr>
          <p:nvPr>
            <p:ph type="tbl" sz="quarter" idx="13"/>
            <p:extLst>
              <p:ext uri="{D42A27DB-BD31-4B8C-83A1-F6EECF244321}">
                <p14:modId xmlns:p14="http://schemas.microsoft.com/office/powerpoint/2010/main" val="1452869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34824310"/>
                    </a:ext>
                  </a:extLst>
                </a:gridCol>
                <a:gridCol w="1645920">
                  <a:extLst>
                    <a:ext uri="{9D8B030D-6E8A-4147-A177-3AD203B41FA5}">
                      <a16:colId xmlns:a16="http://schemas.microsoft.com/office/drawing/2014/main" val="3969997172"/>
                    </a:ext>
                  </a:extLst>
                </a:gridCol>
                <a:gridCol w="1645920">
                  <a:extLst>
                    <a:ext uri="{9D8B030D-6E8A-4147-A177-3AD203B41FA5}">
                      <a16:colId xmlns:a16="http://schemas.microsoft.com/office/drawing/2014/main" val="1221632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846074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145576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574115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63831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905592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217710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443200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746285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303024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698575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823453363"/>
                  </a:ext>
                </a:extLst>
              </a:tr>
            </a:tbl>
          </a:graphicData>
        </a:graphic>
      </p:graphicFrame>
      <p:sp>
        <p:nvSpPr>
          <p:cNvPr id="4" name="Text Placeholder 3">
            <a:extLst>
              <a:ext uri="{FF2B5EF4-FFF2-40B4-BE49-F238E27FC236}">
                <a16:creationId xmlns:a16="http://schemas.microsoft.com/office/drawing/2014/main" id="{37D0AD59-36D4-4F35-9D39-86EDA3E7F53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0063710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74F47-4D5A-466F-9684-F56AA30CB9BC}"/>
              </a:ext>
            </a:extLst>
          </p:cNvPr>
          <p:cNvSpPr>
            <a:spLocks noGrp="1"/>
          </p:cNvSpPr>
          <p:nvPr>
            <p:ph type="title"/>
          </p:nvPr>
        </p:nvSpPr>
        <p:spPr/>
        <p:txBody>
          <a:bodyPr/>
          <a:lstStyle/>
          <a:p>
            <a:r>
              <a:rPr lang="en-US"/>
              <a:t>Facebook Fans By City Table | SPLAT Asia - 3 of 3</a:t>
            </a:r>
          </a:p>
        </p:txBody>
      </p:sp>
      <p:graphicFrame>
        <p:nvGraphicFramePr>
          <p:cNvPr id="5" name="Table Placeholder 4">
            <a:extLst>
              <a:ext uri="{FF2B5EF4-FFF2-40B4-BE49-F238E27FC236}">
                <a16:creationId xmlns:a16="http://schemas.microsoft.com/office/drawing/2014/main" id="{252B3AF6-B6FB-4B2A-9619-2889AD5CF46E}"/>
              </a:ext>
            </a:extLst>
          </p:cNvPr>
          <p:cNvGraphicFramePr>
            <a:graphicFrameLocks noGrp="1"/>
          </p:cNvGraphicFramePr>
          <p:nvPr>
            <p:ph type="tbl" sz="quarter" idx="13"/>
            <p:extLst>
              <p:ext uri="{D42A27DB-BD31-4B8C-83A1-F6EECF244321}">
                <p14:modId xmlns:p14="http://schemas.microsoft.com/office/powerpoint/2010/main" val="602343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339748943"/>
                    </a:ext>
                  </a:extLst>
                </a:gridCol>
                <a:gridCol w="1645920">
                  <a:extLst>
                    <a:ext uri="{9D8B030D-6E8A-4147-A177-3AD203B41FA5}">
                      <a16:colId xmlns:a16="http://schemas.microsoft.com/office/drawing/2014/main" val="2077192700"/>
                    </a:ext>
                  </a:extLst>
                </a:gridCol>
                <a:gridCol w="1645920">
                  <a:extLst>
                    <a:ext uri="{9D8B030D-6E8A-4147-A177-3AD203B41FA5}">
                      <a16:colId xmlns:a16="http://schemas.microsoft.com/office/drawing/2014/main" val="930722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771785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364039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0018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154443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569430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523588039"/>
                  </a:ext>
                </a:extLst>
              </a:tr>
            </a:tbl>
          </a:graphicData>
        </a:graphic>
      </p:graphicFrame>
      <p:sp>
        <p:nvSpPr>
          <p:cNvPr id="4" name="Text Placeholder 3">
            <a:extLst>
              <a:ext uri="{FF2B5EF4-FFF2-40B4-BE49-F238E27FC236}">
                <a16:creationId xmlns:a16="http://schemas.microsoft.com/office/drawing/2014/main" id="{72AE4048-0200-4A51-B8FC-E12AD4D06C3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8956638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6AE6B-2D24-4AA9-8449-640E2CCA5D38}"/>
              </a:ext>
            </a:extLst>
          </p:cNvPr>
          <p:cNvSpPr>
            <a:spLocks noGrp="1"/>
          </p:cNvSpPr>
          <p:nvPr>
            <p:ph type="title"/>
          </p:nvPr>
        </p:nvSpPr>
        <p:spPr/>
        <p:txBody>
          <a:bodyPr/>
          <a:lstStyle/>
          <a:p>
            <a:r>
              <a:rPr lang="en-US"/>
              <a:t>Facebook Own Posts Table | SPLAT Asia - 1 of 10</a:t>
            </a:r>
          </a:p>
        </p:txBody>
      </p:sp>
      <p:graphicFrame>
        <p:nvGraphicFramePr>
          <p:cNvPr id="5" name="Table Placeholder 4">
            <a:extLst>
              <a:ext uri="{FF2B5EF4-FFF2-40B4-BE49-F238E27FC236}">
                <a16:creationId xmlns:a16="http://schemas.microsoft.com/office/drawing/2014/main" id="{59481EB2-606D-40DB-8D44-CA2BED4F9282}"/>
              </a:ext>
            </a:extLst>
          </p:cNvPr>
          <p:cNvGraphicFramePr>
            <a:graphicFrameLocks noGrp="1"/>
          </p:cNvGraphicFramePr>
          <p:nvPr>
            <p:ph type="tbl" sz="quarter" idx="13"/>
            <p:extLst>
              <p:ext uri="{D42A27DB-BD31-4B8C-83A1-F6EECF244321}">
                <p14:modId xmlns:p14="http://schemas.microsoft.com/office/powerpoint/2010/main" val="1353045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17580507"/>
                    </a:ext>
                  </a:extLst>
                </a:gridCol>
                <a:gridCol w="658368">
                  <a:extLst>
                    <a:ext uri="{9D8B030D-6E8A-4147-A177-3AD203B41FA5}">
                      <a16:colId xmlns:a16="http://schemas.microsoft.com/office/drawing/2014/main" val="1947270147"/>
                    </a:ext>
                  </a:extLst>
                </a:gridCol>
                <a:gridCol w="658368">
                  <a:extLst>
                    <a:ext uri="{9D8B030D-6E8A-4147-A177-3AD203B41FA5}">
                      <a16:colId xmlns:a16="http://schemas.microsoft.com/office/drawing/2014/main" val="2952741481"/>
                    </a:ext>
                  </a:extLst>
                </a:gridCol>
                <a:gridCol w="658368">
                  <a:extLst>
                    <a:ext uri="{9D8B030D-6E8A-4147-A177-3AD203B41FA5}">
                      <a16:colId xmlns:a16="http://schemas.microsoft.com/office/drawing/2014/main" val="4183374186"/>
                    </a:ext>
                  </a:extLst>
                </a:gridCol>
                <a:gridCol w="658368">
                  <a:extLst>
                    <a:ext uri="{9D8B030D-6E8A-4147-A177-3AD203B41FA5}">
                      <a16:colId xmlns:a16="http://schemas.microsoft.com/office/drawing/2014/main" val="1030254530"/>
                    </a:ext>
                  </a:extLst>
                </a:gridCol>
                <a:gridCol w="658368">
                  <a:extLst>
                    <a:ext uri="{9D8B030D-6E8A-4147-A177-3AD203B41FA5}">
                      <a16:colId xmlns:a16="http://schemas.microsoft.com/office/drawing/2014/main" val="3649057556"/>
                    </a:ext>
                  </a:extLst>
                </a:gridCol>
                <a:gridCol w="658368">
                  <a:extLst>
                    <a:ext uri="{9D8B030D-6E8A-4147-A177-3AD203B41FA5}">
                      <a16:colId xmlns:a16="http://schemas.microsoft.com/office/drawing/2014/main" val="2982597479"/>
                    </a:ext>
                  </a:extLst>
                </a:gridCol>
                <a:gridCol w="658368">
                  <a:extLst>
                    <a:ext uri="{9D8B030D-6E8A-4147-A177-3AD203B41FA5}">
                      <a16:colId xmlns:a16="http://schemas.microsoft.com/office/drawing/2014/main" val="1127821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64813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- 2018-05-29 12:00:01 </a:t>
                      </a:r>
                      <a:r>
                        <a:rPr kumimoji="0" lang="en-US" sz="1000" b="0" i="0" u="none" strike="noStrike" kern="1200" cap="none" spc="0" normalizeH="0" baseline="0" noProof="0">
                          <a:ln>
                            <a:noFill/>
                          </a:ln>
                          <a:solidFill>
                            <a:prstClr val="black"/>
                          </a:solidFill>
                          <a:effectLst/>
                          <a:uLnTx/>
                          <a:uFillTx/>
                          <a:latin typeface="+mn-lt"/>
                          <a:ea typeface="+mn-ea"/>
                          <a:cs typeface="+mn-cs"/>
                        </a:rPr>
                        <a:t> 
 Have a spiritual, peaceful and joyful Wesak Day!
#SPLAT
#SPLATsmile
#ProfessionalOralCare
#naturalproducts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1503715"/>
                  </a:ext>
                </a:extLst>
              </a:tr>
            </a:tbl>
          </a:graphicData>
        </a:graphic>
      </p:graphicFrame>
      <p:sp>
        <p:nvSpPr>
          <p:cNvPr id="4" name="Text Placeholder 3">
            <a:extLst>
              <a:ext uri="{FF2B5EF4-FFF2-40B4-BE49-F238E27FC236}">
                <a16:creationId xmlns:a16="http://schemas.microsoft.com/office/drawing/2014/main" id="{9051CFB7-81C8-4395-9161-70421846443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99070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CB0BE-060E-4DB4-ABE6-81189FF443EE}"/>
              </a:ext>
            </a:extLst>
          </p:cNvPr>
          <p:cNvSpPr>
            <a:spLocks noGrp="1"/>
          </p:cNvSpPr>
          <p:nvPr>
            <p:ph type="title"/>
          </p:nvPr>
        </p:nvSpPr>
        <p:spPr/>
        <p:txBody>
          <a:bodyPr/>
          <a:lstStyle/>
          <a:p>
            <a:r>
              <a:rPr lang="en-US"/>
              <a:t>Facebook Own Posts Table | SPLAT Asia - 2 of 10</a:t>
            </a:r>
          </a:p>
        </p:txBody>
      </p:sp>
      <p:graphicFrame>
        <p:nvGraphicFramePr>
          <p:cNvPr id="5" name="Table Placeholder 4">
            <a:extLst>
              <a:ext uri="{FF2B5EF4-FFF2-40B4-BE49-F238E27FC236}">
                <a16:creationId xmlns:a16="http://schemas.microsoft.com/office/drawing/2014/main" id="{E19CC16E-D820-4EC3-9DEE-8991D304F999}"/>
              </a:ext>
            </a:extLst>
          </p:cNvPr>
          <p:cNvGraphicFramePr>
            <a:graphicFrameLocks noGrp="1"/>
          </p:cNvGraphicFramePr>
          <p:nvPr>
            <p:ph type="tbl" sz="quarter" idx="13"/>
            <p:extLst>
              <p:ext uri="{D42A27DB-BD31-4B8C-83A1-F6EECF244321}">
                <p14:modId xmlns:p14="http://schemas.microsoft.com/office/powerpoint/2010/main" val="3015548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13696371"/>
                    </a:ext>
                  </a:extLst>
                </a:gridCol>
                <a:gridCol w="658368">
                  <a:extLst>
                    <a:ext uri="{9D8B030D-6E8A-4147-A177-3AD203B41FA5}">
                      <a16:colId xmlns:a16="http://schemas.microsoft.com/office/drawing/2014/main" val="3723975524"/>
                    </a:ext>
                  </a:extLst>
                </a:gridCol>
                <a:gridCol w="658368">
                  <a:extLst>
                    <a:ext uri="{9D8B030D-6E8A-4147-A177-3AD203B41FA5}">
                      <a16:colId xmlns:a16="http://schemas.microsoft.com/office/drawing/2014/main" val="673314540"/>
                    </a:ext>
                  </a:extLst>
                </a:gridCol>
                <a:gridCol w="658368">
                  <a:extLst>
                    <a:ext uri="{9D8B030D-6E8A-4147-A177-3AD203B41FA5}">
                      <a16:colId xmlns:a16="http://schemas.microsoft.com/office/drawing/2014/main" val="3848832072"/>
                    </a:ext>
                  </a:extLst>
                </a:gridCol>
                <a:gridCol w="658368">
                  <a:extLst>
                    <a:ext uri="{9D8B030D-6E8A-4147-A177-3AD203B41FA5}">
                      <a16:colId xmlns:a16="http://schemas.microsoft.com/office/drawing/2014/main" val="3161676393"/>
                    </a:ext>
                  </a:extLst>
                </a:gridCol>
                <a:gridCol w="658368">
                  <a:extLst>
                    <a:ext uri="{9D8B030D-6E8A-4147-A177-3AD203B41FA5}">
                      <a16:colId xmlns:a16="http://schemas.microsoft.com/office/drawing/2014/main" val="3707774183"/>
                    </a:ext>
                  </a:extLst>
                </a:gridCol>
                <a:gridCol w="658368">
                  <a:extLst>
                    <a:ext uri="{9D8B030D-6E8A-4147-A177-3AD203B41FA5}">
                      <a16:colId xmlns:a16="http://schemas.microsoft.com/office/drawing/2014/main" val="4217702840"/>
                    </a:ext>
                  </a:extLst>
                </a:gridCol>
                <a:gridCol w="658368">
                  <a:extLst>
                    <a:ext uri="{9D8B030D-6E8A-4147-A177-3AD203B41FA5}">
                      <a16:colId xmlns:a16="http://schemas.microsoft.com/office/drawing/2014/main" val="3632336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2427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- 2018-05-27 12:00:01 </a:t>
                      </a:r>
                      <a:r>
                        <a:rPr kumimoji="0" lang="en-US" sz="1000" b="0" i="0" u="none" strike="noStrike" kern="1200" cap="none" spc="0" normalizeH="0" baseline="0" noProof="0">
                          <a:ln>
                            <a:noFill/>
                          </a:ln>
                          <a:solidFill>
                            <a:prstClr val="black"/>
                          </a:solidFill>
                          <a:effectLst/>
                          <a:uLnTx/>
                          <a:uFillTx/>
                          <a:latin typeface="+mn-lt"/>
                          <a:ea typeface="+mn-ea"/>
                          <a:cs typeface="+mn-cs"/>
                        </a:rPr>
                        <a:t> 
 Your multiple-action toothpaste!
Providing you exceptionally fresh breath, #SPLAT Ultracomplex toothpaste can gently whiten sensitive teeth, reduce hypersensitivity, and maintain your gum health!
Where to get it?
CARiNG PHARMACY 
Jaya Grocer 
Shopee https://shopee.com.my/Splat-Ultracomplex-Professional-Toothpaste-(Fluoride-free)-i.6479735.747346947
#ProfessionalOralCare
#NaturalIngredients
#oralhygiene #freshbreath
 — Products shown: SPLAT Ultracomplex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98715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- 2018-05-25 12:00:01 </a:t>
                      </a:r>
                      <a:r>
                        <a:rPr kumimoji="0" lang="en-US" sz="1000" b="0" i="0" u="none" strike="noStrike" kern="1200" cap="none" spc="0" normalizeH="0" baseline="0" noProof="0">
                          <a:ln>
                            <a:noFill/>
                          </a:ln>
                          <a:solidFill>
                            <a:prstClr val="black"/>
                          </a:solidFill>
                          <a:effectLst/>
                          <a:uLnTx/>
                          <a:uFillTx/>
                          <a:latin typeface="+mn-lt"/>
                          <a:ea typeface="+mn-ea"/>
                          <a:cs typeface="+mn-cs"/>
                        </a:rPr>
                        <a:t> 
 Everything is so beautiful when you stop looking for your floss (flaws).
#SPLATsmile #FreshBreath
#SPLATtoothpaste #oralcare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0686838"/>
                  </a:ext>
                </a:extLst>
              </a:tr>
            </a:tbl>
          </a:graphicData>
        </a:graphic>
      </p:graphicFrame>
      <p:sp>
        <p:nvSpPr>
          <p:cNvPr id="4" name="Text Placeholder 3">
            <a:extLst>
              <a:ext uri="{FF2B5EF4-FFF2-40B4-BE49-F238E27FC236}">
                <a16:creationId xmlns:a16="http://schemas.microsoft.com/office/drawing/2014/main" id="{88F184F4-07D8-4760-972D-67857E1CB73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0272966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FE155-1211-43DD-9EEE-22C243909424}"/>
              </a:ext>
            </a:extLst>
          </p:cNvPr>
          <p:cNvSpPr>
            <a:spLocks noGrp="1"/>
          </p:cNvSpPr>
          <p:nvPr>
            <p:ph type="title"/>
          </p:nvPr>
        </p:nvSpPr>
        <p:spPr/>
        <p:txBody>
          <a:bodyPr/>
          <a:lstStyle/>
          <a:p>
            <a:r>
              <a:rPr lang="en-US"/>
              <a:t>Facebook Own Posts Table | SPLAT Asia - 3 of 10</a:t>
            </a:r>
          </a:p>
        </p:txBody>
      </p:sp>
      <p:graphicFrame>
        <p:nvGraphicFramePr>
          <p:cNvPr id="5" name="Table Placeholder 4">
            <a:extLst>
              <a:ext uri="{FF2B5EF4-FFF2-40B4-BE49-F238E27FC236}">
                <a16:creationId xmlns:a16="http://schemas.microsoft.com/office/drawing/2014/main" id="{BCF10EBF-C6AF-4D4F-BDD6-C13944A68519}"/>
              </a:ext>
            </a:extLst>
          </p:cNvPr>
          <p:cNvGraphicFramePr>
            <a:graphicFrameLocks noGrp="1"/>
          </p:cNvGraphicFramePr>
          <p:nvPr>
            <p:ph type="tbl" sz="quarter" idx="13"/>
            <p:extLst>
              <p:ext uri="{D42A27DB-BD31-4B8C-83A1-F6EECF244321}">
                <p14:modId xmlns:p14="http://schemas.microsoft.com/office/powerpoint/2010/main" val="1407791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60266993"/>
                    </a:ext>
                  </a:extLst>
                </a:gridCol>
                <a:gridCol w="658368">
                  <a:extLst>
                    <a:ext uri="{9D8B030D-6E8A-4147-A177-3AD203B41FA5}">
                      <a16:colId xmlns:a16="http://schemas.microsoft.com/office/drawing/2014/main" val="567803521"/>
                    </a:ext>
                  </a:extLst>
                </a:gridCol>
                <a:gridCol w="658368">
                  <a:extLst>
                    <a:ext uri="{9D8B030D-6E8A-4147-A177-3AD203B41FA5}">
                      <a16:colId xmlns:a16="http://schemas.microsoft.com/office/drawing/2014/main" val="617953357"/>
                    </a:ext>
                  </a:extLst>
                </a:gridCol>
                <a:gridCol w="658368">
                  <a:extLst>
                    <a:ext uri="{9D8B030D-6E8A-4147-A177-3AD203B41FA5}">
                      <a16:colId xmlns:a16="http://schemas.microsoft.com/office/drawing/2014/main" val="2104284459"/>
                    </a:ext>
                  </a:extLst>
                </a:gridCol>
                <a:gridCol w="658368">
                  <a:extLst>
                    <a:ext uri="{9D8B030D-6E8A-4147-A177-3AD203B41FA5}">
                      <a16:colId xmlns:a16="http://schemas.microsoft.com/office/drawing/2014/main" val="4132324349"/>
                    </a:ext>
                  </a:extLst>
                </a:gridCol>
                <a:gridCol w="658368">
                  <a:extLst>
                    <a:ext uri="{9D8B030D-6E8A-4147-A177-3AD203B41FA5}">
                      <a16:colId xmlns:a16="http://schemas.microsoft.com/office/drawing/2014/main" val="4168002326"/>
                    </a:ext>
                  </a:extLst>
                </a:gridCol>
                <a:gridCol w="658368">
                  <a:extLst>
                    <a:ext uri="{9D8B030D-6E8A-4147-A177-3AD203B41FA5}">
                      <a16:colId xmlns:a16="http://schemas.microsoft.com/office/drawing/2014/main" val="1445376368"/>
                    </a:ext>
                  </a:extLst>
                </a:gridCol>
                <a:gridCol w="658368">
                  <a:extLst>
                    <a:ext uri="{9D8B030D-6E8A-4147-A177-3AD203B41FA5}">
                      <a16:colId xmlns:a16="http://schemas.microsoft.com/office/drawing/2014/main" val="3250473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296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- 2018-05-19 12:00:00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the ideal toothpaste?
#SPLAT Ultracomplex Toothpaste contains natural papaya enzyme combined with PVP which break up stubborn dental plaque in your mouth.
The active </a:t>
                      </a:r>
                      <a:r>
                        <a:rPr kumimoji="0" lang="az-Cyrl-AZ" sz="1000" b="0" i="0" u="none" strike="noStrike" kern="1200" cap="none" spc="0" normalizeH="0" baseline="0" noProof="0">
                          <a:ln>
                            <a:noFill/>
                          </a:ln>
                          <a:solidFill>
                            <a:prstClr val="black"/>
                          </a:solidFill>
                          <a:effectLst/>
                          <a:uLnTx/>
                          <a:uFillTx/>
                          <a:latin typeface="+mn-lt"/>
                          <a:ea typeface="+mn-ea"/>
                          <a:cs typeface="+mn-cs"/>
                        </a:rPr>
                        <a:t>с</a:t>
                      </a:r>
                      <a:r>
                        <a:rPr kumimoji="0" lang="en-US" sz="1000" b="0" i="0" u="none" strike="noStrike" kern="1200" cap="none" spc="0" normalizeH="0" baseline="0" noProof="0">
                          <a:ln>
                            <a:noFill/>
                          </a:ln>
                          <a:solidFill>
                            <a:prstClr val="black"/>
                          </a:solidFill>
                          <a:effectLst/>
                          <a:uLnTx/>
                          <a:uFillTx/>
                          <a:latin typeface="+mn-lt"/>
                          <a:ea typeface="+mn-ea"/>
                          <a:cs typeface="+mn-cs"/>
                        </a:rPr>
                        <a:t>alcium and hydroxyapatite in the toothpaste help increase the teeth density whereas the Sp.White System can help your teeth achieve a brilliant shine!
You can purchase the fluoride-free toothpaste at the nearest Ben's Independent Grocer or online at Lazada!
https://www.lazada.com.my/products/splat-ultracomplex-professional-toothpaste-fluoride-free-i134606915-s151621296.html
#TriclosanFree #ProfessionalOralCare
#SPLATtoothpaste #oralhygiene
 — Products shown: SPLAT Ultracomplex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406745"/>
                  </a:ext>
                </a:extLst>
              </a:tr>
            </a:tbl>
          </a:graphicData>
        </a:graphic>
      </p:graphicFrame>
      <p:sp>
        <p:nvSpPr>
          <p:cNvPr id="4" name="Text Placeholder 3">
            <a:extLst>
              <a:ext uri="{FF2B5EF4-FFF2-40B4-BE49-F238E27FC236}">
                <a16:creationId xmlns:a16="http://schemas.microsoft.com/office/drawing/2014/main" id="{E5E7F93D-0EFF-464A-8DD9-0642A7763BE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51216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A325E-0438-40E9-84D0-6F4A5914B108}"/>
              </a:ext>
            </a:extLst>
          </p:cNvPr>
          <p:cNvSpPr>
            <a:spLocks noGrp="1"/>
          </p:cNvSpPr>
          <p:nvPr>
            <p:ph type="title"/>
          </p:nvPr>
        </p:nvSpPr>
        <p:spPr/>
        <p:txBody>
          <a:bodyPr/>
          <a:lstStyle/>
          <a:p>
            <a:r>
              <a:rPr lang="en-US"/>
              <a:t>Facebook Own Posts Table | SPLAT Asia - 4 of 10</a:t>
            </a:r>
          </a:p>
        </p:txBody>
      </p:sp>
      <p:graphicFrame>
        <p:nvGraphicFramePr>
          <p:cNvPr id="5" name="Table Placeholder 4">
            <a:extLst>
              <a:ext uri="{FF2B5EF4-FFF2-40B4-BE49-F238E27FC236}">
                <a16:creationId xmlns:a16="http://schemas.microsoft.com/office/drawing/2014/main" id="{FA3C52A3-5CF5-4C08-AAA0-5905509D0250}"/>
              </a:ext>
            </a:extLst>
          </p:cNvPr>
          <p:cNvGraphicFramePr>
            <a:graphicFrameLocks noGrp="1"/>
          </p:cNvGraphicFramePr>
          <p:nvPr>
            <p:ph type="tbl" sz="quarter" idx="13"/>
            <p:extLst>
              <p:ext uri="{D42A27DB-BD31-4B8C-83A1-F6EECF244321}">
                <p14:modId xmlns:p14="http://schemas.microsoft.com/office/powerpoint/2010/main" val="437672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18092676"/>
                    </a:ext>
                  </a:extLst>
                </a:gridCol>
                <a:gridCol w="658368">
                  <a:extLst>
                    <a:ext uri="{9D8B030D-6E8A-4147-A177-3AD203B41FA5}">
                      <a16:colId xmlns:a16="http://schemas.microsoft.com/office/drawing/2014/main" val="1513806807"/>
                    </a:ext>
                  </a:extLst>
                </a:gridCol>
                <a:gridCol w="658368">
                  <a:extLst>
                    <a:ext uri="{9D8B030D-6E8A-4147-A177-3AD203B41FA5}">
                      <a16:colId xmlns:a16="http://schemas.microsoft.com/office/drawing/2014/main" val="2577673589"/>
                    </a:ext>
                  </a:extLst>
                </a:gridCol>
                <a:gridCol w="658368">
                  <a:extLst>
                    <a:ext uri="{9D8B030D-6E8A-4147-A177-3AD203B41FA5}">
                      <a16:colId xmlns:a16="http://schemas.microsoft.com/office/drawing/2014/main" val="498910520"/>
                    </a:ext>
                  </a:extLst>
                </a:gridCol>
                <a:gridCol w="658368">
                  <a:extLst>
                    <a:ext uri="{9D8B030D-6E8A-4147-A177-3AD203B41FA5}">
                      <a16:colId xmlns:a16="http://schemas.microsoft.com/office/drawing/2014/main" val="2750059143"/>
                    </a:ext>
                  </a:extLst>
                </a:gridCol>
                <a:gridCol w="658368">
                  <a:extLst>
                    <a:ext uri="{9D8B030D-6E8A-4147-A177-3AD203B41FA5}">
                      <a16:colId xmlns:a16="http://schemas.microsoft.com/office/drawing/2014/main" val="834090602"/>
                    </a:ext>
                  </a:extLst>
                </a:gridCol>
                <a:gridCol w="658368">
                  <a:extLst>
                    <a:ext uri="{9D8B030D-6E8A-4147-A177-3AD203B41FA5}">
                      <a16:colId xmlns:a16="http://schemas.microsoft.com/office/drawing/2014/main" val="1511447660"/>
                    </a:ext>
                  </a:extLst>
                </a:gridCol>
                <a:gridCol w="658368">
                  <a:extLst>
                    <a:ext uri="{9D8B030D-6E8A-4147-A177-3AD203B41FA5}">
                      <a16:colId xmlns:a16="http://schemas.microsoft.com/office/drawing/2014/main" val="1123479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03731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- 2018-05-17 19:15:00 </a:t>
                      </a:r>
                      <a:r>
                        <a:rPr kumimoji="0" lang="en-US" sz="1000" b="0" i="0" u="none" strike="noStrike" kern="1200" cap="none" spc="0" normalizeH="0" baseline="0" noProof="0">
                          <a:ln>
                            <a:noFill/>
                          </a:ln>
                          <a:solidFill>
                            <a:prstClr val="black"/>
                          </a:solidFill>
                          <a:effectLst/>
                          <a:uLnTx/>
                          <a:uFillTx/>
                          <a:latin typeface="+mn-lt"/>
                          <a:ea typeface="+mn-ea"/>
                          <a:cs typeface="+mn-cs"/>
                        </a:rPr>
                        <a:t> 
 Selamat Berbuka Puasa everyone!
Don’t forget to brush your teeth with #SPLAT after breaking your fast.
#SPLAT
#SPLATsmile
#ProfessionalOralCare
#naturalproducts
#oralhygiene
 — Products shown: SPLAT Active Toothpaste, SPLAT Lavendersept Toothpaste and SPLAT Sensitive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4446328"/>
                  </a:ext>
                </a:extLst>
              </a:tr>
            </a:tbl>
          </a:graphicData>
        </a:graphic>
      </p:graphicFrame>
      <p:sp>
        <p:nvSpPr>
          <p:cNvPr id="4" name="Text Placeholder 3">
            <a:extLst>
              <a:ext uri="{FF2B5EF4-FFF2-40B4-BE49-F238E27FC236}">
                <a16:creationId xmlns:a16="http://schemas.microsoft.com/office/drawing/2014/main" id="{24CC2251-B657-4704-8B9A-0A2BC347FE7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740931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DBA03-0956-41AF-9886-7D9908618ACE}"/>
              </a:ext>
            </a:extLst>
          </p:cNvPr>
          <p:cNvSpPr>
            <a:spLocks noGrp="1"/>
          </p:cNvSpPr>
          <p:nvPr>
            <p:ph type="title"/>
          </p:nvPr>
        </p:nvSpPr>
        <p:spPr/>
        <p:txBody>
          <a:bodyPr/>
          <a:lstStyle/>
          <a:p>
            <a:r>
              <a:rPr lang="en-US"/>
              <a:t>Facebook Own Posts Table | SPLAT Asia - 5 of 10</a:t>
            </a:r>
          </a:p>
        </p:txBody>
      </p:sp>
      <p:graphicFrame>
        <p:nvGraphicFramePr>
          <p:cNvPr id="5" name="Table Placeholder 4">
            <a:extLst>
              <a:ext uri="{FF2B5EF4-FFF2-40B4-BE49-F238E27FC236}">
                <a16:creationId xmlns:a16="http://schemas.microsoft.com/office/drawing/2014/main" id="{2800B814-03DE-40A5-8CAE-22835E751B2C}"/>
              </a:ext>
            </a:extLst>
          </p:cNvPr>
          <p:cNvGraphicFramePr>
            <a:graphicFrameLocks noGrp="1"/>
          </p:cNvGraphicFramePr>
          <p:nvPr>
            <p:ph type="tbl" sz="quarter" idx="13"/>
            <p:extLst>
              <p:ext uri="{D42A27DB-BD31-4B8C-83A1-F6EECF244321}">
                <p14:modId xmlns:p14="http://schemas.microsoft.com/office/powerpoint/2010/main" val="2047052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36837909"/>
                    </a:ext>
                  </a:extLst>
                </a:gridCol>
                <a:gridCol w="658368">
                  <a:extLst>
                    <a:ext uri="{9D8B030D-6E8A-4147-A177-3AD203B41FA5}">
                      <a16:colId xmlns:a16="http://schemas.microsoft.com/office/drawing/2014/main" val="365479618"/>
                    </a:ext>
                  </a:extLst>
                </a:gridCol>
                <a:gridCol w="658368">
                  <a:extLst>
                    <a:ext uri="{9D8B030D-6E8A-4147-A177-3AD203B41FA5}">
                      <a16:colId xmlns:a16="http://schemas.microsoft.com/office/drawing/2014/main" val="2493045058"/>
                    </a:ext>
                  </a:extLst>
                </a:gridCol>
                <a:gridCol w="658368">
                  <a:extLst>
                    <a:ext uri="{9D8B030D-6E8A-4147-A177-3AD203B41FA5}">
                      <a16:colId xmlns:a16="http://schemas.microsoft.com/office/drawing/2014/main" val="2348781084"/>
                    </a:ext>
                  </a:extLst>
                </a:gridCol>
                <a:gridCol w="658368">
                  <a:extLst>
                    <a:ext uri="{9D8B030D-6E8A-4147-A177-3AD203B41FA5}">
                      <a16:colId xmlns:a16="http://schemas.microsoft.com/office/drawing/2014/main" val="634802378"/>
                    </a:ext>
                  </a:extLst>
                </a:gridCol>
                <a:gridCol w="658368">
                  <a:extLst>
                    <a:ext uri="{9D8B030D-6E8A-4147-A177-3AD203B41FA5}">
                      <a16:colId xmlns:a16="http://schemas.microsoft.com/office/drawing/2014/main" val="2122321939"/>
                    </a:ext>
                  </a:extLst>
                </a:gridCol>
                <a:gridCol w="658368">
                  <a:extLst>
                    <a:ext uri="{9D8B030D-6E8A-4147-A177-3AD203B41FA5}">
                      <a16:colId xmlns:a16="http://schemas.microsoft.com/office/drawing/2014/main" val="3903368558"/>
                    </a:ext>
                  </a:extLst>
                </a:gridCol>
                <a:gridCol w="658368">
                  <a:extLst>
                    <a:ext uri="{9D8B030D-6E8A-4147-A177-3AD203B41FA5}">
                      <a16:colId xmlns:a16="http://schemas.microsoft.com/office/drawing/2014/main" val="3670029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45785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- 2018-05-13 12:00:00 </a:t>
                      </a:r>
                      <a:r>
                        <a:rPr kumimoji="0" lang="en-US" sz="1000" b="0" i="0" u="none" strike="noStrike" kern="1200" cap="none" spc="0" normalizeH="0" baseline="0" noProof="0">
                          <a:ln>
                            <a:noFill/>
                          </a:ln>
                          <a:solidFill>
                            <a:prstClr val="black"/>
                          </a:solidFill>
                          <a:effectLst/>
                          <a:uLnTx/>
                          <a:uFillTx/>
                          <a:latin typeface="+mn-lt"/>
                          <a:ea typeface="+mn-ea"/>
                          <a:cs typeface="+mn-cs"/>
                        </a:rPr>
                        <a:t> 
 Happy Mother’s Day to all the supermums out there!
Show appreciation to your beloved supermum with some #SPLAT toothpaste and quality time. &lt;3
#SPLAT
#SPLATsmile
#ProfessionalOralCare
#naturalproducts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6868861"/>
                  </a:ext>
                </a:extLst>
              </a:tr>
            </a:tbl>
          </a:graphicData>
        </a:graphic>
      </p:graphicFrame>
      <p:sp>
        <p:nvSpPr>
          <p:cNvPr id="4" name="Text Placeholder 3">
            <a:extLst>
              <a:ext uri="{FF2B5EF4-FFF2-40B4-BE49-F238E27FC236}">
                <a16:creationId xmlns:a16="http://schemas.microsoft.com/office/drawing/2014/main" id="{CAFC5AF7-D890-4836-84DE-F26F2496900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5567114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FC0EA-E4F5-4938-810F-0DB834A0699C}"/>
              </a:ext>
            </a:extLst>
          </p:cNvPr>
          <p:cNvSpPr>
            <a:spLocks noGrp="1"/>
          </p:cNvSpPr>
          <p:nvPr>
            <p:ph type="title"/>
          </p:nvPr>
        </p:nvSpPr>
        <p:spPr/>
        <p:txBody>
          <a:bodyPr/>
          <a:lstStyle/>
          <a:p>
            <a:r>
              <a:rPr lang="en-US"/>
              <a:t>Facebook Own Posts Table | SPLAT Asia - 6 of 10</a:t>
            </a:r>
          </a:p>
        </p:txBody>
      </p:sp>
      <p:graphicFrame>
        <p:nvGraphicFramePr>
          <p:cNvPr id="5" name="Table Placeholder 4">
            <a:extLst>
              <a:ext uri="{FF2B5EF4-FFF2-40B4-BE49-F238E27FC236}">
                <a16:creationId xmlns:a16="http://schemas.microsoft.com/office/drawing/2014/main" id="{3C5591C6-B5E8-4C20-8DDD-655939E8C13C}"/>
              </a:ext>
            </a:extLst>
          </p:cNvPr>
          <p:cNvGraphicFramePr>
            <a:graphicFrameLocks noGrp="1"/>
          </p:cNvGraphicFramePr>
          <p:nvPr>
            <p:ph type="tbl" sz="quarter" idx="13"/>
            <p:extLst>
              <p:ext uri="{D42A27DB-BD31-4B8C-83A1-F6EECF244321}">
                <p14:modId xmlns:p14="http://schemas.microsoft.com/office/powerpoint/2010/main" val="3424659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73251542"/>
                    </a:ext>
                  </a:extLst>
                </a:gridCol>
                <a:gridCol w="658368">
                  <a:extLst>
                    <a:ext uri="{9D8B030D-6E8A-4147-A177-3AD203B41FA5}">
                      <a16:colId xmlns:a16="http://schemas.microsoft.com/office/drawing/2014/main" val="3123192615"/>
                    </a:ext>
                  </a:extLst>
                </a:gridCol>
                <a:gridCol w="658368">
                  <a:extLst>
                    <a:ext uri="{9D8B030D-6E8A-4147-A177-3AD203B41FA5}">
                      <a16:colId xmlns:a16="http://schemas.microsoft.com/office/drawing/2014/main" val="1402439612"/>
                    </a:ext>
                  </a:extLst>
                </a:gridCol>
                <a:gridCol w="658368">
                  <a:extLst>
                    <a:ext uri="{9D8B030D-6E8A-4147-A177-3AD203B41FA5}">
                      <a16:colId xmlns:a16="http://schemas.microsoft.com/office/drawing/2014/main" val="603975836"/>
                    </a:ext>
                  </a:extLst>
                </a:gridCol>
                <a:gridCol w="658368">
                  <a:extLst>
                    <a:ext uri="{9D8B030D-6E8A-4147-A177-3AD203B41FA5}">
                      <a16:colId xmlns:a16="http://schemas.microsoft.com/office/drawing/2014/main" val="2820736839"/>
                    </a:ext>
                  </a:extLst>
                </a:gridCol>
                <a:gridCol w="658368">
                  <a:extLst>
                    <a:ext uri="{9D8B030D-6E8A-4147-A177-3AD203B41FA5}">
                      <a16:colId xmlns:a16="http://schemas.microsoft.com/office/drawing/2014/main" val="2706248039"/>
                    </a:ext>
                  </a:extLst>
                </a:gridCol>
                <a:gridCol w="658368">
                  <a:extLst>
                    <a:ext uri="{9D8B030D-6E8A-4147-A177-3AD203B41FA5}">
                      <a16:colId xmlns:a16="http://schemas.microsoft.com/office/drawing/2014/main" val="3652279601"/>
                    </a:ext>
                  </a:extLst>
                </a:gridCol>
                <a:gridCol w="658368">
                  <a:extLst>
                    <a:ext uri="{9D8B030D-6E8A-4147-A177-3AD203B41FA5}">
                      <a16:colId xmlns:a16="http://schemas.microsoft.com/office/drawing/2014/main" val="3044954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0805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- 2018-05-11 12:00:00 </a:t>
                      </a:r>
                      <a:r>
                        <a:rPr kumimoji="0" lang="en-US" sz="1000" b="0" i="0" u="none" strike="noStrike" kern="1200" cap="none" spc="0" normalizeH="0" baseline="0" noProof="0">
                          <a:ln>
                            <a:noFill/>
                          </a:ln>
                          <a:solidFill>
                            <a:prstClr val="black"/>
                          </a:solidFill>
                          <a:effectLst/>
                          <a:uLnTx/>
                          <a:uFillTx/>
                          <a:latin typeface="+mn-lt"/>
                          <a:ea typeface="+mn-ea"/>
                          <a:cs typeface="+mn-cs"/>
                        </a:rPr>
                        <a:t> 
 Feeling the pain when eating cold, hot, sour or sweet food?
You are most likely suffering from hypersensitivity. We recommend you to change your toothpaste to #SPLAT Ultracomplex!
The potassium and zinc ions can reduce enamel sensitivity and have a soothing effect on your gums. It also provides you a comprehensive care and whitening for sensitive teeth.
You can find us online at  
Lazada : https://www.lazada.com.my/products/splat-ultracomplex-professional-toothpaste-fluoride-free-i134606915-s151621296.html
Shopee: https://shopee.com.my/Splat-Ultracomplex-Professional-Toothpaste-(Fluoride-free)-i.6479735.747346947
#SPLATsmile #oralhealthcare
#SPLATtoothpaste #freshbreath
 — Products shown: SPLAT Ultracomplex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58732457"/>
                  </a:ext>
                </a:extLst>
              </a:tr>
            </a:tbl>
          </a:graphicData>
        </a:graphic>
      </p:graphicFrame>
      <p:sp>
        <p:nvSpPr>
          <p:cNvPr id="4" name="Text Placeholder 3">
            <a:extLst>
              <a:ext uri="{FF2B5EF4-FFF2-40B4-BE49-F238E27FC236}">
                <a16:creationId xmlns:a16="http://schemas.microsoft.com/office/drawing/2014/main" id="{BCAFDBB7-370E-4E64-A749-CA2BC5B959B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813984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022A1-EF4A-4F61-A824-613477DCD578}"/>
              </a:ext>
            </a:extLst>
          </p:cNvPr>
          <p:cNvSpPr>
            <a:spLocks noGrp="1"/>
          </p:cNvSpPr>
          <p:nvPr>
            <p:ph type="title"/>
          </p:nvPr>
        </p:nvSpPr>
        <p:spPr/>
        <p:txBody>
          <a:bodyPr/>
          <a:lstStyle/>
          <a:p>
            <a:r>
              <a:rPr lang="en-US"/>
              <a:t>Facebook Own Posts Table | SPLAT Asia - 7 of 10</a:t>
            </a:r>
          </a:p>
        </p:txBody>
      </p:sp>
      <p:graphicFrame>
        <p:nvGraphicFramePr>
          <p:cNvPr id="5" name="Table Placeholder 4">
            <a:extLst>
              <a:ext uri="{FF2B5EF4-FFF2-40B4-BE49-F238E27FC236}">
                <a16:creationId xmlns:a16="http://schemas.microsoft.com/office/drawing/2014/main" id="{9DD5C194-E54B-48FB-85BE-EDD3649EC856}"/>
              </a:ext>
            </a:extLst>
          </p:cNvPr>
          <p:cNvGraphicFramePr>
            <a:graphicFrameLocks noGrp="1"/>
          </p:cNvGraphicFramePr>
          <p:nvPr>
            <p:ph type="tbl" sz="quarter" idx="13"/>
            <p:extLst>
              <p:ext uri="{D42A27DB-BD31-4B8C-83A1-F6EECF244321}">
                <p14:modId xmlns:p14="http://schemas.microsoft.com/office/powerpoint/2010/main" val="1068955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64337879"/>
                    </a:ext>
                  </a:extLst>
                </a:gridCol>
                <a:gridCol w="658368">
                  <a:extLst>
                    <a:ext uri="{9D8B030D-6E8A-4147-A177-3AD203B41FA5}">
                      <a16:colId xmlns:a16="http://schemas.microsoft.com/office/drawing/2014/main" val="1223764224"/>
                    </a:ext>
                  </a:extLst>
                </a:gridCol>
                <a:gridCol w="658368">
                  <a:extLst>
                    <a:ext uri="{9D8B030D-6E8A-4147-A177-3AD203B41FA5}">
                      <a16:colId xmlns:a16="http://schemas.microsoft.com/office/drawing/2014/main" val="2230750428"/>
                    </a:ext>
                  </a:extLst>
                </a:gridCol>
                <a:gridCol w="658368">
                  <a:extLst>
                    <a:ext uri="{9D8B030D-6E8A-4147-A177-3AD203B41FA5}">
                      <a16:colId xmlns:a16="http://schemas.microsoft.com/office/drawing/2014/main" val="4122098034"/>
                    </a:ext>
                  </a:extLst>
                </a:gridCol>
                <a:gridCol w="658368">
                  <a:extLst>
                    <a:ext uri="{9D8B030D-6E8A-4147-A177-3AD203B41FA5}">
                      <a16:colId xmlns:a16="http://schemas.microsoft.com/office/drawing/2014/main" val="2670949905"/>
                    </a:ext>
                  </a:extLst>
                </a:gridCol>
                <a:gridCol w="658368">
                  <a:extLst>
                    <a:ext uri="{9D8B030D-6E8A-4147-A177-3AD203B41FA5}">
                      <a16:colId xmlns:a16="http://schemas.microsoft.com/office/drawing/2014/main" val="2263455655"/>
                    </a:ext>
                  </a:extLst>
                </a:gridCol>
                <a:gridCol w="658368">
                  <a:extLst>
                    <a:ext uri="{9D8B030D-6E8A-4147-A177-3AD203B41FA5}">
                      <a16:colId xmlns:a16="http://schemas.microsoft.com/office/drawing/2014/main" val="3976380515"/>
                    </a:ext>
                  </a:extLst>
                </a:gridCol>
                <a:gridCol w="658368">
                  <a:extLst>
                    <a:ext uri="{9D8B030D-6E8A-4147-A177-3AD203B41FA5}">
                      <a16:colId xmlns:a16="http://schemas.microsoft.com/office/drawing/2014/main" val="3195251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3322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- 2018-05-08 12:00:01 </a:t>
                      </a:r>
                      <a:r>
                        <a:rPr kumimoji="0" lang="en-US" sz="1000" b="0" i="0" u="none" strike="noStrike" kern="1200" cap="none" spc="0" normalizeH="0" baseline="0" noProof="0">
                          <a:ln>
                            <a:noFill/>
                          </a:ln>
                          <a:solidFill>
                            <a:prstClr val="black"/>
                          </a:solidFill>
                          <a:effectLst/>
                          <a:uLnTx/>
                          <a:uFillTx/>
                          <a:latin typeface="+mn-lt"/>
                          <a:ea typeface="+mn-ea"/>
                          <a:cs typeface="+mn-cs"/>
                        </a:rPr>
                        <a:t> 
 Hi Malaysians, tomorrow is our 14th General Election day. Selamat Mengundi and safe drive.
#GE14 #PRU14
#SPLAT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638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- 2018-05-07 20:00:01 </a:t>
                      </a:r>
                      <a:r>
                        <a:rPr kumimoji="0" lang="en-US" sz="1000" b="0" i="0" u="none" strike="noStrike" kern="1200" cap="none" spc="0" normalizeH="0" baseline="0" noProof="0">
                          <a:ln>
                            <a:noFill/>
                          </a:ln>
                          <a:solidFill>
                            <a:prstClr val="black"/>
                          </a:solidFill>
                          <a:effectLst/>
                          <a:uLnTx/>
                          <a:uFillTx/>
                          <a:latin typeface="+mn-lt"/>
                          <a:ea typeface="+mn-ea"/>
                          <a:cs typeface="+mn-cs"/>
                        </a:rPr>
                        <a:t> 
 Here's to the first-time voters,
Remember to
DO
1. Bring your I.C. for voting.
2. Leave an X in the column next to your candidate of choice. 
3. Wear clothes without any party’s logo on it
4. Brush your teeth with #SPLAT toothpaste
DON'T
1. Paint your nails
2. Use your phone while voting.
#SPLATsmile
#ProfessionalOralCare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8911844"/>
                  </a:ext>
                </a:extLst>
              </a:tr>
            </a:tbl>
          </a:graphicData>
        </a:graphic>
      </p:graphicFrame>
      <p:sp>
        <p:nvSpPr>
          <p:cNvPr id="4" name="Text Placeholder 3">
            <a:extLst>
              <a:ext uri="{FF2B5EF4-FFF2-40B4-BE49-F238E27FC236}">
                <a16:creationId xmlns:a16="http://schemas.microsoft.com/office/drawing/2014/main" id="{BBFB2DDC-7EFA-498C-BCAD-061E2CF6192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4096794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1730D-A645-46EF-A652-D995F2EBED7D}"/>
              </a:ext>
            </a:extLst>
          </p:cNvPr>
          <p:cNvSpPr>
            <a:spLocks noGrp="1"/>
          </p:cNvSpPr>
          <p:nvPr>
            <p:ph type="title"/>
          </p:nvPr>
        </p:nvSpPr>
        <p:spPr/>
        <p:txBody>
          <a:bodyPr/>
          <a:lstStyle/>
          <a:p>
            <a:r>
              <a:rPr lang="en-US"/>
              <a:t>Facebook Own Posts Table | SPLAT Asia - 8 of 10</a:t>
            </a:r>
          </a:p>
        </p:txBody>
      </p:sp>
      <p:graphicFrame>
        <p:nvGraphicFramePr>
          <p:cNvPr id="5" name="Table Placeholder 4">
            <a:extLst>
              <a:ext uri="{FF2B5EF4-FFF2-40B4-BE49-F238E27FC236}">
                <a16:creationId xmlns:a16="http://schemas.microsoft.com/office/drawing/2014/main" id="{B94913DE-1A84-46E1-B53E-0CEF88EDD278}"/>
              </a:ext>
            </a:extLst>
          </p:cNvPr>
          <p:cNvGraphicFramePr>
            <a:graphicFrameLocks noGrp="1"/>
          </p:cNvGraphicFramePr>
          <p:nvPr>
            <p:ph type="tbl" sz="quarter" idx="13"/>
            <p:extLst>
              <p:ext uri="{D42A27DB-BD31-4B8C-83A1-F6EECF244321}">
                <p14:modId xmlns:p14="http://schemas.microsoft.com/office/powerpoint/2010/main" val="1241418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92093074"/>
                    </a:ext>
                  </a:extLst>
                </a:gridCol>
                <a:gridCol w="658368">
                  <a:extLst>
                    <a:ext uri="{9D8B030D-6E8A-4147-A177-3AD203B41FA5}">
                      <a16:colId xmlns:a16="http://schemas.microsoft.com/office/drawing/2014/main" val="857623673"/>
                    </a:ext>
                  </a:extLst>
                </a:gridCol>
                <a:gridCol w="658368">
                  <a:extLst>
                    <a:ext uri="{9D8B030D-6E8A-4147-A177-3AD203B41FA5}">
                      <a16:colId xmlns:a16="http://schemas.microsoft.com/office/drawing/2014/main" val="2298336211"/>
                    </a:ext>
                  </a:extLst>
                </a:gridCol>
                <a:gridCol w="658368">
                  <a:extLst>
                    <a:ext uri="{9D8B030D-6E8A-4147-A177-3AD203B41FA5}">
                      <a16:colId xmlns:a16="http://schemas.microsoft.com/office/drawing/2014/main" val="3247808460"/>
                    </a:ext>
                  </a:extLst>
                </a:gridCol>
                <a:gridCol w="658368">
                  <a:extLst>
                    <a:ext uri="{9D8B030D-6E8A-4147-A177-3AD203B41FA5}">
                      <a16:colId xmlns:a16="http://schemas.microsoft.com/office/drawing/2014/main" val="1022560451"/>
                    </a:ext>
                  </a:extLst>
                </a:gridCol>
                <a:gridCol w="658368">
                  <a:extLst>
                    <a:ext uri="{9D8B030D-6E8A-4147-A177-3AD203B41FA5}">
                      <a16:colId xmlns:a16="http://schemas.microsoft.com/office/drawing/2014/main" val="1578869278"/>
                    </a:ext>
                  </a:extLst>
                </a:gridCol>
                <a:gridCol w="658368">
                  <a:extLst>
                    <a:ext uri="{9D8B030D-6E8A-4147-A177-3AD203B41FA5}">
                      <a16:colId xmlns:a16="http://schemas.microsoft.com/office/drawing/2014/main" val="4050780877"/>
                    </a:ext>
                  </a:extLst>
                </a:gridCol>
                <a:gridCol w="658368">
                  <a:extLst>
                    <a:ext uri="{9D8B030D-6E8A-4147-A177-3AD203B41FA5}">
                      <a16:colId xmlns:a16="http://schemas.microsoft.com/office/drawing/2014/main" val="587626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81855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- 2018-05-07 12:00:01 </a:t>
                      </a:r>
                      <a:r>
                        <a:rPr kumimoji="0" lang="en-US" sz="1000" b="0" i="0" u="none" strike="noStrike" kern="1200" cap="none" spc="0" normalizeH="0" baseline="0" noProof="0">
                          <a:ln>
                            <a:noFill/>
                          </a:ln>
                          <a:solidFill>
                            <a:prstClr val="black"/>
                          </a:solidFill>
                          <a:effectLst/>
                          <a:uLnTx/>
                          <a:uFillTx/>
                          <a:latin typeface="+mn-lt"/>
                          <a:ea typeface="+mn-ea"/>
                          <a:cs typeface="+mn-cs"/>
                        </a:rPr>
                        <a:t> 
 Love free shipping don’t you? 
Enjoy free shipping now when you purchase any #SPLAT toothpaste online for orders over RM18 to anywhere in Peninsula Malaysia!
Find us online at:
- Lazada (http://www.lazada.com.my/mimijumi-malaysia/)
- Shopee (https://shopee.com.my/portessdnbhd)
#ProfessionalOralCare #BrushingTeeth
#freshbreath #oralhygiene
 — Products shown: SPLAT Ultracomplex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3275843"/>
                  </a:ext>
                </a:extLst>
              </a:tr>
            </a:tbl>
          </a:graphicData>
        </a:graphic>
      </p:graphicFrame>
      <p:sp>
        <p:nvSpPr>
          <p:cNvPr id="4" name="Text Placeholder 3">
            <a:extLst>
              <a:ext uri="{FF2B5EF4-FFF2-40B4-BE49-F238E27FC236}">
                <a16:creationId xmlns:a16="http://schemas.microsoft.com/office/drawing/2014/main" id="{95167E2D-A1D6-4272-A06E-18F532832BE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543473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56562-E77C-4A03-92D9-185F01A23FCF}"/>
              </a:ext>
            </a:extLst>
          </p:cNvPr>
          <p:cNvSpPr>
            <a:spLocks noGrp="1"/>
          </p:cNvSpPr>
          <p:nvPr>
            <p:ph type="title"/>
          </p:nvPr>
        </p:nvSpPr>
        <p:spPr/>
        <p:txBody>
          <a:bodyPr/>
          <a:lstStyle/>
          <a:p>
            <a:r>
              <a:rPr lang="en-US"/>
              <a:t>Facebook Own Posts Table | SPLAT Asia - 9 of 10</a:t>
            </a:r>
          </a:p>
        </p:txBody>
      </p:sp>
      <p:graphicFrame>
        <p:nvGraphicFramePr>
          <p:cNvPr id="5" name="Table Placeholder 4">
            <a:extLst>
              <a:ext uri="{FF2B5EF4-FFF2-40B4-BE49-F238E27FC236}">
                <a16:creationId xmlns:a16="http://schemas.microsoft.com/office/drawing/2014/main" id="{6354E7D1-FE47-4464-A229-64499B6EF53F}"/>
              </a:ext>
            </a:extLst>
          </p:cNvPr>
          <p:cNvGraphicFramePr>
            <a:graphicFrameLocks noGrp="1"/>
          </p:cNvGraphicFramePr>
          <p:nvPr>
            <p:ph type="tbl" sz="quarter" idx="13"/>
            <p:extLst>
              <p:ext uri="{D42A27DB-BD31-4B8C-83A1-F6EECF244321}">
                <p14:modId xmlns:p14="http://schemas.microsoft.com/office/powerpoint/2010/main" val="2371121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54732329"/>
                    </a:ext>
                  </a:extLst>
                </a:gridCol>
                <a:gridCol w="658368">
                  <a:extLst>
                    <a:ext uri="{9D8B030D-6E8A-4147-A177-3AD203B41FA5}">
                      <a16:colId xmlns:a16="http://schemas.microsoft.com/office/drawing/2014/main" val="939831634"/>
                    </a:ext>
                  </a:extLst>
                </a:gridCol>
                <a:gridCol w="658368">
                  <a:extLst>
                    <a:ext uri="{9D8B030D-6E8A-4147-A177-3AD203B41FA5}">
                      <a16:colId xmlns:a16="http://schemas.microsoft.com/office/drawing/2014/main" val="618295750"/>
                    </a:ext>
                  </a:extLst>
                </a:gridCol>
                <a:gridCol w="658368">
                  <a:extLst>
                    <a:ext uri="{9D8B030D-6E8A-4147-A177-3AD203B41FA5}">
                      <a16:colId xmlns:a16="http://schemas.microsoft.com/office/drawing/2014/main" val="3700097105"/>
                    </a:ext>
                  </a:extLst>
                </a:gridCol>
                <a:gridCol w="658368">
                  <a:extLst>
                    <a:ext uri="{9D8B030D-6E8A-4147-A177-3AD203B41FA5}">
                      <a16:colId xmlns:a16="http://schemas.microsoft.com/office/drawing/2014/main" val="2284810956"/>
                    </a:ext>
                  </a:extLst>
                </a:gridCol>
                <a:gridCol w="658368">
                  <a:extLst>
                    <a:ext uri="{9D8B030D-6E8A-4147-A177-3AD203B41FA5}">
                      <a16:colId xmlns:a16="http://schemas.microsoft.com/office/drawing/2014/main" val="1131784626"/>
                    </a:ext>
                  </a:extLst>
                </a:gridCol>
                <a:gridCol w="658368">
                  <a:extLst>
                    <a:ext uri="{9D8B030D-6E8A-4147-A177-3AD203B41FA5}">
                      <a16:colId xmlns:a16="http://schemas.microsoft.com/office/drawing/2014/main" val="1111926109"/>
                    </a:ext>
                  </a:extLst>
                </a:gridCol>
                <a:gridCol w="658368">
                  <a:extLst>
                    <a:ext uri="{9D8B030D-6E8A-4147-A177-3AD203B41FA5}">
                      <a16:colId xmlns:a16="http://schemas.microsoft.com/office/drawing/2014/main" val="137219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76656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- 2018-05-03 12:00:01 </a:t>
                      </a:r>
                      <a:r>
                        <a:rPr kumimoji="0" lang="en-US" sz="1000" b="0" i="0" u="none" strike="noStrike" kern="1200" cap="none" spc="0" normalizeH="0" baseline="0" noProof="0">
                          <a:ln>
                            <a:noFill/>
                          </a:ln>
                          <a:solidFill>
                            <a:prstClr val="black"/>
                          </a:solidFill>
                          <a:effectLst/>
                          <a:uLnTx/>
                          <a:uFillTx/>
                          <a:latin typeface="+mn-lt"/>
                          <a:ea typeface="+mn-ea"/>
                          <a:cs typeface="+mn-cs"/>
                        </a:rPr>
                        <a:t> 
 It’s that time of the month, introducing the flavour of May, #SPLAT Ultracomplex Toothpaste!
Starting today until the end of May 2018, you can get a RM1 discount for every purchase of SPLAT Ultracomplex Toothpaste all over Malaysia!
Purchase the toothpaste at these stores near you:
Ben's Independent Grocer
CARiNG PHARMACY
Jaya Grocer
#ProfessionalOralCare
#NaturalIngredients
#oralhygiene #freshbreath
 — Products shown: SPLAT Ultracomplex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5860941"/>
                  </a:ext>
                </a:extLst>
              </a:tr>
            </a:tbl>
          </a:graphicData>
        </a:graphic>
      </p:graphicFrame>
      <p:sp>
        <p:nvSpPr>
          <p:cNvPr id="4" name="Text Placeholder 3">
            <a:extLst>
              <a:ext uri="{FF2B5EF4-FFF2-40B4-BE49-F238E27FC236}">
                <a16:creationId xmlns:a16="http://schemas.microsoft.com/office/drawing/2014/main" id="{9F436F70-8A6C-4C74-B03A-37DD8EFEB64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5837229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B56DB-8E88-4594-B83E-F52EA80338EE}"/>
              </a:ext>
            </a:extLst>
          </p:cNvPr>
          <p:cNvSpPr>
            <a:spLocks noGrp="1"/>
          </p:cNvSpPr>
          <p:nvPr>
            <p:ph type="title"/>
          </p:nvPr>
        </p:nvSpPr>
        <p:spPr/>
        <p:txBody>
          <a:bodyPr/>
          <a:lstStyle/>
          <a:p>
            <a:r>
              <a:rPr lang="en-US"/>
              <a:t>Facebook Own Posts Table | SPLAT Asia - 10 of 10</a:t>
            </a:r>
          </a:p>
        </p:txBody>
      </p:sp>
      <p:graphicFrame>
        <p:nvGraphicFramePr>
          <p:cNvPr id="5" name="Table Placeholder 4">
            <a:extLst>
              <a:ext uri="{FF2B5EF4-FFF2-40B4-BE49-F238E27FC236}">
                <a16:creationId xmlns:a16="http://schemas.microsoft.com/office/drawing/2014/main" id="{551CDE3A-B07C-4BE6-86FA-528CAD955443}"/>
              </a:ext>
            </a:extLst>
          </p:cNvPr>
          <p:cNvGraphicFramePr>
            <a:graphicFrameLocks noGrp="1"/>
          </p:cNvGraphicFramePr>
          <p:nvPr>
            <p:ph type="tbl" sz="quarter" idx="13"/>
            <p:extLst>
              <p:ext uri="{D42A27DB-BD31-4B8C-83A1-F6EECF244321}">
                <p14:modId xmlns:p14="http://schemas.microsoft.com/office/powerpoint/2010/main" val="108681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12023444"/>
                    </a:ext>
                  </a:extLst>
                </a:gridCol>
                <a:gridCol w="658368">
                  <a:extLst>
                    <a:ext uri="{9D8B030D-6E8A-4147-A177-3AD203B41FA5}">
                      <a16:colId xmlns:a16="http://schemas.microsoft.com/office/drawing/2014/main" val="739095472"/>
                    </a:ext>
                  </a:extLst>
                </a:gridCol>
                <a:gridCol w="658368">
                  <a:extLst>
                    <a:ext uri="{9D8B030D-6E8A-4147-A177-3AD203B41FA5}">
                      <a16:colId xmlns:a16="http://schemas.microsoft.com/office/drawing/2014/main" val="1367870275"/>
                    </a:ext>
                  </a:extLst>
                </a:gridCol>
                <a:gridCol w="658368">
                  <a:extLst>
                    <a:ext uri="{9D8B030D-6E8A-4147-A177-3AD203B41FA5}">
                      <a16:colId xmlns:a16="http://schemas.microsoft.com/office/drawing/2014/main" val="455902659"/>
                    </a:ext>
                  </a:extLst>
                </a:gridCol>
                <a:gridCol w="658368">
                  <a:extLst>
                    <a:ext uri="{9D8B030D-6E8A-4147-A177-3AD203B41FA5}">
                      <a16:colId xmlns:a16="http://schemas.microsoft.com/office/drawing/2014/main" val="1594256042"/>
                    </a:ext>
                  </a:extLst>
                </a:gridCol>
                <a:gridCol w="658368">
                  <a:extLst>
                    <a:ext uri="{9D8B030D-6E8A-4147-A177-3AD203B41FA5}">
                      <a16:colId xmlns:a16="http://schemas.microsoft.com/office/drawing/2014/main" val="3104657341"/>
                    </a:ext>
                  </a:extLst>
                </a:gridCol>
                <a:gridCol w="658368">
                  <a:extLst>
                    <a:ext uri="{9D8B030D-6E8A-4147-A177-3AD203B41FA5}">
                      <a16:colId xmlns:a16="http://schemas.microsoft.com/office/drawing/2014/main" val="3992518149"/>
                    </a:ext>
                  </a:extLst>
                </a:gridCol>
                <a:gridCol w="658368">
                  <a:extLst>
                    <a:ext uri="{9D8B030D-6E8A-4147-A177-3AD203B41FA5}">
                      <a16:colId xmlns:a16="http://schemas.microsoft.com/office/drawing/2014/main" val="3636191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833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- 2018-05-02 18:23:23 </a:t>
                      </a:r>
                      <a:r>
                        <a:rPr kumimoji="0" lang="en-US" sz="1000" b="0" i="0" u="none" strike="noStrike" kern="1200" cap="none" spc="0" normalizeH="0" baseline="0" noProof="0">
                          <a:ln>
                            <a:noFill/>
                          </a:ln>
                          <a:solidFill>
                            <a:prstClr val="black"/>
                          </a:solidFill>
                          <a:effectLst/>
                          <a:uLnTx/>
                          <a:uFillTx/>
                          <a:latin typeface="+mn-lt"/>
                          <a:ea typeface="+mn-ea"/>
                          <a:cs typeface="+mn-cs"/>
                        </a:rPr>
                        <a:t> 
 For those of you in Singapore, have you spotted SPLAT toothpaste on the Watsons Singapore shelves? :)
You can also get your SPLAT toothpastes online at https://bit.ly/2HTAkmE. psst: check out the 20% offers and Mother's Day Gift With Purchase on the Watsons Singapore online store --&gt; click the link now!
#Splat #WatsonsSG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4707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- 2018-05-01 12:00:00 </a:t>
                      </a:r>
                      <a:r>
                        <a:rPr kumimoji="0" lang="en-US" sz="1000" b="0" i="0" u="none" strike="noStrike" kern="1200" cap="none" spc="0" normalizeH="0" baseline="0" noProof="0">
                          <a:ln>
                            <a:noFill/>
                          </a:ln>
                          <a:solidFill>
                            <a:prstClr val="black"/>
                          </a:solidFill>
                          <a:effectLst/>
                          <a:uLnTx/>
                          <a:uFillTx/>
                          <a:latin typeface="+mn-lt"/>
                          <a:ea typeface="+mn-ea"/>
                          <a:cs typeface="+mn-cs"/>
                        </a:rPr>
                        <a:t> 
 Give yourself a rest, you deserve it. 😉
Happy Labour Day!
#SPLAT
#SPLATsmile
#ProfessionalOralCare
#naturalproducts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5675166"/>
                  </a:ext>
                </a:extLst>
              </a:tr>
            </a:tbl>
          </a:graphicData>
        </a:graphic>
      </p:graphicFrame>
      <p:sp>
        <p:nvSpPr>
          <p:cNvPr id="4" name="Text Placeholder 3">
            <a:extLst>
              <a:ext uri="{FF2B5EF4-FFF2-40B4-BE49-F238E27FC236}">
                <a16:creationId xmlns:a16="http://schemas.microsoft.com/office/drawing/2014/main" id="{778FBBE2-63D9-4ED4-976F-640F4930D93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7162869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3B041-78BA-4979-A83F-C238FC088EE0}"/>
              </a:ext>
            </a:extLst>
          </p:cNvPr>
          <p:cNvSpPr>
            <a:spLocks noGrp="1"/>
          </p:cNvSpPr>
          <p:nvPr>
            <p:ph type="title"/>
          </p:nvPr>
        </p:nvSpPr>
        <p:spPr/>
        <p:txBody>
          <a:bodyPr/>
          <a:lstStyle/>
          <a:p>
            <a:r>
              <a:rPr lang="en-US"/>
              <a:t>Facebook Own Posts Table | SPLAT Asia - 1 of 16</a:t>
            </a:r>
          </a:p>
        </p:txBody>
      </p:sp>
      <p:graphicFrame>
        <p:nvGraphicFramePr>
          <p:cNvPr id="5" name="Table Placeholder 4">
            <a:extLst>
              <a:ext uri="{FF2B5EF4-FFF2-40B4-BE49-F238E27FC236}">
                <a16:creationId xmlns:a16="http://schemas.microsoft.com/office/drawing/2014/main" id="{A7647FA7-3ECA-4D93-9720-3566B0CA5717}"/>
              </a:ext>
            </a:extLst>
          </p:cNvPr>
          <p:cNvGraphicFramePr>
            <a:graphicFrameLocks noGrp="1"/>
          </p:cNvGraphicFramePr>
          <p:nvPr>
            <p:ph type="tbl" sz="quarter" idx="13"/>
            <p:extLst>
              <p:ext uri="{D42A27DB-BD31-4B8C-83A1-F6EECF244321}">
                <p14:modId xmlns:p14="http://schemas.microsoft.com/office/powerpoint/2010/main" val="1798683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41482719"/>
                    </a:ext>
                  </a:extLst>
                </a:gridCol>
                <a:gridCol w="246888">
                  <a:extLst>
                    <a:ext uri="{9D8B030D-6E8A-4147-A177-3AD203B41FA5}">
                      <a16:colId xmlns:a16="http://schemas.microsoft.com/office/drawing/2014/main" val="2277863518"/>
                    </a:ext>
                  </a:extLst>
                </a:gridCol>
                <a:gridCol w="246888">
                  <a:extLst>
                    <a:ext uri="{9D8B030D-6E8A-4147-A177-3AD203B41FA5}">
                      <a16:colId xmlns:a16="http://schemas.microsoft.com/office/drawing/2014/main" val="309009913"/>
                    </a:ext>
                  </a:extLst>
                </a:gridCol>
                <a:gridCol w="246888">
                  <a:extLst>
                    <a:ext uri="{9D8B030D-6E8A-4147-A177-3AD203B41FA5}">
                      <a16:colId xmlns:a16="http://schemas.microsoft.com/office/drawing/2014/main" val="2965602015"/>
                    </a:ext>
                  </a:extLst>
                </a:gridCol>
                <a:gridCol w="246888">
                  <a:extLst>
                    <a:ext uri="{9D8B030D-6E8A-4147-A177-3AD203B41FA5}">
                      <a16:colId xmlns:a16="http://schemas.microsoft.com/office/drawing/2014/main" val="129019234"/>
                    </a:ext>
                  </a:extLst>
                </a:gridCol>
                <a:gridCol w="246888">
                  <a:extLst>
                    <a:ext uri="{9D8B030D-6E8A-4147-A177-3AD203B41FA5}">
                      <a16:colId xmlns:a16="http://schemas.microsoft.com/office/drawing/2014/main" val="4145363552"/>
                    </a:ext>
                  </a:extLst>
                </a:gridCol>
                <a:gridCol w="246888">
                  <a:extLst>
                    <a:ext uri="{9D8B030D-6E8A-4147-A177-3AD203B41FA5}">
                      <a16:colId xmlns:a16="http://schemas.microsoft.com/office/drawing/2014/main" val="2541295145"/>
                    </a:ext>
                  </a:extLst>
                </a:gridCol>
                <a:gridCol w="246888">
                  <a:extLst>
                    <a:ext uri="{9D8B030D-6E8A-4147-A177-3AD203B41FA5}">
                      <a16:colId xmlns:a16="http://schemas.microsoft.com/office/drawing/2014/main" val="3284111252"/>
                    </a:ext>
                  </a:extLst>
                </a:gridCol>
                <a:gridCol w="246888">
                  <a:extLst>
                    <a:ext uri="{9D8B030D-6E8A-4147-A177-3AD203B41FA5}">
                      <a16:colId xmlns:a16="http://schemas.microsoft.com/office/drawing/2014/main" val="2933220605"/>
                    </a:ext>
                  </a:extLst>
                </a:gridCol>
                <a:gridCol w="246888">
                  <a:extLst>
                    <a:ext uri="{9D8B030D-6E8A-4147-A177-3AD203B41FA5}">
                      <a16:colId xmlns:a16="http://schemas.microsoft.com/office/drawing/2014/main" val="2040382975"/>
                    </a:ext>
                  </a:extLst>
                </a:gridCol>
                <a:gridCol w="246888">
                  <a:extLst>
                    <a:ext uri="{9D8B030D-6E8A-4147-A177-3AD203B41FA5}">
                      <a16:colId xmlns:a16="http://schemas.microsoft.com/office/drawing/2014/main" val="3730714714"/>
                    </a:ext>
                  </a:extLst>
                </a:gridCol>
                <a:gridCol w="246888">
                  <a:extLst>
                    <a:ext uri="{9D8B030D-6E8A-4147-A177-3AD203B41FA5}">
                      <a16:colId xmlns:a16="http://schemas.microsoft.com/office/drawing/2014/main" val="608743006"/>
                    </a:ext>
                  </a:extLst>
                </a:gridCol>
                <a:gridCol w="246888">
                  <a:extLst>
                    <a:ext uri="{9D8B030D-6E8A-4147-A177-3AD203B41FA5}">
                      <a16:colId xmlns:a16="http://schemas.microsoft.com/office/drawing/2014/main" val="4105877698"/>
                    </a:ext>
                  </a:extLst>
                </a:gridCol>
                <a:gridCol w="246888">
                  <a:extLst>
                    <a:ext uri="{9D8B030D-6E8A-4147-A177-3AD203B41FA5}">
                      <a16:colId xmlns:a16="http://schemas.microsoft.com/office/drawing/2014/main" val="3728269261"/>
                    </a:ext>
                  </a:extLst>
                </a:gridCol>
                <a:gridCol w="246888">
                  <a:extLst>
                    <a:ext uri="{9D8B030D-6E8A-4147-A177-3AD203B41FA5}">
                      <a16:colId xmlns:a16="http://schemas.microsoft.com/office/drawing/2014/main" val="2251479143"/>
                    </a:ext>
                  </a:extLst>
                </a:gridCol>
                <a:gridCol w="246888">
                  <a:extLst>
                    <a:ext uri="{9D8B030D-6E8A-4147-A177-3AD203B41FA5}">
                      <a16:colId xmlns:a16="http://schemas.microsoft.com/office/drawing/2014/main" val="3988475274"/>
                    </a:ext>
                  </a:extLst>
                </a:gridCol>
                <a:gridCol w="246888">
                  <a:extLst>
                    <a:ext uri="{9D8B030D-6E8A-4147-A177-3AD203B41FA5}">
                      <a16:colId xmlns:a16="http://schemas.microsoft.com/office/drawing/2014/main" val="3401379830"/>
                    </a:ext>
                  </a:extLst>
                </a:gridCol>
                <a:gridCol w="246888">
                  <a:extLst>
                    <a:ext uri="{9D8B030D-6E8A-4147-A177-3AD203B41FA5}">
                      <a16:colId xmlns:a16="http://schemas.microsoft.com/office/drawing/2014/main" val="1747144700"/>
                    </a:ext>
                  </a:extLst>
                </a:gridCol>
                <a:gridCol w="246888">
                  <a:extLst>
                    <a:ext uri="{9D8B030D-6E8A-4147-A177-3AD203B41FA5}">
                      <a16:colId xmlns:a16="http://schemas.microsoft.com/office/drawing/2014/main" val="2624138467"/>
                    </a:ext>
                  </a:extLst>
                </a:gridCol>
                <a:gridCol w="246888">
                  <a:extLst>
                    <a:ext uri="{9D8B030D-6E8A-4147-A177-3AD203B41FA5}">
                      <a16:colId xmlns:a16="http://schemas.microsoft.com/office/drawing/2014/main" val="2913735568"/>
                    </a:ext>
                  </a:extLst>
                </a:gridCol>
                <a:gridCol w="246888">
                  <a:extLst>
                    <a:ext uri="{9D8B030D-6E8A-4147-A177-3AD203B41FA5}">
                      <a16:colId xmlns:a16="http://schemas.microsoft.com/office/drawing/2014/main" val="1511504107"/>
                    </a:ext>
                  </a:extLst>
                </a:gridCol>
                <a:gridCol w="246888">
                  <a:extLst>
                    <a:ext uri="{9D8B030D-6E8A-4147-A177-3AD203B41FA5}">
                      <a16:colId xmlns:a16="http://schemas.microsoft.com/office/drawing/2014/main" val="1461867806"/>
                    </a:ext>
                  </a:extLst>
                </a:gridCol>
                <a:gridCol w="246888">
                  <a:extLst>
                    <a:ext uri="{9D8B030D-6E8A-4147-A177-3AD203B41FA5}">
                      <a16:colId xmlns:a16="http://schemas.microsoft.com/office/drawing/2014/main" val="1153665833"/>
                    </a:ext>
                  </a:extLst>
                </a:gridCol>
                <a:gridCol w="246888">
                  <a:extLst>
                    <a:ext uri="{9D8B030D-6E8A-4147-A177-3AD203B41FA5}">
                      <a16:colId xmlns:a16="http://schemas.microsoft.com/office/drawing/2014/main" val="2913722973"/>
                    </a:ext>
                  </a:extLst>
                </a:gridCol>
                <a:gridCol w="246888">
                  <a:extLst>
                    <a:ext uri="{9D8B030D-6E8A-4147-A177-3AD203B41FA5}">
                      <a16:colId xmlns:a16="http://schemas.microsoft.com/office/drawing/2014/main" val="209164465"/>
                    </a:ext>
                  </a:extLst>
                </a:gridCol>
                <a:gridCol w="246888">
                  <a:extLst>
                    <a:ext uri="{9D8B030D-6E8A-4147-A177-3AD203B41FA5}">
                      <a16:colId xmlns:a16="http://schemas.microsoft.com/office/drawing/2014/main" val="605512830"/>
                    </a:ext>
                  </a:extLst>
                </a:gridCol>
                <a:gridCol w="246888">
                  <a:extLst>
                    <a:ext uri="{9D8B030D-6E8A-4147-A177-3AD203B41FA5}">
                      <a16:colId xmlns:a16="http://schemas.microsoft.com/office/drawing/2014/main" val="965837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07850936"/>
                  </a:ext>
                </a:extLst>
              </a:tr>
            </a:tbl>
          </a:graphicData>
        </a:graphic>
      </p:graphicFrame>
      <p:sp>
        <p:nvSpPr>
          <p:cNvPr id="4" name="Text Placeholder 3">
            <a:extLst>
              <a:ext uri="{FF2B5EF4-FFF2-40B4-BE49-F238E27FC236}">
                <a16:creationId xmlns:a16="http://schemas.microsoft.com/office/drawing/2014/main" id="{B501BE03-7B3E-4F87-A945-FE84F4274F1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0219918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CCFB9-0AED-4581-9151-021AF9F6C951}"/>
              </a:ext>
            </a:extLst>
          </p:cNvPr>
          <p:cNvSpPr>
            <a:spLocks noGrp="1"/>
          </p:cNvSpPr>
          <p:nvPr>
            <p:ph type="title"/>
          </p:nvPr>
        </p:nvSpPr>
        <p:spPr/>
        <p:txBody>
          <a:bodyPr/>
          <a:lstStyle/>
          <a:p>
            <a:r>
              <a:rPr lang="en-US"/>
              <a:t>Facebook Own Posts Table | SPLAT Asia - 2 of 16</a:t>
            </a:r>
          </a:p>
        </p:txBody>
      </p:sp>
      <p:graphicFrame>
        <p:nvGraphicFramePr>
          <p:cNvPr id="5" name="Table Placeholder 4">
            <a:extLst>
              <a:ext uri="{FF2B5EF4-FFF2-40B4-BE49-F238E27FC236}">
                <a16:creationId xmlns:a16="http://schemas.microsoft.com/office/drawing/2014/main" id="{7829E1B9-CB20-4451-9DD1-984A252B536B}"/>
              </a:ext>
            </a:extLst>
          </p:cNvPr>
          <p:cNvGraphicFramePr>
            <a:graphicFrameLocks noGrp="1"/>
          </p:cNvGraphicFramePr>
          <p:nvPr>
            <p:ph type="tbl" sz="quarter" idx="13"/>
            <p:extLst>
              <p:ext uri="{D42A27DB-BD31-4B8C-83A1-F6EECF244321}">
                <p14:modId xmlns:p14="http://schemas.microsoft.com/office/powerpoint/2010/main" val="190989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83478150"/>
                    </a:ext>
                  </a:extLst>
                </a:gridCol>
                <a:gridCol w="246888">
                  <a:extLst>
                    <a:ext uri="{9D8B030D-6E8A-4147-A177-3AD203B41FA5}">
                      <a16:colId xmlns:a16="http://schemas.microsoft.com/office/drawing/2014/main" val="296346393"/>
                    </a:ext>
                  </a:extLst>
                </a:gridCol>
                <a:gridCol w="246888">
                  <a:extLst>
                    <a:ext uri="{9D8B030D-6E8A-4147-A177-3AD203B41FA5}">
                      <a16:colId xmlns:a16="http://schemas.microsoft.com/office/drawing/2014/main" val="1915409164"/>
                    </a:ext>
                  </a:extLst>
                </a:gridCol>
                <a:gridCol w="246888">
                  <a:extLst>
                    <a:ext uri="{9D8B030D-6E8A-4147-A177-3AD203B41FA5}">
                      <a16:colId xmlns:a16="http://schemas.microsoft.com/office/drawing/2014/main" val="625444480"/>
                    </a:ext>
                  </a:extLst>
                </a:gridCol>
                <a:gridCol w="246888">
                  <a:extLst>
                    <a:ext uri="{9D8B030D-6E8A-4147-A177-3AD203B41FA5}">
                      <a16:colId xmlns:a16="http://schemas.microsoft.com/office/drawing/2014/main" val="1835347917"/>
                    </a:ext>
                  </a:extLst>
                </a:gridCol>
                <a:gridCol w="246888">
                  <a:extLst>
                    <a:ext uri="{9D8B030D-6E8A-4147-A177-3AD203B41FA5}">
                      <a16:colId xmlns:a16="http://schemas.microsoft.com/office/drawing/2014/main" val="1380348769"/>
                    </a:ext>
                  </a:extLst>
                </a:gridCol>
                <a:gridCol w="246888">
                  <a:extLst>
                    <a:ext uri="{9D8B030D-6E8A-4147-A177-3AD203B41FA5}">
                      <a16:colId xmlns:a16="http://schemas.microsoft.com/office/drawing/2014/main" val="3299110250"/>
                    </a:ext>
                  </a:extLst>
                </a:gridCol>
                <a:gridCol w="246888">
                  <a:extLst>
                    <a:ext uri="{9D8B030D-6E8A-4147-A177-3AD203B41FA5}">
                      <a16:colId xmlns:a16="http://schemas.microsoft.com/office/drawing/2014/main" val="337563152"/>
                    </a:ext>
                  </a:extLst>
                </a:gridCol>
                <a:gridCol w="246888">
                  <a:extLst>
                    <a:ext uri="{9D8B030D-6E8A-4147-A177-3AD203B41FA5}">
                      <a16:colId xmlns:a16="http://schemas.microsoft.com/office/drawing/2014/main" val="1629213203"/>
                    </a:ext>
                  </a:extLst>
                </a:gridCol>
                <a:gridCol w="246888">
                  <a:extLst>
                    <a:ext uri="{9D8B030D-6E8A-4147-A177-3AD203B41FA5}">
                      <a16:colId xmlns:a16="http://schemas.microsoft.com/office/drawing/2014/main" val="1356073151"/>
                    </a:ext>
                  </a:extLst>
                </a:gridCol>
                <a:gridCol w="246888">
                  <a:extLst>
                    <a:ext uri="{9D8B030D-6E8A-4147-A177-3AD203B41FA5}">
                      <a16:colId xmlns:a16="http://schemas.microsoft.com/office/drawing/2014/main" val="3688726661"/>
                    </a:ext>
                  </a:extLst>
                </a:gridCol>
                <a:gridCol w="246888">
                  <a:extLst>
                    <a:ext uri="{9D8B030D-6E8A-4147-A177-3AD203B41FA5}">
                      <a16:colId xmlns:a16="http://schemas.microsoft.com/office/drawing/2014/main" val="751630713"/>
                    </a:ext>
                  </a:extLst>
                </a:gridCol>
                <a:gridCol w="246888">
                  <a:extLst>
                    <a:ext uri="{9D8B030D-6E8A-4147-A177-3AD203B41FA5}">
                      <a16:colId xmlns:a16="http://schemas.microsoft.com/office/drawing/2014/main" val="3632004381"/>
                    </a:ext>
                  </a:extLst>
                </a:gridCol>
                <a:gridCol w="246888">
                  <a:extLst>
                    <a:ext uri="{9D8B030D-6E8A-4147-A177-3AD203B41FA5}">
                      <a16:colId xmlns:a16="http://schemas.microsoft.com/office/drawing/2014/main" val="4073173644"/>
                    </a:ext>
                  </a:extLst>
                </a:gridCol>
                <a:gridCol w="246888">
                  <a:extLst>
                    <a:ext uri="{9D8B030D-6E8A-4147-A177-3AD203B41FA5}">
                      <a16:colId xmlns:a16="http://schemas.microsoft.com/office/drawing/2014/main" val="3337180537"/>
                    </a:ext>
                  </a:extLst>
                </a:gridCol>
                <a:gridCol w="246888">
                  <a:extLst>
                    <a:ext uri="{9D8B030D-6E8A-4147-A177-3AD203B41FA5}">
                      <a16:colId xmlns:a16="http://schemas.microsoft.com/office/drawing/2014/main" val="3862336841"/>
                    </a:ext>
                  </a:extLst>
                </a:gridCol>
                <a:gridCol w="246888">
                  <a:extLst>
                    <a:ext uri="{9D8B030D-6E8A-4147-A177-3AD203B41FA5}">
                      <a16:colId xmlns:a16="http://schemas.microsoft.com/office/drawing/2014/main" val="3244011921"/>
                    </a:ext>
                  </a:extLst>
                </a:gridCol>
                <a:gridCol w="246888">
                  <a:extLst>
                    <a:ext uri="{9D8B030D-6E8A-4147-A177-3AD203B41FA5}">
                      <a16:colId xmlns:a16="http://schemas.microsoft.com/office/drawing/2014/main" val="2121231147"/>
                    </a:ext>
                  </a:extLst>
                </a:gridCol>
                <a:gridCol w="246888">
                  <a:extLst>
                    <a:ext uri="{9D8B030D-6E8A-4147-A177-3AD203B41FA5}">
                      <a16:colId xmlns:a16="http://schemas.microsoft.com/office/drawing/2014/main" val="1232772526"/>
                    </a:ext>
                  </a:extLst>
                </a:gridCol>
                <a:gridCol w="246888">
                  <a:extLst>
                    <a:ext uri="{9D8B030D-6E8A-4147-A177-3AD203B41FA5}">
                      <a16:colId xmlns:a16="http://schemas.microsoft.com/office/drawing/2014/main" val="1071299451"/>
                    </a:ext>
                  </a:extLst>
                </a:gridCol>
                <a:gridCol w="246888">
                  <a:extLst>
                    <a:ext uri="{9D8B030D-6E8A-4147-A177-3AD203B41FA5}">
                      <a16:colId xmlns:a16="http://schemas.microsoft.com/office/drawing/2014/main" val="3915398082"/>
                    </a:ext>
                  </a:extLst>
                </a:gridCol>
                <a:gridCol w="246888">
                  <a:extLst>
                    <a:ext uri="{9D8B030D-6E8A-4147-A177-3AD203B41FA5}">
                      <a16:colId xmlns:a16="http://schemas.microsoft.com/office/drawing/2014/main" val="2937997296"/>
                    </a:ext>
                  </a:extLst>
                </a:gridCol>
                <a:gridCol w="246888">
                  <a:extLst>
                    <a:ext uri="{9D8B030D-6E8A-4147-A177-3AD203B41FA5}">
                      <a16:colId xmlns:a16="http://schemas.microsoft.com/office/drawing/2014/main" val="123571621"/>
                    </a:ext>
                  </a:extLst>
                </a:gridCol>
                <a:gridCol w="246888">
                  <a:extLst>
                    <a:ext uri="{9D8B030D-6E8A-4147-A177-3AD203B41FA5}">
                      <a16:colId xmlns:a16="http://schemas.microsoft.com/office/drawing/2014/main" val="1308374446"/>
                    </a:ext>
                  </a:extLst>
                </a:gridCol>
                <a:gridCol w="246888">
                  <a:extLst>
                    <a:ext uri="{9D8B030D-6E8A-4147-A177-3AD203B41FA5}">
                      <a16:colId xmlns:a16="http://schemas.microsoft.com/office/drawing/2014/main" val="4097212846"/>
                    </a:ext>
                  </a:extLst>
                </a:gridCol>
                <a:gridCol w="246888">
                  <a:extLst>
                    <a:ext uri="{9D8B030D-6E8A-4147-A177-3AD203B41FA5}">
                      <a16:colId xmlns:a16="http://schemas.microsoft.com/office/drawing/2014/main" val="49464179"/>
                    </a:ext>
                  </a:extLst>
                </a:gridCol>
                <a:gridCol w="246888">
                  <a:extLst>
                    <a:ext uri="{9D8B030D-6E8A-4147-A177-3AD203B41FA5}">
                      <a16:colId xmlns:a16="http://schemas.microsoft.com/office/drawing/2014/main" val="2186230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14488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- 2018-05-29 12:00:01 </a:t>
                      </a:r>
                      <a:r>
                        <a:rPr kumimoji="0" lang="en-US" sz="1000" b="0" i="0" u="none" strike="noStrike" kern="1200" cap="none" spc="0" normalizeH="0" baseline="0" noProof="0">
                          <a:ln>
                            <a:noFill/>
                          </a:ln>
                          <a:solidFill>
                            <a:prstClr val="black"/>
                          </a:solidFill>
                          <a:effectLst/>
                          <a:uLnTx/>
                          <a:uFillTx/>
                          <a:latin typeface="+mn-lt"/>
                          <a:ea typeface="+mn-ea"/>
                          <a:cs typeface="+mn-cs"/>
                        </a:rPr>
                        <a:t> 
 Have a spiritual, peaceful and joyful Wesak Day!
#SPLAT
#SPLATsmile
#ProfessionalOralCare
#naturalproducts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45111777"/>
                  </a:ext>
                </a:extLst>
              </a:tr>
            </a:tbl>
          </a:graphicData>
        </a:graphic>
      </p:graphicFrame>
      <p:sp>
        <p:nvSpPr>
          <p:cNvPr id="4" name="Text Placeholder 3">
            <a:extLst>
              <a:ext uri="{FF2B5EF4-FFF2-40B4-BE49-F238E27FC236}">
                <a16:creationId xmlns:a16="http://schemas.microsoft.com/office/drawing/2014/main" id="{3F5E8EA4-439A-4BEA-A40C-7EC1210D1C5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646175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ABE65-D0D2-475B-AAEA-B8AD3FE0F29C}"/>
              </a:ext>
            </a:extLst>
          </p:cNvPr>
          <p:cNvSpPr>
            <a:spLocks noGrp="1"/>
          </p:cNvSpPr>
          <p:nvPr>
            <p:ph type="title"/>
          </p:nvPr>
        </p:nvSpPr>
        <p:spPr/>
        <p:txBody>
          <a:bodyPr/>
          <a:lstStyle/>
          <a:p>
            <a:r>
              <a:rPr lang="en-US"/>
              <a:t>Facebook Own Posts Table | SPLAT Asia - 3 of 16</a:t>
            </a:r>
          </a:p>
        </p:txBody>
      </p:sp>
      <p:graphicFrame>
        <p:nvGraphicFramePr>
          <p:cNvPr id="5" name="Table Placeholder 4">
            <a:extLst>
              <a:ext uri="{FF2B5EF4-FFF2-40B4-BE49-F238E27FC236}">
                <a16:creationId xmlns:a16="http://schemas.microsoft.com/office/drawing/2014/main" id="{A756F363-8C07-487D-B1A4-305A4BBE1173}"/>
              </a:ext>
            </a:extLst>
          </p:cNvPr>
          <p:cNvGraphicFramePr>
            <a:graphicFrameLocks noGrp="1"/>
          </p:cNvGraphicFramePr>
          <p:nvPr>
            <p:ph type="tbl" sz="quarter" idx="13"/>
            <p:extLst>
              <p:ext uri="{D42A27DB-BD31-4B8C-83A1-F6EECF244321}">
                <p14:modId xmlns:p14="http://schemas.microsoft.com/office/powerpoint/2010/main" val="3442462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44441988"/>
                    </a:ext>
                  </a:extLst>
                </a:gridCol>
                <a:gridCol w="246888">
                  <a:extLst>
                    <a:ext uri="{9D8B030D-6E8A-4147-A177-3AD203B41FA5}">
                      <a16:colId xmlns:a16="http://schemas.microsoft.com/office/drawing/2014/main" val="1471224698"/>
                    </a:ext>
                  </a:extLst>
                </a:gridCol>
                <a:gridCol w="246888">
                  <a:extLst>
                    <a:ext uri="{9D8B030D-6E8A-4147-A177-3AD203B41FA5}">
                      <a16:colId xmlns:a16="http://schemas.microsoft.com/office/drawing/2014/main" val="2065909021"/>
                    </a:ext>
                  </a:extLst>
                </a:gridCol>
                <a:gridCol w="246888">
                  <a:extLst>
                    <a:ext uri="{9D8B030D-6E8A-4147-A177-3AD203B41FA5}">
                      <a16:colId xmlns:a16="http://schemas.microsoft.com/office/drawing/2014/main" val="3970853956"/>
                    </a:ext>
                  </a:extLst>
                </a:gridCol>
                <a:gridCol w="246888">
                  <a:extLst>
                    <a:ext uri="{9D8B030D-6E8A-4147-A177-3AD203B41FA5}">
                      <a16:colId xmlns:a16="http://schemas.microsoft.com/office/drawing/2014/main" val="1255457044"/>
                    </a:ext>
                  </a:extLst>
                </a:gridCol>
                <a:gridCol w="246888">
                  <a:extLst>
                    <a:ext uri="{9D8B030D-6E8A-4147-A177-3AD203B41FA5}">
                      <a16:colId xmlns:a16="http://schemas.microsoft.com/office/drawing/2014/main" val="722406104"/>
                    </a:ext>
                  </a:extLst>
                </a:gridCol>
                <a:gridCol w="246888">
                  <a:extLst>
                    <a:ext uri="{9D8B030D-6E8A-4147-A177-3AD203B41FA5}">
                      <a16:colId xmlns:a16="http://schemas.microsoft.com/office/drawing/2014/main" val="2778429809"/>
                    </a:ext>
                  </a:extLst>
                </a:gridCol>
                <a:gridCol w="246888">
                  <a:extLst>
                    <a:ext uri="{9D8B030D-6E8A-4147-A177-3AD203B41FA5}">
                      <a16:colId xmlns:a16="http://schemas.microsoft.com/office/drawing/2014/main" val="2363505345"/>
                    </a:ext>
                  </a:extLst>
                </a:gridCol>
                <a:gridCol w="246888">
                  <a:extLst>
                    <a:ext uri="{9D8B030D-6E8A-4147-A177-3AD203B41FA5}">
                      <a16:colId xmlns:a16="http://schemas.microsoft.com/office/drawing/2014/main" val="2846102619"/>
                    </a:ext>
                  </a:extLst>
                </a:gridCol>
                <a:gridCol w="246888">
                  <a:extLst>
                    <a:ext uri="{9D8B030D-6E8A-4147-A177-3AD203B41FA5}">
                      <a16:colId xmlns:a16="http://schemas.microsoft.com/office/drawing/2014/main" val="3875402079"/>
                    </a:ext>
                  </a:extLst>
                </a:gridCol>
                <a:gridCol w="246888">
                  <a:extLst>
                    <a:ext uri="{9D8B030D-6E8A-4147-A177-3AD203B41FA5}">
                      <a16:colId xmlns:a16="http://schemas.microsoft.com/office/drawing/2014/main" val="3124714911"/>
                    </a:ext>
                  </a:extLst>
                </a:gridCol>
                <a:gridCol w="246888">
                  <a:extLst>
                    <a:ext uri="{9D8B030D-6E8A-4147-A177-3AD203B41FA5}">
                      <a16:colId xmlns:a16="http://schemas.microsoft.com/office/drawing/2014/main" val="2927097618"/>
                    </a:ext>
                  </a:extLst>
                </a:gridCol>
                <a:gridCol w="246888">
                  <a:extLst>
                    <a:ext uri="{9D8B030D-6E8A-4147-A177-3AD203B41FA5}">
                      <a16:colId xmlns:a16="http://schemas.microsoft.com/office/drawing/2014/main" val="2187950797"/>
                    </a:ext>
                  </a:extLst>
                </a:gridCol>
                <a:gridCol w="246888">
                  <a:extLst>
                    <a:ext uri="{9D8B030D-6E8A-4147-A177-3AD203B41FA5}">
                      <a16:colId xmlns:a16="http://schemas.microsoft.com/office/drawing/2014/main" val="4288473963"/>
                    </a:ext>
                  </a:extLst>
                </a:gridCol>
                <a:gridCol w="246888">
                  <a:extLst>
                    <a:ext uri="{9D8B030D-6E8A-4147-A177-3AD203B41FA5}">
                      <a16:colId xmlns:a16="http://schemas.microsoft.com/office/drawing/2014/main" val="290824979"/>
                    </a:ext>
                  </a:extLst>
                </a:gridCol>
                <a:gridCol w="246888">
                  <a:extLst>
                    <a:ext uri="{9D8B030D-6E8A-4147-A177-3AD203B41FA5}">
                      <a16:colId xmlns:a16="http://schemas.microsoft.com/office/drawing/2014/main" val="922181443"/>
                    </a:ext>
                  </a:extLst>
                </a:gridCol>
                <a:gridCol w="246888">
                  <a:extLst>
                    <a:ext uri="{9D8B030D-6E8A-4147-A177-3AD203B41FA5}">
                      <a16:colId xmlns:a16="http://schemas.microsoft.com/office/drawing/2014/main" val="1229431862"/>
                    </a:ext>
                  </a:extLst>
                </a:gridCol>
                <a:gridCol w="246888">
                  <a:extLst>
                    <a:ext uri="{9D8B030D-6E8A-4147-A177-3AD203B41FA5}">
                      <a16:colId xmlns:a16="http://schemas.microsoft.com/office/drawing/2014/main" val="1646233603"/>
                    </a:ext>
                  </a:extLst>
                </a:gridCol>
                <a:gridCol w="246888">
                  <a:extLst>
                    <a:ext uri="{9D8B030D-6E8A-4147-A177-3AD203B41FA5}">
                      <a16:colId xmlns:a16="http://schemas.microsoft.com/office/drawing/2014/main" val="1963795932"/>
                    </a:ext>
                  </a:extLst>
                </a:gridCol>
                <a:gridCol w="246888">
                  <a:extLst>
                    <a:ext uri="{9D8B030D-6E8A-4147-A177-3AD203B41FA5}">
                      <a16:colId xmlns:a16="http://schemas.microsoft.com/office/drawing/2014/main" val="242203292"/>
                    </a:ext>
                  </a:extLst>
                </a:gridCol>
                <a:gridCol w="246888">
                  <a:extLst>
                    <a:ext uri="{9D8B030D-6E8A-4147-A177-3AD203B41FA5}">
                      <a16:colId xmlns:a16="http://schemas.microsoft.com/office/drawing/2014/main" val="1606118825"/>
                    </a:ext>
                  </a:extLst>
                </a:gridCol>
                <a:gridCol w="246888">
                  <a:extLst>
                    <a:ext uri="{9D8B030D-6E8A-4147-A177-3AD203B41FA5}">
                      <a16:colId xmlns:a16="http://schemas.microsoft.com/office/drawing/2014/main" val="2591534800"/>
                    </a:ext>
                  </a:extLst>
                </a:gridCol>
                <a:gridCol w="246888">
                  <a:extLst>
                    <a:ext uri="{9D8B030D-6E8A-4147-A177-3AD203B41FA5}">
                      <a16:colId xmlns:a16="http://schemas.microsoft.com/office/drawing/2014/main" val="871531180"/>
                    </a:ext>
                  </a:extLst>
                </a:gridCol>
                <a:gridCol w="246888">
                  <a:extLst>
                    <a:ext uri="{9D8B030D-6E8A-4147-A177-3AD203B41FA5}">
                      <a16:colId xmlns:a16="http://schemas.microsoft.com/office/drawing/2014/main" val="1488468744"/>
                    </a:ext>
                  </a:extLst>
                </a:gridCol>
                <a:gridCol w="246888">
                  <a:extLst>
                    <a:ext uri="{9D8B030D-6E8A-4147-A177-3AD203B41FA5}">
                      <a16:colId xmlns:a16="http://schemas.microsoft.com/office/drawing/2014/main" val="2728244268"/>
                    </a:ext>
                  </a:extLst>
                </a:gridCol>
                <a:gridCol w="246888">
                  <a:extLst>
                    <a:ext uri="{9D8B030D-6E8A-4147-A177-3AD203B41FA5}">
                      <a16:colId xmlns:a16="http://schemas.microsoft.com/office/drawing/2014/main" val="2240393896"/>
                    </a:ext>
                  </a:extLst>
                </a:gridCol>
                <a:gridCol w="246888">
                  <a:extLst>
                    <a:ext uri="{9D8B030D-6E8A-4147-A177-3AD203B41FA5}">
                      <a16:colId xmlns:a16="http://schemas.microsoft.com/office/drawing/2014/main" val="2936531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67154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- 2018-05-27 12:00:01 </a:t>
                      </a:r>
                      <a:r>
                        <a:rPr kumimoji="0" lang="en-US" sz="1000" b="0" i="0" u="none" strike="noStrike" kern="1200" cap="none" spc="0" normalizeH="0" baseline="0" noProof="0">
                          <a:ln>
                            <a:noFill/>
                          </a:ln>
                          <a:solidFill>
                            <a:prstClr val="black"/>
                          </a:solidFill>
                          <a:effectLst/>
                          <a:uLnTx/>
                          <a:uFillTx/>
                          <a:latin typeface="+mn-lt"/>
                          <a:ea typeface="+mn-ea"/>
                          <a:cs typeface="+mn-cs"/>
                        </a:rPr>
                        <a:t> 
 Your multiple-action toothpaste!
Providing you exceptionally fresh breath, #SPLAT Ultracomplex toothpaste can gently whiten sensitive teeth, reduce hypersensitivity, and maintain your gum health!
Where to get it?
CARiNG PHARMACY 
Jaya Grocer 
Shopee https://shopee.com.my/Splat-Ultracomplex-Professional-Toothpaste-(Fluoride-free)-i.6479735.747346947
#ProfessionalOralCare
#NaturalIngredients
#oralhygiene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60299490"/>
                  </a:ext>
                </a:extLst>
              </a:tr>
            </a:tbl>
          </a:graphicData>
        </a:graphic>
      </p:graphicFrame>
      <p:sp>
        <p:nvSpPr>
          <p:cNvPr id="4" name="Text Placeholder 3">
            <a:extLst>
              <a:ext uri="{FF2B5EF4-FFF2-40B4-BE49-F238E27FC236}">
                <a16:creationId xmlns:a16="http://schemas.microsoft.com/office/drawing/2014/main" id="{E8721C88-A0DD-4888-93C9-C19AD8A4DCC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0969630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9B65B-E3B4-47C0-BE34-2FA1EF9DECB3}"/>
              </a:ext>
            </a:extLst>
          </p:cNvPr>
          <p:cNvSpPr>
            <a:spLocks noGrp="1"/>
          </p:cNvSpPr>
          <p:nvPr>
            <p:ph type="title"/>
          </p:nvPr>
        </p:nvSpPr>
        <p:spPr/>
        <p:txBody>
          <a:bodyPr/>
          <a:lstStyle/>
          <a:p>
            <a:r>
              <a:rPr lang="en-US"/>
              <a:t>Facebook Own Posts Table | SPLAT Asia - 4 of 16</a:t>
            </a:r>
          </a:p>
        </p:txBody>
      </p:sp>
      <p:graphicFrame>
        <p:nvGraphicFramePr>
          <p:cNvPr id="5" name="Table Placeholder 4">
            <a:extLst>
              <a:ext uri="{FF2B5EF4-FFF2-40B4-BE49-F238E27FC236}">
                <a16:creationId xmlns:a16="http://schemas.microsoft.com/office/drawing/2014/main" id="{242928E0-6330-47D4-8C7E-2D346FAD4D62}"/>
              </a:ext>
            </a:extLst>
          </p:cNvPr>
          <p:cNvGraphicFramePr>
            <a:graphicFrameLocks noGrp="1"/>
          </p:cNvGraphicFramePr>
          <p:nvPr>
            <p:ph type="tbl" sz="quarter" idx="13"/>
            <p:extLst>
              <p:ext uri="{D42A27DB-BD31-4B8C-83A1-F6EECF244321}">
                <p14:modId xmlns:p14="http://schemas.microsoft.com/office/powerpoint/2010/main" val="179913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84537380"/>
                    </a:ext>
                  </a:extLst>
                </a:gridCol>
                <a:gridCol w="246888">
                  <a:extLst>
                    <a:ext uri="{9D8B030D-6E8A-4147-A177-3AD203B41FA5}">
                      <a16:colId xmlns:a16="http://schemas.microsoft.com/office/drawing/2014/main" val="931781758"/>
                    </a:ext>
                  </a:extLst>
                </a:gridCol>
                <a:gridCol w="246888">
                  <a:extLst>
                    <a:ext uri="{9D8B030D-6E8A-4147-A177-3AD203B41FA5}">
                      <a16:colId xmlns:a16="http://schemas.microsoft.com/office/drawing/2014/main" val="119688993"/>
                    </a:ext>
                  </a:extLst>
                </a:gridCol>
                <a:gridCol w="246888">
                  <a:extLst>
                    <a:ext uri="{9D8B030D-6E8A-4147-A177-3AD203B41FA5}">
                      <a16:colId xmlns:a16="http://schemas.microsoft.com/office/drawing/2014/main" val="2645367202"/>
                    </a:ext>
                  </a:extLst>
                </a:gridCol>
                <a:gridCol w="246888">
                  <a:extLst>
                    <a:ext uri="{9D8B030D-6E8A-4147-A177-3AD203B41FA5}">
                      <a16:colId xmlns:a16="http://schemas.microsoft.com/office/drawing/2014/main" val="520142538"/>
                    </a:ext>
                  </a:extLst>
                </a:gridCol>
                <a:gridCol w="246888">
                  <a:extLst>
                    <a:ext uri="{9D8B030D-6E8A-4147-A177-3AD203B41FA5}">
                      <a16:colId xmlns:a16="http://schemas.microsoft.com/office/drawing/2014/main" val="993766606"/>
                    </a:ext>
                  </a:extLst>
                </a:gridCol>
                <a:gridCol w="246888">
                  <a:extLst>
                    <a:ext uri="{9D8B030D-6E8A-4147-A177-3AD203B41FA5}">
                      <a16:colId xmlns:a16="http://schemas.microsoft.com/office/drawing/2014/main" val="459830164"/>
                    </a:ext>
                  </a:extLst>
                </a:gridCol>
                <a:gridCol w="246888">
                  <a:extLst>
                    <a:ext uri="{9D8B030D-6E8A-4147-A177-3AD203B41FA5}">
                      <a16:colId xmlns:a16="http://schemas.microsoft.com/office/drawing/2014/main" val="3263848445"/>
                    </a:ext>
                  </a:extLst>
                </a:gridCol>
                <a:gridCol w="246888">
                  <a:extLst>
                    <a:ext uri="{9D8B030D-6E8A-4147-A177-3AD203B41FA5}">
                      <a16:colId xmlns:a16="http://schemas.microsoft.com/office/drawing/2014/main" val="3352408699"/>
                    </a:ext>
                  </a:extLst>
                </a:gridCol>
                <a:gridCol w="246888">
                  <a:extLst>
                    <a:ext uri="{9D8B030D-6E8A-4147-A177-3AD203B41FA5}">
                      <a16:colId xmlns:a16="http://schemas.microsoft.com/office/drawing/2014/main" val="4294292296"/>
                    </a:ext>
                  </a:extLst>
                </a:gridCol>
                <a:gridCol w="246888">
                  <a:extLst>
                    <a:ext uri="{9D8B030D-6E8A-4147-A177-3AD203B41FA5}">
                      <a16:colId xmlns:a16="http://schemas.microsoft.com/office/drawing/2014/main" val="1660822206"/>
                    </a:ext>
                  </a:extLst>
                </a:gridCol>
                <a:gridCol w="246888">
                  <a:extLst>
                    <a:ext uri="{9D8B030D-6E8A-4147-A177-3AD203B41FA5}">
                      <a16:colId xmlns:a16="http://schemas.microsoft.com/office/drawing/2014/main" val="3176168955"/>
                    </a:ext>
                  </a:extLst>
                </a:gridCol>
                <a:gridCol w="246888">
                  <a:extLst>
                    <a:ext uri="{9D8B030D-6E8A-4147-A177-3AD203B41FA5}">
                      <a16:colId xmlns:a16="http://schemas.microsoft.com/office/drawing/2014/main" val="3989050098"/>
                    </a:ext>
                  </a:extLst>
                </a:gridCol>
                <a:gridCol w="246888">
                  <a:extLst>
                    <a:ext uri="{9D8B030D-6E8A-4147-A177-3AD203B41FA5}">
                      <a16:colId xmlns:a16="http://schemas.microsoft.com/office/drawing/2014/main" val="525086429"/>
                    </a:ext>
                  </a:extLst>
                </a:gridCol>
                <a:gridCol w="246888">
                  <a:extLst>
                    <a:ext uri="{9D8B030D-6E8A-4147-A177-3AD203B41FA5}">
                      <a16:colId xmlns:a16="http://schemas.microsoft.com/office/drawing/2014/main" val="3399159024"/>
                    </a:ext>
                  </a:extLst>
                </a:gridCol>
                <a:gridCol w="246888">
                  <a:extLst>
                    <a:ext uri="{9D8B030D-6E8A-4147-A177-3AD203B41FA5}">
                      <a16:colId xmlns:a16="http://schemas.microsoft.com/office/drawing/2014/main" val="1030984916"/>
                    </a:ext>
                  </a:extLst>
                </a:gridCol>
                <a:gridCol w="246888">
                  <a:extLst>
                    <a:ext uri="{9D8B030D-6E8A-4147-A177-3AD203B41FA5}">
                      <a16:colId xmlns:a16="http://schemas.microsoft.com/office/drawing/2014/main" val="3391424645"/>
                    </a:ext>
                  </a:extLst>
                </a:gridCol>
                <a:gridCol w="246888">
                  <a:extLst>
                    <a:ext uri="{9D8B030D-6E8A-4147-A177-3AD203B41FA5}">
                      <a16:colId xmlns:a16="http://schemas.microsoft.com/office/drawing/2014/main" val="337158769"/>
                    </a:ext>
                  </a:extLst>
                </a:gridCol>
                <a:gridCol w="246888">
                  <a:extLst>
                    <a:ext uri="{9D8B030D-6E8A-4147-A177-3AD203B41FA5}">
                      <a16:colId xmlns:a16="http://schemas.microsoft.com/office/drawing/2014/main" val="325028230"/>
                    </a:ext>
                  </a:extLst>
                </a:gridCol>
                <a:gridCol w="246888">
                  <a:extLst>
                    <a:ext uri="{9D8B030D-6E8A-4147-A177-3AD203B41FA5}">
                      <a16:colId xmlns:a16="http://schemas.microsoft.com/office/drawing/2014/main" val="1076450869"/>
                    </a:ext>
                  </a:extLst>
                </a:gridCol>
                <a:gridCol w="246888">
                  <a:extLst>
                    <a:ext uri="{9D8B030D-6E8A-4147-A177-3AD203B41FA5}">
                      <a16:colId xmlns:a16="http://schemas.microsoft.com/office/drawing/2014/main" val="1100545862"/>
                    </a:ext>
                  </a:extLst>
                </a:gridCol>
                <a:gridCol w="246888">
                  <a:extLst>
                    <a:ext uri="{9D8B030D-6E8A-4147-A177-3AD203B41FA5}">
                      <a16:colId xmlns:a16="http://schemas.microsoft.com/office/drawing/2014/main" val="694560349"/>
                    </a:ext>
                  </a:extLst>
                </a:gridCol>
                <a:gridCol w="246888">
                  <a:extLst>
                    <a:ext uri="{9D8B030D-6E8A-4147-A177-3AD203B41FA5}">
                      <a16:colId xmlns:a16="http://schemas.microsoft.com/office/drawing/2014/main" val="721368087"/>
                    </a:ext>
                  </a:extLst>
                </a:gridCol>
                <a:gridCol w="246888">
                  <a:extLst>
                    <a:ext uri="{9D8B030D-6E8A-4147-A177-3AD203B41FA5}">
                      <a16:colId xmlns:a16="http://schemas.microsoft.com/office/drawing/2014/main" val="1956981973"/>
                    </a:ext>
                  </a:extLst>
                </a:gridCol>
                <a:gridCol w="246888">
                  <a:extLst>
                    <a:ext uri="{9D8B030D-6E8A-4147-A177-3AD203B41FA5}">
                      <a16:colId xmlns:a16="http://schemas.microsoft.com/office/drawing/2014/main" val="2479293298"/>
                    </a:ext>
                  </a:extLst>
                </a:gridCol>
                <a:gridCol w="246888">
                  <a:extLst>
                    <a:ext uri="{9D8B030D-6E8A-4147-A177-3AD203B41FA5}">
                      <a16:colId xmlns:a16="http://schemas.microsoft.com/office/drawing/2014/main" val="1509299670"/>
                    </a:ext>
                  </a:extLst>
                </a:gridCol>
                <a:gridCol w="246888">
                  <a:extLst>
                    <a:ext uri="{9D8B030D-6E8A-4147-A177-3AD203B41FA5}">
                      <a16:colId xmlns:a16="http://schemas.microsoft.com/office/drawing/2014/main" val="2372201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70728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- 2018-05-25 12:00:01 </a:t>
                      </a:r>
                      <a:r>
                        <a:rPr kumimoji="0" lang="en-US" sz="1000" b="0" i="0" u="none" strike="noStrike" kern="1200" cap="none" spc="0" normalizeH="0" baseline="0" noProof="0">
                          <a:ln>
                            <a:noFill/>
                          </a:ln>
                          <a:solidFill>
                            <a:prstClr val="black"/>
                          </a:solidFill>
                          <a:effectLst/>
                          <a:uLnTx/>
                          <a:uFillTx/>
                          <a:latin typeface="+mn-lt"/>
                          <a:ea typeface="+mn-ea"/>
                          <a:cs typeface="+mn-cs"/>
                        </a:rPr>
                        <a:t> 
 Everything is so beautiful when you stop looking for your floss (flaws).
#SPLATsmile #FreshBreath
#SPLATtoothpaste #oralcare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14857039"/>
                  </a:ext>
                </a:extLst>
              </a:tr>
            </a:tbl>
          </a:graphicData>
        </a:graphic>
      </p:graphicFrame>
      <p:sp>
        <p:nvSpPr>
          <p:cNvPr id="4" name="Text Placeholder 3">
            <a:extLst>
              <a:ext uri="{FF2B5EF4-FFF2-40B4-BE49-F238E27FC236}">
                <a16:creationId xmlns:a16="http://schemas.microsoft.com/office/drawing/2014/main" id="{CD18C9BB-CA99-4F90-8509-29586E4B14C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3519301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E6B50-7EBC-4736-B335-CB0B63571B67}"/>
              </a:ext>
            </a:extLst>
          </p:cNvPr>
          <p:cNvSpPr>
            <a:spLocks noGrp="1"/>
          </p:cNvSpPr>
          <p:nvPr>
            <p:ph type="title"/>
          </p:nvPr>
        </p:nvSpPr>
        <p:spPr/>
        <p:txBody>
          <a:bodyPr/>
          <a:lstStyle/>
          <a:p>
            <a:r>
              <a:rPr lang="en-US"/>
              <a:t>Facebook Own Posts Table | SPLAT Asia - 5 of 16</a:t>
            </a:r>
          </a:p>
        </p:txBody>
      </p:sp>
      <p:graphicFrame>
        <p:nvGraphicFramePr>
          <p:cNvPr id="5" name="Table Placeholder 4">
            <a:extLst>
              <a:ext uri="{FF2B5EF4-FFF2-40B4-BE49-F238E27FC236}">
                <a16:creationId xmlns:a16="http://schemas.microsoft.com/office/drawing/2014/main" id="{4888D9CD-AF8D-47AD-88FB-2F3E3DEEE3B6}"/>
              </a:ext>
            </a:extLst>
          </p:cNvPr>
          <p:cNvGraphicFramePr>
            <a:graphicFrameLocks noGrp="1"/>
          </p:cNvGraphicFramePr>
          <p:nvPr>
            <p:ph type="tbl" sz="quarter" idx="13"/>
            <p:extLst>
              <p:ext uri="{D42A27DB-BD31-4B8C-83A1-F6EECF244321}">
                <p14:modId xmlns:p14="http://schemas.microsoft.com/office/powerpoint/2010/main" val="2234699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63570136"/>
                    </a:ext>
                  </a:extLst>
                </a:gridCol>
                <a:gridCol w="246888">
                  <a:extLst>
                    <a:ext uri="{9D8B030D-6E8A-4147-A177-3AD203B41FA5}">
                      <a16:colId xmlns:a16="http://schemas.microsoft.com/office/drawing/2014/main" val="1528939352"/>
                    </a:ext>
                  </a:extLst>
                </a:gridCol>
                <a:gridCol w="246888">
                  <a:extLst>
                    <a:ext uri="{9D8B030D-6E8A-4147-A177-3AD203B41FA5}">
                      <a16:colId xmlns:a16="http://schemas.microsoft.com/office/drawing/2014/main" val="1170691124"/>
                    </a:ext>
                  </a:extLst>
                </a:gridCol>
                <a:gridCol w="246888">
                  <a:extLst>
                    <a:ext uri="{9D8B030D-6E8A-4147-A177-3AD203B41FA5}">
                      <a16:colId xmlns:a16="http://schemas.microsoft.com/office/drawing/2014/main" val="191212068"/>
                    </a:ext>
                  </a:extLst>
                </a:gridCol>
                <a:gridCol w="246888">
                  <a:extLst>
                    <a:ext uri="{9D8B030D-6E8A-4147-A177-3AD203B41FA5}">
                      <a16:colId xmlns:a16="http://schemas.microsoft.com/office/drawing/2014/main" val="3264755395"/>
                    </a:ext>
                  </a:extLst>
                </a:gridCol>
                <a:gridCol w="246888">
                  <a:extLst>
                    <a:ext uri="{9D8B030D-6E8A-4147-A177-3AD203B41FA5}">
                      <a16:colId xmlns:a16="http://schemas.microsoft.com/office/drawing/2014/main" val="2606382260"/>
                    </a:ext>
                  </a:extLst>
                </a:gridCol>
                <a:gridCol w="246888">
                  <a:extLst>
                    <a:ext uri="{9D8B030D-6E8A-4147-A177-3AD203B41FA5}">
                      <a16:colId xmlns:a16="http://schemas.microsoft.com/office/drawing/2014/main" val="948226224"/>
                    </a:ext>
                  </a:extLst>
                </a:gridCol>
                <a:gridCol w="246888">
                  <a:extLst>
                    <a:ext uri="{9D8B030D-6E8A-4147-A177-3AD203B41FA5}">
                      <a16:colId xmlns:a16="http://schemas.microsoft.com/office/drawing/2014/main" val="2840769868"/>
                    </a:ext>
                  </a:extLst>
                </a:gridCol>
                <a:gridCol w="246888">
                  <a:extLst>
                    <a:ext uri="{9D8B030D-6E8A-4147-A177-3AD203B41FA5}">
                      <a16:colId xmlns:a16="http://schemas.microsoft.com/office/drawing/2014/main" val="4254038552"/>
                    </a:ext>
                  </a:extLst>
                </a:gridCol>
                <a:gridCol w="246888">
                  <a:extLst>
                    <a:ext uri="{9D8B030D-6E8A-4147-A177-3AD203B41FA5}">
                      <a16:colId xmlns:a16="http://schemas.microsoft.com/office/drawing/2014/main" val="3490728717"/>
                    </a:ext>
                  </a:extLst>
                </a:gridCol>
                <a:gridCol w="246888">
                  <a:extLst>
                    <a:ext uri="{9D8B030D-6E8A-4147-A177-3AD203B41FA5}">
                      <a16:colId xmlns:a16="http://schemas.microsoft.com/office/drawing/2014/main" val="1024529549"/>
                    </a:ext>
                  </a:extLst>
                </a:gridCol>
                <a:gridCol w="246888">
                  <a:extLst>
                    <a:ext uri="{9D8B030D-6E8A-4147-A177-3AD203B41FA5}">
                      <a16:colId xmlns:a16="http://schemas.microsoft.com/office/drawing/2014/main" val="2292033"/>
                    </a:ext>
                  </a:extLst>
                </a:gridCol>
                <a:gridCol w="246888">
                  <a:extLst>
                    <a:ext uri="{9D8B030D-6E8A-4147-A177-3AD203B41FA5}">
                      <a16:colId xmlns:a16="http://schemas.microsoft.com/office/drawing/2014/main" val="2542661440"/>
                    </a:ext>
                  </a:extLst>
                </a:gridCol>
                <a:gridCol w="246888">
                  <a:extLst>
                    <a:ext uri="{9D8B030D-6E8A-4147-A177-3AD203B41FA5}">
                      <a16:colId xmlns:a16="http://schemas.microsoft.com/office/drawing/2014/main" val="2200721144"/>
                    </a:ext>
                  </a:extLst>
                </a:gridCol>
                <a:gridCol w="246888">
                  <a:extLst>
                    <a:ext uri="{9D8B030D-6E8A-4147-A177-3AD203B41FA5}">
                      <a16:colId xmlns:a16="http://schemas.microsoft.com/office/drawing/2014/main" val="3162198641"/>
                    </a:ext>
                  </a:extLst>
                </a:gridCol>
                <a:gridCol w="246888">
                  <a:extLst>
                    <a:ext uri="{9D8B030D-6E8A-4147-A177-3AD203B41FA5}">
                      <a16:colId xmlns:a16="http://schemas.microsoft.com/office/drawing/2014/main" val="552281939"/>
                    </a:ext>
                  </a:extLst>
                </a:gridCol>
                <a:gridCol w="246888">
                  <a:extLst>
                    <a:ext uri="{9D8B030D-6E8A-4147-A177-3AD203B41FA5}">
                      <a16:colId xmlns:a16="http://schemas.microsoft.com/office/drawing/2014/main" val="422554182"/>
                    </a:ext>
                  </a:extLst>
                </a:gridCol>
                <a:gridCol w="246888">
                  <a:extLst>
                    <a:ext uri="{9D8B030D-6E8A-4147-A177-3AD203B41FA5}">
                      <a16:colId xmlns:a16="http://schemas.microsoft.com/office/drawing/2014/main" val="4245029809"/>
                    </a:ext>
                  </a:extLst>
                </a:gridCol>
                <a:gridCol w="246888">
                  <a:extLst>
                    <a:ext uri="{9D8B030D-6E8A-4147-A177-3AD203B41FA5}">
                      <a16:colId xmlns:a16="http://schemas.microsoft.com/office/drawing/2014/main" val="963085025"/>
                    </a:ext>
                  </a:extLst>
                </a:gridCol>
                <a:gridCol w="246888">
                  <a:extLst>
                    <a:ext uri="{9D8B030D-6E8A-4147-A177-3AD203B41FA5}">
                      <a16:colId xmlns:a16="http://schemas.microsoft.com/office/drawing/2014/main" val="3537475657"/>
                    </a:ext>
                  </a:extLst>
                </a:gridCol>
                <a:gridCol w="246888">
                  <a:extLst>
                    <a:ext uri="{9D8B030D-6E8A-4147-A177-3AD203B41FA5}">
                      <a16:colId xmlns:a16="http://schemas.microsoft.com/office/drawing/2014/main" val="381609575"/>
                    </a:ext>
                  </a:extLst>
                </a:gridCol>
                <a:gridCol w="246888">
                  <a:extLst>
                    <a:ext uri="{9D8B030D-6E8A-4147-A177-3AD203B41FA5}">
                      <a16:colId xmlns:a16="http://schemas.microsoft.com/office/drawing/2014/main" val="1653156968"/>
                    </a:ext>
                  </a:extLst>
                </a:gridCol>
                <a:gridCol w="246888">
                  <a:extLst>
                    <a:ext uri="{9D8B030D-6E8A-4147-A177-3AD203B41FA5}">
                      <a16:colId xmlns:a16="http://schemas.microsoft.com/office/drawing/2014/main" val="1471556244"/>
                    </a:ext>
                  </a:extLst>
                </a:gridCol>
                <a:gridCol w="246888">
                  <a:extLst>
                    <a:ext uri="{9D8B030D-6E8A-4147-A177-3AD203B41FA5}">
                      <a16:colId xmlns:a16="http://schemas.microsoft.com/office/drawing/2014/main" val="3240050400"/>
                    </a:ext>
                  </a:extLst>
                </a:gridCol>
                <a:gridCol w="246888">
                  <a:extLst>
                    <a:ext uri="{9D8B030D-6E8A-4147-A177-3AD203B41FA5}">
                      <a16:colId xmlns:a16="http://schemas.microsoft.com/office/drawing/2014/main" val="1050120826"/>
                    </a:ext>
                  </a:extLst>
                </a:gridCol>
                <a:gridCol w="246888">
                  <a:extLst>
                    <a:ext uri="{9D8B030D-6E8A-4147-A177-3AD203B41FA5}">
                      <a16:colId xmlns:a16="http://schemas.microsoft.com/office/drawing/2014/main" val="757715363"/>
                    </a:ext>
                  </a:extLst>
                </a:gridCol>
                <a:gridCol w="246888">
                  <a:extLst>
                    <a:ext uri="{9D8B030D-6E8A-4147-A177-3AD203B41FA5}">
                      <a16:colId xmlns:a16="http://schemas.microsoft.com/office/drawing/2014/main" val="1031233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34180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- 2018-05-21 12:00:01 </a:t>
                      </a:r>
                      <a:r>
                        <a:rPr kumimoji="0" lang="en-US" sz="1000" b="0" i="0" u="none" strike="noStrike" kern="1200" cap="none" spc="0" normalizeH="0" baseline="0" noProof="0">
                          <a:ln>
                            <a:noFill/>
                          </a:ln>
                          <a:solidFill>
                            <a:prstClr val="black"/>
                          </a:solidFill>
                          <a:effectLst/>
                          <a:uLnTx/>
                          <a:uFillTx/>
                          <a:latin typeface="+mn-lt"/>
                          <a:ea typeface="+mn-ea"/>
                          <a:cs typeface="+mn-cs"/>
                        </a:rPr>
                        <a:t> 
 Cruelty free ✓
Fluoride free ✓
Triclosan free ✓
SLS free ✓
Too good to be true? #SPLAT offers you different toothpaste flavours like Green Tea, Sensitive, Lavendersept and Blackwood Charcoal. 
All available at your nearest Watsons Singapore or online store: http://www.watsons.com.sg/Product-Categories/c/1?q=:productBrandCode:productBrandCode:227794&amp;text=&amp;masterBrandCode=227794
#ProfessionalOralCare
#BrushingTeeth
#fluoridefree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Singapore: Singapore Central Region, Age: 25 - 50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28659709"/>
                  </a:ext>
                </a:extLst>
              </a:tr>
            </a:tbl>
          </a:graphicData>
        </a:graphic>
      </p:graphicFrame>
      <p:sp>
        <p:nvSpPr>
          <p:cNvPr id="4" name="Text Placeholder 3">
            <a:extLst>
              <a:ext uri="{FF2B5EF4-FFF2-40B4-BE49-F238E27FC236}">
                <a16:creationId xmlns:a16="http://schemas.microsoft.com/office/drawing/2014/main" id="{0617E5A3-9171-4D5C-81BB-92798F1D04B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32447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93022-FBF2-4392-9761-DE479C013BCE}"/>
              </a:ext>
            </a:extLst>
          </p:cNvPr>
          <p:cNvSpPr>
            <a:spLocks noGrp="1"/>
          </p:cNvSpPr>
          <p:nvPr>
            <p:ph type="title"/>
          </p:nvPr>
        </p:nvSpPr>
        <p:spPr/>
        <p:txBody>
          <a:bodyPr/>
          <a:lstStyle/>
          <a:p>
            <a:r>
              <a:rPr lang="en-US"/>
              <a:t>Facebook Own Posts Table | SPLAT Asia - 6 of 16</a:t>
            </a:r>
          </a:p>
        </p:txBody>
      </p:sp>
      <p:graphicFrame>
        <p:nvGraphicFramePr>
          <p:cNvPr id="5" name="Table Placeholder 4">
            <a:extLst>
              <a:ext uri="{FF2B5EF4-FFF2-40B4-BE49-F238E27FC236}">
                <a16:creationId xmlns:a16="http://schemas.microsoft.com/office/drawing/2014/main" id="{1B3D9640-818C-4A6B-912A-22557403413F}"/>
              </a:ext>
            </a:extLst>
          </p:cNvPr>
          <p:cNvGraphicFramePr>
            <a:graphicFrameLocks noGrp="1"/>
          </p:cNvGraphicFramePr>
          <p:nvPr>
            <p:ph type="tbl" sz="quarter" idx="13"/>
            <p:extLst>
              <p:ext uri="{D42A27DB-BD31-4B8C-83A1-F6EECF244321}">
                <p14:modId xmlns:p14="http://schemas.microsoft.com/office/powerpoint/2010/main" val="828237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0114640"/>
                    </a:ext>
                  </a:extLst>
                </a:gridCol>
                <a:gridCol w="246888">
                  <a:extLst>
                    <a:ext uri="{9D8B030D-6E8A-4147-A177-3AD203B41FA5}">
                      <a16:colId xmlns:a16="http://schemas.microsoft.com/office/drawing/2014/main" val="2651044706"/>
                    </a:ext>
                  </a:extLst>
                </a:gridCol>
                <a:gridCol w="246888">
                  <a:extLst>
                    <a:ext uri="{9D8B030D-6E8A-4147-A177-3AD203B41FA5}">
                      <a16:colId xmlns:a16="http://schemas.microsoft.com/office/drawing/2014/main" val="1390017187"/>
                    </a:ext>
                  </a:extLst>
                </a:gridCol>
                <a:gridCol w="246888">
                  <a:extLst>
                    <a:ext uri="{9D8B030D-6E8A-4147-A177-3AD203B41FA5}">
                      <a16:colId xmlns:a16="http://schemas.microsoft.com/office/drawing/2014/main" val="4189362573"/>
                    </a:ext>
                  </a:extLst>
                </a:gridCol>
                <a:gridCol w="246888">
                  <a:extLst>
                    <a:ext uri="{9D8B030D-6E8A-4147-A177-3AD203B41FA5}">
                      <a16:colId xmlns:a16="http://schemas.microsoft.com/office/drawing/2014/main" val="4249440453"/>
                    </a:ext>
                  </a:extLst>
                </a:gridCol>
                <a:gridCol w="246888">
                  <a:extLst>
                    <a:ext uri="{9D8B030D-6E8A-4147-A177-3AD203B41FA5}">
                      <a16:colId xmlns:a16="http://schemas.microsoft.com/office/drawing/2014/main" val="3108858187"/>
                    </a:ext>
                  </a:extLst>
                </a:gridCol>
                <a:gridCol w="246888">
                  <a:extLst>
                    <a:ext uri="{9D8B030D-6E8A-4147-A177-3AD203B41FA5}">
                      <a16:colId xmlns:a16="http://schemas.microsoft.com/office/drawing/2014/main" val="927176935"/>
                    </a:ext>
                  </a:extLst>
                </a:gridCol>
                <a:gridCol w="246888">
                  <a:extLst>
                    <a:ext uri="{9D8B030D-6E8A-4147-A177-3AD203B41FA5}">
                      <a16:colId xmlns:a16="http://schemas.microsoft.com/office/drawing/2014/main" val="3816207211"/>
                    </a:ext>
                  </a:extLst>
                </a:gridCol>
                <a:gridCol w="246888">
                  <a:extLst>
                    <a:ext uri="{9D8B030D-6E8A-4147-A177-3AD203B41FA5}">
                      <a16:colId xmlns:a16="http://schemas.microsoft.com/office/drawing/2014/main" val="3843770539"/>
                    </a:ext>
                  </a:extLst>
                </a:gridCol>
                <a:gridCol w="246888">
                  <a:extLst>
                    <a:ext uri="{9D8B030D-6E8A-4147-A177-3AD203B41FA5}">
                      <a16:colId xmlns:a16="http://schemas.microsoft.com/office/drawing/2014/main" val="1732123952"/>
                    </a:ext>
                  </a:extLst>
                </a:gridCol>
                <a:gridCol w="246888">
                  <a:extLst>
                    <a:ext uri="{9D8B030D-6E8A-4147-A177-3AD203B41FA5}">
                      <a16:colId xmlns:a16="http://schemas.microsoft.com/office/drawing/2014/main" val="391916438"/>
                    </a:ext>
                  </a:extLst>
                </a:gridCol>
                <a:gridCol w="246888">
                  <a:extLst>
                    <a:ext uri="{9D8B030D-6E8A-4147-A177-3AD203B41FA5}">
                      <a16:colId xmlns:a16="http://schemas.microsoft.com/office/drawing/2014/main" val="2465045695"/>
                    </a:ext>
                  </a:extLst>
                </a:gridCol>
                <a:gridCol w="246888">
                  <a:extLst>
                    <a:ext uri="{9D8B030D-6E8A-4147-A177-3AD203B41FA5}">
                      <a16:colId xmlns:a16="http://schemas.microsoft.com/office/drawing/2014/main" val="4288331647"/>
                    </a:ext>
                  </a:extLst>
                </a:gridCol>
                <a:gridCol w="246888">
                  <a:extLst>
                    <a:ext uri="{9D8B030D-6E8A-4147-A177-3AD203B41FA5}">
                      <a16:colId xmlns:a16="http://schemas.microsoft.com/office/drawing/2014/main" val="1132091418"/>
                    </a:ext>
                  </a:extLst>
                </a:gridCol>
                <a:gridCol w="246888">
                  <a:extLst>
                    <a:ext uri="{9D8B030D-6E8A-4147-A177-3AD203B41FA5}">
                      <a16:colId xmlns:a16="http://schemas.microsoft.com/office/drawing/2014/main" val="3526786900"/>
                    </a:ext>
                  </a:extLst>
                </a:gridCol>
                <a:gridCol w="246888">
                  <a:extLst>
                    <a:ext uri="{9D8B030D-6E8A-4147-A177-3AD203B41FA5}">
                      <a16:colId xmlns:a16="http://schemas.microsoft.com/office/drawing/2014/main" val="2298566322"/>
                    </a:ext>
                  </a:extLst>
                </a:gridCol>
                <a:gridCol w="246888">
                  <a:extLst>
                    <a:ext uri="{9D8B030D-6E8A-4147-A177-3AD203B41FA5}">
                      <a16:colId xmlns:a16="http://schemas.microsoft.com/office/drawing/2014/main" val="1862563183"/>
                    </a:ext>
                  </a:extLst>
                </a:gridCol>
                <a:gridCol w="246888">
                  <a:extLst>
                    <a:ext uri="{9D8B030D-6E8A-4147-A177-3AD203B41FA5}">
                      <a16:colId xmlns:a16="http://schemas.microsoft.com/office/drawing/2014/main" val="3110611027"/>
                    </a:ext>
                  </a:extLst>
                </a:gridCol>
                <a:gridCol w="246888">
                  <a:extLst>
                    <a:ext uri="{9D8B030D-6E8A-4147-A177-3AD203B41FA5}">
                      <a16:colId xmlns:a16="http://schemas.microsoft.com/office/drawing/2014/main" val="1086657024"/>
                    </a:ext>
                  </a:extLst>
                </a:gridCol>
                <a:gridCol w="246888">
                  <a:extLst>
                    <a:ext uri="{9D8B030D-6E8A-4147-A177-3AD203B41FA5}">
                      <a16:colId xmlns:a16="http://schemas.microsoft.com/office/drawing/2014/main" val="352877019"/>
                    </a:ext>
                  </a:extLst>
                </a:gridCol>
                <a:gridCol w="246888">
                  <a:extLst>
                    <a:ext uri="{9D8B030D-6E8A-4147-A177-3AD203B41FA5}">
                      <a16:colId xmlns:a16="http://schemas.microsoft.com/office/drawing/2014/main" val="1505545053"/>
                    </a:ext>
                  </a:extLst>
                </a:gridCol>
                <a:gridCol w="246888">
                  <a:extLst>
                    <a:ext uri="{9D8B030D-6E8A-4147-A177-3AD203B41FA5}">
                      <a16:colId xmlns:a16="http://schemas.microsoft.com/office/drawing/2014/main" val="2294417286"/>
                    </a:ext>
                  </a:extLst>
                </a:gridCol>
                <a:gridCol w="246888">
                  <a:extLst>
                    <a:ext uri="{9D8B030D-6E8A-4147-A177-3AD203B41FA5}">
                      <a16:colId xmlns:a16="http://schemas.microsoft.com/office/drawing/2014/main" val="2151747923"/>
                    </a:ext>
                  </a:extLst>
                </a:gridCol>
                <a:gridCol w="246888">
                  <a:extLst>
                    <a:ext uri="{9D8B030D-6E8A-4147-A177-3AD203B41FA5}">
                      <a16:colId xmlns:a16="http://schemas.microsoft.com/office/drawing/2014/main" val="1145117000"/>
                    </a:ext>
                  </a:extLst>
                </a:gridCol>
                <a:gridCol w="246888">
                  <a:extLst>
                    <a:ext uri="{9D8B030D-6E8A-4147-A177-3AD203B41FA5}">
                      <a16:colId xmlns:a16="http://schemas.microsoft.com/office/drawing/2014/main" val="502969036"/>
                    </a:ext>
                  </a:extLst>
                </a:gridCol>
                <a:gridCol w="246888">
                  <a:extLst>
                    <a:ext uri="{9D8B030D-6E8A-4147-A177-3AD203B41FA5}">
                      <a16:colId xmlns:a16="http://schemas.microsoft.com/office/drawing/2014/main" val="1694033238"/>
                    </a:ext>
                  </a:extLst>
                </a:gridCol>
                <a:gridCol w="246888">
                  <a:extLst>
                    <a:ext uri="{9D8B030D-6E8A-4147-A177-3AD203B41FA5}">
                      <a16:colId xmlns:a16="http://schemas.microsoft.com/office/drawing/2014/main" val="1676586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43006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- 2018-05-19 12:00:00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the ideal toothpaste?
#SPLAT Ultracomplex Toothpaste contains natural papaya enzyme combined with PVP which break up stubborn dental plaque in your mouth.
The active сalcium and hydroxyapatite in the toothpaste help increase the teeth density whereas the Sp.White System can help your teeth achieve a brilliant shine!
You can purchase the fluoride-free toothpaste at the nearest Ben's Independent Grocer or online at Lazada!
https://www.lazada.com.my/products/splat-ultracomplex-professional-toothpaste-fluoride-free-i134606915-s151621296.html
#TriclosanFree #ProfessionalOralCare
#SPLATtoothpaste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05751592"/>
                  </a:ext>
                </a:extLst>
              </a:tr>
            </a:tbl>
          </a:graphicData>
        </a:graphic>
      </p:graphicFrame>
      <p:sp>
        <p:nvSpPr>
          <p:cNvPr id="4" name="Text Placeholder 3">
            <a:extLst>
              <a:ext uri="{FF2B5EF4-FFF2-40B4-BE49-F238E27FC236}">
                <a16:creationId xmlns:a16="http://schemas.microsoft.com/office/drawing/2014/main" id="{8BD6B095-770A-4775-9485-C4752D9B87A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9519266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8FEA5-1E88-491E-A5F2-7F821E018F37}"/>
              </a:ext>
            </a:extLst>
          </p:cNvPr>
          <p:cNvSpPr>
            <a:spLocks noGrp="1"/>
          </p:cNvSpPr>
          <p:nvPr>
            <p:ph type="title"/>
          </p:nvPr>
        </p:nvSpPr>
        <p:spPr/>
        <p:txBody>
          <a:bodyPr/>
          <a:lstStyle/>
          <a:p>
            <a:r>
              <a:rPr lang="en-US"/>
              <a:t>Facebook Own Posts Table | SPLAT Asia - 7 of 16</a:t>
            </a:r>
          </a:p>
        </p:txBody>
      </p:sp>
      <p:graphicFrame>
        <p:nvGraphicFramePr>
          <p:cNvPr id="5" name="Table Placeholder 4">
            <a:extLst>
              <a:ext uri="{FF2B5EF4-FFF2-40B4-BE49-F238E27FC236}">
                <a16:creationId xmlns:a16="http://schemas.microsoft.com/office/drawing/2014/main" id="{FB09E5DF-32BE-4465-BAC5-1A622A49D44A}"/>
              </a:ext>
            </a:extLst>
          </p:cNvPr>
          <p:cNvGraphicFramePr>
            <a:graphicFrameLocks noGrp="1"/>
          </p:cNvGraphicFramePr>
          <p:nvPr>
            <p:ph type="tbl" sz="quarter" idx="13"/>
            <p:extLst>
              <p:ext uri="{D42A27DB-BD31-4B8C-83A1-F6EECF244321}">
                <p14:modId xmlns:p14="http://schemas.microsoft.com/office/powerpoint/2010/main" val="3242525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04080988"/>
                    </a:ext>
                  </a:extLst>
                </a:gridCol>
                <a:gridCol w="246888">
                  <a:extLst>
                    <a:ext uri="{9D8B030D-6E8A-4147-A177-3AD203B41FA5}">
                      <a16:colId xmlns:a16="http://schemas.microsoft.com/office/drawing/2014/main" val="4193091111"/>
                    </a:ext>
                  </a:extLst>
                </a:gridCol>
                <a:gridCol w="246888">
                  <a:extLst>
                    <a:ext uri="{9D8B030D-6E8A-4147-A177-3AD203B41FA5}">
                      <a16:colId xmlns:a16="http://schemas.microsoft.com/office/drawing/2014/main" val="2497200634"/>
                    </a:ext>
                  </a:extLst>
                </a:gridCol>
                <a:gridCol w="246888">
                  <a:extLst>
                    <a:ext uri="{9D8B030D-6E8A-4147-A177-3AD203B41FA5}">
                      <a16:colId xmlns:a16="http://schemas.microsoft.com/office/drawing/2014/main" val="2297030090"/>
                    </a:ext>
                  </a:extLst>
                </a:gridCol>
                <a:gridCol w="246888">
                  <a:extLst>
                    <a:ext uri="{9D8B030D-6E8A-4147-A177-3AD203B41FA5}">
                      <a16:colId xmlns:a16="http://schemas.microsoft.com/office/drawing/2014/main" val="517714679"/>
                    </a:ext>
                  </a:extLst>
                </a:gridCol>
                <a:gridCol w="246888">
                  <a:extLst>
                    <a:ext uri="{9D8B030D-6E8A-4147-A177-3AD203B41FA5}">
                      <a16:colId xmlns:a16="http://schemas.microsoft.com/office/drawing/2014/main" val="655075741"/>
                    </a:ext>
                  </a:extLst>
                </a:gridCol>
                <a:gridCol w="246888">
                  <a:extLst>
                    <a:ext uri="{9D8B030D-6E8A-4147-A177-3AD203B41FA5}">
                      <a16:colId xmlns:a16="http://schemas.microsoft.com/office/drawing/2014/main" val="1458019370"/>
                    </a:ext>
                  </a:extLst>
                </a:gridCol>
                <a:gridCol w="246888">
                  <a:extLst>
                    <a:ext uri="{9D8B030D-6E8A-4147-A177-3AD203B41FA5}">
                      <a16:colId xmlns:a16="http://schemas.microsoft.com/office/drawing/2014/main" val="2311966698"/>
                    </a:ext>
                  </a:extLst>
                </a:gridCol>
                <a:gridCol w="246888">
                  <a:extLst>
                    <a:ext uri="{9D8B030D-6E8A-4147-A177-3AD203B41FA5}">
                      <a16:colId xmlns:a16="http://schemas.microsoft.com/office/drawing/2014/main" val="4242502613"/>
                    </a:ext>
                  </a:extLst>
                </a:gridCol>
                <a:gridCol w="246888">
                  <a:extLst>
                    <a:ext uri="{9D8B030D-6E8A-4147-A177-3AD203B41FA5}">
                      <a16:colId xmlns:a16="http://schemas.microsoft.com/office/drawing/2014/main" val="2502350677"/>
                    </a:ext>
                  </a:extLst>
                </a:gridCol>
                <a:gridCol w="246888">
                  <a:extLst>
                    <a:ext uri="{9D8B030D-6E8A-4147-A177-3AD203B41FA5}">
                      <a16:colId xmlns:a16="http://schemas.microsoft.com/office/drawing/2014/main" val="2537199317"/>
                    </a:ext>
                  </a:extLst>
                </a:gridCol>
                <a:gridCol w="246888">
                  <a:extLst>
                    <a:ext uri="{9D8B030D-6E8A-4147-A177-3AD203B41FA5}">
                      <a16:colId xmlns:a16="http://schemas.microsoft.com/office/drawing/2014/main" val="2384746622"/>
                    </a:ext>
                  </a:extLst>
                </a:gridCol>
                <a:gridCol w="246888">
                  <a:extLst>
                    <a:ext uri="{9D8B030D-6E8A-4147-A177-3AD203B41FA5}">
                      <a16:colId xmlns:a16="http://schemas.microsoft.com/office/drawing/2014/main" val="1995510606"/>
                    </a:ext>
                  </a:extLst>
                </a:gridCol>
                <a:gridCol w="246888">
                  <a:extLst>
                    <a:ext uri="{9D8B030D-6E8A-4147-A177-3AD203B41FA5}">
                      <a16:colId xmlns:a16="http://schemas.microsoft.com/office/drawing/2014/main" val="358385050"/>
                    </a:ext>
                  </a:extLst>
                </a:gridCol>
                <a:gridCol w="246888">
                  <a:extLst>
                    <a:ext uri="{9D8B030D-6E8A-4147-A177-3AD203B41FA5}">
                      <a16:colId xmlns:a16="http://schemas.microsoft.com/office/drawing/2014/main" val="2614850194"/>
                    </a:ext>
                  </a:extLst>
                </a:gridCol>
                <a:gridCol w="246888">
                  <a:extLst>
                    <a:ext uri="{9D8B030D-6E8A-4147-A177-3AD203B41FA5}">
                      <a16:colId xmlns:a16="http://schemas.microsoft.com/office/drawing/2014/main" val="1157612909"/>
                    </a:ext>
                  </a:extLst>
                </a:gridCol>
                <a:gridCol w="246888">
                  <a:extLst>
                    <a:ext uri="{9D8B030D-6E8A-4147-A177-3AD203B41FA5}">
                      <a16:colId xmlns:a16="http://schemas.microsoft.com/office/drawing/2014/main" val="4242571485"/>
                    </a:ext>
                  </a:extLst>
                </a:gridCol>
                <a:gridCol w="246888">
                  <a:extLst>
                    <a:ext uri="{9D8B030D-6E8A-4147-A177-3AD203B41FA5}">
                      <a16:colId xmlns:a16="http://schemas.microsoft.com/office/drawing/2014/main" val="3729105952"/>
                    </a:ext>
                  </a:extLst>
                </a:gridCol>
                <a:gridCol w="246888">
                  <a:extLst>
                    <a:ext uri="{9D8B030D-6E8A-4147-A177-3AD203B41FA5}">
                      <a16:colId xmlns:a16="http://schemas.microsoft.com/office/drawing/2014/main" val="562381284"/>
                    </a:ext>
                  </a:extLst>
                </a:gridCol>
                <a:gridCol w="246888">
                  <a:extLst>
                    <a:ext uri="{9D8B030D-6E8A-4147-A177-3AD203B41FA5}">
                      <a16:colId xmlns:a16="http://schemas.microsoft.com/office/drawing/2014/main" val="4141542126"/>
                    </a:ext>
                  </a:extLst>
                </a:gridCol>
                <a:gridCol w="246888">
                  <a:extLst>
                    <a:ext uri="{9D8B030D-6E8A-4147-A177-3AD203B41FA5}">
                      <a16:colId xmlns:a16="http://schemas.microsoft.com/office/drawing/2014/main" val="148451238"/>
                    </a:ext>
                  </a:extLst>
                </a:gridCol>
                <a:gridCol w="246888">
                  <a:extLst>
                    <a:ext uri="{9D8B030D-6E8A-4147-A177-3AD203B41FA5}">
                      <a16:colId xmlns:a16="http://schemas.microsoft.com/office/drawing/2014/main" val="4207716268"/>
                    </a:ext>
                  </a:extLst>
                </a:gridCol>
                <a:gridCol w="246888">
                  <a:extLst>
                    <a:ext uri="{9D8B030D-6E8A-4147-A177-3AD203B41FA5}">
                      <a16:colId xmlns:a16="http://schemas.microsoft.com/office/drawing/2014/main" val="1184999418"/>
                    </a:ext>
                  </a:extLst>
                </a:gridCol>
                <a:gridCol w="246888">
                  <a:extLst>
                    <a:ext uri="{9D8B030D-6E8A-4147-A177-3AD203B41FA5}">
                      <a16:colId xmlns:a16="http://schemas.microsoft.com/office/drawing/2014/main" val="3499038639"/>
                    </a:ext>
                  </a:extLst>
                </a:gridCol>
                <a:gridCol w="246888">
                  <a:extLst>
                    <a:ext uri="{9D8B030D-6E8A-4147-A177-3AD203B41FA5}">
                      <a16:colId xmlns:a16="http://schemas.microsoft.com/office/drawing/2014/main" val="4237491521"/>
                    </a:ext>
                  </a:extLst>
                </a:gridCol>
                <a:gridCol w="246888">
                  <a:extLst>
                    <a:ext uri="{9D8B030D-6E8A-4147-A177-3AD203B41FA5}">
                      <a16:colId xmlns:a16="http://schemas.microsoft.com/office/drawing/2014/main" val="745916278"/>
                    </a:ext>
                  </a:extLst>
                </a:gridCol>
                <a:gridCol w="246888">
                  <a:extLst>
                    <a:ext uri="{9D8B030D-6E8A-4147-A177-3AD203B41FA5}">
                      <a16:colId xmlns:a16="http://schemas.microsoft.com/office/drawing/2014/main" val="1030242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07908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- 2018-05-17 19:15:00 </a:t>
                      </a:r>
                      <a:r>
                        <a:rPr kumimoji="0" lang="en-US" sz="1000" b="0" i="0" u="none" strike="noStrike" kern="1200" cap="none" spc="0" normalizeH="0" baseline="0" noProof="0">
                          <a:ln>
                            <a:noFill/>
                          </a:ln>
                          <a:solidFill>
                            <a:prstClr val="black"/>
                          </a:solidFill>
                          <a:effectLst/>
                          <a:uLnTx/>
                          <a:uFillTx/>
                          <a:latin typeface="+mn-lt"/>
                          <a:ea typeface="+mn-ea"/>
                          <a:cs typeface="+mn-cs"/>
                        </a:rPr>
                        <a:t> 
 Selamat Berbuka Puasa everyone!
Don’t forget to brush your teeth with #SPLAT after breaking your fast.
#SPLAT
#SPLATsmile
#ProfessionalOralCare
#naturalproducts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26502254"/>
                  </a:ext>
                </a:extLst>
              </a:tr>
            </a:tbl>
          </a:graphicData>
        </a:graphic>
      </p:graphicFrame>
      <p:sp>
        <p:nvSpPr>
          <p:cNvPr id="4" name="Text Placeholder 3">
            <a:extLst>
              <a:ext uri="{FF2B5EF4-FFF2-40B4-BE49-F238E27FC236}">
                <a16:creationId xmlns:a16="http://schemas.microsoft.com/office/drawing/2014/main" id="{4CE567A7-2223-46A0-B933-32D97C01745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4664806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9D6BE-6B87-49F3-A8A1-228C47F7A82A}"/>
              </a:ext>
            </a:extLst>
          </p:cNvPr>
          <p:cNvSpPr>
            <a:spLocks noGrp="1"/>
          </p:cNvSpPr>
          <p:nvPr>
            <p:ph type="title"/>
          </p:nvPr>
        </p:nvSpPr>
        <p:spPr/>
        <p:txBody>
          <a:bodyPr/>
          <a:lstStyle/>
          <a:p>
            <a:r>
              <a:rPr lang="en-US"/>
              <a:t>Facebook Own Posts Table | SPLAT Asia - 8 of 16</a:t>
            </a:r>
          </a:p>
        </p:txBody>
      </p:sp>
      <p:graphicFrame>
        <p:nvGraphicFramePr>
          <p:cNvPr id="5" name="Table Placeholder 4">
            <a:extLst>
              <a:ext uri="{FF2B5EF4-FFF2-40B4-BE49-F238E27FC236}">
                <a16:creationId xmlns:a16="http://schemas.microsoft.com/office/drawing/2014/main" id="{DE666BB8-C493-4A64-B388-7ADF4E028406}"/>
              </a:ext>
            </a:extLst>
          </p:cNvPr>
          <p:cNvGraphicFramePr>
            <a:graphicFrameLocks noGrp="1"/>
          </p:cNvGraphicFramePr>
          <p:nvPr>
            <p:ph type="tbl" sz="quarter" idx="13"/>
            <p:extLst>
              <p:ext uri="{D42A27DB-BD31-4B8C-83A1-F6EECF244321}">
                <p14:modId xmlns:p14="http://schemas.microsoft.com/office/powerpoint/2010/main" val="4118143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28828012"/>
                    </a:ext>
                  </a:extLst>
                </a:gridCol>
                <a:gridCol w="246888">
                  <a:extLst>
                    <a:ext uri="{9D8B030D-6E8A-4147-A177-3AD203B41FA5}">
                      <a16:colId xmlns:a16="http://schemas.microsoft.com/office/drawing/2014/main" val="188860153"/>
                    </a:ext>
                  </a:extLst>
                </a:gridCol>
                <a:gridCol w="246888">
                  <a:extLst>
                    <a:ext uri="{9D8B030D-6E8A-4147-A177-3AD203B41FA5}">
                      <a16:colId xmlns:a16="http://schemas.microsoft.com/office/drawing/2014/main" val="3136395"/>
                    </a:ext>
                  </a:extLst>
                </a:gridCol>
                <a:gridCol w="246888">
                  <a:extLst>
                    <a:ext uri="{9D8B030D-6E8A-4147-A177-3AD203B41FA5}">
                      <a16:colId xmlns:a16="http://schemas.microsoft.com/office/drawing/2014/main" val="2008801916"/>
                    </a:ext>
                  </a:extLst>
                </a:gridCol>
                <a:gridCol w="246888">
                  <a:extLst>
                    <a:ext uri="{9D8B030D-6E8A-4147-A177-3AD203B41FA5}">
                      <a16:colId xmlns:a16="http://schemas.microsoft.com/office/drawing/2014/main" val="933544224"/>
                    </a:ext>
                  </a:extLst>
                </a:gridCol>
                <a:gridCol w="246888">
                  <a:extLst>
                    <a:ext uri="{9D8B030D-6E8A-4147-A177-3AD203B41FA5}">
                      <a16:colId xmlns:a16="http://schemas.microsoft.com/office/drawing/2014/main" val="3924692934"/>
                    </a:ext>
                  </a:extLst>
                </a:gridCol>
                <a:gridCol w="246888">
                  <a:extLst>
                    <a:ext uri="{9D8B030D-6E8A-4147-A177-3AD203B41FA5}">
                      <a16:colId xmlns:a16="http://schemas.microsoft.com/office/drawing/2014/main" val="2149576602"/>
                    </a:ext>
                  </a:extLst>
                </a:gridCol>
                <a:gridCol w="246888">
                  <a:extLst>
                    <a:ext uri="{9D8B030D-6E8A-4147-A177-3AD203B41FA5}">
                      <a16:colId xmlns:a16="http://schemas.microsoft.com/office/drawing/2014/main" val="1128691511"/>
                    </a:ext>
                  </a:extLst>
                </a:gridCol>
                <a:gridCol w="246888">
                  <a:extLst>
                    <a:ext uri="{9D8B030D-6E8A-4147-A177-3AD203B41FA5}">
                      <a16:colId xmlns:a16="http://schemas.microsoft.com/office/drawing/2014/main" val="1328837359"/>
                    </a:ext>
                  </a:extLst>
                </a:gridCol>
                <a:gridCol w="246888">
                  <a:extLst>
                    <a:ext uri="{9D8B030D-6E8A-4147-A177-3AD203B41FA5}">
                      <a16:colId xmlns:a16="http://schemas.microsoft.com/office/drawing/2014/main" val="2056183506"/>
                    </a:ext>
                  </a:extLst>
                </a:gridCol>
                <a:gridCol w="246888">
                  <a:extLst>
                    <a:ext uri="{9D8B030D-6E8A-4147-A177-3AD203B41FA5}">
                      <a16:colId xmlns:a16="http://schemas.microsoft.com/office/drawing/2014/main" val="3740367669"/>
                    </a:ext>
                  </a:extLst>
                </a:gridCol>
                <a:gridCol w="246888">
                  <a:extLst>
                    <a:ext uri="{9D8B030D-6E8A-4147-A177-3AD203B41FA5}">
                      <a16:colId xmlns:a16="http://schemas.microsoft.com/office/drawing/2014/main" val="3559072154"/>
                    </a:ext>
                  </a:extLst>
                </a:gridCol>
                <a:gridCol w="246888">
                  <a:extLst>
                    <a:ext uri="{9D8B030D-6E8A-4147-A177-3AD203B41FA5}">
                      <a16:colId xmlns:a16="http://schemas.microsoft.com/office/drawing/2014/main" val="1143794673"/>
                    </a:ext>
                  </a:extLst>
                </a:gridCol>
                <a:gridCol w="246888">
                  <a:extLst>
                    <a:ext uri="{9D8B030D-6E8A-4147-A177-3AD203B41FA5}">
                      <a16:colId xmlns:a16="http://schemas.microsoft.com/office/drawing/2014/main" val="2194631470"/>
                    </a:ext>
                  </a:extLst>
                </a:gridCol>
                <a:gridCol w="246888">
                  <a:extLst>
                    <a:ext uri="{9D8B030D-6E8A-4147-A177-3AD203B41FA5}">
                      <a16:colId xmlns:a16="http://schemas.microsoft.com/office/drawing/2014/main" val="3874832345"/>
                    </a:ext>
                  </a:extLst>
                </a:gridCol>
                <a:gridCol w="246888">
                  <a:extLst>
                    <a:ext uri="{9D8B030D-6E8A-4147-A177-3AD203B41FA5}">
                      <a16:colId xmlns:a16="http://schemas.microsoft.com/office/drawing/2014/main" val="3672619680"/>
                    </a:ext>
                  </a:extLst>
                </a:gridCol>
                <a:gridCol w="246888">
                  <a:extLst>
                    <a:ext uri="{9D8B030D-6E8A-4147-A177-3AD203B41FA5}">
                      <a16:colId xmlns:a16="http://schemas.microsoft.com/office/drawing/2014/main" val="963611373"/>
                    </a:ext>
                  </a:extLst>
                </a:gridCol>
                <a:gridCol w="246888">
                  <a:extLst>
                    <a:ext uri="{9D8B030D-6E8A-4147-A177-3AD203B41FA5}">
                      <a16:colId xmlns:a16="http://schemas.microsoft.com/office/drawing/2014/main" val="3524588159"/>
                    </a:ext>
                  </a:extLst>
                </a:gridCol>
                <a:gridCol w="246888">
                  <a:extLst>
                    <a:ext uri="{9D8B030D-6E8A-4147-A177-3AD203B41FA5}">
                      <a16:colId xmlns:a16="http://schemas.microsoft.com/office/drawing/2014/main" val="2301782467"/>
                    </a:ext>
                  </a:extLst>
                </a:gridCol>
                <a:gridCol w="246888">
                  <a:extLst>
                    <a:ext uri="{9D8B030D-6E8A-4147-A177-3AD203B41FA5}">
                      <a16:colId xmlns:a16="http://schemas.microsoft.com/office/drawing/2014/main" val="1655892020"/>
                    </a:ext>
                  </a:extLst>
                </a:gridCol>
                <a:gridCol w="246888">
                  <a:extLst>
                    <a:ext uri="{9D8B030D-6E8A-4147-A177-3AD203B41FA5}">
                      <a16:colId xmlns:a16="http://schemas.microsoft.com/office/drawing/2014/main" val="4159733300"/>
                    </a:ext>
                  </a:extLst>
                </a:gridCol>
                <a:gridCol w="246888">
                  <a:extLst>
                    <a:ext uri="{9D8B030D-6E8A-4147-A177-3AD203B41FA5}">
                      <a16:colId xmlns:a16="http://schemas.microsoft.com/office/drawing/2014/main" val="113175500"/>
                    </a:ext>
                  </a:extLst>
                </a:gridCol>
                <a:gridCol w="246888">
                  <a:extLst>
                    <a:ext uri="{9D8B030D-6E8A-4147-A177-3AD203B41FA5}">
                      <a16:colId xmlns:a16="http://schemas.microsoft.com/office/drawing/2014/main" val="2841591475"/>
                    </a:ext>
                  </a:extLst>
                </a:gridCol>
                <a:gridCol w="246888">
                  <a:extLst>
                    <a:ext uri="{9D8B030D-6E8A-4147-A177-3AD203B41FA5}">
                      <a16:colId xmlns:a16="http://schemas.microsoft.com/office/drawing/2014/main" val="3714767902"/>
                    </a:ext>
                  </a:extLst>
                </a:gridCol>
                <a:gridCol w="246888">
                  <a:extLst>
                    <a:ext uri="{9D8B030D-6E8A-4147-A177-3AD203B41FA5}">
                      <a16:colId xmlns:a16="http://schemas.microsoft.com/office/drawing/2014/main" val="4008396349"/>
                    </a:ext>
                  </a:extLst>
                </a:gridCol>
                <a:gridCol w="246888">
                  <a:extLst>
                    <a:ext uri="{9D8B030D-6E8A-4147-A177-3AD203B41FA5}">
                      <a16:colId xmlns:a16="http://schemas.microsoft.com/office/drawing/2014/main" val="3866394957"/>
                    </a:ext>
                  </a:extLst>
                </a:gridCol>
                <a:gridCol w="246888">
                  <a:extLst>
                    <a:ext uri="{9D8B030D-6E8A-4147-A177-3AD203B41FA5}">
                      <a16:colId xmlns:a16="http://schemas.microsoft.com/office/drawing/2014/main" val="2663148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82770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- 2018-05-13 12:00:00 </a:t>
                      </a:r>
                      <a:r>
                        <a:rPr kumimoji="0" lang="en-US" sz="1000" b="0" i="0" u="none" strike="noStrike" kern="1200" cap="none" spc="0" normalizeH="0" baseline="0" noProof="0">
                          <a:ln>
                            <a:noFill/>
                          </a:ln>
                          <a:solidFill>
                            <a:prstClr val="black"/>
                          </a:solidFill>
                          <a:effectLst/>
                          <a:uLnTx/>
                          <a:uFillTx/>
                          <a:latin typeface="+mn-lt"/>
                          <a:ea typeface="+mn-ea"/>
                          <a:cs typeface="+mn-cs"/>
                        </a:rPr>
                        <a:t> 
 Happy Mother’s Day to all the supermums out there!
Show appreciation to your beloved supermum with some #SPLAT toothpaste and quality time. &lt;3
#SPLAT
#SPLATsmile
#ProfessionalOralCare
#naturalproducts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05161785"/>
                  </a:ext>
                </a:extLst>
              </a:tr>
            </a:tbl>
          </a:graphicData>
        </a:graphic>
      </p:graphicFrame>
      <p:sp>
        <p:nvSpPr>
          <p:cNvPr id="4" name="Text Placeholder 3">
            <a:extLst>
              <a:ext uri="{FF2B5EF4-FFF2-40B4-BE49-F238E27FC236}">
                <a16:creationId xmlns:a16="http://schemas.microsoft.com/office/drawing/2014/main" id="{897F97E2-1C44-4AB1-936A-B0143A46F82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2124078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0EF4C-31FB-4948-98B9-2190F0445388}"/>
              </a:ext>
            </a:extLst>
          </p:cNvPr>
          <p:cNvSpPr>
            <a:spLocks noGrp="1"/>
          </p:cNvSpPr>
          <p:nvPr>
            <p:ph type="title"/>
          </p:nvPr>
        </p:nvSpPr>
        <p:spPr/>
        <p:txBody>
          <a:bodyPr/>
          <a:lstStyle/>
          <a:p>
            <a:r>
              <a:rPr lang="en-US"/>
              <a:t>Facebook Own Posts Table | SPLAT Asia - 9 of 16</a:t>
            </a:r>
          </a:p>
        </p:txBody>
      </p:sp>
      <p:graphicFrame>
        <p:nvGraphicFramePr>
          <p:cNvPr id="5" name="Table Placeholder 4">
            <a:extLst>
              <a:ext uri="{FF2B5EF4-FFF2-40B4-BE49-F238E27FC236}">
                <a16:creationId xmlns:a16="http://schemas.microsoft.com/office/drawing/2014/main" id="{DE71CB00-79BD-4291-AF11-48957F86FF75}"/>
              </a:ext>
            </a:extLst>
          </p:cNvPr>
          <p:cNvGraphicFramePr>
            <a:graphicFrameLocks noGrp="1"/>
          </p:cNvGraphicFramePr>
          <p:nvPr>
            <p:ph type="tbl" sz="quarter" idx="13"/>
            <p:extLst>
              <p:ext uri="{D42A27DB-BD31-4B8C-83A1-F6EECF244321}">
                <p14:modId xmlns:p14="http://schemas.microsoft.com/office/powerpoint/2010/main" val="3520238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31141902"/>
                    </a:ext>
                  </a:extLst>
                </a:gridCol>
                <a:gridCol w="246888">
                  <a:extLst>
                    <a:ext uri="{9D8B030D-6E8A-4147-A177-3AD203B41FA5}">
                      <a16:colId xmlns:a16="http://schemas.microsoft.com/office/drawing/2014/main" val="4073463572"/>
                    </a:ext>
                  </a:extLst>
                </a:gridCol>
                <a:gridCol w="246888">
                  <a:extLst>
                    <a:ext uri="{9D8B030D-6E8A-4147-A177-3AD203B41FA5}">
                      <a16:colId xmlns:a16="http://schemas.microsoft.com/office/drawing/2014/main" val="2211108528"/>
                    </a:ext>
                  </a:extLst>
                </a:gridCol>
                <a:gridCol w="246888">
                  <a:extLst>
                    <a:ext uri="{9D8B030D-6E8A-4147-A177-3AD203B41FA5}">
                      <a16:colId xmlns:a16="http://schemas.microsoft.com/office/drawing/2014/main" val="304829029"/>
                    </a:ext>
                  </a:extLst>
                </a:gridCol>
                <a:gridCol w="246888">
                  <a:extLst>
                    <a:ext uri="{9D8B030D-6E8A-4147-A177-3AD203B41FA5}">
                      <a16:colId xmlns:a16="http://schemas.microsoft.com/office/drawing/2014/main" val="423150976"/>
                    </a:ext>
                  </a:extLst>
                </a:gridCol>
                <a:gridCol w="246888">
                  <a:extLst>
                    <a:ext uri="{9D8B030D-6E8A-4147-A177-3AD203B41FA5}">
                      <a16:colId xmlns:a16="http://schemas.microsoft.com/office/drawing/2014/main" val="1802886157"/>
                    </a:ext>
                  </a:extLst>
                </a:gridCol>
                <a:gridCol w="246888">
                  <a:extLst>
                    <a:ext uri="{9D8B030D-6E8A-4147-A177-3AD203B41FA5}">
                      <a16:colId xmlns:a16="http://schemas.microsoft.com/office/drawing/2014/main" val="3104012633"/>
                    </a:ext>
                  </a:extLst>
                </a:gridCol>
                <a:gridCol w="246888">
                  <a:extLst>
                    <a:ext uri="{9D8B030D-6E8A-4147-A177-3AD203B41FA5}">
                      <a16:colId xmlns:a16="http://schemas.microsoft.com/office/drawing/2014/main" val="3639353632"/>
                    </a:ext>
                  </a:extLst>
                </a:gridCol>
                <a:gridCol w="246888">
                  <a:extLst>
                    <a:ext uri="{9D8B030D-6E8A-4147-A177-3AD203B41FA5}">
                      <a16:colId xmlns:a16="http://schemas.microsoft.com/office/drawing/2014/main" val="3477950474"/>
                    </a:ext>
                  </a:extLst>
                </a:gridCol>
                <a:gridCol w="246888">
                  <a:extLst>
                    <a:ext uri="{9D8B030D-6E8A-4147-A177-3AD203B41FA5}">
                      <a16:colId xmlns:a16="http://schemas.microsoft.com/office/drawing/2014/main" val="3556236061"/>
                    </a:ext>
                  </a:extLst>
                </a:gridCol>
                <a:gridCol w="246888">
                  <a:extLst>
                    <a:ext uri="{9D8B030D-6E8A-4147-A177-3AD203B41FA5}">
                      <a16:colId xmlns:a16="http://schemas.microsoft.com/office/drawing/2014/main" val="774942971"/>
                    </a:ext>
                  </a:extLst>
                </a:gridCol>
                <a:gridCol w="246888">
                  <a:extLst>
                    <a:ext uri="{9D8B030D-6E8A-4147-A177-3AD203B41FA5}">
                      <a16:colId xmlns:a16="http://schemas.microsoft.com/office/drawing/2014/main" val="808249584"/>
                    </a:ext>
                  </a:extLst>
                </a:gridCol>
                <a:gridCol w="246888">
                  <a:extLst>
                    <a:ext uri="{9D8B030D-6E8A-4147-A177-3AD203B41FA5}">
                      <a16:colId xmlns:a16="http://schemas.microsoft.com/office/drawing/2014/main" val="101635550"/>
                    </a:ext>
                  </a:extLst>
                </a:gridCol>
                <a:gridCol w="246888">
                  <a:extLst>
                    <a:ext uri="{9D8B030D-6E8A-4147-A177-3AD203B41FA5}">
                      <a16:colId xmlns:a16="http://schemas.microsoft.com/office/drawing/2014/main" val="3418802308"/>
                    </a:ext>
                  </a:extLst>
                </a:gridCol>
                <a:gridCol w="246888">
                  <a:extLst>
                    <a:ext uri="{9D8B030D-6E8A-4147-A177-3AD203B41FA5}">
                      <a16:colId xmlns:a16="http://schemas.microsoft.com/office/drawing/2014/main" val="4042348717"/>
                    </a:ext>
                  </a:extLst>
                </a:gridCol>
                <a:gridCol w="246888">
                  <a:extLst>
                    <a:ext uri="{9D8B030D-6E8A-4147-A177-3AD203B41FA5}">
                      <a16:colId xmlns:a16="http://schemas.microsoft.com/office/drawing/2014/main" val="2605071627"/>
                    </a:ext>
                  </a:extLst>
                </a:gridCol>
                <a:gridCol w="246888">
                  <a:extLst>
                    <a:ext uri="{9D8B030D-6E8A-4147-A177-3AD203B41FA5}">
                      <a16:colId xmlns:a16="http://schemas.microsoft.com/office/drawing/2014/main" val="79359104"/>
                    </a:ext>
                  </a:extLst>
                </a:gridCol>
                <a:gridCol w="246888">
                  <a:extLst>
                    <a:ext uri="{9D8B030D-6E8A-4147-A177-3AD203B41FA5}">
                      <a16:colId xmlns:a16="http://schemas.microsoft.com/office/drawing/2014/main" val="1117618470"/>
                    </a:ext>
                  </a:extLst>
                </a:gridCol>
                <a:gridCol w="246888">
                  <a:extLst>
                    <a:ext uri="{9D8B030D-6E8A-4147-A177-3AD203B41FA5}">
                      <a16:colId xmlns:a16="http://schemas.microsoft.com/office/drawing/2014/main" val="1810478179"/>
                    </a:ext>
                  </a:extLst>
                </a:gridCol>
                <a:gridCol w="246888">
                  <a:extLst>
                    <a:ext uri="{9D8B030D-6E8A-4147-A177-3AD203B41FA5}">
                      <a16:colId xmlns:a16="http://schemas.microsoft.com/office/drawing/2014/main" val="2923737485"/>
                    </a:ext>
                  </a:extLst>
                </a:gridCol>
                <a:gridCol w="246888">
                  <a:extLst>
                    <a:ext uri="{9D8B030D-6E8A-4147-A177-3AD203B41FA5}">
                      <a16:colId xmlns:a16="http://schemas.microsoft.com/office/drawing/2014/main" val="3028692159"/>
                    </a:ext>
                  </a:extLst>
                </a:gridCol>
                <a:gridCol w="246888">
                  <a:extLst>
                    <a:ext uri="{9D8B030D-6E8A-4147-A177-3AD203B41FA5}">
                      <a16:colId xmlns:a16="http://schemas.microsoft.com/office/drawing/2014/main" val="1434400941"/>
                    </a:ext>
                  </a:extLst>
                </a:gridCol>
                <a:gridCol w="246888">
                  <a:extLst>
                    <a:ext uri="{9D8B030D-6E8A-4147-A177-3AD203B41FA5}">
                      <a16:colId xmlns:a16="http://schemas.microsoft.com/office/drawing/2014/main" val="1416133685"/>
                    </a:ext>
                  </a:extLst>
                </a:gridCol>
                <a:gridCol w="246888">
                  <a:extLst>
                    <a:ext uri="{9D8B030D-6E8A-4147-A177-3AD203B41FA5}">
                      <a16:colId xmlns:a16="http://schemas.microsoft.com/office/drawing/2014/main" val="126391166"/>
                    </a:ext>
                  </a:extLst>
                </a:gridCol>
                <a:gridCol w="246888">
                  <a:extLst>
                    <a:ext uri="{9D8B030D-6E8A-4147-A177-3AD203B41FA5}">
                      <a16:colId xmlns:a16="http://schemas.microsoft.com/office/drawing/2014/main" val="365405577"/>
                    </a:ext>
                  </a:extLst>
                </a:gridCol>
                <a:gridCol w="246888">
                  <a:extLst>
                    <a:ext uri="{9D8B030D-6E8A-4147-A177-3AD203B41FA5}">
                      <a16:colId xmlns:a16="http://schemas.microsoft.com/office/drawing/2014/main" val="3239946686"/>
                    </a:ext>
                  </a:extLst>
                </a:gridCol>
                <a:gridCol w="246888">
                  <a:extLst>
                    <a:ext uri="{9D8B030D-6E8A-4147-A177-3AD203B41FA5}">
                      <a16:colId xmlns:a16="http://schemas.microsoft.com/office/drawing/2014/main" val="3522986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93219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- 2018-05-11 12:00:00 </a:t>
                      </a:r>
                      <a:r>
                        <a:rPr kumimoji="0" lang="en-US" sz="1000" b="0" i="0" u="none" strike="noStrike" kern="1200" cap="none" spc="0" normalizeH="0" baseline="0" noProof="0">
                          <a:ln>
                            <a:noFill/>
                          </a:ln>
                          <a:solidFill>
                            <a:prstClr val="black"/>
                          </a:solidFill>
                          <a:effectLst/>
                          <a:uLnTx/>
                          <a:uFillTx/>
                          <a:latin typeface="+mn-lt"/>
                          <a:ea typeface="+mn-ea"/>
                          <a:cs typeface="+mn-cs"/>
                        </a:rPr>
                        <a:t> 
 Feeling the pain when eating cold, hot, sour or sweet food?
You are most likely suffering from hypersensitivity. We recommend you to change your toothpaste to #SPLAT Ultracomplex!
The potassium and zinc ions can reduce enamel sensitivity and have a soothing effect on your gums. It also provides you a comprehensive care and whitening for sensitive teeth.
You can find us online at  
Lazada : https://www.lazada.com.my/products/splat-ultracomplex-professional-toothpaste-fluoride-free-i134606915-s151621296.html
Shopee: https://shopee.com.my/Splat-Ultracomplex-Professional-Toothpaste-(Fluoride-free)-i.6479735.747346947
#SPLATsmile #oralhealthcare
#SPLATtoothpaste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67419753"/>
                  </a:ext>
                </a:extLst>
              </a:tr>
            </a:tbl>
          </a:graphicData>
        </a:graphic>
      </p:graphicFrame>
      <p:sp>
        <p:nvSpPr>
          <p:cNvPr id="4" name="Text Placeholder 3">
            <a:extLst>
              <a:ext uri="{FF2B5EF4-FFF2-40B4-BE49-F238E27FC236}">
                <a16:creationId xmlns:a16="http://schemas.microsoft.com/office/drawing/2014/main" id="{9ED33ABC-A1C3-4A43-811D-3C1048DDE26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0562287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22026-F428-4ADE-B5D3-7E2AAE4EBBED}"/>
              </a:ext>
            </a:extLst>
          </p:cNvPr>
          <p:cNvSpPr>
            <a:spLocks noGrp="1"/>
          </p:cNvSpPr>
          <p:nvPr>
            <p:ph type="title"/>
          </p:nvPr>
        </p:nvSpPr>
        <p:spPr/>
        <p:txBody>
          <a:bodyPr/>
          <a:lstStyle/>
          <a:p>
            <a:r>
              <a:rPr lang="en-US"/>
              <a:t>Facebook Own Posts Table | SPLAT Asia - 10 of 16</a:t>
            </a:r>
          </a:p>
        </p:txBody>
      </p:sp>
      <p:graphicFrame>
        <p:nvGraphicFramePr>
          <p:cNvPr id="5" name="Table Placeholder 4">
            <a:extLst>
              <a:ext uri="{FF2B5EF4-FFF2-40B4-BE49-F238E27FC236}">
                <a16:creationId xmlns:a16="http://schemas.microsoft.com/office/drawing/2014/main" id="{3E499157-F3A9-4BF4-AFE6-88EA4E129407}"/>
              </a:ext>
            </a:extLst>
          </p:cNvPr>
          <p:cNvGraphicFramePr>
            <a:graphicFrameLocks noGrp="1"/>
          </p:cNvGraphicFramePr>
          <p:nvPr>
            <p:ph type="tbl" sz="quarter" idx="13"/>
            <p:extLst>
              <p:ext uri="{D42A27DB-BD31-4B8C-83A1-F6EECF244321}">
                <p14:modId xmlns:p14="http://schemas.microsoft.com/office/powerpoint/2010/main" val="4227834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02881861"/>
                    </a:ext>
                  </a:extLst>
                </a:gridCol>
                <a:gridCol w="246888">
                  <a:extLst>
                    <a:ext uri="{9D8B030D-6E8A-4147-A177-3AD203B41FA5}">
                      <a16:colId xmlns:a16="http://schemas.microsoft.com/office/drawing/2014/main" val="84507392"/>
                    </a:ext>
                  </a:extLst>
                </a:gridCol>
                <a:gridCol w="246888">
                  <a:extLst>
                    <a:ext uri="{9D8B030D-6E8A-4147-A177-3AD203B41FA5}">
                      <a16:colId xmlns:a16="http://schemas.microsoft.com/office/drawing/2014/main" val="972039558"/>
                    </a:ext>
                  </a:extLst>
                </a:gridCol>
                <a:gridCol w="246888">
                  <a:extLst>
                    <a:ext uri="{9D8B030D-6E8A-4147-A177-3AD203B41FA5}">
                      <a16:colId xmlns:a16="http://schemas.microsoft.com/office/drawing/2014/main" val="3939899821"/>
                    </a:ext>
                  </a:extLst>
                </a:gridCol>
                <a:gridCol w="246888">
                  <a:extLst>
                    <a:ext uri="{9D8B030D-6E8A-4147-A177-3AD203B41FA5}">
                      <a16:colId xmlns:a16="http://schemas.microsoft.com/office/drawing/2014/main" val="4221271158"/>
                    </a:ext>
                  </a:extLst>
                </a:gridCol>
                <a:gridCol w="246888">
                  <a:extLst>
                    <a:ext uri="{9D8B030D-6E8A-4147-A177-3AD203B41FA5}">
                      <a16:colId xmlns:a16="http://schemas.microsoft.com/office/drawing/2014/main" val="1553368231"/>
                    </a:ext>
                  </a:extLst>
                </a:gridCol>
                <a:gridCol w="246888">
                  <a:extLst>
                    <a:ext uri="{9D8B030D-6E8A-4147-A177-3AD203B41FA5}">
                      <a16:colId xmlns:a16="http://schemas.microsoft.com/office/drawing/2014/main" val="619196227"/>
                    </a:ext>
                  </a:extLst>
                </a:gridCol>
                <a:gridCol w="246888">
                  <a:extLst>
                    <a:ext uri="{9D8B030D-6E8A-4147-A177-3AD203B41FA5}">
                      <a16:colId xmlns:a16="http://schemas.microsoft.com/office/drawing/2014/main" val="2423535561"/>
                    </a:ext>
                  </a:extLst>
                </a:gridCol>
                <a:gridCol w="246888">
                  <a:extLst>
                    <a:ext uri="{9D8B030D-6E8A-4147-A177-3AD203B41FA5}">
                      <a16:colId xmlns:a16="http://schemas.microsoft.com/office/drawing/2014/main" val="2187583493"/>
                    </a:ext>
                  </a:extLst>
                </a:gridCol>
                <a:gridCol w="246888">
                  <a:extLst>
                    <a:ext uri="{9D8B030D-6E8A-4147-A177-3AD203B41FA5}">
                      <a16:colId xmlns:a16="http://schemas.microsoft.com/office/drawing/2014/main" val="2623278125"/>
                    </a:ext>
                  </a:extLst>
                </a:gridCol>
                <a:gridCol w="246888">
                  <a:extLst>
                    <a:ext uri="{9D8B030D-6E8A-4147-A177-3AD203B41FA5}">
                      <a16:colId xmlns:a16="http://schemas.microsoft.com/office/drawing/2014/main" val="1877199614"/>
                    </a:ext>
                  </a:extLst>
                </a:gridCol>
                <a:gridCol w="246888">
                  <a:extLst>
                    <a:ext uri="{9D8B030D-6E8A-4147-A177-3AD203B41FA5}">
                      <a16:colId xmlns:a16="http://schemas.microsoft.com/office/drawing/2014/main" val="3601158890"/>
                    </a:ext>
                  </a:extLst>
                </a:gridCol>
                <a:gridCol w="246888">
                  <a:extLst>
                    <a:ext uri="{9D8B030D-6E8A-4147-A177-3AD203B41FA5}">
                      <a16:colId xmlns:a16="http://schemas.microsoft.com/office/drawing/2014/main" val="2349855793"/>
                    </a:ext>
                  </a:extLst>
                </a:gridCol>
                <a:gridCol w="246888">
                  <a:extLst>
                    <a:ext uri="{9D8B030D-6E8A-4147-A177-3AD203B41FA5}">
                      <a16:colId xmlns:a16="http://schemas.microsoft.com/office/drawing/2014/main" val="3843230282"/>
                    </a:ext>
                  </a:extLst>
                </a:gridCol>
                <a:gridCol w="246888">
                  <a:extLst>
                    <a:ext uri="{9D8B030D-6E8A-4147-A177-3AD203B41FA5}">
                      <a16:colId xmlns:a16="http://schemas.microsoft.com/office/drawing/2014/main" val="1248098283"/>
                    </a:ext>
                  </a:extLst>
                </a:gridCol>
                <a:gridCol w="246888">
                  <a:extLst>
                    <a:ext uri="{9D8B030D-6E8A-4147-A177-3AD203B41FA5}">
                      <a16:colId xmlns:a16="http://schemas.microsoft.com/office/drawing/2014/main" val="1105139038"/>
                    </a:ext>
                  </a:extLst>
                </a:gridCol>
                <a:gridCol w="246888">
                  <a:extLst>
                    <a:ext uri="{9D8B030D-6E8A-4147-A177-3AD203B41FA5}">
                      <a16:colId xmlns:a16="http://schemas.microsoft.com/office/drawing/2014/main" val="1943269914"/>
                    </a:ext>
                  </a:extLst>
                </a:gridCol>
                <a:gridCol w="246888">
                  <a:extLst>
                    <a:ext uri="{9D8B030D-6E8A-4147-A177-3AD203B41FA5}">
                      <a16:colId xmlns:a16="http://schemas.microsoft.com/office/drawing/2014/main" val="2143261640"/>
                    </a:ext>
                  </a:extLst>
                </a:gridCol>
                <a:gridCol w="246888">
                  <a:extLst>
                    <a:ext uri="{9D8B030D-6E8A-4147-A177-3AD203B41FA5}">
                      <a16:colId xmlns:a16="http://schemas.microsoft.com/office/drawing/2014/main" val="216285570"/>
                    </a:ext>
                  </a:extLst>
                </a:gridCol>
                <a:gridCol w="246888">
                  <a:extLst>
                    <a:ext uri="{9D8B030D-6E8A-4147-A177-3AD203B41FA5}">
                      <a16:colId xmlns:a16="http://schemas.microsoft.com/office/drawing/2014/main" val="777595291"/>
                    </a:ext>
                  </a:extLst>
                </a:gridCol>
                <a:gridCol w="246888">
                  <a:extLst>
                    <a:ext uri="{9D8B030D-6E8A-4147-A177-3AD203B41FA5}">
                      <a16:colId xmlns:a16="http://schemas.microsoft.com/office/drawing/2014/main" val="27536934"/>
                    </a:ext>
                  </a:extLst>
                </a:gridCol>
                <a:gridCol w="246888">
                  <a:extLst>
                    <a:ext uri="{9D8B030D-6E8A-4147-A177-3AD203B41FA5}">
                      <a16:colId xmlns:a16="http://schemas.microsoft.com/office/drawing/2014/main" val="3279363257"/>
                    </a:ext>
                  </a:extLst>
                </a:gridCol>
                <a:gridCol w="246888">
                  <a:extLst>
                    <a:ext uri="{9D8B030D-6E8A-4147-A177-3AD203B41FA5}">
                      <a16:colId xmlns:a16="http://schemas.microsoft.com/office/drawing/2014/main" val="941529910"/>
                    </a:ext>
                  </a:extLst>
                </a:gridCol>
                <a:gridCol w="246888">
                  <a:extLst>
                    <a:ext uri="{9D8B030D-6E8A-4147-A177-3AD203B41FA5}">
                      <a16:colId xmlns:a16="http://schemas.microsoft.com/office/drawing/2014/main" val="1718388317"/>
                    </a:ext>
                  </a:extLst>
                </a:gridCol>
                <a:gridCol w="246888">
                  <a:extLst>
                    <a:ext uri="{9D8B030D-6E8A-4147-A177-3AD203B41FA5}">
                      <a16:colId xmlns:a16="http://schemas.microsoft.com/office/drawing/2014/main" val="1197223911"/>
                    </a:ext>
                  </a:extLst>
                </a:gridCol>
                <a:gridCol w="246888">
                  <a:extLst>
                    <a:ext uri="{9D8B030D-6E8A-4147-A177-3AD203B41FA5}">
                      <a16:colId xmlns:a16="http://schemas.microsoft.com/office/drawing/2014/main" val="1028013851"/>
                    </a:ext>
                  </a:extLst>
                </a:gridCol>
                <a:gridCol w="246888">
                  <a:extLst>
                    <a:ext uri="{9D8B030D-6E8A-4147-A177-3AD203B41FA5}">
                      <a16:colId xmlns:a16="http://schemas.microsoft.com/office/drawing/2014/main" val="643817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83151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- 2018-05-08 12:00:01 </a:t>
                      </a:r>
                      <a:r>
                        <a:rPr kumimoji="0" lang="en-US" sz="1000" b="0" i="0" u="none" strike="noStrike" kern="1200" cap="none" spc="0" normalizeH="0" baseline="0" noProof="0">
                          <a:ln>
                            <a:noFill/>
                          </a:ln>
                          <a:solidFill>
                            <a:prstClr val="black"/>
                          </a:solidFill>
                          <a:effectLst/>
                          <a:uLnTx/>
                          <a:uFillTx/>
                          <a:latin typeface="+mn-lt"/>
                          <a:ea typeface="+mn-ea"/>
                          <a:cs typeface="+mn-cs"/>
                        </a:rPr>
                        <a:t> 
 Hi Malaysians, tomorrow is our 14th General Election day. Selamat Mengundi and safe drive.
#GE14 #PRU14
#SPLAT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71094062"/>
                  </a:ext>
                </a:extLst>
              </a:tr>
            </a:tbl>
          </a:graphicData>
        </a:graphic>
      </p:graphicFrame>
      <p:sp>
        <p:nvSpPr>
          <p:cNvPr id="4" name="Text Placeholder 3">
            <a:extLst>
              <a:ext uri="{FF2B5EF4-FFF2-40B4-BE49-F238E27FC236}">
                <a16:creationId xmlns:a16="http://schemas.microsoft.com/office/drawing/2014/main" id="{A9EE976A-AAD2-45DC-BA5D-911AA60062B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972545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68767-99F2-4313-8EA4-1B468FED07E9}"/>
              </a:ext>
            </a:extLst>
          </p:cNvPr>
          <p:cNvSpPr>
            <a:spLocks noGrp="1"/>
          </p:cNvSpPr>
          <p:nvPr>
            <p:ph type="title"/>
          </p:nvPr>
        </p:nvSpPr>
        <p:spPr/>
        <p:txBody>
          <a:bodyPr/>
          <a:lstStyle/>
          <a:p>
            <a:r>
              <a:rPr lang="en-US"/>
              <a:t>Facebook Own Posts Table | SPLAT Asia - 11 of 16</a:t>
            </a:r>
          </a:p>
        </p:txBody>
      </p:sp>
      <p:graphicFrame>
        <p:nvGraphicFramePr>
          <p:cNvPr id="5" name="Table Placeholder 4">
            <a:extLst>
              <a:ext uri="{FF2B5EF4-FFF2-40B4-BE49-F238E27FC236}">
                <a16:creationId xmlns:a16="http://schemas.microsoft.com/office/drawing/2014/main" id="{5B95C632-EBE8-4071-9CF2-AA7825D0C467}"/>
              </a:ext>
            </a:extLst>
          </p:cNvPr>
          <p:cNvGraphicFramePr>
            <a:graphicFrameLocks noGrp="1"/>
          </p:cNvGraphicFramePr>
          <p:nvPr>
            <p:ph type="tbl" sz="quarter" idx="13"/>
            <p:extLst>
              <p:ext uri="{D42A27DB-BD31-4B8C-83A1-F6EECF244321}">
                <p14:modId xmlns:p14="http://schemas.microsoft.com/office/powerpoint/2010/main" val="1706403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02582335"/>
                    </a:ext>
                  </a:extLst>
                </a:gridCol>
                <a:gridCol w="246888">
                  <a:extLst>
                    <a:ext uri="{9D8B030D-6E8A-4147-A177-3AD203B41FA5}">
                      <a16:colId xmlns:a16="http://schemas.microsoft.com/office/drawing/2014/main" val="3841040027"/>
                    </a:ext>
                  </a:extLst>
                </a:gridCol>
                <a:gridCol w="246888">
                  <a:extLst>
                    <a:ext uri="{9D8B030D-6E8A-4147-A177-3AD203B41FA5}">
                      <a16:colId xmlns:a16="http://schemas.microsoft.com/office/drawing/2014/main" val="2406998721"/>
                    </a:ext>
                  </a:extLst>
                </a:gridCol>
                <a:gridCol w="246888">
                  <a:extLst>
                    <a:ext uri="{9D8B030D-6E8A-4147-A177-3AD203B41FA5}">
                      <a16:colId xmlns:a16="http://schemas.microsoft.com/office/drawing/2014/main" val="1379150765"/>
                    </a:ext>
                  </a:extLst>
                </a:gridCol>
                <a:gridCol w="246888">
                  <a:extLst>
                    <a:ext uri="{9D8B030D-6E8A-4147-A177-3AD203B41FA5}">
                      <a16:colId xmlns:a16="http://schemas.microsoft.com/office/drawing/2014/main" val="2865830444"/>
                    </a:ext>
                  </a:extLst>
                </a:gridCol>
                <a:gridCol w="246888">
                  <a:extLst>
                    <a:ext uri="{9D8B030D-6E8A-4147-A177-3AD203B41FA5}">
                      <a16:colId xmlns:a16="http://schemas.microsoft.com/office/drawing/2014/main" val="2972084775"/>
                    </a:ext>
                  </a:extLst>
                </a:gridCol>
                <a:gridCol w="246888">
                  <a:extLst>
                    <a:ext uri="{9D8B030D-6E8A-4147-A177-3AD203B41FA5}">
                      <a16:colId xmlns:a16="http://schemas.microsoft.com/office/drawing/2014/main" val="3299460353"/>
                    </a:ext>
                  </a:extLst>
                </a:gridCol>
                <a:gridCol w="246888">
                  <a:extLst>
                    <a:ext uri="{9D8B030D-6E8A-4147-A177-3AD203B41FA5}">
                      <a16:colId xmlns:a16="http://schemas.microsoft.com/office/drawing/2014/main" val="105045252"/>
                    </a:ext>
                  </a:extLst>
                </a:gridCol>
                <a:gridCol w="246888">
                  <a:extLst>
                    <a:ext uri="{9D8B030D-6E8A-4147-A177-3AD203B41FA5}">
                      <a16:colId xmlns:a16="http://schemas.microsoft.com/office/drawing/2014/main" val="4090351513"/>
                    </a:ext>
                  </a:extLst>
                </a:gridCol>
                <a:gridCol w="246888">
                  <a:extLst>
                    <a:ext uri="{9D8B030D-6E8A-4147-A177-3AD203B41FA5}">
                      <a16:colId xmlns:a16="http://schemas.microsoft.com/office/drawing/2014/main" val="3663885329"/>
                    </a:ext>
                  </a:extLst>
                </a:gridCol>
                <a:gridCol w="246888">
                  <a:extLst>
                    <a:ext uri="{9D8B030D-6E8A-4147-A177-3AD203B41FA5}">
                      <a16:colId xmlns:a16="http://schemas.microsoft.com/office/drawing/2014/main" val="4191231834"/>
                    </a:ext>
                  </a:extLst>
                </a:gridCol>
                <a:gridCol w="246888">
                  <a:extLst>
                    <a:ext uri="{9D8B030D-6E8A-4147-A177-3AD203B41FA5}">
                      <a16:colId xmlns:a16="http://schemas.microsoft.com/office/drawing/2014/main" val="4217850607"/>
                    </a:ext>
                  </a:extLst>
                </a:gridCol>
                <a:gridCol w="246888">
                  <a:extLst>
                    <a:ext uri="{9D8B030D-6E8A-4147-A177-3AD203B41FA5}">
                      <a16:colId xmlns:a16="http://schemas.microsoft.com/office/drawing/2014/main" val="3951445077"/>
                    </a:ext>
                  </a:extLst>
                </a:gridCol>
                <a:gridCol w="246888">
                  <a:extLst>
                    <a:ext uri="{9D8B030D-6E8A-4147-A177-3AD203B41FA5}">
                      <a16:colId xmlns:a16="http://schemas.microsoft.com/office/drawing/2014/main" val="3293434723"/>
                    </a:ext>
                  </a:extLst>
                </a:gridCol>
                <a:gridCol w="246888">
                  <a:extLst>
                    <a:ext uri="{9D8B030D-6E8A-4147-A177-3AD203B41FA5}">
                      <a16:colId xmlns:a16="http://schemas.microsoft.com/office/drawing/2014/main" val="2755655925"/>
                    </a:ext>
                  </a:extLst>
                </a:gridCol>
                <a:gridCol w="246888">
                  <a:extLst>
                    <a:ext uri="{9D8B030D-6E8A-4147-A177-3AD203B41FA5}">
                      <a16:colId xmlns:a16="http://schemas.microsoft.com/office/drawing/2014/main" val="3074435809"/>
                    </a:ext>
                  </a:extLst>
                </a:gridCol>
                <a:gridCol w="246888">
                  <a:extLst>
                    <a:ext uri="{9D8B030D-6E8A-4147-A177-3AD203B41FA5}">
                      <a16:colId xmlns:a16="http://schemas.microsoft.com/office/drawing/2014/main" val="3296362823"/>
                    </a:ext>
                  </a:extLst>
                </a:gridCol>
                <a:gridCol w="246888">
                  <a:extLst>
                    <a:ext uri="{9D8B030D-6E8A-4147-A177-3AD203B41FA5}">
                      <a16:colId xmlns:a16="http://schemas.microsoft.com/office/drawing/2014/main" val="1965763490"/>
                    </a:ext>
                  </a:extLst>
                </a:gridCol>
                <a:gridCol w="246888">
                  <a:extLst>
                    <a:ext uri="{9D8B030D-6E8A-4147-A177-3AD203B41FA5}">
                      <a16:colId xmlns:a16="http://schemas.microsoft.com/office/drawing/2014/main" val="3211710335"/>
                    </a:ext>
                  </a:extLst>
                </a:gridCol>
                <a:gridCol w="246888">
                  <a:extLst>
                    <a:ext uri="{9D8B030D-6E8A-4147-A177-3AD203B41FA5}">
                      <a16:colId xmlns:a16="http://schemas.microsoft.com/office/drawing/2014/main" val="729644241"/>
                    </a:ext>
                  </a:extLst>
                </a:gridCol>
                <a:gridCol w="246888">
                  <a:extLst>
                    <a:ext uri="{9D8B030D-6E8A-4147-A177-3AD203B41FA5}">
                      <a16:colId xmlns:a16="http://schemas.microsoft.com/office/drawing/2014/main" val="2520989862"/>
                    </a:ext>
                  </a:extLst>
                </a:gridCol>
                <a:gridCol w="246888">
                  <a:extLst>
                    <a:ext uri="{9D8B030D-6E8A-4147-A177-3AD203B41FA5}">
                      <a16:colId xmlns:a16="http://schemas.microsoft.com/office/drawing/2014/main" val="2997031033"/>
                    </a:ext>
                  </a:extLst>
                </a:gridCol>
                <a:gridCol w="246888">
                  <a:extLst>
                    <a:ext uri="{9D8B030D-6E8A-4147-A177-3AD203B41FA5}">
                      <a16:colId xmlns:a16="http://schemas.microsoft.com/office/drawing/2014/main" val="2376291127"/>
                    </a:ext>
                  </a:extLst>
                </a:gridCol>
                <a:gridCol w="246888">
                  <a:extLst>
                    <a:ext uri="{9D8B030D-6E8A-4147-A177-3AD203B41FA5}">
                      <a16:colId xmlns:a16="http://schemas.microsoft.com/office/drawing/2014/main" val="3039767662"/>
                    </a:ext>
                  </a:extLst>
                </a:gridCol>
                <a:gridCol w="246888">
                  <a:extLst>
                    <a:ext uri="{9D8B030D-6E8A-4147-A177-3AD203B41FA5}">
                      <a16:colId xmlns:a16="http://schemas.microsoft.com/office/drawing/2014/main" val="522175829"/>
                    </a:ext>
                  </a:extLst>
                </a:gridCol>
                <a:gridCol w="246888">
                  <a:extLst>
                    <a:ext uri="{9D8B030D-6E8A-4147-A177-3AD203B41FA5}">
                      <a16:colId xmlns:a16="http://schemas.microsoft.com/office/drawing/2014/main" val="1235500741"/>
                    </a:ext>
                  </a:extLst>
                </a:gridCol>
                <a:gridCol w="246888">
                  <a:extLst>
                    <a:ext uri="{9D8B030D-6E8A-4147-A177-3AD203B41FA5}">
                      <a16:colId xmlns:a16="http://schemas.microsoft.com/office/drawing/2014/main" val="2959934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28886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- 2018-05-07 20:00:01 </a:t>
                      </a:r>
                      <a:r>
                        <a:rPr kumimoji="0" lang="en-US" sz="1000" b="0" i="0" u="none" strike="noStrike" kern="1200" cap="none" spc="0" normalizeH="0" baseline="0" noProof="0">
                          <a:ln>
                            <a:noFill/>
                          </a:ln>
                          <a:solidFill>
                            <a:prstClr val="black"/>
                          </a:solidFill>
                          <a:effectLst/>
                          <a:uLnTx/>
                          <a:uFillTx/>
                          <a:latin typeface="+mn-lt"/>
                          <a:ea typeface="+mn-ea"/>
                          <a:cs typeface="+mn-cs"/>
                        </a:rPr>
                        <a:t> 
 Here's to the first-time voters,
Remember to
DO
1. Bring your I.C. for voting.
2. Leave an X in the column next to your candidate of choice. 
3. Wear clothes without any party’s logo on it
4. Brush your teeth with #SPLAT toothpaste
DON'T
1. Paint your nails
2. Use your phone while voting.
#SPLATsmile
#ProfessionalOralCare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04123678"/>
                  </a:ext>
                </a:extLst>
              </a:tr>
            </a:tbl>
          </a:graphicData>
        </a:graphic>
      </p:graphicFrame>
      <p:sp>
        <p:nvSpPr>
          <p:cNvPr id="4" name="Text Placeholder 3">
            <a:extLst>
              <a:ext uri="{FF2B5EF4-FFF2-40B4-BE49-F238E27FC236}">
                <a16:creationId xmlns:a16="http://schemas.microsoft.com/office/drawing/2014/main" id="{46798913-DD6D-4BC8-A70A-185D3A99622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831129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0E07F-4B30-41DF-9A96-B62CCF4DF455}"/>
              </a:ext>
            </a:extLst>
          </p:cNvPr>
          <p:cNvSpPr>
            <a:spLocks noGrp="1"/>
          </p:cNvSpPr>
          <p:nvPr>
            <p:ph type="title"/>
          </p:nvPr>
        </p:nvSpPr>
        <p:spPr/>
        <p:txBody>
          <a:bodyPr/>
          <a:lstStyle/>
          <a:p>
            <a:r>
              <a:rPr lang="en-US"/>
              <a:t>Facebook Own Posts Table | SPLAT Asia - 12 of 16</a:t>
            </a:r>
          </a:p>
        </p:txBody>
      </p:sp>
      <p:graphicFrame>
        <p:nvGraphicFramePr>
          <p:cNvPr id="5" name="Table Placeholder 4">
            <a:extLst>
              <a:ext uri="{FF2B5EF4-FFF2-40B4-BE49-F238E27FC236}">
                <a16:creationId xmlns:a16="http://schemas.microsoft.com/office/drawing/2014/main" id="{67E532FE-5E6D-4F91-97F4-CFB6180B9563}"/>
              </a:ext>
            </a:extLst>
          </p:cNvPr>
          <p:cNvGraphicFramePr>
            <a:graphicFrameLocks noGrp="1"/>
          </p:cNvGraphicFramePr>
          <p:nvPr>
            <p:ph type="tbl" sz="quarter" idx="13"/>
            <p:extLst>
              <p:ext uri="{D42A27DB-BD31-4B8C-83A1-F6EECF244321}">
                <p14:modId xmlns:p14="http://schemas.microsoft.com/office/powerpoint/2010/main" val="2985025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17644435"/>
                    </a:ext>
                  </a:extLst>
                </a:gridCol>
                <a:gridCol w="246888">
                  <a:extLst>
                    <a:ext uri="{9D8B030D-6E8A-4147-A177-3AD203B41FA5}">
                      <a16:colId xmlns:a16="http://schemas.microsoft.com/office/drawing/2014/main" val="2688632867"/>
                    </a:ext>
                  </a:extLst>
                </a:gridCol>
                <a:gridCol w="246888">
                  <a:extLst>
                    <a:ext uri="{9D8B030D-6E8A-4147-A177-3AD203B41FA5}">
                      <a16:colId xmlns:a16="http://schemas.microsoft.com/office/drawing/2014/main" val="2296088381"/>
                    </a:ext>
                  </a:extLst>
                </a:gridCol>
                <a:gridCol w="246888">
                  <a:extLst>
                    <a:ext uri="{9D8B030D-6E8A-4147-A177-3AD203B41FA5}">
                      <a16:colId xmlns:a16="http://schemas.microsoft.com/office/drawing/2014/main" val="4015353280"/>
                    </a:ext>
                  </a:extLst>
                </a:gridCol>
                <a:gridCol w="246888">
                  <a:extLst>
                    <a:ext uri="{9D8B030D-6E8A-4147-A177-3AD203B41FA5}">
                      <a16:colId xmlns:a16="http://schemas.microsoft.com/office/drawing/2014/main" val="3782079875"/>
                    </a:ext>
                  </a:extLst>
                </a:gridCol>
                <a:gridCol w="246888">
                  <a:extLst>
                    <a:ext uri="{9D8B030D-6E8A-4147-A177-3AD203B41FA5}">
                      <a16:colId xmlns:a16="http://schemas.microsoft.com/office/drawing/2014/main" val="2529648450"/>
                    </a:ext>
                  </a:extLst>
                </a:gridCol>
                <a:gridCol w="246888">
                  <a:extLst>
                    <a:ext uri="{9D8B030D-6E8A-4147-A177-3AD203B41FA5}">
                      <a16:colId xmlns:a16="http://schemas.microsoft.com/office/drawing/2014/main" val="2321201458"/>
                    </a:ext>
                  </a:extLst>
                </a:gridCol>
                <a:gridCol w="246888">
                  <a:extLst>
                    <a:ext uri="{9D8B030D-6E8A-4147-A177-3AD203B41FA5}">
                      <a16:colId xmlns:a16="http://schemas.microsoft.com/office/drawing/2014/main" val="3246920056"/>
                    </a:ext>
                  </a:extLst>
                </a:gridCol>
                <a:gridCol w="246888">
                  <a:extLst>
                    <a:ext uri="{9D8B030D-6E8A-4147-A177-3AD203B41FA5}">
                      <a16:colId xmlns:a16="http://schemas.microsoft.com/office/drawing/2014/main" val="136275418"/>
                    </a:ext>
                  </a:extLst>
                </a:gridCol>
                <a:gridCol w="246888">
                  <a:extLst>
                    <a:ext uri="{9D8B030D-6E8A-4147-A177-3AD203B41FA5}">
                      <a16:colId xmlns:a16="http://schemas.microsoft.com/office/drawing/2014/main" val="225167704"/>
                    </a:ext>
                  </a:extLst>
                </a:gridCol>
                <a:gridCol w="246888">
                  <a:extLst>
                    <a:ext uri="{9D8B030D-6E8A-4147-A177-3AD203B41FA5}">
                      <a16:colId xmlns:a16="http://schemas.microsoft.com/office/drawing/2014/main" val="2217262083"/>
                    </a:ext>
                  </a:extLst>
                </a:gridCol>
                <a:gridCol w="246888">
                  <a:extLst>
                    <a:ext uri="{9D8B030D-6E8A-4147-A177-3AD203B41FA5}">
                      <a16:colId xmlns:a16="http://schemas.microsoft.com/office/drawing/2014/main" val="3812964352"/>
                    </a:ext>
                  </a:extLst>
                </a:gridCol>
                <a:gridCol w="246888">
                  <a:extLst>
                    <a:ext uri="{9D8B030D-6E8A-4147-A177-3AD203B41FA5}">
                      <a16:colId xmlns:a16="http://schemas.microsoft.com/office/drawing/2014/main" val="2153887158"/>
                    </a:ext>
                  </a:extLst>
                </a:gridCol>
                <a:gridCol w="246888">
                  <a:extLst>
                    <a:ext uri="{9D8B030D-6E8A-4147-A177-3AD203B41FA5}">
                      <a16:colId xmlns:a16="http://schemas.microsoft.com/office/drawing/2014/main" val="3061388901"/>
                    </a:ext>
                  </a:extLst>
                </a:gridCol>
                <a:gridCol w="246888">
                  <a:extLst>
                    <a:ext uri="{9D8B030D-6E8A-4147-A177-3AD203B41FA5}">
                      <a16:colId xmlns:a16="http://schemas.microsoft.com/office/drawing/2014/main" val="3125257232"/>
                    </a:ext>
                  </a:extLst>
                </a:gridCol>
                <a:gridCol w="246888">
                  <a:extLst>
                    <a:ext uri="{9D8B030D-6E8A-4147-A177-3AD203B41FA5}">
                      <a16:colId xmlns:a16="http://schemas.microsoft.com/office/drawing/2014/main" val="1214898403"/>
                    </a:ext>
                  </a:extLst>
                </a:gridCol>
                <a:gridCol w="246888">
                  <a:extLst>
                    <a:ext uri="{9D8B030D-6E8A-4147-A177-3AD203B41FA5}">
                      <a16:colId xmlns:a16="http://schemas.microsoft.com/office/drawing/2014/main" val="1181373938"/>
                    </a:ext>
                  </a:extLst>
                </a:gridCol>
                <a:gridCol w="246888">
                  <a:extLst>
                    <a:ext uri="{9D8B030D-6E8A-4147-A177-3AD203B41FA5}">
                      <a16:colId xmlns:a16="http://schemas.microsoft.com/office/drawing/2014/main" val="948832720"/>
                    </a:ext>
                  </a:extLst>
                </a:gridCol>
                <a:gridCol w="246888">
                  <a:extLst>
                    <a:ext uri="{9D8B030D-6E8A-4147-A177-3AD203B41FA5}">
                      <a16:colId xmlns:a16="http://schemas.microsoft.com/office/drawing/2014/main" val="2215196774"/>
                    </a:ext>
                  </a:extLst>
                </a:gridCol>
                <a:gridCol w="246888">
                  <a:extLst>
                    <a:ext uri="{9D8B030D-6E8A-4147-A177-3AD203B41FA5}">
                      <a16:colId xmlns:a16="http://schemas.microsoft.com/office/drawing/2014/main" val="1278710804"/>
                    </a:ext>
                  </a:extLst>
                </a:gridCol>
                <a:gridCol w="246888">
                  <a:extLst>
                    <a:ext uri="{9D8B030D-6E8A-4147-A177-3AD203B41FA5}">
                      <a16:colId xmlns:a16="http://schemas.microsoft.com/office/drawing/2014/main" val="3523448096"/>
                    </a:ext>
                  </a:extLst>
                </a:gridCol>
                <a:gridCol w="246888">
                  <a:extLst>
                    <a:ext uri="{9D8B030D-6E8A-4147-A177-3AD203B41FA5}">
                      <a16:colId xmlns:a16="http://schemas.microsoft.com/office/drawing/2014/main" val="3958959929"/>
                    </a:ext>
                  </a:extLst>
                </a:gridCol>
                <a:gridCol w="246888">
                  <a:extLst>
                    <a:ext uri="{9D8B030D-6E8A-4147-A177-3AD203B41FA5}">
                      <a16:colId xmlns:a16="http://schemas.microsoft.com/office/drawing/2014/main" val="2686145061"/>
                    </a:ext>
                  </a:extLst>
                </a:gridCol>
                <a:gridCol w="246888">
                  <a:extLst>
                    <a:ext uri="{9D8B030D-6E8A-4147-A177-3AD203B41FA5}">
                      <a16:colId xmlns:a16="http://schemas.microsoft.com/office/drawing/2014/main" val="1126999015"/>
                    </a:ext>
                  </a:extLst>
                </a:gridCol>
                <a:gridCol w="246888">
                  <a:extLst>
                    <a:ext uri="{9D8B030D-6E8A-4147-A177-3AD203B41FA5}">
                      <a16:colId xmlns:a16="http://schemas.microsoft.com/office/drawing/2014/main" val="1096984221"/>
                    </a:ext>
                  </a:extLst>
                </a:gridCol>
                <a:gridCol w="246888">
                  <a:extLst>
                    <a:ext uri="{9D8B030D-6E8A-4147-A177-3AD203B41FA5}">
                      <a16:colId xmlns:a16="http://schemas.microsoft.com/office/drawing/2014/main" val="3207163645"/>
                    </a:ext>
                  </a:extLst>
                </a:gridCol>
                <a:gridCol w="246888">
                  <a:extLst>
                    <a:ext uri="{9D8B030D-6E8A-4147-A177-3AD203B41FA5}">
                      <a16:colId xmlns:a16="http://schemas.microsoft.com/office/drawing/2014/main" val="1780479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36781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- 2018-05-07 12:00:01 </a:t>
                      </a:r>
                      <a:r>
                        <a:rPr kumimoji="0" lang="en-US" sz="1000" b="0" i="0" u="none" strike="noStrike" kern="1200" cap="none" spc="0" normalizeH="0" baseline="0" noProof="0">
                          <a:ln>
                            <a:noFill/>
                          </a:ln>
                          <a:solidFill>
                            <a:prstClr val="black"/>
                          </a:solidFill>
                          <a:effectLst/>
                          <a:uLnTx/>
                          <a:uFillTx/>
                          <a:latin typeface="+mn-lt"/>
                          <a:ea typeface="+mn-ea"/>
                          <a:cs typeface="+mn-cs"/>
                        </a:rPr>
                        <a:t> 
 Love free shipping don’t you? 
Enjoy free shipping now when you purchase any #SPLAT toothpaste online for orders over RM18 to anywhere in Peninsula Malaysia!
Find us online at:
- Lazada (http://www.lazada.com.my/mimijumi-malaysia/)
- Shopee (https://shopee.com.my/portessdnbhd)
#ProfessionalOralCare #BrushingTeeth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55403312"/>
                  </a:ext>
                </a:extLst>
              </a:tr>
            </a:tbl>
          </a:graphicData>
        </a:graphic>
      </p:graphicFrame>
      <p:sp>
        <p:nvSpPr>
          <p:cNvPr id="4" name="Text Placeholder 3">
            <a:extLst>
              <a:ext uri="{FF2B5EF4-FFF2-40B4-BE49-F238E27FC236}">
                <a16:creationId xmlns:a16="http://schemas.microsoft.com/office/drawing/2014/main" id="{F8899E73-7326-4C1D-86D9-AAB6D2ABCC8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2508350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6D954-507F-4BB5-8D5D-B7FAF924DE6F}"/>
              </a:ext>
            </a:extLst>
          </p:cNvPr>
          <p:cNvSpPr>
            <a:spLocks noGrp="1"/>
          </p:cNvSpPr>
          <p:nvPr>
            <p:ph type="title"/>
          </p:nvPr>
        </p:nvSpPr>
        <p:spPr/>
        <p:txBody>
          <a:bodyPr/>
          <a:lstStyle/>
          <a:p>
            <a:r>
              <a:rPr lang="en-US"/>
              <a:t>Facebook Own Posts Table | SPLAT Asia - 13 of 16</a:t>
            </a:r>
          </a:p>
        </p:txBody>
      </p:sp>
      <p:graphicFrame>
        <p:nvGraphicFramePr>
          <p:cNvPr id="5" name="Table Placeholder 4">
            <a:extLst>
              <a:ext uri="{FF2B5EF4-FFF2-40B4-BE49-F238E27FC236}">
                <a16:creationId xmlns:a16="http://schemas.microsoft.com/office/drawing/2014/main" id="{94077FE2-8F11-4A66-BC01-5E9C2B40A729}"/>
              </a:ext>
            </a:extLst>
          </p:cNvPr>
          <p:cNvGraphicFramePr>
            <a:graphicFrameLocks noGrp="1"/>
          </p:cNvGraphicFramePr>
          <p:nvPr>
            <p:ph type="tbl" sz="quarter" idx="13"/>
            <p:extLst>
              <p:ext uri="{D42A27DB-BD31-4B8C-83A1-F6EECF244321}">
                <p14:modId xmlns:p14="http://schemas.microsoft.com/office/powerpoint/2010/main" val="1019405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02638203"/>
                    </a:ext>
                  </a:extLst>
                </a:gridCol>
                <a:gridCol w="246888">
                  <a:extLst>
                    <a:ext uri="{9D8B030D-6E8A-4147-A177-3AD203B41FA5}">
                      <a16:colId xmlns:a16="http://schemas.microsoft.com/office/drawing/2014/main" val="1589600566"/>
                    </a:ext>
                  </a:extLst>
                </a:gridCol>
                <a:gridCol w="246888">
                  <a:extLst>
                    <a:ext uri="{9D8B030D-6E8A-4147-A177-3AD203B41FA5}">
                      <a16:colId xmlns:a16="http://schemas.microsoft.com/office/drawing/2014/main" val="2370324887"/>
                    </a:ext>
                  </a:extLst>
                </a:gridCol>
                <a:gridCol w="246888">
                  <a:extLst>
                    <a:ext uri="{9D8B030D-6E8A-4147-A177-3AD203B41FA5}">
                      <a16:colId xmlns:a16="http://schemas.microsoft.com/office/drawing/2014/main" val="1614615459"/>
                    </a:ext>
                  </a:extLst>
                </a:gridCol>
                <a:gridCol w="246888">
                  <a:extLst>
                    <a:ext uri="{9D8B030D-6E8A-4147-A177-3AD203B41FA5}">
                      <a16:colId xmlns:a16="http://schemas.microsoft.com/office/drawing/2014/main" val="2604014101"/>
                    </a:ext>
                  </a:extLst>
                </a:gridCol>
                <a:gridCol w="246888">
                  <a:extLst>
                    <a:ext uri="{9D8B030D-6E8A-4147-A177-3AD203B41FA5}">
                      <a16:colId xmlns:a16="http://schemas.microsoft.com/office/drawing/2014/main" val="4103415159"/>
                    </a:ext>
                  </a:extLst>
                </a:gridCol>
                <a:gridCol w="246888">
                  <a:extLst>
                    <a:ext uri="{9D8B030D-6E8A-4147-A177-3AD203B41FA5}">
                      <a16:colId xmlns:a16="http://schemas.microsoft.com/office/drawing/2014/main" val="1946208185"/>
                    </a:ext>
                  </a:extLst>
                </a:gridCol>
                <a:gridCol w="246888">
                  <a:extLst>
                    <a:ext uri="{9D8B030D-6E8A-4147-A177-3AD203B41FA5}">
                      <a16:colId xmlns:a16="http://schemas.microsoft.com/office/drawing/2014/main" val="3837938731"/>
                    </a:ext>
                  </a:extLst>
                </a:gridCol>
                <a:gridCol w="246888">
                  <a:extLst>
                    <a:ext uri="{9D8B030D-6E8A-4147-A177-3AD203B41FA5}">
                      <a16:colId xmlns:a16="http://schemas.microsoft.com/office/drawing/2014/main" val="3036504796"/>
                    </a:ext>
                  </a:extLst>
                </a:gridCol>
                <a:gridCol w="246888">
                  <a:extLst>
                    <a:ext uri="{9D8B030D-6E8A-4147-A177-3AD203B41FA5}">
                      <a16:colId xmlns:a16="http://schemas.microsoft.com/office/drawing/2014/main" val="2333836130"/>
                    </a:ext>
                  </a:extLst>
                </a:gridCol>
                <a:gridCol w="246888">
                  <a:extLst>
                    <a:ext uri="{9D8B030D-6E8A-4147-A177-3AD203B41FA5}">
                      <a16:colId xmlns:a16="http://schemas.microsoft.com/office/drawing/2014/main" val="2640158245"/>
                    </a:ext>
                  </a:extLst>
                </a:gridCol>
                <a:gridCol w="246888">
                  <a:extLst>
                    <a:ext uri="{9D8B030D-6E8A-4147-A177-3AD203B41FA5}">
                      <a16:colId xmlns:a16="http://schemas.microsoft.com/office/drawing/2014/main" val="3402370665"/>
                    </a:ext>
                  </a:extLst>
                </a:gridCol>
                <a:gridCol w="246888">
                  <a:extLst>
                    <a:ext uri="{9D8B030D-6E8A-4147-A177-3AD203B41FA5}">
                      <a16:colId xmlns:a16="http://schemas.microsoft.com/office/drawing/2014/main" val="775399380"/>
                    </a:ext>
                  </a:extLst>
                </a:gridCol>
                <a:gridCol w="246888">
                  <a:extLst>
                    <a:ext uri="{9D8B030D-6E8A-4147-A177-3AD203B41FA5}">
                      <a16:colId xmlns:a16="http://schemas.microsoft.com/office/drawing/2014/main" val="2989397589"/>
                    </a:ext>
                  </a:extLst>
                </a:gridCol>
                <a:gridCol w="246888">
                  <a:extLst>
                    <a:ext uri="{9D8B030D-6E8A-4147-A177-3AD203B41FA5}">
                      <a16:colId xmlns:a16="http://schemas.microsoft.com/office/drawing/2014/main" val="1775075988"/>
                    </a:ext>
                  </a:extLst>
                </a:gridCol>
                <a:gridCol w="246888">
                  <a:extLst>
                    <a:ext uri="{9D8B030D-6E8A-4147-A177-3AD203B41FA5}">
                      <a16:colId xmlns:a16="http://schemas.microsoft.com/office/drawing/2014/main" val="576781707"/>
                    </a:ext>
                  </a:extLst>
                </a:gridCol>
                <a:gridCol w="246888">
                  <a:extLst>
                    <a:ext uri="{9D8B030D-6E8A-4147-A177-3AD203B41FA5}">
                      <a16:colId xmlns:a16="http://schemas.microsoft.com/office/drawing/2014/main" val="2870050857"/>
                    </a:ext>
                  </a:extLst>
                </a:gridCol>
                <a:gridCol w="246888">
                  <a:extLst>
                    <a:ext uri="{9D8B030D-6E8A-4147-A177-3AD203B41FA5}">
                      <a16:colId xmlns:a16="http://schemas.microsoft.com/office/drawing/2014/main" val="974925125"/>
                    </a:ext>
                  </a:extLst>
                </a:gridCol>
                <a:gridCol w="246888">
                  <a:extLst>
                    <a:ext uri="{9D8B030D-6E8A-4147-A177-3AD203B41FA5}">
                      <a16:colId xmlns:a16="http://schemas.microsoft.com/office/drawing/2014/main" val="3188503964"/>
                    </a:ext>
                  </a:extLst>
                </a:gridCol>
                <a:gridCol w="246888">
                  <a:extLst>
                    <a:ext uri="{9D8B030D-6E8A-4147-A177-3AD203B41FA5}">
                      <a16:colId xmlns:a16="http://schemas.microsoft.com/office/drawing/2014/main" val="4018222147"/>
                    </a:ext>
                  </a:extLst>
                </a:gridCol>
                <a:gridCol w="246888">
                  <a:extLst>
                    <a:ext uri="{9D8B030D-6E8A-4147-A177-3AD203B41FA5}">
                      <a16:colId xmlns:a16="http://schemas.microsoft.com/office/drawing/2014/main" val="174573137"/>
                    </a:ext>
                  </a:extLst>
                </a:gridCol>
                <a:gridCol w="246888">
                  <a:extLst>
                    <a:ext uri="{9D8B030D-6E8A-4147-A177-3AD203B41FA5}">
                      <a16:colId xmlns:a16="http://schemas.microsoft.com/office/drawing/2014/main" val="252331826"/>
                    </a:ext>
                  </a:extLst>
                </a:gridCol>
                <a:gridCol w="246888">
                  <a:extLst>
                    <a:ext uri="{9D8B030D-6E8A-4147-A177-3AD203B41FA5}">
                      <a16:colId xmlns:a16="http://schemas.microsoft.com/office/drawing/2014/main" val="750612481"/>
                    </a:ext>
                  </a:extLst>
                </a:gridCol>
                <a:gridCol w="246888">
                  <a:extLst>
                    <a:ext uri="{9D8B030D-6E8A-4147-A177-3AD203B41FA5}">
                      <a16:colId xmlns:a16="http://schemas.microsoft.com/office/drawing/2014/main" val="1098948718"/>
                    </a:ext>
                  </a:extLst>
                </a:gridCol>
                <a:gridCol w="246888">
                  <a:extLst>
                    <a:ext uri="{9D8B030D-6E8A-4147-A177-3AD203B41FA5}">
                      <a16:colId xmlns:a16="http://schemas.microsoft.com/office/drawing/2014/main" val="3161189045"/>
                    </a:ext>
                  </a:extLst>
                </a:gridCol>
                <a:gridCol w="246888">
                  <a:extLst>
                    <a:ext uri="{9D8B030D-6E8A-4147-A177-3AD203B41FA5}">
                      <a16:colId xmlns:a16="http://schemas.microsoft.com/office/drawing/2014/main" val="4106477139"/>
                    </a:ext>
                  </a:extLst>
                </a:gridCol>
                <a:gridCol w="246888">
                  <a:extLst>
                    <a:ext uri="{9D8B030D-6E8A-4147-A177-3AD203B41FA5}">
                      <a16:colId xmlns:a16="http://schemas.microsoft.com/office/drawing/2014/main" val="40120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15332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- 2018-05-06 12:00:01 </a:t>
                      </a:r>
                      <a:r>
                        <a:rPr kumimoji="0" lang="en-US" sz="1000" b="0" i="0" u="none" strike="noStrike" kern="1200" cap="none" spc="0" normalizeH="0" baseline="0" noProof="0">
                          <a:ln>
                            <a:noFill/>
                          </a:ln>
                          <a:solidFill>
                            <a:prstClr val="black"/>
                          </a:solidFill>
                          <a:effectLst/>
                          <a:uLnTx/>
                          <a:uFillTx/>
                          <a:latin typeface="+mn-lt"/>
                          <a:ea typeface="+mn-ea"/>
                          <a:cs typeface="+mn-cs"/>
                        </a:rPr>
                        <a:t> 
 Help reduce your teeth hypersensitivity, restore mineral to your enamel, and polish your teeth with #SPLAT Sensitive Toothpaste.
You can purchase it at your nearest Watsons Singapore or visit http://www.watsons.com.sg/pro-toothpaste-sensitive-100ml/p/BP_86266 !
#ProfessionalOralCare
#BrushingTeeth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Singapore, Age: 25 - 55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22866053"/>
                  </a:ext>
                </a:extLst>
              </a:tr>
            </a:tbl>
          </a:graphicData>
        </a:graphic>
      </p:graphicFrame>
      <p:sp>
        <p:nvSpPr>
          <p:cNvPr id="4" name="Text Placeholder 3">
            <a:extLst>
              <a:ext uri="{FF2B5EF4-FFF2-40B4-BE49-F238E27FC236}">
                <a16:creationId xmlns:a16="http://schemas.microsoft.com/office/drawing/2014/main" id="{E28C1401-D1C8-4B05-BF51-BE7384085E5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7675882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D3C84-71C7-4941-9239-3EE20099E85C}"/>
              </a:ext>
            </a:extLst>
          </p:cNvPr>
          <p:cNvSpPr>
            <a:spLocks noGrp="1"/>
          </p:cNvSpPr>
          <p:nvPr>
            <p:ph type="title"/>
          </p:nvPr>
        </p:nvSpPr>
        <p:spPr/>
        <p:txBody>
          <a:bodyPr/>
          <a:lstStyle/>
          <a:p>
            <a:r>
              <a:rPr lang="en-US"/>
              <a:t>Facebook Own Posts Table | SPLAT Asia - 14 of 16</a:t>
            </a:r>
          </a:p>
        </p:txBody>
      </p:sp>
      <p:graphicFrame>
        <p:nvGraphicFramePr>
          <p:cNvPr id="5" name="Table Placeholder 4">
            <a:extLst>
              <a:ext uri="{FF2B5EF4-FFF2-40B4-BE49-F238E27FC236}">
                <a16:creationId xmlns:a16="http://schemas.microsoft.com/office/drawing/2014/main" id="{E1D25D0E-2C70-4708-978A-D940972A8225}"/>
              </a:ext>
            </a:extLst>
          </p:cNvPr>
          <p:cNvGraphicFramePr>
            <a:graphicFrameLocks noGrp="1"/>
          </p:cNvGraphicFramePr>
          <p:nvPr>
            <p:ph type="tbl" sz="quarter" idx="13"/>
            <p:extLst>
              <p:ext uri="{D42A27DB-BD31-4B8C-83A1-F6EECF244321}">
                <p14:modId xmlns:p14="http://schemas.microsoft.com/office/powerpoint/2010/main" val="3005193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86922714"/>
                    </a:ext>
                  </a:extLst>
                </a:gridCol>
                <a:gridCol w="246888">
                  <a:extLst>
                    <a:ext uri="{9D8B030D-6E8A-4147-A177-3AD203B41FA5}">
                      <a16:colId xmlns:a16="http://schemas.microsoft.com/office/drawing/2014/main" val="2035722409"/>
                    </a:ext>
                  </a:extLst>
                </a:gridCol>
                <a:gridCol w="246888">
                  <a:extLst>
                    <a:ext uri="{9D8B030D-6E8A-4147-A177-3AD203B41FA5}">
                      <a16:colId xmlns:a16="http://schemas.microsoft.com/office/drawing/2014/main" val="3963774995"/>
                    </a:ext>
                  </a:extLst>
                </a:gridCol>
                <a:gridCol w="246888">
                  <a:extLst>
                    <a:ext uri="{9D8B030D-6E8A-4147-A177-3AD203B41FA5}">
                      <a16:colId xmlns:a16="http://schemas.microsoft.com/office/drawing/2014/main" val="840520134"/>
                    </a:ext>
                  </a:extLst>
                </a:gridCol>
                <a:gridCol w="246888">
                  <a:extLst>
                    <a:ext uri="{9D8B030D-6E8A-4147-A177-3AD203B41FA5}">
                      <a16:colId xmlns:a16="http://schemas.microsoft.com/office/drawing/2014/main" val="2313636523"/>
                    </a:ext>
                  </a:extLst>
                </a:gridCol>
                <a:gridCol w="246888">
                  <a:extLst>
                    <a:ext uri="{9D8B030D-6E8A-4147-A177-3AD203B41FA5}">
                      <a16:colId xmlns:a16="http://schemas.microsoft.com/office/drawing/2014/main" val="2703595533"/>
                    </a:ext>
                  </a:extLst>
                </a:gridCol>
                <a:gridCol w="246888">
                  <a:extLst>
                    <a:ext uri="{9D8B030D-6E8A-4147-A177-3AD203B41FA5}">
                      <a16:colId xmlns:a16="http://schemas.microsoft.com/office/drawing/2014/main" val="1403156663"/>
                    </a:ext>
                  </a:extLst>
                </a:gridCol>
                <a:gridCol w="246888">
                  <a:extLst>
                    <a:ext uri="{9D8B030D-6E8A-4147-A177-3AD203B41FA5}">
                      <a16:colId xmlns:a16="http://schemas.microsoft.com/office/drawing/2014/main" val="664475468"/>
                    </a:ext>
                  </a:extLst>
                </a:gridCol>
                <a:gridCol w="246888">
                  <a:extLst>
                    <a:ext uri="{9D8B030D-6E8A-4147-A177-3AD203B41FA5}">
                      <a16:colId xmlns:a16="http://schemas.microsoft.com/office/drawing/2014/main" val="3356178804"/>
                    </a:ext>
                  </a:extLst>
                </a:gridCol>
                <a:gridCol w="246888">
                  <a:extLst>
                    <a:ext uri="{9D8B030D-6E8A-4147-A177-3AD203B41FA5}">
                      <a16:colId xmlns:a16="http://schemas.microsoft.com/office/drawing/2014/main" val="1472194218"/>
                    </a:ext>
                  </a:extLst>
                </a:gridCol>
                <a:gridCol w="246888">
                  <a:extLst>
                    <a:ext uri="{9D8B030D-6E8A-4147-A177-3AD203B41FA5}">
                      <a16:colId xmlns:a16="http://schemas.microsoft.com/office/drawing/2014/main" val="2163082772"/>
                    </a:ext>
                  </a:extLst>
                </a:gridCol>
                <a:gridCol w="246888">
                  <a:extLst>
                    <a:ext uri="{9D8B030D-6E8A-4147-A177-3AD203B41FA5}">
                      <a16:colId xmlns:a16="http://schemas.microsoft.com/office/drawing/2014/main" val="2234354480"/>
                    </a:ext>
                  </a:extLst>
                </a:gridCol>
                <a:gridCol w="246888">
                  <a:extLst>
                    <a:ext uri="{9D8B030D-6E8A-4147-A177-3AD203B41FA5}">
                      <a16:colId xmlns:a16="http://schemas.microsoft.com/office/drawing/2014/main" val="973802015"/>
                    </a:ext>
                  </a:extLst>
                </a:gridCol>
                <a:gridCol w="246888">
                  <a:extLst>
                    <a:ext uri="{9D8B030D-6E8A-4147-A177-3AD203B41FA5}">
                      <a16:colId xmlns:a16="http://schemas.microsoft.com/office/drawing/2014/main" val="3198953596"/>
                    </a:ext>
                  </a:extLst>
                </a:gridCol>
                <a:gridCol w="246888">
                  <a:extLst>
                    <a:ext uri="{9D8B030D-6E8A-4147-A177-3AD203B41FA5}">
                      <a16:colId xmlns:a16="http://schemas.microsoft.com/office/drawing/2014/main" val="2710017652"/>
                    </a:ext>
                  </a:extLst>
                </a:gridCol>
                <a:gridCol w="246888">
                  <a:extLst>
                    <a:ext uri="{9D8B030D-6E8A-4147-A177-3AD203B41FA5}">
                      <a16:colId xmlns:a16="http://schemas.microsoft.com/office/drawing/2014/main" val="794725414"/>
                    </a:ext>
                  </a:extLst>
                </a:gridCol>
                <a:gridCol w="246888">
                  <a:extLst>
                    <a:ext uri="{9D8B030D-6E8A-4147-A177-3AD203B41FA5}">
                      <a16:colId xmlns:a16="http://schemas.microsoft.com/office/drawing/2014/main" val="208423786"/>
                    </a:ext>
                  </a:extLst>
                </a:gridCol>
                <a:gridCol w="246888">
                  <a:extLst>
                    <a:ext uri="{9D8B030D-6E8A-4147-A177-3AD203B41FA5}">
                      <a16:colId xmlns:a16="http://schemas.microsoft.com/office/drawing/2014/main" val="2367897648"/>
                    </a:ext>
                  </a:extLst>
                </a:gridCol>
                <a:gridCol w="246888">
                  <a:extLst>
                    <a:ext uri="{9D8B030D-6E8A-4147-A177-3AD203B41FA5}">
                      <a16:colId xmlns:a16="http://schemas.microsoft.com/office/drawing/2014/main" val="838274704"/>
                    </a:ext>
                  </a:extLst>
                </a:gridCol>
                <a:gridCol w="246888">
                  <a:extLst>
                    <a:ext uri="{9D8B030D-6E8A-4147-A177-3AD203B41FA5}">
                      <a16:colId xmlns:a16="http://schemas.microsoft.com/office/drawing/2014/main" val="3275360486"/>
                    </a:ext>
                  </a:extLst>
                </a:gridCol>
                <a:gridCol w="246888">
                  <a:extLst>
                    <a:ext uri="{9D8B030D-6E8A-4147-A177-3AD203B41FA5}">
                      <a16:colId xmlns:a16="http://schemas.microsoft.com/office/drawing/2014/main" val="2079135694"/>
                    </a:ext>
                  </a:extLst>
                </a:gridCol>
                <a:gridCol w="246888">
                  <a:extLst>
                    <a:ext uri="{9D8B030D-6E8A-4147-A177-3AD203B41FA5}">
                      <a16:colId xmlns:a16="http://schemas.microsoft.com/office/drawing/2014/main" val="1675320998"/>
                    </a:ext>
                  </a:extLst>
                </a:gridCol>
                <a:gridCol w="246888">
                  <a:extLst>
                    <a:ext uri="{9D8B030D-6E8A-4147-A177-3AD203B41FA5}">
                      <a16:colId xmlns:a16="http://schemas.microsoft.com/office/drawing/2014/main" val="2350020451"/>
                    </a:ext>
                  </a:extLst>
                </a:gridCol>
                <a:gridCol w="246888">
                  <a:extLst>
                    <a:ext uri="{9D8B030D-6E8A-4147-A177-3AD203B41FA5}">
                      <a16:colId xmlns:a16="http://schemas.microsoft.com/office/drawing/2014/main" val="2545834606"/>
                    </a:ext>
                  </a:extLst>
                </a:gridCol>
                <a:gridCol w="246888">
                  <a:extLst>
                    <a:ext uri="{9D8B030D-6E8A-4147-A177-3AD203B41FA5}">
                      <a16:colId xmlns:a16="http://schemas.microsoft.com/office/drawing/2014/main" val="2579041931"/>
                    </a:ext>
                  </a:extLst>
                </a:gridCol>
                <a:gridCol w="246888">
                  <a:extLst>
                    <a:ext uri="{9D8B030D-6E8A-4147-A177-3AD203B41FA5}">
                      <a16:colId xmlns:a16="http://schemas.microsoft.com/office/drawing/2014/main" val="3588384171"/>
                    </a:ext>
                  </a:extLst>
                </a:gridCol>
                <a:gridCol w="246888">
                  <a:extLst>
                    <a:ext uri="{9D8B030D-6E8A-4147-A177-3AD203B41FA5}">
                      <a16:colId xmlns:a16="http://schemas.microsoft.com/office/drawing/2014/main" val="1080157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13207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- 2018-05-03 12:00:01 </a:t>
                      </a:r>
                      <a:r>
                        <a:rPr kumimoji="0" lang="en-US" sz="1000" b="0" i="0" u="none" strike="noStrike" kern="1200" cap="none" spc="0" normalizeH="0" baseline="0" noProof="0">
                          <a:ln>
                            <a:noFill/>
                          </a:ln>
                          <a:solidFill>
                            <a:prstClr val="black"/>
                          </a:solidFill>
                          <a:effectLst/>
                          <a:uLnTx/>
                          <a:uFillTx/>
                          <a:latin typeface="+mn-lt"/>
                          <a:ea typeface="+mn-ea"/>
                          <a:cs typeface="+mn-cs"/>
                        </a:rPr>
                        <a:t> 
 It’s that time of the month, introducing the flavour of May, #SPLAT Ultracomplex Toothpaste!
Starting today until the end of May 2018, you can get a RM1 discount for every purchase of SPLAT Ultracomplex Toothpaste all over Malaysia!
Purchase the toothpaste at these stores near you:
Ben's Independent Grocer
CARiNG PHARMACY
Jaya Grocer
#ProfessionalOralCare
#NaturalIngredients
#oralhygiene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6252799"/>
                  </a:ext>
                </a:extLst>
              </a:tr>
            </a:tbl>
          </a:graphicData>
        </a:graphic>
      </p:graphicFrame>
      <p:sp>
        <p:nvSpPr>
          <p:cNvPr id="4" name="Text Placeholder 3">
            <a:extLst>
              <a:ext uri="{FF2B5EF4-FFF2-40B4-BE49-F238E27FC236}">
                <a16:creationId xmlns:a16="http://schemas.microsoft.com/office/drawing/2014/main" id="{C9B6C3AF-3AF5-469D-881B-A377291FE80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3918191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8E79B-831E-49E6-8286-D88ADCBE2530}"/>
              </a:ext>
            </a:extLst>
          </p:cNvPr>
          <p:cNvSpPr>
            <a:spLocks noGrp="1"/>
          </p:cNvSpPr>
          <p:nvPr>
            <p:ph type="title"/>
          </p:nvPr>
        </p:nvSpPr>
        <p:spPr/>
        <p:txBody>
          <a:bodyPr/>
          <a:lstStyle/>
          <a:p>
            <a:r>
              <a:rPr lang="en-US"/>
              <a:t>Facebook Own Posts Table | SPLAT Asia - 15 of 16</a:t>
            </a:r>
          </a:p>
        </p:txBody>
      </p:sp>
      <p:graphicFrame>
        <p:nvGraphicFramePr>
          <p:cNvPr id="5" name="Table Placeholder 4">
            <a:extLst>
              <a:ext uri="{FF2B5EF4-FFF2-40B4-BE49-F238E27FC236}">
                <a16:creationId xmlns:a16="http://schemas.microsoft.com/office/drawing/2014/main" id="{77ED5958-4E65-4E22-BD4C-0C06C9891BC8}"/>
              </a:ext>
            </a:extLst>
          </p:cNvPr>
          <p:cNvGraphicFramePr>
            <a:graphicFrameLocks noGrp="1"/>
          </p:cNvGraphicFramePr>
          <p:nvPr>
            <p:ph type="tbl" sz="quarter" idx="13"/>
            <p:extLst>
              <p:ext uri="{D42A27DB-BD31-4B8C-83A1-F6EECF244321}">
                <p14:modId xmlns:p14="http://schemas.microsoft.com/office/powerpoint/2010/main" val="523786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95748268"/>
                    </a:ext>
                  </a:extLst>
                </a:gridCol>
                <a:gridCol w="246888">
                  <a:extLst>
                    <a:ext uri="{9D8B030D-6E8A-4147-A177-3AD203B41FA5}">
                      <a16:colId xmlns:a16="http://schemas.microsoft.com/office/drawing/2014/main" val="2940017779"/>
                    </a:ext>
                  </a:extLst>
                </a:gridCol>
                <a:gridCol w="246888">
                  <a:extLst>
                    <a:ext uri="{9D8B030D-6E8A-4147-A177-3AD203B41FA5}">
                      <a16:colId xmlns:a16="http://schemas.microsoft.com/office/drawing/2014/main" val="1899262208"/>
                    </a:ext>
                  </a:extLst>
                </a:gridCol>
                <a:gridCol w="246888">
                  <a:extLst>
                    <a:ext uri="{9D8B030D-6E8A-4147-A177-3AD203B41FA5}">
                      <a16:colId xmlns:a16="http://schemas.microsoft.com/office/drawing/2014/main" val="723680284"/>
                    </a:ext>
                  </a:extLst>
                </a:gridCol>
                <a:gridCol w="246888">
                  <a:extLst>
                    <a:ext uri="{9D8B030D-6E8A-4147-A177-3AD203B41FA5}">
                      <a16:colId xmlns:a16="http://schemas.microsoft.com/office/drawing/2014/main" val="4000150314"/>
                    </a:ext>
                  </a:extLst>
                </a:gridCol>
                <a:gridCol w="246888">
                  <a:extLst>
                    <a:ext uri="{9D8B030D-6E8A-4147-A177-3AD203B41FA5}">
                      <a16:colId xmlns:a16="http://schemas.microsoft.com/office/drawing/2014/main" val="1048281156"/>
                    </a:ext>
                  </a:extLst>
                </a:gridCol>
                <a:gridCol w="246888">
                  <a:extLst>
                    <a:ext uri="{9D8B030D-6E8A-4147-A177-3AD203B41FA5}">
                      <a16:colId xmlns:a16="http://schemas.microsoft.com/office/drawing/2014/main" val="4063116419"/>
                    </a:ext>
                  </a:extLst>
                </a:gridCol>
                <a:gridCol w="246888">
                  <a:extLst>
                    <a:ext uri="{9D8B030D-6E8A-4147-A177-3AD203B41FA5}">
                      <a16:colId xmlns:a16="http://schemas.microsoft.com/office/drawing/2014/main" val="1261589764"/>
                    </a:ext>
                  </a:extLst>
                </a:gridCol>
                <a:gridCol w="246888">
                  <a:extLst>
                    <a:ext uri="{9D8B030D-6E8A-4147-A177-3AD203B41FA5}">
                      <a16:colId xmlns:a16="http://schemas.microsoft.com/office/drawing/2014/main" val="2737663740"/>
                    </a:ext>
                  </a:extLst>
                </a:gridCol>
                <a:gridCol w="246888">
                  <a:extLst>
                    <a:ext uri="{9D8B030D-6E8A-4147-A177-3AD203B41FA5}">
                      <a16:colId xmlns:a16="http://schemas.microsoft.com/office/drawing/2014/main" val="759225638"/>
                    </a:ext>
                  </a:extLst>
                </a:gridCol>
                <a:gridCol w="246888">
                  <a:extLst>
                    <a:ext uri="{9D8B030D-6E8A-4147-A177-3AD203B41FA5}">
                      <a16:colId xmlns:a16="http://schemas.microsoft.com/office/drawing/2014/main" val="1135436151"/>
                    </a:ext>
                  </a:extLst>
                </a:gridCol>
                <a:gridCol w="246888">
                  <a:extLst>
                    <a:ext uri="{9D8B030D-6E8A-4147-A177-3AD203B41FA5}">
                      <a16:colId xmlns:a16="http://schemas.microsoft.com/office/drawing/2014/main" val="3724655858"/>
                    </a:ext>
                  </a:extLst>
                </a:gridCol>
                <a:gridCol w="246888">
                  <a:extLst>
                    <a:ext uri="{9D8B030D-6E8A-4147-A177-3AD203B41FA5}">
                      <a16:colId xmlns:a16="http://schemas.microsoft.com/office/drawing/2014/main" val="2551295501"/>
                    </a:ext>
                  </a:extLst>
                </a:gridCol>
                <a:gridCol w="246888">
                  <a:extLst>
                    <a:ext uri="{9D8B030D-6E8A-4147-A177-3AD203B41FA5}">
                      <a16:colId xmlns:a16="http://schemas.microsoft.com/office/drawing/2014/main" val="2705612926"/>
                    </a:ext>
                  </a:extLst>
                </a:gridCol>
                <a:gridCol w="246888">
                  <a:extLst>
                    <a:ext uri="{9D8B030D-6E8A-4147-A177-3AD203B41FA5}">
                      <a16:colId xmlns:a16="http://schemas.microsoft.com/office/drawing/2014/main" val="2882265067"/>
                    </a:ext>
                  </a:extLst>
                </a:gridCol>
                <a:gridCol w="246888">
                  <a:extLst>
                    <a:ext uri="{9D8B030D-6E8A-4147-A177-3AD203B41FA5}">
                      <a16:colId xmlns:a16="http://schemas.microsoft.com/office/drawing/2014/main" val="2450930455"/>
                    </a:ext>
                  </a:extLst>
                </a:gridCol>
                <a:gridCol w="246888">
                  <a:extLst>
                    <a:ext uri="{9D8B030D-6E8A-4147-A177-3AD203B41FA5}">
                      <a16:colId xmlns:a16="http://schemas.microsoft.com/office/drawing/2014/main" val="3837856173"/>
                    </a:ext>
                  </a:extLst>
                </a:gridCol>
                <a:gridCol w="246888">
                  <a:extLst>
                    <a:ext uri="{9D8B030D-6E8A-4147-A177-3AD203B41FA5}">
                      <a16:colId xmlns:a16="http://schemas.microsoft.com/office/drawing/2014/main" val="907645830"/>
                    </a:ext>
                  </a:extLst>
                </a:gridCol>
                <a:gridCol w="246888">
                  <a:extLst>
                    <a:ext uri="{9D8B030D-6E8A-4147-A177-3AD203B41FA5}">
                      <a16:colId xmlns:a16="http://schemas.microsoft.com/office/drawing/2014/main" val="2546885058"/>
                    </a:ext>
                  </a:extLst>
                </a:gridCol>
                <a:gridCol w="246888">
                  <a:extLst>
                    <a:ext uri="{9D8B030D-6E8A-4147-A177-3AD203B41FA5}">
                      <a16:colId xmlns:a16="http://schemas.microsoft.com/office/drawing/2014/main" val="2704254548"/>
                    </a:ext>
                  </a:extLst>
                </a:gridCol>
                <a:gridCol w="246888">
                  <a:extLst>
                    <a:ext uri="{9D8B030D-6E8A-4147-A177-3AD203B41FA5}">
                      <a16:colId xmlns:a16="http://schemas.microsoft.com/office/drawing/2014/main" val="2569328729"/>
                    </a:ext>
                  </a:extLst>
                </a:gridCol>
                <a:gridCol w="246888">
                  <a:extLst>
                    <a:ext uri="{9D8B030D-6E8A-4147-A177-3AD203B41FA5}">
                      <a16:colId xmlns:a16="http://schemas.microsoft.com/office/drawing/2014/main" val="1757735991"/>
                    </a:ext>
                  </a:extLst>
                </a:gridCol>
                <a:gridCol w="246888">
                  <a:extLst>
                    <a:ext uri="{9D8B030D-6E8A-4147-A177-3AD203B41FA5}">
                      <a16:colId xmlns:a16="http://schemas.microsoft.com/office/drawing/2014/main" val="1861208520"/>
                    </a:ext>
                  </a:extLst>
                </a:gridCol>
                <a:gridCol w="246888">
                  <a:extLst>
                    <a:ext uri="{9D8B030D-6E8A-4147-A177-3AD203B41FA5}">
                      <a16:colId xmlns:a16="http://schemas.microsoft.com/office/drawing/2014/main" val="1576746377"/>
                    </a:ext>
                  </a:extLst>
                </a:gridCol>
                <a:gridCol w="246888">
                  <a:extLst>
                    <a:ext uri="{9D8B030D-6E8A-4147-A177-3AD203B41FA5}">
                      <a16:colId xmlns:a16="http://schemas.microsoft.com/office/drawing/2014/main" val="943698510"/>
                    </a:ext>
                  </a:extLst>
                </a:gridCol>
                <a:gridCol w="246888">
                  <a:extLst>
                    <a:ext uri="{9D8B030D-6E8A-4147-A177-3AD203B41FA5}">
                      <a16:colId xmlns:a16="http://schemas.microsoft.com/office/drawing/2014/main" val="2626379568"/>
                    </a:ext>
                  </a:extLst>
                </a:gridCol>
                <a:gridCol w="246888">
                  <a:extLst>
                    <a:ext uri="{9D8B030D-6E8A-4147-A177-3AD203B41FA5}">
                      <a16:colId xmlns:a16="http://schemas.microsoft.com/office/drawing/2014/main" val="102469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90977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- 2018-05-02 18:23:23 </a:t>
                      </a:r>
                      <a:r>
                        <a:rPr kumimoji="0" lang="en-US" sz="1000" b="0" i="0" u="none" strike="noStrike" kern="1200" cap="none" spc="0" normalizeH="0" baseline="0" noProof="0">
                          <a:ln>
                            <a:noFill/>
                          </a:ln>
                          <a:solidFill>
                            <a:prstClr val="black"/>
                          </a:solidFill>
                          <a:effectLst/>
                          <a:uLnTx/>
                          <a:uFillTx/>
                          <a:latin typeface="+mn-lt"/>
                          <a:ea typeface="+mn-ea"/>
                          <a:cs typeface="+mn-cs"/>
                        </a:rPr>
                        <a:t> 
 For those of you in Singapore, have you spotted SPLAT toothpaste on the Watsons Singapore shelves? :)
You can also get your SPLAT toothpastes online at https://bit.ly/2HTAkmE. psst: check out the 20% offers and Mother's Day Gift With Purchase on the Watsons Singapore online store --&gt; click the link now!
#Splat #WatsonsSG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299651971"/>
                  </a:ext>
                </a:extLst>
              </a:tr>
            </a:tbl>
          </a:graphicData>
        </a:graphic>
      </p:graphicFrame>
      <p:sp>
        <p:nvSpPr>
          <p:cNvPr id="4" name="Text Placeholder 3">
            <a:extLst>
              <a:ext uri="{FF2B5EF4-FFF2-40B4-BE49-F238E27FC236}">
                <a16:creationId xmlns:a16="http://schemas.microsoft.com/office/drawing/2014/main" id="{CC3A3857-EDC0-48BF-8930-7B3D0BDE954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4181246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CD16A-FF81-4541-A296-AFE7049630CC}"/>
              </a:ext>
            </a:extLst>
          </p:cNvPr>
          <p:cNvSpPr>
            <a:spLocks noGrp="1"/>
          </p:cNvSpPr>
          <p:nvPr>
            <p:ph type="title"/>
          </p:nvPr>
        </p:nvSpPr>
        <p:spPr/>
        <p:txBody>
          <a:bodyPr/>
          <a:lstStyle/>
          <a:p>
            <a:r>
              <a:rPr lang="en-US"/>
              <a:t>Facebook Own Posts Table | SPLAT Asia - 16 of 16</a:t>
            </a:r>
          </a:p>
        </p:txBody>
      </p:sp>
      <p:graphicFrame>
        <p:nvGraphicFramePr>
          <p:cNvPr id="5" name="Table Placeholder 4">
            <a:extLst>
              <a:ext uri="{FF2B5EF4-FFF2-40B4-BE49-F238E27FC236}">
                <a16:creationId xmlns:a16="http://schemas.microsoft.com/office/drawing/2014/main" id="{13A22570-9F45-4518-9236-1D31BEFF46AE}"/>
              </a:ext>
            </a:extLst>
          </p:cNvPr>
          <p:cNvGraphicFramePr>
            <a:graphicFrameLocks noGrp="1"/>
          </p:cNvGraphicFramePr>
          <p:nvPr>
            <p:ph type="tbl" sz="quarter" idx="13"/>
            <p:extLst>
              <p:ext uri="{D42A27DB-BD31-4B8C-83A1-F6EECF244321}">
                <p14:modId xmlns:p14="http://schemas.microsoft.com/office/powerpoint/2010/main" val="3991112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2412200"/>
                    </a:ext>
                  </a:extLst>
                </a:gridCol>
                <a:gridCol w="246888">
                  <a:extLst>
                    <a:ext uri="{9D8B030D-6E8A-4147-A177-3AD203B41FA5}">
                      <a16:colId xmlns:a16="http://schemas.microsoft.com/office/drawing/2014/main" val="286499421"/>
                    </a:ext>
                  </a:extLst>
                </a:gridCol>
                <a:gridCol w="246888">
                  <a:extLst>
                    <a:ext uri="{9D8B030D-6E8A-4147-A177-3AD203B41FA5}">
                      <a16:colId xmlns:a16="http://schemas.microsoft.com/office/drawing/2014/main" val="2929428812"/>
                    </a:ext>
                  </a:extLst>
                </a:gridCol>
                <a:gridCol w="246888">
                  <a:extLst>
                    <a:ext uri="{9D8B030D-6E8A-4147-A177-3AD203B41FA5}">
                      <a16:colId xmlns:a16="http://schemas.microsoft.com/office/drawing/2014/main" val="2566955186"/>
                    </a:ext>
                  </a:extLst>
                </a:gridCol>
                <a:gridCol w="246888">
                  <a:extLst>
                    <a:ext uri="{9D8B030D-6E8A-4147-A177-3AD203B41FA5}">
                      <a16:colId xmlns:a16="http://schemas.microsoft.com/office/drawing/2014/main" val="2027843789"/>
                    </a:ext>
                  </a:extLst>
                </a:gridCol>
                <a:gridCol w="246888">
                  <a:extLst>
                    <a:ext uri="{9D8B030D-6E8A-4147-A177-3AD203B41FA5}">
                      <a16:colId xmlns:a16="http://schemas.microsoft.com/office/drawing/2014/main" val="99594015"/>
                    </a:ext>
                  </a:extLst>
                </a:gridCol>
                <a:gridCol w="246888">
                  <a:extLst>
                    <a:ext uri="{9D8B030D-6E8A-4147-A177-3AD203B41FA5}">
                      <a16:colId xmlns:a16="http://schemas.microsoft.com/office/drawing/2014/main" val="3500849384"/>
                    </a:ext>
                  </a:extLst>
                </a:gridCol>
                <a:gridCol w="246888">
                  <a:extLst>
                    <a:ext uri="{9D8B030D-6E8A-4147-A177-3AD203B41FA5}">
                      <a16:colId xmlns:a16="http://schemas.microsoft.com/office/drawing/2014/main" val="1935981100"/>
                    </a:ext>
                  </a:extLst>
                </a:gridCol>
                <a:gridCol w="246888">
                  <a:extLst>
                    <a:ext uri="{9D8B030D-6E8A-4147-A177-3AD203B41FA5}">
                      <a16:colId xmlns:a16="http://schemas.microsoft.com/office/drawing/2014/main" val="2995255674"/>
                    </a:ext>
                  </a:extLst>
                </a:gridCol>
                <a:gridCol w="246888">
                  <a:extLst>
                    <a:ext uri="{9D8B030D-6E8A-4147-A177-3AD203B41FA5}">
                      <a16:colId xmlns:a16="http://schemas.microsoft.com/office/drawing/2014/main" val="2150001904"/>
                    </a:ext>
                  </a:extLst>
                </a:gridCol>
                <a:gridCol w="246888">
                  <a:extLst>
                    <a:ext uri="{9D8B030D-6E8A-4147-A177-3AD203B41FA5}">
                      <a16:colId xmlns:a16="http://schemas.microsoft.com/office/drawing/2014/main" val="3912025821"/>
                    </a:ext>
                  </a:extLst>
                </a:gridCol>
                <a:gridCol w="246888">
                  <a:extLst>
                    <a:ext uri="{9D8B030D-6E8A-4147-A177-3AD203B41FA5}">
                      <a16:colId xmlns:a16="http://schemas.microsoft.com/office/drawing/2014/main" val="3806841284"/>
                    </a:ext>
                  </a:extLst>
                </a:gridCol>
                <a:gridCol w="246888">
                  <a:extLst>
                    <a:ext uri="{9D8B030D-6E8A-4147-A177-3AD203B41FA5}">
                      <a16:colId xmlns:a16="http://schemas.microsoft.com/office/drawing/2014/main" val="1987881995"/>
                    </a:ext>
                  </a:extLst>
                </a:gridCol>
                <a:gridCol w="246888">
                  <a:extLst>
                    <a:ext uri="{9D8B030D-6E8A-4147-A177-3AD203B41FA5}">
                      <a16:colId xmlns:a16="http://schemas.microsoft.com/office/drawing/2014/main" val="533362339"/>
                    </a:ext>
                  </a:extLst>
                </a:gridCol>
                <a:gridCol w="246888">
                  <a:extLst>
                    <a:ext uri="{9D8B030D-6E8A-4147-A177-3AD203B41FA5}">
                      <a16:colId xmlns:a16="http://schemas.microsoft.com/office/drawing/2014/main" val="2614572178"/>
                    </a:ext>
                  </a:extLst>
                </a:gridCol>
                <a:gridCol w="246888">
                  <a:extLst>
                    <a:ext uri="{9D8B030D-6E8A-4147-A177-3AD203B41FA5}">
                      <a16:colId xmlns:a16="http://schemas.microsoft.com/office/drawing/2014/main" val="1409619051"/>
                    </a:ext>
                  </a:extLst>
                </a:gridCol>
                <a:gridCol w="246888">
                  <a:extLst>
                    <a:ext uri="{9D8B030D-6E8A-4147-A177-3AD203B41FA5}">
                      <a16:colId xmlns:a16="http://schemas.microsoft.com/office/drawing/2014/main" val="2187424208"/>
                    </a:ext>
                  </a:extLst>
                </a:gridCol>
                <a:gridCol w="246888">
                  <a:extLst>
                    <a:ext uri="{9D8B030D-6E8A-4147-A177-3AD203B41FA5}">
                      <a16:colId xmlns:a16="http://schemas.microsoft.com/office/drawing/2014/main" val="3044989112"/>
                    </a:ext>
                  </a:extLst>
                </a:gridCol>
                <a:gridCol w="246888">
                  <a:extLst>
                    <a:ext uri="{9D8B030D-6E8A-4147-A177-3AD203B41FA5}">
                      <a16:colId xmlns:a16="http://schemas.microsoft.com/office/drawing/2014/main" val="2522951253"/>
                    </a:ext>
                  </a:extLst>
                </a:gridCol>
                <a:gridCol w="246888">
                  <a:extLst>
                    <a:ext uri="{9D8B030D-6E8A-4147-A177-3AD203B41FA5}">
                      <a16:colId xmlns:a16="http://schemas.microsoft.com/office/drawing/2014/main" val="3720163547"/>
                    </a:ext>
                  </a:extLst>
                </a:gridCol>
                <a:gridCol w="246888">
                  <a:extLst>
                    <a:ext uri="{9D8B030D-6E8A-4147-A177-3AD203B41FA5}">
                      <a16:colId xmlns:a16="http://schemas.microsoft.com/office/drawing/2014/main" val="4180880224"/>
                    </a:ext>
                  </a:extLst>
                </a:gridCol>
                <a:gridCol w="246888">
                  <a:extLst>
                    <a:ext uri="{9D8B030D-6E8A-4147-A177-3AD203B41FA5}">
                      <a16:colId xmlns:a16="http://schemas.microsoft.com/office/drawing/2014/main" val="548884676"/>
                    </a:ext>
                  </a:extLst>
                </a:gridCol>
                <a:gridCol w="246888">
                  <a:extLst>
                    <a:ext uri="{9D8B030D-6E8A-4147-A177-3AD203B41FA5}">
                      <a16:colId xmlns:a16="http://schemas.microsoft.com/office/drawing/2014/main" val="582956081"/>
                    </a:ext>
                  </a:extLst>
                </a:gridCol>
                <a:gridCol w="246888">
                  <a:extLst>
                    <a:ext uri="{9D8B030D-6E8A-4147-A177-3AD203B41FA5}">
                      <a16:colId xmlns:a16="http://schemas.microsoft.com/office/drawing/2014/main" val="3186495334"/>
                    </a:ext>
                  </a:extLst>
                </a:gridCol>
                <a:gridCol w="246888">
                  <a:extLst>
                    <a:ext uri="{9D8B030D-6E8A-4147-A177-3AD203B41FA5}">
                      <a16:colId xmlns:a16="http://schemas.microsoft.com/office/drawing/2014/main" val="1256246591"/>
                    </a:ext>
                  </a:extLst>
                </a:gridCol>
                <a:gridCol w="246888">
                  <a:extLst>
                    <a:ext uri="{9D8B030D-6E8A-4147-A177-3AD203B41FA5}">
                      <a16:colId xmlns:a16="http://schemas.microsoft.com/office/drawing/2014/main" val="699679418"/>
                    </a:ext>
                  </a:extLst>
                </a:gridCol>
                <a:gridCol w="246888">
                  <a:extLst>
                    <a:ext uri="{9D8B030D-6E8A-4147-A177-3AD203B41FA5}">
                      <a16:colId xmlns:a16="http://schemas.microsoft.com/office/drawing/2014/main" val="805098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26448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- 2018-05-01 12:00:00 </a:t>
                      </a:r>
                      <a:r>
                        <a:rPr kumimoji="0" lang="en-US" sz="1000" b="0" i="0" u="none" strike="noStrike" kern="1200" cap="none" spc="0" normalizeH="0" baseline="0" noProof="0">
                          <a:ln>
                            <a:noFill/>
                          </a:ln>
                          <a:solidFill>
                            <a:prstClr val="black"/>
                          </a:solidFill>
                          <a:effectLst/>
                          <a:uLnTx/>
                          <a:uFillTx/>
                          <a:latin typeface="+mn-lt"/>
                          <a:ea typeface="+mn-ea"/>
                          <a:cs typeface="+mn-cs"/>
                        </a:rPr>
                        <a:t> 
 Give yourself a rest, you deserve it. 😉
Happy Labour Day!
#SPLAT
#SPLATsmile
#ProfessionalOralCare
#naturalproducts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49541957"/>
                  </a:ext>
                </a:extLst>
              </a:tr>
            </a:tbl>
          </a:graphicData>
        </a:graphic>
      </p:graphicFrame>
      <p:sp>
        <p:nvSpPr>
          <p:cNvPr id="4" name="Text Placeholder 3">
            <a:extLst>
              <a:ext uri="{FF2B5EF4-FFF2-40B4-BE49-F238E27FC236}">
                <a16:creationId xmlns:a16="http://schemas.microsoft.com/office/drawing/2014/main" id="{96980303-0640-4E3C-972D-63871514E40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63513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3890C-5B0F-4C35-AC08-46AD2D7E2890}"/>
              </a:ext>
            </a:extLst>
          </p:cNvPr>
          <p:cNvSpPr>
            <a:spLocks noGrp="1"/>
          </p:cNvSpPr>
          <p:nvPr>
            <p:ph type="title"/>
          </p:nvPr>
        </p:nvSpPr>
        <p:spPr/>
        <p:txBody>
          <a:bodyPr/>
          <a:lstStyle/>
          <a:p>
            <a:r>
              <a:rPr lang="en-US"/>
              <a:t>Facebook Fans By Country Table | SPLAT Asia - 1 of 3</a:t>
            </a:r>
          </a:p>
        </p:txBody>
      </p:sp>
      <p:graphicFrame>
        <p:nvGraphicFramePr>
          <p:cNvPr id="5" name="Table Placeholder 4">
            <a:extLst>
              <a:ext uri="{FF2B5EF4-FFF2-40B4-BE49-F238E27FC236}">
                <a16:creationId xmlns:a16="http://schemas.microsoft.com/office/drawing/2014/main" id="{E13E6923-5A07-4E98-A4D4-0FC47D6692F6}"/>
              </a:ext>
            </a:extLst>
          </p:cNvPr>
          <p:cNvGraphicFramePr>
            <a:graphicFrameLocks noGrp="1"/>
          </p:cNvGraphicFramePr>
          <p:nvPr>
            <p:ph type="tbl" sz="quarter" idx="13"/>
            <p:extLst>
              <p:ext uri="{D42A27DB-BD31-4B8C-83A1-F6EECF244321}">
                <p14:modId xmlns:p14="http://schemas.microsoft.com/office/powerpoint/2010/main" val="862539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86704549"/>
                    </a:ext>
                  </a:extLst>
                </a:gridCol>
                <a:gridCol w="1645920">
                  <a:extLst>
                    <a:ext uri="{9D8B030D-6E8A-4147-A177-3AD203B41FA5}">
                      <a16:colId xmlns:a16="http://schemas.microsoft.com/office/drawing/2014/main" val="2177234070"/>
                    </a:ext>
                  </a:extLst>
                </a:gridCol>
                <a:gridCol w="1645920">
                  <a:extLst>
                    <a:ext uri="{9D8B030D-6E8A-4147-A177-3AD203B41FA5}">
                      <a16:colId xmlns:a16="http://schemas.microsoft.com/office/drawing/2014/main" val="770598100"/>
                    </a:ext>
                  </a:extLst>
                </a:gridCol>
                <a:gridCol w="1645920">
                  <a:extLst>
                    <a:ext uri="{9D8B030D-6E8A-4147-A177-3AD203B41FA5}">
                      <a16:colId xmlns:a16="http://schemas.microsoft.com/office/drawing/2014/main" val="2344837554"/>
                    </a:ext>
                  </a:extLst>
                </a:gridCol>
                <a:gridCol w="1645920">
                  <a:extLst>
                    <a:ext uri="{9D8B030D-6E8A-4147-A177-3AD203B41FA5}">
                      <a16:colId xmlns:a16="http://schemas.microsoft.com/office/drawing/2014/main" val="3126971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2475562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7.1 %</a:t>
                      </a:r>
                    </a:p>
                  </a:txBody>
                  <a:tcPr/>
                </a:tc>
                <a:extLst>
                  <a:ext uri="{0D108BD9-81ED-4DB2-BD59-A6C34878D82A}">
                    <a16:rowId xmlns:a16="http://schemas.microsoft.com/office/drawing/2014/main" val="1485140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744629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Costa 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218538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905902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614761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Hong Kong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507153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23.3 %</a:t>
                      </a:r>
                    </a:p>
                  </a:txBody>
                  <a:tcPr/>
                </a:tc>
                <a:extLst>
                  <a:ext uri="{0D108BD9-81ED-4DB2-BD59-A6C34878D82A}">
                    <a16:rowId xmlns:a16="http://schemas.microsoft.com/office/drawing/2014/main" val="905163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extLst>
                  <a:ext uri="{0D108BD9-81ED-4DB2-BD59-A6C34878D82A}">
                    <a16:rowId xmlns:a16="http://schemas.microsoft.com/office/drawing/2014/main" val="2497956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396687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918892222"/>
                  </a:ext>
                </a:extLst>
              </a:tr>
            </a:tbl>
          </a:graphicData>
        </a:graphic>
      </p:graphicFrame>
      <p:sp>
        <p:nvSpPr>
          <p:cNvPr id="4" name="Text Placeholder 3">
            <a:extLst>
              <a:ext uri="{FF2B5EF4-FFF2-40B4-BE49-F238E27FC236}">
                <a16:creationId xmlns:a16="http://schemas.microsoft.com/office/drawing/2014/main" id="{C0660D6D-940B-427A-B871-C5E4C8F408B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0678232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8F0DD-2EBF-4B1E-B1E4-EDBEFF1ECEC3}"/>
              </a:ext>
            </a:extLst>
          </p:cNvPr>
          <p:cNvSpPr>
            <a:spLocks noGrp="1"/>
          </p:cNvSpPr>
          <p:nvPr>
            <p:ph type="title"/>
          </p:nvPr>
        </p:nvSpPr>
        <p:spPr/>
        <p:txBody>
          <a:bodyPr/>
          <a:lstStyle/>
          <a:p>
            <a:r>
              <a:rPr lang="en-US"/>
              <a:t>Facebook Fans By Country Table | SPLAT Asia - 2 of 3</a:t>
            </a:r>
          </a:p>
        </p:txBody>
      </p:sp>
      <p:graphicFrame>
        <p:nvGraphicFramePr>
          <p:cNvPr id="5" name="Table Placeholder 4">
            <a:extLst>
              <a:ext uri="{FF2B5EF4-FFF2-40B4-BE49-F238E27FC236}">
                <a16:creationId xmlns:a16="http://schemas.microsoft.com/office/drawing/2014/main" id="{5989480D-239F-4186-8124-A2B5290E978B}"/>
              </a:ext>
            </a:extLst>
          </p:cNvPr>
          <p:cNvGraphicFramePr>
            <a:graphicFrameLocks noGrp="1"/>
          </p:cNvGraphicFramePr>
          <p:nvPr>
            <p:ph type="tbl" sz="quarter" idx="13"/>
            <p:extLst>
              <p:ext uri="{D42A27DB-BD31-4B8C-83A1-F6EECF244321}">
                <p14:modId xmlns:p14="http://schemas.microsoft.com/office/powerpoint/2010/main" val="3483485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54786524"/>
                    </a:ext>
                  </a:extLst>
                </a:gridCol>
                <a:gridCol w="1645920">
                  <a:extLst>
                    <a:ext uri="{9D8B030D-6E8A-4147-A177-3AD203B41FA5}">
                      <a16:colId xmlns:a16="http://schemas.microsoft.com/office/drawing/2014/main" val="3033641291"/>
                    </a:ext>
                  </a:extLst>
                </a:gridCol>
                <a:gridCol w="1645920">
                  <a:extLst>
                    <a:ext uri="{9D8B030D-6E8A-4147-A177-3AD203B41FA5}">
                      <a16:colId xmlns:a16="http://schemas.microsoft.com/office/drawing/2014/main" val="3894751646"/>
                    </a:ext>
                  </a:extLst>
                </a:gridCol>
                <a:gridCol w="1645920">
                  <a:extLst>
                    <a:ext uri="{9D8B030D-6E8A-4147-A177-3AD203B41FA5}">
                      <a16:colId xmlns:a16="http://schemas.microsoft.com/office/drawing/2014/main" val="1424013388"/>
                    </a:ext>
                  </a:extLst>
                </a:gridCol>
                <a:gridCol w="1645920">
                  <a:extLst>
                    <a:ext uri="{9D8B030D-6E8A-4147-A177-3AD203B41FA5}">
                      <a16:colId xmlns:a16="http://schemas.microsoft.com/office/drawing/2014/main" val="3312328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479193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Japan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550197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Cambodia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11098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Sri Lanka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294508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Libyan Arab Jamahiriya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3065095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Myanmar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33.3 %</a:t>
                      </a:r>
                    </a:p>
                  </a:txBody>
                  <a:tcPr/>
                </a:tc>
                <a:extLst>
                  <a:ext uri="{0D108BD9-81ED-4DB2-BD59-A6C34878D82A}">
                    <a16:rowId xmlns:a16="http://schemas.microsoft.com/office/drawing/2014/main" val="891895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Mongolia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95967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extLst>
                  <a:ext uri="{0D108BD9-81ED-4DB2-BD59-A6C34878D82A}">
                    <a16:rowId xmlns:a16="http://schemas.microsoft.com/office/drawing/2014/main" val="2080327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191163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Nepal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8.7 %</a:t>
                      </a:r>
                    </a:p>
                  </a:txBody>
                  <a:tcPr/>
                </a:tc>
                <a:extLst>
                  <a:ext uri="{0D108BD9-81ED-4DB2-BD59-A6C34878D82A}">
                    <a16:rowId xmlns:a16="http://schemas.microsoft.com/office/drawing/2014/main" val="3963098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Philippines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199690186"/>
                  </a:ext>
                </a:extLst>
              </a:tr>
            </a:tbl>
          </a:graphicData>
        </a:graphic>
      </p:graphicFrame>
      <p:sp>
        <p:nvSpPr>
          <p:cNvPr id="4" name="Text Placeholder 3">
            <a:extLst>
              <a:ext uri="{FF2B5EF4-FFF2-40B4-BE49-F238E27FC236}">
                <a16:creationId xmlns:a16="http://schemas.microsoft.com/office/drawing/2014/main" id="{3AD86E46-FB35-4EBF-B084-B138C5D3693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3315014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7673C-3F30-4EFA-8F88-7E7C0847922D}"/>
              </a:ext>
            </a:extLst>
          </p:cNvPr>
          <p:cNvSpPr>
            <a:spLocks noGrp="1"/>
          </p:cNvSpPr>
          <p:nvPr>
            <p:ph type="title"/>
          </p:nvPr>
        </p:nvSpPr>
        <p:spPr/>
        <p:txBody>
          <a:bodyPr/>
          <a:lstStyle/>
          <a:p>
            <a:r>
              <a:rPr lang="en-US"/>
              <a:t>Facebook Fans By Country Table | SPLAT Asia - 3 of 3</a:t>
            </a:r>
          </a:p>
        </p:txBody>
      </p:sp>
      <p:graphicFrame>
        <p:nvGraphicFramePr>
          <p:cNvPr id="5" name="Table Placeholder 4">
            <a:extLst>
              <a:ext uri="{FF2B5EF4-FFF2-40B4-BE49-F238E27FC236}">
                <a16:creationId xmlns:a16="http://schemas.microsoft.com/office/drawing/2014/main" id="{29285DBE-A392-4BF5-92CB-682B3F695A78}"/>
              </a:ext>
            </a:extLst>
          </p:cNvPr>
          <p:cNvGraphicFramePr>
            <a:graphicFrameLocks noGrp="1"/>
          </p:cNvGraphicFramePr>
          <p:nvPr>
            <p:ph type="tbl" sz="quarter" idx="13"/>
            <p:extLst>
              <p:ext uri="{D42A27DB-BD31-4B8C-83A1-F6EECF244321}">
                <p14:modId xmlns:p14="http://schemas.microsoft.com/office/powerpoint/2010/main" val="53835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863402"/>
                    </a:ext>
                  </a:extLst>
                </a:gridCol>
                <a:gridCol w="1645920">
                  <a:extLst>
                    <a:ext uri="{9D8B030D-6E8A-4147-A177-3AD203B41FA5}">
                      <a16:colId xmlns:a16="http://schemas.microsoft.com/office/drawing/2014/main" val="27082476"/>
                    </a:ext>
                  </a:extLst>
                </a:gridCol>
                <a:gridCol w="1645920">
                  <a:extLst>
                    <a:ext uri="{9D8B030D-6E8A-4147-A177-3AD203B41FA5}">
                      <a16:colId xmlns:a16="http://schemas.microsoft.com/office/drawing/2014/main" val="2672053436"/>
                    </a:ext>
                  </a:extLst>
                </a:gridCol>
                <a:gridCol w="1645920">
                  <a:extLst>
                    <a:ext uri="{9D8B030D-6E8A-4147-A177-3AD203B41FA5}">
                      <a16:colId xmlns:a16="http://schemas.microsoft.com/office/drawing/2014/main" val="3353698832"/>
                    </a:ext>
                  </a:extLst>
                </a:gridCol>
                <a:gridCol w="1645920">
                  <a:extLst>
                    <a:ext uri="{9D8B030D-6E8A-4147-A177-3AD203B41FA5}">
                      <a16:colId xmlns:a16="http://schemas.microsoft.com/office/drawing/2014/main" val="3658275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1613496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755980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Puerto Rico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054128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Qatar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189084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Romania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696218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Russian Federation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746740864"/>
                  </a:ext>
                </a:extLst>
              </a:tr>
            </a:tbl>
          </a:graphicData>
        </a:graphic>
      </p:graphicFrame>
      <p:sp>
        <p:nvSpPr>
          <p:cNvPr id="4" name="Text Placeholder 3">
            <a:extLst>
              <a:ext uri="{FF2B5EF4-FFF2-40B4-BE49-F238E27FC236}">
                <a16:creationId xmlns:a16="http://schemas.microsoft.com/office/drawing/2014/main" id="{2030C2C4-00E6-4F99-9631-1463A1CD295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2505020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782DF-BA3D-4870-9989-DEC11DE88898}"/>
              </a:ext>
            </a:extLst>
          </p:cNvPr>
          <p:cNvSpPr>
            <a:spLocks noGrp="1"/>
          </p:cNvSpPr>
          <p:nvPr>
            <p:ph type="title"/>
          </p:nvPr>
        </p:nvSpPr>
        <p:spPr/>
        <p:txBody>
          <a:bodyPr/>
          <a:lstStyle/>
          <a:p>
            <a:r>
              <a:rPr lang="en-US"/>
              <a:t>Facebook Hashtag Detection | SPLAT Asia - 1 of 2</a:t>
            </a:r>
          </a:p>
        </p:txBody>
      </p:sp>
      <p:graphicFrame>
        <p:nvGraphicFramePr>
          <p:cNvPr id="5" name="Table Placeholder 4">
            <a:extLst>
              <a:ext uri="{FF2B5EF4-FFF2-40B4-BE49-F238E27FC236}">
                <a16:creationId xmlns:a16="http://schemas.microsoft.com/office/drawing/2014/main" id="{81F5B4AC-46E9-4FE2-92F2-4A60D5EA7CC4}"/>
              </a:ext>
            </a:extLst>
          </p:cNvPr>
          <p:cNvGraphicFramePr>
            <a:graphicFrameLocks noGrp="1"/>
          </p:cNvGraphicFramePr>
          <p:nvPr>
            <p:ph type="tbl" sz="quarter" idx="13"/>
            <p:extLst>
              <p:ext uri="{D42A27DB-BD31-4B8C-83A1-F6EECF244321}">
                <p14:modId xmlns:p14="http://schemas.microsoft.com/office/powerpoint/2010/main" val="3911755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20673021"/>
                    </a:ext>
                  </a:extLst>
                </a:gridCol>
                <a:gridCol w="1234440">
                  <a:extLst>
                    <a:ext uri="{9D8B030D-6E8A-4147-A177-3AD203B41FA5}">
                      <a16:colId xmlns:a16="http://schemas.microsoft.com/office/drawing/2014/main" val="2942786643"/>
                    </a:ext>
                  </a:extLst>
                </a:gridCol>
                <a:gridCol w="1234440">
                  <a:extLst>
                    <a:ext uri="{9D8B030D-6E8A-4147-A177-3AD203B41FA5}">
                      <a16:colId xmlns:a16="http://schemas.microsoft.com/office/drawing/2014/main" val="1223410216"/>
                    </a:ext>
                  </a:extLst>
                </a:gridCol>
                <a:gridCol w="1234440">
                  <a:extLst>
                    <a:ext uri="{9D8B030D-6E8A-4147-A177-3AD203B41FA5}">
                      <a16:colId xmlns:a16="http://schemas.microsoft.com/office/drawing/2014/main" val="81953046"/>
                    </a:ext>
                  </a:extLst>
                </a:gridCol>
                <a:gridCol w="1234440">
                  <a:extLst>
                    <a:ext uri="{9D8B030D-6E8A-4147-A177-3AD203B41FA5}">
                      <a16:colId xmlns:a16="http://schemas.microsoft.com/office/drawing/2014/main" val="1110056178"/>
                    </a:ext>
                  </a:extLst>
                </a:gridCol>
                <a:gridCol w="1234440">
                  <a:extLst>
                    <a:ext uri="{9D8B030D-6E8A-4147-A177-3AD203B41FA5}">
                      <a16:colId xmlns:a16="http://schemas.microsoft.com/office/drawing/2014/main" val="15389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122061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0.15384615384615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7.9230769230769</a:t>
                      </a:r>
                    </a:p>
                  </a:txBody>
                  <a:tcPr/>
                </a:tc>
                <a:extLst>
                  <a:ext uri="{0D108BD9-81ED-4DB2-BD59-A6C34878D82A}">
                    <a16:rowId xmlns:a16="http://schemas.microsoft.com/office/drawing/2014/main" val="1425173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#SPLATsmile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7.8571428571429</a:t>
                      </a:r>
                    </a:p>
                  </a:txBody>
                  <a:tcPr/>
                </a:tc>
                <a:extLst>
                  <a:ext uri="{0D108BD9-81ED-4DB2-BD59-A6C34878D82A}">
                    <a16:rowId xmlns:a16="http://schemas.microsoft.com/office/drawing/2014/main" val="3665737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#ProfessionalOralCare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extLst>
                  <a:ext uri="{0D108BD9-81ED-4DB2-BD59-A6C34878D82A}">
                    <a16:rowId xmlns:a16="http://schemas.microsoft.com/office/drawing/2014/main" val="4149814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#naturalproducts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extLst>
                  <a:ext uri="{0D108BD9-81ED-4DB2-BD59-A6C34878D82A}">
                    <a16:rowId xmlns:a16="http://schemas.microsoft.com/office/drawing/2014/main" val="24601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883840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257992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#WatsonsSG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931082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990129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#NaturalIngredients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711554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extLst>
                  <a:ext uri="{0D108BD9-81ED-4DB2-BD59-A6C34878D82A}">
                    <a16:rowId xmlns:a16="http://schemas.microsoft.com/office/drawing/2014/main" val="1193644095"/>
                  </a:ext>
                </a:extLst>
              </a:tr>
            </a:tbl>
          </a:graphicData>
        </a:graphic>
      </p:graphicFrame>
      <p:sp>
        <p:nvSpPr>
          <p:cNvPr id="4" name="Text Placeholder 3">
            <a:extLst>
              <a:ext uri="{FF2B5EF4-FFF2-40B4-BE49-F238E27FC236}">
                <a16:creationId xmlns:a16="http://schemas.microsoft.com/office/drawing/2014/main" id="{7DB561A9-F14B-4080-BBD8-F145ABB7067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1270979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191B5-41AC-4F91-BD15-5EBCF9D230CA}"/>
              </a:ext>
            </a:extLst>
          </p:cNvPr>
          <p:cNvSpPr>
            <a:spLocks noGrp="1"/>
          </p:cNvSpPr>
          <p:nvPr>
            <p:ph type="title"/>
          </p:nvPr>
        </p:nvSpPr>
        <p:spPr/>
        <p:txBody>
          <a:bodyPr/>
          <a:lstStyle/>
          <a:p>
            <a:r>
              <a:rPr lang="en-US"/>
              <a:t>Facebook Hashtag Detection | SPLAT Asia - 2 of 2</a:t>
            </a:r>
          </a:p>
        </p:txBody>
      </p:sp>
      <p:graphicFrame>
        <p:nvGraphicFramePr>
          <p:cNvPr id="5" name="Table Placeholder 4">
            <a:extLst>
              <a:ext uri="{FF2B5EF4-FFF2-40B4-BE49-F238E27FC236}">
                <a16:creationId xmlns:a16="http://schemas.microsoft.com/office/drawing/2014/main" id="{F580985D-D726-427E-996F-BC5F57385871}"/>
              </a:ext>
            </a:extLst>
          </p:cNvPr>
          <p:cNvGraphicFramePr>
            <a:graphicFrameLocks noGrp="1"/>
          </p:cNvGraphicFramePr>
          <p:nvPr>
            <p:ph type="tbl" sz="quarter" idx="13"/>
            <p:extLst>
              <p:ext uri="{D42A27DB-BD31-4B8C-83A1-F6EECF244321}">
                <p14:modId xmlns:p14="http://schemas.microsoft.com/office/powerpoint/2010/main" val="2176947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22411444"/>
                    </a:ext>
                  </a:extLst>
                </a:gridCol>
                <a:gridCol w="1234440">
                  <a:extLst>
                    <a:ext uri="{9D8B030D-6E8A-4147-A177-3AD203B41FA5}">
                      <a16:colId xmlns:a16="http://schemas.microsoft.com/office/drawing/2014/main" val="2041594829"/>
                    </a:ext>
                  </a:extLst>
                </a:gridCol>
                <a:gridCol w="1234440">
                  <a:extLst>
                    <a:ext uri="{9D8B030D-6E8A-4147-A177-3AD203B41FA5}">
                      <a16:colId xmlns:a16="http://schemas.microsoft.com/office/drawing/2014/main" val="3520194124"/>
                    </a:ext>
                  </a:extLst>
                </a:gridCol>
                <a:gridCol w="1234440">
                  <a:extLst>
                    <a:ext uri="{9D8B030D-6E8A-4147-A177-3AD203B41FA5}">
                      <a16:colId xmlns:a16="http://schemas.microsoft.com/office/drawing/2014/main" val="218313414"/>
                    </a:ext>
                  </a:extLst>
                </a:gridCol>
                <a:gridCol w="1234440">
                  <a:extLst>
                    <a:ext uri="{9D8B030D-6E8A-4147-A177-3AD203B41FA5}">
                      <a16:colId xmlns:a16="http://schemas.microsoft.com/office/drawing/2014/main" val="758598955"/>
                    </a:ext>
                  </a:extLst>
                </a:gridCol>
                <a:gridCol w="1234440">
                  <a:extLst>
                    <a:ext uri="{9D8B030D-6E8A-4147-A177-3AD203B41FA5}">
                      <a16:colId xmlns:a16="http://schemas.microsoft.com/office/drawing/2014/main" val="2160614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810909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#BrushingTeeth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63756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5701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#PRU14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79260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#oralhealthcare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3317779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19.666666666667</a:t>
                      </a:r>
                    </a:p>
                  </a:txBody>
                  <a:tcPr/>
                </a:tc>
                <a:extLst>
                  <a:ext uri="{0D108BD9-81ED-4DB2-BD59-A6C34878D82A}">
                    <a16:rowId xmlns:a16="http://schemas.microsoft.com/office/drawing/2014/main" val="3462248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#TriclosanFree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758097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799465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#oralcare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805142430"/>
                  </a:ext>
                </a:extLst>
              </a:tr>
            </a:tbl>
          </a:graphicData>
        </a:graphic>
      </p:graphicFrame>
      <p:sp>
        <p:nvSpPr>
          <p:cNvPr id="4" name="Text Placeholder 3">
            <a:extLst>
              <a:ext uri="{FF2B5EF4-FFF2-40B4-BE49-F238E27FC236}">
                <a16:creationId xmlns:a16="http://schemas.microsoft.com/office/drawing/2014/main" id="{7AC87D14-7C23-40AA-9999-09DF2446B97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44035671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2915</Words>
  <Application>Microsoft Office PowerPoint</Application>
  <PresentationFormat>On-screen Show (4:3)</PresentationFormat>
  <Paragraphs>1551</Paragraphs>
  <Slides>50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50</vt:i4>
      </vt:variant>
    </vt:vector>
  </HeadingPairs>
  <TitlesOfParts>
    <vt:vector size="53" baseType="lpstr">
      <vt:lpstr>Calibri</vt:lpstr>
      <vt:lpstr>Arial</vt:lpstr>
      <vt:lpstr>quintly_template</vt:lpstr>
      <vt:lpstr>SPLAT Asia</vt:lpstr>
      <vt:lpstr>Facebook Engaged Users | SPLAT Asia</vt:lpstr>
      <vt:lpstr>Facebook Key Metrics Table | SPLAT Asia</vt:lpstr>
      <vt:lpstr>Facebook Reach | SPLAT Asia</vt:lpstr>
      <vt:lpstr>Facebook Interactions Distribution | SPLAT Asia</vt:lpstr>
      <vt:lpstr>Facebook Average Reactions Per Post | SPLAT Asia</vt:lpstr>
      <vt:lpstr>Facebook Interaction Rate By Weekday | SPLAT Asia</vt:lpstr>
      <vt:lpstr>(FB) Custom Own Posts Table (new) | SPLAT Asia - 1 of 4</vt:lpstr>
      <vt:lpstr>(FB) Custom Own Posts Table (new) | SPLAT Asia - 2 of 4</vt:lpstr>
      <vt:lpstr>(FB) Custom Own Posts Table (new) | SPLAT Asia - 3 of 4</vt:lpstr>
      <vt:lpstr>(FB) Custom Own Posts Table (new) | SPLAT Asia - 4 of 4</vt:lpstr>
      <vt:lpstr>Facebook Key Influencers | SPLAT Asia</vt:lpstr>
      <vt:lpstr>Facebook Fan Demographics | SPLAT Asia</vt:lpstr>
      <vt:lpstr>Facebook Interaction Rate | SPLAT Asia</vt:lpstr>
      <vt:lpstr>Facebook Fans Total | SPLAT Asia</vt:lpstr>
      <vt:lpstr>Facebook Page Views | SPLAT Asia</vt:lpstr>
      <vt:lpstr>Facebook Fans By City Table | SPLAT Asia - 1 of 3</vt:lpstr>
      <vt:lpstr>Facebook Fans By City Table | SPLAT Asia - 2 of 3</vt:lpstr>
      <vt:lpstr>Facebook Fans By City Table | SPLAT Asia - 3 of 3</vt:lpstr>
      <vt:lpstr>Facebook Own Posts Table | SPLAT Asia - 1 of 10</vt:lpstr>
      <vt:lpstr>Facebook Own Posts Table | SPLAT Asia - 2 of 10</vt:lpstr>
      <vt:lpstr>Facebook Own Posts Table | SPLAT Asia - 3 of 10</vt:lpstr>
      <vt:lpstr>Facebook Own Posts Table | SPLAT Asia - 4 of 10</vt:lpstr>
      <vt:lpstr>Facebook Own Posts Table | SPLAT Asia - 5 of 10</vt:lpstr>
      <vt:lpstr>Facebook Own Posts Table | SPLAT Asia - 6 of 10</vt:lpstr>
      <vt:lpstr>Facebook Own Posts Table | SPLAT Asia - 7 of 10</vt:lpstr>
      <vt:lpstr>Facebook Own Posts Table | SPLAT Asia - 8 of 10</vt:lpstr>
      <vt:lpstr>Facebook Own Posts Table | SPLAT Asia - 9 of 10</vt:lpstr>
      <vt:lpstr>Facebook Own Posts Table | SPLAT Asia - 10 of 10</vt:lpstr>
      <vt:lpstr>Facebook Own Posts Table | SPLAT Asia - 1 of 16</vt:lpstr>
      <vt:lpstr>Facebook Own Posts Table | SPLAT Asia - 2 of 16</vt:lpstr>
      <vt:lpstr>Facebook Own Posts Table | SPLAT Asia - 3 of 16</vt:lpstr>
      <vt:lpstr>Facebook Own Posts Table | SPLAT Asia - 4 of 16</vt:lpstr>
      <vt:lpstr>Facebook Own Posts Table | SPLAT Asia - 5 of 16</vt:lpstr>
      <vt:lpstr>Facebook Own Posts Table | SPLAT Asia - 6 of 16</vt:lpstr>
      <vt:lpstr>Facebook Own Posts Table | SPLAT Asia - 7 of 16</vt:lpstr>
      <vt:lpstr>Facebook Own Posts Table | SPLAT Asia - 8 of 16</vt:lpstr>
      <vt:lpstr>Facebook Own Posts Table | SPLAT Asia - 9 of 16</vt:lpstr>
      <vt:lpstr>Facebook Own Posts Table | SPLAT Asia - 10 of 16</vt:lpstr>
      <vt:lpstr>Facebook Own Posts Table | SPLAT Asia - 11 of 16</vt:lpstr>
      <vt:lpstr>Facebook Own Posts Table | SPLAT Asia - 12 of 16</vt:lpstr>
      <vt:lpstr>Facebook Own Posts Table | SPLAT Asia - 13 of 16</vt:lpstr>
      <vt:lpstr>Facebook Own Posts Table | SPLAT Asia - 14 of 16</vt:lpstr>
      <vt:lpstr>Facebook Own Posts Table | SPLAT Asia - 15 of 16</vt:lpstr>
      <vt:lpstr>Facebook Own Posts Table | SPLAT Asia - 16 of 16</vt:lpstr>
      <vt:lpstr>Facebook Fans By Country Table | SPLAT Asia - 1 of 3</vt:lpstr>
      <vt:lpstr>Facebook Fans By Country Table | SPLAT Asia - 2 of 3</vt:lpstr>
      <vt:lpstr>Facebook Fans By Country Table | SPLAT Asia - 3 of 3</vt:lpstr>
      <vt:lpstr>Facebook Hashtag Detection | SPLAT Asia - 1 of 2</vt:lpstr>
      <vt:lpstr>Facebook Hashtag Detection | SPLAT Asia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SPLAT Asia</dc:title>
  <dc:creator>Administrator</dc:creator>
  <cp:lastModifiedBy>Administrator</cp:lastModifiedBy>
  <cp:revision>1</cp:revision>
  <dcterms:created xsi:type="dcterms:W3CDTF">2018-06-01T07:04:02Z</dcterms:created>
  <dcterms:modified xsi:type="dcterms:W3CDTF">2018-06-01T07:06:00Z</dcterms:modified>
</cp:coreProperties>
</file>