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3324</c:v>
                </c:pt>
                <c:pt idx="1">
                  <c:v>1474</c:v>
                </c:pt>
                <c:pt idx="2">
                  <c:v>3751</c:v>
                </c:pt>
                <c:pt idx="3">
                  <c:v>672</c:v>
                </c:pt>
                <c:pt idx="4">
                  <c:v>531</c:v>
                </c:pt>
                <c:pt idx="5">
                  <c:v>3072</c:v>
                </c:pt>
                <c:pt idx="6">
                  <c:v>2780</c:v>
                </c:pt>
                <c:pt idx="7">
                  <c:v>682</c:v>
                </c:pt>
                <c:pt idx="8">
                  <c:v>661</c:v>
                </c:pt>
                <c:pt idx="9">
                  <c:v>8492</c:v>
                </c:pt>
                <c:pt idx="10">
                  <c:v>3182</c:v>
                </c:pt>
                <c:pt idx="11">
                  <c:v>804</c:v>
                </c:pt>
                <c:pt idx="12">
                  <c:v>2584</c:v>
                </c:pt>
                <c:pt idx="13">
                  <c:v>3867</c:v>
                </c:pt>
                <c:pt idx="14">
                  <c:v>4588</c:v>
                </c:pt>
                <c:pt idx="15">
                  <c:v>1702</c:v>
                </c:pt>
                <c:pt idx="16">
                  <c:v>9625</c:v>
                </c:pt>
                <c:pt idx="17">
                  <c:v>3572</c:v>
                </c:pt>
                <c:pt idx="18">
                  <c:v>2006</c:v>
                </c:pt>
                <c:pt idx="19">
                  <c:v>2049</c:v>
                </c:pt>
                <c:pt idx="20">
                  <c:v>3488</c:v>
                </c:pt>
                <c:pt idx="21">
                  <c:v>3601</c:v>
                </c:pt>
                <c:pt idx="22">
                  <c:v>811</c:v>
                </c:pt>
                <c:pt idx="23">
                  <c:v>7456</c:v>
                </c:pt>
                <c:pt idx="24">
                  <c:v>3131</c:v>
                </c:pt>
                <c:pt idx="25">
                  <c:v>1732</c:v>
                </c:pt>
                <c:pt idx="26">
                  <c:v>1580</c:v>
                </c:pt>
                <c:pt idx="27">
                  <c:v>3961</c:v>
                </c:pt>
                <c:pt idx="28">
                  <c:v>6670</c:v>
                </c:pt>
                <c:pt idx="29">
                  <c:v>2831</c:v>
                </c:pt>
              </c:numCache>
            </c:numRef>
          </c:val>
          <c:smooth val="0"/>
          <c:extLst>
            <c:ext xmlns:c16="http://schemas.microsoft.com/office/drawing/2014/chart" uri="{C3380CC4-5D6E-409C-BE32-E72D297353CC}">
              <c16:uniqueId val="{00000000-8989-4338-BC6C-FC533A805A51}"/>
            </c:ext>
          </c:extLst>
        </c:ser>
        <c:dLbls>
          <c:showLegendKey val="0"/>
          <c:showVal val="0"/>
          <c:showCatName val="0"/>
          <c:showSerName val="0"/>
          <c:showPercent val="0"/>
          <c:showBubbleSize val="0"/>
        </c:dLbls>
        <c:smooth val="0"/>
        <c:axId val="320957872"/>
        <c:axId val="320958200"/>
      </c:lineChart>
      <c:dateAx>
        <c:axId val="32095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58200"/>
        <c:crosses val="autoZero"/>
        <c:auto val="1"/>
        <c:lblOffset val="100"/>
        <c:baseTimeUnit val="days"/>
      </c:dateAx>
      <c:valAx>
        <c:axId val="32095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5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181</c:v>
                </c:pt>
                <c:pt idx="1">
                  <c:v>94</c:v>
                </c:pt>
                <c:pt idx="2">
                  <c:v>357</c:v>
                </c:pt>
                <c:pt idx="3">
                  <c:v>59</c:v>
                </c:pt>
                <c:pt idx="4">
                  <c:v>38</c:v>
                </c:pt>
                <c:pt idx="5">
                  <c:v>233</c:v>
                </c:pt>
                <c:pt idx="6">
                  <c:v>163</c:v>
                </c:pt>
                <c:pt idx="7">
                  <c:v>51</c:v>
                </c:pt>
                <c:pt idx="8">
                  <c:v>49</c:v>
                </c:pt>
                <c:pt idx="9">
                  <c:v>809</c:v>
                </c:pt>
                <c:pt idx="10">
                  <c:v>158</c:v>
                </c:pt>
                <c:pt idx="11">
                  <c:v>58</c:v>
                </c:pt>
                <c:pt idx="12">
                  <c:v>168</c:v>
                </c:pt>
                <c:pt idx="13">
                  <c:v>334</c:v>
                </c:pt>
                <c:pt idx="14">
                  <c:v>352</c:v>
                </c:pt>
                <c:pt idx="15">
                  <c:v>112</c:v>
                </c:pt>
                <c:pt idx="16">
                  <c:v>668</c:v>
                </c:pt>
                <c:pt idx="17">
                  <c:v>286</c:v>
                </c:pt>
                <c:pt idx="18">
                  <c:v>70</c:v>
                </c:pt>
                <c:pt idx="19">
                  <c:v>58</c:v>
                </c:pt>
                <c:pt idx="20">
                  <c:v>236</c:v>
                </c:pt>
                <c:pt idx="21">
                  <c:v>292</c:v>
                </c:pt>
                <c:pt idx="22">
                  <c:v>65</c:v>
                </c:pt>
                <c:pt idx="23">
                  <c:v>942</c:v>
                </c:pt>
                <c:pt idx="24">
                  <c:v>133</c:v>
                </c:pt>
                <c:pt idx="25">
                  <c:v>73</c:v>
                </c:pt>
                <c:pt idx="26">
                  <c:v>80</c:v>
                </c:pt>
                <c:pt idx="27">
                  <c:v>349</c:v>
                </c:pt>
                <c:pt idx="28">
                  <c:v>595</c:v>
                </c:pt>
                <c:pt idx="29">
                  <c:v>258</c:v>
                </c:pt>
              </c:numCache>
            </c:numRef>
          </c:val>
          <c:smooth val="0"/>
          <c:extLst>
            <c:ext xmlns:c16="http://schemas.microsoft.com/office/drawing/2014/chart" uri="{C3380CC4-5D6E-409C-BE32-E72D297353CC}">
              <c16:uniqueId val="{00000000-3BAB-47C1-B8E2-D0DC1D0DF39D}"/>
            </c:ext>
          </c:extLst>
        </c:ser>
        <c:dLbls>
          <c:showLegendKey val="0"/>
          <c:showVal val="0"/>
          <c:showCatName val="0"/>
          <c:showSerName val="0"/>
          <c:showPercent val="0"/>
          <c:showBubbleSize val="0"/>
        </c:dLbls>
        <c:smooth val="0"/>
        <c:axId val="165701312"/>
        <c:axId val="165699344"/>
      </c:lineChart>
      <c:dateAx>
        <c:axId val="16570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699344"/>
        <c:crosses val="autoZero"/>
        <c:auto val="1"/>
        <c:lblOffset val="100"/>
        <c:baseTimeUnit val="days"/>
      </c:dateAx>
      <c:valAx>
        <c:axId val="16569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70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160</c:v>
                </c:pt>
                <c:pt idx="2">
                  <c:v>0</c:v>
                </c:pt>
                <c:pt idx="3">
                  <c:v>0</c:v>
                </c:pt>
                <c:pt idx="4">
                  <c:v>561</c:v>
                </c:pt>
                <c:pt idx="5">
                  <c:v>248</c:v>
                </c:pt>
                <c:pt idx="6">
                  <c:v>0</c:v>
                </c:pt>
                <c:pt idx="7">
                  <c:v>0</c:v>
                </c:pt>
                <c:pt idx="8">
                  <c:v>195</c:v>
                </c:pt>
                <c:pt idx="9">
                  <c:v>122</c:v>
                </c:pt>
                <c:pt idx="10">
                  <c:v>0</c:v>
                </c:pt>
                <c:pt idx="11">
                  <c:v>0</c:v>
                </c:pt>
                <c:pt idx="12">
                  <c:v>342</c:v>
                </c:pt>
                <c:pt idx="13">
                  <c:v>270</c:v>
                </c:pt>
                <c:pt idx="14">
                  <c:v>0</c:v>
                </c:pt>
                <c:pt idx="15">
                  <c:v>258</c:v>
                </c:pt>
                <c:pt idx="16">
                  <c:v>0</c:v>
                </c:pt>
                <c:pt idx="17">
                  <c:v>0</c:v>
                </c:pt>
                <c:pt idx="18">
                  <c:v>153</c:v>
                </c:pt>
                <c:pt idx="19">
                  <c:v>0</c:v>
                </c:pt>
                <c:pt idx="20">
                  <c:v>542</c:v>
                </c:pt>
                <c:pt idx="21">
                  <c:v>0</c:v>
                </c:pt>
                <c:pt idx="22">
                  <c:v>319</c:v>
                </c:pt>
                <c:pt idx="23">
                  <c:v>230</c:v>
                </c:pt>
                <c:pt idx="24">
                  <c:v>0</c:v>
                </c:pt>
                <c:pt idx="25">
                  <c:v>266</c:v>
                </c:pt>
                <c:pt idx="26">
                  <c:v>11</c:v>
                </c:pt>
                <c:pt idx="27">
                  <c:v>427</c:v>
                </c:pt>
                <c:pt idx="28">
                  <c:v>0</c:v>
                </c:pt>
                <c:pt idx="29">
                  <c:v>119</c:v>
                </c:pt>
              </c:numCache>
            </c:numRef>
          </c:val>
          <c:smooth val="0"/>
          <c:extLst>
            <c:ext xmlns:c16="http://schemas.microsoft.com/office/drawing/2014/chart" uri="{C3380CC4-5D6E-409C-BE32-E72D297353CC}">
              <c16:uniqueId val="{00000000-2756-4FC5-9098-9BADBF2D810E}"/>
            </c:ext>
          </c:extLst>
        </c:ser>
        <c:dLbls>
          <c:showLegendKey val="0"/>
          <c:showVal val="0"/>
          <c:showCatName val="0"/>
          <c:showSerName val="0"/>
          <c:showPercent val="0"/>
          <c:showBubbleSize val="0"/>
        </c:dLbls>
        <c:smooth val="0"/>
        <c:axId val="167373648"/>
        <c:axId val="167374304"/>
      </c:lineChart>
      <c:dateAx>
        <c:axId val="167373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374304"/>
        <c:crosses val="autoZero"/>
        <c:auto val="1"/>
        <c:lblOffset val="100"/>
        <c:baseTimeUnit val="days"/>
      </c:dateAx>
      <c:valAx>
        <c:axId val="16737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37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4038</c:v>
                </c:pt>
              </c:numCache>
            </c:numRef>
          </c:val>
          <c:extLst>
            <c:ext xmlns:c16="http://schemas.microsoft.com/office/drawing/2014/chart" uri="{C3380CC4-5D6E-409C-BE32-E72D297353CC}">
              <c16:uniqueId val="{00000000-F85D-424A-9141-71439480E90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95</c:v>
                </c:pt>
              </c:numCache>
            </c:numRef>
          </c:val>
          <c:extLst>
            <c:ext xmlns:c16="http://schemas.microsoft.com/office/drawing/2014/chart" uri="{C3380CC4-5D6E-409C-BE32-E72D297353CC}">
              <c16:uniqueId val="{00000001-F85D-424A-9141-71439480E90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70</c:v>
                </c:pt>
              </c:numCache>
            </c:numRef>
          </c:val>
          <c:extLst>
            <c:ext xmlns:c16="http://schemas.microsoft.com/office/drawing/2014/chart" uri="{C3380CC4-5D6E-409C-BE32-E72D297353CC}">
              <c16:uniqueId val="{00000002-F85D-424A-9141-71439480E90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30</c:v>
                </c:pt>
              </c:numCache>
            </c:numRef>
          </c:val>
          <c:extLst>
            <c:ext xmlns:c16="http://schemas.microsoft.com/office/drawing/2014/chart" uri="{C3380CC4-5D6E-409C-BE32-E72D297353CC}">
              <c16:uniqueId val="{00000003-F85D-424A-9141-71439480E90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F85D-424A-9141-71439480E90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1</c:v>
                </c:pt>
              </c:numCache>
            </c:numRef>
          </c:val>
          <c:extLst>
            <c:ext xmlns:c16="http://schemas.microsoft.com/office/drawing/2014/chart" uri="{C3380CC4-5D6E-409C-BE32-E72D297353CC}">
              <c16:uniqueId val="{00000005-F85D-424A-9141-71439480E90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126</c:v>
                </c:pt>
              </c:numCache>
            </c:numRef>
          </c:val>
          <c:extLst>
            <c:ext xmlns:c16="http://schemas.microsoft.com/office/drawing/2014/chart" uri="{C3380CC4-5D6E-409C-BE32-E72D297353CC}">
              <c16:uniqueId val="{00000006-F85D-424A-9141-71439480E90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640</c:v>
                </c:pt>
              </c:numCache>
            </c:numRef>
          </c:val>
          <c:extLst>
            <c:ext xmlns:c16="http://schemas.microsoft.com/office/drawing/2014/chart" uri="{C3380CC4-5D6E-409C-BE32-E72D297353CC}">
              <c16:uniqueId val="{00000007-F85D-424A-9141-71439480E90A}"/>
            </c:ext>
          </c:extLst>
        </c:ser>
        <c:dLbls>
          <c:showLegendKey val="0"/>
          <c:showVal val="0"/>
          <c:showCatName val="0"/>
          <c:showSerName val="0"/>
          <c:showPercent val="0"/>
          <c:showBubbleSize val="0"/>
        </c:dLbls>
        <c:gapWidth val="150"/>
        <c:overlap val="100"/>
        <c:axId val="322743208"/>
        <c:axId val="322743864"/>
      </c:barChart>
      <c:catAx>
        <c:axId val="32274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43864"/>
        <c:crosses val="autoZero"/>
        <c:auto val="1"/>
        <c:lblAlgn val="ctr"/>
        <c:lblOffset val="100"/>
        <c:noMultiLvlLbl val="0"/>
      </c:catAx>
      <c:valAx>
        <c:axId val="322743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4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0.33998257111819002</c:v>
                </c:pt>
                <c:pt idx="1">
                  <c:v>0.22800797431031</c:v>
                </c:pt>
                <c:pt idx="3">
                  <c:v>0.42219277616619999</c:v>
                </c:pt>
                <c:pt idx="4">
                  <c:v>0.20234215521255</c:v>
                </c:pt>
                <c:pt idx="5">
                  <c:v>0.57897312848427995</c:v>
                </c:pt>
              </c:numCache>
            </c:numRef>
          </c:val>
          <c:extLst>
            <c:ext xmlns:c16="http://schemas.microsoft.com/office/drawing/2014/chart" uri="{C3380CC4-5D6E-409C-BE32-E72D297353CC}">
              <c16:uniqueId val="{00000000-4D47-483F-B915-702244407D9F}"/>
            </c:ext>
          </c:extLst>
        </c:ser>
        <c:dLbls>
          <c:showLegendKey val="0"/>
          <c:showVal val="0"/>
          <c:showCatName val="0"/>
          <c:showSerName val="0"/>
          <c:showPercent val="0"/>
          <c:showBubbleSize val="0"/>
        </c:dLbls>
        <c:gapWidth val="219"/>
        <c:overlap val="-27"/>
        <c:axId val="323944912"/>
        <c:axId val="323947864"/>
      </c:barChart>
      <c:catAx>
        <c:axId val="32394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47864"/>
        <c:crosses val="autoZero"/>
        <c:auto val="1"/>
        <c:lblAlgn val="ctr"/>
        <c:lblOffset val="100"/>
        <c:noMultiLvlLbl val="0"/>
      </c:catAx>
      <c:valAx>
        <c:axId val="32394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4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268</c:v>
                </c:pt>
                <c:pt idx="1">
                  <c:v>10181</c:v>
                </c:pt>
                <c:pt idx="2">
                  <c:v>19977</c:v>
                </c:pt>
                <c:pt idx="3">
                  <c:v>23551</c:v>
                </c:pt>
                <c:pt idx="4">
                  <c:v>11826</c:v>
                </c:pt>
                <c:pt idx="5">
                  <c:v>6570</c:v>
                </c:pt>
                <c:pt idx="6">
                  <c:v>1984</c:v>
                </c:pt>
              </c:numCache>
            </c:numRef>
          </c:val>
          <c:extLst>
            <c:ext xmlns:c16="http://schemas.microsoft.com/office/drawing/2014/chart" uri="{C3380CC4-5D6E-409C-BE32-E72D297353CC}">
              <c16:uniqueId val="{00000000-949D-41A7-AC51-861DE23A63E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56</c:v>
                </c:pt>
                <c:pt idx="1">
                  <c:v>3420</c:v>
                </c:pt>
                <c:pt idx="2">
                  <c:v>2295</c:v>
                </c:pt>
                <c:pt idx="3">
                  <c:v>1581</c:v>
                </c:pt>
                <c:pt idx="4">
                  <c:v>793</c:v>
                </c:pt>
                <c:pt idx="5">
                  <c:v>557</c:v>
                </c:pt>
                <c:pt idx="6">
                  <c:v>363</c:v>
                </c:pt>
              </c:numCache>
            </c:numRef>
          </c:val>
          <c:extLst>
            <c:ext xmlns:c16="http://schemas.microsoft.com/office/drawing/2014/chart" uri="{C3380CC4-5D6E-409C-BE32-E72D297353CC}">
              <c16:uniqueId val="{00000001-949D-41A7-AC51-861DE23A63E7}"/>
            </c:ext>
          </c:extLst>
        </c:ser>
        <c:dLbls>
          <c:showLegendKey val="0"/>
          <c:showVal val="0"/>
          <c:showCatName val="0"/>
          <c:showSerName val="0"/>
          <c:showPercent val="0"/>
          <c:showBubbleSize val="0"/>
        </c:dLbls>
        <c:gapWidth val="219"/>
        <c:overlap val="-27"/>
        <c:axId val="332505576"/>
        <c:axId val="332506232"/>
      </c:barChart>
      <c:catAx>
        <c:axId val="332505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06232"/>
        <c:crosses val="autoZero"/>
        <c:auto val="1"/>
        <c:lblAlgn val="ctr"/>
        <c:lblOffset val="100"/>
        <c:noMultiLvlLbl val="0"/>
      </c:catAx>
      <c:valAx>
        <c:axId val="33250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0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0.19673940426348999</c:v>
                </c:pt>
                <c:pt idx="2">
                  <c:v>0</c:v>
                </c:pt>
                <c:pt idx="3">
                  <c:v>0</c:v>
                </c:pt>
                <c:pt idx="4">
                  <c:v>0.73225392792512001</c:v>
                </c:pt>
                <c:pt idx="5">
                  <c:v>0.33670033670034</c:v>
                </c:pt>
                <c:pt idx="6">
                  <c:v>0</c:v>
                </c:pt>
                <c:pt idx="7">
                  <c:v>0</c:v>
                </c:pt>
                <c:pt idx="8">
                  <c:v>0.29567382508558998</c:v>
                </c:pt>
                <c:pt idx="9">
                  <c:v>0.15197568389058</c:v>
                </c:pt>
                <c:pt idx="10">
                  <c:v>0</c:v>
                </c:pt>
                <c:pt idx="11">
                  <c:v>0</c:v>
                </c:pt>
                <c:pt idx="12">
                  <c:v>0.42321210817014998</c:v>
                </c:pt>
                <c:pt idx="13">
                  <c:v>0.53181953988647002</c:v>
                </c:pt>
                <c:pt idx="14">
                  <c:v>0</c:v>
                </c:pt>
                <c:pt idx="15">
                  <c:v>0.35703197764668998</c:v>
                </c:pt>
                <c:pt idx="16">
                  <c:v>0</c:v>
                </c:pt>
                <c:pt idx="17">
                  <c:v>0</c:v>
                </c:pt>
                <c:pt idx="18">
                  <c:v>0.19082831415111001</c:v>
                </c:pt>
                <c:pt idx="19">
                  <c:v>0</c:v>
                </c:pt>
                <c:pt idx="20">
                  <c:v>0.67108494052017997</c:v>
                </c:pt>
                <c:pt idx="21">
                  <c:v>0</c:v>
                </c:pt>
                <c:pt idx="22">
                  <c:v>0.52884214538395002</c:v>
                </c:pt>
                <c:pt idx="23">
                  <c:v>0.30356058712188999</c:v>
                </c:pt>
                <c:pt idx="24">
                  <c:v>0</c:v>
                </c:pt>
                <c:pt idx="25">
                  <c:v>0.34497525694709003</c:v>
                </c:pt>
                <c:pt idx="26">
                  <c:v>2.5568148033631E-2</c:v>
                </c:pt>
                <c:pt idx="27">
                  <c:v>0.53141532425846005</c:v>
                </c:pt>
                <c:pt idx="28">
                  <c:v>0</c:v>
                </c:pt>
                <c:pt idx="29">
                  <c:v>0.32074507893893001</c:v>
                </c:pt>
              </c:numCache>
            </c:numRef>
          </c:val>
          <c:smooth val="0"/>
          <c:extLst>
            <c:ext xmlns:c16="http://schemas.microsoft.com/office/drawing/2014/chart" uri="{C3380CC4-5D6E-409C-BE32-E72D297353CC}">
              <c16:uniqueId val="{00000000-6E8C-40F7-8E16-39F50A22A4E9}"/>
            </c:ext>
          </c:extLst>
        </c:ser>
        <c:dLbls>
          <c:showLegendKey val="0"/>
          <c:showVal val="0"/>
          <c:showCatName val="0"/>
          <c:showSerName val="0"/>
          <c:showPercent val="0"/>
          <c:showBubbleSize val="0"/>
        </c:dLbls>
        <c:smooth val="0"/>
        <c:axId val="332503608"/>
        <c:axId val="332500984"/>
      </c:lineChart>
      <c:dateAx>
        <c:axId val="332503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00984"/>
        <c:crosses val="autoZero"/>
        <c:auto val="1"/>
        <c:lblOffset val="100"/>
        <c:baseTimeUnit val="days"/>
      </c:dateAx>
      <c:valAx>
        <c:axId val="33250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0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83345</c:v>
                </c:pt>
                <c:pt idx="1">
                  <c:v>83373</c:v>
                </c:pt>
                <c:pt idx="2">
                  <c:v>83399</c:v>
                </c:pt>
                <c:pt idx="3">
                  <c:v>83434</c:v>
                </c:pt>
                <c:pt idx="4">
                  <c:v>83448</c:v>
                </c:pt>
                <c:pt idx="5">
                  <c:v>83467</c:v>
                </c:pt>
                <c:pt idx="6">
                  <c:v>83494</c:v>
                </c:pt>
                <c:pt idx="7">
                  <c:v>83526</c:v>
                </c:pt>
                <c:pt idx="8">
                  <c:v>83551</c:v>
                </c:pt>
                <c:pt idx="9">
                  <c:v>83582</c:v>
                </c:pt>
                <c:pt idx="10">
                  <c:v>83613</c:v>
                </c:pt>
                <c:pt idx="11">
                  <c:v>83636</c:v>
                </c:pt>
                <c:pt idx="12">
                  <c:v>83657</c:v>
                </c:pt>
                <c:pt idx="13">
                  <c:v>83693</c:v>
                </c:pt>
                <c:pt idx="14">
                  <c:v>83729</c:v>
                </c:pt>
                <c:pt idx="15">
                  <c:v>83763</c:v>
                </c:pt>
                <c:pt idx="16">
                  <c:v>83796</c:v>
                </c:pt>
                <c:pt idx="17">
                  <c:v>83832</c:v>
                </c:pt>
                <c:pt idx="18">
                  <c:v>83859</c:v>
                </c:pt>
                <c:pt idx="19">
                  <c:v>83879</c:v>
                </c:pt>
                <c:pt idx="20">
                  <c:v>83909</c:v>
                </c:pt>
                <c:pt idx="21">
                  <c:v>83936</c:v>
                </c:pt>
                <c:pt idx="22">
                  <c:v>83979</c:v>
                </c:pt>
                <c:pt idx="23">
                  <c:v>84028</c:v>
                </c:pt>
                <c:pt idx="24">
                  <c:v>84053</c:v>
                </c:pt>
                <c:pt idx="25">
                  <c:v>84075</c:v>
                </c:pt>
                <c:pt idx="26">
                  <c:v>84104</c:v>
                </c:pt>
                <c:pt idx="27">
                  <c:v>84127</c:v>
                </c:pt>
                <c:pt idx="28">
                  <c:v>84165</c:v>
                </c:pt>
                <c:pt idx="29">
                  <c:v>84193</c:v>
                </c:pt>
              </c:numCache>
            </c:numRef>
          </c:val>
          <c:smooth val="0"/>
          <c:extLst>
            <c:ext xmlns:c16="http://schemas.microsoft.com/office/drawing/2014/chart" uri="{C3380CC4-5D6E-409C-BE32-E72D297353CC}">
              <c16:uniqueId val="{00000000-7CD4-4E65-B45F-8B916B1BB58F}"/>
            </c:ext>
          </c:extLst>
        </c:ser>
        <c:dLbls>
          <c:showLegendKey val="0"/>
          <c:showVal val="0"/>
          <c:showCatName val="0"/>
          <c:showSerName val="0"/>
          <c:showPercent val="0"/>
          <c:showBubbleSize val="0"/>
        </c:dLbls>
        <c:smooth val="0"/>
        <c:axId val="333822256"/>
        <c:axId val="333822584"/>
      </c:lineChart>
      <c:dateAx>
        <c:axId val="33382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22584"/>
        <c:crosses val="autoZero"/>
        <c:auto val="1"/>
        <c:lblOffset val="100"/>
        <c:baseTimeUnit val="days"/>
      </c:dateAx>
      <c:valAx>
        <c:axId val="33382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2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15</c:v>
                </c:pt>
                <c:pt idx="1">
                  <c:v>30</c:v>
                </c:pt>
                <c:pt idx="2">
                  <c:v>35</c:v>
                </c:pt>
                <c:pt idx="3">
                  <c:v>21</c:v>
                </c:pt>
                <c:pt idx="4">
                  <c:v>19</c:v>
                </c:pt>
                <c:pt idx="5">
                  <c:v>52</c:v>
                </c:pt>
                <c:pt idx="6">
                  <c:v>26</c:v>
                </c:pt>
                <c:pt idx="7">
                  <c:v>17</c:v>
                </c:pt>
                <c:pt idx="8">
                  <c:v>41</c:v>
                </c:pt>
                <c:pt idx="9">
                  <c:v>35</c:v>
                </c:pt>
                <c:pt idx="10">
                  <c:v>46</c:v>
                </c:pt>
                <c:pt idx="11">
                  <c:v>29</c:v>
                </c:pt>
                <c:pt idx="12">
                  <c:v>22</c:v>
                </c:pt>
                <c:pt idx="13">
                  <c:v>29</c:v>
                </c:pt>
                <c:pt idx="14">
                  <c:v>36</c:v>
                </c:pt>
                <c:pt idx="15">
                  <c:v>38</c:v>
                </c:pt>
                <c:pt idx="16">
                  <c:v>81</c:v>
                </c:pt>
                <c:pt idx="17">
                  <c:v>51</c:v>
                </c:pt>
                <c:pt idx="18">
                  <c:v>47</c:v>
                </c:pt>
                <c:pt idx="19">
                  <c:v>25</c:v>
                </c:pt>
                <c:pt idx="20">
                  <c:v>41</c:v>
                </c:pt>
                <c:pt idx="21">
                  <c:v>28</c:v>
                </c:pt>
                <c:pt idx="22">
                  <c:v>21</c:v>
                </c:pt>
                <c:pt idx="23">
                  <c:v>104</c:v>
                </c:pt>
                <c:pt idx="24">
                  <c:v>41</c:v>
                </c:pt>
                <c:pt idx="25">
                  <c:v>35</c:v>
                </c:pt>
                <c:pt idx="26">
                  <c:v>23</c:v>
                </c:pt>
                <c:pt idx="27">
                  <c:v>42</c:v>
                </c:pt>
                <c:pt idx="28">
                  <c:v>39</c:v>
                </c:pt>
                <c:pt idx="29">
                  <c:v>32</c:v>
                </c:pt>
              </c:numCache>
            </c:numRef>
          </c:val>
          <c:smooth val="0"/>
          <c:extLst>
            <c:ext xmlns:c16="http://schemas.microsoft.com/office/drawing/2014/chart" uri="{C3380CC4-5D6E-409C-BE32-E72D297353CC}">
              <c16:uniqueId val="{00000000-F207-4CAD-8E73-A7BD80BA194A}"/>
            </c:ext>
          </c:extLst>
        </c:ser>
        <c:dLbls>
          <c:showLegendKey val="0"/>
          <c:showVal val="0"/>
          <c:showCatName val="0"/>
          <c:showSerName val="0"/>
          <c:showPercent val="0"/>
          <c:showBubbleSize val="0"/>
        </c:dLbls>
        <c:smooth val="0"/>
        <c:axId val="333828816"/>
        <c:axId val="333825536"/>
      </c:lineChart>
      <c:dateAx>
        <c:axId val="333828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25536"/>
        <c:crosses val="autoZero"/>
        <c:auto val="1"/>
        <c:lblOffset val="100"/>
        <c:baseTimeUnit val="days"/>
      </c:dateAx>
      <c:valAx>
        <c:axId val="33382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2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0E031-C4A5-4042-990B-F156A00973D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F66F10A-BCAE-46A2-9D0B-03AE8A65FD3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3137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6307C-B875-4DCB-8F39-0A984E0C522B}"/>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B5B56536-158E-4CB8-AEB4-9BF3B192A947}"/>
              </a:ext>
            </a:extLst>
          </p:cNvPr>
          <p:cNvGraphicFramePr>
            <a:graphicFrameLocks noGrp="1"/>
          </p:cNvGraphicFramePr>
          <p:nvPr>
            <p:ph type="chart" sz="quarter" idx="13"/>
            <p:extLst>
              <p:ext uri="{D42A27DB-BD31-4B8C-83A1-F6EECF244321}">
                <p14:modId xmlns:p14="http://schemas.microsoft.com/office/powerpoint/2010/main" val="141318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1E9631-593A-4E6F-898B-4B875F26766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AF040F6-AF56-4849-807C-F9D200C77F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1869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EA586-9D52-49B2-8C49-09D16FD3B86B}"/>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8372F2DB-F475-4571-831E-E5F85401759D}"/>
              </a:ext>
            </a:extLst>
          </p:cNvPr>
          <p:cNvGraphicFramePr>
            <a:graphicFrameLocks noGrp="1"/>
          </p:cNvGraphicFramePr>
          <p:nvPr>
            <p:ph type="chart" sz="quarter" idx="13"/>
            <p:extLst>
              <p:ext uri="{D42A27DB-BD31-4B8C-83A1-F6EECF244321}">
                <p14:modId xmlns:p14="http://schemas.microsoft.com/office/powerpoint/2010/main" val="3154345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EB02DD-5D04-4494-AC17-EC8B08B5A73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90C3A62-9C3C-487D-B322-C74421C06B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2624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9E27F-14CE-4C27-B09B-0B58BBCCB55D}"/>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A2159C88-25E8-4957-9459-EF2C94C49972}"/>
              </a:ext>
            </a:extLst>
          </p:cNvPr>
          <p:cNvGraphicFramePr>
            <a:graphicFrameLocks noGrp="1"/>
          </p:cNvGraphicFramePr>
          <p:nvPr>
            <p:ph type="chart" sz="quarter" idx="13"/>
            <p:extLst>
              <p:ext uri="{D42A27DB-BD31-4B8C-83A1-F6EECF244321}">
                <p14:modId xmlns:p14="http://schemas.microsoft.com/office/powerpoint/2010/main" val="1777620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1EF0B2-B4D6-49A9-9E23-B7C1EA85BDC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373699E-3FB0-4BEB-ADF4-852CC8A223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1657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07AB5-18AD-4259-A643-9EE3E4B78B03}"/>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3AFE4B50-3D33-4FAA-A7AD-40794ABFAA8D}"/>
              </a:ext>
            </a:extLst>
          </p:cNvPr>
          <p:cNvGraphicFramePr>
            <a:graphicFrameLocks noGrp="1"/>
          </p:cNvGraphicFramePr>
          <p:nvPr>
            <p:ph type="tbl" sz="quarter" idx="13"/>
            <p:extLst>
              <p:ext uri="{D42A27DB-BD31-4B8C-83A1-F6EECF244321}">
                <p14:modId xmlns:p14="http://schemas.microsoft.com/office/powerpoint/2010/main" val="1613122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62870141"/>
                    </a:ext>
                  </a:extLst>
                </a:gridCol>
                <a:gridCol w="740664">
                  <a:extLst>
                    <a:ext uri="{9D8B030D-6E8A-4147-A177-3AD203B41FA5}">
                      <a16:colId xmlns:a16="http://schemas.microsoft.com/office/drawing/2014/main" val="514390932"/>
                    </a:ext>
                  </a:extLst>
                </a:gridCol>
                <a:gridCol w="740664">
                  <a:extLst>
                    <a:ext uri="{9D8B030D-6E8A-4147-A177-3AD203B41FA5}">
                      <a16:colId xmlns:a16="http://schemas.microsoft.com/office/drawing/2014/main" val="1495099206"/>
                    </a:ext>
                  </a:extLst>
                </a:gridCol>
                <a:gridCol w="740664">
                  <a:extLst>
                    <a:ext uri="{9D8B030D-6E8A-4147-A177-3AD203B41FA5}">
                      <a16:colId xmlns:a16="http://schemas.microsoft.com/office/drawing/2014/main" val="3144640580"/>
                    </a:ext>
                  </a:extLst>
                </a:gridCol>
                <a:gridCol w="740664">
                  <a:extLst>
                    <a:ext uri="{9D8B030D-6E8A-4147-A177-3AD203B41FA5}">
                      <a16:colId xmlns:a16="http://schemas.microsoft.com/office/drawing/2014/main" val="1453887559"/>
                    </a:ext>
                  </a:extLst>
                </a:gridCol>
                <a:gridCol w="740664">
                  <a:extLst>
                    <a:ext uri="{9D8B030D-6E8A-4147-A177-3AD203B41FA5}">
                      <a16:colId xmlns:a16="http://schemas.microsoft.com/office/drawing/2014/main" val="202884821"/>
                    </a:ext>
                  </a:extLst>
                </a:gridCol>
                <a:gridCol w="740664">
                  <a:extLst>
                    <a:ext uri="{9D8B030D-6E8A-4147-A177-3AD203B41FA5}">
                      <a16:colId xmlns:a16="http://schemas.microsoft.com/office/drawing/2014/main" val="4273824113"/>
                    </a:ext>
                  </a:extLst>
                </a:gridCol>
                <a:gridCol w="740664">
                  <a:extLst>
                    <a:ext uri="{9D8B030D-6E8A-4147-A177-3AD203B41FA5}">
                      <a16:colId xmlns:a16="http://schemas.microsoft.com/office/drawing/2014/main" val="2010525001"/>
                    </a:ext>
                  </a:extLst>
                </a:gridCol>
                <a:gridCol w="740664">
                  <a:extLst>
                    <a:ext uri="{9D8B030D-6E8A-4147-A177-3AD203B41FA5}">
                      <a16:colId xmlns:a16="http://schemas.microsoft.com/office/drawing/2014/main" val="1589899355"/>
                    </a:ext>
                  </a:extLst>
                </a:gridCol>
                <a:gridCol w="740664">
                  <a:extLst>
                    <a:ext uri="{9D8B030D-6E8A-4147-A177-3AD203B41FA5}">
                      <a16:colId xmlns:a16="http://schemas.microsoft.com/office/drawing/2014/main" val="31235755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40967817"/>
                  </a:ext>
                </a:extLst>
              </a:tr>
              <a:tr h="370840">
                <a:tc>
                  <a:txBody>
                    <a:bodyPr/>
                    <a:lstStyle/>
                    <a:p>
                      <a:r>
                        <a:rPr lang="en-US" sz="1000"/>
                        <a:t>SCS Dairy MY</a:t>
                      </a:r>
                    </a:p>
                  </a:txBody>
                  <a:tcPr/>
                </a:tc>
                <a:tc>
                  <a:txBody>
                    <a:bodyPr/>
                    <a:lstStyle/>
                    <a:p>
                      <a:r>
                        <a:rPr lang="en-US" sz="1000"/>
                        <a:t>84193</a:t>
                      </a:r>
                    </a:p>
                  </a:txBody>
                  <a:tcPr/>
                </a:tc>
                <a:tc>
                  <a:txBody>
                    <a:bodyPr/>
                    <a:lstStyle/>
                    <a:p>
                      <a:r>
                        <a:rPr lang="en-US" sz="1000"/>
                        <a:t>871</a:t>
                      </a:r>
                    </a:p>
                  </a:txBody>
                  <a:tcPr/>
                </a:tc>
                <a:tc>
                  <a:txBody>
                    <a:bodyPr/>
                    <a:lstStyle/>
                    <a:p>
                      <a:r>
                        <a:rPr lang="en-US" sz="1000"/>
                        <a:t>17</a:t>
                      </a:r>
                    </a:p>
                  </a:txBody>
                  <a:tcPr/>
                </a:tc>
                <a:tc>
                  <a:txBody>
                    <a:bodyPr/>
                    <a:lstStyle/>
                    <a:p>
                      <a:r>
                        <a:rPr lang="en-US" sz="1000"/>
                        <a:t>4234</a:t>
                      </a:r>
                    </a:p>
                  </a:txBody>
                  <a:tcPr/>
                </a:tc>
                <a:tc>
                  <a:txBody>
                    <a:bodyPr/>
                    <a:lstStyle/>
                    <a:p>
                      <a:r>
                        <a:rPr lang="en-US" sz="1000"/>
                        <a:t>126</a:t>
                      </a:r>
                    </a:p>
                  </a:txBody>
                  <a:tcPr/>
                </a:tc>
                <a:tc>
                  <a:txBody>
                    <a:bodyPr/>
                    <a:lstStyle/>
                    <a:p>
                      <a:r>
                        <a:rPr lang="en-US" sz="1000"/>
                        <a:t>640</a:t>
                      </a:r>
                    </a:p>
                  </a:txBody>
                  <a:tcPr/>
                </a:tc>
                <a:tc>
                  <a:txBody>
                    <a:bodyPr/>
                    <a:lstStyle/>
                    <a:p>
                      <a:r>
                        <a:rPr lang="en-US" sz="1000"/>
                        <a:t>2</a:t>
                      </a:r>
                    </a:p>
                  </a:txBody>
                  <a:tcPr/>
                </a:tc>
                <a:tc>
                  <a:txBody>
                    <a:bodyPr/>
                    <a:lstStyle/>
                    <a:p>
                      <a:r>
                        <a:rPr lang="en-US" sz="1000"/>
                        <a:t>0.3512 %</a:t>
                      </a:r>
                    </a:p>
                  </a:txBody>
                  <a:tcPr/>
                </a:tc>
                <a:tc>
                  <a:txBody>
                    <a:bodyPr/>
                    <a:lstStyle/>
                    <a:p>
                      <a:r>
                        <a:rPr lang="en-US" sz="1000"/>
                        <a:t>0.0 %</a:t>
                      </a:r>
                    </a:p>
                  </a:txBody>
                  <a:tcPr/>
                </a:tc>
                <a:extLst>
                  <a:ext uri="{0D108BD9-81ED-4DB2-BD59-A6C34878D82A}">
                    <a16:rowId xmlns:a16="http://schemas.microsoft.com/office/drawing/2014/main" val="2042368724"/>
                  </a:ext>
                </a:extLst>
              </a:tr>
            </a:tbl>
          </a:graphicData>
        </a:graphic>
      </p:graphicFrame>
      <p:sp>
        <p:nvSpPr>
          <p:cNvPr id="4" name="Text Placeholder 3">
            <a:extLst>
              <a:ext uri="{FF2B5EF4-FFF2-40B4-BE49-F238E27FC236}">
                <a16:creationId xmlns:a16="http://schemas.microsoft.com/office/drawing/2014/main" id="{A30CB740-EA4E-49C7-A75E-3CD070A6478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90845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83FCF-5325-4D47-A782-690B176218D2}"/>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C04D1081-E5BC-49B5-AF36-58E49EFB63A8}"/>
              </a:ext>
            </a:extLst>
          </p:cNvPr>
          <p:cNvGraphicFramePr>
            <a:graphicFrameLocks noGrp="1"/>
          </p:cNvGraphicFramePr>
          <p:nvPr>
            <p:ph type="chart" sz="quarter" idx="13"/>
            <p:extLst>
              <p:ext uri="{D42A27DB-BD31-4B8C-83A1-F6EECF244321}">
                <p14:modId xmlns:p14="http://schemas.microsoft.com/office/powerpoint/2010/main" val="1845824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76348F-5045-4922-A1FB-422628EFEF7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83E2441-1714-4055-96CC-9C8C8860CA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74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24F65-DCBD-483E-8F90-C877172BD319}"/>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F5076A7F-A425-4FDD-8ABD-A8172475F5E2}"/>
              </a:ext>
            </a:extLst>
          </p:cNvPr>
          <p:cNvGraphicFramePr>
            <a:graphicFrameLocks noGrp="1"/>
          </p:cNvGraphicFramePr>
          <p:nvPr>
            <p:ph type="chart" sz="quarter" idx="13"/>
            <p:extLst>
              <p:ext uri="{D42A27DB-BD31-4B8C-83A1-F6EECF244321}">
                <p14:modId xmlns:p14="http://schemas.microsoft.com/office/powerpoint/2010/main" val="3659295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6F5D8C-2122-41E9-98AF-1F015CEB291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33102A3-961C-478F-B7DC-992F6546E4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4689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2B33-DF35-48A4-8FD5-8753367E8BAA}"/>
              </a:ext>
            </a:extLst>
          </p:cNvPr>
          <p:cNvSpPr>
            <a:spLocks noGrp="1"/>
          </p:cNvSpPr>
          <p:nvPr>
            <p:ph type="title"/>
          </p:nvPr>
        </p:nvSpPr>
        <p:spPr/>
        <p:txBody>
          <a:bodyPr/>
          <a:lstStyle/>
          <a:p>
            <a:r>
              <a:rPr lang="en-US"/>
              <a:t>(FB) Custom Own Posts Table (new) | SCS Dairy MY - 1 of 4</a:t>
            </a:r>
          </a:p>
        </p:txBody>
      </p:sp>
      <p:graphicFrame>
        <p:nvGraphicFramePr>
          <p:cNvPr id="5" name="Table Placeholder 4">
            <a:extLst>
              <a:ext uri="{FF2B5EF4-FFF2-40B4-BE49-F238E27FC236}">
                <a16:creationId xmlns:a16="http://schemas.microsoft.com/office/drawing/2014/main" id="{C20DEA56-3627-49B2-970B-9C19E5BA73F8}"/>
              </a:ext>
            </a:extLst>
          </p:cNvPr>
          <p:cNvGraphicFramePr>
            <a:graphicFrameLocks noGrp="1"/>
          </p:cNvGraphicFramePr>
          <p:nvPr>
            <p:ph type="tbl" sz="quarter" idx="13"/>
            <p:extLst>
              <p:ext uri="{D42A27DB-BD31-4B8C-83A1-F6EECF244321}">
                <p14:modId xmlns:p14="http://schemas.microsoft.com/office/powerpoint/2010/main" val="2264598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5209845"/>
                    </a:ext>
                  </a:extLst>
                </a:gridCol>
                <a:gridCol w="822960">
                  <a:extLst>
                    <a:ext uri="{9D8B030D-6E8A-4147-A177-3AD203B41FA5}">
                      <a16:colId xmlns:a16="http://schemas.microsoft.com/office/drawing/2014/main" val="1653575448"/>
                    </a:ext>
                  </a:extLst>
                </a:gridCol>
                <a:gridCol w="822960">
                  <a:extLst>
                    <a:ext uri="{9D8B030D-6E8A-4147-A177-3AD203B41FA5}">
                      <a16:colId xmlns:a16="http://schemas.microsoft.com/office/drawing/2014/main" val="3148673037"/>
                    </a:ext>
                  </a:extLst>
                </a:gridCol>
                <a:gridCol w="822960">
                  <a:extLst>
                    <a:ext uri="{9D8B030D-6E8A-4147-A177-3AD203B41FA5}">
                      <a16:colId xmlns:a16="http://schemas.microsoft.com/office/drawing/2014/main" val="267126878"/>
                    </a:ext>
                  </a:extLst>
                </a:gridCol>
                <a:gridCol w="822960">
                  <a:extLst>
                    <a:ext uri="{9D8B030D-6E8A-4147-A177-3AD203B41FA5}">
                      <a16:colId xmlns:a16="http://schemas.microsoft.com/office/drawing/2014/main" val="349814816"/>
                    </a:ext>
                  </a:extLst>
                </a:gridCol>
                <a:gridCol w="822960">
                  <a:extLst>
                    <a:ext uri="{9D8B030D-6E8A-4147-A177-3AD203B41FA5}">
                      <a16:colId xmlns:a16="http://schemas.microsoft.com/office/drawing/2014/main" val="1867413320"/>
                    </a:ext>
                  </a:extLst>
                </a:gridCol>
                <a:gridCol w="822960">
                  <a:extLst>
                    <a:ext uri="{9D8B030D-6E8A-4147-A177-3AD203B41FA5}">
                      <a16:colId xmlns:a16="http://schemas.microsoft.com/office/drawing/2014/main" val="703959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237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- 2018-04-05 20:12:40 </a:t>
                      </a:r>
                      <a:r>
                        <a:rPr kumimoji="0" lang="en-US" sz="1000" b="0" i="0" u="none" strike="noStrike" kern="1200" cap="none" spc="0" normalizeH="0" baseline="0" noProof="0">
                          <a:ln>
                            <a:noFill/>
                          </a:ln>
                          <a:solidFill>
                            <a:prstClr val="black"/>
                          </a:solidFill>
                          <a:effectLst/>
                          <a:uLnTx/>
                          <a:uFillTx/>
                          <a:latin typeface="+mn-lt"/>
                          <a:ea typeface="+mn-ea"/>
                          <a:cs typeface="+mn-cs"/>
                        </a:rPr>
                        <a:t> 
 Roasted chicken with veggies and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8579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- 2018-04-21 02:54:21 </a:t>
                      </a:r>
                      <a:r>
                        <a:rPr kumimoji="0" lang="en-US" sz="1000" b="0" i="0" u="none" strike="noStrike" kern="1200" cap="none" spc="0" normalizeH="0" baseline="0" noProof="0">
                          <a:ln>
                            <a:noFill/>
                          </a:ln>
                          <a:solidFill>
                            <a:prstClr val="black"/>
                          </a:solidFill>
                          <a:effectLst/>
                          <a:uLnTx/>
                          <a:uFillTx/>
                          <a:latin typeface="+mn-lt"/>
                          <a:ea typeface="+mn-ea"/>
                          <a:cs typeface="+mn-cs"/>
                        </a:rPr>
                        <a:t> 
 This deliciously baked seabass with Greek Salad and SCS butter will leave you asking for more!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8416394"/>
                  </a:ext>
                </a:extLst>
              </a:tr>
            </a:tbl>
          </a:graphicData>
        </a:graphic>
      </p:graphicFrame>
      <p:sp>
        <p:nvSpPr>
          <p:cNvPr id="4" name="Text Placeholder 3">
            <a:extLst>
              <a:ext uri="{FF2B5EF4-FFF2-40B4-BE49-F238E27FC236}">
                <a16:creationId xmlns:a16="http://schemas.microsoft.com/office/drawing/2014/main" id="{96570725-7384-4F76-AD7B-66D9F9A48A4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01144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ED99F-27EC-4296-8B6D-F8A5000E8BCB}"/>
              </a:ext>
            </a:extLst>
          </p:cNvPr>
          <p:cNvSpPr>
            <a:spLocks noGrp="1"/>
          </p:cNvSpPr>
          <p:nvPr>
            <p:ph type="title"/>
          </p:nvPr>
        </p:nvSpPr>
        <p:spPr/>
        <p:txBody>
          <a:bodyPr/>
          <a:lstStyle/>
          <a:p>
            <a:r>
              <a:rPr lang="en-US"/>
              <a:t>(FB) Custom Own Posts Table (new) | SCS Dairy MY - 2 of 4</a:t>
            </a:r>
          </a:p>
        </p:txBody>
      </p:sp>
      <p:graphicFrame>
        <p:nvGraphicFramePr>
          <p:cNvPr id="5" name="Table Placeholder 4">
            <a:extLst>
              <a:ext uri="{FF2B5EF4-FFF2-40B4-BE49-F238E27FC236}">
                <a16:creationId xmlns:a16="http://schemas.microsoft.com/office/drawing/2014/main" id="{407040C0-9124-497B-B0EE-3339A877A521}"/>
              </a:ext>
            </a:extLst>
          </p:cNvPr>
          <p:cNvGraphicFramePr>
            <a:graphicFrameLocks noGrp="1"/>
          </p:cNvGraphicFramePr>
          <p:nvPr>
            <p:ph type="tbl" sz="quarter" idx="13"/>
            <p:extLst>
              <p:ext uri="{D42A27DB-BD31-4B8C-83A1-F6EECF244321}">
                <p14:modId xmlns:p14="http://schemas.microsoft.com/office/powerpoint/2010/main" val="1869086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5242950"/>
                    </a:ext>
                  </a:extLst>
                </a:gridCol>
                <a:gridCol w="822960">
                  <a:extLst>
                    <a:ext uri="{9D8B030D-6E8A-4147-A177-3AD203B41FA5}">
                      <a16:colId xmlns:a16="http://schemas.microsoft.com/office/drawing/2014/main" val="4278715832"/>
                    </a:ext>
                  </a:extLst>
                </a:gridCol>
                <a:gridCol w="822960">
                  <a:extLst>
                    <a:ext uri="{9D8B030D-6E8A-4147-A177-3AD203B41FA5}">
                      <a16:colId xmlns:a16="http://schemas.microsoft.com/office/drawing/2014/main" val="867408754"/>
                    </a:ext>
                  </a:extLst>
                </a:gridCol>
                <a:gridCol w="822960">
                  <a:extLst>
                    <a:ext uri="{9D8B030D-6E8A-4147-A177-3AD203B41FA5}">
                      <a16:colId xmlns:a16="http://schemas.microsoft.com/office/drawing/2014/main" val="3205963471"/>
                    </a:ext>
                  </a:extLst>
                </a:gridCol>
                <a:gridCol w="822960">
                  <a:extLst>
                    <a:ext uri="{9D8B030D-6E8A-4147-A177-3AD203B41FA5}">
                      <a16:colId xmlns:a16="http://schemas.microsoft.com/office/drawing/2014/main" val="3003961773"/>
                    </a:ext>
                  </a:extLst>
                </a:gridCol>
                <a:gridCol w="822960">
                  <a:extLst>
                    <a:ext uri="{9D8B030D-6E8A-4147-A177-3AD203B41FA5}">
                      <a16:colId xmlns:a16="http://schemas.microsoft.com/office/drawing/2014/main" val="2577482927"/>
                    </a:ext>
                  </a:extLst>
                </a:gridCol>
                <a:gridCol w="822960">
                  <a:extLst>
                    <a:ext uri="{9D8B030D-6E8A-4147-A177-3AD203B41FA5}">
                      <a16:colId xmlns:a16="http://schemas.microsoft.com/office/drawing/2014/main" val="4141669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583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- 2018-04-14 12:31:00 </a:t>
                      </a:r>
                      <a:r>
                        <a:rPr kumimoji="0" lang="en-US" sz="1000" b="0" i="0" u="none" strike="noStrike" kern="1200" cap="none" spc="0" normalizeH="0" baseline="0" noProof="0">
                          <a:ln>
                            <a:noFill/>
                          </a:ln>
                          <a:solidFill>
                            <a:prstClr val="black"/>
                          </a:solidFill>
                          <a:effectLst/>
                          <a:uLnTx/>
                          <a:uFillTx/>
                          <a:latin typeface="+mn-lt"/>
                          <a:ea typeface="+mn-ea"/>
                          <a:cs typeface="+mn-cs"/>
                        </a:rPr>
                        <a:t> 
 This old-fashioned peanut butter cake recipe is a classic cake perfect for peanut butter lovers and has peanut butter baked right into the batter and whipped into the frosting! It is just perfect for a dinner party.
Old Fashioned Peanut Butter Cake
Ingredients:
Peanut Butter Cake
113g, softened SCS unsalted butter
320g packed light brown sugar 
135g smooth peanut butter
2 large eggs
99ml vegetable oil canola
672ml buttermilk 
1 1/2 tsp baking powder
1 tsp baking soda
1 tsp salt
480g all-purpose flour
2 tsp vanilla extract
Peanut Butter Frosting:
339g softened SCS unsalted butter
178g smooth peanut butter 
568g sifted powdered sugar 
1/2 tsp vanilla extract
Instructions:
Preheat your oven to 177 C. Butter and line two 8" round baking pans with parchment paper. Set aside. Cream together the butter, sugar, and peanut butter in a mixing bowl on medium speed for about 1 minute until light and fluffy. Scrape the sides of the bowl.
Add the eggs, one at a time, scraping the bowl after eac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1615584"/>
                  </a:ext>
                </a:extLst>
              </a:tr>
            </a:tbl>
          </a:graphicData>
        </a:graphic>
      </p:graphicFrame>
      <p:sp>
        <p:nvSpPr>
          <p:cNvPr id="4" name="Text Placeholder 3">
            <a:extLst>
              <a:ext uri="{FF2B5EF4-FFF2-40B4-BE49-F238E27FC236}">
                <a16:creationId xmlns:a16="http://schemas.microsoft.com/office/drawing/2014/main" id="{F1D62BCF-694C-42AF-8B30-671B74BAE6C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62051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5B5E4-E3E3-4407-B884-212E30493F85}"/>
              </a:ext>
            </a:extLst>
          </p:cNvPr>
          <p:cNvSpPr>
            <a:spLocks noGrp="1"/>
          </p:cNvSpPr>
          <p:nvPr>
            <p:ph type="title"/>
          </p:nvPr>
        </p:nvSpPr>
        <p:spPr/>
        <p:txBody>
          <a:bodyPr/>
          <a:lstStyle/>
          <a:p>
            <a:r>
              <a:rPr lang="en-US"/>
              <a:t>(FB) Custom Own Posts Table (new) | SCS Dairy MY - 3 of 4</a:t>
            </a:r>
          </a:p>
        </p:txBody>
      </p:sp>
      <p:graphicFrame>
        <p:nvGraphicFramePr>
          <p:cNvPr id="5" name="Table Placeholder 4">
            <a:extLst>
              <a:ext uri="{FF2B5EF4-FFF2-40B4-BE49-F238E27FC236}">
                <a16:creationId xmlns:a16="http://schemas.microsoft.com/office/drawing/2014/main" id="{C8B3971E-C0D6-4459-B050-A26F74BA363D}"/>
              </a:ext>
            </a:extLst>
          </p:cNvPr>
          <p:cNvGraphicFramePr>
            <a:graphicFrameLocks noGrp="1"/>
          </p:cNvGraphicFramePr>
          <p:nvPr>
            <p:ph type="tbl" sz="quarter" idx="13"/>
            <p:extLst>
              <p:ext uri="{D42A27DB-BD31-4B8C-83A1-F6EECF244321}">
                <p14:modId xmlns:p14="http://schemas.microsoft.com/office/powerpoint/2010/main" val="1303719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3758431"/>
                    </a:ext>
                  </a:extLst>
                </a:gridCol>
                <a:gridCol w="822960">
                  <a:extLst>
                    <a:ext uri="{9D8B030D-6E8A-4147-A177-3AD203B41FA5}">
                      <a16:colId xmlns:a16="http://schemas.microsoft.com/office/drawing/2014/main" val="251173183"/>
                    </a:ext>
                  </a:extLst>
                </a:gridCol>
                <a:gridCol w="822960">
                  <a:extLst>
                    <a:ext uri="{9D8B030D-6E8A-4147-A177-3AD203B41FA5}">
                      <a16:colId xmlns:a16="http://schemas.microsoft.com/office/drawing/2014/main" val="2487651809"/>
                    </a:ext>
                  </a:extLst>
                </a:gridCol>
                <a:gridCol w="822960">
                  <a:extLst>
                    <a:ext uri="{9D8B030D-6E8A-4147-A177-3AD203B41FA5}">
                      <a16:colId xmlns:a16="http://schemas.microsoft.com/office/drawing/2014/main" val="2692923431"/>
                    </a:ext>
                  </a:extLst>
                </a:gridCol>
                <a:gridCol w="822960">
                  <a:extLst>
                    <a:ext uri="{9D8B030D-6E8A-4147-A177-3AD203B41FA5}">
                      <a16:colId xmlns:a16="http://schemas.microsoft.com/office/drawing/2014/main" val="79890626"/>
                    </a:ext>
                  </a:extLst>
                </a:gridCol>
                <a:gridCol w="822960">
                  <a:extLst>
                    <a:ext uri="{9D8B030D-6E8A-4147-A177-3AD203B41FA5}">
                      <a16:colId xmlns:a16="http://schemas.microsoft.com/office/drawing/2014/main" val="1182543837"/>
                    </a:ext>
                  </a:extLst>
                </a:gridCol>
                <a:gridCol w="822960">
                  <a:extLst>
                    <a:ext uri="{9D8B030D-6E8A-4147-A177-3AD203B41FA5}">
                      <a16:colId xmlns:a16="http://schemas.microsoft.com/office/drawing/2014/main" val="1373313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849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- 2018-04-28 13:49:00 </a:t>
                      </a:r>
                      <a:r>
                        <a:rPr kumimoji="0" lang="en-US" sz="1000" b="0" i="0" u="none" strike="noStrike" kern="1200" cap="none" spc="0" normalizeH="0" baseline="0" noProof="0">
                          <a:ln>
                            <a:noFill/>
                          </a:ln>
                          <a:solidFill>
                            <a:prstClr val="black"/>
                          </a:solidFill>
                          <a:effectLst/>
                          <a:uLnTx/>
                          <a:uFillTx/>
                          <a:latin typeface="+mn-lt"/>
                          <a:ea typeface="+mn-ea"/>
                          <a:cs typeface="+mn-cs"/>
                        </a:rPr>
                        <a:t> 
 Mouthwatering Shepherd’s Pie!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6430126"/>
                  </a:ext>
                </a:extLst>
              </a:tr>
            </a:tbl>
          </a:graphicData>
        </a:graphic>
      </p:graphicFrame>
      <p:sp>
        <p:nvSpPr>
          <p:cNvPr id="4" name="Text Placeholder 3">
            <a:extLst>
              <a:ext uri="{FF2B5EF4-FFF2-40B4-BE49-F238E27FC236}">
                <a16:creationId xmlns:a16="http://schemas.microsoft.com/office/drawing/2014/main" id="{EE7A2291-3992-43C7-90AF-4E099E2D27C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66716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6BCD6-9EA9-4D96-A8F2-206364018C00}"/>
              </a:ext>
            </a:extLst>
          </p:cNvPr>
          <p:cNvSpPr>
            <a:spLocks noGrp="1"/>
          </p:cNvSpPr>
          <p:nvPr>
            <p:ph type="title"/>
          </p:nvPr>
        </p:nvSpPr>
        <p:spPr/>
        <p:txBody>
          <a:bodyPr/>
          <a:lstStyle/>
          <a:p>
            <a:r>
              <a:rPr lang="en-US"/>
              <a:t>(FB) Custom Own Posts Table (new) | SCS Dairy MY - 4 of 4</a:t>
            </a:r>
          </a:p>
        </p:txBody>
      </p:sp>
      <p:graphicFrame>
        <p:nvGraphicFramePr>
          <p:cNvPr id="5" name="Table Placeholder 4">
            <a:extLst>
              <a:ext uri="{FF2B5EF4-FFF2-40B4-BE49-F238E27FC236}">
                <a16:creationId xmlns:a16="http://schemas.microsoft.com/office/drawing/2014/main" id="{BCFE3337-9DFA-41DD-9814-7B864335786F}"/>
              </a:ext>
            </a:extLst>
          </p:cNvPr>
          <p:cNvGraphicFramePr>
            <a:graphicFrameLocks noGrp="1"/>
          </p:cNvGraphicFramePr>
          <p:nvPr>
            <p:ph type="tbl" sz="quarter" idx="13"/>
            <p:extLst>
              <p:ext uri="{D42A27DB-BD31-4B8C-83A1-F6EECF244321}">
                <p14:modId xmlns:p14="http://schemas.microsoft.com/office/powerpoint/2010/main" val="1125135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7904470"/>
                    </a:ext>
                  </a:extLst>
                </a:gridCol>
                <a:gridCol w="822960">
                  <a:extLst>
                    <a:ext uri="{9D8B030D-6E8A-4147-A177-3AD203B41FA5}">
                      <a16:colId xmlns:a16="http://schemas.microsoft.com/office/drawing/2014/main" val="3362867460"/>
                    </a:ext>
                  </a:extLst>
                </a:gridCol>
                <a:gridCol w="822960">
                  <a:extLst>
                    <a:ext uri="{9D8B030D-6E8A-4147-A177-3AD203B41FA5}">
                      <a16:colId xmlns:a16="http://schemas.microsoft.com/office/drawing/2014/main" val="376225517"/>
                    </a:ext>
                  </a:extLst>
                </a:gridCol>
                <a:gridCol w="822960">
                  <a:extLst>
                    <a:ext uri="{9D8B030D-6E8A-4147-A177-3AD203B41FA5}">
                      <a16:colId xmlns:a16="http://schemas.microsoft.com/office/drawing/2014/main" val="1054122198"/>
                    </a:ext>
                  </a:extLst>
                </a:gridCol>
                <a:gridCol w="822960">
                  <a:extLst>
                    <a:ext uri="{9D8B030D-6E8A-4147-A177-3AD203B41FA5}">
                      <a16:colId xmlns:a16="http://schemas.microsoft.com/office/drawing/2014/main" val="2472205671"/>
                    </a:ext>
                  </a:extLst>
                </a:gridCol>
                <a:gridCol w="822960">
                  <a:extLst>
                    <a:ext uri="{9D8B030D-6E8A-4147-A177-3AD203B41FA5}">
                      <a16:colId xmlns:a16="http://schemas.microsoft.com/office/drawing/2014/main" val="3146207137"/>
                    </a:ext>
                  </a:extLst>
                </a:gridCol>
                <a:gridCol w="822960">
                  <a:extLst>
                    <a:ext uri="{9D8B030D-6E8A-4147-A177-3AD203B41FA5}">
                      <a16:colId xmlns:a16="http://schemas.microsoft.com/office/drawing/2014/main" val="3633967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829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- 2018-04-23 15:58:21 </a:t>
                      </a:r>
                      <a:r>
                        <a:rPr kumimoji="0" lang="en-US" sz="1000" b="0" i="0" u="none" strike="noStrike" kern="1200" cap="none" spc="0" normalizeH="0" baseline="0" noProof="0">
                          <a:ln>
                            <a:noFill/>
                          </a:ln>
                          <a:solidFill>
                            <a:prstClr val="black"/>
                          </a:solidFill>
                          <a:effectLst/>
                          <a:uLnTx/>
                          <a:uFillTx/>
                          <a:latin typeface="+mn-lt"/>
                          <a:ea typeface="+mn-ea"/>
                          <a:cs typeface="+mn-cs"/>
                        </a:rPr>
                        <a:t> 
 Soft and fluffy garlic herb dinner rolls delivered in one are perfect to serve with all your holiday meals and yet easy enough for weeknights!
One Hour Garlic Herb Dinner Rolls
INGREDIENTS:
85g SCS butter, divided
177ml whole milk
118ml water
500g all-purpose flour, plus more for dusting
80g instant potato flakes
1 tablespoon active dry yeast
50g granulated sugar
1 ½ teaspoon salt
2 teaspoons garlic powder
1 tablespoon fresh chopped rosemary (use ½ quantity if dry)
3 tablespoons fresh chopped parsley, divided (use ½ quantity if dry)
1 large egg, room temperature
1-2 cloves garlic, whole or minced 
DIRECTIONS:
1.Place 4 tablespoons of butter, milk, and water in a 2 cup microwave-safe measuring cup. Heat on high for 1 minute. The milk mixture should be warm to the touch, about 43ºC. Continue to heat in 10-15 second intervals until the milk mixture reaches that temperature. If it’s too hot, just let it cool. 
2. In the bowl of an electric mixer fitted with the dough-hook attachment,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3206857"/>
                  </a:ext>
                </a:extLst>
              </a:tr>
            </a:tbl>
          </a:graphicData>
        </a:graphic>
      </p:graphicFrame>
      <p:sp>
        <p:nvSpPr>
          <p:cNvPr id="4" name="Text Placeholder 3">
            <a:extLst>
              <a:ext uri="{FF2B5EF4-FFF2-40B4-BE49-F238E27FC236}">
                <a16:creationId xmlns:a16="http://schemas.microsoft.com/office/drawing/2014/main" id="{C416D0CF-0B2E-458B-8FDA-9F063678AB1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63959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85233-8F5F-460C-A9BD-609A808FC50E}"/>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0836BCA7-5497-479C-AA3B-DC3DE1E13C5C}"/>
              </a:ext>
            </a:extLst>
          </p:cNvPr>
          <p:cNvGraphicFramePr>
            <a:graphicFrameLocks noGrp="1"/>
          </p:cNvGraphicFramePr>
          <p:nvPr>
            <p:ph type="chart" sz="quarter" idx="13"/>
            <p:extLst>
              <p:ext uri="{D42A27DB-BD31-4B8C-83A1-F6EECF244321}">
                <p14:modId xmlns:p14="http://schemas.microsoft.com/office/powerpoint/2010/main" val="726276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37976E-F3DA-4CD4-B831-1392145032A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73B02D6-54AB-4E59-8F57-AADCE1724F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0074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DBB1B-C3C0-4ADA-AA83-1851A1C596FE}"/>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00C557D5-2781-4511-9755-47321B0466EE}"/>
              </a:ext>
            </a:extLst>
          </p:cNvPr>
          <p:cNvGraphicFramePr>
            <a:graphicFrameLocks noGrp="1"/>
          </p:cNvGraphicFramePr>
          <p:nvPr>
            <p:ph type="chart" sz="quarter" idx="13"/>
            <p:extLst>
              <p:ext uri="{D42A27DB-BD31-4B8C-83A1-F6EECF244321}">
                <p14:modId xmlns:p14="http://schemas.microsoft.com/office/powerpoint/2010/main" val="2555619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345413-21E6-4DD0-98D7-3FF84A25D54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30D5325-25BA-449D-A454-50005716F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576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89427-BB8F-4E00-A272-36C5FF60F0C8}"/>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2308CEEE-D1FA-4D34-9B16-7B4133C6A8AD}"/>
              </a:ext>
            </a:extLst>
          </p:cNvPr>
          <p:cNvGraphicFramePr>
            <a:graphicFrameLocks noGrp="1"/>
          </p:cNvGraphicFramePr>
          <p:nvPr>
            <p:ph type="chart" sz="quarter" idx="13"/>
            <p:extLst>
              <p:ext uri="{D42A27DB-BD31-4B8C-83A1-F6EECF244321}">
                <p14:modId xmlns:p14="http://schemas.microsoft.com/office/powerpoint/2010/main" val="997926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110604-45C8-4F36-9496-807BF0706C7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F3ABCC8-24A7-464B-87DB-1EC20644EE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272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A1C6D-2D3C-4976-9012-447F1D1E8973}"/>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E403CB97-E5EC-48EC-8F49-ACA5BC23D9CE}"/>
              </a:ext>
            </a:extLst>
          </p:cNvPr>
          <p:cNvGraphicFramePr>
            <a:graphicFrameLocks noGrp="1"/>
          </p:cNvGraphicFramePr>
          <p:nvPr>
            <p:ph type="chart" sz="quarter" idx="13"/>
            <p:extLst>
              <p:ext uri="{D42A27DB-BD31-4B8C-83A1-F6EECF244321}">
                <p14:modId xmlns:p14="http://schemas.microsoft.com/office/powerpoint/2010/main" val="367917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FA0339-A760-434B-B9EE-425D5FFA7C2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C45DD81-6161-4FF0-B8CF-21DF32A9F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6956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778A4-0CDF-4DA7-8BAD-F01FA759BC98}"/>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57070053-1A11-4B47-978F-32F8D7584C7D}"/>
              </a:ext>
            </a:extLst>
          </p:cNvPr>
          <p:cNvGraphicFramePr>
            <a:graphicFrameLocks noGrp="1"/>
          </p:cNvGraphicFramePr>
          <p:nvPr>
            <p:ph type="tbl" sz="quarter" idx="13"/>
            <p:extLst>
              <p:ext uri="{D42A27DB-BD31-4B8C-83A1-F6EECF244321}">
                <p14:modId xmlns:p14="http://schemas.microsoft.com/office/powerpoint/2010/main" val="915215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01074900"/>
                    </a:ext>
                  </a:extLst>
                </a:gridCol>
                <a:gridCol w="1645920">
                  <a:extLst>
                    <a:ext uri="{9D8B030D-6E8A-4147-A177-3AD203B41FA5}">
                      <a16:colId xmlns:a16="http://schemas.microsoft.com/office/drawing/2014/main" val="178498118"/>
                    </a:ext>
                  </a:extLst>
                </a:gridCol>
                <a:gridCol w="1645920">
                  <a:extLst>
                    <a:ext uri="{9D8B030D-6E8A-4147-A177-3AD203B41FA5}">
                      <a16:colId xmlns:a16="http://schemas.microsoft.com/office/drawing/2014/main" val="2963804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7220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extLst>
                  <a:ext uri="{0D108BD9-81ED-4DB2-BD59-A6C34878D82A}">
                    <a16:rowId xmlns:a16="http://schemas.microsoft.com/office/drawing/2014/main" val="1106842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1641381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220943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163652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3370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92372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57961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461990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26438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687500713"/>
                  </a:ext>
                </a:extLst>
              </a:tr>
            </a:tbl>
          </a:graphicData>
        </a:graphic>
      </p:graphicFrame>
      <p:sp>
        <p:nvSpPr>
          <p:cNvPr id="4" name="Text Placeholder 3">
            <a:extLst>
              <a:ext uri="{FF2B5EF4-FFF2-40B4-BE49-F238E27FC236}">
                <a16:creationId xmlns:a16="http://schemas.microsoft.com/office/drawing/2014/main" id="{5DE8FC05-A168-4867-A74C-7207764FFB5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20756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E8926-A021-4E28-A1B0-EB7D464657D1}"/>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7DBB60E4-EE3A-4DAE-8444-DA72CCFB94CF}"/>
              </a:ext>
            </a:extLst>
          </p:cNvPr>
          <p:cNvGraphicFramePr>
            <a:graphicFrameLocks noGrp="1"/>
          </p:cNvGraphicFramePr>
          <p:nvPr>
            <p:ph type="tbl" sz="quarter" idx="13"/>
            <p:extLst>
              <p:ext uri="{D42A27DB-BD31-4B8C-83A1-F6EECF244321}">
                <p14:modId xmlns:p14="http://schemas.microsoft.com/office/powerpoint/2010/main" val="810753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70457801"/>
                    </a:ext>
                  </a:extLst>
                </a:gridCol>
                <a:gridCol w="1645920">
                  <a:extLst>
                    <a:ext uri="{9D8B030D-6E8A-4147-A177-3AD203B41FA5}">
                      <a16:colId xmlns:a16="http://schemas.microsoft.com/office/drawing/2014/main" val="1913944705"/>
                    </a:ext>
                  </a:extLst>
                </a:gridCol>
                <a:gridCol w="1645920">
                  <a:extLst>
                    <a:ext uri="{9D8B030D-6E8A-4147-A177-3AD203B41FA5}">
                      <a16:colId xmlns:a16="http://schemas.microsoft.com/office/drawing/2014/main" val="916836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2830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07742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59811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05767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71686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19623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6181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83336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52477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5511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71756678"/>
                  </a:ext>
                </a:extLst>
              </a:tr>
            </a:tbl>
          </a:graphicData>
        </a:graphic>
      </p:graphicFrame>
      <p:sp>
        <p:nvSpPr>
          <p:cNvPr id="4" name="Text Placeholder 3">
            <a:extLst>
              <a:ext uri="{FF2B5EF4-FFF2-40B4-BE49-F238E27FC236}">
                <a16:creationId xmlns:a16="http://schemas.microsoft.com/office/drawing/2014/main" id="{84F48083-B736-4B95-AA53-B98B82E8727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20685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8302D-2E82-40D4-B1B3-1B7B64DF526C}"/>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4B260D85-4F49-403F-AA08-51B7D223B5EC}"/>
              </a:ext>
            </a:extLst>
          </p:cNvPr>
          <p:cNvGraphicFramePr>
            <a:graphicFrameLocks noGrp="1"/>
          </p:cNvGraphicFramePr>
          <p:nvPr>
            <p:ph type="tbl" sz="quarter" idx="13"/>
            <p:extLst>
              <p:ext uri="{D42A27DB-BD31-4B8C-83A1-F6EECF244321}">
                <p14:modId xmlns:p14="http://schemas.microsoft.com/office/powerpoint/2010/main" val="2543206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77490735"/>
                    </a:ext>
                  </a:extLst>
                </a:gridCol>
                <a:gridCol w="1645920">
                  <a:extLst>
                    <a:ext uri="{9D8B030D-6E8A-4147-A177-3AD203B41FA5}">
                      <a16:colId xmlns:a16="http://schemas.microsoft.com/office/drawing/2014/main" val="3590778622"/>
                    </a:ext>
                  </a:extLst>
                </a:gridCol>
                <a:gridCol w="1645920">
                  <a:extLst>
                    <a:ext uri="{9D8B030D-6E8A-4147-A177-3AD203B41FA5}">
                      <a16:colId xmlns:a16="http://schemas.microsoft.com/office/drawing/2014/main" val="2210033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9593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84195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06514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125622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71188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945744553"/>
                  </a:ext>
                </a:extLst>
              </a:tr>
            </a:tbl>
          </a:graphicData>
        </a:graphic>
      </p:graphicFrame>
      <p:sp>
        <p:nvSpPr>
          <p:cNvPr id="4" name="Text Placeholder 3">
            <a:extLst>
              <a:ext uri="{FF2B5EF4-FFF2-40B4-BE49-F238E27FC236}">
                <a16:creationId xmlns:a16="http://schemas.microsoft.com/office/drawing/2014/main" id="{171C2227-D1E3-40B5-B520-6D302D506F5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8077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38387-53F3-4A0A-802D-6CAB44FC30D5}"/>
              </a:ext>
            </a:extLst>
          </p:cNvPr>
          <p:cNvSpPr>
            <a:spLocks noGrp="1"/>
          </p:cNvSpPr>
          <p:nvPr>
            <p:ph type="title"/>
          </p:nvPr>
        </p:nvSpPr>
        <p:spPr/>
        <p:txBody>
          <a:bodyPr/>
          <a:lstStyle/>
          <a:p>
            <a:r>
              <a:rPr lang="en-US"/>
              <a:t>Facebook Own Posts Table | SCS Dairy MY - 1 of 12</a:t>
            </a:r>
          </a:p>
        </p:txBody>
      </p:sp>
      <p:graphicFrame>
        <p:nvGraphicFramePr>
          <p:cNvPr id="5" name="Table Placeholder 4">
            <a:extLst>
              <a:ext uri="{FF2B5EF4-FFF2-40B4-BE49-F238E27FC236}">
                <a16:creationId xmlns:a16="http://schemas.microsoft.com/office/drawing/2014/main" id="{253D15D4-B3F8-4375-B551-FCE870F7327D}"/>
              </a:ext>
            </a:extLst>
          </p:cNvPr>
          <p:cNvGraphicFramePr>
            <a:graphicFrameLocks noGrp="1"/>
          </p:cNvGraphicFramePr>
          <p:nvPr>
            <p:ph type="tbl" sz="quarter" idx="13"/>
            <p:extLst>
              <p:ext uri="{D42A27DB-BD31-4B8C-83A1-F6EECF244321}">
                <p14:modId xmlns:p14="http://schemas.microsoft.com/office/powerpoint/2010/main" val="1564860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4675042"/>
                    </a:ext>
                  </a:extLst>
                </a:gridCol>
                <a:gridCol w="658368">
                  <a:extLst>
                    <a:ext uri="{9D8B030D-6E8A-4147-A177-3AD203B41FA5}">
                      <a16:colId xmlns:a16="http://schemas.microsoft.com/office/drawing/2014/main" val="3007313023"/>
                    </a:ext>
                  </a:extLst>
                </a:gridCol>
                <a:gridCol w="658368">
                  <a:extLst>
                    <a:ext uri="{9D8B030D-6E8A-4147-A177-3AD203B41FA5}">
                      <a16:colId xmlns:a16="http://schemas.microsoft.com/office/drawing/2014/main" val="3857647045"/>
                    </a:ext>
                  </a:extLst>
                </a:gridCol>
                <a:gridCol w="658368">
                  <a:extLst>
                    <a:ext uri="{9D8B030D-6E8A-4147-A177-3AD203B41FA5}">
                      <a16:colId xmlns:a16="http://schemas.microsoft.com/office/drawing/2014/main" val="641654360"/>
                    </a:ext>
                  </a:extLst>
                </a:gridCol>
                <a:gridCol w="658368">
                  <a:extLst>
                    <a:ext uri="{9D8B030D-6E8A-4147-A177-3AD203B41FA5}">
                      <a16:colId xmlns:a16="http://schemas.microsoft.com/office/drawing/2014/main" val="1132833151"/>
                    </a:ext>
                  </a:extLst>
                </a:gridCol>
                <a:gridCol w="658368">
                  <a:extLst>
                    <a:ext uri="{9D8B030D-6E8A-4147-A177-3AD203B41FA5}">
                      <a16:colId xmlns:a16="http://schemas.microsoft.com/office/drawing/2014/main" val="3110822056"/>
                    </a:ext>
                  </a:extLst>
                </a:gridCol>
                <a:gridCol w="658368">
                  <a:extLst>
                    <a:ext uri="{9D8B030D-6E8A-4147-A177-3AD203B41FA5}">
                      <a16:colId xmlns:a16="http://schemas.microsoft.com/office/drawing/2014/main" val="3399355768"/>
                    </a:ext>
                  </a:extLst>
                </a:gridCol>
                <a:gridCol w="658368">
                  <a:extLst>
                    <a:ext uri="{9D8B030D-6E8A-4147-A177-3AD203B41FA5}">
                      <a16:colId xmlns:a16="http://schemas.microsoft.com/office/drawing/2014/main" val="3428889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9874807"/>
                  </a:ext>
                </a:extLst>
              </a:tr>
            </a:tbl>
          </a:graphicData>
        </a:graphic>
      </p:graphicFrame>
      <p:sp>
        <p:nvSpPr>
          <p:cNvPr id="4" name="Text Placeholder 3">
            <a:extLst>
              <a:ext uri="{FF2B5EF4-FFF2-40B4-BE49-F238E27FC236}">
                <a16:creationId xmlns:a16="http://schemas.microsoft.com/office/drawing/2014/main" id="{31EB2DA0-C8C4-45D4-A789-412D5C99817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24847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21286-EADC-493E-BC78-C087D63F6F5D}"/>
              </a:ext>
            </a:extLst>
          </p:cNvPr>
          <p:cNvSpPr>
            <a:spLocks noGrp="1"/>
          </p:cNvSpPr>
          <p:nvPr>
            <p:ph type="title"/>
          </p:nvPr>
        </p:nvSpPr>
        <p:spPr/>
        <p:txBody>
          <a:bodyPr/>
          <a:lstStyle/>
          <a:p>
            <a:r>
              <a:rPr lang="en-US"/>
              <a:t>Facebook Own Posts Table | SCS Dairy MY - 2 of 12</a:t>
            </a:r>
          </a:p>
        </p:txBody>
      </p:sp>
      <p:graphicFrame>
        <p:nvGraphicFramePr>
          <p:cNvPr id="5" name="Table Placeholder 4">
            <a:extLst>
              <a:ext uri="{FF2B5EF4-FFF2-40B4-BE49-F238E27FC236}">
                <a16:creationId xmlns:a16="http://schemas.microsoft.com/office/drawing/2014/main" id="{6E8C2D4F-3756-4D44-B009-6373B9F5B39A}"/>
              </a:ext>
            </a:extLst>
          </p:cNvPr>
          <p:cNvGraphicFramePr>
            <a:graphicFrameLocks noGrp="1"/>
          </p:cNvGraphicFramePr>
          <p:nvPr>
            <p:ph type="tbl" sz="quarter" idx="13"/>
            <p:extLst>
              <p:ext uri="{D42A27DB-BD31-4B8C-83A1-F6EECF244321}">
                <p14:modId xmlns:p14="http://schemas.microsoft.com/office/powerpoint/2010/main" val="75713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05227398"/>
                    </a:ext>
                  </a:extLst>
                </a:gridCol>
                <a:gridCol w="658368">
                  <a:extLst>
                    <a:ext uri="{9D8B030D-6E8A-4147-A177-3AD203B41FA5}">
                      <a16:colId xmlns:a16="http://schemas.microsoft.com/office/drawing/2014/main" val="1819414768"/>
                    </a:ext>
                  </a:extLst>
                </a:gridCol>
                <a:gridCol w="658368">
                  <a:extLst>
                    <a:ext uri="{9D8B030D-6E8A-4147-A177-3AD203B41FA5}">
                      <a16:colId xmlns:a16="http://schemas.microsoft.com/office/drawing/2014/main" val="2121059294"/>
                    </a:ext>
                  </a:extLst>
                </a:gridCol>
                <a:gridCol w="658368">
                  <a:extLst>
                    <a:ext uri="{9D8B030D-6E8A-4147-A177-3AD203B41FA5}">
                      <a16:colId xmlns:a16="http://schemas.microsoft.com/office/drawing/2014/main" val="4277288670"/>
                    </a:ext>
                  </a:extLst>
                </a:gridCol>
                <a:gridCol w="658368">
                  <a:extLst>
                    <a:ext uri="{9D8B030D-6E8A-4147-A177-3AD203B41FA5}">
                      <a16:colId xmlns:a16="http://schemas.microsoft.com/office/drawing/2014/main" val="387979945"/>
                    </a:ext>
                  </a:extLst>
                </a:gridCol>
                <a:gridCol w="658368">
                  <a:extLst>
                    <a:ext uri="{9D8B030D-6E8A-4147-A177-3AD203B41FA5}">
                      <a16:colId xmlns:a16="http://schemas.microsoft.com/office/drawing/2014/main" val="2722212597"/>
                    </a:ext>
                  </a:extLst>
                </a:gridCol>
                <a:gridCol w="658368">
                  <a:extLst>
                    <a:ext uri="{9D8B030D-6E8A-4147-A177-3AD203B41FA5}">
                      <a16:colId xmlns:a16="http://schemas.microsoft.com/office/drawing/2014/main" val="1629511229"/>
                    </a:ext>
                  </a:extLst>
                </a:gridCol>
                <a:gridCol w="658368">
                  <a:extLst>
                    <a:ext uri="{9D8B030D-6E8A-4147-A177-3AD203B41FA5}">
                      <a16:colId xmlns:a16="http://schemas.microsoft.com/office/drawing/2014/main" val="3448086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021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- 2018-04-30 15:28:08 </a:t>
                      </a:r>
                      <a:r>
                        <a:rPr kumimoji="0" lang="en-US" sz="1000" b="0" i="0" u="none" strike="noStrike" kern="1200" cap="none" spc="0" normalizeH="0" baseline="0" noProof="0">
                          <a:ln>
                            <a:noFill/>
                          </a:ln>
                          <a:solidFill>
                            <a:prstClr val="black"/>
                          </a:solidFill>
                          <a:effectLst/>
                          <a:uLnTx/>
                          <a:uFillTx/>
                          <a:latin typeface="+mn-lt"/>
                          <a:ea typeface="+mn-ea"/>
                          <a:cs typeface="+mn-cs"/>
                        </a:rPr>
                        <a:t> 
 Sweet and tangy Mini Lemon Tarts with buttery shortbread crusts are easy and delicious spring and summer desserts!
Mini Lemon Tarts
Ingredients:
227g SCS unsalted butter
50g sugar
125g white whole wheat (or all-purpose) flour
1/4 tsp sea salt (omit if using salted butter)
1/2 tsp vanilla extract
1 cup lemon curd (recipe below)
For the lemon curd:
113g SCS butter cubed
1 tablespoon lemon zest
3/4 cup fresh lemon juice (from 3-4 lemons)
100g sugar
1/4 teaspoon salt (omit if using salted butter)
3 large eggs + 4 large egg yolks
Instructions:
In a stand mixer, cream together butter and sugar. Add flour, salt, and vanilla and mix well. Refrigerate dough for 30 min. Preheat oven to 148° C. Remove dough from refrigerator and press into mini tart pans. Place on a cookie sheet and bake for 10-15 minutes or until lightly golden. Remove from oven and let cool before removing tarts from pans. Fill each cooled tart with lemon curd. Top with berries or whipped cream (optional).
To make lemon cu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41891567"/>
                  </a:ext>
                </a:extLst>
              </a:tr>
            </a:tbl>
          </a:graphicData>
        </a:graphic>
      </p:graphicFrame>
      <p:sp>
        <p:nvSpPr>
          <p:cNvPr id="4" name="Text Placeholder 3">
            <a:extLst>
              <a:ext uri="{FF2B5EF4-FFF2-40B4-BE49-F238E27FC236}">
                <a16:creationId xmlns:a16="http://schemas.microsoft.com/office/drawing/2014/main" id="{784C074D-8067-42BD-98EB-144FB83F629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15664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5A554-06E1-4EFA-851D-747ACE97C58B}"/>
              </a:ext>
            </a:extLst>
          </p:cNvPr>
          <p:cNvSpPr>
            <a:spLocks noGrp="1"/>
          </p:cNvSpPr>
          <p:nvPr>
            <p:ph type="title"/>
          </p:nvPr>
        </p:nvSpPr>
        <p:spPr/>
        <p:txBody>
          <a:bodyPr/>
          <a:lstStyle/>
          <a:p>
            <a:r>
              <a:rPr lang="en-US"/>
              <a:t>Facebook Own Posts Table | SCS Dairy MY - 3 of 12</a:t>
            </a:r>
          </a:p>
        </p:txBody>
      </p:sp>
      <p:graphicFrame>
        <p:nvGraphicFramePr>
          <p:cNvPr id="5" name="Table Placeholder 4">
            <a:extLst>
              <a:ext uri="{FF2B5EF4-FFF2-40B4-BE49-F238E27FC236}">
                <a16:creationId xmlns:a16="http://schemas.microsoft.com/office/drawing/2014/main" id="{02BC55F4-69B1-420B-AB5D-C9B68ECA2000}"/>
              </a:ext>
            </a:extLst>
          </p:cNvPr>
          <p:cNvGraphicFramePr>
            <a:graphicFrameLocks noGrp="1"/>
          </p:cNvGraphicFramePr>
          <p:nvPr>
            <p:ph type="tbl" sz="quarter" idx="13"/>
            <p:extLst>
              <p:ext uri="{D42A27DB-BD31-4B8C-83A1-F6EECF244321}">
                <p14:modId xmlns:p14="http://schemas.microsoft.com/office/powerpoint/2010/main" val="4261390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1741571"/>
                    </a:ext>
                  </a:extLst>
                </a:gridCol>
                <a:gridCol w="658368">
                  <a:extLst>
                    <a:ext uri="{9D8B030D-6E8A-4147-A177-3AD203B41FA5}">
                      <a16:colId xmlns:a16="http://schemas.microsoft.com/office/drawing/2014/main" val="1591847686"/>
                    </a:ext>
                  </a:extLst>
                </a:gridCol>
                <a:gridCol w="658368">
                  <a:extLst>
                    <a:ext uri="{9D8B030D-6E8A-4147-A177-3AD203B41FA5}">
                      <a16:colId xmlns:a16="http://schemas.microsoft.com/office/drawing/2014/main" val="1477548819"/>
                    </a:ext>
                  </a:extLst>
                </a:gridCol>
                <a:gridCol w="658368">
                  <a:extLst>
                    <a:ext uri="{9D8B030D-6E8A-4147-A177-3AD203B41FA5}">
                      <a16:colId xmlns:a16="http://schemas.microsoft.com/office/drawing/2014/main" val="3845354937"/>
                    </a:ext>
                  </a:extLst>
                </a:gridCol>
                <a:gridCol w="658368">
                  <a:extLst>
                    <a:ext uri="{9D8B030D-6E8A-4147-A177-3AD203B41FA5}">
                      <a16:colId xmlns:a16="http://schemas.microsoft.com/office/drawing/2014/main" val="2862926882"/>
                    </a:ext>
                  </a:extLst>
                </a:gridCol>
                <a:gridCol w="658368">
                  <a:extLst>
                    <a:ext uri="{9D8B030D-6E8A-4147-A177-3AD203B41FA5}">
                      <a16:colId xmlns:a16="http://schemas.microsoft.com/office/drawing/2014/main" val="1215804760"/>
                    </a:ext>
                  </a:extLst>
                </a:gridCol>
                <a:gridCol w="658368">
                  <a:extLst>
                    <a:ext uri="{9D8B030D-6E8A-4147-A177-3AD203B41FA5}">
                      <a16:colId xmlns:a16="http://schemas.microsoft.com/office/drawing/2014/main" val="4131066475"/>
                    </a:ext>
                  </a:extLst>
                </a:gridCol>
                <a:gridCol w="658368">
                  <a:extLst>
                    <a:ext uri="{9D8B030D-6E8A-4147-A177-3AD203B41FA5}">
                      <a16:colId xmlns:a16="http://schemas.microsoft.com/office/drawing/2014/main" val="1043993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441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- 2018-04-28 13:49:00 </a:t>
                      </a:r>
                      <a:r>
                        <a:rPr kumimoji="0" lang="en-US" sz="1000" b="0" i="0" u="none" strike="noStrike" kern="1200" cap="none" spc="0" normalizeH="0" baseline="0" noProof="0">
                          <a:ln>
                            <a:noFill/>
                          </a:ln>
                          <a:solidFill>
                            <a:prstClr val="black"/>
                          </a:solidFill>
                          <a:effectLst/>
                          <a:uLnTx/>
                          <a:uFillTx/>
                          <a:latin typeface="+mn-lt"/>
                          <a:ea typeface="+mn-ea"/>
                          <a:cs typeface="+mn-cs"/>
                        </a:rPr>
                        <a:t> 
 Mouthwatering Shepherd’s Pie!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2992786"/>
                  </a:ext>
                </a:extLst>
              </a:tr>
            </a:tbl>
          </a:graphicData>
        </a:graphic>
      </p:graphicFrame>
      <p:sp>
        <p:nvSpPr>
          <p:cNvPr id="4" name="Text Placeholder 3">
            <a:extLst>
              <a:ext uri="{FF2B5EF4-FFF2-40B4-BE49-F238E27FC236}">
                <a16:creationId xmlns:a16="http://schemas.microsoft.com/office/drawing/2014/main" id="{3F2FB1FD-198E-41BE-B1E7-DDA4F13AD54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3012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77568-83D8-48E7-A948-92DCB1DCA718}"/>
              </a:ext>
            </a:extLst>
          </p:cNvPr>
          <p:cNvSpPr>
            <a:spLocks noGrp="1"/>
          </p:cNvSpPr>
          <p:nvPr>
            <p:ph type="title"/>
          </p:nvPr>
        </p:nvSpPr>
        <p:spPr/>
        <p:txBody>
          <a:bodyPr/>
          <a:lstStyle/>
          <a:p>
            <a:r>
              <a:rPr lang="en-US"/>
              <a:t>Facebook Own Posts Table | SCS Dairy MY - 4 of 12</a:t>
            </a:r>
          </a:p>
        </p:txBody>
      </p:sp>
      <p:graphicFrame>
        <p:nvGraphicFramePr>
          <p:cNvPr id="5" name="Table Placeholder 4">
            <a:extLst>
              <a:ext uri="{FF2B5EF4-FFF2-40B4-BE49-F238E27FC236}">
                <a16:creationId xmlns:a16="http://schemas.microsoft.com/office/drawing/2014/main" id="{6E33EA04-99B1-4354-A321-89F7F299B53A}"/>
              </a:ext>
            </a:extLst>
          </p:cNvPr>
          <p:cNvGraphicFramePr>
            <a:graphicFrameLocks noGrp="1"/>
          </p:cNvGraphicFramePr>
          <p:nvPr>
            <p:ph type="tbl" sz="quarter" idx="13"/>
            <p:extLst>
              <p:ext uri="{D42A27DB-BD31-4B8C-83A1-F6EECF244321}">
                <p14:modId xmlns:p14="http://schemas.microsoft.com/office/powerpoint/2010/main" val="2844510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1284026"/>
                    </a:ext>
                  </a:extLst>
                </a:gridCol>
                <a:gridCol w="658368">
                  <a:extLst>
                    <a:ext uri="{9D8B030D-6E8A-4147-A177-3AD203B41FA5}">
                      <a16:colId xmlns:a16="http://schemas.microsoft.com/office/drawing/2014/main" val="1122555330"/>
                    </a:ext>
                  </a:extLst>
                </a:gridCol>
                <a:gridCol w="658368">
                  <a:extLst>
                    <a:ext uri="{9D8B030D-6E8A-4147-A177-3AD203B41FA5}">
                      <a16:colId xmlns:a16="http://schemas.microsoft.com/office/drawing/2014/main" val="2636902803"/>
                    </a:ext>
                  </a:extLst>
                </a:gridCol>
                <a:gridCol w="658368">
                  <a:extLst>
                    <a:ext uri="{9D8B030D-6E8A-4147-A177-3AD203B41FA5}">
                      <a16:colId xmlns:a16="http://schemas.microsoft.com/office/drawing/2014/main" val="137774110"/>
                    </a:ext>
                  </a:extLst>
                </a:gridCol>
                <a:gridCol w="658368">
                  <a:extLst>
                    <a:ext uri="{9D8B030D-6E8A-4147-A177-3AD203B41FA5}">
                      <a16:colId xmlns:a16="http://schemas.microsoft.com/office/drawing/2014/main" val="1014454522"/>
                    </a:ext>
                  </a:extLst>
                </a:gridCol>
                <a:gridCol w="658368">
                  <a:extLst>
                    <a:ext uri="{9D8B030D-6E8A-4147-A177-3AD203B41FA5}">
                      <a16:colId xmlns:a16="http://schemas.microsoft.com/office/drawing/2014/main" val="1463541390"/>
                    </a:ext>
                  </a:extLst>
                </a:gridCol>
                <a:gridCol w="658368">
                  <a:extLst>
                    <a:ext uri="{9D8B030D-6E8A-4147-A177-3AD203B41FA5}">
                      <a16:colId xmlns:a16="http://schemas.microsoft.com/office/drawing/2014/main" val="980452577"/>
                    </a:ext>
                  </a:extLst>
                </a:gridCol>
                <a:gridCol w="658368">
                  <a:extLst>
                    <a:ext uri="{9D8B030D-6E8A-4147-A177-3AD203B41FA5}">
                      <a16:colId xmlns:a16="http://schemas.microsoft.com/office/drawing/2014/main" val="1517098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625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- 2018-04-27 15:00:47 </a:t>
                      </a:r>
                      <a:r>
                        <a:rPr kumimoji="0" lang="en-US" sz="1000" b="0" i="0" u="none" strike="noStrike" kern="1200" cap="none" spc="0" normalizeH="0" baseline="0" noProof="0">
                          <a:ln>
                            <a:noFill/>
                          </a:ln>
                          <a:solidFill>
                            <a:prstClr val="black"/>
                          </a:solidFill>
                          <a:effectLst/>
                          <a:uLnTx/>
                          <a:uFillTx/>
                          <a:latin typeface="+mn-lt"/>
                          <a:ea typeface="+mn-ea"/>
                          <a:cs typeface="+mn-cs"/>
                        </a:rPr>
                        <a:t> 
 SCS is back with its Limited Edition Tote Bag Redemption campaign! If you were unable to get a FREE tote bag last time, now is your chance! 
Just follow the steps below to make this exclusive bag yours:
1. Purchase SCS products worth RM15 and above or One (1) block of SCS Butter at any participating outlet listed below .
2. Show your receipt to redeem 1 FREE SCS Limited Edition Tote Bag from the SCS promotion booth.
3. Hurry, SCS Limited Edition Tote Bags are available while stock lasts.
4. Promotion will be active on weekends only (Saturday and Sunday) starting from 28 April and ending on 20 May 2018.
We will be at the outlets from 11am to 8pm.
Remember the more you buy the more tote bags you can get! Collect all 3 designs! 
List of participating outlets:
AEON outlets:
1. AEON Mid Valley, Kuala Lumpur 
2. AEON Maluri, Cheras, Kuala Lumpur
3. AEON Cheras Selatan, Cheras, Kuala Lumpur
4. AEON Bandar Utama, Petaling Jaya, Selangor 
5. AEON Bukit Tinggi, Klang, Selangor
6. AEON Sere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7882867"/>
                  </a:ext>
                </a:extLst>
              </a:tr>
            </a:tbl>
          </a:graphicData>
        </a:graphic>
      </p:graphicFrame>
      <p:sp>
        <p:nvSpPr>
          <p:cNvPr id="4" name="Text Placeholder 3">
            <a:extLst>
              <a:ext uri="{FF2B5EF4-FFF2-40B4-BE49-F238E27FC236}">
                <a16:creationId xmlns:a16="http://schemas.microsoft.com/office/drawing/2014/main" id="{FD004D2A-4209-4EB7-BB7A-01857631A2F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0531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A2D26-CE4A-499F-8961-8B7A28173EE4}"/>
              </a:ext>
            </a:extLst>
          </p:cNvPr>
          <p:cNvSpPr>
            <a:spLocks noGrp="1"/>
          </p:cNvSpPr>
          <p:nvPr>
            <p:ph type="title"/>
          </p:nvPr>
        </p:nvSpPr>
        <p:spPr/>
        <p:txBody>
          <a:bodyPr/>
          <a:lstStyle/>
          <a:p>
            <a:r>
              <a:rPr lang="en-US"/>
              <a:t>Facebook Own Posts Table | SCS Dairy MY - 5 of 12</a:t>
            </a:r>
          </a:p>
        </p:txBody>
      </p:sp>
      <p:graphicFrame>
        <p:nvGraphicFramePr>
          <p:cNvPr id="5" name="Table Placeholder 4">
            <a:extLst>
              <a:ext uri="{FF2B5EF4-FFF2-40B4-BE49-F238E27FC236}">
                <a16:creationId xmlns:a16="http://schemas.microsoft.com/office/drawing/2014/main" id="{95A02B0B-E964-47FD-9674-AC649A9D9A08}"/>
              </a:ext>
            </a:extLst>
          </p:cNvPr>
          <p:cNvGraphicFramePr>
            <a:graphicFrameLocks noGrp="1"/>
          </p:cNvGraphicFramePr>
          <p:nvPr>
            <p:ph type="tbl" sz="quarter" idx="13"/>
            <p:extLst>
              <p:ext uri="{D42A27DB-BD31-4B8C-83A1-F6EECF244321}">
                <p14:modId xmlns:p14="http://schemas.microsoft.com/office/powerpoint/2010/main" val="2804658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01878266"/>
                    </a:ext>
                  </a:extLst>
                </a:gridCol>
                <a:gridCol w="658368">
                  <a:extLst>
                    <a:ext uri="{9D8B030D-6E8A-4147-A177-3AD203B41FA5}">
                      <a16:colId xmlns:a16="http://schemas.microsoft.com/office/drawing/2014/main" val="3438130597"/>
                    </a:ext>
                  </a:extLst>
                </a:gridCol>
                <a:gridCol w="658368">
                  <a:extLst>
                    <a:ext uri="{9D8B030D-6E8A-4147-A177-3AD203B41FA5}">
                      <a16:colId xmlns:a16="http://schemas.microsoft.com/office/drawing/2014/main" val="3917245138"/>
                    </a:ext>
                  </a:extLst>
                </a:gridCol>
                <a:gridCol w="658368">
                  <a:extLst>
                    <a:ext uri="{9D8B030D-6E8A-4147-A177-3AD203B41FA5}">
                      <a16:colId xmlns:a16="http://schemas.microsoft.com/office/drawing/2014/main" val="3124239316"/>
                    </a:ext>
                  </a:extLst>
                </a:gridCol>
                <a:gridCol w="658368">
                  <a:extLst>
                    <a:ext uri="{9D8B030D-6E8A-4147-A177-3AD203B41FA5}">
                      <a16:colId xmlns:a16="http://schemas.microsoft.com/office/drawing/2014/main" val="4048105273"/>
                    </a:ext>
                  </a:extLst>
                </a:gridCol>
                <a:gridCol w="658368">
                  <a:extLst>
                    <a:ext uri="{9D8B030D-6E8A-4147-A177-3AD203B41FA5}">
                      <a16:colId xmlns:a16="http://schemas.microsoft.com/office/drawing/2014/main" val="3703430992"/>
                    </a:ext>
                  </a:extLst>
                </a:gridCol>
                <a:gridCol w="658368">
                  <a:extLst>
                    <a:ext uri="{9D8B030D-6E8A-4147-A177-3AD203B41FA5}">
                      <a16:colId xmlns:a16="http://schemas.microsoft.com/office/drawing/2014/main" val="297940394"/>
                    </a:ext>
                  </a:extLst>
                </a:gridCol>
                <a:gridCol w="658368">
                  <a:extLst>
                    <a:ext uri="{9D8B030D-6E8A-4147-A177-3AD203B41FA5}">
                      <a16:colId xmlns:a16="http://schemas.microsoft.com/office/drawing/2014/main" val="753269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9161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- 2018-04-27 14:57:02 </a:t>
                      </a:r>
                      <a:r>
                        <a:rPr kumimoji="0" lang="en-US" sz="1000" b="0" i="0" u="none" strike="noStrike" kern="1200" cap="none" spc="0" normalizeH="0" baseline="0" noProof="0">
                          <a:ln>
                            <a:noFill/>
                          </a:ln>
                          <a:solidFill>
                            <a:prstClr val="black"/>
                          </a:solidFill>
                          <a:effectLst/>
                          <a:uLnTx/>
                          <a:uFillTx/>
                          <a:latin typeface="+mn-lt"/>
                          <a:ea typeface="+mn-ea"/>
                          <a:cs typeface="+mn-cs"/>
                        </a:rPr>
                        <a:t> 
 SCS is back with its Limited Edition Tote Bag Redemption campaign! If you were unable to get a FREE tote bag last time, now is your chance! 
Just follow the steps below to make this exclusive bag yours:
1. Purchase SCS products worth RM15 and above or One (1) block of SCS Butter at any participating outlet listed below.
2. Show your receipt to redeem 1 FREE SCS Limited Edition Tote Bag from the SCS promotion booth.
3. Hurry, SCS Limited Edition Tote Bags are available while stock lasts.
4. Promotion will be active on weekends only (Saturday and Sunday) starting from 28 April and ending on 20 May 2018.
We will be at the outlets from 11am to 8pm.
Remember the more you buy the more tote bags you can get! Collect all 3 designs!
List of participating outlets:
AEON outlets:
1. AEON Mid Valley, Kuala Lumpur 
2. AEON Maluri, Cheras, Kuala Lumpur
3. AEON Cheras Selatan, Cheras, Kuala Lumpur
4. AEON Bandar Utama, Petaling Jaya, Selangor 
5. AEON Bukit Tinggi, Klang, Selangor
6. AEON Seremb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0638419"/>
                  </a:ext>
                </a:extLst>
              </a:tr>
            </a:tbl>
          </a:graphicData>
        </a:graphic>
      </p:graphicFrame>
      <p:sp>
        <p:nvSpPr>
          <p:cNvPr id="4" name="Text Placeholder 3">
            <a:extLst>
              <a:ext uri="{FF2B5EF4-FFF2-40B4-BE49-F238E27FC236}">
                <a16:creationId xmlns:a16="http://schemas.microsoft.com/office/drawing/2014/main" id="{AA633BBC-D2FA-4671-AB81-687D7E4F2CD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12531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FF922-3536-466B-89D6-5DFA0D788E25}"/>
              </a:ext>
            </a:extLst>
          </p:cNvPr>
          <p:cNvSpPr>
            <a:spLocks noGrp="1"/>
          </p:cNvSpPr>
          <p:nvPr>
            <p:ph type="title"/>
          </p:nvPr>
        </p:nvSpPr>
        <p:spPr/>
        <p:txBody>
          <a:bodyPr/>
          <a:lstStyle/>
          <a:p>
            <a:r>
              <a:rPr lang="en-US"/>
              <a:t>Facebook Own Posts Table | SCS Dairy MY - 6 of 12</a:t>
            </a:r>
          </a:p>
        </p:txBody>
      </p:sp>
      <p:graphicFrame>
        <p:nvGraphicFramePr>
          <p:cNvPr id="5" name="Table Placeholder 4">
            <a:extLst>
              <a:ext uri="{FF2B5EF4-FFF2-40B4-BE49-F238E27FC236}">
                <a16:creationId xmlns:a16="http://schemas.microsoft.com/office/drawing/2014/main" id="{ED0FBF26-5AF9-4863-B708-41A99057C6F1}"/>
              </a:ext>
            </a:extLst>
          </p:cNvPr>
          <p:cNvGraphicFramePr>
            <a:graphicFrameLocks noGrp="1"/>
          </p:cNvGraphicFramePr>
          <p:nvPr>
            <p:ph type="tbl" sz="quarter" idx="13"/>
            <p:extLst>
              <p:ext uri="{D42A27DB-BD31-4B8C-83A1-F6EECF244321}">
                <p14:modId xmlns:p14="http://schemas.microsoft.com/office/powerpoint/2010/main" val="118431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29435225"/>
                    </a:ext>
                  </a:extLst>
                </a:gridCol>
                <a:gridCol w="658368">
                  <a:extLst>
                    <a:ext uri="{9D8B030D-6E8A-4147-A177-3AD203B41FA5}">
                      <a16:colId xmlns:a16="http://schemas.microsoft.com/office/drawing/2014/main" val="2581842324"/>
                    </a:ext>
                  </a:extLst>
                </a:gridCol>
                <a:gridCol w="658368">
                  <a:extLst>
                    <a:ext uri="{9D8B030D-6E8A-4147-A177-3AD203B41FA5}">
                      <a16:colId xmlns:a16="http://schemas.microsoft.com/office/drawing/2014/main" val="961411032"/>
                    </a:ext>
                  </a:extLst>
                </a:gridCol>
                <a:gridCol w="658368">
                  <a:extLst>
                    <a:ext uri="{9D8B030D-6E8A-4147-A177-3AD203B41FA5}">
                      <a16:colId xmlns:a16="http://schemas.microsoft.com/office/drawing/2014/main" val="3610715877"/>
                    </a:ext>
                  </a:extLst>
                </a:gridCol>
                <a:gridCol w="658368">
                  <a:extLst>
                    <a:ext uri="{9D8B030D-6E8A-4147-A177-3AD203B41FA5}">
                      <a16:colId xmlns:a16="http://schemas.microsoft.com/office/drawing/2014/main" val="3249759923"/>
                    </a:ext>
                  </a:extLst>
                </a:gridCol>
                <a:gridCol w="658368">
                  <a:extLst>
                    <a:ext uri="{9D8B030D-6E8A-4147-A177-3AD203B41FA5}">
                      <a16:colId xmlns:a16="http://schemas.microsoft.com/office/drawing/2014/main" val="706604501"/>
                    </a:ext>
                  </a:extLst>
                </a:gridCol>
                <a:gridCol w="658368">
                  <a:extLst>
                    <a:ext uri="{9D8B030D-6E8A-4147-A177-3AD203B41FA5}">
                      <a16:colId xmlns:a16="http://schemas.microsoft.com/office/drawing/2014/main" val="3501427100"/>
                    </a:ext>
                  </a:extLst>
                </a:gridCol>
                <a:gridCol w="658368">
                  <a:extLst>
                    <a:ext uri="{9D8B030D-6E8A-4147-A177-3AD203B41FA5}">
                      <a16:colId xmlns:a16="http://schemas.microsoft.com/office/drawing/2014/main" val="1868701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1569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- 2018-04-26 12:12:00 </a:t>
                      </a:r>
                      <a:r>
                        <a:rPr kumimoji="0" lang="en-US" sz="1000" b="0" i="0" u="none" strike="noStrike" kern="1200" cap="none" spc="0" normalizeH="0" baseline="0" noProof="0">
                          <a:ln>
                            <a:noFill/>
                          </a:ln>
                          <a:solidFill>
                            <a:prstClr val="black"/>
                          </a:solidFill>
                          <a:effectLst/>
                          <a:uLnTx/>
                          <a:uFillTx/>
                          <a:latin typeface="+mn-lt"/>
                          <a:ea typeface="+mn-ea"/>
                          <a:cs typeface="+mn-cs"/>
                        </a:rPr>
                        <a:t> 
 What did the buttered toast say to the other one?
"I loaf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3541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- 2018-04-24 19:36:20 </a:t>
                      </a:r>
                      <a:r>
                        <a:rPr kumimoji="0" lang="en-US" sz="1000" b="0" i="0" u="none" strike="noStrike" kern="1200" cap="none" spc="0" normalizeH="0" baseline="0" noProof="0">
                          <a:ln>
                            <a:noFill/>
                          </a:ln>
                          <a:solidFill>
                            <a:prstClr val="black"/>
                          </a:solidFill>
                          <a:effectLst/>
                          <a:uLnTx/>
                          <a:uFillTx/>
                          <a:latin typeface="+mn-lt"/>
                          <a:ea typeface="+mn-ea"/>
                          <a:cs typeface="+mn-cs"/>
                        </a:rPr>
                        <a:t> 
 Make sure your ingredients (eggs, liquid, and dairy) are as close to room temperature as possible to encourage proper mixing. The culprits for dry cake are ingredients that absorb moisture, such as flour or other starches, cocoa or any milk solids. A second and equally damaging culprit is over-baking.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1914771"/>
                  </a:ext>
                </a:extLst>
              </a:tr>
            </a:tbl>
          </a:graphicData>
        </a:graphic>
      </p:graphicFrame>
      <p:sp>
        <p:nvSpPr>
          <p:cNvPr id="4" name="Text Placeholder 3">
            <a:extLst>
              <a:ext uri="{FF2B5EF4-FFF2-40B4-BE49-F238E27FC236}">
                <a16:creationId xmlns:a16="http://schemas.microsoft.com/office/drawing/2014/main" id="{0E713268-0168-4A1A-B90C-16E89313696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28387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2B928-920E-436A-A949-89B8517555B8}"/>
              </a:ext>
            </a:extLst>
          </p:cNvPr>
          <p:cNvSpPr>
            <a:spLocks noGrp="1"/>
          </p:cNvSpPr>
          <p:nvPr>
            <p:ph type="title"/>
          </p:nvPr>
        </p:nvSpPr>
        <p:spPr/>
        <p:txBody>
          <a:bodyPr/>
          <a:lstStyle/>
          <a:p>
            <a:r>
              <a:rPr lang="en-US"/>
              <a:t>Facebook Own Posts Table | SCS Dairy MY - 7 of 12</a:t>
            </a:r>
          </a:p>
        </p:txBody>
      </p:sp>
      <p:graphicFrame>
        <p:nvGraphicFramePr>
          <p:cNvPr id="5" name="Table Placeholder 4">
            <a:extLst>
              <a:ext uri="{FF2B5EF4-FFF2-40B4-BE49-F238E27FC236}">
                <a16:creationId xmlns:a16="http://schemas.microsoft.com/office/drawing/2014/main" id="{33F52859-5C72-437E-B432-36FF30394544}"/>
              </a:ext>
            </a:extLst>
          </p:cNvPr>
          <p:cNvGraphicFramePr>
            <a:graphicFrameLocks noGrp="1"/>
          </p:cNvGraphicFramePr>
          <p:nvPr>
            <p:ph type="tbl" sz="quarter" idx="13"/>
            <p:extLst>
              <p:ext uri="{D42A27DB-BD31-4B8C-83A1-F6EECF244321}">
                <p14:modId xmlns:p14="http://schemas.microsoft.com/office/powerpoint/2010/main" val="275936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9192617"/>
                    </a:ext>
                  </a:extLst>
                </a:gridCol>
                <a:gridCol w="658368">
                  <a:extLst>
                    <a:ext uri="{9D8B030D-6E8A-4147-A177-3AD203B41FA5}">
                      <a16:colId xmlns:a16="http://schemas.microsoft.com/office/drawing/2014/main" val="41844475"/>
                    </a:ext>
                  </a:extLst>
                </a:gridCol>
                <a:gridCol w="658368">
                  <a:extLst>
                    <a:ext uri="{9D8B030D-6E8A-4147-A177-3AD203B41FA5}">
                      <a16:colId xmlns:a16="http://schemas.microsoft.com/office/drawing/2014/main" val="2612377088"/>
                    </a:ext>
                  </a:extLst>
                </a:gridCol>
                <a:gridCol w="658368">
                  <a:extLst>
                    <a:ext uri="{9D8B030D-6E8A-4147-A177-3AD203B41FA5}">
                      <a16:colId xmlns:a16="http://schemas.microsoft.com/office/drawing/2014/main" val="3623561849"/>
                    </a:ext>
                  </a:extLst>
                </a:gridCol>
                <a:gridCol w="658368">
                  <a:extLst>
                    <a:ext uri="{9D8B030D-6E8A-4147-A177-3AD203B41FA5}">
                      <a16:colId xmlns:a16="http://schemas.microsoft.com/office/drawing/2014/main" val="3264562987"/>
                    </a:ext>
                  </a:extLst>
                </a:gridCol>
                <a:gridCol w="658368">
                  <a:extLst>
                    <a:ext uri="{9D8B030D-6E8A-4147-A177-3AD203B41FA5}">
                      <a16:colId xmlns:a16="http://schemas.microsoft.com/office/drawing/2014/main" val="1628959720"/>
                    </a:ext>
                  </a:extLst>
                </a:gridCol>
                <a:gridCol w="658368">
                  <a:extLst>
                    <a:ext uri="{9D8B030D-6E8A-4147-A177-3AD203B41FA5}">
                      <a16:colId xmlns:a16="http://schemas.microsoft.com/office/drawing/2014/main" val="790658271"/>
                    </a:ext>
                  </a:extLst>
                </a:gridCol>
                <a:gridCol w="658368">
                  <a:extLst>
                    <a:ext uri="{9D8B030D-6E8A-4147-A177-3AD203B41FA5}">
                      <a16:colId xmlns:a16="http://schemas.microsoft.com/office/drawing/2014/main" val="1087335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917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- 2018-04-23 15:58:21 </a:t>
                      </a:r>
                      <a:r>
                        <a:rPr kumimoji="0" lang="en-US" sz="1000" b="0" i="0" u="none" strike="noStrike" kern="1200" cap="none" spc="0" normalizeH="0" baseline="0" noProof="0">
                          <a:ln>
                            <a:noFill/>
                          </a:ln>
                          <a:solidFill>
                            <a:prstClr val="black"/>
                          </a:solidFill>
                          <a:effectLst/>
                          <a:uLnTx/>
                          <a:uFillTx/>
                          <a:latin typeface="+mn-lt"/>
                          <a:ea typeface="+mn-ea"/>
                          <a:cs typeface="+mn-cs"/>
                        </a:rPr>
                        <a:t> 
 Soft and fluffy garlic herb dinner rolls delivered in one are perfect to serve with all your holiday meals and yet easy enough for weeknights!
One Hour Garlic Herb Dinner Rolls
INGREDIENTS:
85g SCS butter, divided
177ml whole milk
118ml water
500g all-purpose flour, plus more for dusting
80g instant potato flakes
1 tablespoon active dry yeast
50g granulated sugar
1 ½ teaspoon salt
2 teaspoons garlic powder
1 tablespoon fresh chopped rosemary (use ½ quantity if dry)
3 tablespoons fresh chopped parsley, divided (use ½ quantity if dry)
1 large egg, room temperature
1-2 cloves garlic, whole or minced 
DIRECTIONS:
1.Place 4 tablespoons of butter, milk, and water in a 2 cup microwave-safe measuring cup. Heat on high for 1 minute. The milk mixture should be warm to the touch, about 43ºC. Continue to heat in 10-15 second intervals until the milk mixture reaches that temperature. If it’s too hot, just let it cool. 
2. In the bowl of an electric mixer fitted with the dough-hook attachment,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0908758"/>
                  </a:ext>
                </a:extLst>
              </a:tr>
            </a:tbl>
          </a:graphicData>
        </a:graphic>
      </p:graphicFrame>
      <p:sp>
        <p:nvSpPr>
          <p:cNvPr id="4" name="Text Placeholder 3">
            <a:extLst>
              <a:ext uri="{FF2B5EF4-FFF2-40B4-BE49-F238E27FC236}">
                <a16:creationId xmlns:a16="http://schemas.microsoft.com/office/drawing/2014/main" id="{E4971052-0068-4C6F-A92B-E949ACA611A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08348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7D92D-53FB-49E3-8279-6422B7E852E7}"/>
              </a:ext>
            </a:extLst>
          </p:cNvPr>
          <p:cNvSpPr>
            <a:spLocks noGrp="1"/>
          </p:cNvSpPr>
          <p:nvPr>
            <p:ph type="title"/>
          </p:nvPr>
        </p:nvSpPr>
        <p:spPr/>
        <p:txBody>
          <a:bodyPr/>
          <a:lstStyle/>
          <a:p>
            <a:r>
              <a:rPr lang="en-US"/>
              <a:t>Facebook Own Posts Table | SCS Dairy MY - 8 of 12</a:t>
            </a:r>
          </a:p>
        </p:txBody>
      </p:sp>
      <p:graphicFrame>
        <p:nvGraphicFramePr>
          <p:cNvPr id="5" name="Table Placeholder 4">
            <a:extLst>
              <a:ext uri="{FF2B5EF4-FFF2-40B4-BE49-F238E27FC236}">
                <a16:creationId xmlns:a16="http://schemas.microsoft.com/office/drawing/2014/main" id="{D400AE59-A6AC-496B-8FBC-2593A8BC9CF8}"/>
              </a:ext>
            </a:extLst>
          </p:cNvPr>
          <p:cNvGraphicFramePr>
            <a:graphicFrameLocks noGrp="1"/>
          </p:cNvGraphicFramePr>
          <p:nvPr>
            <p:ph type="tbl" sz="quarter" idx="13"/>
            <p:extLst>
              <p:ext uri="{D42A27DB-BD31-4B8C-83A1-F6EECF244321}">
                <p14:modId xmlns:p14="http://schemas.microsoft.com/office/powerpoint/2010/main" val="1387653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9912931"/>
                    </a:ext>
                  </a:extLst>
                </a:gridCol>
                <a:gridCol w="658368">
                  <a:extLst>
                    <a:ext uri="{9D8B030D-6E8A-4147-A177-3AD203B41FA5}">
                      <a16:colId xmlns:a16="http://schemas.microsoft.com/office/drawing/2014/main" val="1320791380"/>
                    </a:ext>
                  </a:extLst>
                </a:gridCol>
                <a:gridCol w="658368">
                  <a:extLst>
                    <a:ext uri="{9D8B030D-6E8A-4147-A177-3AD203B41FA5}">
                      <a16:colId xmlns:a16="http://schemas.microsoft.com/office/drawing/2014/main" val="965451646"/>
                    </a:ext>
                  </a:extLst>
                </a:gridCol>
                <a:gridCol w="658368">
                  <a:extLst>
                    <a:ext uri="{9D8B030D-6E8A-4147-A177-3AD203B41FA5}">
                      <a16:colId xmlns:a16="http://schemas.microsoft.com/office/drawing/2014/main" val="1109367771"/>
                    </a:ext>
                  </a:extLst>
                </a:gridCol>
                <a:gridCol w="658368">
                  <a:extLst>
                    <a:ext uri="{9D8B030D-6E8A-4147-A177-3AD203B41FA5}">
                      <a16:colId xmlns:a16="http://schemas.microsoft.com/office/drawing/2014/main" val="226123333"/>
                    </a:ext>
                  </a:extLst>
                </a:gridCol>
                <a:gridCol w="658368">
                  <a:extLst>
                    <a:ext uri="{9D8B030D-6E8A-4147-A177-3AD203B41FA5}">
                      <a16:colId xmlns:a16="http://schemas.microsoft.com/office/drawing/2014/main" val="2315532191"/>
                    </a:ext>
                  </a:extLst>
                </a:gridCol>
                <a:gridCol w="658368">
                  <a:extLst>
                    <a:ext uri="{9D8B030D-6E8A-4147-A177-3AD203B41FA5}">
                      <a16:colId xmlns:a16="http://schemas.microsoft.com/office/drawing/2014/main" val="2096854460"/>
                    </a:ext>
                  </a:extLst>
                </a:gridCol>
                <a:gridCol w="658368">
                  <a:extLst>
                    <a:ext uri="{9D8B030D-6E8A-4147-A177-3AD203B41FA5}">
                      <a16:colId xmlns:a16="http://schemas.microsoft.com/office/drawing/2014/main" val="2700947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956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- 2018-04-21 02:54:21 </a:t>
                      </a:r>
                      <a:r>
                        <a:rPr kumimoji="0" lang="en-US" sz="1000" b="0" i="0" u="none" strike="noStrike" kern="1200" cap="none" spc="0" normalizeH="0" baseline="0" noProof="0">
                          <a:ln>
                            <a:noFill/>
                          </a:ln>
                          <a:solidFill>
                            <a:prstClr val="black"/>
                          </a:solidFill>
                          <a:effectLst/>
                          <a:uLnTx/>
                          <a:uFillTx/>
                          <a:latin typeface="+mn-lt"/>
                          <a:ea typeface="+mn-ea"/>
                          <a:cs typeface="+mn-cs"/>
                        </a:rPr>
                        <a:t> 
 This deliciously baked seabass with Greek Salad and SCS butter will leave you asking for more!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165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- 2018-04-19 04:32:48 </a:t>
                      </a:r>
                      <a:r>
                        <a:rPr kumimoji="0" lang="en-US" sz="1000" b="0" i="0" u="none" strike="noStrike" kern="1200" cap="none" spc="0" normalizeH="0" baseline="0" noProof="0">
                          <a:ln>
                            <a:noFill/>
                          </a:ln>
                          <a:solidFill>
                            <a:prstClr val="black"/>
                          </a:solidFill>
                          <a:effectLst/>
                          <a:uLnTx/>
                          <a:uFillTx/>
                          <a:latin typeface="+mn-lt"/>
                          <a:ea typeface="+mn-ea"/>
                          <a:cs typeface="+mn-cs"/>
                        </a:rPr>
                        <a:t> 
 What did the bread say to the jam when butter arrived late at the table. 
"Butter late than never!"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6767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- 2018-04-16 19:24:32 </a:t>
                      </a:r>
                      <a:r>
                        <a:rPr kumimoji="0" lang="en-US" sz="1000" b="0" i="0" u="none" strike="noStrike" kern="1200" cap="none" spc="0" normalizeH="0" baseline="0" noProof="0">
                          <a:ln>
                            <a:noFill/>
                          </a:ln>
                          <a:solidFill>
                            <a:prstClr val="black"/>
                          </a:solidFill>
                          <a:effectLst/>
                          <a:uLnTx/>
                          <a:uFillTx/>
                          <a:latin typeface="+mn-lt"/>
                          <a:ea typeface="+mn-ea"/>
                          <a:cs typeface="+mn-cs"/>
                        </a:rPr>
                        <a:t> 
 Allow at least 20 minutes for your oven to preheat; it's best to turn the oven on before you start working on your recipe. Keep in mind that ovens differ and every oven has hot spots. Your best bet for even baking is to position a rack in the center of the oven and rotate the position of your pans partway through after the cake has begun to set.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2171934"/>
                  </a:ext>
                </a:extLst>
              </a:tr>
            </a:tbl>
          </a:graphicData>
        </a:graphic>
      </p:graphicFrame>
      <p:sp>
        <p:nvSpPr>
          <p:cNvPr id="4" name="Text Placeholder 3">
            <a:extLst>
              <a:ext uri="{FF2B5EF4-FFF2-40B4-BE49-F238E27FC236}">
                <a16:creationId xmlns:a16="http://schemas.microsoft.com/office/drawing/2014/main" id="{36E75F02-F53D-4B9C-9B59-80D4E376D75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55946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EBD2-4CD1-464D-BD40-891422B80DCC}"/>
              </a:ext>
            </a:extLst>
          </p:cNvPr>
          <p:cNvSpPr>
            <a:spLocks noGrp="1"/>
          </p:cNvSpPr>
          <p:nvPr>
            <p:ph type="title"/>
          </p:nvPr>
        </p:nvSpPr>
        <p:spPr/>
        <p:txBody>
          <a:bodyPr/>
          <a:lstStyle/>
          <a:p>
            <a:r>
              <a:rPr lang="en-US"/>
              <a:t>Facebook Own Posts Table | SCS Dairy MY - 9 of 12</a:t>
            </a:r>
          </a:p>
        </p:txBody>
      </p:sp>
      <p:graphicFrame>
        <p:nvGraphicFramePr>
          <p:cNvPr id="5" name="Table Placeholder 4">
            <a:extLst>
              <a:ext uri="{FF2B5EF4-FFF2-40B4-BE49-F238E27FC236}">
                <a16:creationId xmlns:a16="http://schemas.microsoft.com/office/drawing/2014/main" id="{3E50AC07-7944-4DC6-BB0E-1BF5E98F2106}"/>
              </a:ext>
            </a:extLst>
          </p:cNvPr>
          <p:cNvGraphicFramePr>
            <a:graphicFrameLocks noGrp="1"/>
          </p:cNvGraphicFramePr>
          <p:nvPr>
            <p:ph type="tbl" sz="quarter" idx="13"/>
            <p:extLst>
              <p:ext uri="{D42A27DB-BD31-4B8C-83A1-F6EECF244321}">
                <p14:modId xmlns:p14="http://schemas.microsoft.com/office/powerpoint/2010/main" val="1132243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2203583"/>
                    </a:ext>
                  </a:extLst>
                </a:gridCol>
                <a:gridCol w="658368">
                  <a:extLst>
                    <a:ext uri="{9D8B030D-6E8A-4147-A177-3AD203B41FA5}">
                      <a16:colId xmlns:a16="http://schemas.microsoft.com/office/drawing/2014/main" val="1975851734"/>
                    </a:ext>
                  </a:extLst>
                </a:gridCol>
                <a:gridCol w="658368">
                  <a:extLst>
                    <a:ext uri="{9D8B030D-6E8A-4147-A177-3AD203B41FA5}">
                      <a16:colId xmlns:a16="http://schemas.microsoft.com/office/drawing/2014/main" val="4027241984"/>
                    </a:ext>
                  </a:extLst>
                </a:gridCol>
                <a:gridCol w="658368">
                  <a:extLst>
                    <a:ext uri="{9D8B030D-6E8A-4147-A177-3AD203B41FA5}">
                      <a16:colId xmlns:a16="http://schemas.microsoft.com/office/drawing/2014/main" val="2539314146"/>
                    </a:ext>
                  </a:extLst>
                </a:gridCol>
                <a:gridCol w="658368">
                  <a:extLst>
                    <a:ext uri="{9D8B030D-6E8A-4147-A177-3AD203B41FA5}">
                      <a16:colId xmlns:a16="http://schemas.microsoft.com/office/drawing/2014/main" val="1581062968"/>
                    </a:ext>
                  </a:extLst>
                </a:gridCol>
                <a:gridCol w="658368">
                  <a:extLst>
                    <a:ext uri="{9D8B030D-6E8A-4147-A177-3AD203B41FA5}">
                      <a16:colId xmlns:a16="http://schemas.microsoft.com/office/drawing/2014/main" val="3487272174"/>
                    </a:ext>
                  </a:extLst>
                </a:gridCol>
                <a:gridCol w="658368">
                  <a:extLst>
                    <a:ext uri="{9D8B030D-6E8A-4147-A177-3AD203B41FA5}">
                      <a16:colId xmlns:a16="http://schemas.microsoft.com/office/drawing/2014/main" val="809081288"/>
                    </a:ext>
                  </a:extLst>
                </a:gridCol>
                <a:gridCol w="658368">
                  <a:extLst>
                    <a:ext uri="{9D8B030D-6E8A-4147-A177-3AD203B41FA5}">
                      <a16:colId xmlns:a16="http://schemas.microsoft.com/office/drawing/2014/main" val="1435252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9385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- 2018-04-14 12:31:00 </a:t>
                      </a:r>
                      <a:r>
                        <a:rPr kumimoji="0" lang="en-US" sz="1000" b="0" i="0" u="none" strike="noStrike" kern="1200" cap="none" spc="0" normalizeH="0" baseline="0" noProof="0">
                          <a:ln>
                            <a:noFill/>
                          </a:ln>
                          <a:solidFill>
                            <a:prstClr val="black"/>
                          </a:solidFill>
                          <a:effectLst/>
                          <a:uLnTx/>
                          <a:uFillTx/>
                          <a:latin typeface="+mn-lt"/>
                          <a:ea typeface="+mn-ea"/>
                          <a:cs typeface="+mn-cs"/>
                        </a:rPr>
                        <a:t> 
 This old-fashioned peanut butter cake recipe is a classic cake perfect for peanut butter lovers and has peanut butter baked right into the batter and whipped into the frosting! It is just perfect for a dinner party.
Old Fashioned Peanut Butter Cake
Ingredients:
Peanut Butter Cake
113g, softened SCS unsalted butter
320g packed light brown sugar 
135g smooth peanut butter
2 large eggs
99ml vegetable oil canola
672ml buttermilk 
1 1/2 tsp baking powder
1 tsp baking soda
1 tsp salt
480g all-purpose flour
2 tsp vanilla extract
Peanut Butter Frosting:
339g softened SCS unsalted butter
178g smooth peanut butter 
568g sifted powdered sugar 
1/2 tsp vanilla extract
Instructions:
Preheat your oven to 177 C. Butter and line two 8" round baking pans with parchment paper. Set aside. Cream together the butter, sugar, and peanut butter in a mixing bowl on medium speed for about 1 minute until light and fluffy. Scrape the sides of the bowl.
Add the eggs, one at a time, scraping the bowl after eac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76381176"/>
                  </a:ext>
                </a:extLst>
              </a:tr>
            </a:tbl>
          </a:graphicData>
        </a:graphic>
      </p:graphicFrame>
      <p:sp>
        <p:nvSpPr>
          <p:cNvPr id="4" name="Text Placeholder 3">
            <a:extLst>
              <a:ext uri="{FF2B5EF4-FFF2-40B4-BE49-F238E27FC236}">
                <a16:creationId xmlns:a16="http://schemas.microsoft.com/office/drawing/2014/main" id="{171ABCD7-DC5E-4435-BB11-1202AF276AB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81683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B79D1-B26D-437F-8DFF-209C02990A7E}"/>
              </a:ext>
            </a:extLst>
          </p:cNvPr>
          <p:cNvSpPr>
            <a:spLocks noGrp="1"/>
          </p:cNvSpPr>
          <p:nvPr>
            <p:ph type="title"/>
          </p:nvPr>
        </p:nvSpPr>
        <p:spPr/>
        <p:txBody>
          <a:bodyPr/>
          <a:lstStyle/>
          <a:p>
            <a:r>
              <a:rPr lang="en-US"/>
              <a:t>Facebook Own Posts Table | SCS Dairy MY - 10 of 12</a:t>
            </a:r>
          </a:p>
        </p:txBody>
      </p:sp>
      <p:graphicFrame>
        <p:nvGraphicFramePr>
          <p:cNvPr id="5" name="Table Placeholder 4">
            <a:extLst>
              <a:ext uri="{FF2B5EF4-FFF2-40B4-BE49-F238E27FC236}">
                <a16:creationId xmlns:a16="http://schemas.microsoft.com/office/drawing/2014/main" id="{B02B46E1-41C5-4AF9-95F2-6FC46D26D12D}"/>
              </a:ext>
            </a:extLst>
          </p:cNvPr>
          <p:cNvGraphicFramePr>
            <a:graphicFrameLocks noGrp="1"/>
          </p:cNvGraphicFramePr>
          <p:nvPr>
            <p:ph type="tbl" sz="quarter" idx="13"/>
            <p:extLst>
              <p:ext uri="{D42A27DB-BD31-4B8C-83A1-F6EECF244321}">
                <p14:modId xmlns:p14="http://schemas.microsoft.com/office/powerpoint/2010/main" val="3724587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2219939"/>
                    </a:ext>
                  </a:extLst>
                </a:gridCol>
                <a:gridCol w="658368">
                  <a:extLst>
                    <a:ext uri="{9D8B030D-6E8A-4147-A177-3AD203B41FA5}">
                      <a16:colId xmlns:a16="http://schemas.microsoft.com/office/drawing/2014/main" val="3031699971"/>
                    </a:ext>
                  </a:extLst>
                </a:gridCol>
                <a:gridCol w="658368">
                  <a:extLst>
                    <a:ext uri="{9D8B030D-6E8A-4147-A177-3AD203B41FA5}">
                      <a16:colId xmlns:a16="http://schemas.microsoft.com/office/drawing/2014/main" val="3915523614"/>
                    </a:ext>
                  </a:extLst>
                </a:gridCol>
                <a:gridCol w="658368">
                  <a:extLst>
                    <a:ext uri="{9D8B030D-6E8A-4147-A177-3AD203B41FA5}">
                      <a16:colId xmlns:a16="http://schemas.microsoft.com/office/drawing/2014/main" val="1774074300"/>
                    </a:ext>
                  </a:extLst>
                </a:gridCol>
                <a:gridCol w="658368">
                  <a:extLst>
                    <a:ext uri="{9D8B030D-6E8A-4147-A177-3AD203B41FA5}">
                      <a16:colId xmlns:a16="http://schemas.microsoft.com/office/drawing/2014/main" val="23988754"/>
                    </a:ext>
                  </a:extLst>
                </a:gridCol>
                <a:gridCol w="658368">
                  <a:extLst>
                    <a:ext uri="{9D8B030D-6E8A-4147-A177-3AD203B41FA5}">
                      <a16:colId xmlns:a16="http://schemas.microsoft.com/office/drawing/2014/main" val="307648800"/>
                    </a:ext>
                  </a:extLst>
                </a:gridCol>
                <a:gridCol w="658368">
                  <a:extLst>
                    <a:ext uri="{9D8B030D-6E8A-4147-A177-3AD203B41FA5}">
                      <a16:colId xmlns:a16="http://schemas.microsoft.com/office/drawing/2014/main" val="2807965143"/>
                    </a:ext>
                  </a:extLst>
                </a:gridCol>
                <a:gridCol w="658368">
                  <a:extLst>
                    <a:ext uri="{9D8B030D-6E8A-4147-A177-3AD203B41FA5}">
                      <a16:colId xmlns:a16="http://schemas.microsoft.com/office/drawing/2014/main" val="875883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0675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- 2018-04-13 03:09:51 </a:t>
                      </a:r>
                      <a:r>
                        <a:rPr kumimoji="0" lang="en-US" sz="1000" b="0" i="0" u="none" strike="noStrike" kern="1200" cap="none" spc="0" normalizeH="0" baseline="0" noProof="0">
                          <a:ln>
                            <a:noFill/>
                          </a:ln>
                          <a:solidFill>
                            <a:prstClr val="black"/>
                          </a:solidFill>
                          <a:effectLst/>
                          <a:uLnTx/>
                          <a:uFillTx/>
                          <a:latin typeface="+mn-lt"/>
                          <a:ea typeface="+mn-ea"/>
                          <a:cs typeface="+mn-cs"/>
                        </a:rPr>
                        <a:t> 
 Does this tickle your taste buds?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926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- 2018-04-10 15:44:29 </a:t>
                      </a:r>
                      <a:r>
                        <a:rPr kumimoji="0" lang="en-US" sz="1000" b="0" i="0" u="none" strike="noStrike" kern="1200" cap="none" spc="0" normalizeH="0" baseline="0" noProof="0">
                          <a:ln>
                            <a:noFill/>
                          </a:ln>
                          <a:solidFill>
                            <a:prstClr val="black"/>
                          </a:solidFill>
                          <a:effectLst/>
                          <a:uLnTx/>
                          <a:uFillTx/>
                          <a:latin typeface="+mn-lt"/>
                          <a:ea typeface="+mn-ea"/>
                          <a:cs typeface="+mn-cs"/>
                        </a:rPr>
                        <a:t> 
 Grass-fed butter nutrition is notably higher in many nutrients than butter from cows that are fed grain-based diets. Studies have shown that the milk from grass-fed cows is significantly richer in fatty acids and fat-soluble vitamins. 
Source: https://draxe.com/grass-fed-butter-nutrition/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134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- 2018-04-09 16:52:50 </a:t>
                      </a:r>
                      <a:r>
                        <a:rPr kumimoji="0" lang="en-US" sz="1000" b="0" i="0" u="none" strike="noStrike" kern="1200" cap="none" spc="0" normalizeH="0" baseline="0" noProof="0">
                          <a:ln>
                            <a:noFill/>
                          </a:ln>
                          <a:solidFill>
                            <a:prstClr val="black"/>
                          </a:solidFill>
                          <a:effectLst/>
                          <a:uLnTx/>
                          <a:uFillTx/>
                          <a:latin typeface="+mn-lt"/>
                          <a:ea typeface="+mn-ea"/>
                          <a:cs typeface="+mn-cs"/>
                        </a:rPr>
                        <a:t> 
 Egg whites are drying agents and too many will reduce the moisture content of the batter. To achieve extra fluffy cakes, especially when making vanilla cakes, separate the egg whites from the egg yolk, make the batter with the egg yolks, beat the egg whites separately and fold it into the batter in the end.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1913892"/>
                  </a:ext>
                </a:extLst>
              </a:tr>
            </a:tbl>
          </a:graphicData>
        </a:graphic>
      </p:graphicFrame>
      <p:sp>
        <p:nvSpPr>
          <p:cNvPr id="4" name="Text Placeholder 3">
            <a:extLst>
              <a:ext uri="{FF2B5EF4-FFF2-40B4-BE49-F238E27FC236}">
                <a16:creationId xmlns:a16="http://schemas.microsoft.com/office/drawing/2014/main" id="{DDA53ADD-E6FC-4B56-A3B9-5A70F40B612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89047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61BE2-6A9B-4255-8730-561BC77B60DB}"/>
              </a:ext>
            </a:extLst>
          </p:cNvPr>
          <p:cNvSpPr>
            <a:spLocks noGrp="1"/>
          </p:cNvSpPr>
          <p:nvPr>
            <p:ph type="title"/>
          </p:nvPr>
        </p:nvSpPr>
        <p:spPr/>
        <p:txBody>
          <a:bodyPr/>
          <a:lstStyle/>
          <a:p>
            <a:r>
              <a:rPr lang="en-US"/>
              <a:t>Facebook Own Posts Table | SCS Dairy MY - 11 of 12</a:t>
            </a:r>
          </a:p>
        </p:txBody>
      </p:sp>
      <p:graphicFrame>
        <p:nvGraphicFramePr>
          <p:cNvPr id="5" name="Table Placeholder 4">
            <a:extLst>
              <a:ext uri="{FF2B5EF4-FFF2-40B4-BE49-F238E27FC236}">
                <a16:creationId xmlns:a16="http://schemas.microsoft.com/office/drawing/2014/main" id="{C34B6323-5B99-4E81-A09C-7BF46FF1932E}"/>
              </a:ext>
            </a:extLst>
          </p:cNvPr>
          <p:cNvGraphicFramePr>
            <a:graphicFrameLocks noGrp="1"/>
          </p:cNvGraphicFramePr>
          <p:nvPr>
            <p:ph type="tbl" sz="quarter" idx="13"/>
            <p:extLst>
              <p:ext uri="{D42A27DB-BD31-4B8C-83A1-F6EECF244321}">
                <p14:modId xmlns:p14="http://schemas.microsoft.com/office/powerpoint/2010/main" val="2985647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78849110"/>
                    </a:ext>
                  </a:extLst>
                </a:gridCol>
                <a:gridCol w="658368">
                  <a:extLst>
                    <a:ext uri="{9D8B030D-6E8A-4147-A177-3AD203B41FA5}">
                      <a16:colId xmlns:a16="http://schemas.microsoft.com/office/drawing/2014/main" val="3044819381"/>
                    </a:ext>
                  </a:extLst>
                </a:gridCol>
                <a:gridCol w="658368">
                  <a:extLst>
                    <a:ext uri="{9D8B030D-6E8A-4147-A177-3AD203B41FA5}">
                      <a16:colId xmlns:a16="http://schemas.microsoft.com/office/drawing/2014/main" val="1728512904"/>
                    </a:ext>
                  </a:extLst>
                </a:gridCol>
                <a:gridCol w="658368">
                  <a:extLst>
                    <a:ext uri="{9D8B030D-6E8A-4147-A177-3AD203B41FA5}">
                      <a16:colId xmlns:a16="http://schemas.microsoft.com/office/drawing/2014/main" val="1077416565"/>
                    </a:ext>
                  </a:extLst>
                </a:gridCol>
                <a:gridCol w="658368">
                  <a:extLst>
                    <a:ext uri="{9D8B030D-6E8A-4147-A177-3AD203B41FA5}">
                      <a16:colId xmlns:a16="http://schemas.microsoft.com/office/drawing/2014/main" val="3554245758"/>
                    </a:ext>
                  </a:extLst>
                </a:gridCol>
                <a:gridCol w="658368">
                  <a:extLst>
                    <a:ext uri="{9D8B030D-6E8A-4147-A177-3AD203B41FA5}">
                      <a16:colId xmlns:a16="http://schemas.microsoft.com/office/drawing/2014/main" val="1835199890"/>
                    </a:ext>
                  </a:extLst>
                </a:gridCol>
                <a:gridCol w="658368">
                  <a:extLst>
                    <a:ext uri="{9D8B030D-6E8A-4147-A177-3AD203B41FA5}">
                      <a16:colId xmlns:a16="http://schemas.microsoft.com/office/drawing/2014/main" val="2176197406"/>
                    </a:ext>
                  </a:extLst>
                </a:gridCol>
                <a:gridCol w="658368">
                  <a:extLst>
                    <a:ext uri="{9D8B030D-6E8A-4147-A177-3AD203B41FA5}">
                      <a16:colId xmlns:a16="http://schemas.microsoft.com/office/drawing/2014/main" val="3291538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925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- 2018-04-06 16:27:00 </a:t>
                      </a:r>
                      <a:r>
                        <a:rPr kumimoji="0" lang="en-US" sz="1000" b="0" i="0" u="none" strike="noStrike" kern="1200" cap="none" spc="0" normalizeH="0" baseline="0" noProof="0">
                          <a:ln>
                            <a:noFill/>
                          </a:ln>
                          <a:solidFill>
                            <a:prstClr val="black"/>
                          </a:solidFill>
                          <a:effectLst/>
                          <a:uLnTx/>
                          <a:uFillTx/>
                          <a:latin typeface="+mn-lt"/>
                          <a:ea typeface="+mn-ea"/>
                          <a:cs typeface="+mn-cs"/>
                        </a:rPr>
                        <a:t> 
 These pizza taquitos are brushed with melted garlic butter, stuffed full with mozzarella and pepperoni, fried to perfection, and dunked in warm pizza sauce.
Garlic Butter Pizza Taquitos
Ingredients:
4 tbsp SCS butter
Canola oil for frying
½ tbsp garlic powder
½ tsp dried parsley
8 taco sized flour tortillas 
Package of pepperoni slices
226g of shredded mozzarella cheese
Jar of pizza sauce for dipping
Instructions:
Using a heavy bottomed pan, heat enough oil to come 1 inch up the sides of the pan over medium-high heat. Melt butter and mix in garlic powder and parsley
Using a brush or a spoon, spread the melted butter onto one side of each tortilla
Lay as many pepperoni slices as you'd like on the buttered side of the tortilla. At the top of the tortilla, lay one thick line of shredded cheese.
Roll the tortilla tightly so that the cheese is in the middle. (tip: At the very end of the roll, place a small amount of shredded cheese before you close the tortilla. It will help the taquit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8961225"/>
                  </a:ext>
                </a:extLst>
              </a:tr>
            </a:tbl>
          </a:graphicData>
        </a:graphic>
      </p:graphicFrame>
      <p:sp>
        <p:nvSpPr>
          <p:cNvPr id="4" name="Text Placeholder 3">
            <a:extLst>
              <a:ext uri="{FF2B5EF4-FFF2-40B4-BE49-F238E27FC236}">
                <a16:creationId xmlns:a16="http://schemas.microsoft.com/office/drawing/2014/main" id="{8B815A22-8258-4E4E-9421-E5225C5FB9D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43319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E0F67-646B-4F17-93CA-792C47341E65}"/>
              </a:ext>
            </a:extLst>
          </p:cNvPr>
          <p:cNvSpPr>
            <a:spLocks noGrp="1"/>
          </p:cNvSpPr>
          <p:nvPr>
            <p:ph type="title"/>
          </p:nvPr>
        </p:nvSpPr>
        <p:spPr/>
        <p:txBody>
          <a:bodyPr/>
          <a:lstStyle/>
          <a:p>
            <a:r>
              <a:rPr lang="en-US"/>
              <a:t>Facebook Own Posts Table | SCS Dairy MY - 12 of 12</a:t>
            </a:r>
          </a:p>
        </p:txBody>
      </p:sp>
      <p:graphicFrame>
        <p:nvGraphicFramePr>
          <p:cNvPr id="5" name="Table Placeholder 4">
            <a:extLst>
              <a:ext uri="{FF2B5EF4-FFF2-40B4-BE49-F238E27FC236}">
                <a16:creationId xmlns:a16="http://schemas.microsoft.com/office/drawing/2014/main" id="{5D1F15CB-9DCA-4C56-9FDC-A35DFADB9AAB}"/>
              </a:ext>
            </a:extLst>
          </p:cNvPr>
          <p:cNvGraphicFramePr>
            <a:graphicFrameLocks noGrp="1"/>
          </p:cNvGraphicFramePr>
          <p:nvPr>
            <p:ph type="tbl" sz="quarter" idx="13"/>
            <p:extLst>
              <p:ext uri="{D42A27DB-BD31-4B8C-83A1-F6EECF244321}">
                <p14:modId xmlns:p14="http://schemas.microsoft.com/office/powerpoint/2010/main" val="3511749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3306244"/>
                    </a:ext>
                  </a:extLst>
                </a:gridCol>
                <a:gridCol w="658368">
                  <a:extLst>
                    <a:ext uri="{9D8B030D-6E8A-4147-A177-3AD203B41FA5}">
                      <a16:colId xmlns:a16="http://schemas.microsoft.com/office/drawing/2014/main" val="1127364508"/>
                    </a:ext>
                  </a:extLst>
                </a:gridCol>
                <a:gridCol w="658368">
                  <a:extLst>
                    <a:ext uri="{9D8B030D-6E8A-4147-A177-3AD203B41FA5}">
                      <a16:colId xmlns:a16="http://schemas.microsoft.com/office/drawing/2014/main" val="2085129251"/>
                    </a:ext>
                  </a:extLst>
                </a:gridCol>
                <a:gridCol w="658368">
                  <a:extLst>
                    <a:ext uri="{9D8B030D-6E8A-4147-A177-3AD203B41FA5}">
                      <a16:colId xmlns:a16="http://schemas.microsoft.com/office/drawing/2014/main" val="3691660125"/>
                    </a:ext>
                  </a:extLst>
                </a:gridCol>
                <a:gridCol w="658368">
                  <a:extLst>
                    <a:ext uri="{9D8B030D-6E8A-4147-A177-3AD203B41FA5}">
                      <a16:colId xmlns:a16="http://schemas.microsoft.com/office/drawing/2014/main" val="1091898081"/>
                    </a:ext>
                  </a:extLst>
                </a:gridCol>
                <a:gridCol w="658368">
                  <a:extLst>
                    <a:ext uri="{9D8B030D-6E8A-4147-A177-3AD203B41FA5}">
                      <a16:colId xmlns:a16="http://schemas.microsoft.com/office/drawing/2014/main" val="3753704732"/>
                    </a:ext>
                  </a:extLst>
                </a:gridCol>
                <a:gridCol w="658368">
                  <a:extLst>
                    <a:ext uri="{9D8B030D-6E8A-4147-A177-3AD203B41FA5}">
                      <a16:colId xmlns:a16="http://schemas.microsoft.com/office/drawing/2014/main" val="1284893858"/>
                    </a:ext>
                  </a:extLst>
                </a:gridCol>
                <a:gridCol w="658368">
                  <a:extLst>
                    <a:ext uri="{9D8B030D-6E8A-4147-A177-3AD203B41FA5}">
                      <a16:colId xmlns:a16="http://schemas.microsoft.com/office/drawing/2014/main" val="321061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359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- 2018-04-05 20:12:40 </a:t>
                      </a:r>
                      <a:r>
                        <a:rPr kumimoji="0" lang="en-US" sz="1000" b="0" i="0" u="none" strike="noStrike" kern="1200" cap="none" spc="0" normalizeH="0" baseline="0" noProof="0">
                          <a:ln>
                            <a:noFill/>
                          </a:ln>
                          <a:solidFill>
                            <a:prstClr val="black"/>
                          </a:solidFill>
                          <a:effectLst/>
                          <a:uLnTx/>
                          <a:uFillTx/>
                          <a:latin typeface="+mn-lt"/>
                          <a:ea typeface="+mn-ea"/>
                          <a:cs typeface="+mn-cs"/>
                        </a:rPr>
                        <a:t> 
 Roasted chicken with veggies and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017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- 2018-04-02 14:32:31 </a:t>
                      </a:r>
                      <a:r>
                        <a:rPr kumimoji="0" lang="en-US" sz="1000" b="0" i="0" u="none" strike="noStrike" kern="1200" cap="none" spc="0" normalizeH="0" baseline="0" noProof="0">
                          <a:ln>
                            <a:noFill/>
                          </a:ln>
                          <a:solidFill>
                            <a:prstClr val="black"/>
                          </a:solidFill>
                          <a:effectLst/>
                          <a:uLnTx/>
                          <a:uFillTx/>
                          <a:latin typeface="+mn-lt"/>
                          <a:ea typeface="+mn-ea"/>
                          <a:cs typeface="+mn-cs"/>
                        </a:rPr>
                        <a:t> 
 Why does cheese look sensible?
Because everyone else on the plate is crackers.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4053103"/>
                  </a:ext>
                </a:extLst>
              </a:tr>
            </a:tbl>
          </a:graphicData>
        </a:graphic>
      </p:graphicFrame>
      <p:sp>
        <p:nvSpPr>
          <p:cNvPr id="4" name="Text Placeholder 3">
            <a:extLst>
              <a:ext uri="{FF2B5EF4-FFF2-40B4-BE49-F238E27FC236}">
                <a16:creationId xmlns:a16="http://schemas.microsoft.com/office/drawing/2014/main" id="{23A00584-1843-465B-A4C9-CBC2A4CEBC7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786013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1095</Words>
  <Application>Microsoft Office PowerPoint</Application>
  <PresentationFormat>On-screen Show (4:3)</PresentationFormat>
  <Paragraphs>467</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MASTER TEMPLATE</vt:lpstr>
      <vt:lpstr>Facebook Reach | SCS Dairy MY</vt:lpstr>
      <vt:lpstr>Facebook Engaged Users | SCS Dairy MY</vt:lpstr>
      <vt:lpstr>Facebook Average Reactions Per Post | SCS Dairy MY</vt:lpstr>
      <vt:lpstr>Facebook Key Metrics Table | SCS Dairy MY</vt:lpstr>
      <vt:lpstr>Facebook Interactions Distribution | SCS Dairy MY</vt:lpstr>
      <vt:lpstr>Facebook Interaction Rate By Weekday | SCS Dairy MY</vt:lpstr>
      <vt:lpstr>(FB) Custom Own Posts Table (new) | SCS Dairy MY - 1 of 4</vt:lpstr>
      <vt:lpstr>(FB) Custom Own Posts Table (new) | SCS Dairy MY - 2 of 4</vt:lpstr>
      <vt:lpstr>(FB) Custom Own Posts Table (new) | SCS Dairy MY - 3 of 4</vt:lpstr>
      <vt:lpstr>(FB) Custom Own Posts Table (new) | SCS Dairy MY - 4 of 4</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12</vt:lpstr>
      <vt:lpstr>Facebook Own Posts Table | SCS Dairy MY - 2 of 12</vt:lpstr>
      <vt:lpstr>Facebook Own Posts Table | SCS Dairy MY - 3 of 12</vt:lpstr>
      <vt:lpstr>Facebook Own Posts Table | SCS Dairy MY - 4 of 12</vt:lpstr>
      <vt:lpstr>Facebook Own Posts Table | SCS Dairy MY - 5 of 12</vt:lpstr>
      <vt:lpstr>Facebook Own Posts Table | SCS Dairy MY - 6 of 12</vt:lpstr>
      <vt:lpstr>Facebook Own Posts Table | SCS Dairy MY - 7 of 12</vt:lpstr>
      <vt:lpstr>Facebook Own Posts Table | SCS Dairy MY - 8 of 12</vt:lpstr>
      <vt:lpstr>Facebook Own Posts Table | SCS Dairy MY - 9 of 12</vt:lpstr>
      <vt:lpstr>Facebook Own Posts Table | SCS Dairy MY - 10 of 12</vt:lpstr>
      <vt:lpstr>Facebook Own Posts Table | SCS Dairy MY - 11 of 12</vt:lpstr>
      <vt:lpstr>Facebook Own Posts Table | SCS Dairy MY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2018-05-03T10:17:37Z</dcterms:created>
  <dcterms:modified xsi:type="dcterms:W3CDTF">2018-05-03T10:18:23Z</dcterms:modified>
</cp:coreProperties>
</file>