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33970</c:v>
                </c:pt>
                <c:pt idx="1">
                  <c:v>31589</c:v>
                </c:pt>
                <c:pt idx="2">
                  <c:v>62833</c:v>
                </c:pt>
                <c:pt idx="3">
                  <c:v>49504</c:v>
                </c:pt>
                <c:pt idx="4">
                  <c:v>51931</c:v>
                </c:pt>
                <c:pt idx="5">
                  <c:v>48369</c:v>
                </c:pt>
                <c:pt idx="6">
                  <c:v>49001</c:v>
                </c:pt>
                <c:pt idx="7">
                  <c:v>46362</c:v>
                </c:pt>
                <c:pt idx="8">
                  <c:v>46561</c:v>
                </c:pt>
                <c:pt idx="9">
                  <c:v>53043</c:v>
                </c:pt>
                <c:pt idx="10">
                  <c:v>46248</c:v>
                </c:pt>
                <c:pt idx="11">
                  <c:v>44399</c:v>
                </c:pt>
                <c:pt idx="12">
                  <c:v>45947</c:v>
                </c:pt>
                <c:pt idx="13">
                  <c:v>50308</c:v>
                </c:pt>
                <c:pt idx="14">
                  <c:v>51134</c:v>
                </c:pt>
                <c:pt idx="15">
                  <c:v>46142</c:v>
                </c:pt>
                <c:pt idx="16">
                  <c:v>52094</c:v>
                </c:pt>
                <c:pt idx="17">
                  <c:v>52873</c:v>
                </c:pt>
                <c:pt idx="18">
                  <c:v>45841</c:v>
                </c:pt>
                <c:pt idx="19">
                  <c:v>48077</c:v>
                </c:pt>
                <c:pt idx="20">
                  <c:v>49174</c:v>
                </c:pt>
                <c:pt idx="21">
                  <c:v>49947</c:v>
                </c:pt>
                <c:pt idx="22">
                  <c:v>44695</c:v>
                </c:pt>
                <c:pt idx="23">
                  <c:v>49227</c:v>
                </c:pt>
                <c:pt idx="24">
                  <c:v>52113</c:v>
                </c:pt>
                <c:pt idx="25">
                  <c:v>52988</c:v>
                </c:pt>
                <c:pt idx="26">
                  <c:v>48827</c:v>
                </c:pt>
                <c:pt idx="27">
                  <c:v>53362</c:v>
                </c:pt>
                <c:pt idx="28">
                  <c:v>46477</c:v>
                </c:pt>
                <c:pt idx="29">
                  <c:v>47707</c:v>
                </c:pt>
              </c:numCache>
            </c:numRef>
          </c:val>
          <c:smooth val="0"/>
          <c:extLst>
            <c:ext xmlns:c16="http://schemas.microsoft.com/office/drawing/2014/chart" uri="{C3380CC4-5D6E-409C-BE32-E72D297353CC}">
              <c16:uniqueId val="{00000000-3B39-4B48-88F6-3C030D57A6AF}"/>
            </c:ext>
          </c:extLst>
        </c:ser>
        <c:dLbls>
          <c:showLegendKey val="0"/>
          <c:showVal val="0"/>
          <c:showCatName val="0"/>
          <c:showSerName val="0"/>
          <c:showPercent val="0"/>
          <c:showBubbleSize val="0"/>
        </c:dLbls>
        <c:smooth val="0"/>
        <c:axId val="275382592"/>
        <c:axId val="275379968"/>
      </c:lineChart>
      <c:dateAx>
        <c:axId val="275382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379968"/>
        <c:crosses val="autoZero"/>
        <c:auto val="1"/>
        <c:lblOffset val="100"/>
        <c:baseTimeUnit val="days"/>
      </c:dateAx>
      <c:valAx>
        <c:axId val="275379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382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277</c:v>
                </c:pt>
                <c:pt idx="1">
                  <c:v>361</c:v>
                </c:pt>
                <c:pt idx="2">
                  <c:v>926</c:v>
                </c:pt>
                <c:pt idx="3">
                  <c:v>1666</c:v>
                </c:pt>
                <c:pt idx="4">
                  <c:v>1355</c:v>
                </c:pt>
                <c:pt idx="5">
                  <c:v>1001</c:v>
                </c:pt>
                <c:pt idx="6">
                  <c:v>1038</c:v>
                </c:pt>
                <c:pt idx="7">
                  <c:v>898</c:v>
                </c:pt>
                <c:pt idx="8">
                  <c:v>1569</c:v>
                </c:pt>
                <c:pt idx="9">
                  <c:v>1578</c:v>
                </c:pt>
                <c:pt idx="10">
                  <c:v>1114</c:v>
                </c:pt>
                <c:pt idx="11">
                  <c:v>489</c:v>
                </c:pt>
                <c:pt idx="12">
                  <c:v>728</c:v>
                </c:pt>
                <c:pt idx="13">
                  <c:v>1935</c:v>
                </c:pt>
                <c:pt idx="14">
                  <c:v>1450</c:v>
                </c:pt>
                <c:pt idx="15">
                  <c:v>525</c:v>
                </c:pt>
                <c:pt idx="16">
                  <c:v>2115</c:v>
                </c:pt>
                <c:pt idx="17">
                  <c:v>2398</c:v>
                </c:pt>
                <c:pt idx="18">
                  <c:v>1628</c:v>
                </c:pt>
                <c:pt idx="19">
                  <c:v>1495</c:v>
                </c:pt>
                <c:pt idx="20">
                  <c:v>1650</c:v>
                </c:pt>
                <c:pt idx="21">
                  <c:v>1723</c:v>
                </c:pt>
                <c:pt idx="22">
                  <c:v>1406</c:v>
                </c:pt>
                <c:pt idx="23">
                  <c:v>1460</c:v>
                </c:pt>
                <c:pt idx="24">
                  <c:v>992</c:v>
                </c:pt>
                <c:pt idx="25">
                  <c:v>1187</c:v>
                </c:pt>
                <c:pt idx="26">
                  <c:v>1612</c:v>
                </c:pt>
                <c:pt idx="27">
                  <c:v>1591</c:v>
                </c:pt>
                <c:pt idx="28">
                  <c:v>1487</c:v>
                </c:pt>
                <c:pt idx="29">
                  <c:v>1446</c:v>
                </c:pt>
              </c:numCache>
            </c:numRef>
          </c:val>
          <c:smooth val="0"/>
          <c:extLst>
            <c:ext xmlns:c16="http://schemas.microsoft.com/office/drawing/2014/chart" uri="{C3380CC4-5D6E-409C-BE32-E72D297353CC}">
              <c16:uniqueId val="{00000000-56F6-4B57-B8EE-39C1AB5C96CD}"/>
            </c:ext>
          </c:extLst>
        </c:ser>
        <c:dLbls>
          <c:showLegendKey val="0"/>
          <c:showVal val="0"/>
          <c:showCatName val="0"/>
          <c:showSerName val="0"/>
          <c:showPercent val="0"/>
          <c:showBubbleSize val="0"/>
        </c:dLbls>
        <c:smooth val="0"/>
        <c:axId val="278711496"/>
        <c:axId val="278710840"/>
      </c:lineChart>
      <c:dateAx>
        <c:axId val="278711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710840"/>
        <c:crosses val="autoZero"/>
        <c:auto val="1"/>
        <c:lblOffset val="100"/>
        <c:baseTimeUnit val="days"/>
      </c:dateAx>
      <c:valAx>
        <c:axId val="278710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711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2490</c:v>
                </c:pt>
                <c:pt idx="1">
                  <c:v>0</c:v>
                </c:pt>
                <c:pt idx="2">
                  <c:v>0</c:v>
                </c:pt>
                <c:pt idx="3">
                  <c:v>1826</c:v>
                </c:pt>
                <c:pt idx="4">
                  <c:v>0</c:v>
                </c:pt>
                <c:pt idx="5">
                  <c:v>0</c:v>
                </c:pt>
                <c:pt idx="6">
                  <c:v>0</c:v>
                </c:pt>
                <c:pt idx="7">
                  <c:v>423</c:v>
                </c:pt>
                <c:pt idx="8">
                  <c:v>305</c:v>
                </c:pt>
                <c:pt idx="9">
                  <c:v>306</c:v>
                </c:pt>
                <c:pt idx="10">
                  <c:v>0</c:v>
                </c:pt>
                <c:pt idx="11">
                  <c:v>114</c:v>
                </c:pt>
                <c:pt idx="12">
                  <c:v>1870</c:v>
                </c:pt>
                <c:pt idx="13">
                  <c:v>0</c:v>
                </c:pt>
                <c:pt idx="14">
                  <c:v>2058</c:v>
                </c:pt>
                <c:pt idx="15">
                  <c:v>0</c:v>
                </c:pt>
                <c:pt idx="16">
                  <c:v>1933</c:v>
                </c:pt>
                <c:pt idx="17">
                  <c:v>0</c:v>
                </c:pt>
                <c:pt idx="18">
                  <c:v>2532</c:v>
                </c:pt>
                <c:pt idx="19">
                  <c:v>9</c:v>
                </c:pt>
                <c:pt idx="20">
                  <c:v>2381</c:v>
                </c:pt>
                <c:pt idx="21">
                  <c:v>0</c:v>
                </c:pt>
                <c:pt idx="22">
                  <c:v>498</c:v>
                </c:pt>
                <c:pt idx="23">
                  <c:v>0</c:v>
                </c:pt>
                <c:pt idx="24">
                  <c:v>5</c:v>
                </c:pt>
                <c:pt idx="25">
                  <c:v>2140</c:v>
                </c:pt>
                <c:pt idx="26">
                  <c:v>0</c:v>
                </c:pt>
                <c:pt idx="27">
                  <c:v>2416</c:v>
                </c:pt>
                <c:pt idx="28">
                  <c:v>5</c:v>
                </c:pt>
                <c:pt idx="29">
                  <c:v>2204</c:v>
                </c:pt>
              </c:numCache>
            </c:numRef>
          </c:val>
          <c:smooth val="0"/>
          <c:extLst>
            <c:ext xmlns:c16="http://schemas.microsoft.com/office/drawing/2014/chart" uri="{C3380CC4-5D6E-409C-BE32-E72D297353CC}">
              <c16:uniqueId val="{00000000-EC91-4286-BEF9-4FD0C7DC7480}"/>
            </c:ext>
          </c:extLst>
        </c:ser>
        <c:dLbls>
          <c:showLegendKey val="0"/>
          <c:showVal val="0"/>
          <c:showCatName val="0"/>
          <c:showSerName val="0"/>
          <c:showPercent val="0"/>
          <c:showBubbleSize val="0"/>
        </c:dLbls>
        <c:smooth val="0"/>
        <c:axId val="279350464"/>
        <c:axId val="279352104"/>
      </c:lineChart>
      <c:dateAx>
        <c:axId val="279350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352104"/>
        <c:crosses val="autoZero"/>
        <c:auto val="1"/>
        <c:lblOffset val="100"/>
        <c:baseTimeUnit val="days"/>
      </c:dateAx>
      <c:valAx>
        <c:axId val="279352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350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Oxford Fajar</c:v>
                </c:pt>
              </c:strCache>
            </c:strRef>
          </c:cat>
          <c:val>
            <c:numRef>
              <c:f>Sheet1!$B$2</c:f>
              <c:numCache>
                <c:formatCode>General</c:formatCode>
                <c:ptCount val="1"/>
                <c:pt idx="0">
                  <c:v>24787</c:v>
                </c:pt>
              </c:numCache>
            </c:numRef>
          </c:val>
          <c:extLst>
            <c:ext xmlns:c16="http://schemas.microsoft.com/office/drawing/2014/chart" uri="{C3380CC4-5D6E-409C-BE32-E72D297353CC}">
              <c16:uniqueId val="{00000000-E34C-4B0A-B125-E32FC2D21C0A}"/>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Oxford Fajar</c:v>
                </c:pt>
              </c:strCache>
            </c:strRef>
          </c:cat>
          <c:val>
            <c:numRef>
              <c:f>Sheet1!$C$2</c:f>
              <c:numCache>
                <c:formatCode>General</c:formatCode>
                <c:ptCount val="1"/>
                <c:pt idx="0">
                  <c:v>103</c:v>
                </c:pt>
              </c:numCache>
            </c:numRef>
          </c:val>
          <c:extLst>
            <c:ext xmlns:c16="http://schemas.microsoft.com/office/drawing/2014/chart" uri="{C3380CC4-5D6E-409C-BE32-E72D297353CC}">
              <c16:uniqueId val="{00000001-E34C-4B0A-B125-E32FC2D21C0A}"/>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Oxford Fajar</c:v>
                </c:pt>
              </c:strCache>
            </c:strRef>
          </c:cat>
          <c:val>
            <c:numRef>
              <c:f>Sheet1!$D$2</c:f>
              <c:numCache>
                <c:formatCode>General</c:formatCode>
                <c:ptCount val="1"/>
                <c:pt idx="0">
                  <c:v>14</c:v>
                </c:pt>
              </c:numCache>
            </c:numRef>
          </c:val>
          <c:extLst>
            <c:ext xmlns:c16="http://schemas.microsoft.com/office/drawing/2014/chart" uri="{C3380CC4-5D6E-409C-BE32-E72D297353CC}">
              <c16:uniqueId val="{00000002-E34C-4B0A-B125-E32FC2D21C0A}"/>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Oxford Fajar</c:v>
                </c:pt>
              </c:strCache>
            </c:strRef>
          </c:cat>
          <c:val>
            <c:numRef>
              <c:f>Sheet1!$E$2</c:f>
              <c:numCache>
                <c:formatCode>General</c:formatCode>
                <c:ptCount val="1"/>
                <c:pt idx="0">
                  <c:v>30</c:v>
                </c:pt>
              </c:numCache>
            </c:numRef>
          </c:val>
          <c:extLst>
            <c:ext xmlns:c16="http://schemas.microsoft.com/office/drawing/2014/chart" uri="{C3380CC4-5D6E-409C-BE32-E72D297353CC}">
              <c16:uniqueId val="{00000003-E34C-4B0A-B125-E32FC2D21C0A}"/>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Oxford Fajar</c:v>
                </c:pt>
              </c:strCache>
            </c:strRef>
          </c:cat>
          <c:val>
            <c:numRef>
              <c:f>Sheet1!$F$2</c:f>
              <c:numCache>
                <c:formatCode>General</c:formatCode>
                <c:ptCount val="1"/>
                <c:pt idx="0">
                  <c:v>1</c:v>
                </c:pt>
              </c:numCache>
            </c:numRef>
          </c:val>
          <c:extLst>
            <c:ext xmlns:c16="http://schemas.microsoft.com/office/drawing/2014/chart" uri="{C3380CC4-5D6E-409C-BE32-E72D297353CC}">
              <c16:uniqueId val="{00000004-E34C-4B0A-B125-E32FC2D21C0A}"/>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Oxford Fajar</c:v>
                </c:pt>
              </c:strCache>
            </c:strRef>
          </c:cat>
          <c:val>
            <c:numRef>
              <c:f>Sheet1!$G$2</c:f>
              <c:numCache>
                <c:formatCode>General</c:formatCode>
                <c:ptCount val="1"/>
                <c:pt idx="0">
                  <c:v>1</c:v>
                </c:pt>
              </c:numCache>
            </c:numRef>
          </c:val>
          <c:extLst>
            <c:ext xmlns:c16="http://schemas.microsoft.com/office/drawing/2014/chart" uri="{C3380CC4-5D6E-409C-BE32-E72D297353CC}">
              <c16:uniqueId val="{00000005-E34C-4B0A-B125-E32FC2D21C0A}"/>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Oxford Fajar</c:v>
                </c:pt>
              </c:strCache>
            </c:strRef>
          </c:cat>
          <c:val>
            <c:numRef>
              <c:f>Sheet1!$H$2</c:f>
              <c:numCache>
                <c:formatCode>General</c:formatCode>
                <c:ptCount val="1"/>
                <c:pt idx="0">
                  <c:v>20</c:v>
                </c:pt>
              </c:numCache>
            </c:numRef>
          </c:val>
          <c:extLst>
            <c:ext xmlns:c16="http://schemas.microsoft.com/office/drawing/2014/chart" uri="{C3380CC4-5D6E-409C-BE32-E72D297353CC}">
              <c16:uniqueId val="{00000006-E34C-4B0A-B125-E32FC2D21C0A}"/>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Oxford Fajar</c:v>
                </c:pt>
              </c:strCache>
            </c:strRef>
          </c:cat>
          <c:val>
            <c:numRef>
              <c:f>Sheet1!$I$2</c:f>
              <c:numCache>
                <c:formatCode>General</c:formatCode>
                <c:ptCount val="1"/>
                <c:pt idx="0">
                  <c:v>54</c:v>
                </c:pt>
              </c:numCache>
            </c:numRef>
          </c:val>
          <c:extLst>
            <c:ext xmlns:c16="http://schemas.microsoft.com/office/drawing/2014/chart" uri="{C3380CC4-5D6E-409C-BE32-E72D297353CC}">
              <c16:uniqueId val="{00000007-E34C-4B0A-B125-E32FC2D21C0A}"/>
            </c:ext>
          </c:extLst>
        </c:ser>
        <c:dLbls>
          <c:showLegendKey val="0"/>
          <c:showVal val="0"/>
          <c:showCatName val="0"/>
          <c:showSerName val="0"/>
          <c:showPercent val="0"/>
          <c:showBubbleSize val="0"/>
        </c:dLbls>
        <c:gapWidth val="150"/>
        <c:overlap val="100"/>
        <c:axId val="279872864"/>
        <c:axId val="279869256"/>
      </c:barChart>
      <c:catAx>
        <c:axId val="279872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869256"/>
        <c:crosses val="autoZero"/>
        <c:auto val="1"/>
        <c:lblAlgn val="ctr"/>
        <c:lblOffset val="100"/>
        <c:noMultiLvlLbl val="0"/>
      </c:catAx>
      <c:valAx>
        <c:axId val="2798692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872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0.89036618469891005</c:v>
                </c:pt>
                <c:pt idx="1">
                  <c:v>1.2420364522741001</c:v>
                </c:pt>
                <c:pt idx="2">
                  <c:v>1.0209960666999001</c:v>
                </c:pt>
                <c:pt idx="3">
                  <c:v>1.7738629438811999</c:v>
                </c:pt>
                <c:pt idx="4">
                  <c:v>1.0420475319927001</c:v>
                </c:pt>
                <c:pt idx="5">
                  <c:v>2.6652263032519001</c:v>
                </c:pt>
                <c:pt idx="6">
                  <c:v>1.199268738574</c:v>
                </c:pt>
              </c:numCache>
            </c:numRef>
          </c:val>
          <c:extLst>
            <c:ext xmlns:c16="http://schemas.microsoft.com/office/drawing/2014/chart" uri="{C3380CC4-5D6E-409C-BE32-E72D297353CC}">
              <c16:uniqueId val="{00000000-213D-47A0-AAF2-5D4BAAF57565}"/>
            </c:ext>
          </c:extLst>
        </c:ser>
        <c:dLbls>
          <c:showLegendKey val="0"/>
          <c:showVal val="0"/>
          <c:showCatName val="0"/>
          <c:showSerName val="0"/>
          <c:showPercent val="0"/>
          <c:showBubbleSize val="0"/>
        </c:dLbls>
        <c:gapWidth val="219"/>
        <c:overlap val="-27"/>
        <c:axId val="276789888"/>
        <c:axId val="276792840"/>
      </c:barChart>
      <c:catAx>
        <c:axId val="276789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792840"/>
        <c:crosses val="autoZero"/>
        <c:auto val="1"/>
        <c:lblAlgn val="ctr"/>
        <c:lblOffset val="100"/>
        <c:noMultiLvlLbl val="0"/>
      </c:catAx>
      <c:valAx>
        <c:axId val="276792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789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27599</c:v>
                </c:pt>
                <c:pt idx="1">
                  <c:v>13194</c:v>
                </c:pt>
                <c:pt idx="2">
                  <c:v>4926</c:v>
                </c:pt>
                <c:pt idx="3">
                  <c:v>5682</c:v>
                </c:pt>
                <c:pt idx="4">
                  <c:v>2174</c:v>
                </c:pt>
                <c:pt idx="5">
                  <c:v>578</c:v>
                </c:pt>
                <c:pt idx="6">
                  <c:v>97</c:v>
                </c:pt>
              </c:numCache>
            </c:numRef>
          </c:val>
          <c:extLst>
            <c:ext xmlns:c16="http://schemas.microsoft.com/office/drawing/2014/chart" uri="{C3380CC4-5D6E-409C-BE32-E72D297353CC}">
              <c16:uniqueId val="{00000000-6DB4-4ED9-9C59-D574C0288F9D}"/>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15336</c:v>
                </c:pt>
                <c:pt idx="1">
                  <c:v>8451</c:v>
                </c:pt>
                <c:pt idx="2">
                  <c:v>5730</c:v>
                </c:pt>
                <c:pt idx="3">
                  <c:v>4454</c:v>
                </c:pt>
                <c:pt idx="4">
                  <c:v>1856</c:v>
                </c:pt>
                <c:pt idx="5">
                  <c:v>702</c:v>
                </c:pt>
                <c:pt idx="6">
                  <c:v>92</c:v>
                </c:pt>
              </c:numCache>
            </c:numRef>
          </c:val>
          <c:extLst>
            <c:ext xmlns:c16="http://schemas.microsoft.com/office/drawing/2014/chart" uri="{C3380CC4-5D6E-409C-BE32-E72D297353CC}">
              <c16:uniqueId val="{00000001-6DB4-4ED9-9C59-D574C0288F9D}"/>
            </c:ext>
          </c:extLst>
        </c:ser>
        <c:dLbls>
          <c:showLegendKey val="0"/>
          <c:showVal val="0"/>
          <c:showCatName val="0"/>
          <c:showSerName val="0"/>
          <c:showPercent val="0"/>
          <c:showBubbleSize val="0"/>
        </c:dLbls>
        <c:gapWidth val="219"/>
        <c:overlap val="-27"/>
        <c:axId val="330643680"/>
        <c:axId val="330641384"/>
      </c:barChart>
      <c:catAx>
        <c:axId val="330643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641384"/>
        <c:crosses val="autoZero"/>
        <c:auto val="1"/>
        <c:lblAlgn val="ctr"/>
        <c:lblOffset val="100"/>
        <c:noMultiLvlLbl val="0"/>
      </c:catAx>
      <c:valAx>
        <c:axId val="330641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643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2.7873669157981</c:v>
                </c:pt>
                <c:pt idx="1">
                  <c:v>0</c:v>
                </c:pt>
                <c:pt idx="2">
                  <c:v>0</c:v>
                </c:pt>
                <c:pt idx="3">
                  <c:v>2.0462554083589999</c:v>
                </c:pt>
                <c:pt idx="4">
                  <c:v>0</c:v>
                </c:pt>
                <c:pt idx="5">
                  <c:v>0</c:v>
                </c:pt>
                <c:pt idx="6">
                  <c:v>0</c:v>
                </c:pt>
                <c:pt idx="7">
                  <c:v>0.47242254273503997</c:v>
                </c:pt>
                <c:pt idx="8">
                  <c:v>0.34036683981624999</c:v>
                </c:pt>
                <c:pt idx="9">
                  <c:v>0.34128933998866001</c:v>
                </c:pt>
                <c:pt idx="10">
                  <c:v>0</c:v>
                </c:pt>
                <c:pt idx="11">
                  <c:v>0.13987877173117</c:v>
                </c:pt>
                <c:pt idx="12">
                  <c:v>2.07693075788</c:v>
                </c:pt>
                <c:pt idx="13">
                  <c:v>0</c:v>
                </c:pt>
                <c:pt idx="14">
                  <c:v>2.2850683747423002</c:v>
                </c:pt>
                <c:pt idx="15">
                  <c:v>0</c:v>
                </c:pt>
                <c:pt idx="16">
                  <c:v>2.1417423932172999</c:v>
                </c:pt>
                <c:pt idx="17">
                  <c:v>0</c:v>
                </c:pt>
                <c:pt idx="18">
                  <c:v>2.8034180475563999</c:v>
                </c:pt>
                <c:pt idx="19">
                  <c:v>9.9438723648738007E-3</c:v>
                </c:pt>
                <c:pt idx="20">
                  <c:v>2.6436388131232</c:v>
                </c:pt>
                <c:pt idx="21">
                  <c:v>0</c:v>
                </c:pt>
                <c:pt idx="22">
                  <c:v>0.55412764424048999</c:v>
                </c:pt>
                <c:pt idx="23">
                  <c:v>0</c:v>
                </c:pt>
                <c:pt idx="24">
                  <c:v>8.8155241380069999E-3</c:v>
                </c:pt>
                <c:pt idx="25">
                  <c:v>2.3584749776931</c:v>
                </c:pt>
                <c:pt idx="26">
                  <c:v>0</c:v>
                </c:pt>
                <c:pt idx="27">
                  <c:v>2.6604878478337</c:v>
                </c:pt>
                <c:pt idx="28">
                  <c:v>6.6008779167628998E-3</c:v>
                </c:pt>
                <c:pt idx="29">
                  <c:v>2.4245156466475</c:v>
                </c:pt>
              </c:numCache>
            </c:numRef>
          </c:val>
          <c:smooth val="0"/>
          <c:extLst>
            <c:ext xmlns:c16="http://schemas.microsoft.com/office/drawing/2014/chart" uri="{C3380CC4-5D6E-409C-BE32-E72D297353CC}">
              <c16:uniqueId val="{00000000-936B-432D-9C84-4A380EA8AA90}"/>
            </c:ext>
          </c:extLst>
        </c:ser>
        <c:dLbls>
          <c:showLegendKey val="0"/>
          <c:showVal val="0"/>
          <c:showCatName val="0"/>
          <c:showSerName val="0"/>
          <c:showPercent val="0"/>
          <c:showBubbleSize val="0"/>
        </c:dLbls>
        <c:smooth val="0"/>
        <c:axId val="330654504"/>
        <c:axId val="330655816"/>
      </c:lineChart>
      <c:dateAx>
        <c:axId val="330654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655816"/>
        <c:crosses val="autoZero"/>
        <c:auto val="1"/>
        <c:lblOffset val="100"/>
        <c:baseTimeUnit val="days"/>
      </c:dateAx>
      <c:valAx>
        <c:axId val="330655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654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89541</c:v>
                </c:pt>
                <c:pt idx="1">
                  <c:v>89597</c:v>
                </c:pt>
                <c:pt idx="2">
                  <c:v>89653</c:v>
                </c:pt>
                <c:pt idx="3">
                  <c:v>89699</c:v>
                </c:pt>
                <c:pt idx="4">
                  <c:v>89742</c:v>
                </c:pt>
                <c:pt idx="5">
                  <c:v>89777</c:v>
                </c:pt>
                <c:pt idx="6">
                  <c:v>89835</c:v>
                </c:pt>
                <c:pt idx="7">
                  <c:v>89878</c:v>
                </c:pt>
                <c:pt idx="8">
                  <c:v>89928</c:v>
                </c:pt>
                <c:pt idx="9">
                  <c:v>89979</c:v>
                </c:pt>
                <c:pt idx="10">
                  <c:v>90053</c:v>
                </c:pt>
                <c:pt idx="11">
                  <c:v>90103</c:v>
                </c:pt>
                <c:pt idx="12">
                  <c:v>90163</c:v>
                </c:pt>
                <c:pt idx="13">
                  <c:v>90210</c:v>
                </c:pt>
                <c:pt idx="14">
                  <c:v>90266</c:v>
                </c:pt>
                <c:pt idx="15">
                  <c:v>90320</c:v>
                </c:pt>
                <c:pt idx="16">
                  <c:v>90375</c:v>
                </c:pt>
                <c:pt idx="17">
                  <c:v>90440</c:v>
                </c:pt>
                <c:pt idx="18">
                  <c:v>90483</c:v>
                </c:pt>
                <c:pt idx="19">
                  <c:v>90534</c:v>
                </c:pt>
                <c:pt idx="20">
                  <c:v>90581</c:v>
                </c:pt>
                <c:pt idx="21">
                  <c:v>90631</c:v>
                </c:pt>
                <c:pt idx="22">
                  <c:v>90675</c:v>
                </c:pt>
                <c:pt idx="23">
                  <c:v>90732</c:v>
                </c:pt>
                <c:pt idx="24">
                  <c:v>90766</c:v>
                </c:pt>
                <c:pt idx="25">
                  <c:v>90792</c:v>
                </c:pt>
                <c:pt idx="26">
                  <c:v>90825</c:v>
                </c:pt>
                <c:pt idx="27">
                  <c:v>90871</c:v>
                </c:pt>
                <c:pt idx="28">
                  <c:v>90923</c:v>
                </c:pt>
                <c:pt idx="29">
                  <c:v>90970</c:v>
                </c:pt>
              </c:numCache>
            </c:numRef>
          </c:val>
          <c:smooth val="0"/>
          <c:extLst>
            <c:ext xmlns:c16="http://schemas.microsoft.com/office/drawing/2014/chart" uri="{C3380CC4-5D6E-409C-BE32-E72D297353CC}">
              <c16:uniqueId val="{00000000-4377-4FF4-85E0-F48ABF385B1A}"/>
            </c:ext>
          </c:extLst>
        </c:ser>
        <c:dLbls>
          <c:showLegendKey val="0"/>
          <c:showVal val="0"/>
          <c:showCatName val="0"/>
          <c:showSerName val="0"/>
          <c:showPercent val="0"/>
          <c:showBubbleSize val="0"/>
        </c:dLbls>
        <c:smooth val="0"/>
        <c:axId val="330652208"/>
        <c:axId val="330655160"/>
      </c:lineChart>
      <c:dateAx>
        <c:axId val="330652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655160"/>
        <c:crosses val="autoZero"/>
        <c:auto val="1"/>
        <c:lblOffset val="100"/>
        <c:baseTimeUnit val="days"/>
      </c:dateAx>
      <c:valAx>
        <c:axId val="330655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652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19</c:v>
                </c:pt>
                <c:pt idx="1">
                  <c:v>19</c:v>
                </c:pt>
                <c:pt idx="2">
                  <c:v>26</c:v>
                </c:pt>
                <c:pt idx="3">
                  <c:v>28</c:v>
                </c:pt>
                <c:pt idx="4">
                  <c:v>15</c:v>
                </c:pt>
                <c:pt idx="5">
                  <c:v>15</c:v>
                </c:pt>
                <c:pt idx="6">
                  <c:v>22</c:v>
                </c:pt>
                <c:pt idx="7">
                  <c:v>20</c:v>
                </c:pt>
                <c:pt idx="8">
                  <c:v>19</c:v>
                </c:pt>
                <c:pt idx="9">
                  <c:v>25</c:v>
                </c:pt>
                <c:pt idx="10">
                  <c:v>82</c:v>
                </c:pt>
                <c:pt idx="11">
                  <c:v>26</c:v>
                </c:pt>
                <c:pt idx="12">
                  <c:v>35</c:v>
                </c:pt>
                <c:pt idx="13">
                  <c:v>24</c:v>
                </c:pt>
                <c:pt idx="14">
                  <c:v>17</c:v>
                </c:pt>
                <c:pt idx="15">
                  <c:v>42</c:v>
                </c:pt>
                <c:pt idx="16">
                  <c:v>26</c:v>
                </c:pt>
                <c:pt idx="17">
                  <c:v>29</c:v>
                </c:pt>
                <c:pt idx="18">
                  <c:v>33</c:v>
                </c:pt>
                <c:pt idx="19">
                  <c:v>21</c:v>
                </c:pt>
                <c:pt idx="20">
                  <c:v>17</c:v>
                </c:pt>
                <c:pt idx="21">
                  <c:v>34</c:v>
                </c:pt>
                <c:pt idx="22">
                  <c:v>36</c:v>
                </c:pt>
                <c:pt idx="23">
                  <c:v>37</c:v>
                </c:pt>
                <c:pt idx="24">
                  <c:v>20</c:v>
                </c:pt>
                <c:pt idx="25">
                  <c:v>28</c:v>
                </c:pt>
                <c:pt idx="26">
                  <c:v>32</c:v>
                </c:pt>
                <c:pt idx="27">
                  <c:v>38</c:v>
                </c:pt>
                <c:pt idx="28">
                  <c:v>35</c:v>
                </c:pt>
                <c:pt idx="29">
                  <c:v>44</c:v>
                </c:pt>
              </c:numCache>
            </c:numRef>
          </c:val>
          <c:smooth val="0"/>
          <c:extLst>
            <c:ext xmlns:c16="http://schemas.microsoft.com/office/drawing/2014/chart" uri="{C3380CC4-5D6E-409C-BE32-E72D297353CC}">
              <c16:uniqueId val="{00000000-6741-4BE3-9007-01F3FFC0BFD0}"/>
            </c:ext>
          </c:extLst>
        </c:ser>
        <c:dLbls>
          <c:showLegendKey val="0"/>
          <c:showVal val="0"/>
          <c:showCatName val="0"/>
          <c:showSerName val="0"/>
          <c:showPercent val="0"/>
          <c:showBubbleSize val="0"/>
        </c:dLbls>
        <c:smooth val="0"/>
        <c:axId val="329372112"/>
        <c:axId val="329372768"/>
      </c:lineChart>
      <c:dateAx>
        <c:axId val="329372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372768"/>
        <c:crosses val="autoZero"/>
        <c:auto val="1"/>
        <c:lblOffset val="100"/>
        <c:baseTimeUnit val="days"/>
      </c:dateAx>
      <c:valAx>
        <c:axId val="329372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372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2BEBF-3668-43C7-8184-0DA574B7E3AD}"/>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B9F7CEAA-3AAE-4F04-BEA9-A321BF8BF41A}"/>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2403355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EE890-EA3D-486B-AFC1-30B688EC8DD9}"/>
              </a:ext>
            </a:extLst>
          </p:cNvPr>
          <p:cNvSpPr>
            <a:spLocks noGrp="1"/>
          </p:cNvSpPr>
          <p:nvPr>
            <p:ph type="title"/>
          </p:nvPr>
        </p:nvSpPr>
        <p:spPr/>
        <p:txBody>
          <a:bodyPr/>
          <a:lstStyle/>
          <a:p>
            <a:r>
              <a:rPr lang="en-US"/>
              <a:t>Facebook Reach | Oxford Fajar</a:t>
            </a:r>
          </a:p>
        </p:txBody>
      </p:sp>
      <p:graphicFrame>
        <p:nvGraphicFramePr>
          <p:cNvPr id="6" name="Chart Placeholder 5">
            <a:extLst>
              <a:ext uri="{FF2B5EF4-FFF2-40B4-BE49-F238E27FC236}">
                <a16:creationId xmlns:a16="http://schemas.microsoft.com/office/drawing/2014/main" id="{8DBE2503-1BFE-4495-951A-3CBE54CD1D10}"/>
              </a:ext>
            </a:extLst>
          </p:cNvPr>
          <p:cNvGraphicFramePr>
            <a:graphicFrameLocks noGrp="1"/>
          </p:cNvGraphicFramePr>
          <p:nvPr>
            <p:ph type="chart" sz="quarter" idx="13"/>
            <p:extLst>
              <p:ext uri="{D42A27DB-BD31-4B8C-83A1-F6EECF244321}">
                <p14:modId xmlns:p14="http://schemas.microsoft.com/office/powerpoint/2010/main" val="41994290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72B4B9-8C3A-4669-9A87-1C22202219C5}"/>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AB1BE37C-3327-401E-9BE2-E7DEEABF70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64479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7FA0D-A54F-4D0E-8129-7FC2A1F46AEE}"/>
              </a:ext>
            </a:extLst>
          </p:cNvPr>
          <p:cNvSpPr>
            <a:spLocks noGrp="1"/>
          </p:cNvSpPr>
          <p:nvPr>
            <p:ph type="title"/>
          </p:nvPr>
        </p:nvSpPr>
        <p:spPr/>
        <p:txBody>
          <a:bodyPr/>
          <a:lstStyle/>
          <a:p>
            <a:r>
              <a:rPr lang="en-US"/>
              <a:t>Facebook Engaged Users | Oxford Fajar</a:t>
            </a:r>
          </a:p>
        </p:txBody>
      </p:sp>
      <p:graphicFrame>
        <p:nvGraphicFramePr>
          <p:cNvPr id="6" name="Chart Placeholder 5">
            <a:extLst>
              <a:ext uri="{FF2B5EF4-FFF2-40B4-BE49-F238E27FC236}">
                <a16:creationId xmlns:a16="http://schemas.microsoft.com/office/drawing/2014/main" id="{ADDD66D1-14BD-47EF-A1E4-C25802F5DA85}"/>
              </a:ext>
            </a:extLst>
          </p:cNvPr>
          <p:cNvGraphicFramePr>
            <a:graphicFrameLocks noGrp="1"/>
          </p:cNvGraphicFramePr>
          <p:nvPr>
            <p:ph type="chart" sz="quarter" idx="13"/>
            <p:extLst>
              <p:ext uri="{D42A27DB-BD31-4B8C-83A1-F6EECF244321}">
                <p14:modId xmlns:p14="http://schemas.microsoft.com/office/powerpoint/2010/main" val="34380558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B8046C-DD3E-4A81-913E-722BBEAE4A21}"/>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1CD61811-790B-4FB4-A301-A2997B1939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8512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7926A-D0DF-46D4-9A13-DD029A2B2009}"/>
              </a:ext>
            </a:extLst>
          </p:cNvPr>
          <p:cNvSpPr>
            <a:spLocks noGrp="1"/>
          </p:cNvSpPr>
          <p:nvPr>
            <p:ph type="title"/>
          </p:nvPr>
        </p:nvSpPr>
        <p:spPr/>
        <p:txBody>
          <a:bodyPr/>
          <a:lstStyle/>
          <a:p>
            <a:r>
              <a:rPr lang="en-US"/>
              <a:t>Facebook Average Reactions Per Post | Oxford Fajar</a:t>
            </a:r>
          </a:p>
        </p:txBody>
      </p:sp>
      <p:graphicFrame>
        <p:nvGraphicFramePr>
          <p:cNvPr id="6" name="Chart Placeholder 5">
            <a:extLst>
              <a:ext uri="{FF2B5EF4-FFF2-40B4-BE49-F238E27FC236}">
                <a16:creationId xmlns:a16="http://schemas.microsoft.com/office/drawing/2014/main" id="{0C8F3DD2-0819-4969-9D39-0633F0635017}"/>
              </a:ext>
            </a:extLst>
          </p:cNvPr>
          <p:cNvGraphicFramePr>
            <a:graphicFrameLocks noGrp="1"/>
          </p:cNvGraphicFramePr>
          <p:nvPr>
            <p:ph type="chart" sz="quarter" idx="13"/>
            <p:extLst>
              <p:ext uri="{D42A27DB-BD31-4B8C-83A1-F6EECF244321}">
                <p14:modId xmlns:p14="http://schemas.microsoft.com/office/powerpoint/2010/main" val="19093358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EDDCC0-7E83-4BC5-AA7D-F677BE006178}"/>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1EF93B5B-4018-4EFC-AABE-B55D71AD52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86906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9537E-A58C-46ED-A5C3-4D825A20DB36}"/>
              </a:ext>
            </a:extLst>
          </p:cNvPr>
          <p:cNvSpPr>
            <a:spLocks noGrp="1"/>
          </p:cNvSpPr>
          <p:nvPr>
            <p:ph type="title"/>
          </p:nvPr>
        </p:nvSpPr>
        <p:spPr/>
        <p:txBody>
          <a:bodyPr/>
          <a:lstStyle/>
          <a:p>
            <a:r>
              <a:rPr lang="en-US"/>
              <a:t>Facebook Key Metrics Table | Oxford Fajar</a:t>
            </a:r>
          </a:p>
        </p:txBody>
      </p:sp>
      <p:graphicFrame>
        <p:nvGraphicFramePr>
          <p:cNvPr id="5" name="Table Placeholder 4">
            <a:extLst>
              <a:ext uri="{FF2B5EF4-FFF2-40B4-BE49-F238E27FC236}">
                <a16:creationId xmlns:a16="http://schemas.microsoft.com/office/drawing/2014/main" id="{77F629BC-555C-4978-81BD-C4EE45AAB390}"/>
              </a:ext>
            </a:extLst>
          </p:cNvPr>
          <p:cNvGraphicFramePr>
            <a:graphicFrameLocks noGrp="1"/>
          </p:cNvGraphicFramePr>
          <p:nvPr>
            <p:ph type="tbl" sz="quarter" idx="13"/>
            <p:extLst>
              <p:ext uri="{D42A27DB-BD31-4B8C-83A1-F6EECF244321}">
                <p14:modId xmlns:p14="http://schemas.microsoft.com/office/powerpoint/2010/main" val="3282195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68247546"/>
                    </a:ext>
                  </a:extLst>
                </a:gridCol>
                <a:gridCol w="740664">
                  <a:extLst>
                    <a:ext uri="{9D8B030D-6E8A-4147-A177-3AD203B41FA5}">
                      <a16:colId xmlns:a16="http://schemas.microsoft.com/office/drawing/2014/main" val="4203288783"/>
                    </a:ext>
                  </a:extLst>
                </a:gridCol>
                <a:gridCol w="740664">
                  <a:extLst>
                    <a:ext uri="{9D8B030D-6E8A-4147-A177-3AD203B41FA5}">
                      <a16:colId xmlns:a16="http://schemas.microsoft.com/office/drawing/2014/main" val="2345356895"/>
                    </a:ext>
                  </a:extLst>
                </a:gridCol>
                <a:gridCol w="740664">
                  <a:extLst>
                    <a:ext uri="{9D8B030D-6E8A-4147-A177-3AD203B41FA5}">
                      <a16:colId xmlns:a16="http://schemas.microsoft.com/office/drawing/2014/main" val="787674737"/>
                    </a:ext>
                  </a:extLst>
                </a:gridCol>
                <a:gridCol w="740664">
                  <a:extLst>
                    <a:ext uri="{9D8B030D-6E8A-4147-A177-3AD203B41FA5}">
                      <a16:colId xmlns:a16="http://schemas.microsoft.com/office/drawing/2014/main" val="3091816175"/>
                    </a:ext>
                  </a:extLst>
                </a:gridCol>
                <a:gridCol w="740664">
                  <a:extLst>
                    <a:ext uri="{9D8B030D-6E8A-4147-A177-3AD203B41FA5}">
                      <a16:colId xmlns:a16="http://schemas.microsoft.com/office/drawing/2014/main" val="4286301897"/>
                    </a:ext>
                  </a:extLst>
                </a:gridCol>
                <a:gridCol w="740664">
                  <a:extLst>
                    <a:ext uri="{9D8B030D-6E8A-4147-A177-3AD203B41FA5}">
                      <a16:colId xmlns:a16="http://schemas.microsoft.com/office/drawing/2014/main" val="2004160206"/>
                    </a:ext>
                  </a:extLst>
                </a:gridCol>
                <a:gridCol w="740664">
                  <a:extLst>
                    <a:ext uri="{9D8B030D-6E8A-4147-A177-3AD203B41FA5}">
                      <a16:colId xmlns:a16="http://schemas.microsoft.com/office/drawing/2014/main" val="1659304935"/>
                    </a:ext>
                  </a:extLst>
                </a:gridCol>
                <a:gridCol w="740664">
                  <a:extLst>
                    <a:ext uri="{9D8B030D-6E8A-4147-A177-3AD203B41FA5}">
                      <a16:colId xmlns:a16="http://schemas.microsoft.com/office/drawing/2014/main" val="788978251"/>
                    </a:ext>
                  </a:extLst>
                </a:gridCol>
                <a:gridCol w="740664">
                  <a:extLst>
                    <a:ext uri="{9D8B030D-6E8A-4147-A177-3AD203B41FA5}">
                      <a16:colId xmlns:a16="http://schemas.microsoft.com/office/drawing/2014/main" val="322102342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122994439"/>
                  </a:ext>
                </a:extLst>
              </a:tr>
              <a:tr h="370840">
                <a:tc>
                  <a:txBody>
                    <a:bodyPr/>
                    <a:lstStyle/>
                    <a:p>
                      <a:r>
                        <a:rPr lang="en-US" sz="1000"/>
                        <a:t>Oxford Fajar</a:t>
                      </a:r>
                    </a:p>
                  </a:txBody>
                  <a:tcPr/>
                </a:tc>
                <a:tc>
                  <a:txBody>
                    <a:bodyPr/>
                    <a:lstStyle/>
                    <a:p>
                      <a:r>
                        <a:rPr lang="en-US" sz="1000"/>
                        <a:t>90970</a:t>
                      </a:r>
                    </a:p>
                  </a:txBody>
                  <a:tcPr/>
                </a:tc>
                <a:tc>
                  <a:txBody>
                    <a:bodyPr/>
                    <a:lstStyle/>
                    <a:p>
                      <a:r>
                        <a:rPr lang="en-US" sz="1000"/>
                        <a:t>1488</a:t>
                      </a:r>
                    </a:p>
                  </a:txBody>
                  <a:tcPr/>
                </a:tc>
                <a:tc>
                  <a:txBody>
                    <a:bodyPr/>
                    <a:lstStyle/>
                    <a:p>
                      <a:r>
                        <a:rPr lang="en-US" sz="1000"/>
                        <a:t>21</a:t>
                      </a:r>
                    </a:p>
                  </a:txBody>
                  <a:tcPr/>
                </a:tc>
                <a:tc>
                  <a:txBody>
                    <a:bodyPr/>
                    <a:lstStyle/>
                    <a:p>
                      <a:r>
                        <a:rPr lang="en-US" sz="1000"/>
                        <a:t>24936</a:t>
                      </a:r>
                    </a:p>
                  </a:txBody>
                  <a:tcPr/>
                </a:tc>
                <a:tc>
                  <a:txBody>
                    <a:bodyPr/>
                    <a:lstStyle/>
                    <a:p>
                      <a:r>
                        <a:rPr lang="en-US" sz="1000"/>
                        <a:t>20</a:t>
                      </a:r>
                    </a:p>
                  </a:txBody>
                  <a:tcPr/>
                </a:tc>
                <a:tc>
                  <a:txBody>
                    <a:bodyPr/>
                    <a:lstStyle/>
                    <a:p>
                      <a:r>
                        <a:rPr lang="en-US" sz="1000"/>
                        <a:t>54</a:t>
                      </a:r>
                    </a:p>
                  </a:txBody>
                  <a:tcPr/>
                </a:tc>
                <a:tc>
                  <a:txBody>
                    <a:bodyPr/>
                    <a:lstStyle/>
                    <a:p>
                      <a:r>
                        <a:rPr lang="en-US" sz="1000"/>
                        <a:t>4</a:t>
                      </a:r>
                    </a:p>
                  </a:txBody>
                  <a:tcPr/>
                </a:tc>
                <a:tc>
                  <a:txBody>
                    <a:bodyPr/>
                    <a:lstStyle/>
                    <a:p>
                      <a:r>
                        <a:rPr lang="en-US" sz="1000"/>
                        <a:t>1.3200 %</a:t>
                      </a:r>
                    </a:p>
                  </a:txBody>
                  <a:tcPr/>
                </a:tc>
                <a:tc>
                  <a:txBody>
                    <a:bodyPr/>
                    <a:lstStyle/>
                    <a:p>
                      <a:r>
                        <a:rPr lang="en-US" sz="1000"/>
                        <a:t>0.0 %</a:t>
                      </a:r>
                    </a:p>
                  </a:txBody>
                  <a:tcPr/>
                </a:tc>
                <a:extLst>
                  <a:ext uri="{0D108BD9-81ED-4DB2-BD59-A6C34878D82A}">
                    <a16:rowId xmlns:a16="http://schemas.microsoft.com/office/drawing/2014/main" val="2888510116"/>
                  </a:ext>
                </a:extLst>
              </a:tr>
            </a:tbl>
          </a:graphicData>
        </a:graphic>
      </p:graphicFrame>
      <p:sp>
        <p:nvSpPr>
          <p:cNvPr id="4" name="Text Placeholder 3">
            <a:extLst>
              <a:ext uri="{FF2B5EF4-FFF2-40B4-BE49-F238E27FC236}">
                <a16:creationId xmlns:a16="http://schemas.microsoft.com/office/drawing/2014/main" id="{75E104D6-5A43-4D58-A856-30B4B16C6C13}"/>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6371091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74707-DBD8-49A0-958A-EF399C6993BB}"/>
              </a:ext>
            </a:extLst>
          </p:cNvPr>
          <p:cNvSpPr>
            <a:spLocks noGrp="1"/>
          </p:cNvSpPr>
          <p:nvPr>
            <p:ph type="title"/>
          </p:nvPr>
        </p:nvSpPr>
        <p:spPr/>
        <p:txBody>
          <a:bodyPr/>
          <a:lstStyle/>
          <a:p>
            <a:r>
              <a:rPr lang="en-US"/>
              <a:t>Facebook Interactions Distribution | Oxford Fajar</a:t>
            </a:r>
          </a:p>
        </p:txBody>
      </p:sp>
      <p:graphicFrame>
        <p:nvGraphicFramePr>
          <p:cNvPr id="6" name="Chart Placeholder 5">
            <a:extLst>
              <a:ext uri="{FF2B5EF4-FFF2-40B4-BE49-F238E27FC236}">
                <a16:creationId xmlns:a16="http://schemas.microsoft.com/office/drawing/2014/main" id="{74A0F1F1-5429-4115-AFE4-A1B7635E6D24}"/>
              </a:ext>
            </a:extLst>
          </p:cNvPr>
          <p:cNvGraphicFramePr>
            <a:graphicFrameLocks noGrp="1"/>
          </p:cNvGraphicFramePr>
          <p:nvPr>
            <p:ph type="chart" sz="quarter" idx="13"/>
            <p:extLst>
              <p:ext uri="{D42A27DB-BD31-4B8C-83A1-F6EECF244321}">
                <p14:modId xmlns:p14="http://schemas.microsoft.com/office/powerpoint/2010/main" val="38752245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935CE0-B1D0-4E0C-8E12-106040F5454C}"/>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0D1AA370-9837-435C-AA35-7341DF564C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5518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F966A-D2C1-492D-9C70-F59E46BEB62E}"/>
              </a:ext>
            </a:extLst>
          </p:cNvPr>
          <p:cNvSpPr>
            <a:spLocks noGrp="1"/>
          </p:cNvSpPr>
          <p:nvPr>
            <p:ph type="title"/>
          </p:nvPr>
        </p:nvSpPr>
        <p:spPr/>
        <p:txBody>
          <a:bodyPr/>
          <a:lstStyle/>
          <a:p>
            <a:r>
              <a:rPr lang="en-US"/>
              <a:t>Facebook Interaction Rate By Weekday | Oxford Fajar</a:t>
            </a:r>
          </a:p>
        </p:txBody>
      </p:sp>
      <p:graphicFrame>
        <p:nvGraphicFramePr>
          <p:cNvPr id="6" name="Chart Placeholder 5">
            <a:extLst>
              <a:ext uri="{FF2B5EF4-FFF2-40B4-BE49-F238E27FC236}">
                <a16:creationId xmlns:a16="http://schemas.microsoft.com/office/drawing/2014/main" id="{C6BFEBBF-0C9B-404F-9E2C-929AF8EDCA1D}"/>
              </a:ext>
            </a:extLst>
          </p:cNvPr>
          <p:cNvGraphicFramePr>
            <a:graphicFrameLocks noGrp="1"/>
          </p:cNvGraphicFramePr>
          <p:nvPr>
            <p:ph type="chart" sz="quarter" idx="13"/>
            <p:extLst>
              <p:ext uri="{D42A27DB-BD31-4B8C-83A1-F6EECF244321}">
                <p14:modId xmlns:p14="http://schemas.microsoft.com/office/powerpoint/2010/main" val="38215142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B5BE9A-0458-4CEE-B301-284B4E60C432}"/>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0F838411-D33E-4449-82A8-006CA97606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951394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B17A4-0959-4A52-8781-448CB1AA920E}"/>
              </a:ext>
            </a:extLst>
          </p:cNvPr>
          <p:cNvSpPr>
            <a:spLocks noGrp="1"/>
          </p:cNvSpPr>
          <p:nvPr>
            <p:ph type="title"/>
          </p:nvPr>
        </p:nvSpPr>
        <p:spPr/>
        <p:txBody>
          <a:bodyPr/>
          <a:lstStyle/>
          <a:p>
            <a:r>
              <a:rPr lang="en-US"/>
              <a:t>(FB) Custom Own Posts Table (new) | Oxford Fajar - 1 of 5</a:t>
            </a:r>
          </a:p>
        </p:txBody>
      </p:sp>
      <p:graphicFrame>
        <p:nvGraphicFramePr>
          <p:cNvPr id="5" name="Table Placeholder 4">
            <a:extLst>
              <a:ext uri="{FF2B5EF4-FFF2-40B4-BE49-F238E27FC236}">
                <a16:creationId xmlns:a16="http://schemas.microsoft.com/office/drawing/2014/main" id="{03DB6BAE-D66A-4B9C-A600-600C15FCA3D6}"/>
              </a:ext>
            </a:extLst>
          </p:cNvPr>
          <p:cNvGraphicFramePr>
            <a:graphicFrameLocks noGrp="1"/>
          </p:cNvGraphicFramePr>
          <p:nvPr>
            <p:ph type="tbl" sz="quarter" idx="13"/>
            <p:extLst>
              <p:ext uri="{D42A27DB-BD31-4B8C-83A1-F6EECF244321}">
                <p14:modId xmlns:p14="http://schemas.microsoft.com/office/powerpoint/2010/main" val="3959214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41610172"/>
                    </a:ext>
                  </a:extLst>
                </a:gridCol>
                <a:gridCol w="822960">
                  <a:extLst>
                    <a:ext uri="{9D8B030D-6E8A-4147-A177-3AD203B41FA5}">
                      <a16:colId xmlns:a16="http://schemas.microsoft.com/office/drawing/2014/main" val="2106376211"/>
                    </a:ext>
                  </a:extLst>
                </a:gridCol>
                <a:gridCol w="822960">
                  <a:extLst>
                    <a:ext uri="{9D8B030D-6E8A-4147-A177-3AD203B41FA5}">
                      <a16:colId xmlns:a16="http://schemas.microsoft.com/office/drawing/2014/main" val="840398905"/>
                    </a:ext>
                  </a:extLst>
                </a:gridCol>
                <a:gridCol w="822960">
                  <a:extLst>
                    <a:ext uri="{9D8B030D-6E8A-4147-A177-3AD203B41FA5}">
                      <a16:colId xmlns:a16="http://schemas.microsoft.com/office/drawing/2014/main" val="178382208"/>
                    </a:ext>
                  </a:extLst>
                </a:gridCol>
                <a:gridCol w="822960">
                  <a:extLst>
                    <a:ext uri="{9D8B030D-6E8A-4147-A177-3AD203B41FA5}">
                      <a16:colId xmlns:a16="http://schemas.microsoft.com/office/drawing/2014/main" val="2846911013"/>
                    </a:ext>
                  </a:extLst>
                </a:gridCol>
                <a:gridCol w="822960">
                  <a:extLst>
                    <a:ext uri="{9D8B030D-6E8A-4147-A177-3AD203B41FA5}">
                      <a16:colId xmlns:a16="http://schemas.microsoft.com/office/drawing/2014/main" val="2590806806"/>
                    </a:ext>
                  </a:extLst>
                </a:gridCol>
                <a:gridCol w="822960">
                  <a:extLst>
                    <a:ext uri="{9D8B030D-6E8A-4147-A177-3AD203B41FA5}">
                      <a16:colId xmlns:a16="http://schemas.microsoft.com/office/drawing/2014/main" val="1565950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27156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- 2018-04-19 10:00:01 </a:t>
                      </a:r>
                      <a:r>
                        <a:rPr kumimoji="0" lang="en-US" sz="1000" b="0" i="0" u="none" strike="noStrike" kern="1200" cap="none" spc="0" normalizeH="0" baseline="0" noProof="0">
                          <a:ln>
                            <a:noFill/>
                          </a:ln>
                          <a:solidFill>
                            <a:prstClr val="black"/>
                          </a:solidFill>
                          <a:effectLst/>
                          <a:uLnTx/>
                          <a:uFillTx/>
                          <a:latin typeface="+mn-lt"/>
                          <a:ea typeface="+mn-ea"/>
                          <a:cs typeface="+mn-cs"/>
                        </a:rPr>
                        <a:t> 
 Want to create something fresh and original for the Oxford Fajar Big Write Competition? 
When writing the ending of your story, ask yourself – is it satisfying for the characters, and the readers? If you can’t think of a good ending, go back to your plan and find out what’s missing.
Most readers love surprise endings. A good surprise ending can be predicted from the beginning but the writer skilfully distracts the readers so that the readers never expect it.
A bad surprise ending cannot be predicted and feels like the writer is simply trying to give the reader something they would never expect. One example of a bad ending is “She woke up and it was all a dream”. This is lazy and is an anti-climax.
Participate in the competition today:
https://www.oxfordfajar.com.my/bigwrite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45283223"/>
                  </a:ext>
                </a:extLst>
              </a:tr>
            </a:tbl>
          </a:graphicData>
        </a:graphic>
      </p:graphicFrame>
      <p:sp>
        <p:nvSpPr>
          <p:cNvPr id="4" name="Text Placeholder 3">
            <a:extLst>
              <a:ext uri="{FF2B5EF4-FFF2-40B4-BE49-F238E27FC236}">
                <a16:creationId xmlns:a16="http://schemas.microsoft.com/office/drawing/2014/main" id="{0F92044C-932B-476C-8F21-2F228207A522}"/>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4458695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6AD42-3801-4B0D-A6C0-9A6BFAE70603}"/>
              </a:ext>
            </a:extLst>
          </p:cNvPr>
          <p:cNvSpPr>
            <a:spLocks noGrp="1"/>
          </p:cNvSpPr>
          <p:nvPr>
            <p:ph type="title"/>
          </p:nvPr>
        </p:nvSpPr>
        <p:spPr/>
        <p:txBody>
          <a:bodyPr/>
          <a:lstStyle/>
          <a:p>
            <a:r>
              <a:rPr lang="en-US"/>
              <a:t>(FB) Custom Own Posts Table (new) | Oxford Fajar - 2 of 5</a:t>
            </a:r>
          </a:p>
        </p:txBody>
      </p:sp>
      <p:graphicFrame>
        <p:nvGraphicFramePr>
          <p:cNvPr id="5" name="Table Placeholder 4">
            <a:extLst>
              <a:ext uri="{FF2B5EF4-FFF2-40B4-BE49-F238E27FC236}">
                <a16:creationId xmlns:a16="http://schemas.microsoft.com/office/drawing/2014/main" id="{34F6763C-FF73-4E23-B38C-5D588CB6DE39}"/>
              </a:ext>
            </a:extLst>
          </p:cNvPr>
          <p:cNvGraphicFramePr>
            <a:graphicFrameLocks noGrp="1"/>
          </p:cNvGraphicFramePr>
          <p:nvPr>
            <p:ph type="tbl" sz="quarter" idx="13"/>
            <p:extLst>
              <p:ext uri="{D42A27DB-BD31-4B8C-83A1-F6EECF244321}">
                <p14:modId xmlns:p14="http://schemas.microsoft.com/office/powerpoint/2010/main" val="32897968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87255087"/>
                    </a:ext>
                  </a:extLst>
                </a:gridCol>
                <a:gridCol w="822960">
                  <a:extLst>
                    <a:ext uri="{9D8B030D-6E8A-4147-A177-3AD203B41FA5}">
                      <a16:colId xmlns:a16="http://schemas.microsoft.com/office/drawing/2014/main" val="3664765876"/>
                    </a:ext>
                  </a:extLst>
                </a:gridCol>
                <a:gridCol w="822960">
                  <a:extLst>
                    <a:ext uri="{9D8B030D-6E8A-4147-A177-3AD203B41FA5}">
                      <a16:colId xmlns:a16="http://schemas.microsoft.com/office/drawing/2014/main" val="2287094854"/>
                    </a:ext>
                  </a:extLst>
                </a:gridCol>
                <a:gridCol w="822960">
                  <a:extLst>
                    <a:ext uri="{9D8B030D-6E8A-4147-A177-3AD203B41FA5}">
                      <a16:colId xmlns:a16="http://schemas.microsoft.com/office/drawing/2014/main" val="3684293127"/>
                    </a:ext>
                  </a:extLst>
                </a:gridCol>
                <a:gridCol w="822960">
                  <a:extLst>
                    <a:ext uri="{9D8B030D-6E8A-4147-A177-3AD203B41FA5}">
                      <a16:colId xmlns:a16="http://schemas.microsoft.com/office/drawing/2014/main" val="2838944158"/>
                    </a:ext>
                  </a:extLst>
                </a:gridCol>
                <a:gridCol w="822960">
                  <a:extLst>
                    <a:ext uri="{9D8B030D-6E8A-4147-A177-3AD203B41FA5}">
                      <a16:colId xmlns:a16="http://schemas.microsoft.com/office/drawing/2014/main" val="2033149587"/>
                    </a:ext>
                  </a:extLst>
                </a:gridCol>
                <a:gridCol w="822960">
                  <a:extLst>
                    <a:ext uri="{9D8B030D-6E8A-4147-A177-3AD203B41FA5}">
                      <a16:colId xmlns:a16="http://schemas.microsoft.com/office/drawing/2014/main" val="722500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62814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- 2018-04-01 23:41:52 </a:t>
                      </a:r>
                      <a:r>
                        <a:rPr kumimoji="0" lang="en-US" sz="1000" b="0" i="0" u="none" strike="noStrike" kern="1200" cap="none" spc="0" normalizeH="0" baseline="0" noProof="0">
                          <a:ln>
                            <a:noFill/>
                          </a:ln>
                          <a:solidFill>
                            <a:prstClr val="black"/>
                          </a:solidFill>
                          <a:effectLst/>
                          <a:uLnTx/>
                          <a:uFillTx/>
                          <a:latin typeface="+mn-lt"/>
                          <a:ea typeface="+mn-ea"/>
                          <a:cs typeface="+mn-cs"/>
                        </a:rPr>
                        <a:t> 
 Who is your hero that inspires you in life?
Join the Oxford Big Write Creative Writing Competition 2018 and write a story about your hero to win amazing prizes! 
This competition is open to students aged 15 to 17 studying in Malaysia.
Join now!
https://www.oxfordfajar.com.my/bigwrite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98551586"/>
                  </a:ext>
                </a:extLst>
              </a:tr>
            </a:tbl>
          </a:graphicData>
        </a:graphic>
      </p:graphicFrame>
      <p:sp>
        <p:nvSpPr>
          <p:cNvPr id="4" name="Text Placeholder 3">
            <a:extLst>
              <a:ext uri="{FF2B5EF4-FFF2-40B4-BE49-F238E27FC236}">
                <a16:creationId xmlns:a16="http://schemas.microsoft.com/office/drawing/2014/main" id="{6F119E8D-9842-4BC9-9804-4D4BC6F0A354}"/>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4470195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245B5-2B63-4DD4-90BD-DDCAC0CE21E7}"/>
              </a:ext>
            </a:extLst>
          </p:cNvPr>
          <p:cNvSpPr>
            <a:spLocks noGrp="1"/>
          </p:cNvSpPr>
          <p:nvPr>
            <p:ph type="title"/>
          </p:nvPr>
        </p:nvSpPr>
        <p:spPr/>
        <p:txBody>
          <a:bodyPr/>
          <a:lstStyle/>
          <a:p>
            <a:r>
              <a:rPr lang="en-US"/>
              <a:t>(FB) Custom Own Posts Table (new) | Oxford Fajar - 3 of 5</a:t>
            </a:r>
          </a:p>
        </p:txBody>
      </p:sp>
      <p:graphicFrame>
        <p:nvGraphicFramePr>
          <p:cNvPr id="5" name="Table Placeholder 4">
            <a:extLst>
              <a:ext uri="{FF2B5EF4-FFF2-40B4-BE49-F238E27FC236}">
                <a16:creationId xmlns:a16="http://schemas.microsoft.com/office/drawing/2014/main" id="{E9958917-BA8D-4282-A1F1-3FD64B287EF8}"/>
              </a:ext>
            </a:extLst>
          </p:cNvPr>
          <p:cNvGraphicFramePr>
            <a:graphicFrameLocks noGrp="1"/>
          </p:cNvGraphicFramePr>
          <p:nvPr>
            <p:ph type="tbl" sz="quarter" idx="13"/>
            <p:extLst>
              <p:ext uri="{D42A27DB-BD31-4B8C-83A1-F6EECF244321}">
                <p14:modId xmlns:p14="http://schemas.microsoft.com/office/powerpoint/2010/main" val="1083941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23010028"/>
                    </a:ext>
                  </a:extLst>
                </a:gridCol>
                <a:gridCol w="822960">
                  <a:extLst>
                    <a:ext uri="{9D8B030D-6E8A-4147-A177-3AD203B41FA5}">
                      <a16:colId xmlns:a16="http://schemas.microsoft.com/office/drawing/2014/main" val="1965159628"/>
                    </a:ext>
                  </a:extLst>
                </a:gridCol>
                <a:gridCol w="822960">
                  <a:extLst>
                    <a:ext uri="{9D8B030D-6E8A-4147-A177-3AD203B41FA5}">
                      <a16:colId xmlns:a16="http://schemas.microsoft.com/office/drawing/2014/main" val="2862012737"/>
                    </a:ext>
                  </a:extLst>
                </a:gridCol>
                <a:gridCol w="822960">
                  <a:extLst>
                    <a:ext uri="{9D8B030D-6E8A-4147-A177-3AD203B41FA5}">
                      <a16:colId xmlns:a16="http://schemas.microsoft.com/office/drawing/2014/main" val="1000715167"/>
                    </a:ext>
                  </a:extLst>
                </a:gridCol>
                <a:gridCol w="822960">
                  <a:extLst>
                    <a:ext uri="{9D8B030D-6E8A-4147-A177-3AD203B41FA5}">
                      <a16:colId xmlns:a16="http://schemas.microsoft.com/office/drawing/2014/main" val="3229817736"/>
                    </a:ext>
                  </a:extLst>
                </a:gridCol>
                <a:gridCol w="822960">
                  <a:extLst>
                    <a:ext uri="{9D8B030D-6E8A-4147-A177-3AD203B41FA5}">
                      <a16:colId xmlns:a16="http://schemas.microsoft.com/office/drawing/2014/main" val="2876768518"/>
                    </a:ext>
                  </a:extLst>
                </a:gridCol>
                <a:gridCol w="822960">
                  <a:extLst>
                    <a:ext uri="{9D8B030D-6E8A-4147-A177-3AD203B41FA5}">
                      <a16:colId xmlns:a16="http://schemas.microsoft.com/office/drawing/2014/main" val="38818060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20378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- 2018-04-28 10:00:02 </a:t>
                      </a:r>
                      <a:r>
                        <a:rPr kumimoji="0" lang="en-US" sz="1000" b="0" i="0" u="none" strike="noStrike" kern="1200" cap="none" spc="0" normalizeH="0" baseline="0" noProof="0">
                          <a:ln>
                            <a:noFill/>
                          </a:ln>
                          <a:solidFill>
                            <a:prstClr val="black"/>
                          </a:solidFill>
                          <a:effectLst/>
                          <a:uLnTx/>
                          <a:uFillTx/>
                          <a:latin typeface="+mn-lt"/>
                          <a:ea typeface="+mn-ea"/>
                          <a:cs typeface="+mn-cs"/>
                        </a:rPr>
                        <a:t> 
 Once you have finished writing the first draft, put it away for at least three days and then look at it again with fresh eyes. 
(i) Read aloud: Listen and ask yourself: Is the first line/paragraph a captivating one? Is the plot clear? Does the story sound convincing? Do the dialogues sound like real speeches? Are you using the correct punctuations and speech marks? Is the paragraphing correct?
(ii) Edit and ask yourself: Are there any grammar mistakes? Are you using the best words to describe the situations? Have you used the same old sentence structure or have you added variation in it? Have you done enough to keep your readers interested?
Remember, the more you revise and proofread, the better your chances of coming up with a great piece.
Grab the chance to be invited to a 4D3N Creative Writing Camp. For more information: https://www.oxfordfajar.com.my/bigwrite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03717950"/>
                  </a:ext>
                </a:extLst>
              </a:tr>
            </a:tbl>
          </a:graphicData>
        </a:graphic>
      </p:graphicFrame>
      <p:sp>
        <p:nvSpPr>
          <p:cNvPr id="4" name="Text Placeholder 3">
            <a:extLst>
              <a:ext uri="{FF2B5EF4-FFF2-40B4-BE49-F238E27FC236}">
                <a16:creationId xmlns:a16="http://schemas.microsoft.com/office/drawing/2014/main" id="{DAAA5C9E-0A59-4A44-A834-62C9985ED646}"/>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6879140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F03C9-5EDE-46B8-B179-077A8906F10B}"/>
              </a:ext>
            </a:extLst>
          </p:cNvPr>
          <p:cNvSpPr>
            <a:spLocks noGrp="1"/>
          </p:cNvSpPr>
          <p:nvPr>
            <p:ph type="title"/>
          </p:nvPr>
        </p:nvSpPr>
        <p:spPr/>
        <p:txBody>
          <a:bodyPr/>
          <a:lstStyle/>
          <a:p>
            <a:r>
              <a:rPr lang="en-US"/>
              <a:t>(FB) Custom Own Posts Table (new) | Oxford Fajar - 4 of 5</a:t>
            </a:r>
          </a:p>
        </p:txBody>
      </p:sp>
      <p:graphicFrame>
        <p:nvGraphicFramePr>
          <p:cNvPr id="5" name="Table Placeholder 4">
            <a:extLst>
              <a:ext uri="{FF2B5EF4-FFF2-40B4-BE49-F238E27FC236}">
                <a16:creationId xmlns:a16="http://schemas.microsoft.com/office/drawing/2014/main" id="{6CA87405-7403-4604-8725-5879F8D26F43}"/>
              </a:ext>
            </a:extLst>
          </p:cNvPr>
          <p:cNvGraphicFramePr>
            <a:graphicFrameLocks noGrp="1"/>
          </p:cNvGraphicFramePr>
          <p:nvPr>
            <p:ph type="tbl" sz="quarter" idx="13"/>
            <p:extLst>
              <p:ext uri="{D42A27DB-BD31-4B8C-83A1-F6EECF244321}">
                <p14:modId xmlns:p14="http://schemas.microsoft.com/office/powerpoint/2010/main" val="37478829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78919797"/>
                    </a:ext>
                  </a:extLst>
                </a:gridCol>
                <a:gridCol w="822960">
                  <a:extLst>
                    <a:ext uri="{9D8B030D-6E8A-4147-A177-3AD203B41FA5}">
                      <a16:colId xmlns:a16="http://schemas.microsoft.com/office/drawing/2014/main" val="3157184719"/>
                    </a:ext>
                  </a:extLst>
                </a:gridCol>
                <a:gridCol w="822960">
                  <a:extLst>
                    <a:ext uri="{9D8B030D-6E8A-4147-A177-3AD203B41FA5}">
                      <a16:colId xmlns:a16="http://schemas.microsoft.com/office/drawing/2014/main" val="870986391"/>
                    </a:ext>
                  </a:extLst>
                </a:gridCol>
                <a:gridCol w="822960">
                  <a:extLst>
                    <a:ext uri="{9D8B030D-6E8A-4147-A177-3AD203B41FA5}">
                      <a16:colId xmlns:a16="http://schemas.microsoft.com/office/drawing/2014/main" val="3578213361"/>
                    </a:ext>
                  </a:extLst>
                </a:gridCol>
                <a:gridCol w="822960">
                  <a:extLst>
                    <a:ext uri="{9D8B030D-6E8A-4147-A177-3AD203B41FA5}">
                      <a16:colId xmlns:a16="http://schemas.microsoft.com/office/drawing/2014/main" val="1675328589"/>
                    </a:ext>
                  </a:extLst>
                </a:gridCol>
                <a:gridCol w="822960">
                  <a:extLst>
                    <a:ext uri="{9D8B030D-6E8A-4147-A177-3AD203B41FA5}">
                      <a16:colId xmlns:a16="http://schemas.microsoft.com/office/drawing/2014/main" val="1556866550"/>
                    </a:ext>
                  </a:extLst>
                </a:gridCol>
                <a:gridCol w="822960">
                  <a:extLst>
                    <a:ext uri="{9D8B030D-6E8A-4147-A177-3AD203B41FA5}">
                      <a16:colId xmlns:a16="http://schemas.microsoft.com/office/drawing/2014/main" val="38800068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48342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- 2018-04-21 10:00:00 </a:t>
                      </a:r>
                      <a:r>
                        <a:rPr kumimoji="0" lang="en-US" sz="1000" b="0" i="0" u="none" strike="noStrike" kern="1200" cap="none" spc="0" normalizeH="0" baseline="0" noProof="0">
                          <a:ln>
                            <a:noFill/>
                          </a:ln>
                          <a:solidFill>
                            <a:prstClr val="black"/>
                          </a:solidFill>
                          <a:effectLst/>
                          <a:uLnTx/>
                          <a:uFillTx/>
                          <a:latin typeface="+mn-lt"/>
                          <a:ea typeface="+mn-ea"/>
                          <a:cs typeface="+mn-cs"/>
                        </a:rPr>
                        <a:t> 
 Want to grab readers’ attention? Just use descriptive language!
A. “She placed the mug on the tray.”
B. “With a half-hearted smile, she placed her trademark short and wide, cream-coloured mug on the tray with the chocolate still steaming.” *
Which of these would you rather read? Most likely, you will want to read Story B. Why? It is because Story B has the higher chance of grabbing the reader’s attention. 
*(Source: “Sev and the Hot Chocolate” by Nur Fatin Afrina Binti Mohd Fakhruddin, the Grand Prize winner of the Oxford Big Write Creative Writing Competition 2017 – Category B)
Good luck! Click here to participate in the Oxford Fajar Big Write Competition:
https://www.oxfordfajar.com.my/bigwrite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14359637"/>
                  </a:ext>
                </a:extLst>
              </a:tr>
            </a:tbl>
          </a:graphicData>
        </a:graphic>
      </p:graphicFrame>
      <p:sp>
        <p:nvSpPr>
          <p:cNvPr id="4" name="Text Placeholder 3">
            <a:extLst>
              <a:ext uri="{FF2B5EF4-FFF2-40B4-BE49-F238E27FC236}">
                <a16:creationId xmlns:a16="http://schemas.microsoft.com/office/drawing/2014/main" id="{ACE4E373-B935-44C5-A881-A80E0016E549}"/>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5111371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E9070-A364-45FC-803D-C5CA5DC261A6}"/>
              </a:ext>
            </a:extLst>
          </p:cNvPr>
          <p:cNvSpPr>
            <a:spLocks noGrp="1"/>
          </p:cNvSpPr>
          <p:nvPr>
            <p:ph type="title"/>
          </p:nvPr>
        </p:nvSpPr>
        <p:spPr/>
        <p:txBody>
          <a:bodyPr/>
          <a:lstStyle/>
          <a:p>
            <a:r>
              <a:rPr lang="en-US"/>
              <a:t>(FB) Custom Own Posts Table (new) | Oxford Fajar - 5 of 5</a:t>
            </a:r>
          </a:p>
        </p:txBody>
      </p:sp>
      <p:graphicFrame>
        <p:nvGraphicFramePr>
          <p:cNvPr id="5" name="Table Placeholder 4">
            <a:extLst>
              <a:ext uri="{FF2B5EF4-FFF2-40B4-BE49-F238E27FC236}">
                <a16:creationId xmlns:a16="http://schemas.microsoft.com/office/drawing/2014/main" id="{F8ABEBE5-A79E-4106-9BA5-753A1B15023E}"/>
              </a:ext>
            </a:extLst>
          </p:cNvPr>
          <p:cNvGraphicFramePr>
            <a:graphicFrameLocks noGrp="1"/>
          </p:cNvGraphicFramePr>
          <p:nvPr>
            <p:ph type="tbl" sz="quarter" idx="13"/>
            <p:extLst>
              <p:ext uri="{D42A27DB-BD31-4B8C-83A1-F6EECF244321}">
                <p14:modId xmlns:p14="http://schemas.microsoft.com/office/powerpoint/2010/main" val="28714515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64950228"/>
                    </a:ext>
                  </a:extLst>
                </a:gridCol>
                <a:gridCol w="822960">
                  <a:extLst>
                    <a:ext uri="{9D8B030D-6E8A-4147-A177-3AD203B41FA5}">
                      <a16:colId xmlns:a16="http://schemas.microsoft.com/office/drawing/2014/main" val="636593043"/>
                    </a:ext>
                  </a:extLst>
                </a:gridCol>
                <a:gridCol w="822960">
                  <a:extLst>
                    <a:ext uri="{9D8B030D-6E8A-4147-A177-3AD203B41FA5}">
                      <a16:colId xmlns:a16="http://schemas.microsoft.com/office/drawing/2014/main" val="1255944145"/>
                    </a:ext>
                  </a:extLst>
                </a:gridCol>
                <a:gridCol w="822960">
                  <a:extLst>
                    <a:ext uri="{9D8B030D-6E8A-4147-A177-3AD203B41FA5}">
                      <a16:colId xmlns:a16="http://schemas.microsoft.com/office/drawing/2014/main" val="3740111373"/>
                    </a:ext>
                  </a:extLst>
                </a:gridCol>
                <a:gridCol w="822960">
                  <a:extLst>
                    <a:ext uri="{9D8B030D-6E8A-4147-A177-3AD203B41FA5}">
                      <a16:colId xmlns:a16="http://schemas.microsoft.com/office/drawing/2014/main" val="4007522393"/>
                    </a:ext>
                  </a:extLst>
                </a:gridCol>
                <a:gridCol w="822960">
                  <a:extLst>
                    <a:ext uri="{9D8B030D-6E8A-4147-A177-3AD203B41FA5}">
                      <a16:colId xmlns:a16="http://schemas.microsoft.com/office/drawing/2014/main" val="2921675417"/>
                    </a:ext>
                  </a:extLst>
                </a:gridCol>
                <a:gridCol w="822960">
                  <a:extLst>
                    <a:ext uri="{9D8B030D-6E8A-4147-A177-3AD203B41FA5}">
                      <a16:colId xmlns:a16="http://schemas.microsoft.com/office/drawing/2014/main" val="23255565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08500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- 2018-04-30 14:50:28 </a:t>
                      </a:r>
                      <a:r>
                        <a:rPr kumimoji="0" lang="en-US" sz="1000" b="0" i="0" u="none" strike="noStrike" kern="1200" cap="none" spc="0" normalizeH="0" baseline="0" noProof="0">
                          <a:ln>
                            <a:noFill/>
                          </a:ln>
                          <a:solidFill>
                            <a:prstClr val="black"/>
                          </a:solidFill>
                          <a:effectLst/>
                          <a:uLnTx/>
                          <a:uFillTx/>
                          <a:latin typeface="+mn-lt"/>
                          <a:ea typeface="+mn-ea"/>
                          <a:cs typeface="+mn-cs"/>
                        </a:rPr>
                        <a:t> 
 We hope this quick takeaway from last year’s 4D3N Creative Writing Camp by Nur Fatihah bt Abdul Malek will inspire you to write better:
“By using flow writing, I can just let myself go and let my imagination run wild.”
Participate in the Oxford Big Write competition today and stand a chance to be invited to a 4D3N Creative Writing Camp. 
To participate:
https://www.oxfordfajar.com.my/bigwrite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4984006"/>
                  </a:ext>
                </a:extLst>
              </a:tr>
            </a:tbl>
          </a:graphicData>
        </a:graphic>
      </p:graphicFrame>
      <p:sp>
        <p:nvSpPr>
          <p:cNvPr id="4" name="Text Placeholder 3">
            <a:extLst>
              <a:ext uri="{FF2B5EF4-FFF2-40B4-BE49-F238E27FC236}">
                <a16:creationId xmlns:a16="http://schemas.microsoft.com/office/drawing/2014/main" id="{08BD48E0-96B8-4B88-A567-D24E1D42BF28}"/>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2390914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6FCF6-2AF6-41F9-BE24-36E4E408F9C7}"/>
              </a:ext>
            </a:extLst>
          </p:cNvPr>
          <p:cNvSpPr>
            <a:spLocks noGrp="1"/>
          </p:cNvSpPr>
          <p:nvPr>
            <p:ph type="title"/>
          </p:nvPr>
        </p:nvSpPr>
        <p:spPr/>
        <p:txBody>
          <a:bodyPr/>
          <a:lstStyle/>
          <a:p>
            <a:r>
              <a:rPr lang="en-US"/>
              <a:t>Facebook Fan Demographics | Oxford Fajar</a:t>
            </a:r>
          </a:p>
        </p:txBody>
      </p:sp>
      <p:graphicFrame>
        <p:nvGraphicFramePr>
          <p:cNvPr id="6" name="Chart Placeholder 5">
            <a:extLst>
              <a:ext uri="{FF2B5EF4-FFF2-40B4-BE49-F238E27FC236}">
                <a16:creationId xmlns:a16="http://schemas.microsoft.com/office/drawing/2014/main" id="{538C72B0-F84A-49C8-A0CD-28B608C4E853}"/>
              </a:ext>
            </a:extLst>
          </p:cNvPr>
          <p:cNvGraphicFramePr>
            <a:graphicFrameLocks noGrp="1"/>
          </p:cNvGraphicFramePr>
          <p:nvPr>
            <p:ph type="chart" sz="quarter" idx="13"/>
            <p:extLst>
              <p:ext uri="{D42A27DB-BD31-4B8C-83A1-F6EECF244321}">
                <p14:modId xmlns:p14="http://schemas.microsoft.com/office/powerpoint/2010/main" val="23498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35377B-659E-4744-9771-090E33836A55}"/>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F69E075C-4DA0-494D-B969-7E6C377DFA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052259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14809-DF5C-4530-8C90-04FDE40E32D1}"/>
              </a:ext>
            </a:extLst>
          </p:cNvPr>
          <p:cNvSpPr>
            <a:spLocks noGrp="1"/>
          </p:cNvSpPr>
          <p:nvPr>
            <p:ph type="title"/>
          </p:nvPr>
        </p:nvSpPr>
        <p:spPr/>
        <p:txBody>
          <a:bodyPr/>
          <a:lstStyle/>
          <a:p>
            <a:r>
              <a:rPr lang="en-US"/>
              <a:t>Facebook Interaction Rate | Oxford Fajar</a:t>
            </a:r>
          </a:p>
        </p:txBody>
      </p:sp>
      <p:graphicFrame>
        <p:nvGraphicFramePr>
          <p:cNvPr id="6" name="Chart Placeholder 5">
            <a:extLst>
              <a:ext uri="{FF2B5EF4-FFF2-40B4-BE49-F238E27FC236}">
                <a16:creationId xmlns:a16="http://schemas.microsoft.com/office/drawing/2014/main" id="{15CD6798-19EA-472F-BCE0-FF5BFAFEDC46}"/>
              </a:ext>
            </a:extLst>
          </p:cNvPr>
          <p:cNvGraphicFramePr>
            <a:graphicFrameLocks noGrp="1"/>
          </p:cNvGraphicFramePr>
          <p:nvPr>
            <p:ph type="chart" sz="quarter" idx="13"/>
            <p:extLst>
              <p:ext uri="{D42A27DB-BD31-4B8C-83A1-F6EECF244321}">
                <p14:modId xmlns:p14="http://schemas.microsoft.com/office/powerpoint/2010/main" val="15462364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61B06A-1BDC-4A2B-B784-525F765802AC}"/>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A932DD62-C17D-4791-8A00-7A671B7948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49660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E6DB7-09B1-4C90-B095-70C0268476AF}"/>
              </a:ext>
            </a:extLst>
          </p:cNvPr>
          <p:cNvSpPr>
            <a:spLocks noGrp="1"/>
          </p:cNvSpPr>
          <p:nvPr>
            <p:ph type="title"/>
          </p:nvPr>
        </p:nvSpPr>
        <p:spPr/>
        <p:txBody>
          <a:bodyPr/>
          <a:lstStyle/>
          <a:p>
            <a:r>
              <a:rPr lang="en-US"/>
              <a:t>Facebook Fans Total | Oxford Fajar</a:t>
            </a:r>
          </a:p>
        </p:txBody>
      </p:sp>
      <p:graphicFrame>
        <p:nvGraphicFramePr>
          <p:cNvPr id="6" name="Chart Placeholder 5">
            <a:extLst>
              <a:ext uri="{FF2B5EF4-FFF2-40B4-BE49-F238E27FC236}">
                <a16:creationId xmlns:a16="http://schemas.microsoft.com/office/drawing/2014/main" id="{8C2EF2C2-6C18-43F6-BC1A-B41E97BBC80E}"/>
              </a:ext>
            </a:extLst>
          </p:cNvPr>
          <p:cNvGraphicFramePr>
            <a:graphicFrameLocks noGrp="1"/>
          </p:cNvGraphicFramePr>
          <p:nvPr>
            <p:ph type="chart" sz="quarter" idx="13"/>
            <p:extLst>
              <p:ext uri="{D42A27DB-BD31-4B8C-83A1-F6EECF244321}">
                <p14:modId xmlns:p14="http://schemas.microsoft.com/office/powerpoint/2010/main" val="3055055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CD3012-9F1C-4006-862B-72F584BB43E9}"/>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23F50200-8FA9-495E-960E-32FFB64BCE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91030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5FC60-486C-4FDD-83B1-7648FA8E8BBA}"/>
              </a:ext>
            </a:extLst>
          </p:cNvPr>
          <p:cNvSpPr>
            <a:spLocks noGrp="1"/>
          </p:cNvSpPr>
          <p:nvPr>
            <p:ph type="title"/>
          </p:nvPr>
        </p:nvSpPr>
        <p:spPr/>
        <p:txBody>
          <a:bodyPr/>
          <a:lstStyle/>
          <a:p>
            <a:r>
              <a:rPr lang="en-US"/>
              <a:t>Facebook Page Views | Oxford Fajar</a:t>
            </a:r>
          </a:p>
        </p:txBody>
      </p:sp>
      <p:graphicFrame>
        <p:nvGraphicFramePr>
          <p:cNvPr id="6" name="Chart Placeholder 5">
            <a:extLst>
              <a:ext uri="{FF2B5EF4-FFF2-40B4-BE49-F238E27FC236}">
                <a16:creationId xmlns:a16="http://schemas.microsoft.com/office/drawing/2014/main" id="{FBF7FB07-5BEA-4FD2-98F6-6AF1138F576F}"/>
              </a:ext>
            </a:extLst>
          </p:cNvPr>
          <p:cNvGraphicFramePr>
            <a:graphicFrameLocks noGrp="1"/>
          </p:cNvGraphicFramePr>
          <p:nvPr>
            <p:ph type="chart" sz="quarter" idx="13"/>
            <p:extLst>
              <p:ext uri="{D42A27DB-BD31-4B8C-83A1-F6EECF244321}">
                <p14:modId xmlns:p14="http://schemas.microsoft.com/office/powerpoint/2010/main" val="4820109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341482-B639-4426-A089-9F5ED7DBBD1C}"/>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F08C1E29-90E6-45FC-A0E5-F4A3B8AC15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59684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FB84A-F8D5-4F58-A1B9-EAD039002C3B}"/>
              </a:ext>
            </a:extLst>
          </p:cNvPr>
          <p:cNvSpPr>
            <a:spLocks noGrp="1"/>
          </p:cNvSpPr>
          <p:nvPr>
            <p:ph type="title"/>
          </p:nvPr>
        </p:nvSpPr>
        <p:spPr/>
        <p:txBody>
          <a:bodyPr/>
          <a:lstStyle/>
          <a:p>
            <a:r>
              <a:rPr lang="en-US"/>
              <a:t>Facebook Fans By City Table | Oxford Fajar - 1 of 3</a:t>
            </a:r>
          </a:p>
        </p:txBody>
      </p:sp>
      <p:graphicFrame>
        <p:nvGraphicFramePr>
          <p:cNvPr id="5" name="Table Placeholder 4">
            <a:extLst>
              <a:ext uri="{FF2B5EF4-FFF2-40B4-BE49-F238E27FC236}">
                <a16:creationId xmlns:a16="http://schemas.microsoft.com/office/drawing/2014/main" id="{47102D12-59FB-42F7-ADD6-68BE342122B5}"/>
              </a:ext>
            </a:extLst>
          </p:cNvPr>
          <p:cNvGraphicFramePr>
            <a:graphicFrameLocks noGrp="1"/>
          </p:cNvGraphicFramePr>
          <p:nvPr>
            <p:ph type="tbl" sz="quarter" idx="13"/>
            <p:extLst>
              <p:ext uri="{D42A27DB-BD31-4B8C-83A1-F6EECF244321}">
                <p14:modId xmlns:p14="http://schemas.microsoft.com/office/powerpoint/2010/main" val="23611678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72725438"/>
                    </a:ext>
                  </a:extLst>
                </a:gridCol>
                <a:gridCol w="1645920">
                  <a:extLst>
                    <a:ext uri="{9D8B030D-6E8A-4147-A177-3AD203B41FA5}">
                      <a16:colId xmlns:a16="http://schemas.microsoft.com/office/drawing/2014/main" val="1434751642"/>
                    </a:ext>
                  </a:extLst>
                </a:gridCol>
                <a:gridCol w="1645920">
                  <a:extLst>
                    <a:ext uri="{9D8B030D-6E8A-4147-A177-3AD203B41FA5}">
                      <a16:colId xmlns:a16="http://schemas.microsoft.com/office/drawing/2014/main" val="22453836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423963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11.2 %</a:t>
                      </a:r>
                    </a:p>
                  </a:txBody>
                  <a:tcPr/>
                </a:tc>
                <a:extLst>
                  <a:ext uri="{0D108BD9-81ED-4DB2-BD59-A6C34878D82A}">
                    <a16:rowId xmlns:a16="http://schemas.microsoft.com/office/drawing/2014/main" val="3225964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6.8 %</a:t>
                      </a:r>
                    </a:p>
                  </a:txBody>
                  <a:tcPr/>
                </a:tc>
                <a:extLst>
                  <a:ext uri="{0D108BD9-81ED-4DB2-BD59-A6C34878D82A}">
                    <a16:rowId xmlns:a16="http://schemas.microsoft.com/office/drawing/2014/main" val="3848018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4.8 %</a:t>
                      </a:r>
                    </a:p>
                  </a:txBody>
                  <a:tcPr/>
                </a:tc>
                <a:extLst>
                  <a:ext uri="{0D108BD9-81ED-4DB2-BD59-A6C34878D82A}">
                    <a16:rowId xmlns:a16="http://schemas.microsoft.com/office/drawing/2014/main" val="290572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extLst>
                  <a:ext uri="{0D108BD9-81ED-4DB2-BD59-A6C34878D82A}">
                    <a16:rowId xmlns:a16="http://schemas.microsoft.com/office/drawing/2014/main" val="91025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3930373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2253108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3012038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244927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Pulau Pinang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548908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3776181527"/>
                  </a:ext>
                </a:extLst>
              </a:tr>
            </a:tbl>
          </a:graphicData>
        </a:graphic>
      </p:graphicFrame>
      <p:sp>
        <p:nvSpPr>
          <p:cNvPr id="4" name="Text Placeholder 3">
            <a:extLst>
              <a:ext uri="{FF2B5EF4-FFF2-40B4-BE49-F238E27FC236}">
                <a16:creationId xmlns:a16="http://schemas.microsoft.com/office/drawing/2014/main" id="{E10F66E0-6748-4D42-841F-D5D10FEC576A}"/>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9911336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FB91B-6AFB-4BF9-A888-769ABA062B65}"/>
              </a:ext>
            </a:extLst>
          </p:cNvPr>
          <p:cNvSpPr>
            <a:spLocks noGrp="1"/>
          </p:cNvSpPr>
          <p:nvPr>
            <p:ph type="title"/>
          </p:nvPr>
        </p:nvSpPr>
        <p:spPr/>
        <p:txBody>
          <a:bodyPr/>
          <a:lstStyle/>
          <a:p>
            <a:r>
              <a:rPr lang="en-US"/>
              <a:t>Facebook Fans By City Table | Oxford Fajar - 2 of 3</a:t>
            </a:r>
          </a:p>
        </p:txBody>
      </p:sp>
      <p:graphicFrame>
        <p:nvGraphicFramePr>
          <p:cNvPr id="5" name="Table Placeholder 4">
            <a:extLst>
              <a:ext uri="{FF2B5EF4-FFF2-40B4-BE49-F238E27FC236}">
                <a16:creationId xmlns:a16="http://schemas.microsoft.com/office/drawing/2014/main" id="{72DB263F-B8D9-4831-B5E1-EAA8E2D51A8A}"/>
              </a:ext>
            </a:extLst>
          </p:cNvPr>
          <p:cNvGraphicFramePr>
            <a:graphicFrameLocks noGrp="1"/>
          </p:cNvGraphicFramePr>
          <p:nvPr>
            <p:ph type="tbl" sz="quarter" idx="13"/>
            <p:extLst>
              <p:ext uri="{D42A27DB-BD31-4B8C-83A1-F6EECF244321}">
                <p14:modId xmlns:p14="http://schemas.microsoft.com/office/powerpoint/2010/main" val="2719231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822288899"/>
                    </a:ext>
                  </a:extLst>
                </a:gridCol>
                <a:gridCol w="1645920">
                  <a:extLst>
                    <a:ext uri="{9D8B030D-6E8A-4147-A177-3AD203B41FA5}">
                      <a16:colId xmlns:a16="http://schemas.microsoft.com/office/drawing/2014/main" val="3858461287"/>
                    </a:ext>
                  </a:extLst>
                </a:gridCol>
                <a:gridCol w="1645920">
                  <a:extLst>
                    <a:ext uri="{9D8B030D-6E8A-4147-A177-3AD203B41FA5}">
                      <a16:colId xmlns:a16="http://schemas.microsoft.com/office/drawing/2014/main" val="15407442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736339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3045282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2814567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3662895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790248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393594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2337039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569517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Bintulu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3756021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Sabah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983787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716526270"/>
                  </a:ext>
                </a:extLst>
              </a:tr>
            </a:tbl>
          </a:graphicData>
        </a:graphic>
      </p:graphicFrame>
      <p:sp>
        <p:nvSpPr>
          <p:cNvPr id="4" name="Text Placeholder 3">
            <a:extLst>
              <a:ext uri="{FF2B5EF4-FFF2-40B4-BE49-F238E27FC236}">
                <a16:creationId xmlns:a16="http://schemas.microsoft.com/office/drawing/2014/main" id="{4E7D3D1F-89A5-4DC7-8B0B-9812573CB15D}"/>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9799043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D9955-86B5-4ED5-9962-C25F6AE31EF3}"/>
              </a:ext>
            </a:extLst>
          </p:cNvPr>
          <p:cNvSpPr>
            <a:spLocks noGrp="1"/>
          </p:cNvSpPr>
          <p:nvPr>
            <p:ph type="title"/>
          </p:nvPr>
        </p:nvSpPr>
        <p:spPr/>
        <p:txBody>
          <a:bodyPr/>
          <a:lstStyle/>
          <a:p>
            <a:r>
              <a:rPr lang="en-US"/>
              <a:t>Facebook Fans By City Table | Oxford Fajar - 3 of 3</a:t>
            </a:r>
          </a:p>
        </p:txBody>
      </p:sp>
      <p:graphicFrame>
        <p:nvGraphicFramePr>
          <p:cNvPr id="5" name="Table Placeholder 4">
            <a:extLst>
              <a:ext uri="{FF2B5EF4-FFF2-40B4-BE49-F238E27FC236}">
                <a16:creationId xmlns:a16="http://schemas.microsoft.com/office/drawing/2014/main" id="{6391433E-6A50-4FCA-BFD5-7676CC6EF197}"/>
              </a:ext>
            </a:extLst>
          </p:cNvPr>
          <p:cNvGraphicFramePr>
            <a:graphicFrameLocks noGrp="1"/>
          </p:cNvGraphicFramePr>
          <p:nvPr>
            <p:ph type="tbl" sz="quarter" idx="13"/>
            <p:extLst>
              <p:ext uri="{D42A27DB-BD31-4B8C-83A1-F6EECF244321}">
                <p14:modId xmlns:p14="http://schemas.microsoft.com/office/powerpoint/2010/main" val="41581895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216209150"/>
                    </a:ext>
                  </a:extLst>
                </a:gridCol>
                <a:gridCol w="1645920">
                  <a:extLst>
                    <a:ext uri="{9D8B030D-6E8A-4147-A177-3AD203B41FA5}">
                      <a16:colId xmlns:a16="http://schemas.microsoft.com/office/drawing/2014/main" val="3350693447"/>
                    </a:ext>
                  </a:extLst>
                </a:gridCol>
                <a:gridCol w="1645920">
                  <a:extLst>
                    <a:ext uri="{9D8B030D-6E8A-4147-A177-3AD203B41FA5}">
                      <a16:colId xmlns:a16="http://schemas.microsoft.com/office/drawing/2014/main" val="1811431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904681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946372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Keningau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114102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931148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Lahad Datu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742893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893010320"/>
                  </a:ext>
                </a:extLst>
              </a:tr>
            </a:tbl>
          </a:graphicData>
        </a:graphic>
      </p:graphicFrame>
      <p:sp>
        <p:nvSpPr>
          <p:cNvPr id="4" name="Text Placeholder 3">
            <a:extLst>
              <a:ext uri="{FF2B5EF4-FFF2-40B4-BE49-F238E27FC236}">
                <a16:creationId xmlns:a16="http://schemas.microsoft.com/office/drawing/2014/main" id="{055B33C0-08B0-4A64-91A2-1790AFB8AC16}"/>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3996827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204F7-6195-49A6-A644-FBD1F1C1D37E}"/>
              </a:ext>
            </a:extLst>
          </p:cNvPr>
          <p:cNvSpPr>
            <a:spLocks noGrp="1"/>
          </p:cNvSpPr>
          <p:nvPr>
            <p:ph type="title"/>
          </p:nvPr>
        </p:nvSpPr>
        <p:spPr/>
        <p:txBody>
          <a:bodyPr/>
          <a:lstStyle/>
          <a:p>
            <a:r>
              <a:rPr lang="en-US"/>
              <a:t>Facebook Own Posts Table | Oxford Fajar - 1 of 16</a:t>
            </a:r>
          </a:p>
        </p:txBody>
      </p:sp>
      <p:graphicFrame>
        <p:nvGraphicFramePr>
          <p:cNvPr id="5" name="Table Placeholder 4">
            <a:extLst>
              <a:ext uri="{FF2B5EF4-FFF2-40B4-BE49-F238E27FC236}">
                <a16:creationId xmlns:a16="http://schemas.microsoft.com/office/drawing/2014/main" id="{1E160A48-BBA7-4E25-8763-01BA8D35A5B6}"/>
              </a:ext>
            </a:extLst>
          </p:cNvPr>
          <p:cNvGraphicFramePr>
            <a:graphicFrameLocks noGrp="1"/>
          </p:cNvGraphicFramePr>
          <p:nvPr>
            <p:ph type="tbl" sz="quarter" idx="13"/>
            <p:extLst>
              <p:ext uri="{D42A27DB-BD31-4B8C-83A1-F6EECF244321}">
                <p14:modId xmlns:p14="http://schemas.microsoft.com/office/powerpoint/2010/main" val="1913158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08566644"/>
                    </a:ext>
                  </a:extLst>
                </a:gridCol>
                <a:gridCol w="658368">
                  <a:extLst>
                    <a:ext uri="{9D8B030D-6E8A-4147-A177-3AD203B41FA5}">
                      <a16:colId xmlns:a16="http://schemas.microsoft.com/office/drawing/2014/main" val="2983579815"/>
                    </a:ext>
                  </a:extLst>
                </a:gridCol>
                <a:gridCol w="658368">
                  <a:extLst>
                    <a:ext uri="{9D8B030D-6E8A-4147-A177-3AD203B41FA5}">
                      <a16:colId xmlns:a16="http://schemas.microsoft.com/office/drawing/2014/main" val="2265152048"/>
                    </a:ext>
                  </a:extLst>
                </a:gridCol>
                <a:gridCol w="658368">
                  <a:extLst>
                    <a:ext uri="{9D8B030D-6E8A-4147-A177-3AD203B41FA5}">
                      <a16:colId xmlns:a16="http://schemas.microsoft.com/office/drawing/2014/main" val="3259962462"/>
                    </a:ext>
                  </a:extLst>
                </a:gridCol>
                <a:gridCol w="658368">
                  <a:extLst>
                    <a:ext uri="{9D8B030D-6E8A-4147-A177-3AD203B41FA5}">
                      <a16:colId xmlns:a16="http://schemas.microsoft.com/office/drawing/2014/main" val="331489444"/>
                    </a:ext>
                  </a:extLst>
                </a:gridCol>
                <a:gridCol w="658368">
                  <a:extLst>
                    <a:ext uri="{9D8B030D-6E8A-4147-A177-3AD203B41FA5}">
                      <a16:colId xmlns:a16="http://schemas.microsoft.com/office/drawing/2014/main" val="3646857120"/>
                    </a:ext>
                  </a:extLst>
                </a:gridCol>
                <a:gridCol w="658368">
                  <a:extLst>
                    <a:ext uri="{9D8B030D-6E8A-4147-A177-3AD203B41FA5}">
                      <a16:colId xmlns:a16="http://schemas.microsoft.com/office/drawing/2014/main" val="2823829039"/>
                    </a:ext>
                  </a:extLst>
                </a:gridCol>
                <a:gridCol w="658368">
                  <a:extLst>
                    <a:ext uri="{9D8B030D-6E8A-4147-A177-3AD203B41FA5}">
                      <a16:colId xmlns:a16="http://schemas.microsoft.com/office/drawing/2014/main" val="17135885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10905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- 2018-04-30 14:50:28 </a:t>
                      </a:r>
                      <a:r>
                        <a:rPr kumimoji="0" lang="en-US" sz="1000" b="0" i="0" u="none" strike="noStrike" kern="1200" cap="none" spc="0" normalizeH="0" baseline="0" noProof="0">
                          <a:ln>
                            <a:noFill/>
                          </a:ln>
                          <a:solidFill>
                            <a:prstClr val="black"/>
                          </a:solidFill>
                          <a:effectLst/>
                          <a:uLnTx/>
                          <a:uFillTx/>
                          <a:latin typeface="+mn-lt"/>
                          <a:ea typeface="+mn-ea"/>
                          <a:cs typeface="+mn-cs"/>
                        </a:rPr>
                        <a:t> 
 We hope this quick takeaway from last year’s 4D3N Creative Writing Camp by Nur Fatihah bt Abdul Malek will inspire you to write better:
“By using flow writing, I can just let myself go and let my imagination run wild.”
Participate in the Oxford Big Write competition today and stand a chance to be invited to a 4D3N Creative Writing Camp. 
To participate:
https://www.oxfordfajar.com.my/bigwrite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25264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- 2018-04-29 19:12:00 </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Coelacanths were once known only from fossils and were thought to have gone extinct with dinosaurs about 65 million years ago?
Source: Oxford Fajar Big Ideas Form 1 Science, pg 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1116781"/>
                  </a:ext>
                </a:extLst>
              </a:tr>
            </a:tbl>
          </a:graphicData>
        </a:graphic>
      </p:graphicFrame>
      <p:sp>
        <p:nvSpPr>
          <p:cNvPr id="4" name="Text Placeholder 3">
            <a:extLst>
              <a:ext uri="{FF2B5EF4-FFF2-40B4-BE49-F238E27FC236}">
                <a16:creationId xmlns:a16="http://schemas.microsoft.com/office/drawing/2014/main" id="{4294B60E-EE0A-41CE-8A61-A3C3FE9A84B0}"/>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4164453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6B75A-C98A-4AED-A897-E44E106D4D84}"/>
              </a:ext>
            </a:extLst>
          </p:cNvPr>
          <p:cNvSpPr>
            <a:spLocks noGrp="1"/>
          </p:cNvSpPr>
          <p:nvPr>
            <p:ph type="title"/>
          </p:nvPr>
        </p:nvSpPr>
        <p:spPr/>
        <p:txBody>
          <a:bodyPr/>
          <a:lstStyle/>
          <a:p>
            <a:r>
              <a:rPr lang="en-US"/>
              <a:t>Facebook Own Posts Table | Oxford Fajar - 2 of 16</a:t>
            </a:r>
          </a:p>
        </p:txBody>
      </p:sp>
      <p:graphicFrame>
        <p:nvGraphicFramePr>
          <p:cNvPr id="5" name="Table Placeholder 4">
            <a:extLst>
              <a:ext uri="{FF2B5EF4-FFF2-40B4-BE49-F238E27FC236}">
                <a16:creationId xmlns:a16="http://schemas.microsoft.com/office/drawing/2014/main" id="{48F2263A-5C5F-481C-BADE-A1F5AFC72746}"/>
              </a:ext>
            </a:extLst>
          </p:cNvPr>
          <p:cNvGraphicFramePr>
            <a:graphicFrameLocks noGrp="1"/>
          </p:cNvGraphicFramePr>
          <p:nvPr>
            <p:ph type="tbl" sz="quarter" idx="13"/>
            <p:extLst>
              <p:ext uri="{D42A27DB-BD31-4B8C-83A1-F6EECF244321}">
                <p14:modId xmlns:p14="http://schemas.microsoft.com/office/powerpoint/2010/main" val="2031724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64022392"/>
                    </a:ext>
                  </a:extLst>
                </a:gridCol>
                <a:gridCol w="658368">
                  <a:extLst>
                    <a:ext uri="{9D8B030D-6E8A-4147-A177-3AD203B41FA5}">
                      <a16:colId xmlns:a16="http://schemas.microsoft.com/office/drawing/2014/main" val="2909157098"/>
                    </a:ext>
                  </a:extLst>
                </a:gridCol>
                <a:gridCol w="658368">
                  <a:extLst>
                    <a:ext uri="{9D8B030D-6E8A-4147-A177-3AD203B41FA5}">
                      <a16:colId xmlns:a16="http://schemas.microsoft.com/office/drawing/2014/main" val="1270231850"/>
                    </a:ext>
                  </a:extLst>
                </a:gridCol>
                <a:gridCol w="658368">
                  <a:extLst>
                    <a:ext uri="{9D8B030D-6E8A-4147-A177-3AD203B41FA5}">
                      <a16:colId xmlns:a16="http://schemas.microsoft.com/office/drawing/2014/main" val="4239598282"/>
                    </a:ext>
                  </a:extLst>
                </a:gridCol>
                <a:gridCol w="658368">
                  <a:extLst>
                    <a:ext uri="{9D8B030D-6E8A-4147-A177-3AD203B41FA5}">
                      <a16:colId xmlns:a16="http://schemas.microsoft.com/office/drawing/2014/main" val="1959645381"/>
                    </a:ext>
                  </a:extLst>
                </a:gridCol>
                <a:gridCol w="658368">
                  <a:extLst>
                    <a:ext uri="{9D8B030D-6E8A-4147-A177-3AD203B41FA5}">
                      <a16:colId xmlns:a16="http://schemas.microsoft.com/office/drawing/2014/main" val="576756887"/>
                    </a:ext>
                  </a:extLst>
                </a:gridCol>
                <a:gridCol w="658368">
                  <a:extLst>
                    <a:ext uri="{9D8B030D-6E8A-4147-A177-3AD203B41FA5}">
                      <a16:colId xmlns:a16="http://schemas.microsoft.com/office/drawing/2014/main" val="4223240682"/>
                    </a:ext>
                  </a:extLst>
                </a:gridCol>
                <a:gridCol w="658368">
                  <a:extLst>
                    <a:ext uri="{9D8B030D-6E8A-4147-A177-3AD203B41FA5}">
                      <a16:colId xmlns:a16="http://schemas.microsoft.com/office/drawing/2014/main" val="1322403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34497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- 2018-04-28 10:00:02 </a:t>
                      </a:r>
                      <a:r>
                        <a:rPr kumimoji="0" lang="en-US" sz="1000" b="0" i="0" u="none" strike="noStrike" kern="1200" cap="none" spc="0" normalizeH="0" baseline="0" noProof="0">
                          <a:ln>
                            <a:noFill/>
                          </a:ln>
                          <a:solidFill>
                            <a:prstClr val="black"/>
                          </a:solidFill>
                          <a:effectLst/>
                          <a:uLnTx/>
                          <a:uFillTx/>
                          <a:latin typeface="+mn-lt"/>
                          <a:ea typeface="+mn-ea"/>
                          <a:cs typeface="+mn-cs"/>
                        </a:rPr>
                        <a:t> 
 Once you have finished writing the first draft, put it away for at least three days and then look at it again with fresh eyes. 
(i) Read aloud: Listen and ask yourself: Is the first line/paragraph a captivating one? Is the plot clear? Does the story sound convincing? Do the dialogues sound like real speeches? Are you using the correct punctuations and speech marks? Is the paragraphing correct?
(ii) Edit and ask yourself: Are there any grammar mistakes? Are you using the best words to describe the situations? Have you used the same old sentence structure or have you added variation in it? Have you done enough to keep your readers interested?
Remember, the more you revise and proofread, the better your chances of coming up with a great piece.
Grab the chance to be invited to a 4D3N Creative Writing Camp. For more information: https://www.oxfordfajar.com.my/bigwrite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67276701"/>
                  </a:ext>
                </a:extLst>
              </a:tr>
            </a:tbl>
          </a:graphicData>
        </a:graphic>
      </p:graphicFrame>
      <p:sp>
        <p:nvSpPr>
          <p:cNvPr id="4" name="Text Placeholder 3">
            <a:extLst>
              <a:ext uri="{FF2B5EF4-FFF2-40B4-BE49-F238E27FC236}">
                <a16:creationId xmlns:a16="http://schemas.microsoft.com/office/drawing/2014/main" id="{FD1BE6BE-5461-4DDE-A167-0C92140C84B5}"/>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7966008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09CA4-05E1-43ED-9B94-C4A43ED59529}"/>
              </a:ext>
            </a:extLst>
          </p:cNvPr>
          <p:cNvSpPr>
            <a:spLocks noGrp="1"/>
          </p:cNvSpPr>
          <p:nvPr>
            <p:ph type="title"/>
          </p:nvPr>
        </p:nvSpPr>
        <p:spPr/>
        <p:txBody>
          <a:bodyPr/>
          <a:lstStyle/>
          <a:p>
            <a:r>
              <a:rPr lang="en-US"/>
              <a:t>Facebook Own Posts Table | Oxford Fajar - 3 of 16</a:t>
            </a:r>
          </a:p>
        </p:txBody>
      </p:sp>
      <p:graphicFrame>
        <p:nvGraphicFramePr>
          <p:cNvPr id="5" name="Table Placeholder 4">
            <a:extLst>
              <a:ext uri="{FF2B5EF4-FFF2-40B4-BE49-F238E27FC236}">
                <a16:creationId xmlns:a16="http://schemas.microsoft.com/office/drawing/2014/main" id="{7DC53907-C547-43B0-834C-BADD56821565}"/>
              </a:ext>
            </a:extLst>
          </p:cNvPr>
          <p:cNvGraphicFramePr>
            <a:graphicFrameLocks noGrp="1"/>
          </p:cNvGraphicFramePr>
          <p:nvPr>
            <p:ph type="tbl" sz="quarter" idx="13"/>
            <p:extLst>
              <p:ext uri="{D42A27DB-BD31-4B8C-83A1-F6EECF244321}">
                <p14:modId xmlns:p14="http://schemas.microsoft.com/office/powerpoint/2010/main" val="26020439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54056872"/>
                    </a:ext>
                  </a:extLst>
                </a:gridCol>
                <a:gridCol w="658368">
                  <a:extLst>
                    <a:ext uri="{9D8B030D-6E8A-4147-A177-3AD203B41FA5}">
                      <a16:colId xmlns:a16="http://schemas.microsoft.com/office/drawing/2014/main" val="2009240867"/>
                    </a:ext>
                  </a:extLst>
                </a:gridCol>
                <a:gridCol w="658368">
                  <a:extLst>
                    <a:ext uri="{9D8B030D-6E8A-4147-A177-3AD203B41FA5}">
                      <a16:colId xmlns:a16="http://schemas.microsoft.com/office/drawing/2014/main" val="3096961565"/>
                    </a:ext>
                  </a:extLst>
                </a:gridCol>
                <a:gridCol w="658368">
                  <a:extLst>
                    <a:ext uri="{9D8B030D-6E8A-4147-A177-3AD203B41FA5}">
                      <a16:colId xmlns:a16="http://schemas.microsoft.com/office/drawing/2014/main" val="2177085650"/>
                    </a:ext>
                  </a:extLst>
                </a:gridCol>
                <a:gridCol w="658368">
                  <a:extLst>
                    <a:ext uri="{9D8B030D-6E8A-4147-A177-3AD203B41FA5}">
                      <a16:colId xmlns:a16="http://schemas.microsoft.com/office/drawing/2014/main" val="1152297470"/>
                    </a:ext>
                  </a:extLst>
                </a:gridCol>
                <a:gridCol w="658368">
                  <a:extLst>
                    <a:ext uri="{9D8B030D-6E8A-4147-A177-3AD203B41FA5}">
                      <a16:colId xmlns:a16="http://schemas.microsoft.com/office/drawing/2014/main" val="3128706990"/>
                    </a:ext>
                  </a:extLst>
                </a:gridCol>
                <a:gridCol w="658368">
                  <a:extLst>
                    <a:ext uri="{9D8B030D-6E8A-4147-A177-3AD203B41FA5}">
                      <a16:colId xmlns:a16="http://schemas.microsoft.com/office/drawing/2014/main" val="3649893255"/>
                    </a:ext>
                  </a:extLst>
                </a:gridCol>
                <a:gridCol w="658368">
                  <a:extLst>
                    <a:ext uri="{9D8B030D-6E8A-4147-A177-3AD203B41FA5}">
                      <a16:colId xmlns:a16="http://schemas.microsoft.com/office/drawing/2014/main" val="6352076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99938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- 2018-04-26 10:00:02 </a:t>
                      </a:r>
                      <a:r>
                        <a:rPr kumimoji="0" lang="en-US" sz="1000" b="0" i="0" u="none" strike="noStrike" kern="1200" cap="none" spc="0" normalizeH="0" baseline="0" noProof="0">
                          <a:ln>
                            <a:noFill/>
                          </a:ln>
                          <a:solidFill>
                            <a:prstClr val="black"/>
                          </a:solidFill>
                          <a:effectLst/>
                          <a:uLnTx/>
                          <a:uFillTx/>
                          <a:latin typeface="+mn-lt"/>
                          <a:ea typeface="+mn-ea"/>
                          <a:cs typeface="+mn-cs"/>
                        </a:rPr>
                        <a:t> 
 Standing out is not an easy task, especially when competing with thousands of other young budding writers. 
You need to try to create interesting characters to stand out. To be an effective writer, you need to convince your readers that your characters could exist! 
Give your characters: 
- appearance (visual descriptions)
- action (describe actions, rather than listing adjectives)
- speech (choice of character’s words)
- thought (show your character’s unexpressed memories, fears, and hopes)
To participate in the Oxford Big Write competition, click: https://www.oxfordfajar.com.my/bigwrite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88285297"/>
                  </a:ext>
                </a:extLst>
              </a:tr>
            </a:tbl>
          </a:graphicData>
        </a:graphic>
      </p:graphicFrame>
      <p:sp>
        <p:nvSpPr>
          <p:cNvPr id="4" name="Text Placeholder 3">
            <a:extLst>
              <a:ext uri="{FF2B5EF4-FFF2-40B4-BE49-F238E27FC236}">
                <a16:creationId xmlns:a16="http://schemas.microsoft.com/office/drawing/2014/main" id="{743E2C44-5D2D-42B1-9742-F019657F1894}"/>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8182050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36A7F-E6CB-465C-9289-07360DFB4061}"/>
              </a:ext>
            </a:extLst>
          </p:cNvPr>
          <p:cNvSpPr>
            <a:spLocks noGrp="1"/>
          </p:cNvSpPr>
          <p:nvPr>
            <p:ph type="title"/>
          </p:nvPr>
        </p:nvSpPr>
        <p:spPr/>
        <p:txBody>
          <a:bodyPr/>
          <a:lstStyle/>
          <a:p>
            <a:r>
              <a:rPr lang="en-US"/>
              <a:t>Facebook Own Posts Table | Oxford Fajar - 4 of 16</a:t>
            </a:r>
          </a:p>
        </p:txBody>
      </p:sp>
      <p:graphicFrame>
        <p:nvGraphicFramePr>
          <p:cNvPr id="5" name="Table Placeholder 4">
            <a:extLst>
              <a:ext uri="{FF2B5EF4-FFF2-40B4-BE49-F238E27FC236}">
                <a16:creationId xmlns:a16="http://schemas.microsoft.com/office/drawing/2014/main" id="{71338D2B-FFBA-4C29-B0D3-4F6DF2BA0DF8}"/>
              </a:ext>
            </a:extLst>
          </p:cNvPr>
          <p:cNvGraphicFramePr>
            <a:graphicFrameLocks noGrp="1"/>
          </p:cNvGraphicFramePr>
          <p:nvPr>
            <p:ph type="tbl" sz="quarter" idx="13"/>
            <p:extLst>
              <p:ext uri="{D42A27DB-BD31-4B8C-83A1-F6EECF244321}">
                <p14:modId xmlns:p14="http://schemas.microsoft.com/office/powerpoint/2010/main" val="15937229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146338"/>
                    </a:ext>
                  </a:extLst>
                </a:gridCol>
                <a:gridCol w="658368">
                  <a:extLst>
                    <a:ext uri="{9D8B030D-6E8A-4147-A177-3AD203B41FA5}">
                      <a16:colId xmlns:a16="http://schemas.microsoft.com/office/drawing/2014/main" val="1215982630"/>
                    </a:ext>
                  </a:extLst>
                </a:gridCol>
                <a:gridCol w="658368">
                  <a:extLst>
                    <a:ext uri="{9D8B030D-6E8A-4147-A177-3AD203B41FA5}">
                      <a16:colId xmlns:a16="http://schemas.microsoft.com/office/drawing/2014/main" val="1996138335"/>
                    </a:ext>
                  </a:extLst>
                </a:gridCol>
                <a:gridCol w="658368">
                  <a:extLst>
                    <a:ext uri="{9D8B030D-6E8A-4147-A177-3AD203B41FA5}">
                      <a16:colId xmlns:a16="http://schemas.microsoft.com/office/drawing/2014/main" val="105374770"/>
                    </a:ext>
                  </a:extLst>
                </a:gridCol>
                <a:gridCol w="658368">
                  <a:extLst>
                    <a:ext uri="{9D8B030D-6E8A-4147-A177-3AD203B41FA5}">
                      <a16:colId xmlns:a16="http://schemas.microsoft.com/office/drawing/2014/main" val="266133911"/>
                    </a:ext>
                  </a:extLst>
                </a:gridCol>
                <a:gridCol w="658368">
                  <a:extLst>
                    <a:ext uri="{9D8B030D-6E8A-4147-A177-3AD203B41FA5}">
                      <a16:colId xmlns:a16="http://schemas.microsoft.com/office/drawing/2014/main" val="1872531664"/>
                    </a:ext>
                  </a:extLst>
                </a:gridCol>
                <a:gridCol w="658368">
                  <a:extLst>
                    <a:ext uri="{9D8B030D-6E8A-4147-A177-3AD203B41FA5}">
                      <a16:colId xmlns:a16="http://schemas.microsoft.com/office/drawing/2014/main" val="3196500952"/>
                    </a:ext>
                  </a:extLst>
                </a:gridCol>
                <a:gridCol w="658368">
                  <a:extLst>
                    <a:ext uri="{9D8B030D-6E8A-4147-A177-3AD203B41FA5}">
                      <a16:colId xmlns:a16="http://schemas.microsoft.com/office/drawing/2014/main" val="12306622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0538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- 2018-04-25 10:10:00 </a:t>
                      </a:r>
                      <a:r>
                        <a:rPr kumimoji="0" lang="en-US" sz="1000" b="0" i="0" u="none" strike="noStrike" kern="1200" cap="none" spc="0" normalizeH="0" baseline="0" noProof="0">
                          <a:ln>
                            <a:noFill/>
                          </a:ln>
                          <a:solidFill>
                            <a:prstClr val="black"/>
                          </a:solidFill>
                          <a:effectLst/>
                          <a:uLnTx/>
                          <a:uFillTx/>
                          <a:latin typeface="+mn-lt"/>
                          <a:ea typeface="+mn-ea"/>
                          <a:cs typeface="+mn-cs"/>
                        </a:rPr>
                        <a:t> 
 Good news! KL International Book Fair (KLIBF) 2018 will take place from 27th April until 6th May 2018 at Putra World Trade Centre. We will be showcasing and selling our dictionaries, school and higher education titles there. Visit our booth to pick your favourite books. Free admission, see you there!
p/s: Watch this space to find out our special promotion during the KLIBF! ;)
For more information, please visit https://www.klibf.my/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25879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- 2018-04-23 17:11:00 </a:t>
                      </a:r>
                      <a:r>
                        <a:rPr kumimoji="0" lang="en-US" sz="1000" b="0" i="0" u="none" strike="noStrike" kern="1200" cap="none" spc="0" normalizeH="0" baseline="0" noProof="0">
                          <a:ln>
                            <a:noFill/>
                          </a:ln>
                          <a:solidFill>
                            <a:prstClr val="black"/>
                          </a:solidFill>
                          <a:effectLst/>
                          <a:uLnTx/>
                          <a:uFillTx/>
                          <a:latin typeface="+mn-lt"/>
                          <a:ea typeface="+mn-ea"/>
                          <a:cs typeface="+mn-cs"/>
                        </a:rPr>
                        <a:t> 
 Can you form a sentence with the word “impactful”? :)
Learn more!
http://bit.ly/2FX7PjR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00678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- 2018-04-23 10:28:20 </a:t>
                      </a:r>
                      <a:r>
                        <a:rPr kumimoji="0" lang="en-US" sz="1000" b="0" i="0" u="none" strike="noStrike" kern="1200" cap="none" spc="0" normalizeH="0" baseline="0" noProof="0">
                          <a:ln>
                            <a:noFill/>
                          </a:ln>
                          <a:solidFill>
                            <a:prstClr val="black"/>
                          </a:solidFill>
                          <a:effectLst/>
                          <a:uLnTx/>
                          <a:uFillTx/>
                          <a:latin typeface="+mn-lt"/>
                          <a:ea typeface="+mn-ea"/>
                          <a:cs typeface="+mn-cs"/>
                        </a:rPr>
                        <a:t> 
 Guidelines for Creative Writing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1899674"/>
                  </a:ext>
                </a:extLst>
              </a:tr>
            </a:tbl>
          </a:graphicData>
        </a:graphic>
      </p:graphicFrame>
      <p:sp>
        <p:nvSpPr>
          <p:cNvPr id="4" name="Text Placeholder 3">
            <a:extLst>
              <a:ext uri="{FF2B5EF4-FFF2-40B4-BE49-F238E27FC236}">
                <a16:creationId xmlns:a16="http://schemas.microsoft.com/office/drawing/2014/main" id="{510C4140-8DD7-4B0C-9022-D6277898F7A1}"/>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8084460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5E5A2-D8C3-4377-96ED-8C83B177805A}"/>
              </a:ext>
            </a:extLst>
          </p:cNvPr>
          <p:cNvSpPr>
            <a:spLocks noGrp="1"/>
          </p:cNvSpPr>
          <p:nvPr>
            <p:ph type="title"/>
          </p:nvPr>
        </p:nvSpPr>
        <p:spPr/>
        <p:txBody>
          <a:bodyPr/>
          <a:lstStyle/>
          <a:p>
            <a:r>
              <a:rPr lang="en-US"/>
              <a:t>Facebook Own Posts Table | Oxford Fajar - 5 of 16</a:t>
            </a:r>
          </a:p>
        </p:txBody>
      </p:sp>
      <p:graphicFrame>
        <p:nvGraphicFramePr>
          <p:cNvPr id="5" name="Table Placeholder 4">
            <a:extLst>
              <a:ext uri="{FF2B5EF4-FFF2-40B4-BE49-F238E27FC236}">
                <a16:creationId xmlns:a16="http://schemas.microsoft.com/office/drawing/2014/main" id="{87BBE925-7AE9-437E-A394-192077C69FC2}"/>
              </a:ext>
            </a:extLst>
          </p:cNvPr>
          <p:cNvGraphicFramePr>
            <a:graphicFrameLocks noGrp="1"/>
          </p:cNvGraphicFramePr>
          <p:nvPr>
            <p:ph type="tbl" sz="quarter" idx="13"/>
            <p:extLst>
              <p:ext uri="{D42A27DB-BD31-4B8C-83A1-F6EECF244321}">
                <p14:modId xmlns:p14="http://schemas.microsoft.com/office/powerpoint/2010/main" val="4189858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80475820"/>
                    </a:ext>
                  </a:extLst>
                </a:gridCol>
                <a:gridCol w="658368">
                  <a:extLst>
                    <a:ext uri="{9D8B030D-6E8A-4147-A177-3AD203B41FA5}">
                      <a16:colId xmlns:a16="http://schemas.microsoft.com/office/drawing/2014/main" val="3074260161"/>
                    </a:ext>
                  </a:extLst>
                </a:gridCol>
                <a:gridCol w="658368">
                  <a:extLst>
                    <a:ext uri="{9D8B030D-6E8A-4147-A177-3AD203B41FA5}">
                      <a16:colId xmlns:a16="http://schemas.microsoft.com/office/drawing/2014/main" val="1477612702"/>
                    </a:ext>
                  </a:extLst>
                </a:gridCol>
                <a:gridCol w="658368">
                  <a:extLst>
                    <a:ext uri="{9D8B030D-6E8A-4147-A177-3AD203B41FA5}">
                      <a16:colId xmlns:a16="http://schemas.microsoft.com/office/drawing/2014/main" val="3337609666"/>
                    </a:ext>
                  </a:extLst>
                </a:gridCol>
                <a:gridCol w="658368">
                  <a:extLst>
                    <a:ext uri="{9D8B030D-6E8A-4147-A177-3AD203B41FA5}">
                      <a16:colId xmlns:a16="http://schemas.microsoft.com/office/drawing/2014/main" val="785542953"/>
                    </a:ext>
                  </a:extLst>
                </a:gridCol>
                <a:gridCol w="658368">
                  <a:extLst>
                    <a:ext uri="{9D8B030D-6E8A-4147-A177-3AD203B41FA5}">
                      <a16:colId xmlns:a16="http://schemas.microsoft.com/office/drawing/2014/main" val="3372809734"/>
                    </a:ext>
                  </a:extLst>
                </a:gridCol>
                <a:gridCol w="658368">
                  <a:extLst>
                    <a:ext uri="{9D8B030D-6E8A-4147-A177-3AD203B41FA5}">
                      <a16:colId xmlns:a16="http://schemas.microsoft.com/office/drawing/2014/main" val="1086260881"/>
                    </a:ext>
                  </a:extLst>
                </a:gridCol>
                <a:gridCol w="658368">
                  <a:extLst>
                    <a:ext uri="{9D8B030D-6E8A-4147-A177-3AD203B41FA5}">
                      <a16:colId xmlns:a16="http://schemas.microsoft.com/office/drawing/2014/main" val="22601357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07850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- 2018-04-23 10:04:44 </a:t>
                      </a:r>
                      <a:r>
                        <a:rPr kumimoji="0" lang="en-US" sz="1000" b="0" i="0" u="none" strike="noStrike" kern="1200" cap="none" spc="0" normalizeH="0" baseline="0" noProof="0">
                          <a:ln>
                            <a:noFill/>
                          </a:ln>
                          <a:solidFill>
                            <a:prstClr val="black"/>
                          </a:solidFill>
                          <a:effectLst/>
                          <a:uLnTx/>
                          <a:uFillTx/>
                          <a:latin typeface="+mn-lt"/>
                          <a:ea typeface="+mn-ea"/>
                          <a:cs typeface="+mn-cs"/>
                        </a:rPr>
                        <a:t> 
 When writing your entry for the Oxford Big Write competition, don't forget to pay attention to these key areas: 1. Theme 2. Word Count 3. Format 4. Judging Criteria 5. Single entry/submission 6. Deadline Use the above judging criteria as a guideline on aspects that you need to be focusing on when coming up with your creative piece. All the best! For more information on how to stand a chance to be invited to a 4D3N Creative Writing Camp, visit: https://www.oxfordfajar.com.my/bigwrite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27418649"/>
                  </a:ext>
                </a:extLst>
              </a:tr>
            </a:tbl>
          </a:graphicData>
        </a:graphic>
      </p:graphicFrame>
      <p:sp>
        <p:nvSpPr>
          <p:cNvPr id="4" name="Text Placeholder 3">
            <a:extLst>
              <a:ext uri="{FF2B5EF4-FFF2-40B4-BE49-F238E27FC236}">
                <a16:creationId xmlns:a16="http://schemas.microsoft.com/office/drawing/2014/main" id="{C7736180-15CE-4ECD-B60A-450E30870D1F}"/>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7310895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F743C-F394-49B1-BF47-EAC5F7C1467E}"/>
              </a:ext>
            </a:extLst>
          </p:cNvPr>
          <p:cNvSpPr>
            <a:spLocks noGrp="1"/>
          </p:cNvSpPr>
          <p:nvPr>
            <p:ph type="title"/>
          </p:nvPr>
        </p:nvSpPr>
        <p:spPr/>
        <p:txBody>
          <a:bodyPr/>
          <a:lstStyle/>
          <a:p>
            <a:r>
              <a:rPr lang="en-US"/>
              <a:t>Facebook Own Posts Table | Oxford Fajar - 6 of 16</a:t>
            </a:r>
          </a:p>
        </p:txBody>
      </p:sp>
      <p:graphicFrame>
        <p:nvGraphicFramePr>
          <p:cNvPr id="5" name="Table Placeholder 4">
            <a:extLst>
              <a:ext uri="{FF2B5EF4-FFF2-40B4-BE49-F238E27FC236}">
                <a16:creationId xmlns:a16="http://schemas.microsoft.com/office/drawing/2014/main" id="{82C1033A-356C-46AD-884D-4E4FFFBEE8E8}"/>
              </a:ext>
            </a:extLst>
          </p:cNvPr>
          <p:cNvGraphicFramePr>
            <a:graphicFrameLocks noGrp="1"/>
          </p:cNvGraphicFramePr>
          <p:nvPr>
            <p:ph type="tbl" sz="quarter" idx="13"/>
            <p:extLst>
              <p:ext uri="{D42A27DB-BD31-4B8C-83A1-F6EECF244321}">
                <p14:modId xmlns:p14="http://schemas.microsoft.com/office/powerpoint/2010/main" val="3985316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53466017"/>
                    </a:ext>
                  </a:extLst>
                </a:gridCol>
                <a:gridCol w="658368">
                  <a:extLst>
                    <a:ext uri="{9D8B030D-6E8A-4147-A177-3AD203B41FA5}">
                      <a16:colId xmlns:a16="http://schemas.microsoft.com/office/drawing/2014/main" val="4087187616"/>
                    </a:ext>
                  </a:extLst>
                </a:gridCol>
                <a:gridCol w="658368">
                  <a:extLst>
                    <a:ext uri="{9D8B030D-6E8A-4147-A177-3AD203B41FA5}">
                      <a16:colId xmlns:a16="http://schemas.microsoft.com/office/drawing/2014/main" val="668503835"/>
                    </a:ext>
                  </a:extLst>
                </a:gridCol>
                <a:gridCol w="658368">
                  <a:extLst>
                    <a:ext uri="{9D8B030D-6E8A-4147-A177-3AD203B41FA5}">
                      <a16:colId xmlns:a16="http://schemas.microsoft.com/office/drawing/2014/main" val="396368682"/>
                    </a:ext>
                  </a:extLst>
                </a:gridCol>
                <a:gridCol w="658368">
                  <a:extLst>
                    <a:ext uri="{9D8B030D-6E8A-4147-A177-3AD203B41FA5}">
                      <a16:colId xmlns:a16="http://schemas.microsoft.com/office/drawing/2014/main" val="1801713817"/>
                    </a:ext>
                  </a:extLst>
                </a:gridCol>
                <a:gridCol w="658368">
                  <a:extLst>
                    <a:ext uri="{9D8B030D-6E8A-4147-A177-3AD203B41FA5}">
                      <a16:colId xmlns:a16="http://schemas.microsoft.com/office/drawing/2014/main" val="3524678549"/>
                    </a:ext>
                  </a:extLst>
                </a:gridCol>
                <a:gridCol w="658368">
                  <a:extLst>
                    <a:ext uri="{9D8B030D-6E8A-4147-A177-3AD203B41FA5}">
                      <a16:colId xmlns:a16="http://schemas.microsoft.com/office/drawing/2014/main" val="3580364903"/>
                    </a:ext>
                  </a:extLst>
                </a:gridCol>
                <a:gridCol w="658368">
                  <a:extLst>
                    <a:ext uri="{9D8B030D-6E8A-4147-A177-3AD203B41FA5}">
                      <a16:colId xmlns:a16="http://schemas.microsoft.com/office/drawing/2014/main" val="2719177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23647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- 2018-04-21 10:00:00 </a:t>
                      </a:r>
                      <a:r>
                        <a:rPr kumimoji="0" lang="en-US" sz="1000" b="0" i="0" u="none" strike="noStrike" kern="1200" cap="none" spc="0" normalizeH="0" baseline="0" noProof="0">
                          <a:ln>
                            <a:noFill/>
                          </a:ln>
                          <a:solidFill>
                            <a:prstClr val="black"/>
                          </a:solidFill>
                          <a:effectLst/>
                          <a:uLnTx/>
                          <a:uFillTx/>
                          <a:latin typeface="+mn-lt"/>
                          <a:ea typeface="+mn-ea"/>
                          <a:cs typeface="+mn-cs"/>
                        </a:rPr>
                        <a:t> 
 Want to grab readers’ attention? Just use descriptive language!
A. “She placed the mug on the tray.”
B. “With a half-hearted smile, she placed her trademark short and wide, cream-coloured mug on the tray with the chocolate still steaming.” *
Which of these would you rather read? Most likely, you will want to read Story B. Why? It is because Story B has the higher chance of grabbing the reader’s attention. 
*(Source: “Sev and the Hot Chocolate” by Nur Fatin Afrina Binti Mohd Fakhruddin, the Grand Prize winner of the Oxford Big Write Creative Writing Competition 2017 – Category B)
Good luck! Click here to participate in the Oxford Fajar Big Write Competition:
https://www.oxfordfajar.com.my/bigwrite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14581735"/>
                  </a:ext>
                </a:extLst>
              </a:tr>
            </a:tbl>
          </a:graphicData>
        </a:graphic>
      </p:graphicFrame>
      <p:sp>
        <p:nvSpPr>
          <p:cNvPr id="4" name="Text Placeholder 3">
            <a:extLst>
              <a:ext uri="{FF2B5EF4-FFF2-40B4-BE49-F238E27FC236}">
                <a16:creationId xmlns:a16="http://schemas.microsoft.com/office/drawing/2014/main" id="{3D77D83E-D89A-4F19-BC69-12088BBB5090}"/>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7441424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1E028-FC49-4E2C-B4CF-B3D202A315E0}"/>
              </a:ext>
            </a:extLst>
          </p:cNvPr>
          <p:cNvSpPr>
            <a:spLocks noGrp="1"/>
          </p:cNvSpPr>
          <p:nvPr>
            <p:ph type="title"/>
          </p:nvPr>
        </p:nvSpPr>
        <p:spPr/>
        <p:txBody>
          <a:bodyPr/>
          <a:lstStyle/>
          <a:p>
            <a:r>
              <a:rPr lang="en-US"/>
              <a:t>Facebook Own Posts Table | Oxford Fajar - 7 of 16</a:t>
            </a:r>
          </a:p>
        </p:txBody>
      </p:sp>
      <p:graphicFrame>
        <p:nvGraphicFramePr>
          <p:cNvPr id="5" name="Table Placeholder 4">
            <a:extLst>
              <a:ext uri="{FF2B5EF4-FFF2-40B4-BE49-F238E27FC236}">
                <a16:creationId xmlns:a16="http://schemas.microsoft.com/office/drawing/2014/main" id="{61481D5A-A1F6-46BF-A9ED-2238B3F55B85}"/>
              </a:ext>
            </a:extLst>
          </p:cNvPr>
          <p:cNvGraphicFramePr>
            <a:graphicFrameLocks noGrp="1"/>
          </p:cNvGraphicFramePr>
          <p:nvPr>
            <p:ph type="tbl" sz="quarter" idx="13"/>
            <p:extLst>
              <p:ext uri="{D42A27DB-BD31-4B8C-83A1-F6EECF244321}">
                <p14:modId xmlns:p14="http://schemas.microsoft.com/office/powerpoint/2010/main" val="5169273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20524432"/>
                    </a:ext>
                  </a:extLst>
                </a:gridCol>
                <a:gridCol w="658368">
                  <a:extLst>
                    <a:ext uri="{9D8B030D-6E8A-4147-A177-3AD203B41FA5}">
                      <a16:colId xmlns:a16="http://schemas.microsoft.com/office/drawing/2014/main" val="3583270260"/>
                    </a:ext>
                  </a:extLst>
                </a:gridCol>
                <a:gridCol w="658368">
                  <a:extLst>
                    <a:ext uri="{9D8B030D-6E8A-4147-A177-3AD203B41FA5}">
                      <a16:colId xmlns:a16="http://schemas.microsoft.com/office/drawing/2014/main" val="3129678487"/>
                    </a:ext>
                  </a:extLst>
                </a:gridCol>
                <a:gridCol w="658368">
                  <a:extLst>
                    <a:ext uri="{9D8B030D-6E8A-4147-A177-3AD203B41FA5}">
                      <a16:colId xmlns:a16="http://schemas.microsoft.com/office/drawing/2014/main" val="2491970620"/>
                    </a:ext>
                  </a:extLst>
                </a:gridCol>
                <a:gridCol w="658368">
                  <a:extLst>
                    <a:ext uri="{9D8B030D-6E8A-4147-A177-3AD203B41FA5}">
                      <a16:colId xmlns:a16="http://schemas.microsoft.com/office/drawing/2014/main" val="1217826805"/>
                    </a:ext>
                  </a:extLst>
                </a:gridCol>
                <a:gridCol w="658368">
                  <a:extLst>
                    <a:ext uri="{9D8B030D-6E8A-4147-A177-3AD203B41FA5}">
                      <a16:colId xmlns:a16="http://schemas.microsoft.com/office/drawing/2014/main" val="4247671156"/>
                    </a:ext>
                  </a:extLst>
                </a:gridCol>
                <a:gridCol w="658368">
                  <a:extLst>
                    <a:ext uri="{9D8B030D-6E8A-4147-A177-3AD203B41FA5}">
                      <a16:colId xmlns:a16="http://schemas.microsoft.com/office/drawing/2014/main" val="663023366"/>
                    </a:ext>
                  </a:extLst>
                </a:gridCol>
                <a:gridCol w="658368">
                  <a:extLst>
                    <a:ext uri="{9D8B030D-6E8A-4147-A177-3AD203B41FA5}">
                      <a16:colId xmlns:a16="http://schemas.microsoft.com/office/drawing/2014/main" val="11769536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58040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- 2018-04-20 13:09:00 </a:t>
                      </a:r>
                      <a:r>
                        <a:rPr kumimoji="0" lang="en-US" sz="1000" b="0" i="0" u="none" strike="noStrike" kern="1200" cap="none" spc="0" normalizeH="0" baseline="0" noProof="0">
                          <a:ln>
                            <a:noFill/>
                          </a:ln>
                          <a:solidFill>
                            <a:prstClr val="black"/>
                          </a:solidFill>
                          <a:effectLst/>
                          <a:uLnTx/>
                          <a:uFillTx/>
                          <a:latin typeface="+mn-lt"/>
                          <a:ea typeface="+mn-ea"/>
                          <a:cs typeface="+mn-cs"/>
                        </a:rPr>
                        <a:t> 
 In theory, every rainbow is a full circle. But from ground level, we can only see the upper half of the rainbow.
Have you seen a rainbow recently? 🌈
Source:
Oxford Fajar Big Ideas Form 1 Science, pg 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2011052"/>
                  </a:ext>
                </a:extLst>
              </a:tr>
            </a:tbl>
          </a:graphicData>
        </a:graphic>
      </p:graphicFrame>
      <p:sp>
        <p:nvSpPr>
          <p:cNvPr id="4" name="Text Placeholder 3">
            <a:extLst>
              <a:ext uri="{FF2B5EF4-FFF2-40B4-BE49-F238E27FC236}">
                <a16:creationId xmlns:a16="http://schemas.microsoft.com/office/drawing/2014/main" id="{3BD91607-8EEE-4FDB-97EC-7FD9188F1A67}"/>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6130947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A4C33-CCDC-474D-A7A4-F0954E5268BE}"/>
              </a:ext>
            </a:extLst>
          </p:cNvPr>
          <p:cNvSpPr>
            <a:spLocks noGrp="1"/>
          </p:cNvSpPr>
          <p:nvPr>
            <p:ph type="title"/>
          </p:nvPr>
        </p:nvSpPr>
        <p:spPr/>
        <p:txBody>
          <a:bodyPr/>
          <a:lstStyle/>
          <a:p>
            <a:r>
              <a:rPr lang="en-US"/>
              <a:t>Facebook Own Posts Table | Oxford Fajar - 8 of 16</a:t>
            </a:r>
          </a:p>
        </p:txBody>
      </p:sp>
      <p:graphicFrame>
        <p:nvGraphicFramePr>
          <p:cNvPr id="5" name="Table Placeholder 4">
            <a:extLst>
              <a:ext uri="{FF2B5EF4-FFF2-40B4-BE49-F238E27FC236}">
                <a16:creationId xmlns:a16="http://schemas.microsoft.com/office/drawing/2014/main" id="{8DEE8970-CC05-46CE-B7E4-99E306F656A4}"/>
              </a:ext>
            </a:extLst>
          </p:cNvPr>
          <p:cNvGraphicFramePr>
            <a:graphicFrameLocks noGrp="1"/>
          </p:cNvGraphicFramePr>
          <p:nvPr>
            <p:ph type="tbl" sz="quarter" idx="13"/>
            <p:extLst>
              <p:ext uri="{D42A27DB-BD31-4B8C-83A1-F6EECF244321}">
                <p14:modId xmlns:p14="http://schemas.microsoft.com/office/powerpoint/2010/main" val="25786476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53151672"/>
                    </a:ext>
                  </a:extLst>
                </a:gridCol>
                <a:gridCol w="658368">
                  <a:extLst>
                    <a:ext uri="{9D8B030D-6E8A-4147-A177-3AD203B41FA5}">
                      <a16:colId xmlns:a16="http://schemas.microsoft.com/office/drawing/2014/main" val="1902262277"/>
                    </a:ext>
                  </a:extLst>
                </a:gridCol>
                <a:gridCol w="658368">
                  <a:extLst>
                    <a:ext uri="{9D8B030D-6E8A-4147-A177-3AD203B41FA5}">
                      <a16:colId xmlns:a16="http://schemas.microsoft.com/office/drawing/2014/main" val="260992502"/>
                    </a:ext>
                  </a:extLst>
                </a:gridCol>
                <a:gridCol w="658368">
                  <a:extLst>
                    <a:ext uri="{9D8B030D-6E8A-4147-A177-3AD203B41FA5}">
                      <a16:colId xmlns:a16="http://schemas.microsoft.com/office/drawing/2014/main" val="934757585"/>
                    </a:ext>
                  </a:extLst>
                </a:gridCol>
                <a:gridCol w="658368">
                  <a:extLst>
                    <a:ext uri="{9D8B030D-6E8A-4147-A177-3AD203B41FA5}">
                      <a16:colId xmlns:a16="http://schemas.microsoft.com/office/drawing/2014/main" val="34421084"/>
                    </a:ext>
                  </a:extLst>
                </a:gridCol>
                <a:gridCol w="658368">
                  <a:extLst>
                    <a:ext uri="{9D8B030D-6E8A-4147-A177-3AD203B41FA5}">
                      <a16:colId xmlns:a16="http://schemas.microsoft.com/office/drawing/2014/main" val="1915855327"/>
                    </a:ext>
                  </a:extLst>
                </a:gridCol>
                <a:gridCol w="658368">
                  <a:extLst>
                    <a:ext uri="{9D8B030D-6E8A-4147-A177-3AD203B41FA5}">
                      <a16:colId xmlns:a16="http://schemas.microsoft.com/office/drawing/2014/main" val="294076577"/>
                    </a:ext>
                  </a:extLst>
                </a:gridCol>
                <a:gridCol w="658368">
                  <a:extLst>
                    <a:ext uri="{9D8B030D-6E8A-4147-A177-3AD203B41FA5}">
                      <a16:colId xmlns:a16="http://schemas.microsoft.com/office/drawing/2014/main" val="25583749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169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- 2018-04-19 10:00:01 </a:t>
                      </a:r>
                      <a:r>
                        <a:rPr kumimoji="0" lang="en-US" sz="1000" b="0" i="0" u="none" strike="noStrike" kern="1200" cap="none" spc="0" normalizeH="0" baseline="0" noProof="0">
                          <a:ln>
                            <a:noFill/>
                          </a:ln>
                          <a:solidFill>
                            <a:prstClr val="black"/>
                          </a:solidFill>
                          <a:effectLst/>
                          <a:uLnTx/>
                          <a:uFillTx/>
                          <a:latin typeface="+mn-lt"/>
                          <a:ea typeface="+mn-ea"/>
                          <a:cs typeface="+mn-cs"/>
                        </a:rPr>
                        <a:t> 
 Want to create something fresh and original for the Oxford Fajar Big Write Competition? 
When writing the ending of your story, ask yourself – is it satisfying for the characters, and the readers? If you can’t think of a good ending, go back to your plan and find out what’s missing.
Most readers love surprise endings. A good surprise ending can be predicted from the beginning but the writer skilfully distracts the readers so that the readers never expect it.
A bad surprise ending cannot be predicted and feels like the writer is simply trying to give the reader something they would never expect. One example of a bad ending is “She woke up and it was all a dream”. This is lazy and is an anti-climax.
Participate in the competition today:
https://www.oxfordfajar.com.my/bigwrite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18635412"/>
                  </a:ext>
                </a:extLst>
              </a:tr>
            </a:tbl>
          </a:graphicData>
        </a:graphic>
      </p:graphicFrame>
      <p:sp>
        <p:nvSpPr>
          <p:cNvPr id="4" name="Text Placeholder 3">
            <a:extLst>
              <a:ext uri="{FF2B5EF4-FFF2-40B4-BE49-F238E27FC236}">
                <a16:creationId xmlns:a16="http://schemas.microsoft.com/office/drawing/2014/main" id="{928BA72F-9E9A-4E9A-B3F5-4FF4AA883D7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2207628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1D28A-07DE-44BA-B00B-2046DB655D1B}"/>
              </a:ext>
            </a:extLst>
          </p:cNvPr>
          <p:cNvSpPr>
            <a:spLocks noGrp="1"/>
          </p:cNvSpPr>
          <p:nvPr>
            <p:ph type="title"/>
          </p:nvPr>
        </p:nvSpPr>
        <p:spPr/>
        <p:txBody>
          <a:bodyPr/>
          <a:lstStyle/>
          <a:p>
            <a:r>
              <a:rPr lang="en-US"/>
              <a:t>Facebook Own Posts Table | Oxford Fajar - 9 of 16</a:t>
            </a:r>
          </a:p>
        </p:txBody>
      </p:sp>
      <p:graphicFrame>
        <p:nvGraphicFramePr>
          <p:cNvPr id="5" name="Table Placeholder 4">
            <a:extLst>
              <a:ext uri="{FF2B5EF4-FFF2-40B4-BE49-F238E27FC236}">
                <a16:creationId xmlns:a16="http://schemas.microsoft.com/office/drawing/2014/main" id="{A5745053-AE3A-4340-A2D9-13ADBF7B870E}"/>
              </a:ext>
            </a:extLst>
          </p:cNvPr>
          <p:cNvGraphicFramePr>
            <a:graphicFrameLocks noGrp="1"/>
          </p:cNvGraphicFramePr>
          <p:nvPr>
            <p:ph type="tbl" sz="quarter" idx="13"/>
            <p:extLst>
              <p:ext uri="{D42A27DB-BD31-4B8C-83A1-F6EECF244321}">
                <p14:modId xmlns:p14="http://schemas.microsoft.com/office/powerpoint/2010/main" val="2436113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04863046"/>
                    </a:ext>
                  </a:extLst>
                </a:gridCol>
                <a:gridCol w="658368">
                  <a:extLst>
                    <a:ext uri="{9D8B030D-6E8A-4147-A177-3AD203B41FA5}">
                      <a16:colId xmlns:a16="http://schemas.microsoft.com/office/drawing/2014/main" val="1204310724"/>
                    </a:ext>
                  </a:extLst>
                </a:gridCol>
                <a:gridCol w="658368">
                  <a:extLst>
                    <a:ext uri="{9D8B030D-6E8A-4147-A177-3AD203B41FA5}">
                      <a16:colId xmlns:a16="http://schemas.microsoft.com/office/drawing/2014/main" val="4281996485"/>
                    </a:ext>
                  </a:extLst>
                </a:gridCol>
                <a:gridCol w="658368">
                  <a:extLst>
                    <a:ext uri="{9D8B030D-6E8A-4147-A177-3AD203B41FA5}">
                      <a16:colId xmlns:a16="http://schemas.microsoft.com/office/drawing/2014/main" val="1107260604"/>
                    </a:ext>
                  </a:extLst>
                </a:gridCol>
                <a:gridCol w="658368">
                  <a:extLst>
                    <a:ext uri="{9D8B030D-6E8A-4147-A177-3AD203B41FA5}">
                      <a16:colId xmlns:a16="http://schemas.microsoft.com/office/drawing/2014/main" val="3472522151"/>
                    </a:ext>
                  </a:extLst>
                </a:gridCol>
                <a:gridCol w="658368">
                  <a:extLst>
                    <a:ext uri="{9D8B030D-6E8A-4147-A177-3AD203B41FA5}">
                      <a16:colId xmlns:a16="http://schemas.microsoft.com/office/drawing/2014/main" val="1380834734"/>
                    </a:ext>
                  </a:extLst>
                </a:gridCol>
                <a:gridCol w="658368">
                  <a:extLst>
                    <a:ext uri="{9D8B030D-6E8A-4147-A177-3AD203B41FA5}">
                      <a16:colId xmlns:a16="http://schemas.microsoft.com/office/drawing/2014/main" val="3440586080"/>
                    </a:ext>
                  </a:extLst>
                </a:gridCol>
                <a:gridCol w="658368">
                  <a:extLst>
                    <a:ext uri="{9D8B030D-6E8A-4147-A177-3AD203B41FA5}">
                      <a16:colId xmlns:a16="http://schemas.microsoft.com/office/drawing/2014/main" val="42630394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37000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- 2018-04-17 10:00:01 </a:t>
                      </a:r>
                      <a:r>
                        <a:rPr kumimoji="0" lang="en-US" sz="1000" b="0" i="0" u="none" strike="noStrike" kern="1200" cap="none" spc="0" normalizeH="0" baseline="0" noProof="0">
                          <a:ln>
                            <a:noFill/>
                          </a:ln>
                          <a:solidFill>
                            <a:prstClr val="black"/>
                          </a:solidFill>
                          <a:effectLst/>
                          <a:uLnTx/>
                          <a:uFillTx/>
                          <a:latin typeface="+mn-lt"/>
                          <a:ea typeface="+mn-ea"/>
                          <a:cs typeface="+mn-cs"/>
                        </a:rPr>
                        <a:t> 
 You’ve got less than a month till the submission deadline of the Oxford Big Write Creative Writing Competition!
No idea what to write about? Get some inspiration from Dhillon Dhass Zhao, who attended last year’s 4D3N Creative Writing Camp.
“The camp simply SHOWED me how to write, which is actually a lot simpler than most people think it is, and then told me to trust my hand and instincts and charge onward. That's what makes a writer, I learnt: believe in the stories that come out of us.”
Click:
https://www.oxfordfajar.com.my/bigwrite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01029022"/>
                  </a:ext>
                </a:extLst>
              </a:tr>
            </a:tbl>
          </a:graphicData>
        </a:graphic>
      </p:graphicFrame>
      <p:sp>
        <p:nvSpPr>
          <p:cNvPr id="4" name="Text Placeholder 3">
            <a:extLst>
              <a:ext uri="{FF2B5EF4-FFF2-40B4-BE49-F238E27FC236}">
                <a16:creationId xmlns:a16="http://schemas.microsoft.com/office/drawing/2014/main" id="{CDD0515E-719D-4F19-946F-34D8A1007B30}"/>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8711357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CB1D9-4934-4436-AD90-1992DC045B14}"/>
              </a:ext>
            </a:extLst>
          </p:cNvPr>
          <p:cNvSpPr>
            <a:spLocks noGrp="1"/>
          </p:cNvSpPr>
          <p:nvPr>
            <p:ph type="title"/>
          </p:nvPr>
        </p:nvSpPr>
        <p:spPr/>
        <p:txBody>
          <a:bodyPr/>
          <a:lstStyle/>
          <a:p>
            <a:r>
              <a:rPr lang="en-US"/>
              <a:t>Facebook Own Posts Table | Oxford Fajar - 10 of 16</a:t>
            </a:r>
          </a:p>
        </p:txBody>
      </p:sp>
      <p:graphicFrame>
        <p:nvGraphicFramePr>
          <p:cNvPr id="5" name="Table Placeholder 4">
            <a:extLst>
              <a:ext uri="{FF2B5EF4-FFF2-40B4-BE49-F238E27FC236}">
                <a16:creationId xmlns:a16="http://schemas.microsoft.com/office/drawing/2014/main" id="{84DC0E57-56E8-4046-904D-B38FB7E8B8F5}"/>
              </a:ext>
            </a:extLst>
          </p:cNvPr>
          <p:cNvGraphicFramePr>
            <a:graphicFrameLocks noGrp="1"/>
          </p:cNvGraphicFramePr>
          <p:nvPr>
            <p:ph type="tbl" sz="quarter" idx="13"/>
            <p:extLst>
              <p:ext uri="{D42A27DB-BD31-4B8C-83A1-F6EECF244321}">
                <p14:modId xmlns:p14="http://schemas.microsoft.com/office/powerpoint/2010/main" val="5758761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26505018"/>
                    </a:ext>
                  </a:extLst>
                </a:gridCol>
                <a:gridCol w="658368">
                  <a:extLst>
                    <a:ext uri="{9D8B030D-6E8A-4147-A177-3AD203B41FA5}">
                      <a16:colId xmlns:a16="http://schemas.microsoft.com/office/drawing/2014/main" val="350390420"/>
                    </a:ext>
                  </a:extLst>
                </a:gridCol>
                <a:gridCol w="658368">
                  <a:extLst>
                    <a:ext uri="{9D8B030D-6E8A-4147-A177-3AD203B41FA5}">
                      <a16:colId xmlns:a16="http://schemas.microsoft.com/office/drawing/2014/main" val="945417176"/>
                    </a:ext>
                  </a:extLst>
                </a:gridCol>
                <a:gridCol w="658368">
                  <a:extLst>
                    <a:ext uri="{9D8B030D-6E8A-4147-A177-3AD203B41FA5}">
                      <a16:colId xmlns:a16="http://schemas.microsoft.com/office/drawing/2014/main" val="4009418393"/>
                    </a:ext>
                  </a:extLst>
                </a:gridCol>
                <a:gridCol w="658368">
                  <a:extLst>
                    <a:ext uri="{9D8B030D-6E8A-4147-A177-3AD203B41FA5}">
                      <a16:colId xmlns:a16="http://schemas.microsoft.com/office/drawing/2014/main" val="1332048179"/>
                    </a:ext>
                  </a:extLst>
                </a:gridCol>
                <a:gridCol w="658368">
                  <a:extLst>
                    <a:ext uri="{9D8B030D-6E8A-4147-A177-3AD203B41FA5}">
                      <a16:colId xmlns:a16="http://schemas.microsoft.com/office/drawing/2014/main" val="866500366"/>
                    </a:ext>
                  </a:extLst>
                </a:gridCol>
                <a:gridCol w="658368">
                  <a:extLst>
                    <a:ext uri="{9D8B030D-6E8A-4147-A177-3AD203B41FA5}">
                      <a16:colId xmlns:a16="http://schemas.microsoft.com/office/drawing/2014/main" val="28653641"/>
                    </a:ext>
                  </a:extLst>
                </a:gridCol>
                <a:gridCol w="658368">
                  <a:extLst>
                    <a:ext uri="{9D8B030D-6E8A-4147-A177-3AD203B41FA5}">
                      <a16:colId xmlns:a16="http://schemas.microsoft.com/office/drawing/2014/main" val="12875824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76252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- 2018-04-15 10:00:01 </a:t>
                      </a:r>
                      <a:r>
                        <a:rPr kumimoji="0" lang="en-US" sz="1000" b="0" i="0" u="none" strike="noStrike" kern="1200" cap="none" spc="0" normalizeH="0" baseline="0" noProof="0">
                          <a:ln>
                            <a:noFill/>
                          </a:ln>
                          <a:solidFill>
                            <a:prstClr val="black"/>
                          </a:solidFill>
                          <a:effectLst/>
                          <a:uLnTx/>
                          <a:uFillTx/>
                          <a:latin typeface="+mn-lt"/>
                          <a:ea typeface="+mn-ea"/>
                          <a:cs typeface="+mn-cs"/>
                        </a:rPr>
                        <a:t> 
 To stand out among the other writers, the first sentence of your story should catch your reader’s attention. 
A. “I walked into the alley. I heard the sound of people talking.”
This is not a good example. It is dry and does not spark the reader's imagination.
B. “It was 9 in the morning and I am standing before the alley, mentally debating whether I should go into it or leave. I was treading past this deserted alley before a rambunctious clamour from the dim alley caught my attention.” *
This is a good example, as it catches the reader’s attention. Who is this person? Why is he/she debating whether to go into the alley or leave? What is the sound that caught his/her attention? These questions show that the writer has successfully grabbed the reader’s attention.
*(Source: “The Surreal Journey” by Ku Jia Sien, the Grand Prize winner of the Oxford Big Write Creative Writing Competition 2017 – Category A)
Stand a chance to win RM2,000 and other prizes here: https://www.oxfordfajar.co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04996827"/>
                  </a:ext>
                </a:extLst>
              </a:tr>
            </a:tbl>
          </a:graphicData>
        </a:graphic>
      </p:graphicFrame>
      <p:sp>
        <p:nvSpPr>
          <p:cNvPr id="4" name="Text Placeholder 3">
            <a:extLst>
              <a:ext uri="{FF2B5EF4-FFF2-40B4-BE49-F238E27FC236}">
                <a16:creationId xmlns:a16="http://schemas.microsoft.com/office/drawing/2014/main" id="{B2099D17-C064-4F56-B888-1467AB9E4489}"/>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0076536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D1BFB-B4B3-4F03-BEDE-CC0E2C891E67}"/>
              </a:ext>
            </a:extLst>
          </p:cNvPr>
          <p:cNvSpPr>
            <a:spLocks noGrp="1"/>
          </p:cNvSpPr>
          <p:nvPr>
            <p:ph type="title"/>
          </p:nvPr>
        </p:nvSpPr>
        <p:spPr/>
        <p:txBody>
          <a:bodyPr/>
          <a:lstStyle/>
          <a:p>
            <a:r>
              <a:rPr lang="en-US"/>
              <a:t>Facebook Own Posts Table | Oxford Fajar - 11 of 16</a:t>
            </a:r>
          </a:p>
        </p:txBody>
      </p:sp>
      <p:graphicFrame>
        <p:nvGraphicFramePr>
          <p:cNvPr id="5" name="Table Placeholder 4">
            <a:extLst>
              <a:ext uri="{FF2B5EF4-FFF2-40B4-BE49-F238E27FC236}">
                <a16:creationId xmlns:a16="http://schemas.microsoft.com/office/drawing/2014/main" id="{4241F026-9194-495C-829A-D3614ACE234E}"/>
              </a:ext>
            </a:extLst>
          </p:cNvPr>
          <p:cNvGraphicFramePr>
            <a:graphicFrameLocks noGrp="1"/>
          </p:cNvGraphicFramePr>
          <p:nvPr>
            <p:ph type="tbl" sz="quarter" idx="13"/>
            <p:extLst>
              <p:ext uri="{D42A27DB-BD31-4B8C-83A1-F6EECF244321}">
                <p14:modId xmlns:p14="http://schemas.microsoft.com/office/powerpoint/2010/main" val="1126172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22309959"/>
                    </a:ext>
                  </a:extLst>
                </a:gridCol>
                <a:gridCol w="658368">
                  <a:extLst>
                    <a:ext uri="{9D8B030D-6E8A-4147-A177-3AD203B41FA5}">
                      <a16:colId xmlns:a16="http://schemas.microsoft.com/office/drawing/2014/main" val="3149994913"/>
                    </a:ext>
                  </a:extLst>
                </a:gridCol>
                <a:gridCol w="658368">
                  <a:extLst>
                    <a:ext uri="{9D8B030D-6E8A-4147-A177-3AD203B41FA5}">
                      <a16:colId xmlns:a16="http://schemas.microsoft.com/office/drawing/2014/main" val="1540216059"/>
                    </a:ext>
                  </a:extLst>
                </a:gridCol>
                <a:gridCol w="658368">
                  <a:extLst>
                    <a:ext uri="{9D8B030D-6E8A-4147-A177-3AD203B41FA5}">
                      <a16:colId xmlns:a16="http://schemas.microsoft.com/office/drawing/2014/main" val="1853097797"/>
                    </a:ext>
                  </a:extLst>
                </a:gridCol>
                <a:gridCol w="658368">
                  <a:extLst>
                    <a:ext uri="{9D8B030D-6E8A-4147-A177-3AD203B41FA5}">
                      <a16:colId xmlns:a16="http://schemas.microsoft.com/office/drawing/2014/main" val="4240719463"/>
                    </a:ext>
                  </a:extLst>
                </a:gridCol>
                <a:gridCol w="658368">
                  <a:extLst>
                    <a:ext uri="{9D8B030D-6E8A-4147-A177-3AD203B41FA5}">
                      <a16:colId xmlns:a16="http://schemas.microsoft.com/office/drawing/2014/main" val="1471546875"/>
                    </a:ext>
                  </a:extLst>
                </a:gridCol>
                <a:gridCol w="658368">
                  <a:extLst>
                    <a:ext uri="{9D8B030D-6E8A-4147-A177-3AD203B41FA5}">
                      <a16:colId xmlns:a16="http://schemas.microsoft.com/office/drawing/2014/main" val="3664903939"/>
                    </a:ext>
                  </a:extLst>
                </a:gridCol>
                <a:gridCol w="658368">
                  <a:extLst>
                    <a:ext uri="{9D8B030D-6E8A-4147-A177-3AD203B41FA5}">
                      <a16:colId xmlns:a16="http://schemas.microsoft.com/office/drawing/2014/main" val="1291068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93466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- 2018-04-13 12:19:00 </a:t>
                      </a:r>
                      <a:r>
                        <a:rPr kumimoji="0" lang="en-US" sz="1000" b="0" i="0" u="none" strike="noStrike" kern="1200" cap="none" spc="0" normalizeH="0" baseline="0" noProof="0">
                          <a:ln>
                            <a:noFill/>
                          </a:ln>
                          <a:solidFill>
                            <a:prstClr val="black"/>
                          </a:solidFill>
                          <a:effectLst/>
                          <a:uLnTx/>
                          <a:uFillTx/>
                          <a:latin typeface="+mn-lt"/>
                          <a:ea typeface="+mn-ea"/>
                          <a:cs typeface="+mn-cs"/>
                        </a:rPr>
                        <a:t> 
 Creative writing competitions are not the time for you to follow the crowd.
You need to create an interesting plot. 
You need to have an issue that the characters are facing. Can they overcome it? How? What happens in the end? This is often talked about in terms of conflict, rising action, climax, falling action and resolution.
You need to make your reader curious about what will happen next! You also need to create suspense. If the characters and the plot are interesting, the reader will want to know how it ends.
Click here for more information or to participate:
https://www.oxfordfajar.com.my/bigwrite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29356901"/>
                  </a:ext>
                </a:extLst>
              </a:tr>
            </a:tbl>
          </a:graphicData>
        </a:graphic>
      </p:graphicFrame>
      <p:sp>
        <p:nvSpPr>
          <p:cNvPr id="4" name="Text Placeholder 3">
            <a:extLst>
              <a:ext uri="{FF2B5EF4-FFF2-40B4-BE49-F238E27FC236}">
                <a16:creationId xmlns:a16="http://schemas.microsoft.com/office/drawing/2014/main" id="{E3E15B3C-B499-422F-BD07-39AD886D382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3867640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70365-2ADD-4904-BA11-D1B153494112}"/>
              </a:ext>
            </a:extLst>
          </p:cNvPr>
          <p:cNvSpPr>
            <a:spLocks noGrp="1"/>
          </p:cNvSpPr>
          <p:nvPr>
            <p:ph type="title"/>
          </p:nvPr>
        </p:nvSpPr>
        <p:spPr/>
        <p:txBody>
          <a:bodyPr/>
          <a:lstStyle/>
          <a:p>
            <a:r>
              <a:rPr lang="en-US"/>
              <a:t>Facebook Own Posts Table | Oxford Fajar - 12 of 16</a:t>
            </a:r>
          </a:p>
        </p:txBody>
      </p:sp>
      <p:graphicFrame>
        <p:nvGraphicFramePr>
          <p:cNvPr id="5" name="Table Placeholder 4">
            <a:extLst>
              <a:ext uri="{FF2B5EF4-FFF2-40B4-BE49-F238E27FC236}">
                <a16:creationId xmlns:a16="http://schemas.microsoft.com/office/drawing/2014/main" id="{0C2D74B4-E9B8-4A5E-83FB-81D5024FB03C}"/>
              </a:ext>
            </a:extLst>
          </p:cNvPr>
          <p:cNvGraphicFramePr>
            <a:graphicFrameLocks noGrp="1"/>
          </p:cNvGraphicFramePr>
          <p:nvPr>
            <p:ph type="tbl" sz="quarter" idx="13"/>
            <p:extLst>
              <p:ext uri="{D42A27DB-BD31-4B8C-83A1-F6EECF244321}">
                <p14:modId xmlns:p14="http://schemas.microsoft.com/office/powerpoint/2010/main" val="760116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94591643"/>
                    </a:ext>
                  </a:extLst>
                </a:gridCol>
                <a:gridCol w="658368">
                  <a:extLst>
                    <a:ext uri="{9D8B030D-6E8A-4147-A177-3AD203B41FA5}">
                      <a16:colId xmlns:a16="http://schemas.microsoft.com/office/drawing/2014/main" val="2506288565"/>
                    </a:ext>
                  </a:extLst>
                </a:gridCol>
                <a:gridCol w="658368">
                  <a:extLst>
                    <a:ext uri="{9D8B030D-6E8A-4147-A177-3AD203B41FA5}">
                      <a16:colId xmlns:a16="http://schemas.microsoft.com/office/drawing/2014/main" val="3096567808"/>
                    </a:ext>
                  </a:extLst>
                </a:gridCol>
                <a:gridCol w="658368">
                  <a:extLst>
                    <a:ext uri="{9D8B030D-6E8A-4147-A177-3AD203B41FA5}">
                      <a16:colId xmlns:a16="http://schemas.microsoft.com/office/drawing/2014/main" val="3967581335"/>
                    </a:ext>
                  </a:extLst>
                </a:gridCol>
                <a:gridCol w="658368">
                  <a:extLst>
                    <a:ext uri="{9D8B030D-6E8A-4147-A177-3AD203B41FA5}">
                      <a16:colId xmlns:a16="http://schemas.microsoft.com/office/drawing/2014/main" val="2438956737"/>
                    </a:ext>
                  </a:extLst>
                </a:gridCol>
                <a:gridCol w="658368">
                  <a:extLst>
                    <a:ext uri="{9D8B030D-6E8A-4147-A177-3AD203B41FA5}">
                      <a16:colId xmlns:a16="http://schemas.microsoft.com/office/drawing/2014/main" val="1038603688"/>
                    </a:ext>
                  </a:extLst>
                </a:gridCol>
                <a:gridCol w="658368">
                  <a:extLst>
                    <a:ext uri="{9D8B030D-6E8A-4147-A177-3AD203B41FA5}">
                      <a16:colId xmlns:a16="http://schemas.microsoft.com/office/drawing/2014/main" val="4237508209"/>
                    </a:ext>
                  </a:extLst>
                </a:gridCol>
                <a:gridCol w="658368">
                  <a:extLst>
                    <a:ext uri="{9D8B030D-6E8A-4147-A177-3AD203B41FA5}">
                      <a16:colId xmlns:a16="http://schemas.microsoft.com/office/drawing/2014/main" val="1251972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74475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- 2018-04-12 13:30:00 </a:t>
                      </a:r>
                      <a:r>
                        <a:rPr kumimoji="0" lang="en-US" sz="1000" b="0" i="0" u="none" strike="noStrike" kern="1200" cap="none" spc="0" normalizeH="0" baseline="0" noProof="0">
                          <a:ln>
                            <a:noFill/>
                          </a:ln>
                          <a:solidFill>
                            <a:prstClr val="black"/>
                          </a:solidFill>
                          <a:effectLst/>
                          <a:uLnTx/>
                          <a:uFillTx/>
                          <a:latin typeface="+mn-lt"/>
                          <a:ea typeface="+mn-ea"/>
                          <a:cs typeface="+mn-cs"/>
                        </a:rPr>
                        <a:t> 
 Are you familiar with Malay proverbs? Complete this proverb!
Tip: It means a strong determination in facing any challenge.
Master your Peribahasa with Oxford Fajar Kamus Peribahasa and excel in BM essay-writing!
Click here for more information: http://bit.ly/2GaBklE
Correction: We apologise for the typo error. Please note that the correct word is "Lurah" instead of "Luruh".
The answer is: 
.
.
.
.
.
"Lurah sama dituruni, bukit sama didaki".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65220479"/>
                  </a:ext>
                </a:extLst>
              </a:tr>
            </a:tbl>
          </a:graphicData>
        </a:graphic>
      </p:graphicFrame>
      <p:sp>
        <p:nvSpPr>
          <p:cNvPr id="4" name="Text Placeholder 3">
            <a:extLst>
              <a:ext uri="{FF2B5EF4-FFF2-40B4-BE49-F238E27FC236}">
                <a16:creationId xmlns:a16="http://schemas.microsoft.com/office/drawing/2014/main" id="{DAC74D28-1253-4F57-92B8-385FF647DCE5}"/>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4582750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E4CC-0100-490C-ABC1-A674412B9FB0}"/>
              </a:ext>
            </a:extLst>
          </p:cNvPr>
          <p:cNvSpPr>
            <a:spLocks noGrp="1"/>
          </p:cNvSpPr>
          <p:nvPr>
            <p:ph type="title"/>
          </p:nvPr>
        </p:nvSpPr>
        <p:spPr/>
        <p:txBody>
          <a:bodyPr/>
          <a:lstStyle/>
          <a:p>
            <a:r>
              <a:rPr lang="en-US"/>
              <a:t>Facebook Own Posts Table | Oxford Fajar - 13 of 16</a:t>
            </a:r>
          </a:p>
        </p:txBody>
      </p:sp>
      <p:graphicFrame>
        <p:nvGraphicFramePr>
          <p:cNvPr id="5" name="Table Placeholder 4">
            <a:extLst>
              <a:ext uri="{FF2B5EF4-FFF2-40B4-BE49-F238E27FC236}">
                <a16:creationId xmlns:a16="http://schemas.microsoft.com/office/drawing/2014/main" id="{0FD1E6DC-3BD3-4C6F-9156-C1BD4529303F}"/>
              </a:ext>
            </a:extLst>
          </p:cNvPr>
          <p:cNvGraphicFramePr>
            <a:graphicFrameLocks noGrp="1"/>
          </p:cNvGraphicFramePr>
          <p:nvPr>
            <p:ph type="tbl" sz="quarter" idx="13"/>
            <p:extLst>
              <p:ext uri="{D42A27DB-BD31-4B8C-83A1-F6EECF244321}">
                <p14:modId xmlns:p14="http://schemas.microsoft.com/office/powerpoint/2010/main" val="3222845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77905281"/>
                    </a:ext>
                  </a:extLst>
                </a:gridCol>
                <a:gridCol w="658368">
                  <a:extLst>
                    <a:ext uri="{9D8B030D-6E8A-4147-A177-3AD203B41FA5}">
                      <a16:colId xmlns:a16="http://schemas.microsoft.com/office/drawing/2014/main" val="2815229445"/>
                    </a:ext>
                  </a:extLst>
                </a:gridCol>
                <a:gridCol w="658368">
                  <a:extLst>
                    <a:ext uri="{9D8B030D-6E8A-4147-A177-3AD203B41FA5}">
                      <a16:colId xmlns:a16="http://schemas.microsoft.com/office/drawing/2014/main" val="1773705823"/>
                    </a:ext>
                  </a:extLst>
                </a:gridCol>
                <a:gridCol w="658368">
                  <a:extLst>
                    <a:ext uri="{9D8B030D-6E8A-4147-A177-3AD203B41FA5}">
                      <a16:colId xmlns:a16="http://schemas.microsoft.com/office/drawing/2014/main" val="2174818957"/>
                    </a:ext>
                  </a:extLst>
                </a:gridCol>
                <a:gridCol w="658368">
                  <a:extLst>
                    <a:ext uri="{9D8B030D-6E8A-4147-A177-3AD203B41FA5}">
                      <a16:colId xmlns:a16="http://schemas.microsoft.com/office/drawing/2014/main" val="12762368"/>
                    </a:ext>
                  </a:extLst>
                </a:gridCol>
                <a:gridCol w="658368">
                  <a:extLst>
                    <a:ext uri="{9D8B030D-6E8A-4147-A177-3AD203B41FA5}">
                      <a16:colId xmlns:a16="http://schemas.microsoft.com/office/drawing/2014/main" val="1957535333"/>
                    </a:ext>
                  </a:extLst>
                </a:gridCol>
                <a:gridCol w="658368">
                  <a:extLst>
                    <a:ext uri="{9D8B030D-6E8A-4147-A177-3AD203B41FA5}">
                      <a16:colId xmlns:a16="http://schemas.microsoft.com/office/drawing/2014/main" val="4161114196"/>
                    </a:ext>
                  </a:extLst>
                </a:gridCol>
                <a:gridCol w="658368">
                  <a:extLst>
                    <a:ext uri="{9D8B030D-6E8A-4147-A177-3AD203B41FA5}">
                      <a16:colId xmlns:a16="http://schemas.microsoft.com/office/drawing/2014/main" val="23258178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75960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- 2018-04-10 12:30:00 </a:t>
                      </a:r>
                      <a:r>
                        <a:rPr kumimoji="0" lang="en-US" sz="1000" b="0" i="0" u="none" strike="noStrike" kern="1200" cap="none" spc="0" normalizeH="0" baseline="0" noProof="0">
                          <a:ln>
                            <a:noFill/>
                          </a:ln>
                          <a:solidFill>
                            <a:prstClr val="black"/>
                          </a:solidFill>
                          <a:effectLst/>
                          <a:uLnTx/>
                          <a:uFillTx/>
                          <a:latin typeface="+mn-lt"/>
                          <a:ea typeface="+mn-ea"/>
                          <a:cs typeface="+mn-cs"/>
                        </a:rPr>
                        <a:t> 
 Need more resources like online tests and notes in animation form for your studies? 
Visit our Companion Website for exam practices for students and solution manuals for lecturers!
http://bit.ly/2GrdVdt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20319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- 2018-04-09 13:00:00 </a:t>
                      </a:r>
                      <a:r>
                        <a:rPr kumimoji="0" lang="en-US" sz="1000" b="0" i="0" u="none" strike="noStrike" kern="1200" cap="none" spc="0" normalizeH="0" baseline="0" noProof="0">
                          <a:ln>
                            <a:noFill/>
                          </a:ln>
                          <a:solidFill>
                            <a:prstClr val="black"/>
                          </a:solidFill>
                          <a:effectLst/>
                          <a:uLnTx/>
                          <a:uFillTx/>
                          <a:latin typeface="+mn-lt"/>
                          <a:ea typeface="+mn-ea"/>
                          <a:cs typeface="+mn-cs"/>
                        </a:rPr>
                        <a:t> 
 Give it a guess and name the transition metal!
Hint: _ _ _rium
Source:
Oxford Fajar Big Ideas Form 1 Science, pg 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00786539"/>
                  </a:ext>
                </a:extLst>
              </a:tr>
            </a:tbl>
          </a:graphicData>
        </a:graphic>
      </p:graphicFrame>
      <p:sp>
        <p:nvSpPr>
          <p:cNvPr id="4" name="Text Placeholder 3">
            <a:extLst>
              <a:ext uri="{FF2B5EF4-FFF2-40B4-BE49-F238E27FC236}">
                <a16:creationId xmlns:a16="http://schemas.microsoft.com/office/drawing/2014/main" id="{495951EF-9CAE-4815-8BF6-B721411CB43D}"/>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8518767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B7DD4-6511-4E91-AB45-A5073C6FCFBD}"/>
              </a:ext>
            </a:extLst>
          </p:cNvPr>
          <p:cNvSpPr>
            <a:spLocks noGrp="1"/>
          </p:cNvSpPr>
          <p:nvPr>
            <p:ph type="title"/>
          </p:nvPr>
        </p:nvSpPr>
        <p:spPr/>
        <p:txBody>
          <a:bodyPr/>
          <a:lstStyle/>
          <a:p>
            <a:r>
              <a:rPr lang="en-US"/>
              <a:t>Facebook Own Posts Table | Oxford Fajar - 14 of 16</a:t>
            </a:r>
          </a:p>
        </p:txBody>
      </p:sp>
      <p:graphicFrame>
        <p:nvGraphicFramePr>
          <p:cNvPr id="5" name="Table Placeholder 4">
            <a:extLst>
              <a:ext uri="{FF2B5EF4-FFF2-40B4-BE49-F238E27FC236}">
                <a16:creationId xmlns:a16="http://schemas.microsoft.com/office/drawing/2014/main" id="{F9792AAF-89C2-4C3A-A986-21682B302ED9}"/>
              </a:ext>
            </a:extLst>
          </p:cNvPr>
          <p:cNvGraphicFramePr>
            <a:graphicFrameLocks noGrp="1"/>
          </p:cNvGraphicFramePr>
          <p:nvPr>
            <p:ph type="tbl" sz="quarter" idx="13"/>
            <p:extLst>
              <p:ext uri="{D42A27DB-BD31-4B8C-83A1-F6EECF244321}">
                <p14:modId xmlns:p14="http://schemas.microsoft.com/office/powerpoint/2010/main" val="3315794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4817312"/>
                    </a:ext>
                  </a:extLst>
                </a:gridCol>
                <a:gridCol w="658368">
                  <a:extLst>
                    <a:ext uri="{9D8B030D-6E8A-4147-A177-3AD203B41FA5}">
                      <a16:colId xmlns:a16="http://schemas.microsoft.com/office/drawing/2014/main" val="1788115649"/>
                    </a:ext>
                  </a:extLst>
                </a:gridCol>
                <a:gridCol w="658368">
                  <a:extLst>
                    <a:ext uri="{9D8B030D-6E8A-4147-A177-3AD203B41FA5}">
                      <a16:colId xmlns:a16="http://schemas.microsoft.com/office/drawing/2014/main" val="3291559240"/>
                    </a:ext>
                  </a:extLst>
                </a:gridCol>
                <a:gridCol w="658368">
                  <a:extLst>
                    <a:ext uri="{9D8B030D-6E8A-4147-A177-3AD203B41FA5}">
                      <a16:colId xmlns:a16="http://schemas.microsoft.com/office/drawing/2014/main" val="2695163396"/>
                    </a:ext>
                  </a:extLst>
                </a:gridCol>
                <a:gridCol w="658368">
                  <a:extLst>
                    <a:ext uri="{9D8B030D-6E8A-4147-A177-3AD203B41FA5}">
                      <a16:colId xmlns:a16="http://schemas.microsoft.com/office/drawing/2014/main" val="158340276"/>
                    </a:ext>
                  </a:extLst>
                </a:gridCol>
                <a:gridCol w="658368">
                  <a:extLst>
                    <a:ext uri="{9D8B030D-6E8A-4147-A177-3AD203B41FA5}">
                      <a16:colId xmlns:a16="http://schemas.microsoft.com/office/drawing/2014/main" val="1529942464"/>
                    </a:ext>
                  </a:extLst>
                </a:gridCol>
                <a:gridCol w="658368">
                  <a:extLst>
                    <a:ext uri="{9D8B030D-6E8A-4147-A177-3AD203B41FA5}">
                      <a16:colId xmlns:a16="http://schemas.microsoft.com/office/drawing/2014/main" val="4064341741"/>
                    </a:ext>
                  </a:extLst>
                </a:gridCol>
                <a:gridCol w="658368">
                  <a:extLst>
                    <a:ext uri="{9D8B030D-6E8A-4147-A177-3AD203B41FA5}">
                      <a16:colId xmlns:a16="http://schemas.microsoft.com/office/drawing/2014/main" val="11489514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74267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- 2018-04-08 13:00:00 </a:t>
                      </a:r>
                      <a:r>
                        <a:rPr kumimoji="0" lang="en-US" sz="1000" b="0" i="0" u="none" strike="noStrike" kern="1200" cap="none" spc="0" normalizeH="0" baseline="0" noProof="0">
                          <a:ln>
                            <a:noFill/>
                          </a:ln>
                          <a:solidFill>
                            <a:prstClr val="black"/>
                          </a:solidFill>
                          <a:effectLst/>
                          <a:uLnTx/>
                          <a:uFillTx/>
                          <a:latin typeface="+mn-lt"/>
                          <a:ea typeface="+mn-ea"/>
                          <a:cs typeface="+mn-cs"/>
                        </a:rPr>
                        <a:t> 
 Having a tough time memorising new terms especially scientific names?
The Bridge Technique can help you to remember better using similar-sounding words.
For example, Deoxyribonucleic Acid can be broken down to:
Dee (someone’s name)
Oxy (Acne medicine)
Ribo (ribbon)
Nucleic (nuclear)
Acid (acid)
All you have to do now is to create a story to link them together!
Source:
Memory Booster 123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79467760"/>
                  </a:ext>
                </a:extLst>
              </a:tr>
            </a:tbl>
          </a:graphicData>
        </a:graphic>
      </p:graphicFrame>
      <p:sp>
        <p:nvSpPr>
          <p:cNvPr id="4" name="Text Placeholder 3">
            <a:extLst>
              <a:ext uri="{FF2B5EF4-FFF2-40B4-BE49-F238E27FC236}">
                <a16:creationId xmlns:a16="http://schemas.microsoft.com/office/drawing/2014/main" id="{7ECB0099-CC4A-489A-AAA8-88D3D54BEF0E}"/>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3421182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877F3-F06F-4040-BB78-634FD00A5B81}"/>
              </a:ext>
            </a:extLst>
          </p:cNvPr>
          <p:cNvSpPr>
            <a:spLocks noGrp="1"/>
          </p:cNvSpPr>
          <p:nvPr>
            <p:ph type="title"/>
          </p:nvPr>
        </p:nvSpPr>
        <p:spPr/>
        <p:txBody>
          <a:bodyPr/>
          <a:lstStyle/>
          <a:p>
            <a:r>
              <a:rPr lang="en-US"/>
              <a:t>Facebook Own Posts Table | Oxford Fajar - 15 of 16</a:t>
            </a:r>
          </a:p>
        </p:txBody>
      </p:sp>
      <p:graphicFrame>
        <p:nvGraphicFramePr>
          <p:cNvPr id="5" name="Table Placeholder 4">
            <a:extLst>
              <a:ext uri="{FF2B5EF4-FFF2-40B4-BE49-F238E27FC236}">
                <a16:creationId xmlns:a16="http://schemas.microsoft.com/office/drawing/2014/main" id="{0F1FB984-FF85-42CE-927D-9B579CA96003}"/>
              </a:ext>
            </a:extLst>
          </p:cNvPr>
          <p:cNvGraphicFramePr>
            <a:graphicFrameLocks noGrp="1"/>
          </p:cNvGraphicFramePr>
          <p:nvPr>
            <p:ph type="tbl" sz="quarter" idx="13"/>
            <p:extLst>
              <p:ext uri="{D42A27DB-BD31-4B8C-83A1-F6EECF244321}">
                <p14:modId xmlns:p14="http://schemas.microsoft.com/office/powerpoint/2010/main" val="37338790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09520480"/>
                    </a:ext>
                  </a:extLst>
                </a:gridCol>
                <a:gridCol w="658368">
                  <a:extLst>
                    <a:ext uri="{9D8B030D-6E8A-4147-A177-3AD203B41FA5}">
                      <a16:colId xmlns:a16="http://schemas.microsoft.com/office/drawing/2014/main" val="1702603413"/>
                    </a:ext>
                  </a:extLst>
                </a:gridCol>
                <a:gridCol w="658368">
                  <a:extLst>
                    <a:ext uri="{9D8B030D-6E8A-4147-A177-3AD203B41FA5}">
                      <a16:colId xmlns:a16="http://schemas.microsoft.com/office/drawing/2014/main" val="3748665954"/>
                    </a:ext>
                  </a:extLst>
                </a:gridCol>
                <a:gridCol w="658368">
                  <a:extLst>
                    <a:ext uri="{9D8B030D-6E8A-4147-A177-3AD203B41FA5}">
                      <a16:colId xmlns:a16="http://schemas.microsoft.com/office/drawing/2014/main" val="2356718082"/>
                    </a:ext>
                  </a:extLst>
                </a:gridCol>
                <a:gridCol w="658368">
                  <a:extLst>
                    <a:ext uri="{9D8B030D-6E8A-4147-A177-3AD203B41FA5}">
                      <a16:colId xmlns:a16="http://schemas.microsoft.com/office/drawing/2014/main" val="1619264073"/>
                    </a:ext>
                  </a:extLst>
                </a:gridCol>
                <a:gridCol w="658368">
                  <a:extLst>
                    <a:ext uri="{9D8B030D-6E8A-4147-A177-3AD203B41FA5}">
                      <a16:colId xmlns:a16="http://schemas.microsoft.com/office/drawing/2014/main" val="490242564"/>
                    </a:ext>
                  </a:extLst>
                </a:gridCol>
                <a:gridCol w="658368">
                  <a:extLst>
                    <a:ext uri="{9D8B030D-6E8A-4147-A177-3AD203B41FA5}">
                      <a16:colId xmlns:a16="http://schemas.microsoft.com/office/drawing/2014/main" val="1907671952"/>
                    </a:ext>
                  </a:extLst>
                </a:gridCol>
                <a:gridCol w="658368">
                  <a:extLst>
                    <a:ext uri="{9D8B030D-6E8A-4147-A177-3AD203B41FA5}">
                      <a16:colId xmlns:a16="http://schemas.microsoft.com/office/drawing/2014/main" val="36708599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71790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- 2018-04-08 11:40:50 </a:t>
                      </a:r>
                      <a:r>
                        <a:rPr kumimoji="0" lang="en-US" sz="1000" b="0" i="0" u="none" strike="noStrike" kern="1200" cap="none" spc="0" normalizeH="0" baseline="0" noProof="0">
                          <a:ln>
                            <a:noFill/>
                          </a:ln>
                          <a:solidFill>
                            <a:prstClr val="black"/>
                          </a:solidFill>
                          <a:effectLst/>
                          <a:uLnTx/>
                          <a:uFillTx/>
                          <a:latin typeface="+mn-lt"/>
                          <a:ea typeface="+mn-ea"/>
                          <a:cs typeface="+mn-cs"/>
                        </a:rPr>
                        <a:t> 
 Been wanting to improve your writing skills?
Oxford Fajar SPOT ON series is your perfect choice to develop your essay-writing skills!
Get one now and test out your writing capabilities by participating in the Oxford Big Write competition today!
http://bit.ly/2pqmEEx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01856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- 2018-04-04 10:57:52 </a:t>
                      </a:r>
                      <a:r>
                        <a:rPr kumimoji="0" lang="en-US" sz="1000" b="0" i="0" u="none" strike="noStrike" kern="1200" cap="none" spc="0" normalizeH="0" baseline="0" noProof="0">
                          <a:ln>
                            <a:noFill/>
                          </a:ln>
                          <a:solidFill>
                            <a:prstClr val="black"/>
                          </a:solidFill>
                          <a:effectLst/>
                          <a:uLnTx/>
                          <a:uFillTx/>
                          <a:latin typeface="+mn-lt"/>
                          <a:ea typeface="+mn-ea"/>
                          <a:cs typeface="+mn-cs"/>
                        </a:rPr>
                        <a:t> 
 Here’s what Ku Jia Sien had to say about last year’s 4D3N Creative Writing Camp:
“The camp was absolutely amazing and refreshing! The sessions were insightful and teeming with joy; I’ve gained a lot from this camp! All in all, it was something really once-in-a-lifetime!”
If you want to be invited to a 4D3N Creative Writing Camp like Jia Sien, participate in the Oxford Big Write competition today!
To participate:
https://www.oxfordfajar.com.my/bigwrite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20024016"/>
                  </a:ext>
                </a:extLst>
              </a:tr>
            </a:tbl>
          </a:graphicData>
        </a:graphic>
      </p:graphicFrame>
      <p:sp>
        <p:nvSpPr>
          <p:cNvPr id="4" name="Text Placeholder 3">
            <a:extLst>
              <a:ext uri="{FF2B5EF4-FFF2-40B4-BE49-F238E27FC236}">
                <a16:creationId xmlns:a16="http://schemas.microsoft.com/office/drawing/2014/main" id="{11989A59-9D3B-4EC5-A3C9-C76BF4F3E72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5878857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78CE8-7BE4-49DF-BE00-50AE71748DBC}"/>
              </a:ext>
            </a:extLst>
          </p:cNvPr>
          <p:cNvSpPr>
            <a:spLocks noGrp="1"/>
          </p:cNvSpPr>
          <p:nvPr>
            <p:ph type="title"/>
          </p:nvPr>
        </p:nvSpPr>
        <p:spPr/>
        <p:txBody>
          <a:bodyPr/>
          <a:lstStyle/>
          <a:p>
            <a:r>
              <a:rPr lang="en-US"/>
              <a:t>Facebook Own Posts Table | Oxford Fajar - 16 of 16</a:t>
            </a:r>
          </a:p>
        </p:txBody>
      </p:sp>
      <p:graphicFrame>
        <p:nvGraphicFramePr>
          <p:cNvPr id="5" name="Table Placeholder 4">
            <a:extLst>
              <a:ext uri="{FF2B5EF4-FFF2-40B4-BE49-F238E27FC236}">
                <a16:creationId xmlns:a16="http://schemas.microsoft.com/office/drawing/2014/main" id="{591AB1FB-5DA6-4194-8C0E-AC413F3C7237}"/>
              </a:ext>
            </a:extLst>
          </p:cNvPr>
          <p:cNvGraphicFramePr>
            <a:graphicFrameLocks noGrp="1"/>
          </p:cNvGraphicFramePr>
          <p:nvPr>
            <p:ph type="tbl" sz="quarter" idx="13"/>
            <p:extLst>
              <p:ext uri="{D42A27DB-BD31-4B8C-83A1-F6EECF244321}">
                <p14:modId xmlns:p14="http://schemas.microsoft.com/office/powerpoint/2010/main" val="2156968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95534263"/>
                    </a:ext>
                  </a:extLst>
                </a:gridCol>
                <a:gridCol w="658368">
                  <a:extLst>
                    <a:ext uri="{9D8B030D-6E8A-4147-A177-3AD203B41FA5}">
                      <a16:colId xmlns:a16="http://schemas.microsoft.com/office/drawing/2014/main" val="3916436621"/>
                    </a:ext>
                  </a:extLst>
                </a:gridCol>
                <a:gridCol w="658368">
                  <a:extLst>
                    <a:ext uri="{9D8B030D-6E8A-4147-A177-3AD203B41FA5}">
                      <a16:colId xmlns:a16="http://schemas.microsoft.com/office/drawing/2014/main" val="941753046"/>
                    </a:ext>
                  </a:extLst>
                </a:gridCol>
                <a:gridCol w="658368">
                  <a:extLst>
                    <a:ext uri="{9D8B030D-6E8A-4147-A177-3AD203B41FA5}">
                      <a16:colId xmlns:a16="http://schemas.microsoft.com/office/drawing/2014/main" val="2004901491"/>
                    </a:ext>
                  </a:extLst>
                </a:gridCol>
                <a:gridCol w="658368">
                  <a:extLst>
                    <a:ext uri="{9D8B030D-6E8A-4147-A177-3AD203B41FA5}">
                      <a16:colId xmlns:a16="http://schemas.microsoft.com/office/drawing/2014/main" val="588622585"/>
                    </a:ext>
                  </a:extLst>
                </a:gridCol>
                <a:gridCol w="658368">
                  <a:extLst>
                    <a:ext uri="{9D8B030D-6E8A-4147-A177-3AD203B41FA5}">
                      <a16:colId xmlns:a16="http://schemas.microsoft.com/office/drawing/2014/main" val="3235104233"/>
                    </a:ext>
                  </a:extLst>
                </a:gridCol>
                <a:gridCol w="658368">
                  <a:extLst>
                    <a:ext uri="{9D8B030D-6E8A-4147-A177-3AD203B41FA5}">
                      <a16:colId xmlns:a16="http://schemas.microsoft.com/office/drawing/2014/main" val="2968810226"/>
                    </a:ext>
                  </a:extLst>
                </a:gridCol>
                <a:gridCol w="658368">
                  <a:extLst>
                    <a:ext uri="{9D8B030D-6E8A-4147-A177-3AD203B41FA5}">
                      <a16:colId xmlns:a16="http://schemas.microsoft.com/office/drawing/2014/main" val="37313725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63606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- 2018-04-01 23:41:52 </a:t>
                      </a:r>
                      <a:r>
                        <a:rPr kumimoji="0" lang="en-US" sz="1000" b="0" i="0" u="none" strike="noStrike" kern="1200" cap="none" spc="0" normalizeH="0" baseline="0" noProof="0">
                          <a:ln>
                            <a:noFill/>
                          </a:ln>
                          <a:solidFill>
                            <a:prstClr val="black"/>
                          </a:solidFill>
                          <a:effectLst/>
                          <a:uLnTx/>
                          <a:uFillTx/>
                          <a:latin typeface="+mn-lt"/>
                          <a:ea typeface="+mn-ea"/>
                          <a:cs typeface="+mn-cs"/>
                        </a:rPr>
                        <a:t> 
 Who is your hero that inspires you in life?
Join the Oxford Big Write Creative Writing Competition 2018 and write a story about your hero to win amazing prizes! 
This competition is open to students aged 15 to 17 studying in Malaysia.
Join now!
https://www.oxfordfajar.com.my/bigwrite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82248356"/>
                  </a:ext>
                </a:extLst>
              </a:tr>
            </a:tbl>
          </a:graphicData>
        </a:graphic>
      </p:graphicFrame>
      <p:sp>
        <p:nvSpPr>
          <p:cNvPr id="4" name="Text Placeholder 3">
            <a:extLst>
              <a:ext uri="{FF2B5EF4-FFF2-40B4-BE49-F238E27FC236}">
                <a16:creationId xmlns:a16="http://schemas.microsoft.com/office/drawing/2014/main" id="{BE3EC2D5-4886-4C2D-B106-B6C611A2B929}"/>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36036969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1229</Words>
  <Application>Microsoft Office PowerPoint</Application>
  <PresentationFormat>On-screen Show (4:3)</PresentationFormat>
  <Paragraphs>548</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Arial</vt:lpstr>
      <vt:lpstr>Calibri</vt:lpstr>
      <vt:lpstr>quintly_template</vt:lpstr>
      <vt:lpstr>MASTER TEMPLATE</vt:lpstr>
      <vt:lpstr>Facebook Reach | Oxford Fajar</vt:lpstr>
      <vt:lpstr>Facebook Engaged Users | Oxford Fajar</vt:lpstr>
      <vt:lpstr>Facebook Average Reactions Per Post | Oxford Fajar</vt:lpstr>
      <vt:lpstr>Facebook Key Metrics Table | Oxford Fajar</vt:lpstr>
      <vt:lpstr>Facebook Interactions Distribution | Oxford Fajar</vt:lpstr>
      <vt:lpstr>Facebook Interaction Rate By Weekday | Oxford Fajar</vt:lpstr>
      <vt:lpstr>(FB) Custom Own Posts Table (new) | Oxford Fajar - 1 of 5</vt:lpstr>
      <vt:lpstr>(FB) Custom Own Posts Table (new) | Oxford Fajar - 2 of 5</vt:lpstr>
      <vt:lpstr>(FB) Custom Own Posts Table (new) | Oxford Fajar - 3 of 5</vt:lpstr>
      <vt:lpstr>(FB) Custom Own Posts Table (new) | Oxford Fajar - 4 of 5</vt:lpstr>
      <vt:lpstr>(FB) Custom Own Posts Table (new) | Oxford Fajar - 5 of 5</vt:lpstr>
      <vt:lpstr>Facebook Fan Demographics | Oxford Fajar</vt:lpstr>
      <vt:lpstr>Facebook Interaction Rate | Oxford Fajar</vt:lpstr>
      <vt:lpstr>Facebook Fans Total | Oxford Fajar</vt:lpstr>
      <vt:lpstr>Facebook Page Views | Oxford Fajar</vt:lpstr>
      <vt:lpstr>Facebook Fans By City Table | Oxford Fajar - 1 of 3</vt:lpstr>
      <vt:lpstr>Facebook Fans By City Table | Oxford Fajar - 2 of 3</vt:lpstr>
      <vt:lpstr>Facebook Fans By City Table | Oxford Fajar - 3 of 3</vt:lpstr>
      <vt:lpstr>Facebook Own Posts Table | Oxford Fajar - 1 of 16</vt:lpstr>
      <vt:lpstr>Facebook Own Posts Table | Oxford Fajar - 2 of 16</vt:lpstr>
      <vt:lpstr>Facebook Own Posts Table | Oxford Fajar - 3 of 16</vt:lpstr>
      <vt:lpstr>Facebook Own Posts Table | Oxford Fajar - 4 of 16</vt:lpstr>
      <vt:lpstr>Facebook Own Posts Table | Oxford Fajar - 5 of 16</vt:lpstr>
      <vt:lpstr>Facebook Own Posts Table | Oxford Fajar - 6 of 16</vt:lpstr>
      <vt:lpstr>Facebook Own Posts Table | Oxford Fajar - 7 of 16</vt:lpstr>
      <vt:lpstr>Facebook Own Posts Table | Oxford Fajar - 8 of 16</vt:lpstr>
      <vt:lpstr>Facebook Own Posts Table | Oxford Fajar - 9 of 16</vt:lpstr>
      <vt:lpstr>Facebook Own Posts Table | Oxford Fajar - 10 of 16</vt:lpstr>
      <vt:lpstr>Facebook Own Posts Table | Oxford Fajar - 11 of 16</vt:lpstr>
      <vt:lpstr>Facebook Own Posts Table | Oxford Fajar - 12 of 16</vt:lpstr>
      <vt:lpstr>Facebook Own Posts Table | Oxford Fajar - 13 of 16</vt:lpstr>
      <vt:lpstr>Facebook Own Posts Table | Oxford Fajar - 14 of 16</vt:lpstr>
      <vt:lpstr>Facebook Own Posts Table | Oxford Fajar - 15 of 16</vt:lpstr>
      <vt:lpstr>Facebook Own Posts Table | Oxford Fajar - 16 of 16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Administrator</dc:creator>
  <cp:lastModifiedBy>Administrator</cp:lastModifiedBy>
  <cp:revision>1</cp:revision>
  <dcterms:created xsi:type="dcterms:W3CDTF">2018-05-03T09:37:23Z</dcterms:created>
  <dcterms:modified xsi:type="dcterms:W3CDTF">2018-05-03T09:38:09Z</dcterms:modified>
</cp:coreProperties>
</file>