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c:v>
                </c:pt>
                <c:pt idx="1">
                  <c:v>7</c:v>
                </c:pt>
                <c:pt idx="2">
                  <c:v>5</c:v>
                </c:pt>
                <c:pt idx="3">
                  <c:v>190</c:v>
                </c:pt>
                <c:pt idx="4">
                  <c:v>367</c:v>
                </c:pt>
                <c:pt idx="5">
                  <c:v>135</c:v>
                </c:pt>
                <c:pt idx="6">
                  <c:v>145</c:v>
                </c:pt>
                <c:pt idx="7">
                  <c:v>379</c:v>
                </c:pt>
                <c:pt idx="8">
                  <c:v>101</c:v>
                </c:pt>
                <c:pt idx="9">
                  <c:v>455</c:v>
                </c:pt>
                <c:pt idx="10">
                  <c:v>244</c:v>
                </c:pt>
                <c:pt idx="11">
                  <c:v>36</c:v>
                </c:pt>
                <c:pt idx="12">
                  <c:v>284</c:v>
                </c:pt>
                <c:pt idx="13">
                  <c:v>286</c:v>
                </c:pt>
                <c:pt idx="14">
                  <c:v>11</c:v>
                </c:pt>
                <c:pt idx="15">
                  <c:v>8</c:v>
                </c:pt>
                <c:pt idx="16">
                  <c:v>52</c:v>
                </c:pt>
                <c:pt idx="17">
                  <c:v>260</c:v>
                </c:pt>
                <c:pt idx="18">
                  <c:v>201</c:v>
                </c:pt>
                <c:pt idx="19">
                  <c:v>8</c:v>
                </c:pt>
                <c:pt idx="20">
                  <c:v>74</c:v>
                </c:pt>
                <c:pt idx="21">
                  <c:v>174</c:v>
                </c:pt>
                <c:pt idx="22">
                  <c:v>160</c:v>
                </c:pt>
                <c:pt idx="23">
                  <c:v>9</c:v>
                </c:pt>
                <c:pt idx="24">
                  <c:v>19</c:v>
                </c:pt>
                <c:pt idx="25">
                  <c:v>84</c:v>
                </c:pt>
                <c:pt idx="26">
                  <c:v>16</c:v>
                </c:pt>
                <c:pt idx="27">
                  <c:v>16</c:v>
                </c:pt>
                <c:pt idx="28">
                  <c:v>193</c:v>
                </c:pt>
                <c:pt idx="29">
                  <c:v>149</c:v>
                </c:pt>
              </c:numCache>
            </c:numRef>
          </c:val>
          <c:smooth val="0"/>
          <c:extLst>
            <c:ext xmlns:c16="http://schemas.microsoft.com/office/drawing/2014/chart" uri="{C3380CC4-5D6E-409C-BE32-E72D297353CC}">
              <c16:uniqueId val="{00000000-C8C2-48FC-B17D-4686185473DD}"/>
            </c:ext>
          </c:extLst>
        </c:ser>
        <c:dLbls>
          <c:showLegendKey val="0"/>
          <c:showVal val="0"/>
          <c:showCatName val="0"/>
          <c:showSerName val="0"/>
          <c:showPercent val="0"/>
          <c:showBubbleSize val="0"/>
        </c:dLbls>
        <c:smooth val="0"/>
        <c:axId val="272943816"/>
        <c:axId val="272944800"/>
      </c:lineChart>
      <c:dateAx>
        <c:axId val="27294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44800"/>
        <c:crosses val="autoZero"/>
        <c:auto val="1"/>
        <c:lblOffset val="100"/>
        <c:baseTimeUnit val="days"/>
      </c:dateAx>
      <c:valAx>
        <c:axId val="27294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4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c:v>
                </c:pt>
                <c:pt idx="1">
                  <c:v>2</c:v>
                </c:pt>
                <c:pt idx="2">
                  <c:v>2</c:v>
                </c:pt>
                <c:pt idx="3">
                  <c:v>31</c:v>
                </c:pt>
                <c:pt idx="4">
                  <c:v>60</c:v>
                </c:pt>
                <c:pt idx="5">
                  <c:v>27</c:v>
                </c:pt>
                <c:pt idx="6">
                  <c:v>3</c:v>
                </c:pt>
                <c:pt idx="7">
                  <c:v>3</c:v>
                </c:pt>
                <c:pt idx="8">
                  <c:v>20</c:v>
                </c:pt>
                <c:pt idx="9">
                  <c:v>103</c:v>
                </c:pt>
                <c:pt idx="10">
                  <c:v>82</c:v>
                </c:pt>
                <c:pt idx="11">
                  <c:v>7</c:v>
                </c:pt>
                <c:pt idx="12">
                  <c:v>104</c:v>
                </c:pt>
                <c:pt idx="13">
                  <c:v>92</c:v>
                </c:pt>
                <c:pt idx="14">
                  <c:v>2</c:v>
                </c:pt>
                <c:pt idx="15">
                  <c:v>2</c:v>
                </c:pt>
                <c:pt idx="16">
                  <c:v>14</c:v>
                </c:pt>
                <c:pt idx="17">
                  <c:v>94</c:v>
                </c:pt>
                <c:pt idx="18">
                  <c:v>66</c:v>
                </c:pt>
                <c:pt idx="19">
                  <c:v>3</c:v>
                </c:pt>
                <c:pt idx="20">
                  <c:v>21</c:v>
                </c:pt>
                <c:pt idx="21">
                  <c:v>83</c:v>
                </c:pt>
                <c:pt idx="22">
                  <c:v>55</c:v>
                </c:pt>
                <c:pt idx="23">
                  <c:v>2</c:v>
                </c:pt>
                <c:pt idx="24">
                  <c:v>3</c:v>
                </c:pt>
                <c:pt idx="25">
                  <c:v>7</c:v>
                </c:pt>
                <c:pt idx="26">
                  <c:v>2</c:v>
                </c:pt>
                <c:pt idx="27">
                  <c:v>4</c:v>
                </c:pt>
                <c:pt idx="28">
                  <c:v>29</c:v>
                </c:pt>
                <c:pt idx="29">
                  <c:v>35</c:v>
                </c:pt>
              </c:numCache>
            </c:numRef>
          </c:val>
          <c:smooth val="0"/>
          <c:extLst>
            <c:ext xmlns:c16="http://schemas.microsoft.com/office/drawing/2014/chart" uri="{C3380CC4-5D6E-409C-BE32-E72D297353CC}">
              <c16:uniqueId val="{00000000-821E-4B25-93D0-0C97709E035E}"/>
            </c:ext>
          </c:extLst>
        </c:ser>
        <c:dLbls>
          <c:showLegendKey val="0"/>
          <c:showVal val="0"/>
          <c:showCatName val="0"/>
          <c:showSerName val="0"/>
          <c:showPercent val="0"/>
          <c:showBubbleSize val="0"/>
        </c:dLbls>
        <c:smooth val="0"/>
        <c:axId val="277660056"/>
        <c:axId val="277660384"/>
      </c:lineChart>
      <c:dateAx>
        <c:axId val="27766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60384"/>
        <c:crosses val="autoZero"/>
        <c:auto val="1"/>
        <c:lblOffset val="100"/>
        <c:baseTimeUnit val="days"/>
      </c:dateAx>
      <c:valAx>
        <c:axId val="27766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6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101</c:v>
                </c:pt>
                <c:pt idx="3">
                  <c:v>0</c:v>
                </c:pt>
                <c:pt idx="4">
                  <c:v>0</c:v>
                </c:pt>
                <c:pt idx="5">
                  <c:v>1</c:v>
                </c:pt>
                <c:pt idx="6">
                  <c:v>0</c:v>
                </c:pt>
                <c:pt idx="7">
                  <c:v>0</c:v>
                </c:pt>
                <c:pt idx="8">
                  <c:v>181</c:v>
                </c:pt>
                <c:pt idx="9">
                  <c:v>0</c:v>
                </c:pt>
                <c:pt idx="10">
                  <c:v>0</c:v>
                </c:pt>
                <c:pt idx="11">
                  <c:v>190</c:v>
                </c:pt>
                <c:pt idx="12">
                  <c:v>0</c:v>
                </c:pt>
                <c:pt idx="13">
                  <c:v>0</c:v>
                </c:pt>
                <c:pt idx="14">
                  <c:v>0</c:v>
                </c:pt>
                <c:pt idx="15">
                  <c:v>0</c:v>
                </c:pt>
                <c:pt idx="16">
                  <c:v>167</c:v>
                </c:pt>
                <c:pt idx="17">
                  <c:v>0</c:v>
                </c:pt>
                <c:pt idx="18">
                  <c:v>0</c:v>
                </c:pt>
                <c:pt idx="19">
                  <c:v>0</c:v>
                </c:pt>
                <c:pt idx="20">
                  <c:v>151</c:v>
                </c:pt>
                <c:pt idx="21">
                  <c:v>0</c:v>
                </c:pt>
                <c:pt idx="22">
                  <c:v>0</c:v>
                </c:pt>
                <c:pt idx="23">
                  <c:v>0</c:v>
                </c:pt>
                <c:pt idx="24">
                  <c:v>1</c:v>
                </c:pt>
                <c:pt idx="25">
                  <c:v>0</c:v>
                </c:pt>
                <c:pt idx="26">
                  <c:v>0</c:v>
                </c:pt>
                <c:pt idx="27">
                  <c:v>56</c:v>
                </c:pt>
                <c:pt idx="28">
                  <c:v>0</c:v>
                </c:pt>
                <c:pt idx="29">
                  <c:v>0</c:v>
                </c:pt>
              </c:numCache>
            </c:numRef>
          </c:val>
          <c:smooth val="0"/>
          <c:extLst>
            <c:ext xmlns:c16="http://schemas.microsoft.com/office/drawing/2014/chart" uri="{C3380CC4-5D6E-409C-BE32-E72D297353CC}">
              <c16:uniqueId val="{00000000-72F7-434C-B904-E0465A770AC4}"/>
            </c:ext>
          </c:extLst>
        </c:ser>
        <c:dLbls>
          <c:showLegendKey val="0"/>
          <c:showVal val="0"/>
          <c:showCatName val="0"/>
          <c:showSerName val="0"/>
          <c:showPercent val="0"/>
          <c:showBubbleSize val="0"/>
        </c:dLbls>
        <c:smooth val="0"/>
        <c:axId val="335174272"/>
        <c:axId val="335174600"/>
      </c:lineChart>
      <c:dateAx>
        <c:axId val="33517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4600"/>
        <c:crosses val="autoZero"/>
        <c:auto val="1"/>
        <c:lblOffset val="100"/>
        <c:baseTimeUnit val="days"/>
      </c:dateAx>
      <c:valAx>
        <c:axId val="33517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841</c:v>
                </c:pt>
              </c:numCache>
            </c:numRef>
          </c:val>
          <c:extLst>
            <c:ext xmlns:c16="http://schemas.microsoft.com/office/drawing/2014/chart" uri="{C3380CC4-5D6E-409C-BE32-E72D297353CC}">
              <c16:uniqueId val="{00000000-66C4-4ADD-B32F-9A4BF724351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7</c:v>
                </c:pt>
              </c:numCache>
            </c:numRef>
          </c:val>
          <c:extLst>
            <c:ext xmlns:c16="http://schemas.microsoft.com/office/drawing/2014/chart" uri="{C3380CC4-5D6E-409C-BE32-E72D297353CC}">
              <c16:uniqueId val="{00000001-66C4-4ADD-B32F-9A4BF724351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66C4-4ADD-B32F-9A4BF724351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66C4-4ADD-B32F-9A4BF724351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66C4-4ADD-B32F-9A4BF724351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6C4-4ADD-B32F-9A4BF724351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66C4-4ADD-B32F-9A4BF724351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3</c:v>
                </c:pt>
              </c:numCache>
            </c:numRef>
          </c:val>
          <c:extLst>
            <c:ext xmlns:c16="http://schemas.microsoft.com/office/drawing/2014/chart" uri="{C3380CC4-5D6E-409C-BE32-E72D297353CC}">
              <c16:uniqueId val="{00000007-66C4-4ADD-B32F-9A4BF7243518}"/>
            </c:ext>
          </c:extLst>
        </c:ser>
        <c:dLbls>
          <c:showLegendKey val="0"/>
          <c:showVal val="0"/>
          <c:showCatName val="0"/>
          <c:showSerName val="0"/>
          <c:showPercent val="0"/>
          <c:showBubbleSize val="0"/>
        </c:dLbls>
        <c:gapWidth val="150"/>
        <c:overlap val="100"/>
        <c:axId val="335882160"/>
        <c:axId val="335177224"/>
      </c:barChart>
      <c:catAx>
        <c:axId val="33588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7224"/>
        <c:crosses val="autoZero"/>
        <c:auto val="1"/>
        <c:lblAlgn val="ctr"/>
        <c:lblOffset val="100"/>
        <c:noMultiLvlLbl val="0"/>
      </c:catAx>
      <c:valAx>
        <c:axId val="335177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8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11.853307138179</c:v>
                </c:pt>
                <c:pt idx="1">
                  <c:v>8.8408644400785992</c:v>
                </c:pt>
                <c:pt idx="2">
                  <c:v>0.13097576948265</c:v>
                </c:pt>
                <c:pt idx="3">
                  <c:v>12.442698100851</c:v>
                </c:pt>
                <c:pt idx="4">
                  <c:v>6.5487884741322999E-2</c:v>
                </c:pt>
                <c:pt idx="5">
                  <c:v>6.8107400130976004</c:v>
                </c:pt>
              </c:numCache>
            </c:numRef>
          </c:val>
          <c:extLst>
            <c:ext xmlns:c16="http://schemas.microsoft.com/office/drawing/2014/chart" uri="{C3380CC4-5D6E-409C-BE32-E72D297353CC}">
              <c16:uniqueId val="{00000000-70D4-411E-81F8-D9FFCE1C2C53}"/>
            </c:ext>
          </c:extLst>
        </c:ser>
        <c:dLbls>
          <c:showLegendKey val="0"/>
          <c:showVal val="0"/>
          <c:showCatName val="0"/>
          <c:showSerName val="0"/>
          <c:showPercent val="0"/>
          <c:showBubbleSize val="0"/>
        </c:dLbls>
        <c:gapWidth val="219"/>
        <c:overlap val="-27"/>
        <c:axId val="336901752"/>
        <c:axId val="336902736"/>
      </c:barChart>
      <c:catAx>
        <c:axId val="33690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02736"/>
        <c:crosses val="autoZero"/>
        <c:auto val="1"/>
        <c:lblAlgn val="ctr"/>
        <c:lblOffset val="100"/>
        <c:noMultiLvlLbl val="0"/>
      </c:catAx>
      <c:valAx>
        <c:axId val="33690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0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c:v>
                </c:pt>
                <c:pt idx="1">
                  <c:v>701</c:v>
                </c:pt>
                <c:pt idx="2">
                  <c:v>103</c:v>
                </c:pt>
                <c:pt idx="3">
                  <c:v>66</c:v>
                </c:pt>
                <c:pt idx="4">
                  <c:v>23</c:v>
                </c:pt>
                <c:pt idx="5">
                  <c:v>6</c:v>
                </c:pt>
                <c:pt idx="6">
                  <c:v>7</c:v>
                </c:pt>
              </c:numCache>
            </c:numRef>
          </c:val>
          <c:extLst>
            <c:ext xmlns:c16="http://schemas.microsoft.com/office/drawing/2014/chart" uri="{C3380CC4-5D6E-409C-BE32-E72D297353CC}">
              <c16:uniqueId val="{00000000-09A7-4C49-BEA9-0FEEC5ED87C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27</c:v>
                </c:pt>
                <c:pt idx="1">
                  <c:v>403</c:v>
                </c:pt>
                <c:pt idx="2">
                  <c:v>100</c:v>
                </c:pt>
                <c:pt idx="3">
                  <c:v>48</c:v>
                </c:pt>
                <c:pt idx="4">
                  <c:v>13</c:v>
                </c:pt>
                <c:pt idx="5">
                  <c:v>6</c:v>
                </c:pt>
                <c:pt idx="6">
                  <c:v>5</c:v>
                </c:pt>
              </c:numCache>
            </c:numRef>
          </c:val>
          <c:extLst>
            <c:ext xmlns:c16="http://schemas.microsoft.com/office/drawing/2014/chart" uri="{C3380CC4-5D6E-409C-BE32-E72D297353CC}">
              <c16:uniqueId val="{00000001-09A7-4C49-BEA9-0FEEC5ED87C4}"/>
            </c:ext>
          </c:extLst>
        </c:ser>
        <c:dLbls>
          <c:showLegendKey val="0"/>
          <c:showVal val="0"/>
          <c:showCatName val="0"/>
          <c:showSerName val="0"/>
          <c:showPercent val="0"/>
          <c:showBubbleSize val="0"/>
        </c:dLbls>
        <c:gapWidth val="219"/>
        <c:overlap val="-27"/>
        <c:axId val="342575448"/>
        <c:axId val="342572168"/>
      </c:barChart>
      <c:catAx>
        <c:axId val="34257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72168"/>
        <c:crosses val="autoZero"/>
        <c:auto val="1"/>
        <c:lblAlgn val="ctr"/>
        <c:lblOffset val="100"/>
        <c:noMultiLvlLbl val="0"/>
      </c:catAx>
      <c:valAx>
        <c:axId val="34257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7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6.7718606180145002</c:v>
                </c:pt>
                <c:pt idx="3">
                  <c:v>0</c:v>
                </c:pt>
                <c:pt idx="4">
                  <c:v>0</c:v>
                </c:pt>
                <c:pt idx="5">
                  <c:v>6.5659881812212995E-2</c:v>
                </c:pt>
                <c:pt idx="6">
                  <c:v>0</c:v>
                </c:pt>
                <c:pt idx="7">
                  <c:v>0</c:v>
                </c:pt>
                <c:pt idx="8">
                  <c:v>11.876640419948</c:v>
                </c:pt>
                <c:pt idx="9">
                  <c:v>0</c:v>
                </c:pt>
                <c:pt idx="10">
                  <c:v>0</c:v>
                </c:pt>
                <c:pt idx="11">
                  <c:v>12.450851900392999</c:v>
                </c:pt>
                <c:pt idx="12">
                  <c:v>0</c:v>
                </c:pt>
                <c:pt idx="13">
                  <c:v>0</c:v>
                </c:pt>
                <c:pt idx="14">
                  <c:v>0</c:v>
                </c:pt>
                <c:pt idx="15">
                  <c:v>0</c:v>
                </c:pt>
                <c:pt idx="16">
                  <c:v>10.922171353826</c:v>
                </c:pt>
                <c:pt idx="17">
                  <c:v>0</c:v>
                </c:pt>
                <c:pt idx="18">
                  <c:v>0</c:v>
                </c:pt>
                <c:pt idx="19">
                  <c:v>0</c:v>
                </c:pt>
                <c:pt idx="20">
                  <c:v>9.8563968668407007</c:v>
                </c:pt>
                <c:pt idx="21">
                  <c:v>0</c:v>
                </c:pt>
                <c:pt idx="22">
                  <c:v>0</c:v>
                </c:pt>
                <c:pt idx="23">
                  <c:v>0</c:v>
                </c:pt>
                <c:pt idx="24">
                  <c:v>0.13029315960912</c:v>
                </c:pt>
                <c:pt idx="25">
                  <c:v>0</c:v>
                </c:pt>
                <c:pt idx="26">
                  <c:v>0</c:v>
                </c:pt>
                <c:pt idx="27">
                  <c:v>3.7133550488599001</c:v>
                </c:pt>
                <c:pt idx="28">
                  <c:v>0</c:v>
                </c:pt>
                <c:pt idx="29">
                  <c:v>0</c:v>
                </c:pt>
              </c:numCache>
            </c:numRef>
          </c:val>
          <c:smooth val="0"/>
          <c:extLst>
            <c:ext xmlns:c16="http://schemas.microsoft.com/office/drawing/2014/chart" uri="{C3380CC4-5D6E-409C-BE32-E72D297353CC}">
              <c16:uniqueId val="{00000000-00E8-4307-86AA-286966AC76F3}"/>
            </c:ext>
          </c:extLst>
        </c:ser>
        <c:dLbls>
          <c:showLegendKey val="0"/>
          <c:showVal val="0"/>
          <c:showCatName val="0"/>
          <c:showSerName val="0"/>
          <c:showPercent val="0"/>
          <c:showBubbleSize val="0"/>
        </c:dLbls>
        <c:smooth val="0"/>
        <c:axId val="344626336"/>
        <c:axId val="344626992"/>
      </c:lineChart>
      <c:dateAx>
        <c:axId val="34462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26992"/>
        <c:crosses val="autoZero"/>
        <c:auto val="1"/>
        <c:lblOffset val="100"/>
        <c:baseTimeUnit val="days"/>
      </c:dateAx>
      <c:valAx>
        <c:axId val="34462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2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1520</c:v>
                </c:pt>
                <c:pt idx="1">
                  <c:v>1521</c:v>
                </c:pt>
                <c:pt idx="2">
                  <c:v>1521</c:v>
                </c:pt>
                <c:pt idx="3">
                  <c:v>1521</c:v>
                </c:pt>
                <c:pt idx="4">
                  <c:v>1523</c:v>
                </c:pt>
                <c:pt idx="5">
                  <c:v>1524</c:v>
                </c:pt>
                <c:pt idx="6">
                  <c:v>1524</c:v>
                </c:pt>
                <c:pt idx="7">
                  <c:v>1524</c:v>
                </c:pt>
                <c:pt idx="8">
                  <c:v>1524</c:v>
                </c:pt>
                <c:pt idx="9">
                  <c:v>1524</c:v>
                </c:pt>
                <c:pt idx="10">
                  <c:v>1526</c:v>
                </c:pt>
                <c:pt idx="11">
                  <c:v>1526</c:v>
                </c:pt>
                <c:pt idx="12">
                  <c:v>1528</c:v>
                </c:pt>
                <c:pt idx="13">
                  <c:v>1529</c:v>
                </c:pt>
                <c:pt idx="14">
                  <c:v>1529</c:v>
                </c:pt>
                <c:pt idx="15">
                  <c:v>1529</c:v>
                </c:pt>
                <c:pt idx="16">
                  <c:v>1530</c:v>
                </c:pt>
                <c:pt idx="17">
                  <c:v>1530</c:v>
                </c:pt>
                <c:pt idx="18">
                  <c:v>1530</c:v>
                </c:pt>
                <c:pt idx="19">
                  <c:v>1531</c:v>
                </c:pt>
                <c:pt idx="20">
                  <c:v>1533</c:v>
                </c:pt>
                <c:pt idx="21">
                  <c:v>1534</c:v>
                </c:pt>
                <c:pt idx="22">
                  <c:v>1535</c:v>
                </c:pt>
                <c:pt idx="23">
                  <c:v>1535</c:v>
                </c:pt>
                <c:pt idx="24">
                  <c:v>1535</c:v>
                </c:pt>
                <c:pt idx="25">
                  <c:v>1535</c:v>
                </c:pt>
                <c:pt idx="26">
                  <c:v>1535</c:v>
                </c:pt>
                <c:pt idx="27">
                  <c:v>1535</c:v>
                </c:pt>
                <c:pt idx="28">
                  <c:v>1535</c:v>
                </c:pt>
                <c:pt idx="29">
                  <c:v>1535</c:v>
                </c:pt>
              </c:numCache>
            </c:numRef>
          </c:val>
          <c:smooth val="0"/>
          <c:extLst>
            <c:ext xmlns:c16="http://schemas.microsoft.com/office/drawing/2014/chart" uri="{C3380CC4-5D6E-409C-BE32-E72D297353CC}">
              <c16:uniqueId val="{00000000-B795-422E-BBDF-7FBE6C165EA7}"/>
            </c:ext>
          </c:extLst>
        </c:ser>
        <c:dLbls>
          <c:showLegendKey val="0"/>
          <c:showVal val="0"/>
          <c:showCatName val="0"/>
          <c:showSerName val="0"/>
          <c:showPercent val="0"/>
          <c:showBubbleSize val="0"/>
        </c:dLbls>
        <c:smooth val="0"/>
        <c:axId val="344618792"/>
        <c:axId val="344619120"/>
      </c:lineChart>
      <c:dateAx>
        <c:axId val="34461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19120"/>
        <c:crosses val="autoZero"/>
        <c:auto val="1"/>
        <c:lblOffset val="100"/>
        <c:baseTimeUnit val="days"/>
      </c:dateAx>
      <c:valAx>
        <c:axId val="34461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1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c:v>
                </c:pt>
                <c:pt idx="1">
                  <c:v>7</c:v>
                </c:pt>
                <c:pt idx="2">
                  <c:v>2</c:v>
                </c:pt>
                <c:pt idx="3">
                  <c:v>9</c:v>
                </c:pt>
                <c:pt idx="4">
                  <c:v>1</c:v>
                </c:pt>
                <c:pt idx="5">
                  <c:v>0</c:v>
                </c:pt>
                <c:pt idx="6">
                  <c:v>1</c:v>
                </c:pt>
                <c:pt idx="7">
                  <c:v>8</c:v>
                </c:pt>
                <c:pt idx="8">
                  <c:v>1</c:v>
                </c:pt>
                <c:pt idx="9">
                  <c:v>1</c:v>
                </c:pt>
                <c:pt idx="10">
                  <c:v>1</c:v>
                </c:pt>
                <c:pt idx="11">
                  <c:v>2</c:v>
                </c:pt>
                <c:pt idx="12">
                  <c:v>2</c:v>
                </c:pt>
                <c:pt idx="13">
                  <c:v>9</c:v>
                </c:pt>
                <c:pt idx="14">
                  <c:v>4</c:v>
                </c:pt>
                <c:pt idx="15">
                  <c:v>7</c:v>
                </c:pt>
                <c:pt idx="16">
                  <c:v>7</c:v>
                </c:pt>
                <c:pt idx="17">
                  <c:v>0</c:v>
                </c:pt>
                <c:pt idx="18">
                  <c:v>3</c:v>
                </c:pt>
                <c:pt idx="19">
                  <c:v>4</c:v>
                </c:pt>
                <c:pt idx="20">
                  <c:v>3</c:v>
                </c:pt>
                <c:pt idx="21">
                  <c:v>3</c:v>
                </c:pt>
                <c:pt idx="22">
                  <c:v>1</c:v>
                </c:pt>
                <c:pt idx="23">
                  <c:v>2</c:v>
                </c:pt>
                <c:pt idx="24">
                  <c:v>0</c:v>
                </c:pt>
                <c:pt idx="25">
                  <c:v>3</c:v>
                </c:pt>
                <c:pt idx="26">
                  <c:v>3</c:v>
                </c:pt>
                <c:pt idx="27">
                  <c:v>0</c:v>
                </c:pt>
                <c:pt idx="28">
                  <c:v>1</c:v>
                </c:pt>
                <c:pt idx="29">
                  <c:v>4</c:v>
                </c:pt>
              </c:numCache>
            </c:numRef>
          </c:val>
          <c:smooth val="0"/>
          <c:extLst>
            <c:ext xmlns:c16="http://schemas.microsoft.com/office/drawing/2014/chart" uri="{C3380CC4-5D6E-409C-BE32-E72D297353CC}">
              <c16:uniqueId val="{00000000-4306-4D9B-B2CB-767A3CC14107}"/>
            </c:ext>
          </c:extLst>
        </c:ser>
        <c:dLbls>
          <c:showLegendKey val="0"/>
          <c:showVal val="0"/>
          <c:showCatName val="0"/>
          <c:showSerName val="0"/>
          <c:showPercent val="0"/>
          <c:showBubbleSize val="0"/>
        </c:dLbls>
        <c:smooth val="0"/>
        <c:axId val="344615840"/>
        <c:axId val="344621088"/>
      </c:lineChart>
      <c:dateAx>
        <c:axId val="34461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21088"/>
        <c:crosses val="autoZero"/>
        <c:auto val="1"/>
        <c:lblOffset val="100"/>
        <c:baseTimeUnit val="days"/>
      </c:dateAx>
      <c:valAx>
        <c:axId val="34462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1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37F4B-55FC-4060-8D18-10BAC1BB743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3EB377D-0567-43FD-89AF-FDC052A04A9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5181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FD62D-C18F-4770-B0DE-7E5B4744FA27}"/>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408CCEF2-CD18-4A3E-89FB-E3C81FFA1E32}"/>
              </a:ext>
            </a:extLst>
          </p:cNvPr>
          <p:cNvGraphicFramePr>
            <a:graphicFrameLocks noGrp="1"/>
          </p:cNvGraphicFramePr>
          <p:nvPr>
            <p:ph type="chart" sz="quarter" idx="13"/>
            <p:extLst>
              <p:ext uri="{D42A27DB-BD31-4B8C-83A1-F6EECF244321}">
                <p14:modId xmlns:p14="http://schemas.microsoft.com/office/powerpoint/2010/main" val="850379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31223-D859-414D-8665-E8C20C907CE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5FA3192-87D9-4C10-816E-04FD990EF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220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C999B-F98A-487E-850D-EE999B7E6FF1}"/>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F9EF8EB6-C10B-430E-83B5-C7435DCC236D}"/>
              </a:ext>
            </a:extLst>
          </p:cNvPr>
          <p:cNvGraphicFramePr>
            <a:graphicFrameLocks noGrp="1"/>
          </p:cNvGraphicFramePr>
          <p:nvPr>
            <p:ph type="chart" sz="quarter" idx="13"/>
            <p:extLst>
              <p:ext uri="{D42A27DB-BD31-4B8C-83A1-F6EECF244321}">
                <p14:modId xmlns:p14="http://schemas.microsoft.com/office/powerpoint/2010/main" val="3092814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D1BF5-D0D9-4D44-AE9A-9B96B8E7EBA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EB26ECF-49E9-4E82-B6D7-895007E1C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89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D1F4-F21F-4248-98BD-FB30E3E23360}"/>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732FC30C-11FA-4C4A-87B3-DC5007670A80}"/>
              </a:ext>
            </a:extLst>
          </p:cNvPr>
          <p:cNvGraphicFramePr>
            <a:graphicFrameLocks noGrp="1"/>
          </p:cNvGraphicFramePr>
          <p:nvPr>
            <p:ph type="chart" sz="quarter" idx="13"/>
            <p:extLst>
              <p:ext uri="{D42A27DB-BD31-4B8C-83A1-F6EECF244321}">
                <p14:modId xmlns:p14="http://schemas.microsoft.com/office/powerpoint/2010/main" val="1445166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904A58-CB6C-4724-9045-9600508530E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7E0FB25-EC07-40F3-9E2C-20E46F0E9A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11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049AC-505A-48B3-B356-D7CFF66FAE31}"/>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822B82E0-83AA-4969-A875-FB5047FEB253}"/>
              </a:ext>
            </a:extLst>
          </p:cNvPr>
          <p:cNvGraphicFramePr>
            <a:graphicFrameLocks noGrp="1"/>
          </p:cNvGraphicFramePr>
          <p:nvPr>
            <p:ph type="tbl" sz="quarter" idx="13"/>
            <p:extLst>
              <p:ext uri="{D42A27DB-BD31-4B8C-83A1-F6EECF244321}">
                <p14:modId xmlns:p14="http://schemas.microsoft.com/office/powerpoint/2010/main" val="309302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10836323"/>
                    </a:ext>
                  </a:extLst>
                </a:gridCol>
                <a:gridCol w="740664">
                  <a:extLst>
                    <a:ext uri="{9D8B030D-6E8A-4147-A177-3AD203B41FA5}">
                      <a16:colId xmlns:a16="http://schemas.microsoft.com/office/drawing/2014/main" val="1771453415"/>
                    </a:ext>
                  </a:extLst>
                </a:gridCol>
                <a:gridCol w="740664">
                  <a:extLst>
                    <a:ext uri="{9D8B030D-6E8A-4147-A177-3AD203B41FA5}">
                      <a16:colId xmlns:a16="http://schemas.microsoft.com/office/drawing/2014/main" val="4082907747"/>
                    </a:ext>
                  </a:extLst>
                </a:gridCol>
                <a:gridCol w="740664">
                  <a:extLst>
                    <a:ext uri="{9D8B030D-6E8A-4147-A177-3AD203B41FA5}">
                      <a16:colId xmlns:a16="http://schemas.microsoft.com/office/drawing/2014/main" val="858745912"/>
                    </a:ext>
                  </a:extLst>
                </a:gridCol>
                <a:gridCol w="740664">
                  <a:extLst>
                    <a:ext uri="{9D8B030D-6E8A-4147-A177-3AD203B41FA5}">
                      <a16:colId xmlns:a16="http://schemas.microsoft.com/office/drawing/2014/main" val="1023646360"/>
                    </a:ext>
                  </a:extLst>
                </a:gridCol>
                <a:gridCol w="740664">
                  <a:extLst>
                    <a:ext uri="{9D8B030D-6E8A-4147-A177-3AD203B41FA5}">
                      <a16:colId xmlns:a16="http://schemas.microsoft.com/office/drawing/2014/main" val="3691785797"/>
                    </a:ext>
                  </a:extLst>
                </a:gridCol>
                <a:gridCol w="740664">
                  <a:extLst>
                    <a:ext uri="{9D8B030D-6E8A-4147-A177-3AD203B41FA5}">
                      <a16:colId xmlns:a16="http://schemas.microsoft.com/office/drawing/2014/main" val="3755705379"/>
                    </a:ext>
                  </a:extLst>
                </a:gridCol>
                <a:gridCol w="740664">
                  <a:extLst>
                    <a:ext uri="{9D8B030D-6E8A-4147-A177-3AD203B41FA5}">
                      <a16:colId xmlns:a16="http://schemas.microsoft.com/office/drawing/2014/main" val="2899734459"/>
                    </a:ext>
                  </a:extLst>
                </a:gridCol>
                <a:gridCol w="740664">
                  <a:extLst>
                    <a:ext uri="{9D8B030D-6E8A-4147-A177-3AD203B41FA5}">
                      <a16:colId xmlns:a16="http://schemas.microsoft.com/office/drawing/2014/main" val="2048528566"/>
                    </a:ext>
                  </a:extLst>
                </a:gridCol>
                <a:gridCol w="740664">
                  <a:extLst>
                    <a:ext uri="{9D8B030D-6E8A-4147-A177-3AD203B41FA5}">
                      <a16:colId xmlns:a16="http://schemas.microsoft.com/office/drawing/2014/main" val="38729493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63661370"/>
                  </a:ext>
                </a:extLst>
              </a:tr>
              <a:tr h="370840">
                <a:tc>
                  <a:txBody>
                    <a:bodyPr/>
                    <a:lstStyle/>
                    <a:p>
                      <a:r>
                        <a:rPr lang="en-US" sz="1000"/>
                        <a:t>Oxford Fajar Pre-University</a:t>
                      </a:r>
                    </a:p>
                  </a:txBody>
                  <a:tcPr/>
                </a:tc>
                <a:tc>
                  <a:txBody>
                    <a:bodyPr/>
                    <a:lstStyle/>
                    <a:p>
                      <a:r>
                        <a:rPr lang="en-US" sz="1000"/>
                        <a:t>1535</a:t>
                      </a:r>
                    </a:p>
                  </a:txBody>
                  <a:tcPr/>
                </a:tc>
                <a:tc>
                  <a:txBody>
                    <a:bodyPr/>
                    <a:lstStyle/>
                    <a:p>
                      <a:r>
                        <a:rPr lang="en-US" sz="1000"/>
                        <a:t>14</a:t>
                      </a:r>
                    </a:p>
                  </a:txBody>
                  <a:tcPr/>
                </a:tc>
                <a:tc>
                  <a:txBody>
                    <a:bodyPr/>
                    <a:lstStyle/>
                    <a:p>
                      <a:r>
                        <a:rPr lang="en-US" sz="1000"/>
                        <a:t>8</a:t>
                      </a:r>
                    </a:p>
                  </a:txBody>
                  <a:tcPr/>
                </a:tc>
                <a:tc>
                  <a:txBody>
                    <a:bodyPr/>
                    <a:lstStyle/>
                    <a:p>
                      <a:r>
                        <a:rPr lang="en-US" sz="1000"/>
                        <a:t>848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6.9699 %</a:t>
                      </a:r>
                    </a:p>
                  </a:txBody>
                  <a:tcPr/>
                </a:tc>
                <a:tc>
                  <a:txBody>
                    <a:bodyPr/>
                    <a:lstStyle/>
                    <a:p>
                      <a:r>
                        <a:rPr lang="en-US" sz="1000"/>
                        <a:t>0.0 %</a:t>
                      </a:r>
                    </a:p>
                  </a:txBody>
                  <a:tcPr/>
                </a:tc>
                <a:extLst>
                  <a:ext uri="{0D108BD9-81ED-4DB2-BD59-A6C34878D82A}">
                    <a16:rowId xmlns:a16="http://schemas.microsoft.com/office/drawing/2014/main" val="3794834171"/>
                  </a:ext>
                </a:extLst>
              </a:tr>
            </a:tbl>
          </a:graphicData>
        </a:graphic>
      </p:graphicFrame>
      <p:sp>
        <p:nvSpPr>
          <p:cNvPr id="4" name="Text Placeholder 3">
            <a:extLst>
              <a:ext uri="{FF2B5EF4-FFF2-40B4-BE49-F238E27FC236}">
                <a16:creationId xmlns:a16="http://schemas.microsoft.com/office/drawing/2014/main" id="{A33135C0-890A-4272-8F08-C9283CB8814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23145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CA3FC-FCA1-4692-AA06-ABC2FD7669A8}"/>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0596C573-AE76-474F-8986-8134341CDBD5}"/>
              </a:ext>
            </a:extLst>
          </p:cNvPr>
          <p:cNvGraphicFramePr>
            <a:graphicFrameLocks noGrp="1"/>
          </p:cNvGraphicFramePr>
          <p:nvPr>
            <p:ph type="chart" sz="quarter" idx="13"/>
            <p:extLst>
              <p:ext uri="{D42A27DB-BD31-4B8C-83A1-F6EECF244321}">
                <p14:modId xmlns:p14="http://schemas.microsoft.com/office/powerpoint/2010/main" val="2408706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202F28-EECB-4B0A-8986-A57048F9A3F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90E6DFF-2C82-43A6-9188-55771EA957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655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631D-3B3E-4591-B683-2484ED7D75D7}"/>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065A64C8-4870-4A23-AC0C-6C4A5F15FE96}"/>
              </a:ext>
            </a:extLst>
          </p:cNvPr>
          <p:cNvGraphicFramePr>
            <a:graphicFrameLocks noGrp="1"/>
          </p:cNvGraphicFramePr>
          <p:nvPr>
            <p:ph type="chart" sz="quarter" idx="13"/>
            <p:extLst>
              <p:ext uri="{D42A27DB-BD31-4B8C-83A1-F6EECF244321}">
                <p14:modId xmlns:p14="http://schemas.microsoft.com/office/powerpoint/2010/main" val="123564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D18C0-AF66-4707-868B-C7052A2F6AA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08EFF70-AE1D-49F9-BB02-780EA1BE98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988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FBD9-7459-4CF8-9C75-206C8F831F0D}"/>
              </a:ext>
            </a:extLst>
          </p:cNvPr>
          <p:cNvSpPr>
            <a:spLocks noGrp="1"/>
          </p:cNvSpPr>
          <p:nvPr>
            <p:ph type="title"/>
          </p:nvPr>
        </p:nvSpPr>
        <p:spPr/>
        <p:txBody>
          <a:bodyPr/>
          <a:lstStyle/>
          <a:p>
            <a:r>
              <a:rPr lang="en-US"/>
              <a:t>(FB) Custom Own Posts Table (new) | Oxford Fajar Pre-University - 1 of 3</a:t>
            </a:r>
          </a:p>
        </p:txBody>
      </p:sp>
      <p:graphicFrame>
        <p:nvGraphicFramePr>
          <p:cNvPr id="5" name="Table Placeholder 4">
            <a:extLst>
              <a:ext uri="{FF2B5EF4-FFF2-40B4-BE49-F238E27FC236}">
                <a16:creationId xmlns:a16="http://schemas.microsoft.com/office/drawing/2014/main" id="{6D92E7C4-48DE-4783-B067-DD5A449A1716}"/>
              </a:ext>
            </a:extLst>
          </p:cNvPr>
          <p:cNvGraphicFramePr>
            <a:graphicFrameLocks noGrp="1"/>
          </p:cNvGraphicFramePr>
          <p:nvPr>
            <p:ph type="tbl" sz="quarter" idx="13"/>
            <p:extLst>
              <p:ext uri="{D42A27DB-BD31-4B8C-83A1-F6EECF244321}">
                <p14:modId xmlns:p14="http://schemas.microsoft.com/office/powerpoint/2010/main" val="21927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3622659"/>
                    </a:ext>
                  </a:extLst>
                </a:gridCol>
                <a:gridCol w="822960">
                  <a:extLst>
                    <a:ext uri="{9D8B030D-6E8A-4147-A177-3AD203B41FA5}">
                      <a16:colId xmlns:a16="http://schemas.microsoft.com/office/drawing/2014/main" val="2610895149"/>
                    </a:ext>
                  </a:extLst>
                </a:gridCol>
                <a:gridCol w="822960">
                  <a:extLst>
                    <a:ext uri="{9D8B030D-6E8A-4147-A177-3AD203B41FA5}">
                      <a16:colId xmlns:a16="http://schemas.microsoft.com/office/drawing/2014/main" val="2181086243"/>
                    </a:ext>
                  </a:extLst>
                </a:gridCol>
                <a:gridCol w="822960">
                  <a:extLst>
                    <a:ext uri="{9D8B030D-6E8A-4147-A177-3AD203B41FA5}">
                      <a16:colId xmlns:a16="http://schemas.microsoft.com/office/drawing/2014/main" val="3585953698"/>
                    </a:ext>
                  </a:extLst>
                </a:gridCol>
                <a:gridCol w="822960">
                  <a:extLst>
                    <a:ext uri="{9D8B030D-6E8A-4147-A177-3AD203B41FA5}">
                      <a16:colId xmlns:a16="http://schemas.microsoft.com/office/drawing/2014/main" val="1348542258"/>
                    </a:ext>
                  </a:extLst>
                </a:gridCol>
                <a:gridCol w="822960">
                  <a:extLst>
                    <a:ext uri="{9D8B030D-6E8A-4147-A177-3AD203B41FA5}">
                      <a16:colId xmlns:a16="http://schemas.microsoft.com/office/drawing/2014/main" val="1796855925"/>
                    </a:ext>
                  </a:extLst>
                </a:gridCol>
                <a:gridCol w="822960">
                  <a:extLst>
                    <a:ext uri="{9D8B030D-6E8A-4147-A177-3AD203B41FA5}">
                      <a16:colId xmlns:a16="http://schemas.microsoft.com/office/drawing/2014/main" val="3652000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72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- 2018-04-12 14:29:00 </a:t>
                      </a:r>
                      <a:r>
                        <a:rPr kumimoji="0" lang="en-US" sz="1000" b="0" i="0" u="none" strike="noStrike" kern="1200" cap="none" spc="0" normalizeH="0" baseline="0" noProof="0">
                          <a:ln>
                            <a:noFill/>
                          </a:ln>
                          <a:solidFill>
                            <a:prstClr val="black"/>
                          </a:solidFill>
                          <a:effectLst/>
                          <a:uLnTx/>
                          <a:uFillTx/>
                          <a:latin typeface="+mn-lt"/>
                          <a:ea typeface="+mn-ea"/>
                          <a:cs typeface="+mn-cs"/>
                        </a:rPr>
                        <a:t> 
 Need some additional resources for your revision?
Our companion website contains exam practices for students and even have solution manuals for lecturers!
Visit our companion website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797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- 2018-04-09 13:28:00 </a:t>
                      </a:r>
                      <a:r>
                        <a:rPr kumimoji="0" lang="en-US" sz="1000" b="0" i="0" u="none" strike="noStrike" kern="1200" cap="none" spc="0" normalizeH="0" baseline="0" noProof="0">
                          <a:ln>
                            <a:noFill/>
                          </a:ln>
                          <a:solidFill>
                            <a:prstClr val="black"/>
                          </a:solidFill>
                          <a:effectLst/>
                          <a:uLnTx/>
                          <a:uFillTx/>
                          <a:latin typeface="+mn-lt"/>
                          <a:ea typeface="+mn-ea"/>
                          <a:cs typeface="+mn-cs"/>
                        </a:rPr>
                        <a:t> 
 Sometimes, long and fancy vocabularies are not the best words. 
Watch this video to learn more about how simple, punchy language is often the best way to convey a message!
https://www.youtube.com/watch?time_continue=113&amp;v=Dz8E8UOBFJQ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1299180"/>
                  </a:ext>
                </a:extLst>
              </a:tr>
            </a:tbl>
          </a:graphicData>
        </a:graphic>
      </p:graphicFrame>
      <p:sp>
        <p:nvSpPr>
          <p:cNvPr id="4" name="Text Placeholder 3">
            <a:extLst>
              <a:ext uri="{FF2B5EF4-FFF2-40B4-BE49-F238E27FC236}">
                <a16:creationId xmlns:a16="http://schemas.microsoft.com/office/drawing/2014/main" id="{D7E00A8F-3DD0-41E6-BB3F-966BD3A08B7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47157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D835C-7786-4329-95B1-4C114C0AB17C}"/>
              </a:ext>
            </a:extLst>
          </p:cNvPr>
          <p:cNvSpPr>
            <a:spLocks noGrp="1"/>
          </p:cNvSpPr>
          <p:nvPr>
            <p:ph type="title"/>
          </p:nvPr>
        </p:nvSpPr>
        <p:spPr/>
        <p:txBody>
          <a:bodyPr/>
          <a:lstStyle/>
          <a:p>
            <a:r>
              <a:rPr lang="en-US"/>
              <a:t>(FB) Custom Own Posts Table (new) | Oxford Fajar Pre-University - 2 of 3</a:t>
            </a:r>
          </a:p>
        </p:txBody>
      </p:sp>
      <p:graphicFrame>
        <p:nvGraphicFramePr>
          <p:cNvPr id="5" name="Table Placeholder 4">
            <a:extLst>
              <a:ext uri="{FF2B5EF4-FFF2-40B4-BE49-F238E27FC236}">
                <a16:creationId xmlns:a16="http://schemas.microsoft.com/office/drawing/2014/main" id="{7D313691-5366-44C4-B323-BA44051828AE}"/>
              </a:ext>
            </a:extLst>
          </p:cNvPr>
          <p:cNvGraphicFramePr>
            <a:graphicFrameLocks noGrp="1"/>
          </p:cNvGraphicFramePr>
          <p:nvPr>
            <p:ph type="tbl" sz="quarter" idx="13"/>
            <p:extLst>
              <p:ext uri="{D42A27DB-BD31-4B8C-83A1-F6EECF244321}">
                <p14:modId xmlns:p14="http://schemas.microsoft.com/office/powerpoint/2010/main" val="39547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5273543"/>
                    </a:ext>
                  </a:extLst>
                </a:gridCol>
                <a:gridCol w="822960">
                  <a:extLst>
                    <a:ext uri="{9D8B030D-6E8A-4147-A177-3AD203B41FA5}">
                      <a16:colId xmlns:a16="http://schemas.microsoft.com/office/drawing/2014/main" val="588356093"/>
                    </a:ext>
                  </a:extLst>
                </a:gridCol>
                <a:gridCol w="822960">
                  <a:extLst>
                    <a:ext uri="{9D8B030D-6E8A-4147-A177-3AD203B41FA5}">
                      <a16:colId xmlns:a16="http://schemas.microsoft.com/office/drawing/2014/main" val="129916922"/>
                    </a:ext>
                  </a:extLst>
                </a:gridCol>
                <a:gridCol w="822960">
                  <a:extLst>
                    <a:ext uri="{9D8B030D-6E8A-4147-A177-3AD203B41FA5}">
                      <a16:colId xmlns:a16="http://schemas.microsoft.com/office/drawing/2014/main" val="3830529004"/>
                    </a:ext>
                  </a:extLst>
                </a:gridCol>
                <a:gridCol w="822960">
                  <a:extLst>
                    <a:ext uri="{9D8B030D-6E8A-4147-A177-3AD203B41FA5}">
                      <a16:colId xmlns:a16="http://schemas.microsoft.com/office/drawing/2014/main" val="2798517780"/>
                    </a:ext>
                  </a:extLst>
                </a:gridCol>
                <a:gridCol w="822960">
                  <a:extLst>
                    <a:ext uri="{9D8B030D-6E8A-4147-A177-3AD203B41FA5}">
                      <a16:colId xmlns:a16="http://schemas.microsoft.com/office/drawing/2014/main" val="2626870974"/>
                    </a:ext>
                  </a:extLst>
                </a:gridCol>
                <a:gridCol w="822960">
                  <a:extLst>
                    <a:ext uri="{9D8B030D-6E8A-4147-A177-3AD203B41FA5}">
                      <a16:colId xmlns:a16="http://schemas.microsoft.com/office/drawing/2014/main" val="33639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916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- 2018-04-17 13:30:00 </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50-cent microscope invented by a bioengineering professor, Manu Prakash?
Now he’s created a cheaper public health tool, with a paper centrifuge and a mosquito identifier!
Read more about how this cheap public health tool works!
http://bit.ly/2FRLlny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731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- 2018-04-21 11:31:00 </a:t>
                      </a:r>
                      <a:r>
                        <a:rPr kumimoji="0" lang="en-US" sz="1000" b="0" i="0" u="none" strike="noStrike" kern="1200" cap="none" spc="0" normalizeH="0" baseline="0" noProof="0">
                          <a:ln>
                            <a:noFill/>
                          </a:ln>
                          <a:solidFill>
                            <a:prstClr val="black"/>
                          </a:solidFill>
                          <a:effectLst/>
                          <a:uLnTx/>
                          <a:uFillTx/>
                          <a:latin typeface="+mn-lt"/>
                          <a:ea typeface="+mn-ea"/>
                          <a:cs typeface="+mn-cs"/>
                        </a:rPr>
                        <a:t> 
 Happy weekend! We’ve got you a word whizz. 😁
‘Kick the can down the road’ is an idiom that means to put off dealing with a problem.
An example of the word in use:
‘This is another attempt to kick the can down the road and leave it to the next generation.’
Learn more at:
http://bit.ly/2IqJog7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719749"/>
                  </a:ext>
                </a:extLst>
              </a:tr>
            </a:tbl>
          </a:graphicData>
        </a:graphic>
      </p:graphicFrame>
      <p:sp>
        <p:nvSpPr>
          <p:cNvPr id="4" name="Text Placeholder 3">
            <a:extLst>
              <a:ext uri="{FF2B5EF4-FFF2-40B4-BE49-F238E27FC236}">
                <a16:creationId xmlns:a16="http://schemas.microsoft.com/office/drawing/2014/main" id="{197D8130-CBEF-4F49-8387-A25685E3F3C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51943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127FF-9ACA-4CD6-A99D-84480A0BA4FB}"/>
              </a:ext>
            </a:extLst>
          </p:cNvPr>
          <p:cNvSpPr>
            <a:spLocks noGrp="1"/>
          </p:cNvSpPr>
          <p:nvPr>
            <p:ph type="title"/>
          </p:nvPr>
        </p:nvSpPr>
        <p:spPr/>
        <p:txBody>
          <a:bodyPr/>
          <a:lstStyle/>
          <a:p>
            <a:r>
              <a:rPr lang="en-US"/>
              <a:t>(FB) Custom Own Posts Table (new) | Oxford Fajar Pre-University - 3 of 3</a:t>
            </a:r>
          </a:p>
        </p:txBody>
      </p:sp>
      <p:graphicFrame>
        <p:nvGraphicFramePr>
          <p:cNvPr id="5" name="Table Placeholder 4">
            <a:extLst>
              <a:ext uri="{FF2B5EF4-FFF2-40B4-BE49-F238E27FC236}">
                <a16:creationId xmlns:a16="http://schemas.microsoft.com/office/drawing/2014/main" id="{796E0CE8-10F9-46D4-B4D2-FA0545BAA4D6}"/>
              </a:ext>
            </a:extLst>
          </p:cNvPr>
          <p:cNvGraphicFramePr>
            <a:graphicFrameLocks noGrp="1"/>
          </p:cNvGraphicFramePr>
          <p:nvPr>
            <p:ph type="tbl" sz="quarter" idx="13"/>
            <p:extLst>
              <p:ext uri="{D42A27DB-BD31-4B8C-83A1-F6EECF244321}">
                <p14:modId xmlns:p14="http://schemas.microsoft.com/office/powerpoint/2010/main" val="41121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53619"/>
                    </a:ext>
                  </a:extLst>
                </a:gridCol>
                <a:gridCol w="822960">
                  <a:extLst>
                    <a:ext uri="{9D8B030D-6E8A-4147-A177-3AD203B41FA5}">
                      <a16:colId xmlns:a16="http://schemas.microsoft.com/office/drawing/2014/main" val="2499014366"/>
                    </a:ext>
                  </a:extLst>
                </a:gridCol>
                <a:gridCol w="822960">
                  <a:extLst>
                    <a:ext uri="{9D8B030D-6E8A-4147-A177-3AD203B41FA5}">
                      <a16:colId xmlns:a16="http://schemas.microsoft.com/office/drawing/2014/main" val="206094115"/>
                    </a:ext>
                  </a:extLst>
                </a:gridCol>
                <a:gridCol w="822960">
                  <a:extLst>
                    <a:ext uri="{9D8B030D-6E8A-4147-A177-3AD203B41FA5}">
                      <a16:colId xmlns:a16="http://schemas.microsoft.com/office/drawing/2014/main" val="1590265882"/>
                    </a:ext>
                  </a:extLst>
                </a:gridCol>
                <a:gridCol w="822960">
                  <a:extLst>
                    <a:ext uri="{9D8B030D-6E8A-4147-A177-3AD203B41FA5}">
                      <a16:colId xmlns:a16="http://schemas.microsoft.com/office/drawing/2014/main" val="2325690290"/>
                    </a:ext>
                  </a:extLst>
                </a:gridCol>
                <a:gridCol w="822960">
                  <a:extLst>
                    <a:ext uri="{9D8B030D-6E8A-4147-A177-3AD203B41FA5}">
                      <a16:colId xmlns:a16="http://schemas.microsoft.com/office/drawing/2014/main" val="2719074578"/>
                    </a:ext>
                  </a:extLst>
                </a:gridCol>
                <a:gridCol w="822960">
                  <a:extLst>
                    <a:ext uri="{9D8B030D-6E8A-4147-A177-3AD203B41FA5}">
                      <a16:colId xmlns:a16="http://schemas.microsoft.com/office/drawing/2014/main" val="2067369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05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- 2018-04-03 17:46:39 </a:t>
                      </a:r>
                      <a:r>
                        <a:rPr kumimoji="0" lang="en-US" sz="1000" b="0" i="0" u="none" strike="noStrike" kern="1200" cap="none" spc="0" normalizeH="0" baseline="0" noProof="0">
                          <a:ln>
                            <a:noFill/>
                          </a:ln>
                          <a:solidFill>
                            <a:prstClr val="black"/>
                          </a:solidFill>
                          <a:effectLst/>
                          <a:uLnTx/>
                          <a:uFillTx/>
                          <a:latin typeface="+mn-lt"/>
                          <a:ea typeface="+mn-ea"/>
                          <a:cs typeface="+mn-cs"/>
                        </a:rPr>
                        <a:t> 
 Although Zy Kher Lee, a 12-year-old boy was born with physical disabilities, this does not hinder him winning one gold, two silver and one bronze medals at the Para Circuit Swimming Tournament in Alor Setar last year. He wants to be the country representative at the 2020 Paralympic Games.
“Swimming makes me feel normal. I love swimming. It was difficult at first but after learning to swim from my father and coach, I fell in love with it,” he said. 
Read more and get inspired by Zy:
http://bit.ly/2pcwLg6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3980798"/>
                  </a:ext>
                </a:extLst>
              </a:tr>
            </a:tbl>
          </a:graphicData>
        </a:graphic>
      </p:graphicFrame>
      <p:sp>
        <p:nvSpPr>
          <p:cNvPr id="4" name="Text Placeholder 3">
            <a:extLst>
              <a:ext uri="{FF2B5EF4-FFF2-40B4-BE49-F238E27FC236}">
                <a16:creationId xmlns:a16="http://schemas.microsoft.com/office/drawing/2014/main" id="{7793DCA2-0A20-41C7-9C84-F24B7E575AF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11149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AC92D-0E27-4562-A5A7-83FD4DFFD3C5}"/>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4C7AD23F-0F53-4703-B439-58D0D746FF32}"/>
              </a:ext>
            </a:extLst>
          </p:cNvPr>
          <p:cNvGraphicFramePr>
            <a:graphicFrameLocks noGrp="1"/>
          </p:cNvGraphicFramePr>
          <p:nvPr>
            <p:ph type="chart" sz="quarter" idx="13"/>
            <p:extLst>
              <p:ext uri="{D42A27DB-BD31-4B8C-83A1-F6EECF244321}">
                <p14:modId xmlns:p14="http://schemas.microsoft.com/office/powerpoint/2010/main" val="4277583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DC4C4-DA5D-45B7-AE18-195EF53CDC2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ACD6F81-80A7-41DA-B453-9597867858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3791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DA6C7-575B-4E19-A83D-6309488C3DF9}"/>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42190CEE-7498-45B4-AE22-3049FE2722B1}"/>
              </a:ext>
            </a:extLst>
          </p:cNvPr>
          <p:cNvGraphicFramePr>
            <a:graphicFrameLocks noGrp="1"/>
          </p:cNvGraphicFramePr>
          <p:nvPr>
            <p:ph type="chart" sz="quarter" idx="13"/>
            <p:extLst>
              <p:ext uri="{D42A27DB-BD31-4B8C-83A1-F6EECF244321}">
                <p14:modId xmlns:p14="http://schemas.microsoft.com/office/powerpoint/2010/main" val="3726455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1CC747-1D12-4E99-BDD2-E395A040FB8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13004C9-2BA2-4F1B-8E91-E7B4A25E4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8479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3C127-4EF4-49A9-8949-9D61C1822219}"/>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46584AE9-330B-41AC-8A11-78E314408323}"/>
              </a:ext>
            </a:extLst>
          </p:cNvPr>
          <p:cNvGraphicFramePr>
            <a:graphicFrameLocks noGrp="1"/>
          </p:cNvGraphicFramePr>
          <p:nvPr>
            <p:ph type="chart" sz="quarter" idx="13"/>
            <p:extLst>
              <p:ext uri="{D42A27DB-BD31-4B8C-83A1-F6EECF244321}">
                <p14:modId xmlns:p14="http://schemas.microsoft.com/office/powerpoint/2010/main" val="2310302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63C8C8-38E6-47D0-AA05-AB5D177C451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66E9B78-814E-4F30-8EBA-EF286A471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249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F9FBC-A885-42A3-BAF6-B74463D4D6B7}"/>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C74682CC-1636-4198-BE2D-7308856C9FDE}"/>
              </a:ext>
            </a:extLst>
          </p:cNvPr>
          <p:cNvGraphicFramePr>
            <a:graphicFrameLocks noGrp="1"/>
          </p:cNvGraphicFramePr>
          <p:nvPr>
            <p:ph type="chart" sz="quarter" idx="13"/>
            <p:extLst>
              <p:ext uri="{D42A27DB-BD31-4B8C-83A1-F6EECF244321}">
                <p14:modId xmlns:p14="http://schemas.microsoft.com/office/powerpoint/2010/main" val="3967782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F12CD3-6F0B-483B-A6E7-7B23D105E3A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88ABB09-3C27-4BE8-BB34-D63324C3B5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9840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E91C-6CE7-459B-9D79-89B8AB212774}"/>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A349BF9B-5C8B-424D-9CDE-B0A321AFC308}"/>
              </a:ext>
            </a:extLst>
          </p:cNvPr>
          <p:cNvGraphicFramePr>
            <a:graphicFrameLocks noGrp="1"/>
          </p:cNvGraphicFramePr>
          <p:nvPr>
            <p:ph type="tbl" sz="quarter" idx="13"/>
            <p:extLst>
              <p:ext uri="{D42A27DB-BD31-4B8C-83A1-F6EECF244321}">
                <p14:modId xmlns:p14="http://schemas.microsoft.com/office/powerpoint/2010/main" val="3405756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21879819"/>
                    </a:ext>
                  </a:extLst>
                </a:gridCol>
                <a:gridCol w="1645920">
                  <a:extLst>
                    <a:ext uri="{9D8B030D-6E8A-4147-A177-3AD203B41FA5}">
                      <a16:colId xmlns:a16="http://schemas.microsoft.com/office/drawing/2014/main" val="3717868820"/>
                    </a:ext>
                  </a:extLst>
                </a:gridCol>
                <a:gridCol w="1645920">
                  <a:extLst>
                    <a:ext uri="{9D8B030D-6E8A-4147-A177-3AD203B41FA5}">
                      <a16:colId xmlns:a16="http://schemas.microsoft.com/office/drawing/2014/main" val="360092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9940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a:t>
                      </a:r>
                    </a:p>
                  </a:txBody>
                  <a:tcPr/>
                </a:tc>
                <a:extLst>
                  <a:ext uri="{0D108BD9-81ED-4DB2-BD59-A6C34878D82A}">
                    <a16:rowId xmlns:a16="http://schemas.microsoft.com/office/drawing/2014/main" val="44825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267490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685542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16081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4484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87228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62464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46619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97828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177496672"/>
                  </a:ext>
                </a:extLst>
              </a:tr>
            </a:tbl>
          </a:graphicData>
        </a:graphic>
      </p:graphicFrame>
      <p:sp>
        <p:nvSpPr>
          <p:cNvPr id="4" name="Text Placeholder 3">
            <a:extLst>
              <a:ext uri="{FF2B5EF4-FFF2-40B4-BE49-F238E27FC236}">
                <a16:creationId xmlns:a16="http://schemas.microsoft.com/office/drawing/2014/main" id="{C7BA21DF-0D1C-4D68-AA49-5FD7599F7EC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17291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49288-9BDF-4547-A3FA-ADDCD37B8214}"/>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5DA1BC32-5957-450F-A7A6-FCDF3385527C}"/>
              </a:ext>
            </a:extLst>
          </p:cNvPr>
          <p:cNvGraphicFramePr>
            <a:graphicFrameLocks noGrp="1"/>
          </p:cNvGraphicFramePr>
          <p:nvPr>
            <p:ph type="tbl" sz="quarter" idx="13"/>
            <p:extLst>
              <p:ext uri="{D42A27DB-BD31-4B8C-83A1-F6EECF244321}">
                <p14:modId xmlns:p14="http://schemas.microsoft.com/office/powerpoint/2010/main" val="3629336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22784420"/>
                    </a:ext>
                  </a:extLst>
                </a:gridCol>
                <a:gridCol w="1645920">
                  <a:extLst>
                    <a:ext uri="{9D8B030D-6E8A-4147-A177-3AD203B41FA5}">
                      <a16:colId xmlns:a16="http://schemas.microsoft.com/office/drawing/2014/main" val="1842737253"/>
                    </a:ext>
                  </a:extLst>
                </a:gridCol>
                <a:gridCol w="1645920">
                  <a:extLst>
                    <a:ext uri="{9D8B030D-6E8A-4147-A177-3AD203B41FA5}">
                      <a16:colId xmlns:a16="http://schemas.microsoft.com/office/drawing/2014/main" val="19264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8369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65072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21629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06107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8117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1464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8890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4644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0525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0029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38606239"/>
                  </a:ext>
                </a:extLst>
              </a:tr>
            </a:tbl>
          </a:graphicData>
        </a:graphic>
      </p:graphicFrame>
      <p:sp>
        <p:nvSpPr>
          <p:cNvPr id="4" name="Text Placeholder 3">
            <a:extLst>
              <a:ext uri="{FF2B5EF4-FFF2-40B4-BE49-F238E27FC236}">
                <a16:creationId xmlns:a16="http://schemas.microsoft.com/office/drawing/2014/main" id="{6DCFF886-C7B5-4358-983D-34CBBD7617E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43538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8339-9EB4-4385-9A95-32BA0BA32BB6}"/>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90B0144C-BC9A-4C70-B05E-CEE0E72018AE}"/>
              </a:ext>
            </a:extLst>
          </p:cNvPr>
          <p:cNvGraphicFramePr>
            <a:graphicFrameLocks noGrp="1"/>
          </p:cNvGraphicFramePr>
          <p:nvPr>
            <p:ph type="tbl" sz="quarter" idx="13"/>
            <p:extLst>
              <p:ext uri="{D42A27DB-BD31-4B8C-83A1-F6EECF244321}">
                <p14:modId xmlns:p14="http://schemas.microsoft.com/office/powerpoint/2010/main" val="322116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27635433"/>
                    </a:ext>
                  </a:extLst>
                </a:gridCol>
                <a:gridCol w="1645920">
                  <a:extLst>
                    <a:ext uri="{9D8B030D-6E8A-4147-A177-3AD203B41FA5}">
                      <a16:colId xmlns:a16="http://schemas.microsoft.com/office/drawing/2014/main" val="2944405368"/>
                    </a:ext>
                  </a:extLst>
                </a:gridCol>
                <a:gridCol w="1645920">
                  <a:extLst>
                    <a:ext uri="{9D8B030D-6E8A-4147-A177-3AD203B41FA5}">
                      <a16:colId xmlns:a16="http://schemas.microsoft.com/office/drawing/2014/main" val="19126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8173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506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74735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25191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67760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03522385"/>
                  </a:ext>
                </a:extLst>
              </a:tr>
            </a:tbl>
          </a:graphicData>
        </a:graphic>
      </p:graphicFrame>
      <p:sp>
        <p:nvSpPr>
          <p:cNvPr id="4" name="Text Placeholder 3">
            <a:extLst>
              <a:ext uri="{FF2B5EF4-FFF2-40B4-BE49-F238E27FC236}">
                <a16:creationId xmlns:a16="http://schemas.microsoft.com/office/drawing/2014/main" id="{43AD352E-3B44-40FA-B9C6-2C7E4E5798F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97960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3CEEE-87AF-4E9A-B819-7518CF766CFB}"/>
              </a:ext>
            </a:extLst>
          </p:cNvPr>
          <p:cNvSpPr>
            <a:spLocks noGrp="1"/>
          </p:cNvSpPr>
          <p:nvPr>
            <p:ph type="title"/>
          </p:nvPr>
        </p:nvSpPr>
        <p:spPr/>
        <p:txBody>
          <a:bodyPr/>
          <a:lstStyle/>
          <a:p>
            <a:r>
              <a:rPr lang="en-US"/>
              <a:t>Facebook Own Posts Table | Oxford Fajar Pre-University - 1 of 4</a:t>
            </a:r>
          </a:p>
        </p:txBody>
      </p:sp>
      <p:graphicFrame>
        <p:nvGraphicFramePr>
          <p:cNvPr id="5" name="Table Placeholder 4">
            <a:extLst>
              <a:ext uri="{FF2B5EF4-FFF2-40B4-BE49-F238E27FC236}">
                <a16:creationId xmlns:a16="http://schemas.microsoft.com/office/drawing/2014/main" id="{93BD3BDD-7410-4A1B-AF7B-6D640A373E45}"/>
              </a:ext>
            </a:extLst>
          </p:cNvPr>
          <p:cNvGraphicFramePr>
            <a:graphicFrameLocks noGrp="1"/>
          </p:cNvGraphicFramePr>
          <p:nvPr>
            <p:ph type="tbl" sz="quarter" idx="13"/>
            <p:extLst>
              <p:ext uri="{D42A27DB-BD31-4B8C-83A1-F6EECF244321}">
                <p14:modId xmlns:p14="http://schemas.microsoft.com/office/powerpoint/2010/main" val="56238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2832399"/>
                    </a:ext>
                  </a:extLst>
                </a:gridCol>
                <a:gridCol w="658368">
                  <a:extLst>
                    <a:ext uri="{9D8B030D-6E8A-4147-A177-3AD203B41FA5}">
                      <a16:colId xmlns:a16="http://schemas.microsoft.com/office/drawing/2014/main" val="2706951109"/>
                    </a:ext>
                  </a:extLst>
                </a:gridCol>
                <a:gridCol w="658368">
                  <a:extLst>
                    <a:ext uri="{9D8B030D-6E8A-4147-A177-3AD203B41FA5}">
                      <a16:colId xmlns:a16="http://schemas.microsoft.com/office/drawing/2014/main" val="1924772217"/>
                    </a:ext>
                  </a:extLst>
                </a:gridCol>
                <a:gridCol w="658368">
                  <a:extLst>
                    <a:ext uri="{9D8B030D-6E8A-4147-A177-3AD203B41FA5}">
                      <a16:colId xmlns:a16="http://schemas.microsoft.com/office/drawing/2014/main" val="2601070274"/>
                    </a:ext>
                  </a:extLst>
                </a:gridCol>
                <a:gridCol w="658368">
                  <a:extLst>
                    <a:ext uri="{9D8B030D-6E8A-4147-A177-3AD203B41FA5}">
                      <a16:colId xmlns:a16="http://schemas.microsoft.com/office/drawing/2014/main" val="3673618793"/>
                    </a:ext>
                  </a:extLst>
                </a:gridCol>
                <a:gridCol w="658368">
                  <a:extLst>
                    <a:ext uri="{9D8B030D-6E8A-4147-A177-3AD203B41FA5}">
                      <a16:colId xmlns:a16="http://schemas.microsoft.com/office/drawing/2014/main" val="2032313445"/>
                    </a:ext>
                  </a:extLst>
                </a:gridCol>
                <a:gridCol w="658368">
                  <a:extLst>
                    <a:ext uri="{9D8B030D-6E8A-4147-A177-3AD203B41FA5}">
                      <a16:colId xmlns:a16="http://schemas.microsoft.com/office/drawing/2014/main" val="2967549816"/>
                    </a:ext>
                  </a:extLst>
                </a:gridCol>
                <a:gridCol w="658368">
                  <a:extLst>
                    <a:ext uri="{9D8B030D-6E8A-4147-A177-3AD203B41FA5}">
                      <a16:colId xmlns:a16="http://schemas.microsoft.com/office/drawing/2014/main" val="424605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328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- 2018-04-28 14:33:00 </a:t>
                      </a:r>
                      <a:r>
                        <a:rPr kumimoji="0" lang="en-US" sz="1000" b="0" i="0" u="none" strike="noStrike" kern="1200" cap="none" spc="0" normalizeH="0" baseline="0" noProof="0">
                          <a:ln>
                            <a:noFill/>
                          </a:ln>
                          <a:solidFill>
                            <a:prstClr val="black"/>
                          </a:solidFill>
                          <a:effectLst/>
                          <a:uLnTx/>
                          <a:uFillTx/>
                          <a:latin typeface="+mn-lt"/>
                          <a:ea typeface="+mn-ea"/>
                          <a:cs typeface="+mn-cs"/>
                        </a:rPr>
                        <a:t> 
 With Oxford Fajar Fully Worked Solutions for STPM, you can practise and learn how to master the skills of answering STPM calculation-based questions anywhere, anytime! All you need is your tablet or laptop! : )
Get the free sample for 2 weeks, download now!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93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- 2018-04-25 10:57:00 </a:t>
                      </a:r>
                      <a:r>
                        <a:rPr kumimoji="0" lang="en-US" sz="1000" b="0" i="0" u="none" strike="noStrike" kern="1200" cap="none" spc="0" normalizeH="0" baseline="0" noProof="0">
                          <a:ln>
                            <a:noFill/>
                          </a:ln>
                          <a:solidFill>
                            <a:prstClr val="black"/>
                          </a:solidFill>
                          <a:effectLst/>
                          <a:uLnTx/>
                          <a:uFillTx/>
                          <a:latin typeface="+mn-lt"/>
                          <a:ea typeface="+mn-ea"/>
                          <a:cs typeface="+mn-cs"/>
                        </a:rPr>
                        <a:t> 
 Good news! KL International Book Fair (KLIBF) 2018 will take place from 27th April until 6th May 2018 at Putra World Trade Centre. We will be showcasing and selling our dictionaries, school and higher education titles there. Visit our booth to pick your favourite books. Free admission, see you there!
p/s: Watch this space to find out our special promotion during the KLIBF! ;)
For more information, please visit https://www.klibf.my/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603161"/>
                  </a:ext>
                </a:extLst>
              </a:tr>
            </a:tbl>
          </a:graphicData>
        </a:graphic>
      </p:graphicFrame>
      <p:sp>
        <p:nvSpPr>
          <p:cNvPr id="4" name="Text Placeholder 3">
            <a:extLst>
              <a:ext uri="{FF2B5EF4-FFF2-40B4-BE49-F238E27FC236}">
                <a16:creationId xmlns:a16="http://schemas.microsoft.com/office/drawing/2014/main" id="{2C2B0000-F4D3-4C61-9AFF-3138ABCEEF3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92204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0E827-6A84-40B5-9E30-C546AC027371}"/>
              </a:ext>
            </a:extLst>
          </p:cNvPr>
          <p:cNvSpPr>
            <a:spLocks noGrp="1"/>
          </p:cNvSpPr>
          <p:nvPr>
            <p:ph type="title"/>
          </p:nvPr>
        </p:nvSpPr>
        <p:spPr/>
        <p:txBody>
          <a:bodyPr/>
          <a:lstStyle/>
          <a:p>
            <a:r>
              <a:rPr lang="en-US"/>
              <a:t>Facebook Own Posts Table | Oxford Fajar Pre-University - 2 of 4</a:t>
            </a:r>
          </a:p>
        </p:txBody>
      </p:sp>
      <p:graphicFrame>
        <p:nvGraphicFramePr>
          <p:cNvPr id="5" name="Table Placeholder 4">
            <a:extLst>
              <a:ext uri="{FF2B5EF4-FFF2-40B4-BE49-F238E27FC236}">
                <a16:creationId xmlns:a16="http://schemas.microsoft.com/office/drawing/2014/main" id="{30EF9CB0-164A-4634-9EFB-EE66B25F7DDF}"/>
              </a:ext>
            </a:extLst>
          </p:cNvPr>
          <p:cNvGraphicFramePr>
            <a:graphicFrameLocks noGrp="1"/>
          </p:cNvGraphicFramePr>
          <p:nvPr>
            <p:ph type="tbl" sz="quarter" idx="13"/>
            <p:extLst>
              <p:ext uri="{D42A27DB-BD31-4B8C-83A1-F6EECF244321}">
                <p14:modId xmlns:p14="http://schemas.microsoft.com/office/powerpoint/2010/main" val="4273332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4226011"/>
                    </a:ext>
                  </a:extLst>
                </a:gridCol>
                <a:gridCol w="658368">
                  <a:extLst>
                    <a:ext uri="{9D8B030D-6E8A-4147-A177-3AD203B41FA5}">
                      <a16:colId xmlns:a16="http://schemas.microsoft.com/office/drawing/2014/main" val="3542284713"/>
                    </a:ext>
                  </a:extLst>
                </a:gridCol>
                <a:gridCol w="658368">
                  <a:extLst>
                    <a:ext uri="{9D8B030D-6E8A-4147-A177-3AD203B41FA5}">
                      <a16:colId xmlns:a16="http://schemas.microsoft.com/office/drawing/2014/main" val="3222722799"/>
                    </a:ext>
                  </a:extLst>
                </a:gridCol>
                <a:gridCol w="658368">
                  <a:extLst>
                    <a:ext uri="{9D8B030D-6E8A-4147-A177-3AD203B41FA5}">
                      <a16:colId xmlns:a16="http://schemas.microsoft.com/office/drawing/2014/main" val="1594079549"/>
                    </a:ext>
                  </a:extLst>
                </a:gridCol>
                <a:gridCol w="658368">
                  <a:extLst>
                    <a:ext uri="{9D8B030D-6E8A-4147-A177-3AD203B41FA5}">
                      <a16:colId xmlns:a16="http://schemas.microsoft.com/office/drawing/2014/main" val="659607955"/>
                    </a:ext>
                  </a:extLst>
                </a:gridCol>
                <a:gridCol w="658368">
                  <a:extLst>
                    <a:ext uri="{9D8B030D-6E8A-4147-A177-3AD203B41FA5}">
                      <a16:colId xmlns:a16="http://schemas.microsoft.com/office/drawing/2014/main" val="2296374435"/>
                    </a:ext>
                  </a:extLst>
                </a:gridCol>
                <a:gridCol w="658368">
                  <a:extLst>
                    <a:ext uri="{9D8B030D-6E8A-4147-A177-3AD203B41FA5}">
                      <a16:colId xmlns:a16="http://schemas.microsoft.com/office/drawing/2014/main" val="1752170338"/>
                    </a:ext>
                  </a:extLst>
                </a:gridCol>
                <a:gridCol w="658368">
                  <a:extLst>
                    <a:ext uri="{9D8B030D-6E8A-4147-A177-3AD203B41FA5}">
                      <a16:colId xmlns:a16="http://schemas.microsoft.com/office/drawing/2014/main" val="3919911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009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- 2018-04-21 11:31:00 </a:t>
                      </a:r>
                      <a:r>
                        <a:rPr kumimoji="0" lang="en-US" sz="1000" b="0" i="0" u="none" strike="noStrike" kern="1200" cap="none" spc="0" normalizeH="0" baseline="0" noProof="0">
                          <a:ln>
                            <a:noFill/>
                          </a:ln>
                          <a:solidFill>
                            <a:prstClr val="black"/>
                          </a:solidFill>
                          <a:effectLst/>
                          <a:uLnTx/>
                          <a:uFillTx/>
                          <a:latin typeface="+mn-lt"/>
                          <a:ea typeface="+mn-ea"/>
                          <a:cs typeface="+mn-cs"/>
                        </a:rPr>
                        <a:t> 
 Happy weekend! We’ve got you a word whizz. 😁
‘Kick the can down the road’ is an idiom that means to put off dealing with a problem.
An example of the word in use:
‘This is another attempt to kick the can down the road and leave it to the next generation.’
Learn more at:
http://bit.ly/2IqJog7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740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- 2018-04-17 13:30:00 </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50-cent microscope invented by a bioengineering professor, Manu Prakash?
Now he’s created a cheaper public health tool, with a paper centrifuge and a mosquito identifier!
Read more about how this cheap public health tool works!
http://bit.ly/2FRLlny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8561951"/>
                  </a:ext>
                </a:extLst>
              </a:tr>
            </a:tbl>
          </a:graphicData>
        </a:graphic>
      </p:graphicFrame>
      <p:sp>
        <p:nvSpPr>
          <p:cNvPr id="4" name="Text Placeholder 3">
            <a:extLst>
              <a:ext uri="{FF2B5EF4-FFF2-40B4-BE49-F238E27FC236}">
                <a16:creationId xmlns:a16="http://schemas.microsoft.com/office/drawing/2014/main" id="{C731C4D9-37F7-42E2-8F2A-6705809D9F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86334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18E08-54A6-4D6A-8242-D9BEFCF18785}"/>
              </a:ext>
            </a:extLst>
          </p:cNvPr>
          <p:cNvSpPr>
            <a:spLocks noGrp="1"/>
          </p:cNvSpPr>
          <p:nvPr>
            <p:ph type="title"/>
          </p:nvPr>
        </p:nvSpPr>
        <p:spPr/>
        <p:txBody>
          <a:bodyPr/>
          <a:lstStyle/>
          <a:p>
            <a:r>
              <a:rPr lang="en-US"/>
              <a:t>Facebook Own Posts Table | Oxford Fajar Pre-University - 3 of 4</a:t>
            </a:r>
          </a:p>
        </p:txBody>
      </p:sp>
      <p:graphicFrame>
        <p:nvGraphicFramePr>
          <p:cNvPr id="5" name="Table Placeholder 4">
            <a:extLst>
              <a:ext uri="{FF2B5EF4-FFF2-40B4-BE49-F238E27FC236}">
                <a16:creationId xmlns:a16="http://schemas.microsoft.com/office/drawing/2014/main" id="{4963C3AC-0602-4C5E-BD99-2BDBFB5F3A4D}"/>
              </a:ext>
            </a:extLst>
          </p:cNvPr>
          <p:cNvGraphicFramePr>
            <a:graphicFrameLocks noGrp="1"/>
          </p:cNvGraphicFramePr>
          <p:nvPr>
            <p:ph type="tbl" sz="quarter" idx="13"/>
            <p:extLst>
              <p:ext uri="{D42A27DB-BD31-4B8C-83A1-F6EECF244321}">
                <p14:modId xmlns:p14="http://schemas.microsoft.com/office/powerpoint/2010/main" val="2725446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3339412"/>
                    </a:ext>
                  </a:extLst>
                </a:gridCol>
                <a:gridCol w="658368">
                  <a:extLst>
                    <a:ext uri="{9D8B030D-6E8A-4147-A177-3AD203B41FA5}">
                      <a16:colId xmlns:a16="http://schemas.microsoft.com/office/drawing/2014/main" val="3908172189"/>
                    </a:ext>
                  </a:extLst>
                </a:gridCol>
                <a:gridCol w="658368">
                  <a:extLst>
                    <a:ext uri="{9D8B030D-6E8A-4147-A177-3AD203B41FA5}">
                      <a16:colId xmlns:a16="http://schemas.microsoft.com/office/drawing/2014/main" val="2577454082"/>
                    </a:ext>
                  </a:extLst>
                </a:gridCol>
                <a:gridCol w="658368">
                  <a:extLst>
                    <a:ext uri="{9D8B030D-6E8A-4147-A177-3AD203B41FA5}">
                      <a16:colId xmlns:a16="http://schemas.microsoft.com/office/drawing/2014/main" val="1465041206"/>
                    </a:ext>
                  </a:extLst>
                </a:gridCol>
                <a:gridCol w="658368">
                  <a:extLst>
                    <a:ext uri="{9D8B030D-6E8A-4147-A177-3AD203B41FA5}">
                      <a16:colId xmlns:a16="http://schemas.microsoft.com/office/drawing/2014/main" val="865491529"/>
                    </a:ext>
                  </a:extLst>
                </a:gridCol>
                <a:gridCol w="658368">
                  <a:extLst>
                    <a:ext uri="{9D8B030D-6E8A-4147-A177-3AD203B41FA5}">
                      <a16:colId xmlns:a16="http://schemas.microsoft.com/office/drawing/2014/main" val="965002345"/>
                    </a:ext>
                  </a:extLst>
                </a:gridCol>
                <a:gridCol w="658368">
                  <a:extLst>
                    <a:ext uri="{9D8B030D-6E8A-4147-A177-3AD203B41FA5}">
                      <a16:colId xmlns:a16="http://schemas.microsoft.com/office/drawing/2014/main" val="248601318"/>
                    </a:ext>
                  </a:extLst>
                </a:gridCol>
                <a:gridCol w="658368">
                  <a:extLst>
                    <a:ext uri="{9D8B030D-6E8A-4147-A177-3AD203B41FA5}">
                      <a16:colId xmlns:a16="http://schemas.microsoft.com/office/drawing/2014/main" val="377492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490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- 2018-04-12 14:29:00 </a:t>
                      </a:r>
                      <a:r>
                        <a:rPr kumimoji="0" lang="en-US" sz="1000" b="0" i="0" u="none" strike="noStrike" kern="1200" cap="none" spc="0" normalizeH="0" baseline="0" noProof="0">
                          <a:ln>
                            <a:noFill/>
                          </a:ln>
                          <a:solidFill>
                            <a:prstClr val="black"/>
                          </a:solidFill>
                          <a:effectLst/>
                          <a:uLnTx/>
                          <a:uFillTx/>
                          <a:latin typeface="+mn-lt"/>
                          <a:ea typeface="+mn-ea"/>
                          <a:cs typeface="+mn-cs"/>
                        </a:rPr>
                        <a:t> 
 Need some additional resources for your revision?
Our companion website contains exam practices for students and even have solution manuals for lecturers!
Visit our companion website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301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- 2018-04-09 13:28:00 </a:t>
                      </a:r>
                      <a:r>
                        <a:rPr kumimoji="0" lang="en-US" sz="1000" b="0" i="0" u="none" strike="noStrike" kern="1200" cap="none" spc="0" normalizeH="0" baseline="0" noProof="0">
                          <a:ln>
                            <a:noFill/>
                          </a:ln>
                          <a:solidFill>
                            <a:prstClr val="black"/>
                          </a:solidFill>
                          <a:effectLst/>
                          <a:uLnTx/>
                          <a:uFillTx/>
                          <a:latin typeface="+mn-lt"/>
                          <a:ea typeface="+mn-ea"/>
                          <a:cs typeface="+mn-cs"/>
                        </a:rPr>
                        <a:t> 
 Sometimes, long and fancy vocabularies are not the best words. 
Watch this video to learn more about how simple, punchy language is often the best way to convey a message!
https://www.youtube.com/watch?time_continue=113&amp;v=Dz8E8UOBFJQ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0715248"/>
                  </a:ext>
                </a:extLst>
              </a:tr>
            </a:tbl>
          </a:graphicData>
        </a:graphic>
      </p:graphicFrame>
      <p:sp>
        <p:nvSpPr>
          <p:cNvPr id="4" name="Text Placeholder 3">
            <a:extLst>
              <a:ext uri="{FF2B5EF4-FFF2-40B4-BE49-F238E27FC236}">
                <a16:creationId xmlns:a16="http://schemas.microsoft.com/office/drawing/2014/main" id="{D71F23CE-5569-499E-9122-4C4109010F1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34587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7E81-9F7C-4414-9004-5A898E91E0D1}"/>
              </a:ext>
            </a:extLst>
          </p:cNvPr>
          <p:cNvSpPr>
            <a:spLocks noGrp="1"/>
          </p:cNvSpPr>
          <p:nvPr>
            <p:ph type="title"/>
          </p:nvPr>
        </p:nvSpPr>
        <p:spPr/>
        <p:txBody>
          <a:bodyPr/>
          <a:lstStyle/>
          <a:p>
            <a:r>
              <a:rPr lang="en-US"/>
              <a:t>Facebook Own Posts Table | Oxford Fajar Pre-University - 4 of 4</a:t>
            </a:r>
          </a:p>
        </p:txBody>
      </p:sp>
      <p:graphicFrame>
        <p:nvGraphicFramePr>
          <p:cNvPr id="5" name="Table Placeholder 4">
            <a:extLst>
              <a:ext uri="{FF2B5EF4-FFF2-40B4-BE49-F238E27FC236}">
                <a16:creationId xmlns:a16="http://schemas.microsoft.com/office/drawing/2014/main" id="{B9CDC168-9117-4818-847B-CEBAC8601207}"/>
              </a:ext>
            </a:extLst>
          </p:cNvPr>
          <p:cNvGraphicFramePr>
            <a:graphicFrameLocks noGrp="1"/>
          </p:cNvGraphicFramePr>
          <p:nvPr>
            <p:ph type="tbl" sz="quarter" idx="13"/>
            <p:extLst>
              <p:ext uri="{D42A27DB-BD31-4B8C-83A1-F6EECF244321}">
                <p14:modId xmlns:p14="http://schemas.microsoft.com/office/powerpoint/2010/main" val="278885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6429664"/>
                    </a:ext>
                  </a:extLst>
                </a:gridCol>
                <a:gridCol w="658368">
                  <a:extLst>
                    <a:ext uri="{9D8B030D-6E8A-4147-A177-3AD203B41FA5}">
                      <a16:colId xmlns:a16="http://schemas.microsoft.com/office/drawing/2014/main" val="1010600590"/>
                    </a:ext>
                  </a:extLst>
                </a:gridCol>
                <a:gridCol w="658368">
                  <a:extLst>
                    <a:ext uri="{9D8B030D-6E8A-4147-A177-3AD203B41FA5}">
                      <a16:colId xmlns:a16="http://schemas.microsoft.com/office/drawing/2014/main" val="30271297"/>
                    </a:ext>
                  </a:extLst>
                </a:gridCol>
                <a:gridCol w="658368">
                  <a:extLst>
                    <a:ext uri="{9D8B030D-6E8A-4147-A177-3AD203B41FA5}">
                      <a16:colId xmlns:a16="http://schemas.microsoft.com/office/drawing/2014/main" val="2772616834"/>
                    </a:ext>
                  </a:extLst>
                </a:gridCol>
                <a:gridCol w="658368">
                  <a:extLst>
                    <a:ext uri="{9D8B030D-6E8A-4147-A177-3AD203B41FA5}">
                      <a16:colId xmlns:a16="http://schemas.microsoft.com/office/drawing/2014/main" val="1417827740"/>
                    </a:ext>
                  </a:extLst>
                </a:gridCol>
                <a:gridCol w="658368">
                  <a:extLst>
                    <a:ext uri="{9D8B030D-6E8A-4147-A177-3AD203B41FA5}">
                      <a16:colId xmlns:a16="http://schemas.microsoft.com/office/drawing/2014/main" val="2679453835"/>
                    </a:ext>
                  </a:extLst>
                </a:gridCol>
                <a:gridCol w="658368">
                  <a:extLst>
                    <a:ext uri="{9D8B030D-6E8A-4147-A177-3AD203B41FA5}">
                      <a16:colId xmlns:a16="http://schemas.microsoft.com/office/drawing/2014/main" val="1563260237"/>
                    </a:ext>
                  </a:extLst>
                </a:gridCol>
                <a:gridCol w="658368">
                  <a:extLst>
                    <a:ext uri="{9D8B030D-6E8A-4147-A177-3AD203B41FA5}">
                      <a16:colId xmlns:a16="http://schemas.microsoft.com/office/drawing/2014/main" val="4225324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80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- 2018-04-06 12:16:00 </a:t>
                      </a:r>
                      <a:r>
                        <a:rPr kumimoji="0" lang="en-US" sz="1000" b="0" i="0" u="none" strike="noStrike" kern="1200" cap="none" spc="0" normalizeH="0" baseline="0" noProof="0">
                          <a:ln>
                            <a:noFill/>
                          </a:ln>
                          <a:solidFill>
                            <a:prstClr val="black"/>
                          </a:solidFill>
                          <a:effectLst/>
                          <a:uLnTx/>
                          <a:uFillTx/>
                          <a:latin typeface="+mn-lt"/>
                          <a:ea typeface="+mn-ea"/>
                          <a:cs typeface="+mn-cs"/>
                        </a:rPr>
                        <a:t> 
 Want to create a study space that fits your learning style?
How about taking some time to assess your personal needs and plan for your ideal study place instead? :) 
Here are some tips for you!
Click the link below to read more.
http://bit.ly/2p9HwAx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60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- 2018-04-03 17:46:39 </a:t>
                      </a:r>
                      <a:r>
                        <a:rPr kumimoji="0" lang="en-US" sz="1000" b="0" i="0" u="none" strike="noStrike" kern="1200" cap="none" spc="0" normalizeH="0" baseline="0" noProof="0">
                          <a:ln>
                            <a:noFill/>
                          </a:ln>
                          <a:solidFill>
                            <a:prstClr val="black"/>
                          </a:solidFill>
                          <a:effectLst/>
                          <a:uLnTx/>
                          <a:uFillTx/>
                          <a:latin typeface="+mn-lt"/>
                          <a:ea typeface="+mn-ea"/>
                          <a:cs typeface="+mn-cs"/>
                        </a:rPr>
                        <a:t> 
 Although Zy Kher Lee, a 12-year-old boy was born with physical disabilities, this does not hinder him winning one gold, two silver and one bronze medals at the Para Circuit Swimming Tournament in Alor Setar last year. He wants to be the country representative at the 2020 Paralympic Games.
“Swimming makes me feel normal. I love swimming. It was difficult at first but after learning to swim from my father and coach, I fell in love with it,” he said. 
Read more and get inspired by Zy:
http://bit.ly/2pcwLg6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9784070"/>
                  </a:ext>
                </a:extLst>
              </a:tr>
            </a:tbl>
          </a:graphicData>
        </a:graphic>
      </p:graphicFrame>
      <p:sp>
        <p:nvSpPr>
          <p:cNvPr id="4" name="Text Placeholder 3">
            <a:extLst>
              <a:ext uri="{FF2B5EF4-FFF2-40B4-BE49-F238E27FC236}">
                <a16:creationId xmlns:a16="http://schemas.microsoft.com/office/drawing/2014/main" id="{955C1EDA-5771-4E0A-B337-C0E9C47B44B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966126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718</Words>
  <Application>Microsoft Office PowerPoint</Application>
  <PresentationFormat>On-screen Show (4:3)</PresentationFormat>
  <Paragraphs>306</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MASTER TEMPLATE</vt:lpstr>
      <vt:lpstr>Facebook Reach | Oxford Fajar Pre-University</vt:lpstr>
      <vt:lpstr>Facebook Engaged Users | Oxford Fajar Pre-University</vt:lpstr>
      <vt:lpstr>Facebook Average Reactions Per Post | Oxford Fajar Pre-University</vt:lpstr>
      <vt:lpstr>Facebook Key Metrics Table | Oxford Fajar Pre-University</vt:lpstr>
      <vt:lpstr>Facebook Interactions Distribution | Oxford Fajar Pre-University</vt:lpstr>
      <vt:lpstr>Facebook Interaction Rate By Weekday | Oxford Fajar Pre-University</vt:lpstr>
      <vt:lpstr>(FB) Custom Own Posts Table (new) | Oxford Fajar Pre-University - 1 of 3</vt:lpstr>
      <vt:lpstr>(FB) Custom Own Posts Table (new) | Oxford Fajar Pre-University - 2 of 3</vt:lpstr>
      <vt:lpstr>(FB)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4</vt:lpstr>
      <vt:lpstr>Facebook Own Posts Table | Oxford Fajar Pre-University - 2 of 4</vt:lpstr>
      <vt:lpstr>Facebook Own Posts Table | Oxford Fajar Pre-University - 3 of 4</vt:lpstr>
      <vt:lpstr>Facebook Own Posts Table | Oxford Fajar Pre-University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2018-05-03T09:36:43Z</dcterms:created>
  <dcterms:modified xsi:type="dcterms:W3CDTF">2018-05-03T09:37:20Z</dcterms:modified>
</cp:coreProperties>
</file>