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 id="282"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4674</c:v>
                </c:pt>
                <c:pt idx="1">
                  <c:v>4795</c:v>
                </c:pt>
                <c:pt idx="2">
                  <c:v>4251</c:v>
                </c:pt>
                <c:pt idx="3">
                  <c:v>294</c:v>
                </c:pt>
                <c:pt idx="4">
                  <c:v>6895</c:v>
                </c:pt>
                <c:pt idx="5">
                  <c:v>4578</c:v>
                </c:pt>
                <c:pt idx="6">
                  <c:v>6702</c:v>
                </c:pt>
                <c:pt idx="7">
                  <c:v>6165</c:v>
                </c:pt>
                <c:pt idx="8">
                  <c:v>7064</c:v>
                </c:pt>
                <c:pt idx="9">
                  <c:v>8471</c:v>
                </c:pt>
                <c:pt idx="10">
                  <c:v>7482</c:v>
                </c:pt>
                <c:pt idx="11">
                  <c:v>7414</c:v>
                </c:pt>
                <c:pt idx="12">
                  <c:v>8078</c:v>
                </c:pt>
                <c:pt idx="13">
                  <c:v>7085</c:v>
                </c:pt>
                <c:pt idx="14">
                  <c:v>7029</c:v>
                </c:pt>
                <c:pt idx="15">
                  <c:v>7695</c:v>
                </c:pt>
                <c:pt idx="16">
                  <c:v>4588</c:v>
                </c:pt>
                <c:pt idx="17">
                  <c:v>256</c:v>
                </c:pt>
                <c:pt idx="18">
                  <c:v>627</c:v>
                </c:pt>
                <c:pt idx="19">
                  <c:v>245</c:v>
                </c:pt>
                <c:pt idx="20">
                  <c:v>1185</c:v>
                </c:pt>
                <c:pt idx="21">
                  <c:v>320</c:v>
                </c:pt>
                <c:pt idx="22">
                  <c:v>576</c:v>
                </c:pt>
                <c:pt idx="23">
                  <c:v>1185</c:v>
                </c:pt>
                <c:pt idx="24">
                  <c:v>292</c:v>
                </c:pt>
                <c:pt idx="25">
                  <c:v>255</c:v>
                </c:pt>
                <c:pt idx="26">
                  <c:v>665</c:v>
                </c:pt>
                <c:pt idx="27">
                  <c:v>380</c:v>
                </c:pt>
                <c:pt idx="28">
                  <c:v>1063</c:v>
                </c:pt>
                <c:pt idx="29">
                  <c:v>138</c:v>
                </c:pt>
              </c:numCache>
            </c:numRef>
          </c:val>
          <c:smooth val="0"/>
          <c:extLst>
            <c:ext xmlns:c16="http://schemas.microsoft.com/office/drawing/2014/chart" uri="{C3380CC4-5D6E-409C-BE32-E72D297353CC}">
              <c16:uniqueId val="{00000000-A1FA-445A-92F0-B0312B95A817}"/>
            </c:ext>
          </c:extLst>
        </c:ser>
        <c:dLbls>
          <c:showLegendKey val="0"/>
          <c:showVal val="0"/>
          <c:showCatName val="0"/>
          <c:showSerName val="0"/>
          <c:showPercent val="0"/>
          <c:showBubbleSize val="0"/>
        </c:dLbls>
        <c:smooth val="0"/>
        <c:axId val="275804248"/>
        <c:axId val="275482016"/>
      </c:lineChart>
      <c:dateAx>
        <c:axId val="275804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482016"/>
        <c:crosses val="autoZero"/>
        <c:auto val="1"/>
        <c:lblOffset val="100"/>
        <c:baseTimeUnit val="days"/>
      </c:dateAx>
      <c:valAx>
        <c:axId val="275482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804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140</c:v>
                </c:pt>
                <c:pt idx="1">
                  <c:v>173</c:v>
                </c:pt>
                <c:pt idx="2">
                  <c:v>32</c:v>
                </c:pt>
                <c:pt idx="3">
                  <c:v>50</c:v>
                </c:pt>
                <c:pt idx="4">
                  <c:v>163</c:v>
                </c:pt>
                <c:pt idx="5">
                  <c:v>39</c:v>
                </c:pt>
                <c:pt idx="6">
                  <c:v>199</c:v>
                </c:pt>
                <c:pt idx="7">
                  <c:v>48</c:v>
                </c:pt>
                <c:pt idx="8">
                  <c:v>61</c:v>
                </c:pt>
                <c:pt idx="9">
                  <c:v>262</c:v>
                </c:pt>
                <c:pt idx="10">
                  <c:v>69</c:v>
                </c:pt>
                <c:pt idx="11">
                  <c:v>205</c:v>
                </c:pt>
                <c:pt idx="12">
                  <c:v>66</c:v>
                </c:pt>
                <c:pt idx="13">
                  <c:v>146</c:v>
                </c:pt>
                <c:pt idx="14">
                  <c:v>65</c:v>
                </c:pt>
                <c:pt idx="15">
                  <c:v>56</c:v>
                </c:pt>
                <c:pt idx="16">
                  <c:v>167</c:v>
                </c:pt>
                <c:pt idx="17">
                  <c:v>36</c:v>
                </c:pt>
                <c:pt idx="18">
                  <c:v>125</c:v>
                </c:pt>
                <c:pt idx="19">
                  <c:v>30</c:v>
                </c:pt>
                <c:pt idx="20">
                  <c:v>145</c:v>
                </c:pt>
                <c:pt idx="21">
                  <c:v>22</c:v>
                </c:pt>
                <c:pt idx="22">
                  <c:v>57</c:v>
                </c:pt>
                <c:pt idx="23">
                  <c:v>145</c:v>
                </c:pt>
                <c:pt idx="24">
                  <c:v>23</c:v>
                </c:pt>
                <c:pt idx="25">
                  <c:v>28</c:v>
                </c:pt>
                <c:pt idx="26">
                  <c:v>130</c:v>
                </c:pt>
                <c:pt idx="27">
                  <c:v>34</c:v>
                </c:pt>
                <c:pt idx="28">
                  <c:v>123</c:v>
                </c:pt>
                <c:pt idx="29">
                  <c:v>18</c:v>
                </c:pt>
              </c:numCache>
            </c:numRef>
          </c:val>
          <c:smooth val="0"/>
          <c:extLst>
            <c:ext xmlns:c16="http://schemas.microsoft.com/office/drawing/2014/chart" uri="{C3380CC4-5D6E-409C-BE32-E72D297353CC}">
              <c16:uniqueId val="{00000000-B839-4AC7-9469-8F139C60CC8E}"/>
            </c:ext>
          </c:extLst>
        </c:ser>
        <c:dLbls>
          <c:showLegendKey val="0"/>
          <c:showVal val="0"/>
          <c:showCatName val="0"/>
          <c:showSerName val="0"/>
          <c:showPercent val="0"/>
          <c:showBubbleSize val="0"/>
        </c:dLbls>
        <c:smooth val="0"/>
        <c:axId val="316551304"/>
        <c:axId val="316551632"/>
      </c:lineChart>
      <c:dateAx>
        <c:axId val="316551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551632"/>
        <c:crosses val="autoZero"/>
        <c:auto val="1"/>
        <c:lblOffset val="100"/>
        <c:baseTimeUnit val="days"/>
      </c:dateAx>
      <c:valAx>
        <c:axId val="316551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551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166</c:v>
                </c:pt>
                <c:pt idx="1">
                  <c:v>0</c:v>
                </c:pt>
                <c:pt idx="2">
                  <c:v>0</c:v>
                </c:pt>
                <c:pt idx="3">
                  <c:v>119</c:v>
                </c:pt>
                <c:pt idx="4">
                  <c:v>0</c:v>
                </c:pt>
                <c:pt idx="5">
                  <c:v>135</c:v>
                </c:pt>
                <c:pt idx="6">
                  <c:v>0</c:v>
                </c:pt>
                <c:pt idx="7">
                  <c:v>0</c:v>
                </c:pt>
                <c:pt idx="8">
                  <c:v>64</c:v>
                </c:pt>
                <c:pt idx="9">
                  <c:v>0</c:v>
                </c:pt>
                <c:pt idx="10">
                  <c:v>81</c:v>
                </c:pt>
                <c:pt idx="11">
                  <c:v>0</c:v>
                </c:pt>
                <c:pt idx="12">
                  <c:v>117</c:v>
                </c:pt>
                <c:pt idx="13">
                  <c:v>0</c:v>
                </c:pt>
                <c:pt idx="14">
                  <c:v>0</c:v>
                </c:pt>
                <c:pt idx="15">
                  <c:v>130</c:v>
                </c:pt>
                <c:pt idx="16">
                  <c:v>0</c:v>
                </c:pt>
                <c:pt idx="17">
                  <c:v>111</c:v>
                </c:pt>
                <c:pt idx="18">
                  <c:v>0</c:v>
                </c:pt>
                <c:pt idx="19">
                  <c:v>121</c:v>
                </c:pt>
                <c:pt idx="20">
                  <c:v>4</c:v>
                </c:pt>
                <c:pt idx="21">
                  <c:v>0</c:v>
                </c:pt>
                <c:pt idx="22">
                  <c:v>125</c:v>
                </c:pt>
                <c:pt idx="23">
                  <c:v>0</c:v>
                </c:pt>
                <c:pt idx="24">
                  <c:v>0</c:v>
                </c:pt>
                <c:pt idx="25">
                  <c:v>112</c:v>
                </c:pt>
                <c:pt idx="26">
                  <c:v>0</c:v>
                </c:pt>
                <c:pt idx="27">
                  <c:v>116</c:v>
                </c:pt>
                <c:pt idx="28">
                  <c:v>0</c:v>
                </c:pt>
                <c:pt idx="29">
                  <c:v>88</c:v>
                </c:pt>
              </c:numCache>
            </c:numRef>
          </c:val>
          <c:smooth val="0"/>
          <c:extLst>
            <c:ext xmlns:c16="http://schemas.microsoft.com/office/drawing/2014/chart" uri="{C3380CC4-5D6E-409C-BE32-E72D297353CC}">
              <c16:uniqueId val="{00000000-D2E9-4E32-ABE2-3DA86EB97943}"/>
            </c:ext>
          </c:extLst>
        </c:ser>
        <c:dLbls>
          <c:showLegendKey val="0"/>
          <c:showVal val="0"/>
          <c:showCatName val="0"/>
          <c:showSerName val="0"/>
          <c:showPercent val="0"/>
          <c:showBubbleSize val="0"/>
        </c:dLbls>
        <c:smooth val="0"/>
        <c:axId val="276555744"/>
        <c:axId val="276555416"/>
      </c:lineChart>
      <c:dateAx>
        <c:axId val="276555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55416"/>
        <c:crosses val="autoZero"/>
        <c:auto val="1"/>
        <c:lblOffset val="100"/>
        <c:baseTimeUnit val="days"/>
      </c:dateAx>
      <c:valAx>
        <c:axId val="276555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55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MABECS Sdn Bhd</c:v>
                </c:pt>
              </c:strCache>
            </c:strRef>
          </c:cat>
          <c:val>
            <c:numRef>
              <c:f>Sheet1!$B$2</c:f>
              <c:numCache>
                <c:formatCode>General</c:formatCode>
                <c:ptCount val="1"/>
                <c:pt idx="0">
                  <c:v>1616</c:v>
                </c:pt>
              </c:numCache>
            </c:numRef>
          </c:val>
          <c:extLst>
            <c:ext xmlns:c16="http://schemas.microsoft.com/office/drawing/2014/chart" uri="{C3380CC4-5D6E-409C-BE32-E72D297353CC}">
              <c16:uniqueId val="{00000000-122A-4505-874C-9A3262D86FD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MABECS Sdn Bhd</c:v>
                </c:pt>
              </c:strCache>
            </c:strRef>
          </c:cat>
          <c:val>
            <c:numRef>
              <c:f>Sheet1!$C$2</c:f>
              <c:numCache>
                <c:formatCode>General</c:formatCode>
                <c:ptCount val="1"/>
                <c:pt idx="0">
                  <c:v>3</c:v>
                </c:pt>
              </c:numCache>
            </c:numRef>
          </c:val>
          <c:extLst>
            <c:ext xmlns:c16="http://schemas.microsoft.com/office/drawing/2014/chart" uri="{C3380CC4-5D6E-409C-BE32-E72D297353CC}">
              <c16:uniqueId val="{00000001-122A-4505-874C-9A3262D86FD0}"/>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MABECS Sdn Bhd</c:v>
                </c:pt>
              </c:strCache>
            </c:strRef>
          </c:cat>
          <c:val>
            <c:numRef>
              <c:f>Sheet1!$D$2</c:f>
              <c:numCache>
                <c:formatCode>General</c:formatCode>
                <c:ptCount val="1"/>
                <c:pt idx="0">
                  <c:v>12</c:v>
                </c:pt>
              </c:numCache>
            </c:numRef>
          </c:val>
          <c:extLst>
            <c:ext xmlns:c16="http://schemas.microsoft.com/office/drawing/2014/chart" uri="{C3380CC4-5D6E-409C-BE32-E72D297353CC}">
              <c16:uniqueId val="{00000002-122A-4505-874C-9A3262D86FD0}"/>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MABECS Sdn Bhd</c:v>
                </c:pt>
              </c:strCache>
            </c:strRef>
          </c:cat>
          <c:val>
            <c:numRef>
              <c:f>Sheet1!$E$2</c:f>
              <c:numCache>
                <c:formatCode>General</c:formatCode>
                <c:ptCount val="1"/>
                <c:pt idx="0">
                  <c:v>2</c:v>
                </c:pt>
              </c:numCache>
            </c:numRef>
          </c:val>
          <c:extLst>
            <c:ext xmlns:c16="http://schemas.microsoft.com/office/drawing/2014/chart" uri="{C3380CC4-5D6E-409C-BE32-E72D297353CC}">
              <c16:uniqueId val="{00000003-122A-4505-874C-9A3262D86FD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MABECS Sdn Bhd</c:v>
                </c:pt>
              </c:strCache>
            </c:strRef>
          </c:cat>
          <c:val>
            <c:numRef>
              <c:f>Sheet1!$F$2</c:f>
              <c:numCache>
                <c:formatCode>General</c:formatCode>
                <c:ptCount val="1"/>
                <c:pt idx="0">
                  <c:v>2</c:v>
                </c:pt>
              </c:numCache>
            </c:numRef>
          </c:val>
          <c:extLst>
            <c:ext xmlns:c16="http://schemas.microsoft.com/office/drawing/2014/chart" uri="{C3380CC4-5D6E-409C-BE32-E72D297353CC}">
              <c16:uniqueId val="{00000004-122A-4505-874C-9A3262D86FD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MABECS Sdn Bhd</c:v>
                </c:pt>
              </c:strCache>
            </c:strRef>
          </c:cat>
          <c:val>
            <c:numRef>
              <c:f>Sheet1!$G$2</c:f>
              <c:numCache>
                <c:formatCode>General</c:formatCode>
                <c:ptCount val="1"/>
                <c:pt idx="0">
                  <c:v>0</c:v>
                </c:pt>
              </c:numCache>
            </c:numRef>
          </c:val>
          <c:extLst>
            <c:ext xmlns:c16="http://schemas.microsoft.com/office/drawing/2014/chart" uri="{C3380CC4-5D6E-409C-BE32-E72D297353CC}">
              <c16:uniqueId val="{00000005-122A-4505-874C-9A3262D86FD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MABECS Sdn Bhd</c:v>
                </c:pt>
              </c:strCache>
            </c:strRef>
          </c:cat>
          <c:val>
            <c:numRef>
              <c:f>Sheet1!$H$2</c:f>
              <c:numCache>
                <c:formatCode>General</c:formatCode>
                <c:ptCount val="1"/>
                <c:pt idx="0">
                  <c:v>8</c:v>
                </c:pt>
              </c:numCache>
            </c:numRef>
          </c:val>
          <c:extLst>
            <c:ext xmlns:c16="http://schemas.microsoft.com/office/drawing/2014/chart" uri="{C3380CC4-5D6E-409C-BE32-E72D297353CC}">
              <c16:uniqueId val="{00000006-122A-4505-874C-9A3262D86FD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MABECS Sdn Bhd</c:v>
                </c:pt>
              </c:strCache>
            </c:strRef>
          </c:cat>
          <c:val>
            <c:numRef>
              <c:f>Sheet1!$I$2</c:f>
              <c:numCache>
                <c:formatCode>General</c:formatCode>
                <c:ptCount val="1"/>
                <c:pt idx="0">
                  <c:v>8</c:v>
                </c:pt>
              </c:numCache>
            </c:numRef>
          </c:val>
          <c:extLst>
            <c:ext xmlns:c16="http://schemas.microsoft.com/office/drawing/2014/chart" uri="{C3380CC4-5D6E-409C-BE32-E72D297353CC}">
              <c16:uniqueId val="{00000007-122A-4505-874C-9A3262D86FD0}"/>
            </c:ext>
          </c:extLst>
        </c:ser>
        <c:dLbls>
          <c:showLegendKey val="0"/>
          <c:showVal val="0"/>
          <c:showCatName val="0"/>
          <c:showSerName val="0"/>
          <c:showPercent val="0"/>
          <c:showBubbleSize val="0"/>
        </c:dLbls>
        <c:gapWidth val="150"/>
        <c:overlap val="100"/>
        <c:axId val="318269608"/>
        <c:axId val="318271576"/>
      </c:barChart>
      <c:catAx>
        <c:axId val="318269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271576"/>
        <c:crosses val="autoZero"/>
        <c:auto val="1"/>
        <c:lblAlgn val="ctr"/>
        <c:lblOffset val="100"/>
        <c:noMultiLvlLbl val="0"/>
      </c:catAx>
      <c:valAx>
        <c:axId val="3182715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269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MABECS Sdn Bhd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0.61127029608405004</c:v>
                </c:pt>
                <c:pt idx="2">
                  <c:v>0.63355619229545002</c:v>
                </c:pt>
                <c:pt idx="3">
                  <c:v>0.71314867876471999</c:v>
                </c:pt>
                <c:pt idx="4">
                  <c:v>0.79167993208108001</c:v>
                </c:pt>
                <c:pt idx="5">
                  <c:v>0.38204393505252998</c:v>
                </c:pt>
                <c:pt idx="6">
                  <c:v>1.0697230181471</c:v>
                </c:pt>
              </c:numCache>
            </c:numRef>
          </c:val>
          <c:extLst>
            <c:ext xmlns:c16="http://schemas.microsoft.com/office/drawing/2014/chart" uri="{C3380CC4-5D6E-409C-BE32-E72D297353CC}">
              <c16:uniqueId val="{00000000-2E42-4FC4-A464-E092D3C2917B}"/>
            </c:ext>
          </c:extLst>
        </c:ser>
        <c:dLbls>
          <c:showLegendKey val="0"/>
          <c:showVal val="0"/>
          <c:showCatName val="0"/>
          <c:showSerName val="0"/>
          <c:showPercent val="0"/>
          <c:showBubbleSize val="0"/>
        </c:dLbls>
        <c:gapWidth val="219"/>
        <c:overlap val="-27"/>
        <c:axId val="320434704"/>
        <c:axId val="320438968"/>
      </c:barChart>
      <c:catAx>
        <c:axId val="32043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38968"/>
        <c:crosses val="autoZero"/>
        <c:auto val="1"/>
        <c:lblAlgn val="ctr"/>
        <c:lblOffset val="100"/>
        <c:noMultiLvlLbl val="0"/>
      </c:catAx>
      <c:valAx>
        <c:axId val="320438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3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1282</c:v>
                </c:pt>
                <c:pt idx="1">
                  <c:v>5211</c:v>
                </c:pt>
                <c:pt idx="2">
                  <c:v>758</c:v>
                </c:pt>
                <c:pt idx="3">
                  <c:v>174</c:v>
                </c:pt>
                <c:pt idx="4">
                  <c:v>106</c:v>
                </c:pt>
                <c:pt idx="5">
                  <c:v>31</c:v>
                </c:pt>
                <c:pt idx="6">
                  <c:v>13</c:v>
                </c:pt>
              </c:numCache>
            </c:numRef>
          </c:val>
          <c:extLst>
            <c:ext xmlns:c16="http://schemas.microsoft.com/office/drawing/2014/chart" uri="{C3380CC4-5D6E-409C-BE32-E72D297353CC}">
              <c16:uniqueId val="{00000000-2F12-4916-B3FF-5171CDE2CF02}"/>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1003</c:v>
                </c:pt>
                <c:pt idx="1">
                  <c:v>6512</c:v>
                </c:pt>
                <c:pt idx="2">
                  <c:v>710</c:v>
                </c:pt>
                <c:pt idx="3">
                  <c:v>114</c:v>
                </c:pt>
                <c:pt idx="4">
                  <c:v>50</c:v>
                </c:pt>
                <c:pt idx="5">
                  <c:v>19</c:v>
                </c:pt>
                <c:pt idx="6">
                  <c:v>20</c:v>
                </c:pt>
              </c:numCache>
            </c:numRef>
          </c:val>
          <c:extLst>
            <c:ext xmlns:c16="http://schemas.microsoft.com/office/drawing/2014/chart" uri="{C3380CC4-5D6E-409C-BE32-E72D297353CC}">
              <c16:uniqueId val="{00000001-2F12-4916-B3FF-5171CDE2CF02}"/>
            </c:ext>
          </c:extLst>
        </c:ser>
        <c:dLbls>
          <c:showLegendKey val="0"/>
          <c:showVal val="0"/>
          <c:showCatName val="0"/>
          <c:showSerName val="0"/>
          <c:showPercent val="0"/>
          <c:showBubbleSize val="0"/>
        </c:dLbls>
        <c:gapWidth val="219"/>
        <c:overlap val="-27"/>
        <c:axId val="325856600"/>
        <c:axId val="325858568"/>
      </c:barChart>
      <c:catAx>
        <c:axId val="325856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858568"/>
        <c:crosses val="autoZero"/>
        <c:auto val="1"/>
        <c:lblAlgn val="ctr"/>
        <c:lblOffset val="100"/>
        <c:noMultiLvlLbl val="0"/>
      </c:catAx>
      <c:valAx>
        <c:axId val="325858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856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1.0928250829376001</c:v>
                </c:pt>
                <c:pt idx="1">
                  <c:v>0</c:v>
                </c:pt>
                <c:pt idx="2">
                  <c:v>0</c:v>
                </c:pt>
                <c:pt idx="3">
                  <c:v>0.77684987376189996</c:v>
                </c:pt>
                <c:pt idx="4">
                  <c:v>0</c:v>
                </c:pt>
                <c:pt idx="5">
                  <c:v>0.87096774193547999</c:v>
                </c:pt>
                <c:pt idx="6">
                  <c:v>0</c:v>
                </c:pt>
                <c:pt idx="7">
                  <c:v>0</c:v>
                </c:pt>
                <c:pt idx="8">
                  <c:v>0.43952518447224997</c:v>
                </c:pt>
                <c:pt idx="9">
                  <c:v>0</c:v>
                </c:pt>
                <c:pt idx="10">
                  <c:v>0.53381920470527999</c:v>
                </c:pt>
                <c:pt idx="11">
                  <c:v>0</c:v>
                </c:pt>
                <c:pt idx="12">
                  <c:v>0.74541284403670005</c:v>
                </c:pt>
                <c:pt idx="13">
                  <c:v>0</c:v>
                </c:pt>
                <c:pt idx="14">
                  <c:v>0</c:v>
                </c:pt>
                <c:pt idx="15">
                  <c:v>0.82351450652476998</c:v>
                </c:pt>
                <c:pt idx="16">
                  <c:v>0</c:v>
                </c:pt>
                <c:pt idx="17">
                  <c:v>0.70106739089243997</c:v>
                </c:pt>
                <c:pt idx="18">
                  <c:v>0</c:v>
                </c:pt>
                <c:pt idx="19">
                  <c:v>0.76263708559182997</c:v>
                </c:pt>
                <c:pt idx="20">
                  <c:v>2.5180988353793E-2</c:v>
                </c:pt>
                <c:pt idx="21">
                  <c:v>0</c:v>
                </c:pt>
                <c:pt idx="22">
                  <c:v>0.78527453197637997</c:v>
                </c:pt>
                <c:pt idx="23">
                  <c:v>0</c:v>
                </c:pt>
                <c:pt idx="24">
                  <c:v>0</c:v>
                </c:pt>
                <c:pt idx="25">
                  <c:v>0.70144673388864998</c:v>
                </c:pt>
                <c:pt idx="26">
                  <c:v>0</c:v>
                </c:pt>
                <c:pt idx="27">
                  <c:v>0.72540804202363995</c:v>
                </c:pt>
                <c:pt idx="28">
                  <c:v>0</c:v>
                </c:pt>
                <c:pt idx="29">
                  <c:v>0.54934764966602001</c:v>
                </c:pt>
              </c:numCache>
            </c:numRef>
          </c:val>
          <c:smooth val="0"/>
          <c:extLst>
            <c:ext xmlns:c16="http://schemas.microsoft.com/office/drawing/2014/chart" uri="{C3380CC4-5D6E-409C-BE32-E72D297353CC}">
              <c16:uniqueId val="{00000000-B4F6-4221-8393-A46CF11F009F}"/>
            </c:ext>
          </c:extLst>
        </c:ser>
        <c:dLbls>
          <c:showLegendKey val="0"/>
          <c:showVal val="0"/>
          <c:showCatName val="0"/>
          <c:showSerName val="0"/>
          <c:showPercent val="0"/>
          <c:showBubbleSize val="0"/>
        </c:dLbls>
        <c:smooth val="0"/>
        <c:axId val="325859224"/>
        <c:axId val="318276824"/>
      </c:lineChart>
      <c:dateAx>
        <c:axId val="325859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276824"/>
        <c:crosses val="autoZero"/>
        <c:auto val="1"/>
        <c:lblOffset val="100"/>
        <c:baseTimeUnit val="days"/>
      </c:dateAx>
      <c:valAx>
        <c:axId val="318276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859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15384</c:v>
                </c:pt>
                <c:pt idx="1">
                  <c:v>15411</c:v>
                </c:pt>
                <c:pt idx="2">
                  <c:v>15435</c:v>
                </c:pt>
                <c:pt idx="3">
                  <c:v>15460</c:v>
                </c:pt>
                <c:pt idx="4">
                  <c:v>15491</c:v>
                </c:pt>
                <c:pt idx="5">
                  <c:v>15509</c:v>
                </c:pt>
                <c:pt idx="6">
                  <c:v>15546</c:v>
                </c:pt>
                <c:pt idx="7">
                  <c:v>15571</c:v>
                </c:pt>
                <c:pt idx="8">
                  <c:v>15600</c:v>
                </c:pt>
                <c:pt idx="9">
                  <c:v>15629</c:v>
                </c:pt>
                <c:pt idx="10">
                  <c:v>15656</c:v>
                </c:pt>
                <c:pt idx="11">
                  <c:v>15686</c:v>
                </c:pt>
                <c:pt idx="12">
                  <c:v>15707</c:v>
                </c:pt>
                <c:pt idx="13">
                  <c:v>15738</c:v>
                </c:pt>
                <c:pt idx="14">
                  <c:v>15770</c:v>
                </c:pt>
                <c:pt idx="15">
                  <c:v>15802</c:v>
                </c:pt>
                <c:pt idx="16">
                  <c:v>15822</c:v>
                </c:pt>
                <c:pt idx="17">
                  <c:v>15845</c:v>
                </c:pt>
                <c:pt idx="18">
                  <c:v>15857</c:v>
                </c:pt>
                <c:pt idx="19">
                  <c:v>15876</c:v>
                </c:pt>
                <c:pt idx="20">
                  <c:v>15894</c:v>
                </c:pt>
                <c:pt idx="21">
                  <c:v>15909</c:v>
                </c:pt>
                <c:pt idx="22">
                  <c:v>15928</c:v>
                </c:pt>
                <c:pt idx="23">
                  <c:v>15944</c:v>
                </c:pt>
                <c:pt idx="24">
                  <c:v>15961</c:v>
                </c:pt>
                <c:pt idx="25">
                  <c:v>15974</c:v>
                </c:pt>
                <c:pt idx="26">
                  <c:v>15987</c:v>
                </c:pt>
                <c:pt idx="27">
                  <c:v>15995</c:v>
                </c:pt>
                <c:pt idx="28">
                  <c:v>16011</c:v>
                </c:pt>
                <c:pt idx="29">
                  <c:v>16027</c:v>
                </c:pt>
              </c:numCache>
            </c:numRef>
          </c:val>
          <c:smooth val="0"/>
          <c:extLst>
            <c:ext xmlns:c16="http://schemas.microsoft.com/office/drawing/2014/chart" uri="{C3380CC4-5D6E-409C-BE32-E72D297353CC}">
              <c16:uniqueId val="{00000000-CB0E-4A85-B4E6-5180653DDBFA}"/>
            </c:ext>
          </c:extLst>
        </c:ser>
        <c:dLbls>
          <c:showLegendKey val="0"/>
          <c:showVal val="0"/>
          <c:showCatName val="0"/>
          <c:showSerName val="0"/>
          <c:showPercent val="0"/>
          <c:showBubbleSize val="0"/>
        </c:dLbls>
        <c:smooth val="0"/>
        <c:axId val="327227528"/>
        <c:axId val="327229168"/>
      </c:lineChart>
      <c:dateAx>
        <c:axId val="327227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229168"/>
        <c:crosses val="autoZero"/>
        <c:auto val="1"/>
        <c:lblOffset val="100"/>
        <c:baseTimeUnit val="days"/>
      </c:dateAx>
      <c:valAx>
        <c:axId val="327229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227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7</c:v>
                </c:pt>
                <c:pt idx="1">
                  <c:v>8</c:v>
                </c:pt>
                <c:pt idx="2">
                  <c:v>5</c:v>
                </c:pt>
                <c:pt idx="3">
                  <c:v>4</c:v>
                </c:pt>
                <c:pt idx="4">
                  <c:v>24</c:v>
                </c:pt>
                <c:pt idx="5">
                  <c:v>10</c:v>
                </c:pt>
                <c:pt idx="6">
                  <c:v>20</c:v>
                </c:pt>
                <c:pt idx="7">
                  <c:v>14</c:v>
                </c:pt>
                <c:pt idx="8">
                  <c:v>21</c:v>
                </c:pt>
                <c:pt idx="9">
                  <c:v>26</c:v>
                </c:pt>
                <c:pt idx="10">
                  <c:v>16</c:v>
                </c:pt>
                <c:pt idx="11">
                  <c:v>23</c:v>
                </c:pt>
                <c:pt idx="12">
                  <c:v>9</c:v>
                </c:pt>
                <c:pt idx="13">
                  <c:v>16</c:v>
                </c:pt>
                <c:pt idx="14">
                  <c:v>16</c:v>
                </c:pt>
                <c:pt idx="15">
                  <c:v>8</c:v>
                </c:pt>
                <c:pt idx="16">
                  <c:v>10</c:v>
                </c:pt>
                <c:pt idx="17">
                  <c:v>11</c:v>
                </c:pt>
                <c:pt idx="18">
                  <c:v>3</c:v>
                </c:pt>
                <c:pt idx="19">
                  <c:v>8</c:v>
                </c:pt>
                <c:pt idx="20">
                  <c:v>4</c:v>
                </c:pt>
                <c:pt idx="21">
                  <c:v>9</c:v>
                </c:pt>
                <c:pt idx="22">
                  <c:v>9</c:v>
                </c:pt>
                <c:pt idx="23">
                  <c:v>10</c:v>
                </c:pt>
                <c:pt idx="24">
                  <c:v>3</c:v>
                </c:pt>
                <c:pt idx="25">
                  <c:v>4</c:v>
                </c:pt>
                <c:pt idx="26">
                  <c:v>4</c:v>
                </c:pt>
                <c:pt idx="27">
                  <c:v>7</c:v>
                </c:pt>
                <c:pt idx="28">
                  <c:v>7</c:v>
                </c:pt>
                <c:pt idx="29">
                  <c:v>5</c:v>
                </c:pt>
              </c:numCache>
            </c:numRef>
          </c:val>
          <c:smooth val="0"/>
          <c:extLst>
            <c:ext xmlns:c16="http://schemas.microsoft.com/office/drawing/2014/chart" uri="{C3380CC4-5D6E-409C-BE32-E72D297353CC}">
              <c16:uniqueId val="{00000000-2090-4C77-B420-A29948E01A45}"/>
            </c:ext>
          </c:extLst>
        </c:ser>
        <c:dLbls>
          <c:showLegendKey val="0"/>
          <c:showVal val="0"/>
          <c:showCatName val="0"/>
          <c:showSerName val="0"/>
          <c:showPercent val="0"/>
          <c:showBubbleSize val="0"/>
        </c:dLbls>
        <c:smooth val="0"/>
        <c:axId val="327224904"/>
        <c:axId val="327223592"/>
      </c:lineChart>
      <c:dateAx>
        <c:axId val="327224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223592"/>
        <c:crosses val="autoZero"/>
        <c:auto val="1"/>
        <c:lblOffset val="100"/>
        <c:baseTimeUnit val="days"/>
      </c:dateAx>
      <c:valAx>
        <c:axId val="327223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224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E2353-0216-4C7D-810B-786DE396AEF1}"/>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2CB6FFFA-6919-4E7A-8C4B-803EAE9C190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6124901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6C601-35B3-4773-A565-737517FEF0CA}"/>
              </a:ext>
            </a:extLst>
          </p:cNvPr>
          <p:cNvSpPr>
            <a:spLocks noGrp="1"/>
          </p:cNvSpPr>
          <p:nvPr>
            <p:ph type="title"/>
          </p:nvPr>
        </p:nvSpPr>
        <p:spPr/>
        <p:txBody>
          <a:bodyPr/>
          <a:lstStyle/>
          <a:p>
            <a:r>
              <a:rPr lang="en-US"/>
              <a:t>Facebook Reach | MABECS Sdn Bhd</a:t>
            </a:r>
          </a:p>
        </p:txBody>
      </p:sp>
      <p:graphicFrame>
        <p:nvGraphicFramePr>
          <p:cNvPr id="6" name="Chart Placeholder 5">
            <a:extLst>
              <a:ext uri="{FF2B5EF4-FFF2-40B4-BE49-F238E27FC236}">
                <a16:creationId xmlns:a16="http://schemas.microsoft.com/office/drawing/2014/main" id="{55919E5F-FE58-4B6A-A0F9-1FED56951388}"/>
              </a:ext>
            </a:extLst>
          </p:cNvPr>
          <p:cNvGraphicFramePr>
            <a:graphicFrameLocks noGrp="1"/>
          </p:cNvGraphicFramePr>
          <p:nvPr>
            <p:ph type="chart" sz="quarter" idx="13"/>
            <p:extLst>
              <p:ext uri="{D42A27DB-BD31-4B8C-83A1-F6EECF244321}">
                <p14:modId xmlns:p14="http://schemas.microsoft.com/office/powerpoint/2010/main" val="27617649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CA2158-10D6-4B6D-927A-DF048283BB7C}"/>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D16EB708-AE9B-4CB3-A233-20F73FEBCD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6343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E36E7-67A7-41B5-B28E-A85391691D23}"/>
              </a:ext>
            </a:extLst>
          </p:cNvPr>
          <p:cNvSpPr>
            <a:spLocks noGrp="1"/>
          </p:cNvSpPr>
          <p:nvPr>
            <p:ph type="title"/>
          </p:nvPr>
        </p:nvSpPr>
        <p:spPr/>
        <p:txBody>
          <a:bodyPr/>
          <a:lstStyle/>
          <a:p>
            <a:r>
              <a:rPr lang="en-US"/>
              <a:t>Facebook Engaged Users | MABECS Sdn Bhd</a:t>
            </a:r>
          </a:p>
        </p:txBody>
      </p:sp>
      <p:graphicFrame>
        <p:nvGraphicFramePr>
          <p:cNvPr id="6" name="Chart Placeholder 5">
            <a:extLst>
              <a:ext uri="{FF2B5EF4-FFF2-40B4-BE49-F238E27FC236}">
                <a16:creationId xmlns:a16="http://schemas.microsoft.com/office/drawing/2014/main" id="{DD9F7020-8A41-420D-AD63-636374FB9924}"/>
              </a:ext>
            </a:extLst>
          </p:cNvPr>
          <p:cNvGraphicFramePr>
            <a:graphicFrameLocks noGrp="1"/>
          </p:cNvGraphicFramePr>
          <p:nvPr>
            <p:ph type="chart" sz="quarter" idx="13"/>
            <p:extLst>
              <p:ext uri="{D42A27DB-BD31-4B8C-83A1-F6EECF244321}">
                <p14:modId xmlns:p14="http://schemas.microsoft.com/office/powerpoint/2010/main" val="32237444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59D59D-E22E-4742-877C-EAF03172AB7B}"/>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11F8965B-263E-400C-BA69-A980AE05F5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2268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4D570-E4F5-4996-B6EB-D9A4675EE563}"/>
              </a:ext>
            </a:extLst>
          </p:cNvPr>
          <p:cNvSpPr>
            <a:spLocks noGrp="1"/>
          </p:cNvSpPr>
          <p:nvPr>
            <p:ph type="title"/>
          </p:nvPr>
        </p:nvSpPr>
        <p:spPr/>
        <p:txBody>
          <a:bodyPr/>
          <a:lstStyle/>
          <a:p>
            <a:r>
              <a:rPr lang="en-US"/>
              <a:t>Facebook Average Reactions Per Post | MABECS Sdn Bhd</a:t>
            </a:r>
          </a:p>
        </p:txBody>
      </p:sp>
      <p:graphicFrame>
        <p:nvGraphicFramePr>
          <p:cNvPr id="6" name="Chart Placeholder 5">
            <a:extLst>
              <a:ext uri="{FF2B5EF4-FFF2-40B4-BE49-F238E27FC236}">
                <a16:creationId xmlns:a16="http://schemas.microsoft.com/office/drawing/2014/main" id="{2AB7CA96-700C-407A-AA29-0AFA63D5D7A9}"/>
              </a:ext>
            </a:extLst>
          </p:cNvPr>
          <p:cNvGraphicFramePr>
            <a:graphicFrameLocks noGrp="1"/>
          </p:cNvGraphicFramePr>
          <p:nvPr>
            <p:ph type="chart" sz="quarter" idx="13"/>
            <p:extLst>
              <p:ext uri="{D42A27DB-BD31-4B8C-83A1-F6EECF244321}">
                <p14:modId xmlns:p14="http://schemas.microsoft.com/office/powerpoint/2010/main" val="1057474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8B1A53-87E7-461B-9B45-57F92A34F15F}"/>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BFA0D0A0-55E6-44AF-B034-FBB95FCA81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0459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EE070-D5B4-4061-BCA5-9C1B7BC9188A}"/>
              </a:ext>
            </a:extLst>
          </p:cNvPr>
          <p:cNvSpPr>
            <a:spLocks noGrp="1"/>
          </p:cNvSpPr>
          <p:nvPr>
            <p:ph type="title"/>
          </p:nvPr>
        </p:nvSpPr>
        <p:spPr/>
        <p:txBody>
          <a:bodyPr/>
          <a:lstStyle/>
          <a:p>
            <a:r>
              <a:rPr lang="en-US"/>
              <a:t>Facebook Key Metrics Table | MABECS Sdn Bhd</a:t>
            </a:r>
          </a:p>
        </p:txBody>
      </p:sp>
      <p:graphicFrame>
        <p:nvGraphicFramePr>
          <p:cNvPr id="5" name="Table Placeholder 4">
            <a:extLst>
              <a:ext uri="{FF2B5EF4-FFF2-40B4-BE49-F238E27FC236}">
                <a16:creationId xmlns:a16="http://schemas.microsoft.com/office/drawing/2014/main" id="{3CD1EF2B-8683-42D7-AE40-3F02C80166C2}"/>
              </a:ext>
            </a:extLst>
          </p:cNvPr>
          <p:cNvGraphicFramePr>
            <a:graphicFrameLocks noGrp="1"/>
          </p:cNvGraphicFramePr>
          <p:nvPr>
            <p:ph type="tbl" sz="quarter" idx="13"/>
            <p:extLst>
              <p:ext uri="{D42A27DB-BD31-4B8C-83A1-F6EECF244321}">
                <p14:modId xmlns:p14="http://schemas.microsoft.com/office/powerpoint/2010/main" val="2718474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25863119"/>
                    </a:ext>
                  </a:extLst>
                </a:gridCol>
                <a:gridCol w="740664">
                  <a:extLst>
                    <a:ext uri="{9D8B030D-6E8A-4147-A177-3AD203B41FA5}">
                      <a16:colId xmlns:a16="http://schemas.microsoft.com/office/drawing/2014/main" val="3047779866"/>
                    </a:ext>
                  </a:extLst>
                </a:gridCol>
                <a:gridCol w="740664">
                  <a:extLst>
                    <a:ext uri="{9D8B030D-6E8A-4147-A177-3AD203B41FA5}">
                      <a16:colId xmlns:a16="http://schemas.microsoft.com/office/drawing/2014/main" val="3940467845"/>
                    </a:ext>
                  </a:extLst>
                </a:gridCol>
                <a:gridCol w="740664">
                  <a:extLst>
                    <a:ext uri="{9D8B030D-6E8A-4147-A177-3AD203B41FA5}">
                      <a16:colId xmlns:a16="http://schemas.microsoft.com/office/drawing/2014/main" val="3221174965"/>
                    </a:ext>
                  </a:extLst>
                </a:gridCol>
                <a:gridCol w="740664">
                  <a:extLst>
                    <a:ext uri="{9D8B030D-6E8A-4147-A177-3AD203B41FA5}">
                      <a16:colId xmlns:a16="http://schemas.microsoft.com/office/drawing/2014/main" val="1520947219"/>
                    </a:ext>
                  </a:extLst>
                </a:gridCol>
                <a:gridCol w="740664">
                  <a:extLst>
                    <a:ext uri="{9D8B030D-6E8A-4147-A177-3AD203B41FA5}">
                      <a16:colId xmlns:a16="http://schemas.microsoft.com/office/drawing/2014/main" val="2227935224"/>
                    </a:ext>
                  </a:extLst>
                </a:gridCol>
                <a:gridCol w="740664">
                  <a:extLst>
                    <a:ext uri="{9D8B030D-6E8A-4147-A177-3AD203B41FA5}">
                      <a16:colId xmlns:a16="http://schemas.microsoft.com/office/drawing/2014/main" val="2196319943"/>
                    </a:ext>
                  </a:extLst>
                </a:gridCol>
                <a:gridCol w="740664">
                  <a:extLst>
                    <a:ext uri="{9D8B030D-6E8A-4147-A177-3AD203B41FA5}">
                      <a16:colId xmlns:a16="http://schemas.microsoft.com/office/drawing/2014/main" val="3502409443"/>
                    </a:ext>
                  </a:extLst>
                </a:gridCol>
                <a:gridCol w="740664">
                  <a:extLst>
                    <a:ext uri="{9D8B030D-6E8A-4147-A177-3AD203B41FA5}">
                      <a16:colId xmlns:a16="http://schemas.microsoft.com/office/drawing/2014/main" val="4220792024"/>
                    </a:ext>
                  </a:extLst>
                </a:gridCol>
                <a:gridCol w="740664">
                  <a:extLst>
                    <a:ext uri="{9D8B030D-6E8A-4147-A177-3AD203B41FA5}">
                      <a16:colId xmlns:a16="http://schemas.microsoft.com/office/drawing/2014/main" val="83711464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71278620"/>
                  </a:ext>
                </a:extLst>
              </a:tr>
              <a:tr h="370840">
                <a:tc>
                  <a:txBody>
                    <a:bodyPr/>
                    <a:lstStyle/>
                    <a:p>
                      <a:r>
                        <a:rPr lang="en-US" sz="1000"/>
                        <a:t>MABECS Sdn Bhd</a:t>
                      </a:r>
                    </a:p>
                  </a:txBody>
                  <a:tcPr/>
                </a:tc>
                <a:tc>
                  <a:txBody>
                    <a:bodyPr/>
                    <a:lstStyle/>
                    <a:p>
                      <a:r>
                        <a:rPr lang="en-US" sz="1000"/>
                        <a:t>16027</a:t>
                      </a:r>
                    </a:p>
                  </a:txBody>
                  <a:tcPr/>
                </a:tc>
                <a:tc>
                  <a:txBody>
                    <a:bodyPr/>
                    <a:lstStyle/>
                    <a:p>
                      <a:r>
                        <a:rPr lang="en-US" sz="1000"/>
                        <a:t>665</a:t>
                      </a:r>
                    </a:p>
                  </a:txBody>
                  <a:tcPr/>
                </a:tc>
                <a:tc>
                  <a:txBody>
                    <a:bodyPr/>
                    <a:lstStyle/>
                    <a:p>
                      <a:r>
                        <a:rPr lang="en-US" sz="1000"/>
                        <a:t>16</a:t>
                      </a:r>
                    </a:p>
                  </a:txBody>
                  <a:tcPr/>
                </a:tc>
                <a:tc>
                  <a:txBody>
                    <a:bodyPr/>
                    <a:lstStyle/>
                    <a:p>
                      <a:r>
                        <a:rPr lang="en-US" sz="1000"/>
                        <a:t>1635</a:t>
                      </a:r>
                    </a:p>
                  </a:txBody>
                  <a:tcPr/>
                </a:tc>
                <a:tc>
                  <a:txBody>
                    <a:bodyPr/>
                    <a:lstStyle/>
                    <a:p>
                      <a:r>
                        <a:rPr lang="en-US" sz="1000"/>
                        <a:t>8</a:t>
                      </a:r>
                    </a:p>
                  </a:txBody>
                  <a:tcPr/>
                </a:tc>
                <a:tc>
                  <a:txBody>
                    <a:bodyPr/>
                    <a:lstStyle/>
                    <a:p>
                      <a:r>
                        <a:rPr lang="en-US" sz="1000"/>
                        <a:t>8</a:t>
                      </a:r>
                    </a:p>
                  </a:txBody>
                  <a:tcPr/>
                </a:tc>
                <a:tc>
                  <a:txBody>
                    <a:bodyPr/>
                    <a:lstStyle/>
                    <a:p>
                      <a:r>
                        <a:rPr lang="en-US" sz="1000"/>
                        <a:t>0</a:t>
                      </a:r>
                    </a:p>
                  </a:txBody>
                  <a:tcPr/>
                </a:tc>
                <a:tc>
                  <a:txBody>
                    <a:bodyPr/>
                    <a:lstStyle/>
                    <a:p>
                      <a:r>
                        <a:rPr lang="en-US" sz="1000"/>
                        <a:t>0.6575 %</a:t>
                      </a:r>
                    </a:p>
                  </a:txBody>
                  <a:tcPr/>
                </a:tc>
                <a:tc>
                  <a:txBody>
                    <a:bodyPr/>
                    <a:lstStyle/>
                    <a:p>
                      <a:r>
                        <a:rPr lang="en-US" sz="1000"/>
                        <a:t>0.0 %</a:t>
                      </a:r>
                    </a:p>
                  </a:txBody>
                  <a:tcPr/>
                </a:tc>
                <a:extLst>
                  <a:ext uri="{0D108BD9-81ED-4DB2-BD59-A6C34878D82A}">
                    <a16:rowId xmlns:a16="http://schemas.microsoft.com/office/drawing/2014/main" val="1691398588"/>
                  </a:ext>
                </a:extLst>
              </a:tr>
            </a:tbl>
          </a:graphicData>
        </a:graphic>
      </p:graphicFrame>
      <p:sp>
        <p:nvSpPr>
          <p:cNvPr id="4" name="Text Placeholder 3">
            <a:extLst>
              <a:ext uri="{FF2B5EF4-FFF2-40B4-BE49-F238E27FC236}">
                <a16:creationId xmlns:a16="http://schemas.microsoft.com/office/drawing/2014/main" id="{B2737421-A4F4-4959-B3C5-79930DD8BC3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469210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64574-5B88-40B6-9CB0-7B00FE2B2E9B}"/>
              </a:ext>
            </a:extLst>
          </p:cNvPr>
          <p:cNvSpPr>
            <a:spLocks noGrp="1"/>
          </p:cNvSpPr>
          <p:nvPr>
            <p:ph type="title"/>
          </p:nvPr>
        </p:nvSpPr>
        <p:spPr/>
        <p:txBody>
          <a:bodyPr/>
          <a:lstStyle/>
          <a:p>
            <a:r>
              <a:rPr lang="en-US"/>
              <a:t>Facebook Interactions Distribution | MABECS Sdn Bhd</a:t>
            </a:r>
          </a:p>
        </p:txBody>
      </p:sp>
      <p:graphicFrame>
        <p:nvGraphicFramePr>
          <p:cNvPr id="6" name="Chart Placeholder 5">
            <a:extLst>
              <a:ext uri="{FF2B5EF4-FFF2-40B4-BE49-F238E27FC236}">
                <a16:creationId xmlns:a16="http://schemas.microsoft.com/office/drawing/2014/main" id="{112FDACD-4077-4230-8278-9FA7DB79490C}"/>
              </a:ext>
            </a:extLst>
          </p:cNvPr>
          <p:cNvGraphicFramePr>
            <a:graphicFrameLocks noGrp="1"/>
          </p:cNvGraphicFramePr>
          <p:nvPr>
            <p:ph type="chart" sz="quarter" idx="13"/>
            <p:extLst>
              <p:ext uri="{D42A27DB-BD31-4B8C-83A1-F6EECF244321}">
                <p14:modId xmlns:p14="http://schemas.microsoft.com/office/powerpoint/2010/main" val="4179225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B53383-1B04-4561-B66C-2655CFCCE5C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C6C03A95-C694-490F-811B-010ACA2E82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73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AC3E3-A23F-4C71-9715-11CB91FF2BFE}"/>
              </a:ext>
            </a:extLst>
          </p:cNvPr>
          <p:cNvSpPr>
            <a:spLocks noGrp="1"/>
          </p:cNvSpPr>
          <p:nvPr>
            <p:ph type="title"/>
          </p:nvPr>
        </p:nvSpPr>
        <p:spPr/>
        <p:txBody>
          <a:bodyPr/>
          <a:lstStyle/>
          <a:p>
            <a:r>
              <a:rPr lang="en-US"/>
              <a:t>Facebook Interaction Rate By Weekday | MABECS Sdn Bhd</a:t>
            </a:r>
          </a:p>
        </p:txBody>
      </p:sp>
      <p:graphicFrame>
        <p:nvGraphicFramePr>
          <p:cNvPr id="6" name="Chart Placeholder 5">
            <a:extLst>
              <a:ext uri="{FF2B5EF4-FFF2-40B4-BE49-F238E27FC236}">
                <a16:creationId xmlns:a16="http://schemas.microsoft.com/office/drawing/2014/main" id="{40CD03B3-B00D-4873-A702-035D2CBD6953}"/>
              </a:ext>
            </a:extLst>
          </p:cNvPr>
          <p:cNvGraphicFramePr>
            <a:graphicFrameLocks noGrp="1"/>
          </p:cNvGraphicFramePr>
          <p:nvPr>
            <p:ph type="chart" sz="quarter" idx="13"/>
            <p:extLst>
              <p:ext uri="{D42A27DB-BD31-4B8C-83A1-F6EECF244321}">
                <p14:modId xmlns:p14="http://schemas.microsoft.com/office/powerpoint/2010/main" val="18644750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B4F524-484C-494A-AF9D-0E78A2297E4B}"/>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89A06E4B-6BED-44FA-BC4B-F50CE90E10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7293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4153E-ECBA-4C6A-BFEA-4F34E24A09F1}"/>
              </a:ext>
            </a:extLst>
          </p:cNvPr>
          <p:cNvSpPr>
            <a:spLocks noGrp="1"/>
          </p:cNvSpPr>
          <p:nvPr>
            <p:ph type="title"/>
          </p:nvPr>
        </p:nvSpPr>
        <p:spPr/>
        <p:txBody>
          <a:bodyPr/>
          <a:lstStyle/>
          <a:p>
            <a:r>
              <a:rPr lang="en-US"/>
              <a:t>(FB) Custom Own Posts Table (new) | MABECS Sdn Bhd - 1 of 3</a:t>
            </a:r>
          </a:p>
        </p:txBody>
      </p:sp>
      <p:graphicFrame>
        <p:nvGraphicFramePr>
          <p:cNvPr id="5" name="Table Placeholder 4">
            <a:extLst>
              <a:ext uri="{FF2B5EF4-FFF2-40B4-BE49-F238E27FC236}">
                <a16:creationId xmlns:a16="http://schemas.microsoft.com/office/drawing/2014/main" id="{ED9495F9-11E3-48E8-AD77-53985A22CF02}"/>
              </a:ext>
            </a:extLst>
          </p:cNvPr>
          <p:cNvGraphicFramePr>
            <a:graphicFrameLocks noGrp="1"/>
          </p:cNvGraphicFramePr>
          <p:nvPr>
            <p:ph type="tbl" sz="quarter" idx="13"/>
            <p:extLst>
              <p:ext uri="{D42A27DB-BD31-4B8C-83A1-F6EECF244321}">
                <p14:modId xmlns:p14="http://schemas.microsoft.com/office/powerpoint/2010/main" val="3599214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49119391"/>
                    </a:ext>
                  </a:extLst>
                </a:gridCol>
                <a:gridCol w="822960">
                  <a:extLst>
                    <a:ext uri="{9D8B030D-6E8A-4147-A177-3AD203B41FA5}">
                      <a16:colId xmlns:a16="http://schemas.microsoft.com/office/drawing/2014/main" val="2323969948"/>
                    </a:ext>
                  </a:extLst>
                </a:gridCol>
                <a:gridCol w="822960">
                  <a:extLst>
                    <a:ext uri="{9D8B030D-6E8A-4147-A177-3AD203B41FA5}">
                      <a16:colId xmlns:a16="http://schemas.microsoft.com/office/drawing/2014/main" val="854332405"/>
                    </a:ext>
                  </a:extLst>
                </a:gridCol>
                <a:gridCol w="822960">
                  <a:extLst>
                    <a:ext uri="{9D8B030D-6E8A-4147-A177-3AD203B41FA5}">
                      <a16:colId xmlns:a16="http://schemas.microsoft.com/office/drawing/2014/main" val="223236158"/>
                    </a:ext>
                  </a:extLst>
                </a:gridCol>
                <a:gridCol w="822960">
                  <a:extLst>
                    <a:ext uri="{9D8B030D-6E8A-4147-A177-3AD203B41FA5}">
                      <a16:colId xmlns:a16="http://schemas.microsoft.com/office/drawing/2014/main" val="2050591203"/>
                    </a:ext>
                  </a:extLst>
                </a:gridCol>
                <a:gridCol w="822960">
                  <a:extLst>
                    <a:ext uri="{9D8B030D-6E8A-4147-A177-3AD203B41FA5}">
                      <a16:colId xmlns:a16="http://schemas.microsoft.com/office/drawing/2014/main" val="1246697927"/>
                    </a:ext>
                  </a:extLst>
                </a:gridCol>
                <a:gridCol w="822960">
                  <a:extLst>
                    <a:ext uri="{9D8B030D-6E8A-4147-A177-3AD203B41FA5}">
                      <a16:colId xmlns:a16="http://schemas.microsoft.com/office/drawing/2014/main" val="1712257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3627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- 2018-04-01 10:13:00 </a:t>
                      </a:r>
                      <a:r>
                        <a:rPr kumimoji="0" lang="en-US" sz="1000" b="0" i="0" u="none" strike="noStrike" kern="1200" cap="none" spc="0" normalizeH="0" baseline="0" noProof="0">
                          <a:ln>
                            <a:noFill/>
                          </a:ln>
                          <a:solidFill>
                            <a:prstClr val="black"/>
                          </a:solidFill>
                          <a:effectLst/>
                          <a:uLnTx/>
                          <a:uFillTx/>
                          <a:latin typeface="+mn-lt"/>
                          <a:ea typeface="+mn-ea"/>
                          <a:cs typeface="+mn-cs"/>
                        </a:rPr>
                        <a:t> 
 Happy April Fool’s Day!
Have you ever thought that maybe (just maybe) April Fool’s Day is always on 2 April and we have been April Fooled all this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66898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- 2018-04-06 13:19:00 </a:t>
                      </a:r>
                      <a:r>
                        <a:rPr kumimoji="0" lang="en-US" sz="1000" b="0" i="0" u="none" strike="noStrike" kern="1200" cap="none" spc="0" normalizeH="0" baseline="0" noProof="0">
                          <a:ln>
                            <a:noFill/>
                          </a:ln>
                          <a:solidFill>
                            <a:prstClr val="black"/>
                          </a:solidFill>
                          <a:effectLst/>
                          <a:uLnTx/>
                          <a:uFillTx/>
                          <a:latin typeface="+mn-lt"/>
                          <a:ea typeface="+mn-ea"/>
                          <a:cs typeface="+mn-cs"/>
                        </a:rPr>
                        <a:t> 
 The United Kingdom has a large amount of natural resources. Their lands are rich in iron, limestone, clay, gypsum, lead and coal. Therefore, agriculture is also a large part of the nation's economy.
Their food import is low because they grow over 60% of their own foods.
Source:
Nation Facts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66406359"/>
                  </a:ext>
                </a:extLst>
              </a:tr>
            </a:tbl>
          </a:graphicData>
        </a:graphic>
      </p:graphicFrame>
      <p:sp>
        <p:nvSpPr>
          <p:cNvPr id="4" name="Text Placeholder 3">
            <a:extLst>
              <a:ext uri="{FF2B5EF4-FFF2-40B4-BE49-F238E27FC236}">
                <a16:creationId xmlns:a16="http://schemas.microsoft.com/office/drawing/2014/main" id="{0EBB19EB-25BD-4134-80D7-70493538A1D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56127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A88C2-F2D6-45DF-8DDE-C3EF30DD0397}"/>
              </a:ext>
            </a:extLst>
          </p:cNvPr>
          <p:cNvSpPr>
            <a:spLocks noGrp="1"/>
          </p:cNvSpPr>
          <p:nvPr>
            <p:ph type="title"/>
          </p:nvPr>
        </p:nvSpPr>
        <p:spPr/>
        <p:txBody>
          <a:bodyPr/>
          <a:lstStyle/>
          <a:p>
            <a:r>
              <a:rPr lang="en-US"/>
              <a:t>(FB) Custom Own Posts Table (new) | MABECS Sdn Bhd - 2 of 3</a:t>
            </a:r>
          </a:p>
        </p:txBody>
      </p:sp>
      <p:graphicFrame>
        <p:nvGraphicFramePr>
          <p:cNvPr id="5" name="Table Placeholder 4">
            <a:extLst>
              <a:ext uri="{FF2B5EF4-FFF2-40B4-BE49-F238E27FC236}">
                <a16:creationId xmlns:a16="http://schemas.microsoft.com/office/drawing/2014/main" id="{211E8FF3-D6F2-4BE0-B445-FEE43933A3C8}"/>
              </a:ext>
            </a:extLst>
          </p:cNvPr>
          <p:cNvGraphicFramePr>
            <a:graphicFrameLocks noGrp="1"/>
          </p:cNvGraphicFramePr>
          <p:nvPr>
            <p:ph type="tbl" sz="quarter" idx="13"/>
            <p:extLst>
              <p:ext uri="{D42A27DB-BD31-4B8C-83A1-F6EECF244321}">
                <p14:modId xmlns:p14="http://schemas.microsoft.com/office/powerpoint/2010/main" val="1549709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44291905"/>
                    </a:ext>
                  </a:extLst>
                </a:gridCol>
                <a:gridCol w="822960">
                  <a:extLst>
                    <a:ext uri="{9D8B030D-6E8A-4147-A177-3AD203B41FA5}">
                      <a16:colId xmlns:a16="http://schemas.microsoft.com/office/drawing/2014/main" val="1237627632"/>
                    </a:ext>
                  </a:extLst>
                </a:gridCol>
                <a:gridCol w="822960">
                  <a:extLst>
                    <a:ext uri="{9D8B030D-6E8A-4147-A177-3AD203B41FA5}">
                      <a16:colId xmlns:a16="http://schemas.microsoft.com/office/drawing/2014/main" val="1619962773"/>
                    </a:ext>
                  </a:extLst>
                </a:gridCol>
                <a:gridCol w="822960">
                  <a:extLst>
                    <a:ext uri="{9D8B030D-6E8A-4147-A177-3AD203B41FA5}">
                      <a16:colId xmlns:a16="http://schemas.microsoft.com/office/drawing/2014/main" val="222424893"/>
                    </a:ext>
                  </a:extLst>
                </a:gridCol>
                <a:gridCol w="822960">
                  <a:extLst>
                    <a:ext uri="{9D8B030D-6E8A-4147-A177-3AD203B41FA5}">
                      <a16:colId xmlns:a16="http://schemas.microsoft.com/office/drawing/2014/main" val="650554970"/>
                    </a:ext>
                  </a:extLst>
                </a:gridCol>
                <a:gridCol w="822960">
                  <a:extLst>
                    <a:ext uri="{9D8B030D-6E8A-4147-A177-3AD203B41FA5}">
                      <a16:colId xmlns:a16="http://schemas.microsoft.com/office/drawing/2014/main" val="2873766808"/>
                    </a:ext>
                  </a:extLst>
                </a:gridCol>
                <a:gridCol w="822960">
                  <a:extLst>
                    <a:ext uri="{9D8B030D-6E8A-4147-A177-3AD203B41FA5}">
                      <a16:colId xmlns:a16="http://schemas.microsoft.com/office/drawing/2014/main" val="122352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3766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- 2018-04-09 13:20:00 </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answer? Leave an answer before clicking on ‘read more’ for the answer! :P 
#puns
.
.
.
.
.
.
Answer:
A thesaurus!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88872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- 2018-04-16 14:21:01 </a:t>
                      </a:r>
                      <a:r>
                        <a:rPr kumimoji="0" lang="en-US" sz="1000" b="0" i="0" u="none" strike="noStrike" kern="1200" cap="none" spc="0" normalizeH="0" baseline="0" noProof="0">
                          <a:ln>
                            <a:noFill/>
                          </a:ln>
                          <a:solidFill>
                            <a:prstClr val="black"/>
                          </a:solidFill>
                          <a:effectLst/>
                          <a:uLnTx/>
                          <a:uFillTx/>
                          <a:latin typeface="+mn-lt"/>
                          <a:ea typeface="+mn-ea"/>
                          <a:cs typeface="+mn-cs"/>
                        </a:rPr>
                        <a:t> 
 Worried about your accommodation when you further your studies in the UK?
Join us for MABECS Information Session: Choosing and applying for accommodation on 5 May 2018!
To register, contact us via email: enquiries@mabecs.com / Tel: 03-79567655/439.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96337641"/>
                  </a:ext>
                </a:extLst>
              </a:tr>
            </a:tbl>
          </a:graphicData>
        </a:graphic>
      </p:graphicFrame>
      <p:sp>
        <p:nvSpPr>
          <p:cNvPr id="4" name="Text Placeholder 3">
            <a:extLst>
              <a:ext uri="{FF2B5EF4-FFF2-40B4-BE49-F238E27FC236}">
                <a16:creationId xmlns:a16="http://schemas.microsoft.com/office/drawing/2014/main" id="{88DEDB7B-8D1A-422D-9550-951596931B3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3910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8A6E1-57D1-4EFA-BD9B-8ED23C90DCA8}"/>
              </a:ext>
            </a:extLst>
          </p:cNvPr>
          <p:cNvSpPr>
            <a:spLocks noGrp="1"/>
          </p:cNvSpPr>
          <p:nvPr>
            <p:ph type="title"/>
          </p:nvPr>
        </p:nvSpPr>
        <p:spPr/>
        <p:txBody>
          <a:bodyPr/>
          <a:lstStyle/>
          <a:p>
            <a:r>
              <a:rPr lang="en-US"/>
              <a:t>(FB) Custom Own Posts Table (new) | MABECS Sdn Bhd - 3 of 3</a:t>
            </a:r>
          </a:p>
        </p:txBody>
      </p:sp>
      <p:graphicFrame>
        <p:nvGraphicFramePr>
          <p:cNvPr id="5" name="Table Placeholder 4">
            <a:extLst>
              <a:ext uri="{FF2B5EF4-FFF2-40B4-BE49-F238E27FC236}">
                <a16:creationId xmlns:a16="http://schemas.microsoft.com/office/drawing/2014/main" id="{1F4BD8DE-0C7A-46C5-A2FA-92D3E20B2C76}"/>
              </a:ext>
            </a:extLst>
          </p:cNvPr>
          <p:cNvGraphicFramePr>
            <a:graphicFrameLocks noGrp="1"/>
          </p:cNvGraphicFramePr>
          <p:nvPr>
            <p:ph type="tbl" sz="quarter" idx="13"/>
            <p:extLst>
              <p:ext uri="{D42A27DB-BD31-4B8C-83A1-F6EECF244321}">
                <p14:modId xmlns:p14="http://schemas.microsoft.com/office/powerpoint/2010/main" val="3430081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0774286"/>
                    </a:ext>
                  </a:extLst>
                </a:gridCol>
                <a:gridCol w="822960">
                  <a:extLst>
                    <a:ext uri="{9D8B030D-6E8A-4147-A177-3AD203B41FA5}">
                      <a16:colId xmlns:a16="http://schemas.microsoft.com/office/drawing/2014/main" val="24224100"/>
                    </a:ext>
                  </a:extLst>
                </a:gridCol>
                <a:gridCol w="822960">
                  <a:extLst>
                    <a:ext uri="{9D8B030D-6E8A-4147-A177-3AD203B41FA5}">
                      <a16:colId xmlns:a16="http://schemas.microsoft.com/office/drawing/2014/main" val="599261077"/>
                    </a:ext>
                  </a:extLst>
                </a:gridCol>
                <a:gridCol w="822960">
                  <a:extLst>
                    <a:ext uri="{9D8B030D-6E8A-4147-A177-3AD203B41FA5}">
                      <a16:colId xmlns:a16="http://schemas.microsoft.com/office/drawing/2014/main" val="3438302745"/>
                    </a:ext>
                  </a:extLst>
                </a:gridCol>
                <a:gridCol w="822960">
                  <a:extLst>
                    <a:ext uri="{9D8B030D-6E8A-4147-A177-3AD203B41FA5}">
                      <a16:colId xmlns:a16="http://schemas.microsoft.com/office/drawing/2014/main" val="3826538271"/>
                    </a:ext>
                  </a:extLst>
                </a:gridCol>
                <a:gridCol w="822960">
                  <a:extLst>
                    <a:ext uri="{9D8B030D-6E8A-4147-A177-3AD203B41FA5}">
                      <a16:colId xmlns:a16="http://schemas.microsoft.com/office/drawing/2014/main" val="271792692"/>
                    </a:ext>
                  </a:extLst>
                </a:gridCol>
                <a:gridCol w="822960">
                  <a:extLst>
                    <a:ext uri="{9D8B030D-6E8A-4147-A177-3AD203B41FA5}">
                      <a16:colId xmlns:a16="http://schemas.microsoft.com/office/drawing/2014/main" val="2595614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0384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- 2018-04-11 12:20:00 </a:t>
                      </a:r>
                      <a:r>
                        <a:rPr kumimoji="0" lang="en-US" sz="1000" b="0" i="0" u="none" strike="noStrike" kern="1200" cap="none" spc="0" normalizeH="0" baseline="0" noProof="0">
                          <a:ln>
                            <a:noFill/>
                          </a:ln>
                          <a:solidFill>
                            <a:prstClr val="black"/>
                          </a:solidFill>
                          <a:effectLst/>
                          <a:uLnTx/>
                          <a:uFillTx/>
                          <a:latin typeface="+mn-lt"/>
                          <a:ea typeface="+mn-ea"/>
                          <a:cs typeface="+mn-cs"/>
                        </a:rPr>
                        <a:t> 
 For those who need guidance in choosing your firm and insurance universities, do join us for this MABECS Information Session: Choosing Firm &amp; Insurance Universities, Applying for Good Conduct Certificates, etc.
See you there!
To register, contact us via email: enquiries@mabecs.com / Tel: 03-79567655/439.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29853552"/>
                  </a:ext>
                </a:extLst>
              </a:tr>
            </a:tbl>
          </a:graphicData>
        </a:graphic>
      </p:graphicFrame>
      <p:sp>
        <p:nvSpPr>
          <p:cNvPr id="4" name="Text Placeholder 3">
            <a:extLst>
              <a:ext uri="{FF2B5EF4-FFF2-40B4-BE49-F238E27FC236}">
                <a16:creationId xmlns:a16="http://schemas.microsoft.com/office/drawing/2014/main" id="{C32DEF05-5953-4F7A-87DD-C4CC1F655BB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742382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B86B5-3092-4326-8FC2-C507753E49DA}"/>
              </a:ext>
            </a:extLst>
          </p:cNvPr>
          <p:cNvSpPr>
            <a:spLocks noGrp="1"/>
          </p:cNvSpPr>
          <p:nvPr>
            <p:ph type="title"/>
          </p:nvPr>
        </p:nvSpPr>
        <p:spPr/>
        <p:txBody>
          <a:bodyPr/>
          <a:lstStyle/>
          <a:p>
            <a:r>
              <a:rPr lang="en-US"/>
              <a:t>Facebook Fan Demographics | MABECS Sdn Bhd</a:t>
            </a:r>
          </a:p>
        </p:txBody>
      </p:sp>
      <p:graphicFrame>
        <p:nvGraphicFramePr>
          <p:cNvPr id="6" name="Chart Placeholder 5">
            <a:extLst>
              <a:ext uri="{FF2B5EF4-FFF2-40B4-BE49-F238E27FC236}">
                <a16:creationId xmlns:a16="http://schemas.microsoft.com/office/drawing/2014/main" id="{2ECF5BFF-5BC4-435E-A20C-1D1B53A29111}"/>
              </a:ext>
            </a:extLst>
          </p:cNvPr>
          <p:cNvGraphicFramePr>
            <a:graphicFrameLocks noGrp="1"/>
          </p:cNvGraphicFramePr>
          <p:nvPr>
            <p:ph type="chart" sz="quarter" idx="13"/>
            <p:extLst>
              <p:ext uri="{D42A27DB-BD31-4B8C-83A1-F6EECF244321}">
                <p14:modId xmlns:p14="http://schemas.microsoft.com/office/powerpoint/2010/main" val="19763014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534DAC-BE12-4377-A4B5-BCB2E0EF2C7E}"/>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5D862A01-C7EC-47A1-A5A6-3E19CDB6B2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5054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C0751-F987-4189-9E2E-624A96819ADB}"/>
              </a:ext>
            </a:extLst>
          </p:cNvPr>
          <p:cNvSpPr>
            <a:spLocks noGrp="1"/>
          </p:cNvSpPr>
          <p:nvPr>
            <p:ph type="title"/>
          </p:nvPr>
        </p:nvSpPr>
        <p:spPr/>
        <p:txBody>
          <a:bodyPr/>
          <a:lstStyle/>
          <a:p>
            <a:r>
              <a:rPr lang="en-US"/>
              <a:t>Facebook Interaction Rate | MABECS Sdn Bhd</a:t>
            </a:r>
          </a:p>
        </p:txBody>
      </p:sp>
      <p:graphicFrame>
        <p:nvGraphicFramePr>
          <p:cNvPr id="6" name="Chart Placeholder 5">
            <a:extLst>
              <a:ext uri="{FF2B5EF4-FFF2-40B4-BE49-F238E27FC236}">
                <a16:creationId xmlns:a16="http://schemas.microsoft.com/office/drawing/2014/main" id="{20DD793A-BAB7-4A9E-BAC4-9515E893C25E}"/>
              </a:ext>
            </a:extLst>
          </p:cNvPr>
          <p:cNvGraphicFramePr>
            <a:graphicFrameLocks noGrp="1"/>
          </p:cNvGraphicFramePr>
          <p:nvPr>
            <p:ph type="chart" sz="quarter" idx="13"/>
            <p:extLst>
              <p:ext uri="{D42A27DB-BD31-4B8C-83A1-F6EECF244321}">
                <p14:modId xmlns:p14="http://schemas.microsoft.com/office/powerpoint/2010/main" val="40777720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91774B-4B52-40A6-A13B-AA14D46924EF}"/>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4AE081AD-828A-426A-A628-4292337D7A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1621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E15C5-6197-4A62-B49F-2ED9E0755756}"/>
              </a:ext>
            </a:extLst>
          </p:cNvPr>
          <p:cNvSpPr>
            <a:spLocks noGrp="1"/>
          </p:cNvSpPr>
          <p:nvPr>
            <p:ph type="title"/>
          </p:nvPr>
        </p:nvSpPr>
        <p:spPr/>
        <p:txBody>
          <a:bodyPr/>
          <a:lstStyle/>
          <a:p>
            <a:r>
              <a:rPr lang="en-US"/>
              <a:t>Facebook Fans Total | MABECS Sdn Bhd</a:t>
            </a:r>
          </a:p>
        </p:txBody>
      </p:sp>
      <p:graphicFrame>
        <p:nvGraphicFramePr>
          <p:cNvPr id="6" name="Chart Placeholder 5">
            <a:extLst>
              <a:ext uri="{FF2B5EF4-FFF2-40B4-BE49-F238E27FC236}">
                <a16:creationId xmlns:a16="http://schemas.microsoft.com/office/drawing/2014/main" id="{9DA86370-4D2E-44A3-AFB9-D10DDEF64196}"/>
              </a:ext>
            </a:extLst>
          </p:cNvPr>
          <p:cNvGraphicFramePr>
            <a:graphicFrameLocks noGrp="1"/>
          </p:cNvGraphicFramePr>
          <p:nvPr>
            <p:ph type="chart" sz="quarter" idx="13"/>
            <p:extLst>
              <p:ext uri="{D42A27DB-BD31-4B8C-83A1-F6EECF244321}">
                <p14:modId xmlns:p14="http://schemas.microsoft.com/office/powerpoint/2010/main" val="3740392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F68536-733C-4A94-94E2-B667149D8B4A}"/>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84ECED94-EAB3-4D9C-8F9A-3E503074F5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93833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BDBE9-E7C2-453D-8112-6D78100E6299}"/>
              </a:ext>
            </a:extLst>
          </p:cNvPr>
          <p:cNvSpPr>
            <a:spLocks noGrp="1"/>
          </p:cNvSpPr>
          <p:nvPr>
            <p:ph type="title"/>
          </p:nvPr>
        </p:nvSpPr>
        <p:spPr/>
        <p:txBody>
          <a:bodyPr/>
          <a:lstStyle/>
          <a:p>
            <a:r>
              <a:rPr lang="en-US"/>
              <a:t>Facebook Page Views | MABECS Sdn Bhd</a:t>
            </a:r>
          </a:p>
        </p:txBody>
      </p:sp>
      <p:graphicFrame>
        <p:nvGraphicFramePr>
          <p:cNvPr id="6" name="Chart Placeholder 5">
            <a:extLst>
              <a:ext uri="{FF2B5EF4-FFF2-40B4-BE49-F238E27FC236}">
                <a16:creationId xmlns:a16="http://schemas.microsoft.com/office/drawing/2014/main" id="{B1EACF8B-69B0-4E7D-BBFA-BF9633704B14}"/>
              </a:ext>
            </a:extLst>
          </p:cNvPr>
          <p:cNvGraphicFramePr>
            <a:graphicFrameLocks noGrp="1"/>
          </p:cNvGraphicFramePr>
          <p:nvPr>
            <p:ph type="chart" sz="quarter" idx="13"/>
            <p:extLst>
              <p:ext uri="{D42A27DB-BD31-4B8C-83A1-F6EECF244321}">
                <p14:modId xmlns:p14="http://schemas.microsoft.com/office/powerpoint/2010/main" val="34387288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E426A2-C575-4919-A723-45B9850966D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EEF61D92-D417-4E92-B4D9-E600A7C0B6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22539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6D1AD-FFB3-4304-877B-441D933F207F}"/>
              </a:ext>
            </a:extLst>
          </p:cNvPr>
          <p:cNvSpPr>
            <a:spLocks noGrp="1"/>
          </p:cNvSpPr>
          <p:nvPr>
            <p:ph type="title"/>
          </p:nvPr>
        </p:nvSpPr>
        <p:spPr/>
        <p:txBody>
          <a:bodyPr/>
          <a:lstStyle/>
          <a:p>
            <a:r>
              <a:rPr lang="en-US"/>
              <a:t>Facebook Fans By City Table | MABECS Sdn Bhd - 1 of 3</a:t>
            </a:r>
          </a:p>
        </p:txBody>
      </p:sp>
      <p:graphicFrame>
        <p:nvGraphicFramePr>
          <p:cNvPr id="5" name="Table Placeholder 4">
            <a:extLst>
              <a:ext uri="{FF2B5EF4-FFF2-40B4-BE49-F238E27FC236}">
                <a16:creationId xmlns:a16="http://schemas.microsoft.com/office/drawing/2014/main" id="{59637652-150A-417B-B5E2-E4B7FD9DD719}"/>
              </a:ext>
            </a:extLst>
          </p:cNvPr>
          <p:cNvGraphicFramePr>
            <a:graphicFrameLocks noGrp="1"/>
          </p:cNvGraphicFramePr>
          <p:nvPr>
            <p:ph type="tbl" sz="quarter" idx="13"/>
            <p:extLst>
              <p:ext uri="{D42A27DB-BD31-4B8C-83A1-F6EECF244321}">
                <p14:modId xmlns:p14="http://schemas.microsoft.com/office/powerpoint/2010/main" val="3419202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697397645"/>
                    </a:ext>
                  </a:extLst>
                </a:gridCol>
                <a:gridCol w="1645920">
                  <a:extLst>
                    <a:ext uri="{9D8B030D-6E8A-4147-A177-3AD203B41FA5}">
                      <a16:colId xmlns:a16="http://schemas.microsoft.com/office/drawing/2014/main" val="2520436894"/>
                    </a:ext>
                  </a:extLst>
                </a:gridCol>
                <a:gridCol w="1645920">
                  <a:extLst>
                    <a:ext uri="{9D8B030D-6E8A-4147-A177-3AD203B41FA5}">
                      <a16:colId xmlns:a16="http://schemas.microsoft.com/office/drawing/2014/main" val="2142066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192622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15.2 %</a:t>
                      </a:r>
                    </a:p>
                  </a:txBody>
                  <a:tcPr/>
                </a:tc>
                <a:extLst>
                  <a:ext uri="{0D108BD9-81ED-4DB2-BD59-A6C34878D82A}">
                    <a16:rowId xmlns:a16="http://schemas.microsoft.com/office/drawing/2014/main" val="3882726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7.1 %</a:t>
                      </a:r>
                    </a:p>
                  </a:txBody>
                  <a:tcPr/>
                </a:tc>
                <a:extLst>
                  <a:ext uri="{0D108BD9-81ED-4DB2-BD59-A6C34878D82A}">
                    <a16:rowId xmlns:a16="http://schemas.microsoft.com/office/drawing/2014/main" val="2054686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extLst>
                  <a:ext uri="{0D108BD9-81ED-4DB2-BD59-A6C34878D82A}">
                    <a16:rowId xmlns:a16="http://schemas.microsoft.com/office/drawing/2014/main" val="3158387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3896472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1505396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3260520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974719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1454922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0555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Pulau Pinang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05265839"/>
                  </a:ext>
                </a:extLst>
              </a:tr>
            </a:tbl>
          </a:graphicData>
        </a:graphic>
      </p:graphicFrame>
      <p:sp>
        <p:nvSpPr>
          <p:cNvPr id="4" name="Text Placeholder 3">
            <a:extLst>
              <a:ext uri="{FF2B5EF4-FFF2-40B4-BE49-F238E27FC236}">
                <a16:creationId xmlns:a16="http://schemas.microsoft.com/office/drawing/2014/main" id="{483A22A0-343C-48B5-ACC5-890E8EB911F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85162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756CB-3305-4544-A0C1-F0D5C2EF4932}"/>
              </a:ext>
            </a:extLst>
          </p:cNvPr>
          <p:cNvSpPr>
            <a:spLocks noGrp="1"/>
          </p:cNvSpPr>
          <p:nvPr>
            <p:ph type="title"/>
          </p:nvPr>
        </p:nvSpPr>
        <p:spPr/>
        <p:txBody>
          <a:bodyPr/>
          <a:lstStyle/>
          <a:p>
            <a:r>
              <a:rPr lang="en-US"/>
              <a:t>Facebook Fans By City Table | MABECS Sdn Bhd - 2 of 3</a:t>
            </a:r>
          </a:p>
        </p:txBody>
      </p:sp>
      <p:graphicFrame>
        <p:nvGraphicFramePr>
          <p:cNvPr id="5" name="Table Placeholder 4">
            <a:extLst>
              <a:ext uri="{FF2B5EF4-FFF2-40B4-BE49-F238E27FC236}">
                <a16:creationId xmlns:a16="http://schemas.microsoft.com/office/drawing/2014/main" id="{5702BB9A-D0A9-4B96-93A5-FBA0A10E59F8}"/>
              </a:ext>
            </a:extLst>
          </p:cNvPr>
          <p:cNvGraphicFramePr>
            <a:graphicFrameLocks noGrp="1"/>
          </p:cNvGraphicFramePr>
          <p:nvPr>
            <p:ph type="tbl" sz="quarter" idx="13"/>
            <p:extLst>
              <p:ext uri="{D42A27DB-BD31-4B8C-83A1-F6EECF244321}">
                <p14:modId xmlns:p14="http://schemas.microsoft.com/office/powerpoint/2010/main" val="2001781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09769459"/>
                    </a:ext>
                  </a:extLst>
                </a:gridCol>
                <a:gridCol w="1645920">
                  <a:extLst>
                    <a:ext uri="{9D8B030D-6E8A-4147-A177-3AD203B41FA5}">
                      <a16:colId xmlns:a16="http://schemas.microsoft.com/office/drawing/2014/main" val="2165607250"/>
                    </a:ext>
                  </a:extLst>
                </a:gridCol>
                <a:gridCol w="1645920">
                  <a:extLst>
                    <a:ext uri="{9D8B030D-6E8A-4147-A177-3AD203B41FA5}">
                      <a16:colId xmlns:a16="http://schemas.microsoft.com/office/drawing/2014/main" val="2108501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67957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222734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63661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056172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21913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579204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876611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880476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591523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946086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404689808"/>
                  </a:ext>
                </a:extLst>
              </a:tr>
            </a:tbl>
          </a:graphicData>
        </a:graphic>
      </p:graphicFrame>
      <p:sp>
        <p:nvSpPr>
          <p:cNvPr id="4" name="Text Placeholder 3">
            <a:extLst>
              <a:ext uri="{FF2B5EF4-FFF2-40B4-BE49-F238E27FC236}">
                <a16:creationId xmlns:a16="http://schemas.microsoft.com/office/drawing/2014/main" id="{2E726858-5083-4241-B8EC-E6D0FE422F3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0682734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6B269-F66F-4018-8F19-419A05BB189F}"/>
              </a:ext>
            </a:extLst>
          </p:cNvPr>
          <p:cNvSpPr>
            <a:spLocks noGrp="1"/>
          </p:cNvSpPr>
          <p:nvPr>
            <p:ph type="title"/>
          </p:nvPr>
        </p:nvSpPr>
        <p:spPr/>
        <p:txBody>
          <a:bodyPr/>
          <a:lstStyle/>
          <a:p>
            <a:r>
              <a:rPr lang="en-US"/>
              <a:t>Facebook Fans By City Table | MABECS Sdn Bhd - 3 of 3</a:t>
            </a:r>
          </a:p>
        </p:txBody>
      </p:sp>
      <p:graphicFrame>
        <p:nvGraphicFramePr>
          <p:cNvPr id="5" name="Table Placeholder 4">
            <a:extLst>
              <a:ext uri="{FF2B5EF4-FFF2-40B4-BE49-F238E27FC236}">
                <a16:creationId xmlns:a16="http://schemas.microsoft.com/office/drawing/2014/main" id="{CEA9B6DD-7135-49B8-9FA5-C9409A911C1B}"/>
              </a:ext>
            </a:extLst>
          </p:cNvPr>
          <p:cNvGraphicFramePr>
            <a:graphicFrameLocks noGrp="1"/>
          </p:cNvGraphicFramePr>
          <p:nvPr>
            <p:ph type="tbl" sz="quarter" idx="13"/>
            <p:extLst>
              <p:ext uri="{D42A27DB-BD31-4B8C-83A1-F6EECF244321}">
                <p14:modId xmlns:p14="http://schemas.microsoft.com/office/powerpoint/2010/main" val="1765937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541986227"/>
                    </a:ext>
                  </a:extLst>
                </a:gridCol>
                <a:gridCol w="1645920">
                  <a:extLst>
                    <a:ext uri="{9D8B030D-6E8A-4147-A177-3AD203B41FA5}">
                      <a16:colId xmlns:a16="http://schemas.microsoft.com/office/drawing/2014/main" val="114134722"/>
                    </a:ext>
                  </a:extLst>
                </a:gridCol>
                <a:gridCol w="1645920">
                  <a:extLst>
                    <a:ext uri="{9D8B030D-6E8A-4147-A177-3AD203B41FA5}">
                      <a16:colId xmlns:a16="http://schemas.microsoft.com/office/drawing/2014/main" val="3936698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862903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235714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535590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Dhaka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588188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843598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336280847"/>
                  </a:ext>
                </a:extLst>
              </a:tr>
            </a:tbl>
          </a:graphicData>
        </a:graphic>
      </p:graphicFrame>
      <p:sp>
        <p:nvSpPr>
          <p:cNvPr id="4" name="Text Placeholder 3">
            <a:extLst>
              <a:ext uri="{FF2B5EF4-FFF2-40B4-BE49-F238E27FC236}">
                <a16:creationId xmlns:a16="http://schemas.microsoft.com/office/drawing/2014/main" id="{0B0DCA13-DCDE-4CB6-98D7-95B1F5D6277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2196685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1DB1C-C35C-44AE-BFDD-DF6131041393}"/>
              </a:ext>
            </a:extLst>
          </p:cNvPr>
          <p:cNvSpPr>
            <a:spLocks noGrp="1"/>
          </p:cNvSpPr>
          <p:nvPr>
            <p:ph type="title"/>
          </p:nvPr>
        </p:nvSpPr>
        <p:spPr/>
        <p:txBody>
          <a:bodyPr/>
          <a:lstStyle/>
          <a:p>
            <a:r>
              <a:rPr lang="en-US"/>
              <a:t>Facebook Own Posts Table | MABECS Sdn Bhd - 1 of 7</a:t>
            </a:r>
          </a:p>
        </p:txBody>
      </p:sp>
      <p:graphicFrame>
        <p:nvGraphicFramePr>
          <p:cNvPr id="5" name="Table Placeholder 4">
            <a:extLst>
              <a:ext uri="{FF2B5EF4-FFF2-40B4-BE49-F238E27FC236}">
                <a16:creationId xmlns:a16="http://schemas.microsoft.com/office/drawing/2014/main" id="{3952EA85-47B6-4F42-A755-DD132DBE8A6B}"/>
              </a:ext>
            </a:extLst>
          </p:cNvPr>
          <p:cNvGraphicFramePr>
            <a:graphicFrameLocks noGrp="1"/>
          </p:cNvGraphicFramePr>
          <p:nvPr>
            <p:ph type="tbl" sz="quarter" idx="13"/>
            <p:extLst>
              <p:ext uri="{D42A27DB-BD31-4B8C-83A1-F6EECF244321}">
                <p14:modId xmlns:p14="http://schemas.microsoft.com/office/powerpoint/2010/main" val="3298619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77452198"/>
                    </a:ext>
                  </a:extLst>
                </a:gridCol>
                <a:gridCol w="658368">
                  <a:extLst>
                    <a:ext uri="{9D8B030D-6E8A-4147-A177-3AD203B41FA5}">
                      <a16:colId xmlns:a16="http://schemas.microsoft.com/office/drawing/2014/main" val="4106560856"/>
                    </a:ext>
                  </a:extLst>
                </a:gridCol>
                <a:gridCol w="658368">
                  <a:extLst>
                    <a:ext uri="{9D8B030D-6E8A-4147-A177-3AD203B41FA5}">
                      <a16:colId xmlns:a16="http://schemas.microsoft.com/office/drawing/2014/main" val="662936268"/>
                    </a:ext>
                  </a:extLst>
                </a:gridCol>
                <a:gridCol w="658368">
                  <a:extLst>
                    <a:ext uri="{9D8B030D-6E8A-4147-A177-3AD203B41FA5}">
                      <a16:colId xmlns:a16="http://schemas.microsoft.com/office/drawing/2014/main" val="1185650475"/>
                    </a:ext>
                  </a:extLst>
                </a:gridCol>
                <a:gridCol w="658368">
                  <a:extLst>
                    <a:ext uri="{9D8B030D-6E8A-4147-A177-3AD203B41FA5}">
                      <a16:colId xmlns:a16="http://schemas.microsoft.com/office/drawing/2014/main" val="3457076410"/>
                    </a:ext>
                  </a:extLst>
                </a:gridCol>
                <a:gridCol w="658368">
                  <a:extLst>
                    <a:ext uri="{9D8B030D-6E8A-4147-A177-3AD203B41FA5}">
                      <a16:colId xmlns:a16="http://schemas.microsoft.com/office/drawing/2014/main" val="3082071289"/>
                    </a:ext>
                  </a:extLst>
                </a:gridCol>
                <a:gridCol w="658368">
                  <a:extLst>
                    <a:ext uri="{9D8B030D-6E8A-4147-A177-3AD203B41FA5}">
                      <a16:colId xmlns:a16="http://schemas.microsoft.com/office/drawing/2014/main" val="666388288"/>
                    </a:ext>
                  </a:extLst>
                </a:gridCol>
                <a:gridCol w="658368">
                  <a:extLst>
                    <a:ext uri="{9D8B030D-6E8A-4147-A177-3AD203B41FA5}">
                      <a16:colId xmlns:a16="http://schemas.microsoft.com/office/drawing/2014/main" val="3255234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3285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- 2018-04-30 17:47:00 </a:t>
                      </a:r>
                      <a:r>
                        <a:rPr kumimoji="0" lang="en-US" sz="1000" b="0" i="0" u="none" strike="noStrike" kern="1200" cap="none" spc="0" normalizeH="0" baseline="0" noProof="0">
                          <a:ln>
                            <a:noFill/>
                          </a:ln>
                          <a:solidFill>
                            <a:prstClr val="black"/>
                          </a:solidFill>
                          <a:effectLst/>
                          <a:uLnTx/>
                          <a:uFillTx/>
                          <a:latin typeface="+mn-lt"/>
                          <a:ea typeface="+mn-ea"/>
                          <a:cs typeface="+mn-cs"/>
                        </a:rPr>
                        <a:t> 
 If you are planning to study at the University of Leicester, here's your chance to meet with Mr James Leadbetter, International Recruitment Officer to know more about campus life at the University of Leicester on 2 May 2018. See you there!
To register, contact us via email: enquiries@mabecs.com / Tel: 03-79567655/439.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82123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- 2018-04-28 12:24:00 </a:t>
                      </a:r>
                      <a:r>
                        <a:rPr kumimoji="0" lang="en-US" sz="1000" b="0" i="0" u="none" strike="noStrike" kern="1200" cap="none" spc="0" normalizeH="0" baseline="0" noProof="0">
                          <a:ln>
                            <a:noFill/>
                          </a:ln>
                          <a:solidFill>
                            <a:prstClr val="black"/>
                          </a:solidFill>
                          <a:effectLst/>
                          <a:uLnTx/>
                          <a:uFillTx/>
                          <a:latin typeface="+mn-lt"/>
                          <a:ea typeface="+mn-ea"/>
                          <a:cs typeface="+mn-cs"/>
                        </a:rPr>
                        <a:t> 
 Let’s go on a picnic? :D
#puns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7773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- 2018-04-26 13:24:00 </a:t>
                      </a:r>
                      <a:r>
                        <a:rPr kumimoji="0" lang="en-US" sz="1000" b="0" i="0" u="none" strike="noStrike" kern="1200" cap="none" spc="0" normalizeH="0" baseline="0" noProof="0">
                          <a:ln>
                            <a:noFill/>
                          </a:ln>
                          <a:solidFill>
                            <a:prstClr val="black"/>
                          </a:solidFill>
                          <a:effectLst/>
                          <a:uLnTx/>
                          <a:uFillTx/>
                          <a:latin typeface="+mn-lt"/>
                          <a:ea typeface="+mn-ea"/>
                          <a:cs typeface="+mn-cs"/>
                        </a:rPr>
                        <a:t> 
 The implications of this are very important for you to consider carefully.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Speak to our consultants to shortlist your firm and insurance universities that fits your budget.
Contact us via email: enquiries@mabecs.com / Tel: 03-79567655/439.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42853086"/>
                  </a:ext>
                </a:extLst>
              </a:tr>
            </a:tbl>
          </a:graphicData>
        </a:graphic>
      </p:graphicFrame>
      <p:sp>
        <p:nvSpPr>
          <p:cNvPr id="4" name="Text Placeholder 3">
            <a:extLst>
              <a:ext uri="{FF2B5EF4-FFF2-40B4-BE49-F238E27FC236}">
                <a16:creationId xmlns:a16="http://schemas.microsoft.com/office/drawing/2014/main" id="{BF22E019-C844-419D-B45B-6424734B8FE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96558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027E3-49D0-49FB-A2DE-7AD8FEF43EFD}"/>
              </a:ext>
            </a:extLst>
          </p:cNvPr>
          <p:cNvSpPr>
            <a:spLocks noGrp="1"/>
          </p:cNvSpPr>
          <p:nvPr>
            <p:ph type="title"/>
          </p:nvPr>
        </p:nvSpPr>
        <p:spPr/>
        <p:txBody>
          <a:bodyPr/>
          <a:lstStyle/>
          <a:p>
            <a:r>
              <a:rPr lang="en-US"/>
              <a:t>Facebook Own Posts Table | MABECS Sdn Bhd - 2 of 7</a:t>
            </a:r>
          </a:p>
        </p:txBody>
      </p:sp>
      <p:graphicFrame>
        <p:nvGraphicFramePr>
          <p:cNvPr id="5" name="Table Placeholder 4">
            <a:extLst>
              <a:ext uri="{FF2B5EF4-FFF2-40B4-BE49-F238E27FC236}">
                <a16:creationId xmlns:a16="http://schemas.microsoft.com/office/drawing/2014/main" id="{FC79896C-412B-43C9-8518-C244FDA6C41C}"/>
              </a:ext>
            </a:extLst>
          </p:cNvPr>
          <p:cNvGraphicFramePr>
            <a:graphicFrameLocks noGrp="1"/>
          </p:cNvGraphicFramePr>
          <p:nvPr>
            <p:ph type="tbl" sz="quarter" idx="13"/>
            <p:extLst>
              <p:ext uri="{D42A27DB-BD31-4B8C-83A1-F6EECF244321}">
                <p14:modId xmlns:p14="http://schemas.microsoft.com/office/powerpoint/2010/main" val="382706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99027164"/>
                    </a:ext>
                  </a:extLst>
                </a:gridCol>
                <a:gridCol w="658368">
                  <a:extLst>
                    <a:ext uri="{9D8B030D-6E8A-4147-A177-3AD203B41FA5}">
                      <a16:colId xmlns:a16="http://schemas.microsoft.com/office/drawing/2014/main" val="2711828639"/>
                    </a:ext>
                  </a:extLst>
                </a:gridCol>
                <a:gridCol w="658368">
                  <a:extLst>
                    <a:ext uri="{9D8B030D-6E8A-4147-A177-3AD203B41FA5}">
                      <a16:colId xmlns:a16="http://schemas.microsoft.com/office/drawing/2014/main" val="3542637992"/>
                    </a:ext>
                  </a:extLst>
                </a:gridCol>
                <a:gridCol w="658368">
                  <a:extLst>
                    <a:ext uri="{9D8B030D-6E8A-4147-A177-3AD203B41FA5}">
                      <a16:colId xmlns:a16="http://schemas.microsoft.com/office/drawing/2014/main" val="73748128"/>
                    </a:ext>
                  </a:extLst>
                </a:gridCol>
                <a:gridCol w="658368">
                  <a:extLst>
                    <a:ext uri="{9D8B030D-6E8A-4147-A177-3AD203B41FA5}">
                      <a16:colId xmlns:a16="http://schemas.microsoft.com/office/drawing/2014/main" val="555186771"/>
                    </a:ext>
                  </a:extLst>
                </a:gridCol>
                <a:gridCol w="658368">
                  <a:extLst>
                    <a:ext uri="{9D8B030D-6E8A-4147-A177-3AD203B41FA5}">
                      <a16:colId xmlns:a16="http://schemas.microsoft.com/office/drawing/2014/main" val="782534245"/>
                    </a:ext>
                  </a:extLst>
                </a:gridCol>
                <a:gridCol w="658368">
                  <a:extLst>
                    <a:ext uri="{9D8B030D-6E8A-4147-A177-3AD203B41FA5}">
                      <a16:colId xmlns:a16="http://schemas.microsoft.com/office/drawing/2014/main" val="2429695000"/>
                    </a:ext>
                  </a:extLst>
                </a:gridCol>
                <a:gridCol w="658368">
                  <a:extLst>
                    <a:ext uri="{9D8B030D-6E8A-4147-A177-3AD203B41FA5}">
                      <a16:colId xmlns:a16="http://schemas.microsoft.com/office/drawing/2014/main" val="1653465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83719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- 2018-04-23 12:23:00 </a:t>
                      </a:r>
                      <a:r>
                        <a:rPr kumimoji="0" lang="en-US" sz="1000" b="0" i="0" u="none" strike="noStrike" kern="1200" cap="none" spc="0" normalizeH="0" baseline="0" noProof="0">
                          <a:ln>
                            <a:noFill/>
                          </a:ln>
                          <a:solidFill>
                            <a:prstClr val="black"/>
                          </a:solidFill>
                          <a:effectLst/>
                          <a:uLnTx/>
                          <a:uFillTx/>
                          <a:latin typeface="+mn-lt"/>
                          <a:ea typeface="+mn-ea"/>
                          <a:cs typeface="+mn-cs"/>
                        </a:rPr>
                        <a:t> 
 Suffering from jet lag?
Eating cherries can help overcome jet lag as they are a natural food
source of melatonin, a hormone that resets the body's clock.
Besides that, goji berries can enhance sleep quality and fresh ginger contains melatonin too.
Source:
http://www.dailymail.co.uk/travel/travel_news/article-2939444/Talk-fellow-passengers-wear-jumper-suck-lemon-tips-REALLY-beat-jet-lag.html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51804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- 2018-04-21 11:17:12 </a:t>
                      </a:r>
                      <a:r>
                        <a:rPr kumimoji="0" lang="en-US" sz="1000" b="0" i="0" u="none" strike="noStrike" kern="1200" cap="none" spc="0" normalizeH="0" baseline="0" noProof="0">
                          <a:ln>
                            <a:noFill/>
                          </a:ln>
                          <a:solidFill>
                            <a:prstClr val="black"/>
                          </a:solidFill>
                          <a:effectLst/>
                          <a:uLnTx/>
                          <a:uFillTx/>
                          <a:latin typeface="+mn-lt"/>
                          <a:ea typeface="+mn-ea"/>
                          <a:cs typeface="+mn-cs"/>
                        </a:rPr>
                        <a:t> 
 MABECS Information Session #choosingfirmandinsurance #happeningnow #MABECS #ukstudy #studyuk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919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- 2018-04-20 14:23:00 </a:t>
                      </a:r>
                      <a:r>
                        <a:rPr kumimoji="0" lang="en-US" sz="1000" b="0" i="0" u="none" strike="noStrike" kern="1200" cap="none" spc="0" normalizeH="0" baseline="0" noProof="0">
                          <a:ln>
                            <a:noFill/>
                          </a:ln>
                          <a:solidFill>
                            <a:prstClr val="black"/>
                          </a:solidFill>
                          <a:effectLst/>
                          <a:uLnTx/>
                          <a:uFillTx/>
                          <a:latin typeface="+mn-lt"/>
                          <a:ea typeface="+mn-ea"/>
                          <a:cs typeface="+mn-cs"/>
                        </a:rPr>
                        <a:t> 
 But hang in there, the weekend is coming!
#TGIF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1984762"/>
                  </a:ext>
                </a:extLst>
              </a:tr>
            </a:tbl>
          </a:graphicData>
        </a:graphic>
      </p:graphicFrame>
      <p:sp>
        <p:nvSpPr>
          <p:cNvPr id="4" name="Text Placeholder 3">
            <a:extLst>
              <a:ext uri="{FF2B5EF4-FFF2-40B4-BE49-F238E27FC236}">
                <a16:creationId xmlns:a16="http://schemas.microsoft.com/office/drawing/2014/main" id="{ACE2B7A1-7C88-4AED-BD0B-DBDC50149DA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7424975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3437B-7DB8-48AB-8228-66FE2123EAC1}"/>
              </a:ext>
            </a:extLst>
          </p:cNvPr>
          <p:cNvSpPr>
            <a:spLocks noGrp="1"/>
          </p:cNvSpPr>
          <p:nvPr>
            <p:ph type="title"/>
          </p:nvPr>
        </p:nvSpPr>
        <p:spPr/>
        <p:txBody>
          <a:bodyPr/>
          <a:lstStyle/>
          <a:p>
            <a:r>
              <a:rPr lang="en-US"/>
              <a:t>Facebook Own Posts Table | MABECS Sdn Bhd - 3 of 7</a:t>
            </a:r>
          </a:p>
        </p:txBody>
      </p:sp>
      <p:graphicFrame>
        <p:nvGraphicFramePr>
          <p:cNvPr id="5" name="Table Placeholder 4">
            <a:extLst>
              <a:ext uri="{FF2B5EF4-FFF2-40B4-BE49-F238E27FC236}">
                <a16:creationId xmlns:a16="http://schemas.microsoft.com/office/drawing/2014/main" id="{61E2A04E-46B0-44CA-919B-B23E662B4C73}"/>
              </a:ext>
            </a:extLst>
          </p:cNvPr>
          <p:cNvGraphicFramePr>
            <a:graphicFrameLocks noGrp="1"/>
          </p:cNvGraphicFramePr>
          <p:nvPr>
            <p:ph type="tbl" sz="quarter" idx="13"/>
            <p:extLst>
              <p:ext uri="{D42A27DB-BD31-4B8C-83A1-F6EECF244321}">
                <p14:modId xmlns:p14="http://schemas.microsoft.com/office/powerpoint/2010/main" val="1202892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76044338"/>
                    </a:ext>
                  </a:extLst>
                </a:gridCol>
                <a:gridCol w="658368">
                  <a:extLst>
                    <a:ext uri="{9D8B030D-6E8A-4147-A177-3AD203B41FA5}">
                      <a16:colId xmlns:a16="http://schemas.microsoft.com/office/drawing/2014/main" val="1917236439"/>
                    </a:ext>
                  </a:extLst>
                </a:gridCol>
                <a:gridCol w="658368">
                  <a:extLst>
                    <a:ext uri="{9D8B030D-6E8A-4147-A177-3AD203B41FA5}">
                      <a16:colId xmlns:a16="http://schemas.microsoft.com/office/drawing/2014/main" val="3444950626"/>
                    </a:ext>
                  </a:extLst>
                </a:gridCol>
                <a:gridCol w="658368">
                  <a:extLst>
                    <a:ext uri="{9D8B030D-6E8A-4147-A177-3AD203B41FA5}">
                      <a16:colId xmlns:a16="http://schemas.microsoft.com/office/drawing/2014/main" val="1883537292"/>
                    </a:ext>
                  </a:extLst>
                </a:gridCol>
                <a:gridCol w="658368">
                  <a:extLst>
                    <a:ext uri="{9D8B030D-6E8A-4147-A177-3AD203B41FA5}">
                      <a16:colId xmlns:a16="http://schemas.microsoft.com/office/drawing/2014/main" val="3231726537"/>
                    </a:ext>
                  </a:extLst>
                </a:gridCol>
                <a:gridCol w="658368">
                  <a:extLst>
                    <a:ext uri="{9D8B030D-6E8A-4147-A177-3AD203B41FA5}">
                      <a16:colId xmlns:a16="http://schemas.microsoft.com/office/drawing/2014/main" val="1082123679"/>
                    </a:ext>
                  </a:extLst>
                </a:gridCol>
                <a:gridCol w="658368">
                  <a:extLst>
                    <a:ext uri="{9D8B030D-6E8A-4147-A177-3AD203B41FA5}">
                      <a16:colId xmlns:a16="http://schemas.microsoft.com/office/drawing/2014/main" val="1101566337"/>
                    </a:ext>
                  </a:extLst>
                </a:gridCol>
                <a:gridCol w="658368">
                  <a:extLst>
                    <a:ext uri="{9D8B030D-6E8A-4147-A177-3AD203B41FA5}">
                      <a16:colId xmlns:a16="http://schemas.microsoft.com/office/drawing/2014/main" val="915758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28032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- 2018-04-18 13:22:00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Stonehenge was built approximately 3,000 years ago and is even older than the Great Pyramids of Egypt?
Have you been to Stonehenge, one of the best known ancient wonders of the world before? 😀
Source:
Nation Facts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8695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- 2018-04-16 14:21:01 </a:t>
                      </a:r>
                      <a:r>
                        <a:rPr kumimoji="0" lang="en-US" sz="1000" b="0" i="0" u="none" strike="noStrike" kern="1200" cap="none" spc="0" normalizeH="0" baseline="0" noProof="0">
                          <a:ln>
                            <a:noFill/>
                          </a:ln>
                          <a:solidFill>
                            <a:prstClr val="black"/>
                          </a:solidFill>
                          <a:effectLst/>
                          <a:uLnTx/>
                          <a:uFillTx/>
                          <a:latin typeface="+mn-lt"/>
                          <a:ea typeface="+mn-ea"/>
                          <a:cs typeface="+mn-cs"/>
                        </a:rPr>
                        <a:t> 
 Worried about your accommodation when you further your studies in the UK?
Join us for MABECS Information Session: Choosing and applying for accommodation on 5 May 2018!
To register, contact us via email: enquiries@mabecs.com / Tel: 03-79567655/439.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3761997"/>
                  </a:ext>
                </a:extLst>
              </a:tr>
            </a:tbl>
          </a:graphicData>
        </a:graphic>
      </p:graphicFrame>
      <p:sp>
        <p:nvSpPr>
          <p:cNvPr id="4" name="Text Placeholder 3">
            <a:extLst>
              <a:ext uri="{FF2B5EF4-FFF2-40B4-BE49-F238E27FC236}">
                <a16:creationId xmlns:a16="http://schemas.microsoft.com/office/drawing/2014/main" id="{A76E2B94-948D-4418-A3B3-8870DF0759B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3867194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4C9A7-CB51-4E8D-A255-00D5B0B7D375}"/>
              </a:ext>
            </a:extLst>
          </p:cNvPr>
          <p:cNvSpPr>
            <a:spLocks noGrp="1"/>
          </p:cNvSpPr>
          <p:nvPr>
            <p:ph type="title"/>
          </p:nvPr>
        </p:nvSpPr>
        <p:spPr/>
        <p:txBody>
          <a:bodyPr/>
          <a:lstStyle/>
          <a:p>
            <a:r>
              <a:rPr lang="en-US"/>
              <a:t>Facebook Own Posts Table | MABECS Sdn Bhd - 4 of 7</a:t>
            </a:r>
          </a:p>
        </p:txBody>
      </p:sp>
      <p:graphicFrame>
        <p:nvGraphicFramePr>
          <p:cNvPr id="5" name="Table Placeholder 4">
            <a:extLst>
              <a:ext uri="{FF2B5EF4-FFF2-40B4-BE49-F238E27FC236}">
                <a16:creationId xmlns:a16="http://schemas.microsoft.com/office/drawing/2014/main" id="{FA1B5CC9-6F6C-4799-8890-EBC51625C6D0}"/>
              </a:ext>
            </a:extLst>
          </p:cNvPr>
          <p:cNvGraphicFramePr>
            <a:graphicFrameLocks noGrp="1"/>
          </p:cNvGraphicFramePr>
          <p:nvPr>
            <p:ph type="tbl" sz="quarter" idx="13"/>
            <p:extLst>
              <p:ext uri="{D42A27DB-BD31-4B8C-83A1-F6EECF244321}">
                <p14:modId xmlns:p14="http://schemas.microsoft.com/office/powerpoint/2010/main" val="2991416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5296274"/>
                    </a:ext>
                  </a:extLst>
                </a:gridCol>
                <a:gridCol w="658368">
                  <a:extLst>
                    <a:ext uri="{9D8B030D-6E8A-4147-A177-3AD203B41FA5}">
                      <a16:colId xmlns:a16="http://schemas.microsoft.com/office/drawing/2014/main" val="3954442727"/>
                    </a:ext>
                  </a:extLst>
                </a:gridCol>
                <a:gridCol w="658368">
                  <a:extLst>
                    <a:ext uri="{9D8B030D-6E8A-4147-A177-3AD203B41FA5}">
                      <a16:colId xmlns:a16="http://schemas.microsoft.com/office/drawing/2014/main" val="3160294216"/>
                    </a:ext>
                  </a:extLst>
                </a:gridCol>
                <a:gridCol w="658368">
                  <a:extLst>
                    <a:ext uri="{9D8B030D-6E8A-4147-A177-3AD203B41FA5}">
                      <a16:colId xmlns:a16="http://schemas.microsoft.com/office/drawing/2014/main" val="231717426"/>
                    </a:ext>
                  </a:extLst>
                </a:gridCol>
                <a:gridCol w="658368">
                  <a:extLst>
                    <a:ext uri="{9D8B030D-6E8A-4147-A177-3AD203B41FA5}">
                      <a16:colId xmlns:a16="http://schemas.microsoft.com/office/drawing/2014/main" val="3105779605"/>
                    </a:ext>
                  </a:extLst>
                </a:gridCol>
                <a:gridCol w="658368">
                  <a:extLst>
                    <a:ext uri="{9D8B030D-6E8A-4147-A177-3AD203B41FA5}">
                      <a16:colId xmlns:a16="http://schemas.microsoft.com/office/drawing/2014/main" val="896740071"/>
                    </a:ext>
                  </a:extLst>
                </a:gridCol>
                <a:gridCol w="658368">
                  <a:extLst>
                    <a:ext uri="{9D8B030D-6E8A-4147-A177-3AD203B41FA5}">
                      <a16:colId xmlns:a16="http://schemas.microsoft.com/office/drawing/2014/main" val="61541026"/>
                    </a:ext>
                  </a:extLst>
                </a:gridCol>
                <a:gridCol w="658368">
                  <a:extLst>
                    <a:ext uri="{9D8B030D-6E8A-4147-A177-3AD203B41FA5}">
                      <a16:colId xmlns:a16="http://schemas.microsoft.com/office/drawing/2014/main" val="2036778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88013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- 2018-04-13 12:21:00 </a:t>
                      </a:r>
                      <a:r>
                        <a:rPr kumimoji="0" lang="en-US" sz="1000" b="0" i="0" u="none" strike="noStrike" kern="1200" cap="none" spc="0" normalizeH="0" baseline="0" noProof="0">
                          <a:ln>
                            <a:noFill/>
                          </a:ln>
                          <a:solidFill>
                            <a:prstClr val="black"/>
                          </a:solidFill>
                          <a:effectLst/>
                          <a:uLnTx/>
                          <a:uFillTx/>
                          <a:latin typeface="+mn-lt"/>
                          <a:ea typeface="+mn-ea"/>
                          <a:cs typeface="+mn-cs"/>
                        </a:rPr>
                        <a:t> 
 Bring your university card out with you whenever you go shopping. Don’t be shy and ask if they offer student discounts there!
Source:
http://internationalscholarshipguide.com/20-great-tips-save-money-student-uk/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38343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- 2018-04-11 14:52:57 </a:t>
                      </a:r>
                      <a:r>
                        <a:rPr kumimoji="0" lang="en-US" sz="1000" b="0" i="0" u="none" strike="noStrike" kern="1200" cap="none" spc="0" normalizeH="0" baseline="0" noProof="0">
                          <a:ln>
                            <a:noFill/>
                          </a:ln>
                          <a:solidFill>
                            <a:prstClr val="black"/>
                          </a:solidFill>
                          <a:effectLst/>
                          <a:uLnTx/>
                          <a:uFillTx/>
                          <a:latin typeface="+mn-lt"/>
                          <a:ea typeface="+mn-ea"/>
                          <a:cs typeface="+mn-cs"/>
                        </a:rPr>
                        <a:t> 
 Good news! The University of East London will be applying automatic discounts of £4,000 to the following LLM Programmes:  
- LLM Human Rights Advocacy  
- LLM General Law  
- LLM Business and Financial Law  
- LLM International Law and Legal Practice  
For more information, kindly contact us via WhatsApp: +6 017-3397453 (Office hours only) or email: enquiries@mabecs.com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845855"/>
                  </a:ext>
                </a:extLst>
              </a:tr>
            </a:tbl>
          </a:graphicData>
        </a:graphic>
      </p:graphicFrame>
      <p:sp>
        <p:nvSpPr>
          <p:cNvPr id="4" name="Text Placeholder 3">
            <a:extLst>
              <a:ext uri="{FF2B5EF4-FFF2-40B4-BE49-F238E27FC236}">
                <a16:creationId xmlns:a16="http://schemas.microsoft.com/office/drawing/2014/main" id="{20EDC0BD-DE2D-4E24-9DB3-15FC1D915F1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264794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822B6-3C13-4C29-A310-7CCC09DFE98B}"/>
              </a:ext>
            </a:extLst>
          </p:cNvPr>
          <p:cNvSpPr>
            <a:spLocks noGrp="1"/>
          </p:cNvSpPr>
          <p:nvPr>
            <p:ph type="title"/>
          </p:nvPr>
        </p:nvSpPr>
        <p:spPr/>
        <p:txBody>
          <a:bodyPr/>
          <a:lstStyle/>
          <a:p>
            <a:r>
              <a:rPr lang="en-US"/>
              <a:t>Facebook Own Posts Table | MABECS Sdn Bhd - 5 of 7</a:t>
            </a:r>
          </a:p>
        </p:txBody>
      </p:sp>
      <p:graphicFrame>
        <p:nvGraphicFramePr>
          <p:cNvPr id="5" name="Table Placeholder 4">
            <a:extLst>
              <a:ext uri="{FF2B5EF4-FFF2-40B4-BE49-F238E27FC236}">
                <a16:creationId xmlns:a16="http://schemas.microsoft.com/office/drawing/2014/main" id="{AA1D8A46-F95C-4541-AACB-1F5DF9F03E66}"/>
              </a:ext>
            </a:extLst>
          </p:cNvPr>
          <p:cNvGraphicFramePr>
            <a:graphicFrameLocks noGrp="1"/>
          </p:cNvGraphicFramePr>
          <p:nvPr>
            <p:ph type="tbl" sz="quarter" idx="13"/>
            <p:extLst>
              <p:ext uri="{D42A27DB-BD31-4B8C-83A1-F6EECF244321}">
                <p14:modId xmlns:p14="http://schemas.microsoft.com/office/powerpoint/2010/main" val="2513381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4260310"/>
                    </a:ext>
                  </a:extLst>
                </a:gridCol>
                <a:gridCol w="658368">
                  <a:extLst>
                    <a:ext uri="{9D8B030D-6E8A-4147-A177-3AD203B41FA5}">
                      <a16:colId xmlns:a16="http://schemas.microsoft.com/office/drawing/2014/main" val="2164553327"/>
                    </a:ext>
                  </a:extLst>
                </a:gridCol>
                <a:gridCol w="658368">
                  <a:extLst>
                    <a:ext uri="{9D8B030D-6E8A-4147-A177-3AD203B41FA5}">
                      <a16:colId xmlns:a16="http://schemas.microsoft.com/office/drawing/2014/main" val="3921100457"/>
                    </a:ext>
                  </a:extLst>
                </a:gridCol>
                <a:gridCol w="658368">
                  <a:extLst>
                    <a:ext uri="{9D8B030D-6E8A-4147-A177-3AD203B41FA5}">
                      <a16:colId xmlns:a16="http://schemas.microsoft.com/office/drawing/2014/main" val="1919763238"/>
                    </a:ext>
                  </a:extLst>
                </a:gridCol>
                <a:gridCol w="658368">
                  <a:extLst>
                    <a:ext uri="{9D8B030D-6E8A-4147-A177-3AD203B41FA5}">
                      <a16:colId xmlns:a16="http://schemas.microsoft.com/office/drawing/2014/main" val="2106450011"/>
                    </a:ext>
                  </a:extLst>
                </a:gridCol>
                <a:gridCol w="658368">
                  <a:extLst>
                    <a:ext uri="{9D8B030D-6E8A-4147-A177-3AD203B41FA5}">
                      <a16:colId xmlns:a16="http://schemas.microsoft.com/office/drawing/2014/main" val="1683629251"/>
                    </a:ext>
                  </a:extLst>
                </a:gridCol>
                <a:gridCol w="658368">
                  <a:extLst>
                    <a:ext uri="{9D8B030D-6E8A-4147-A177-3AD203B41FA5}">
                      <a16:colId xmlns:a16="http://schemas.microsoft.com/office/drawing/2014/main" val="1070095047"/>
                    </a:ext>
                  </a:extLst>
                </a:gridCol>
                <a:gridCol w="658368">
                  <a:extLst>
                    <a:ext uri="{9D8B030D-6E8A-4147-A177-3AD203B41FA5}">
                      <a16:colId xmlns:a16="http://schemas.microsoft.com/office/drawing/2014/main" val="1088266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93299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- 2018-04-11 12:20:00 </a:t>
                      </a:r>
                      <a:r>
                        <a:rPr kumimoji="0" lang="en-US" sz="1000" b="0" i="0" u="none" strike="noStrike" kern="1200" cap="none" spc="0" normalizeH="0" baseline="0" noProof="0">
                          <a:ln>
                            <a:noFill/>
                          </a:ln>
                          <a:solidFill>
                            <a:prstClr val="black"/>
                          </a:solidFill>
                          <a:effectLst/>
                          <a:uLnTx/>
                          <a:uFillTx/>
                          <a:latin typeface="+mn-lt"/>
                          <a:ea typeface="+mn-ea"/>
                          <a:cs typeface="+mn-cs"/>
                        </a:rPr>
                        <a:t> 
 For those who need guidance in choosing your firm and insurance universities, do join us for this MABECS Information Session: Choosing Firm &amp; Insurance Universities, Applying for Good Conduct Certificates, etc.
See you there!
To register, contact us via email: enquiries@mabecs.com / Tel: 03-79567655/439.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68436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- 2018-04-09 19:51:31 </a:t>
                      </a:r>
                      <a:r>
                        <a:rPr kumimoji="0" lang="en-US" sz="1000" b="0" i="0" u="none" strike="noStrike" kern="1200" cap="none" spc="0" normalizeH="0" baseline="0" noProof="0">
                          <a:ln>
                            <a:noFill/>
                          </a:ln>
                          <a:solidFill>
                            <a:prstClr val="black"/>
                          </a:solidFill>
                          <a:effectLst/>
                          <a:uLnTx/>
                          <a:uFillTx/>
                          <a:latin typeface="+mn-lt"/>
                          <a:ea typeface="+mn-ea"/>
                          <a:cs typeface="+mn-cs"/>
                        </a:rPr>
                        <a:t> 
 #portfolioworkshop #universityofartslondon #MABECS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51492654"/>
                  </a:ext>
                </a:extLst>
              </a:tr>
            </a:tbl>
          </a:graphicData>
        </a:graphic>
      </p:graphicFrame>
      <p:sp>
        <p:nvSpPr>
          <p:cNvPr id="4" name="Text Placeholder 3">
            <a:extLst>
              <a:ext uri="{FF2B5EF4-FFF2-40B4-BE49-F238E27FC236}">
                <a16:creationId xmlns:a16="http://schemas.microsoft.com/office/drawing/2014/main" id="{09A4A6BB-E580-47E4-A34A-5F12F6BD286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5951402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49F9D-62C7-4356-8734-7292B708FA50}"/>
              </a:ext>
            </a:extLst>
          </p:cNvPr>
          <p:cNvSpPr>
            <a:spLocks noGrp="1"/>
          </p:cNvSpPr>
          <p:nvPr>
            <p:ph type="title"/>
          </p:nvPr>
        </p:nvSpPr>
        <p:spPr/>
        <p:txBody>
          <a:bodyPr/>
          <a:lstStyle/>
          <a:p>
            <a:r>
              <a:rPr lang="en-US"/>
              <a:t>Facebook Own Posts Table | MABECS Sdn Bhd - 6 of 7</a:t>
            </a:r>
          </a:p>
        </p:txBody>
      </p:sp>
      <p:graphicFrame>
        <p:nvGraphicFramePr>
          <p:cNvPr id="5" name="Table Placeholder 4">
            <a:extLst>
              <a:ext uri="{FF2B5EF4-FFF2-40B4-BE49-F238E27FC236}">
                <a16:creationId xmlns:a16="http://schemas.microsoft.com/office/drawing/2014/main" id="{1ABEB58B-FE4E-4AF8-A3AA-A2A3452AB83A}"/>
              </a:ext>
            </a:extLst>
          </p:cNvPr>
          <p:cNvGraphicFramePr>
            <a:graphicFrameLocks noGrp="1"/>
          </p:cNvGraphicFramePr>
          <p:nvPr>
            <p:ph type="tbl" sz="quarter" idx="13"/>
            <p:extLst>
              <p:ext uri="{D42A27DB-BD31-4B8C-83A1-F6EECF244321}">
                <p14:modId xmlns:p14="http://schemas.microsoft.com/office/powerpoint/2010/main" val="2755358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00325394"/>
                    </a:ext>
                  </a:extLst>
                </a:gridCol>
                <a:gridCol w="658368">
                  <a:extLst>
                    <a:ext uri="{9D8B030D-6E8A-4147-A177-3AD203B41FA5}">
                      <a16:colId xmlns:a16="http://schemas.microsoft.com/office/drawing/2014/main" val="164811759"/>
                    </a:ext>
                  </a:extLst>
                </a:gridCol>
                <a:gridCol w="658368">
                  <a:extLst>
                    <a:ext uri="{9D8B030D-6E8A-4147-A177-3AD203B41FA5}">
                      <a16:colId xmlns:a16="http://schemas.microsoft.com/office/drawing/2014/main" val="3403990790"/>
                    </a:ext>
                  </a:extLst>
                </a:gridCol>
                <a:gridCol w="658368">
                  <a:extLst>
                    <a:ext uri="{9D8B030D-6E8A-4147-A177-3AD203B41FA5}">
                      <a16:colId xmlns:a16="http://schemas.microsoft.com/office/drawing/2014/main" val="1939206274"/>
                    </a:ext>
                  </a:extLst>
                </a:gridCol>
                <a:gridCol w="658368">
                  <a:extLst>
                    <a:ext uri="{9D8B030D-6E8A-4147-A177-3AD203B41FA5}">
                      <a16:colId xmlns:a16="http://schemas.microsoft.com/office/drawing/2014/main" val="2960004402"/>
                    </a:ext>
                  </a:extLst>
                </a:gridCol>
                <a:gridCol w="658368">
                  <a:extLst>
                    <a:ext uri="{9D8B030D-6E8A-4147-A177-3AD203B41FA5}">
                      <a16:colId xmlns:a16="http://schemas.microsoft.com/office/drawing/2014/main" val="2524405571"/>
                    </a:ext>
                  </a:extLst>
                </a:gridCol>
                <a:gridCol w="658368">
                  <a:extLst>
                    <a:ext uri="{9D8B030D-6E8A-4147-A177-3AD203B41FA5}">
                      <a16:colId xmlns:a16="http://schemas.microsoft.com/office/drawing/2014/main" val="548177646"/>
                    </a:ext>
                  </a:extLst>
                </a:gridCol>
                <a:gridCol w="658368">
                  <a:extLst>
                    <a:ext uri="{9D8B030D-6E8A-4147-A177-3AD203B41FA5}">
                      <a16:colId xmlns:a16="http://schemas.microsoft.com/office/drawing/2014/main" val="1000804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96352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- 2018-04-09 13:20:00 </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answer? Leave an answer before clicking on ‘read more’ for the answer! :P 
#puns
.
.
.
.
.
.
Answer:
A thesaurus!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63660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- 2018-04-06 13:19:00 </a:t>
                      </a:r>
                      <a:r>
                        <a:rPr kumimoji="0" lang="en-US" sz="1000" b="0" i="0" u="none" strike="noStrike" kern="1200" cap="none" spc="0" normalizeH="0" baseline="0" noProof="0">
                          <a:ln>
                            <a:noFill/>
                          </a:ln>
                          <a:solidFill>
                            <a:prstClr val="black"/>
                          </a:solidFill>
                          <a:effectLst/>
                          <a:uLnTx/>
                          <a:uFillTx/>
                          <a:latin typeface="+mn-lt"/>
                          <a:ea typeface="+mn-ea"/>
                          <a:cs typeface="+mn-cs"/>
                        </a:rPr>
                        <a:t> 
 The United Kingdom has a large amount of natural resources. Their lands are rich in iron, limestone, clay, gypsum, lead and coal. Therefore, agriculture is also a large part of the nation's economy.
Their food import is low because they grow over 60% of their own foods.
Source:
Nation Facts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1338106"/>
                  </a:ext>
                </a:extLst>
              </a:tr>
            </a:tbl>
          </a:graphicData>
        </a:graphic>
      </p:graphicFrame>
      <p:sp>
        <p:nvSpPr>
          <p:cNvPr id="4" name="Text Placeholder 3">
            <a:extLst>
              <a:ext uri="{FF2B5EF4-FFF2-40B4-BE49-F238E27FC236}">
                <a16:creationId xmlns:a16="http://schemas.microsoft.com/office/drawing/2014/main" id="{3ED2B1D3-E51A-47B4-A9E6-F34E6EA49B7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8327064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54430-18A0-480C-894B-D6CE7760DF86}"/>
              </a:ext>
            </a:extLst>
          </p:cNvPr>
          <p:cNvSpPr>
            <a:spLocks noGrp="1"/>
          </p:cNvSpPr>
          <p:nvPr>
            <p:ph type="title"/>
          </p:nvPr>
        </p:nvSpPr>
        <p:spPr/>
        <p:txBody>
          <a:bodyPr/>
          <a:lstStyle/>
          <a:p>
            <a:r>
              <a:rPr lang="en-US"/>
              <a:t>Facebook Own Posts Table | MABECS Sdn Bhd - 7 of 7</a:t>
            </a:r>
          </a:p>
        </p:txBody>
      </p:sp>
      <p:graphicFrame>
        <p:nvGraphicFramePr>
          <p:cNvPr id="5" name="Table Placeholder 4">
            <a:extLst>
              <a:ext uri="{FF2B5EF4-FFF2-40B4-BE49-F238E27FC236}">
                <a16:creationId xmlns:a16="http://schemas.microsoft.com/office/drawing/2014/main" id="{729238E8-77A6-4F5A-92D6-D0B52AC0BD86}"/>
              </a:ext>
            </a:extLst>
          </p:cNvPr>
          <p:cNvGraphicFramePr>
            <a:graphicFrameLocks noGrp="1"/>
          </p:cNvGraphicFramePr>
          <p:nvPr>
            <p:ph type="tbl" sz="quarter" idx="13"/>
            <p:extLst>
              <p:ext uri="{D42A27DB-BD31-4B8C-83A1-F6EECF244321}">
                <p14:modId xmlns:p14="http://schemas.microsoft.com/office/powerpoint/2010/main" val="3069772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71355041"/>
                    </a:ext>
                  </a:extLst>
                </a:gridCol>
                <a:gridCol w="658368">
                  <a:extLst>
                    <a:ext uri="{9D8B030D-6E8A-4147-A177-3AD203B41FA5}">
                      <a16:colId xmlns:a16="http://schemas.microsoft.com/office/drawing/2014/main" val="1707460752"/>
                    </a:ext>
                  </a:extLst>
                </a:gridCol>
                <a:gridCol w="658368">
                  <a:extLst>
                    <a:ext uri="{9D8B030D-6E8A-4147-A177-3AD203B41FA5}">
                      <a16:colId xmlns:a16="http://schemas.microsoft.com/office/drawing/2014/main" val="3340007292"/>
                    </a:ext>
                  </a:extLst>
                </a:gridCol>
                <a:gridCol w="658368">
                  <a:extLst>
                    <a:ext uri="{9D8B030D-6E8A-4147-A177-3AD203B41FA5}">
                      <a16:colId xmlns:a16="http://schemas.microsoft.com/office/drawing/2014/main" val="969193391"/>
                    </a:ext>
                  </a:extLst>
                </a:gridCol>
                <a:gridCol w="658368">
                  <a:extLst>
                    <a:ext uri="{9D8B030D-6E8A-4147-A177-3AD203B41FA5}">
                      <a16:colId xmlns:a16="http://schemas.microsoft.com/office/drawing/2014/main" val="2848386987"/>
                    </a:ext>
                  </a:extLst>
                </a:gridCol>
                <a:gridCol w="658368">
                  <a:extLst>
                    <a:ext uri="{9D8B030D-6E8A-4147-A177-3AD203B41FA5}">
                      <a16:colId xmlns:a16="http://schemas.microsoft.com/office/drawing/2014/main" val="1855206500"/>
                    </a:ext>
                  </a:extLst>
                </a:gridCol>
                <a:gridCol w="658368">
                  <a:extLst>
                    <a:ext uri="{9D8B030D-6E8A-4147-A177-3AD203B41FA5}">
                      <a16:colId xmlns:a16="http://schemas.microsoft.com/office/drawing/2014/main" val="2001171269"/>
                    </a:ext>
                  </a:extLst>
                </a:gridCol>
                <a:gridCol w="658368">
                  <a:extLst>
                    <a:ext uri="{9D8B030D-6E8A-4147-A177-3AD203B41FA5}">
                      <a16:colId xmlns:a16="http://schemas.microsoft.com/office/drawing/2014/main" val="2502010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0379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- 2018-04-04 12:18:00 </a:t>
                      </a:r>
                      <a:r>
                        <a:rPr kumimoji="0" lang="en-US" sz="1000" b="0" i="0" u="none" strike="noStrike" kern="1200" cap="none" spc="0" normalizeH="0" baseline="0" noProof="0">
                          <a:ln>
                            <a:noFill/>
                          </a:ln>
                          <a:solidFill>
                            <a:prstClr val="black"/>
                          </a:solidFill>
                          <a:effectLst/>
                          <a:uLnTx/>
                          <a:uFillTx/>
                          <a:latin typeface="+mn-lt"/>
                          <a:ea typeface="+mn-ea"/>
                          <a:cs typeface="+mn-cs"/>
                        </a:rPr>
                        <a:t> 
 London universities are examples of city type universities, where facilities and departments are dispersed across the city. 
However some universities in or near London: Brunel, Queen Mary, Roehampton, Royal Holloway, have campuses and therefore, offer the atmosphere of a university community and security of a campus with the attractions and facilities of London, close by.
Contact us for an appointment via email: enquiries@mabecs.com / Tel: 03-79567655/439.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47823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- 2018-04-01 10:13:00 </a:t>
                      </a:r>
                      <a:r>
                        <a:rPr kumimoji="0" lang="en-US" sz="1000" b="0" i="0" u="none" strike="noStrike" kern="1200" cap="none" spc="0" normalizeH="0" baseline="0" noProof="0">
                          <a:ln>
                            <a:noFill/>
                          </a:ln>
                          <a:solidFill>
                            <a:prstClr val="black"/>
                          </a:solidFill>
                          <a:effectLst/>
                          <a:uLnTx/>
                          <a:uFillTx/>
                          <a:latin typeface="+mn-lt"/>
                          <a:ea typeface="+mn-ea"/>
                          <a:cs typeface="+mn-cs"/>
                        </a:rPr>
                        <a:t> 
 Happy April Fool’s Day!
Have you ever thought that maybe (just maybe) April Fool’s Day is always on 2 April and we have been April Fooled all this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83978653"/>
                  </a:ext>
                </a:extLst>
              </a:tr>
            </a:tbl>
          </a:graphicData>
        </a:graphic>
      </p:graphicFrame>
      <p:sp>
        <p:nvSpPr>
          <p:cNvPr id="4" name="Text Placeholder 3">
            <a:extLst>
              <a:ext uri="{FF2B5EF4-FFF2-40B4-BE49-F238E27FC236}">
                <a16:creationId xmlns:a16="http://schemas.microsoft.com/office/drawing/2014/main" id="{3224B8B2-7984-4B1C-B86C-F6694E38BCF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8014300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925</Words>
  <Application>Microsoft Office PowerPoint</Application>
  <PresentationFormat>On-screen Show (4:3)</PresentationFormat>
  <Paragraphs>400</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MASTER TEMPLATE</vt:lpstr>
      <vt:lpstr>Facebook Reach | MABECS Sdn Bhd</vt:lpstr>
      <vt:lpstr>Facebook Engaged Users | MABECS Sdn Bhd</vt:lpstr>
      <vt:lpstr>Facebook Average Reactions Per Post | MABECS Sdn Bhd</vt:lpstr>
      <vt:lpstr>Facebook Key Metrics Table | MABECS Sdn Bhd</vt:lpstr>
      <vt:lpstr>Facebook Interactions Distribution | MABECS Sdn Bhd</vt:lpstr>
      <vt:lpstr>Facebook Interaction Rate By Weekday | MABECS Sdn Bhd</vt:lpstr>
      <vt:lpstr>(FB) Custom Own Posts Table (new) | MABECS Sdn Bhd - 1 of 3</vt:lpstr>
      <vt:lpstr>(FB) Custom Own Posts Table (new) | MABECS Sdn Bhd - 2 of 3</vt:lpstr>
      <vt:lpstr>(FB) Custom Own Posts Table (new) | MABECS Sdn Bhd - 3 of 3</vt:lpstr>
      <vt:lpstr>Facebook Fan Demographics | MABECS Sdn Bhd</vt:lpstr>
      <vt:lpstr>Facebook Interaction Rate | MABECS Sdn Bhd</vt:lpstr>
      <vt:lpstr>Facebook Fans Total | MABECS Sdn Bhd</vt:lpstr>
      <vt:lpstr>Facebook Page Views | MABECS Sdn Bhd</vt:lpstr>
      <vt:lpstr>Facebook Fans By City Table | MABECS Sdn Bhd - 1 of 3</vt:lpstr>
      <vt:lpstr>Facebook Fans By City Table | MABECS Sdn Bhd - 2 of 3</vt:lpstr>
      <vt:lpstr>Facebook Fans By City Table | MABECS Sdn Bhd - 3 of 3</vt:lpstr>
      <vt:lpstr>Facebook Own Posts Table | MABECS Sdn Bhd - 1 of 7</vt:lpstr>
      <vt:lpstr>Facebook Own Posts Table | MABECS Sdn Bhd - 2 of 7</vt:lpstr>
      <vt:lpstr>Facebook Own Posts Table | MABECS Sdn Bhd - 3 of 7</vt:lpstr>
      <vt:lpstr>Facebook Own Posts Table | MABECS Sdn Bhd - 4 of 7</vt:lpstr>
      <vt:lpstr>Facebook Own Posts Table | MABECS Sdn Bhd - 5 of 7</vt:lpstr>
      <vt:lpstr>Facebook Own Posts Table | MABECS Sdn Bhd - 6 of 7</vt:lpstr>
      <vt:lpstr>Facebook Own Posts Table | MABECS Sdn Bhd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2018-05-03T09:24:45Z</dcterms:created>
  <dcterms:modified xsi:type="dcterms:W3CDTF">2018-05-03T09:25:30Z</dcterms:modified>
</cp:coreProperties>
</file>