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Lst>
  <p:sldSz cx="9144000" cy="6858000" type="screen4x3"/>
  <p:notesSz cx="6858000" cy="9144000"/>
  <p:embeddedFontLst>
    <p:embeddedFont>
      <p:font typeface="Calibri" panose="020F0502020204030204" pitchFamily="34" charset="0"/>
      <p:regular r:id="rId42"/>
      <p:bold r:id="rId43"/>
      <p:italic r:id="rId44"/>
      <p:boldItalic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11973</c:v>
                </c:pt>
                <c:pt idx="1">
                  <c:v>13326</c:v>
                </c:pt>
                <c:pt idx="2">
                  <c:v>3527</c:v>
                </c:pt>
                <c:pt idx="3">
                  <c:v>6229</c:v>
                </c:pt>
                <c:pt idx="4">
                  <c:v>2135</c:v>
                </c:pt>
                <c:pt idx="5">
                  <c:v>4025</c:v>
                </c:pt>
                <c:pt idx="6">
                  <c:v>7013</c:v>
                </c:pt>
                <c:pt idx="7">
                  <c:v>11491</c:v>
                </c:pt>
                <c:pt idx="8">
                  <c:v>3624</c:v>
                </c:pt>
                <c:pt idx="9">
                  <c:v>15057</c:v>
                </c:pt>
                <c:pt idx="10">
                  <c:v>5290</c:v>
                </c:pt>
                <c:pt idx="11">
                  <c:v>6235</c:v>
                </c:pt>
                <c:pt idx="12">
                  <c:v>3221</c:v>
                </c:pt>
                <c:pt idx="13">
                  <c:v>8668</c:v>
                </c:pt>
                <c:pt idx="14">
                  <c:v>14100</c:v>
                </c:pt>
                <c:pt idx="15">
                  <c:v>4785</c:v>
                </c:pt>
                <c:pt idx="16">
                  <c:v>4626</c:v>
                </c:pt>
                <c:pt idx="17">
                  <c:v>18697</c:v>
                </c:pt>
                <c:pt idx="18">
                  <c:v>4075</c:v>
                </c:pt>
                <c:pt idx="19">
                  <c:v>8193</c:v>
                </c:pt>
                <c:pt idx="20">
                  <c:v>3566</c:v>
                </c:pt>
                <c:pt idx="21">
                  <c:v>16900</c:v>
                </c:pt>
                <c:pt idx="22">
                  <c:v>9762</c:v>
                </c:pt>
                <c:pt idx="23">
                  <c:v>5498</c:v>
                </c:pt>
                <c:pt idx="24">
                  <c:v>5975</c:v>
                </c:pt>
                <c:pt idx="25">
                  <c:v>12312</c:v>
                </c:pt>
                <c:pt idx="26">
                  <c:v>6305</c:v>
                </c:pt>
                <c:pt idx="27">
                  <c:v>9414</c:v>
                </c:pt>
                <c:pt idx="28">
                  <c:v>2681</c:v>
                </c:pt>
                <c:pt idx="29">
                  <c:v>6887</c:v>
                </c:pt>
              </c:numCache>
            </c:numRef>
          </c:val>
          <c:smooth val="0"/>
          <c:extLst>
            <c:ext xmlns:c16="http://schemas.microsoft.com/office/drawing/2014/chart" uri="{C3380CC4-5D6E-409C-BE32-E72D297353CC}">
              <c16:uniqueId val="{00000000-CAC6-4780-8B9B-46A4534ECF01}"/>
            </c:ext>
          </c:extLst>
        </c:ser>
        <c:dLbls>
          <c:showLegendKey val="0"/>
          <c:showVal val="0"/>
          <c:showCatName val="0"/>
          <c:showSerName val="0"/>
          <c:showPercent val="0"/>
          <c:showBubbleSize val="0"/>
        </c:dLbls>
        <c:smooth val="0"/>
        <c:axId val="286622664"/>
        <c:axId val="286623976"/>
      </c:lineChart>
      <c:dateAx>
        <c:axId val="286622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623976"/>
        <c:crosses val="autoZero"/>
        <c:auto val="1"/>
        <c:lblOffset val="100"/>
        <c:baseTimeUnit val="days"/>
      </c:dateAx>
      <c:valAx>
        <c:axId val="28662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622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1254</c:v>
                </c:pt>
                <c:pt idx="1">
                  <c:v>1351</c:v>
                </c:pt>
                <c:pt idx="2">
                  <c:v>227</c:v>
                </c:pt>
                <c:pt idx="3">
                  <c:v>441</c:v>
                </c:pt>
                <c:pt idx="4">
                  <c:v>125</c:v>
                </c:pt>
                <c:pt idx="5">
                  <c:v>236</c:v>
                </c:pt>
                <c:pt idx="6">
                  <c:v>770</c:v>
                </c:pt>
                <c:pt idx="7">
                  <c:v>1187</c:v>
                </c:pt>
                <c:pt idx="8">
                  <c:v>214</c:v>
                </c:pt>
                <c:pt idx="9">
                  <c:v>1442</c:v>
                </c:pt>
                <c:pt idx="10">
                  <c:v>326</c:v>
                </c:pt>
                <c:pt idx="11">
                  <c:v>387</c:v>
                </c:pt>
                <c:pt idx="12">
                  <c:v>140</c:v>
                </c:pt>
                <c:pt idx="13">
                  <c:v>760</c:v>
                </c:pt>
                <c:pt idx="14">
                  <c:v>1328</c:v>
                </c:pt>
                <c:pt idx="15">
                  <c:v>218</c:v>
                </c:pt>
                <c:pt idx="16">
                  <c:v>424</c:v>
                </c:pt>
                <c:pt idx="17">
                  <c:v>2246</c:v>
                </c:pt>
                <c:pt idx="18">
                  <c:v>327</c:v>
                </c:pt>
                <c:pt idx="19">
                  <c:v>503</c:v>
                </c:pt>
                <c:pt idx="20">
                  <c:v>197</c:v>
                </c:pt>
                <c:pt idx="21">
                  <c:v>1702</c:v>
                </c:pt>
                <c:pt idx="22">
                  <c:v>773</c:v>
                </c:pt>
                <c:pt idx="23">
                  <c:v>417</c:v>
                </c:pt>
                <c:pt idx="24">
                  <c:v>551</c:v>
                </c:pt>
                <c:pt idx="25">
                  <c:v>1043</c:v>
                </c:pt>
                <c:pt idx="26">
                  <c:v>413</c:v>
                </c:pt>
                <c:pt idx="27">
                  <c:v>627</c:v>
                </c:pt>
                <c:pt idx="28">
                  <c:v>129</c:v>
                </c:pt>
                <c:pt idx="29">
                  <c:v>302</c:v>
                </c:pt>
              </c:numCache>
            </c:numRef>
          </c:val>
          <c:smooth val="0"/>
          <c:extLst>
            <c:ext xmlns:c16="http://schemas.microsoft.com/office/drawing/2014/chart" uri="{C3380CC4-5D6E-409C-BE32-E72D297353CC}">
              <c16:uniqueId val="{00000000-1108-4D53-B98E-FBA6B9028E0A}"/>
            </c:ext>
          </c:extLst>
        </c:ser>
        <c:dLbls>
          <c:showLegendKey val="0"/>
          <c:showVal val="0"/>
          <c:showCatName val="0"/>
          <c:showSerName val="0"/>
          <c:showPercent val="0"/>
          <c:showBubbleSize val="0"/>
        </c:dLbls>
        <c:smooth val="0"/>
        <c:axId val="287243080"/>
        <c:axId val="287243408"/>
      </c:lineChart>
      <c:dateAx>
        <c:axId val="287243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243408"/>
        <c:crosses val="autoZero"/>
        <c:auto val="1"/>
        <c:lblOffset val="100"/>
        <c:baseTimeUnit val="days"/>
      </c:dateAx>
      <c:valAx>
        <c:axId val="287243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243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712</c:v>
                </c:pt>
                <c:pt idx="1">
                  <c:v>34</c:v>
                </c:pt>
                <c:pt idx="2">
                  <c:v>303</c:v>
                </c:pt>
                <c:pt idx="3">
                  <c:v>0</c:v>
                </c:pt>
                <c:pt idx="4">
                  <c:v>89</c:v>
                </c:pt>
                <c:pt idx="5">
                  <c:v>0</c:v>
                </c:pt>
                <c:pt idx="6">
                  <c:v>871</c:v>
                </c:pt>
                <c:pt idx="7">
                  <c:v>0</c:v>
                </c:pt>
                <c:pt idx="8">
                  <c:v>398</c:v>
                </c:pt>
                <c:pt idx="9">
                  <c:v>0</c:v>
                </c:pt>
                <c:pt idx="10">
                  <c:v>119</c:v>
                </c:pt>
                <c:pt idx="11">
                  <c:v>10</c:v>
                </c:pt>
                <c:pt idx="12">
                  <c:v>196</c:v>
                </c:pt>
                <c:pt idx="13">
                  <c:v>709</c:v>
                </c:pt>
                <c:pt idx="14">
                  <c:v>8</c:v>
                </c:pt>
                <c:pt idx="15">
                  <c:v>0</c:v>
                </c:pt>
                <c:pt idx="16">
                  <c:v>849</c:v>
                </c:pt>
                <c:pt idx="17">
                  <c:v>10</c:v>
                </c:pt>
                <c:pt idx="18">
                  <c:v>276</c:v>
                </c:pt>
                <c:pt idx="19">
                  <c:v>15</c:v>
                </c:pt>
                <c:pt idx="20">
                  <c:v>854</c:v>
                </c:pt>
                <c:pt idx="21">
                  <c:v>0</c:v>
                </c:pt>
                <c:pt idx="22">
                  <c:v>53</c:v>
                </c:pt>
                <c:pt idx="23">
                  <c:v>0</c:v>
                </c:pt>
                <c:pt idx="24">
                  <c:v>526</c:v>
                </c:pt>
                <c:pt idx="25">
                  <c:v>0</c:v>
                </c:pt>
                <c:pt idx="26">
                  <c:v>206</c:v>
                </c:pt>
                <c:pt idx="27">
                  <c:v>0</c:v>
                </c:pt>
                <c:pt idx="28">
                  <c:v>183</c:v>
                </c:pt>
                <c:pt idx="29">
                  <c:v>0</c:v>
                </c:pt>
              </c:numCache>
            </c:numRef>
          </c:val>
          <c:smooth val="0"/>
          <c:extLst>
            <c:ext xmlns:c16="http://schemas.microsoft.com/office/drawing/2014/chart" uri="{C3380CC4-5D6E-409C-BE32-E72D297353CC}">
              <c16:uniqueId val="{00000000-B6B7-44BD-98F1-BC24FCB0BF6C}"/>
            </c:ext>
          </c:extLst>
        </c:ser>
        <c:dLbls>
          <c:showLegendKey val="0"/>
          <c:showVal val="0"/>
          <c:showCatName val="0"/>
          <c:showSerName val="0"/>
          <c:showPercent val="0"/>
          <c:showBubbleSize val="0"/>
        </c:dLbls>
        <c:smooth val="0"/>
        <c:axId val="174051432"/>
        <c:axId val="174045856"/>
      </c:lineChart>
      <c:dateAx>
        <c:axId val="174051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045856"/>
        <c:crosses val="autoZero"/>
        <c:auto val="1"/>
        <c:lblOffset val="100"/>
        <c:baseTimeUnit val="days"/>
      </c:dateAx>
      <c:valAx>
        <c:axId val="174045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051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6869</c:v>
                </c:pt>
              </c:numCache>
            </c:numRef>
          </c:val>
          <c:extLst>
            <c:ext xmlns:c16="http://schemas.microsoft.com/office/drawing/2014/chart" uri="{C3380CC4-5D6E-409C-BE32-E72D297353CC}">
              <c16:uniqueId val="{00000000-9005-4CED-A5F4-DBD91AF0A56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128</c:v>
                </c:pt>
              </c:numCache>
            </c:numRef>
          </c:val>
          <c:extLst>
            <c:ext xmlns:c16="http://schemas.microsoft.com/office/drawing/2014/chart" uri="{C3380CC4-5D6E-409C-BE32-E72D297353CC}">
              <c16:uniqueId val="{00000001-9005-4CED-A5F4-DBD91AF0A560}"/>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7</c:v>
                </c:pt>
              </c:numCache>
            </c:numRef>
          </c:val>
          <c:extLst>
            <c:ext xmlns:c16="http://schemas.microsoft.com/office/drawing/2014/chart" uri="{C3380CC4-5D6E-409C-BE32-E72D297353CC}">
              <c16:uniqueId val="{00000002-9005-4CED-A5F4-DBD91AF0A560}"/>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24</c:v>
                </c:pt>
              </c:numCache>
            </c:numRef>
          </c:val>
          <c:extLst>
            <c:ext xmlns:c16="http://schemas.microsoft.com/office/drawing/2014/chart" uri="{C3380CC4-5D6E-409C-BE32-E72D297353CC}">
              <c16:uniqueId val="{00000003-9005-4CED-A5F4-DBD91AF0A56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9005-4CED-A5F4-DBD91AF0A56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9005-4CED-A5F4-DBD91AF0A56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540</c:v>
                </c:pt>
              </c:numCache>
            </c:numRef>
          </c:val>
          <c:extLst>
            <c:ext xmlns:c16="http://schemas.microsoft.com/office/drawing/2014/chart" uri="{C3380CC4-5D6E-409C-BE32-E72D297353CC}">
              <c16:uniqueId val="{00000006-9005-4CED-A5F4-DBD91AF0A56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2366</c:v>
                </c:pt>
              </c:numCache>
            </c:numRef>
          </c:val>
          <c:extLst>
            <c:ext xmlns:c16="http://schemas.microsoft.com/office/drawing/2014/chart" uri="{C3380CC4-5D6E-409C-BE32-E72D297353CC}">
              <c16:uniqueId val="{00000007-9005-4CED-A5F4-DBD91AF0A560}"/>
            </c:ext>
          </c:extLst>
        </c:ser>
        <c:dLbls>
          <c:showLegendKey val="0"/>
          <c:showVal val="0"/>
          <c:showCatName val="0"/>
          <c:showSerName val="0"/>
          <c:showPercent val="0"/>
          <c:showBubbleSize val="0"/>
        </c:dLbls>
        <c:gapWidth val="150"/>
        <c:overlap val="100"/>
        <c:axId val="287583240"/>
        <c:axId val="287588488"/>
      </c:barChart>
      <c:catAx>
        <c:axId val="287583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588488"/>
        <c:crosses val="autoZero"/>
        <c:auto val="1"/>
        <c:lblAlgn val="ctr"/>
        <c:lblOffset val="100"/>
        <c:noMultiLvlLbl val="0"/>
      </c:catAx>
      <c:valAx>
        <c:axId val="2875884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583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0.25398683607309003</c:v>
                </c:pt>
                <c:pt idx="1">
                  <c:v>0.68971445412273003</c:v>
                </c:pt>
                <c:pt idx="2">
                  <c:v>0.21387287969088001</c:v>
                </c:pt>
                <c:pt idx="3">
                  <c:v>0.10396882572533001</c:v>
                </c:pt>
                <c:pt idx="4">
                  <c:v>0.1560896806165</c:v>
                </c:pt>
                <c:pt idx="5">
                  <c:v>1.0134913877792</c:v>
                </c:pt>
                <c:pt idx="6">
                  <c:v>0.31900146265855001</c:v>
                </c:pt>
              </c:numCache>
            </c:numRef>
          </c:val>
          <c:extLst>
            <c:ext xmlns:c16="http://schemas.microsoft.com/office/drawing/2014/chart" uri="{C3380CC4-5D6E-409C-BE32-E72D297353CC}">
              <c16:uniqueId val="{00000000-375A-44C8-8518-EF2F91C51267}"/>
            </c:ext>
          </c:extLst>
        </c:ser>
        <c:dLbls>
          <c:showLegendKey val="0"/>
          <c:showVal val="0"/>
          <c:showCatName val="0"/>
          <c:showSerName val="0"/>
          <c:showPercent val="0"/>
          <c:showBubbleSize val="0"/>
        </c:dLbls>
        <c:gapWidth val="219"/>
        <c:overlap val="-27"/>
        <c:axId val="329835608"/>
        <c:axId val="329838560"/>
      </c:barChart>
      <c:catAx>
        <c:axId val="329835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838560"/>
        <c:crosses val="autoZero"/>
        <c:auto val="1"/>
        <c:lblAlgn val="ctr"/>
        <c:lblOffset val="100"/>
        <c:noMultiLvlLbl val="0"/>
      </c:catAx>
      <c:valAx>
        <c:axId val="329838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835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315</c:v>
                </c:pt>
                <c:pt idx="1">
                  <c:v>16941</c:v>
                </c:pt>
                <c:pt idx="2">
                  <c:v>42285</c:v>
                </c:pt>
                <c:pt idx="3">
                  <c:v>38498</c:v>
                </c:pt>
                <c:pt idx="4">
                  <c:v>11209</c:v>
                </c:pt>
                <c:pt idx="5">
                  <c:v>3754</c:v>
                </c:pt>
                <c:pt idx="6">
                  <c:v>817</c:v>
                </c:pt>
              </c:numCache>
            </c:numRef>
          </c:val>
          <c:extLst>
            <c:ext xmlns:c16="http://schemas.microsoft.com/office/drawing/2014/chart" uri="{C3380CC4-5D6E-409C-BE32-E72D297353CC}">
              <c16:uniqueId val="{00000000-22EE-4BD4-B8BB-E4499E5B1B4B}"/>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69</c:v>
                </c:pt>
                <c:pt idx="1">
                  <c:v>2005</c:v>
                </c:pt>
                <c:pt idx="2">
                  <c:v>3522</c:v>
                </c:pt>
                <c:pt idx="3">
                  <c:v>2292</c:v>
                </c:pt>
                <c:pt idx="4">
                  <c:v>649</c:v>
                </c:pt>
                <c:pt idx="5">
                  <c:v>242</c:v>
                </c:pt>
                <c:pt idx="6">
                  <c:v>111</c:v>
                </c:pt>
              </c:numCache>
            </c:numRef>
          </c:val>
          <c:extLst>
            <c:ext xmlns:c16="http://schemas.microsoft.com/office/drawing/2014/chart" uri="{C3380CC4-5D6E-409C-BE32-E72D297353CC}">
              <c16:uniqueId val="{00000001-22EE-4BD4-B8BB-E4499E5B1B4B}"/>
            </c:ext>
          </c:extLst>
        </c:ser>
        <c:dLbls>
          <c:showLegendKey val="0"/>
          <c:showVal val="0"/>
          <c:showCatName val="0"/>
          <c:showSerName val="0"/>
          <c:showPercent val="0"/>
          <c:showBubbleSize val="0"/>
        </c:dLbls>
        <c:gapWidth val="219"/>
        <c:overlap val="-27"/>
        <c:axId val="341465408"/>
        <c:axId val="341465736"/>
      </c:barChart>
      <c:catAx>
        <c:axId val="341465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465736"/>
        <c:crosses val="autoZero"/>
        <c:auto val="1"/>
        <c:lblAlgn val="ctr"/>
        <c:lblOffset val="100"/>
        <c:noMultiLvlLbl val="0"/>
      </c:catAx>
      <c:valAx>
        <c:axId val="341465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465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0.80032342967466996</c:v>
                </c:pt>
                <c:pt idx="1">
                  <c:v>3.8756493774223001E-2</c:v>
                </c:pt>
                <c:pt idx="2">
                  <c:v>0.25796774166962</c:v>
                </c:pt>
                <c:pt idx="3">
                  <c:v>0</c:v>
                </c:pt>
                <c:pt idx="4">
                  <c:v>7.7410853989952996E-2</c:v>
                </c:pt>
                <c:pt idx="5">
                  <c:v>0</c:v>
                </c:pt>
                <c:pt idx="6">
                  <c:v>1.0014235519679</c:v>
                </c:pt>
                <c:pt idx="7">
                  <c:v>0</c:v>
                </c:pt>
                <c:pt idx="8">
                  <c:v>0.42739960218959999</c:v>
                </c:pt>
                <c:pt idx="9">
                  <c:v>0</c:v>
                </c:pt>
                <c:pt idx="10">
                  <c:v>0.10508254726662</c:v>
                </c:pt>
                <c:pt idx="11">
                  <c:v>9.8472042146033993E-3</c:v>
                </c:pt>
                <c:pt idx="12">
                  <c:v>0.16979739151833001</c:v>
                </c:pt>
                <c:pt idx="13">
                  <c:v>0.90834563043121996</c:v>
                </c:pt>
                <c:pt idx="14">
                  <c:v>7.3726980798217E-3</c:v>
                </c:pt>
                <c:pt idx="15">
                  <c:v>0</c:v>
                </c:pt>
                <c:pt idx="16">
                  <c:v>1.1223730172363999</c:v>
                </c:pt>
                <c:pt idx="17">
                  <c:v>8.9925852047448001E-3</c:v>
                </c:pt>
                <c:pt idx="18">
                  <c:v>0.25162987532883002</c:v>
                </c:pt>
                <c:pt idx="19">
                  <c:v>1.7147476463046998E-2</c:v>
                </c:pt>
                <c:pt idx="20">
                  <c:v>1.1336184382345</c:v>
                </c:pt>
                <c:pt idx="21">
                  <c:v>0</c:v>
                </c:pt>
                <c:pt idx="22">
                  <c:v>0.12552881049225001</c:v>
                </c:pt>
                <c:pt idx="23">
                  <c:v>0</c:v>
                </c:pt>
                <c:pt idx="24">
                  <c:v>0.63362272571792</c:v>
                </c:pt>
                <c:pt idx="25">
                  <c:v>0</c:v>
                </c:pt>
                <c:pt idx="26">
                  <c:v>0.27992058067246001</c:v>
                </c:pt>
                <c:pt idx="27">
                  <c:v>0</c:v>
                </c:pt>
                <c:pt idx="28">
                  <c:v>0.1544916411891</c:v>
                </c:pt>
                <c:pt idx="29">
                  <c:v>0</c:v>
                </c:pt>
              </c:numCache>
            </c:numRef>
          </c:val>
          <c:smooth val="0"/>
          <c:extLst>
            <c:ext xmlns:c16="http://schemas.microsoft.com/office/drawing/2014/chart" uri="{C3380CC4-5D6E-409C-BE32-E72D297353CC}">
              <c16:uniqueId val="{00000000-3360-4580-B30E-60B7F70F3671}"/>
            </c:ext>
          </c:extLst>
        </c:ser>
        <c:dLbls>
          <c:showLegendKey val="0"/>
          <c:showVal val="0"/>
          <c:showCatName val="0"/>
          <c:showSerName val="0"/>
          <c:showPercent val="0"/>
          <c:showBubbleSize val="0"/>
        </c:dLbls>
        <c:smooth val="0"/>
        <c:axId val="342041720"/>
        <c:axId val="342043360"/>
      </c:lineChart>
      <c:dateAx>
        <c:axId val="342041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43360"/>
        <c:crosses val="autoZero"/>
        <c:auto val="1"/>
        <c:lblOffset val="100"/>
        <c:baseTimeUnit val="days"/>
      </c:dateAx>
      <c:valAx>
        <c:axId val="342043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041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121236</c:v>
                </c:pt>
                <c:pt idx="1">
                  <c:v>121304</c:v>
                </c:pt>
                <c:pt idx="2">
                  <c:v>121362</c:v>
                </c:pt>
                <c:pt idx="3">
                  <c:v>121414</c:v>
                </c:pt>
                <c:pt idx="4">
                  <c:v>121447</c:v>
                </c:pt>
                <c:pt idx="5">
                  <c:v>121497</c:v>
                </c:pt>
                <c:pt idx="6">
                  <c:v>121558</c:v>
                </c:pt>
                <c:pt idx="7">
                  <c:v>121636</c:v>
                </c:pt>
                <c:pt idx="8">
                  <c:v>121696</c:v>
                </c:pt>
                <c:pt idx="9">
                  <c:v>121780</c:v>
                </c:pt>
                <c:pt idx="10">
                  <c:v>121838</c:v>
                </c:pt>
                <c:pt idx="11">
                  <c:v>121886</c:v>
                </c:pt>
                <c:pt idx="12">
                  <c:v>121934</c:v>
                </c:pt>
                <c:pt idx="13">
                  <c:v>122027</c:v>
                </c:pt>
                <c:pt idx="14">
                  <c:v>122117</c:v>
                </c:pt>
                <c:pt idx="15">
                  <c:v>122204</c:v>
                </c:pt>
                <c:pt idx="16">
                  <c:v>122278</c:v>
                </c:pt>
                <c:pt idx="17">
                  <c:v>122368</c:v>
                </c:pt>
                <c:pt idx="18">
                  <c:v>122437</c:v>
                </c:pt>
                <c:pt idx="19">
                  <c:v>122497</c:v>
                </c:pt>
                <c:pt idx="20">
                  <c:v>122559</c:v>
                </c:pt>
                <c:pt idx="21">
                  <c:v>122652</c:v>
                </c:pt>
                <c:pt idx="22">
                  <c:v>122710</c:v>
                </c:pt>
                <c:pt idx="23">
                  <c:v>122758</c:v>
                </c:pt>
                <c:pt idx="24">
                  <c:v>122814</c:v>
                </c:pt>
                <c:pt idx="25">
                  <c:v>122871</c:v>
                </c:pt>
                <c:pt idx="26">
                  <c:v>122913</c:v>
                </c:pt>
                <c:pt idx="27">
                  <c:v>122958</c:v>
                </c:pt>
                <c:pt idx="28">
                  <c:v>123010</c:v>
                </c:pt>
                <c:pt idx="29">
                  <c:v>123069</c:v>
                </c:pt>
              </c:numCache>
            </c:numRef>
          </c:val>
          <c:smooth val="0"/>
          <c:extLst>
            <c:ext xmlns:c16="http://schemas.microsoft.com/office/drawing/2014/chart" uri="{C3380CC4-5D6E-409C-BE32-E72D297353CC}">
              <c16:uniqueId val="{00000000-597F-4330-A620-D60804431496}"/>
            </c:ext>
          </c:extLst>
        </c:ser>
        <c:dLbls>
          <c:showLegendKey val="0"/>
          <c:showVal val="0"/>
          <c:showCatName val="0"/>
          <c:showSerName val="0"/>
          <c:showPercent val="0"/>
          <c:showBubbleSize val="0"/>
        </c:dLbls>
        <c:smooth val="0"/>
        <c:axId val="392407544"/>
        <c:axId val="392407872"/>
      </c:lineChart>
      <c:dateAx>
        <c:axId val="392407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407872"/>
        <c:crosses val="autoZero"/>
        <c:auto val="1"/>
        <c:lblOffset val="100"/>
        <c:baseTimeUnit val="days"/>
      </c:dateAx>
      <c:valAx>
        <c:axId val="392407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407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115</c:v>
                </c:pt>
                <c:pt idx="1">
                  <c:v>121</c:v>
                </c:pt>
                <c:pt idx="2">
                  <c:v>85</c:v>
                </c:pt>
                <c:pt idx="3">
                  <c:v>93</c:v>
                </c:pt>
                <c:pt idx="4">
                  <c:v>61</c:v>
                </c:pt>
                <c:pt idx="5">
                  <c:v>72</c:v>
                </c:pt>
                <c:pt idx="6">
                  <c:v>88</c:v>
                </c:pt>
                <c:pt idx="7">
                  <c:v>64</c:v>
                </c:pt>
                <c:pt idx="8">
                  <c:v>61</c:v>
                </c:pt>
                <c:pt idx="9">
                  <c:v>88</c:v>
                </c:pt>
                <c:pt idx="10">
                  <c:v>56</c:v>
                </c:pt>
                <c:pt idx="11">
                  <c:v>63</c:v>
                </c:pt>
                <c:pt idx="12">
                  <c:v>76</c:v>
                </c:pt>
                <c:pt idx="13">
                  <c:v>112</c:v>
                </c:pt>
                <c:pt idx="14">
                  <c:v>90</c:v>
                </c:pt>
                <c:pt idx="15">
                  <c:v>61</c:v>
                </c:pt>
                <c:pt idx="16">
                  <c:v>76</c:v>
                </c:pt>
                <c:pt idx="17">
                  <c:v>126</c:v>
                </c:pt>
                <c:pt idx="18">
                  <c:v>77</c:v>
                </c:pt>
                <c:pt idx="19">
                  <c:v>70</c:v>
                </c:pt>
                <c:pt idx="20">
                  <c:v>70</c:v>
                </c:pt>
                <c:pt idx="21">
                  <c:v>143</c:v>
                </c:pt>
                <c:pt idx="22">
                  <c:v>112</c:v>
                </c:pt>
                <c:pt idx="23">
                  <c:v>63</c:v>
                </c:pt>
                <c:pt idx="24">
                  <c:v>75</c:v>
                </c:pt>
                <c:pt idx="25">
                  <c:v>80</c:v>
                </c:pt>
                <c:pt idx="26">
                  <c:v>70</c:v>
                </c:pt>
                <c:pt idx="27">
                  <c:v>70</c:v>
                </c:pt>
                <c:pt idx="28">
                  <c:v>64</c:v>
                </c:pt>
                <c:pt idx="29">
                  <c:v>72</c:v>
                </c:pt>
              </c:numCache>
            </c:numRef>
          </c:val>
          <c:smooth val="0"/>
          <c:extLst>
            <c:ext xmlns:c16="http://schemas.microsoft.com/office/drawing/2014/chart" uri="{C3380CC4-5D6E-409C-BE32-E72D297353CC}">
              <c16:uniqueId val="{00000000-85D5-440F-A7DC-8A5CCF8F385C}"/>
            </c:ext>
          </c:extLst>
        </c:ser>
        <c:dLbls>
          <c:showLegendKey val="0"/>
          <c:showVal val="0"/>
          <c:showCatName val="0"/>
          <c:showSerName val="0"/>
          <c:showPercent val="0"/>
          <c:showBubbleSize val="0"/>
        </c:dLbls>
        <c:smooth val="0"/>
        <c:axId val="392413448"/>
        <c:axId val="392406232"/>
      </c:lineChart>
      <c:dateAx>
        <c:axId val="392413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406232"/>
        <c:crosses val="autoZero"/>
        <c:auto val="1"/>
        <c:lblOffset val="100"/>
        <c:baseTimeUnit val="days"/>
      </c:dateAx>
      <c:valAx>
        <c:axId val="392406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413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A0EA0-D476-4A25-980D-7B785F79B294}"/>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EA4669CB-6087-4117-8558-F74488E1105B}"/>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46038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8CC60-98FF-4F72-8401-425DF30470AB}"/>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4284C41D-DB36-487A-B149-2258BE060954}"/>
              </a:ext>
            </a:extLst>
          </p:cNvPr>
          <p:cNvGraphicFramePr>
            <a:graphicFrameLocks noGrp="1"/>
          </p:cNvGraphicFramePr>
          <p:nvPr>
            <p:ph type="chart" sz="quarter" idx="13"/>
            <p:extLst>
              <p:ext uri="{D42A27DB-BD31-4B8C-83A1-F6EECF244321}">
                <p14:modId xmlns:p14="http://schemas.microsoft.com/office/powerpoint/2010/main" val="6355526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B3A2EA-1648-465B-BA5E-200B1E1EE7C6}"/>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06E5A412-8256-40B1-9372-A97D0AEE82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8325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F5084-96DA-43F1-A445-3A5270DE6E6E}"/>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1F8BF3F3-03B9-41B2-A7AB-3B8087E81D98}"/>
              </a:ext>
            </a:extLst>
          </p:cNvPr>
          <p:cNvGraphicFramePr>
            <a:graphicFrameLocks noGrp="1"/>
          </p:cNvGraphicFramePr>
          <p:nvPr>
            <p:ph type="chart" sz="quarter" idx="13"/>
            <p:extLst>
              <p:ext uri="{D42A27DB-BD31-4B8C-83A1-F6EECF244321}">
                <p14:modId xmlns:p14="http://schemas.microsoft.com/office/powerpoint/2010/main" val="41049951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8B3FD5-0EDD-4049-BA68-28E51B23E4C0}"/>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F8E94384-F977-487A-A298-8EE80926CC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9143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57576-0C6C-4535-AFC1-FFC2294F2E6F}"/>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33A448B6-28F7-48E6-A5F3-08B2E8811B62}"/>
              </a:ext>
            </a:extLst>
          </p:cNvPr>
          <p:cNvGraphicFramePr>
            <a:graphicFrameLocks noGrp="1"/>
          </p:cNvGraphicFramePr>
          <p:nvPr>
            <p:ph type="chart" sz="quarter" idx="13"/>
            <p:extLst>
              <p:ext uri="{D42A27DB-BD31-4B8C-83A1-F6EECF244321}">
                <p14:modId xmlns:p14="http://schemas.microsoft.com/office/powerpoint/2010/main" val="425926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E09A1C-E273-48B2-8E3B-4115BDEB18B1}"/>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F75C92C7-3478-4045-B2E0-2954D76E6A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5387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45AA0-9758-4BA6-B029-C1163D0494F4}"/>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DCD4E78C-CD47-4347-9011-8307DDAE8BA3}"/>
              </a:ext>
            </a:extLst>
          </p:cNvPr>
          <p:cNvGraphicFramePr>
            <a:graphicFrameLocks noGrp="1"/>
          </p:cNvGraphicFramePr>
          <p:nvPr>
            <p:ph type="tbl" sz="quarter" idx="13"/>
            <p:extLst>
              <p:ext uri="{D42A27DB-BD31-4B8C-83A1-F6EECF244321}">
                <p14:modId xmlns:p14="http://schemas.microsoft.com/office/powerpoint/2010/main" val="2142369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53648056"/>
                    </a:ext>
                  </a:extLst>
                </a:gridCol>
                <a:gridCol w="740664">
                  <a:extLst>
                    <a:ext uri="{9D8B030D-6E8A-4147-A177-3AD203B41FA5}">
                      <a16:colId xmlns:a16="http://schemas.microsoft.com/office/drawing/2014/main" val="1077532499"/>
                    </a:ext>
                  </a:extLst>
                </a:gridCol>
                <a:gridCol w="740664">
                  <a:extLst>
                    <a:ext uri="{9D8B030D-6E8A-4147-A177-3AD203B41FA5}">
                      <a16:colId xmlns:a16="http://schemas.microsoft.com/office/drawing/2014/main" val="4048338442"/>
                    </a:ext>
                  </a:extLst>
                </a:gridCol>
                <a:gridCol w="740664">
                  <a:extLst>
                    <a:ext uri="{9D8B030D-6E8A-4147-A177-3AD203B41FA5}">
                      <a16:colId xmlns:a16="http://schemas.microsoft.com/office/drawing/2014/main" val="188047292"/>
                    </a:ext>
                  </a:extLst>
                </a:gridCol>
                <a:gridCol w="740664">
                  <a:extLst>
                    <a:ext uri="{9D8B030D-6E8A-4147-A177-3AD203B41FA5}">
                      <a16:colId xmlns:a16="http://schemas.microsoft.com/office/drawing/2014/main" val="3671665059"/>
                    </a:ext>
                  </a:extLst>
                </a:gridCol>
                <a:gridCol w="740664">
                  <a:extLst>
                    <a:ext uri="{9D8B030D-6E8A-4147-A177-3AD203B41FA5}">
                      <a16:colId xmlns:a16="http://schemas.microsoft.com/office/drawing/2014/main" val="4130754917"/>
                    </a:ext>
                  </a:extLst>
                </a:gridCol>
                <a:gridCol w="740664">
                  <a:extLst>
                    <a:ext uri="{9D8B030D-6E8A-4147-A177-3AD203B41FA5}">
                      <a16:colId xmlns:a16="http://schemas.microsoft.com/office/drawing/2014/main" val="2469767"/>
                    </a:ext>
                  </a:extLst>
                </a:gridCol>
                <a:gridCol w="740664">
                  <a:extLst>
                    <a:ext uri="{9D8B030D-6E8A-4147-A177-3AD203B41FA5}">
                      <a16:colId xmlns:a16="http://schemas.microsoft.com/office/drawing/2014/main" val="3866610414"/>
                    </a:ext>
                  </a:extLst>
                </a:gridCol>
                <a:gridCol w="740664">
                  <a:extLst>
                    <a:ext uri="{9D8B030D-6E8A-4147-A177-3AD203B41FA5}">
                      <a16:colId xmlns:a16="http://schemas.microsoft.com/office/drawing/2014/main" val="3407889446"/>
                    </a:ext>
                  </a:extLst>
                </a:gridCol>
                <a:gridCol w="740664">
                  <a:extLst>
                    <a:ext uri="{9D8B030D-6E8A-4147-A177-3AD203B41FA5}">
                      <a16:colId xmlns:a16="http://schemas.microsoft.com/office/drawing/2014/main" val="401325071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30760360"/>
                  </a:ext>
                </a:extLst>
              </a:tr>
              <a:tr h="370840">
                <a:tc>
                  <a:txBody>
                    <a:bodyPr/>
                    <a:lstStyle/>
                    <a:p>
                      <a:r>
                        <a:rPr lang="en-US" sz="1000"/>
                        <a:t>Buttercup Malaysia</a:t>
                      </a:r>
                    </a:p>
                  </a:txBody>
                  <a:tcPr/>
                </a:tc>
                <a:tc>
                  <a:txBody>
                    <a:bodyPr/>
                    <a:lstStyle/>
                    <a:p>
                      <a:r>
                        <a:rPr lang="en-US" sz="1000"/>
                        <a:t>123069</a:t>
                      </a:r>
                    </a:p>
                  </a:txBody>
                  <a:tcPr/>
                </a:tc>
                <a:tc>
                  <a:txBody>
                    <a:bodyPr/>
                    <a:lstStyle/>
                    <a:p>
                      <a:r>
                        <a:rPr lang="en-US" sz="1000"/>
                        <a:t>1903</a:t>
                      </a:r>
                    </a:p>
                  </a:txBody>
                  <a:tcPr/>
                </a:tc>
                <a:tc>
                  <a:txBody>
                    <a:bodyPr/>
                    <a:lstStyle/>
                    <a:p>
                      <a:r>
                        <a:rPr lang="en-US" sz="1000"/>
                        <a:t>23</a:t>
                      </a:r>
                    </a:p>
                  </a:txBody>
                  <a:tcPr/>
                </a:tc>
                <a:tc>
                  <a:txBody>
                    <a:bodyPr/>
                    <a:lstStyle/>
                    <a:p>
                      <a:r>
                        <a:rPr lang="en-US" sz="1000"/>
                        <a:t>7028</a:t>
                      </a:r>
                    </a:p>
                  </a:txBody>
                  <a:tcPr/>
                </a:tc>
                <a:tc>
                  <a:txBody>
                    <a:bodyPr/>
                    <a:lstStyle/>
                    <a:p>
                      <a:r>
                        <a:rPr lang="en-US" sz="1000"/>
                        <a:t>540</a:t>
                      </a:r>
                    </a:p>
                  </a:txBody>
                  <a:tcPr/>
                </a:tc>
                <a:tc>
                  <a:txBody>
                    <a:bodyPr/>
                    <a:lstStyle/>
                    <a:p>
                      <a:r>
                        <a:rPr lang="en-US" sz="1000"/>
                        <a:t>2366</a:t>
                      </a:r>
                    </a:p>
                  </a:txBody>
                  <a:tcPr/>
                </a:tc>
                <a:tc>
                  <a:txBody>
                    <a:bodyPr/>
                    <a:lstStyle/>
                    <a:p>
                      <a:r>
                        <a:rPr lang="en-US" sz="1000"/>
                        <a:t>0</a:t>
                      </a:r>
                    </a:p>
                  </a:txBody>
                  <a:tcPr/>
                </a:tc>
                <a:tc>
                  <a:txBody>
                    <a:bodyPr/>
                    <a:lstStyle/>
                    <a:p>
                      <a:r>
                        <a:rPr lang="en-US" sz="1000"/>
                        <a:t>0.3537 %</a:t>
                      </a:r>
                    </a:p>
                  </a:txBody>
                  <a:tcPr/>
                </a:tc>
                <a:tc>
                  <a:txBody>
                    <a:bodyPr/>
                    <a:lstStyle/>
                    <a:p>
                      <a:r>
                        <a:rPr lang="en-US" sz="1000"/>
                        <a:t>0.0 %</a:t>
                      </a:r>
                    </a:p>
                  </a:txBody>
                  <a:tcPr/>
                </a:tc>
                <a:extLst>
                  <a:ext uri="{0D108BD9-81ED-4DB2-BD59-A6C34878D82A}">
                    <a16:rowId xmlns:a16="http://schemas.microsoft.com/office/drawing/2014/main" val="1611260368"/>
                  </a:ext>
                </a:extLst>
              </a:tr>
            </a:tbl>
          </a:graphicData>
        </a:graphic>
      </p:graphicFrame>
      <p:sp>
        <p:nvSpPr>
          <p:cNvPr id="4" name="Text Placeholder 3">
            <a:extLst>
              <a:ext uri="{FF2B5EF4-FFF2-40B4-BE49-F238E27FC236}">
                <a16:creationId xmlns:a16="http://schemas.microsoft.com/office/drawing/2014/main" id="{2C627D2A-C3F7-4D56-9426-61DDE7CB1D4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272851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03E50-8745-4753-978C-95C4D512ABF0}"/>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08F7158A-EA69-4B23-9D53-2DEC2AA3853A}"/>
              </a:ext>
            </a:extLst>
          </p:cNvPr>
          <p:cNvGraphicFramePr>
            <a:graphicFrameLocks noGrp="1"/>
          </p:cNvGraphicFramePr>
          <p:nvPr>
            <p:ph type="chart" sz="quarter" idx="13"/>
            <p:extLst>
              <p:ext uri="{D42A27DB-BD31-4B8C-83A1-F6EECF244321}">
                <p14:modId xmlns:p14="http://schemas.microsoft.com/office/powerpoint/2010/main" val="770501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19DE7A-73E5-4000-B407-57D83AFD6559}"/>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FF9A394A-067D-4DC6-A742-F3B27A4478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66789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D67F4-B9F1-4F04-AC7A-4CD783F63FA4}"/>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4B7C9830-7EB4-4E09-AB43-D1F8C82C7DE7}"/>
              </a:ext>
            </a:extLst>
          </p:cNvPr>
          <p:cNvGraphicFramePr>
            <a:graphicFrameLocks noGrp="1"/>
          </p:cNvGraphicFramePr>
          <p:nvPr>
            <p:ph type="chart" sz="quarter" idx="13"/>
            <p:extLst>
              <p:ext uri="{D42A27DB-BD31-4B8C-83A1-F6EECF244321}">
                <p14:modId xmlns:p14="http://schemas.microsoft.com/office/powerpoint/2010/main" val="19467836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A34323-4C63-40EF-8C00-8799A066B1D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466172F7-013D-4302-8D90-23B4070891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1195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4136D-AB25-491A-9C57-4D1E8B5FA01A}"/>
              </a:ext>
            </a:extLst>
          </p:cNvPr>
          <p:cNvSpPr>
            <a:spLocks noGrp="1"/>
          </p:cNvSpPr>
          <p:nvPr>
            <p:ph type="title"/>
          </p:nvPr>
        </p:nvSpPr>
        <p:spPr/>
        <p:txBody>
          <a:bodyPr/>
          <a:lstStyle/>
          <a:p>
            <a:r>
              <a:rPr lang="en-US"/>
              <a:t>(FB) Custom Own Posts Table (new) | Buttercup Malaysia - 1 of 6</a:t>
            </a:r>
          </a:p>
        </p:txBody>
      </p:sp>
      <p:graphicFrame>
        <p:nvGraphicFramePr>
          <p:cNvPr id="5" name="Table Placeholder 4">
            <a:extLst>
              <a:ext uri="{FF2B5EF4-FFF2-40B4-BE49-F238E27FC236}">
                <a16:creationId xmlns:a16="http://schemas.microsoft.com/office/drawing/2014/main" id="{96387C39-C852-4C51-B564-F0CB0B2EF5BB}"/>
              </a:ext>
            </a:extLst>
          </p:cNvPr>
          <p:cNvGraphicFramePr>
            <a:graphicFrameLocks noGrp="1"/>
          </p:cNvGraphicFramePr>
          <p:nvPr>
            <p:ph type="tbl" sz="quarter" idx="13"/>
            <p:extLst>
              <p:ext uri="{D42A27DB-BD31-4B8C-83A1-F6EECF244321}">
                <p14:modId xmlns:p14="http://schemas.microsoft.com/office/powerpoint/2010/main" val="2391657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5501350"/>
                    </a:ext>
                  </a:extLst>
                </a:gridCol>
                <a:gridCol w="822960">
                  <a:extLst>
                    <a:ext uri="{9D8B030D-6E8A-4147-A177-3AD203B41FA5}">
                      <a16:colId xmlns:a16="http://schemas.microsoft.com/office/drawing/2014/main" val="3846569918"/>
                    </a:ext>
                  </a:extLst>
                </a:gridCol>
                <a:gridCol w="822960">
                  <a:extLst>
                    <a:ext uri="{9D8B030D-6E8A-4147-A177-3AD203B41FA5}">
                      <a16:colId xmlns:a16="http://schemas.microsoft.com/office/drawing/2014/main" val="1682167417"/>
                    </a:ext>
                  </a:extLst>
                </a:gridCol>
                <a:gridCol w="822960">
                  <a:extLst>
                    <a:ext uri="{9D8B030D-6E8A-4147-A177-3AD203B41FA5}">
                      <a16:colId xmlns:a16="http://schemas.microsoft.com/office/drawing/2014/main" val="1080111950"/>
                    </a:ext>
                  </a:extLst>
                </a:gridCol>
                <a:gridCol w="822960">
                  <a:extLst>
                    <a:ext uri="{9D8B030D-6E8A-4147-A177-3AD203B41FA5}">
                      <a16:colId xmlns:a16="http://schemas.microsoft.com/office/drawing/2014/main" val="2682077954"/>
                    </a:ext>
                  </a:extLst>
                </a:gridCol>
                <a:gridCol w="822960">
                  <a:extLst>
                    <a:ext uri="{9D8B030D-6E8A-4147-A177-3AD203B41FA5}">
                      <a16:colId xmlns:a16="http://schemas.microsoft.com/office/drawing/2014/main" val="562538450"/>
                    </a:ext>
                  </a:extLst>
                </a:gridCol>
                <a:gridCol w="822960">
                  <a:extLst>
                    <a:ext uri="{9D8B030D-6E8A-4147-A177-3AD203B41FA5}">
                      <a16:colId xmlns:a16="http://schemas.microsoft.com/office/drawing/2014/main" val="4163031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8672066"/>
                  </a:ext>
                </a:extLst>
              </a:tr>
            </a:tbl>
          </a:graphicData>
        </a:graphic>
      </p:graphicFrame>
      <p:sp>
        <p:nvSpPr>
          <p:cNvPr id="4" name="Text Placeholder 3">
            <a:extLst>
              <a:ext uri="{FF2B5EF4-FFF2-40B4-BE49-F238E27FC236}">
                <a16:creationId xmlns:a16="http://schemas.microsoft.com/office/drawing/2014/main" id="{8CFB6C85-AD6A-47E4-8955-A8C0F9E0DDE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098641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ECA20-40DD-443E-87DE-4A268FDB1301}"/>
              </a:ext>
            </a:extLst>
          </p:cNvPr>
          <p:cNvSpPr>
            <a:spLocks noGrp="1"/>
          </p:cNvSpPr>
          <p:nvPr>
            <p:ph type="title"/>
          </p:nvPr>
        </p:nvSpPr>
        <p:spPr/>
        <p:txBody>
          <a:bodyPr/>
          <a:lstStyle/>
          <a:p>
            <a:r>
              <a:rPr lang="en-US"/>
              <a:t>(FB) Custom Own Posts Table (new) | Buttercup Malaysia - 2 of 6</a:t>
            </a:r>
          </a:p>
        </p:txBody>
      </p:sp>
      <p:graphicFrame>
        <p:nvGraphicFramePr>
          <p:cNvPr id="5" name="Table Placeholder 4">
            <a:extLst>
              <a:ext uri="{FF2B5EF4-FFF2-40B4-BE49-F238E27FC236}">
                <a16:creationId xmlns:a16="http://schemas.microsoft.com/office/drawing/2014/main" id="{E8135395-CF2A-4B8E-B2D6-F5DA8F769098}"/>
              </a:ext>
            </a:extLst>
          </p:cNvPr>
          <p:cNvGraphicFramePr>
            <a:graphicFrameLocks noGrp="1"/>
          </p:cNvGraphicFramePr>
          <p:nvPr>
            <p:ph type="tbl" sz="quarter" idx="13"/>
            <p:extLst>
              <p:ext uri="{D42A27DB-BD31-4B8C-83A1-F6EECF244321}">
                <p14:modId xmlns:p14="http://schemas.microsoft.com/office/powerpoint/2010/main" val="2899571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38796408"/>
                    </a:ext>
                  </a:extLst>
                </a:gridCol>
                <a:gridCol w="822960">
                  <a:extLst>
                    <a:ext uri="{9D8B030D-6E8A-4147-A177-3AD203B41FA5}">
                      <a16:colId xmlns:a16="http://schemas.microsoft.com/office/drawing/2014/main" val="1846244596"/>
                    </a:ext>
                  </a:extLst>
                </a:gridCol>
                <a:gridCol w="822960">
                  <a:extLst>
                    <a:ext uri="{9D8B030D-6E8A-4147-A177-3AD203B41FA5}">
                      <a16:colId xmlns:a16="http://schemas.microsoft.com/office/drawing/2014/main" val="4169865757"/>
                    </a:ext>
                  </a:extLst>
                </a:gridCol>
                <a:gridCol w="822960">
                  <a:extLst>
                    <a:ext uri="{9D8B030D-6E8A-4147-A177-3AD203B41FA5}">
                      <a16:colId xmlns:a16="http://schemas.microsoft.com/office/drawing/2014/main" val="2863764497"/>
                    </a:ext>
                  </a:extLst>
                </a:gridCol>
                <a:gridCol w="822960">
                  <a:extLst>
                    <a:ext uri="{9D8B030D-6E8A-4147-A177-3AD203B41FA5}">
                      <a16:colId xmlns:a16="http://schemas.microsoft.com/office/drawing/2014/main" val="3637268434"/>
                    </a:ext>
                  </a:extLst>
                </a:gridCol>
                <a:gridCol w="822960">
                  <a:extLst>
                    <a:ext uri="{9D8B030D-6E8A-4147-A177-3AD203B41FA5}">
                      <a16:colId xmlns:a16="http://schemas.microsoft.com/office/drawing/2014/main" val="2153110933"/>
                    </a:ext>
                  </a:extLst>
                </a:gridCol>
                <a:gridCol w="822960">
                  <a:extLst>
                    <a:ext uri="{9D8B030D-6E8A-4147-A177-3AD203B41FA5}">
                      <a16:colId xmlns:a16="http://schemas.microsoft.com/office/drawing/2014/main" val="2596826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7391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- 2018-04-21 21:08:00 </a:t>
                      </a:r>
                      <a:r>
                        <a:rPr kumimoji="0" lang="en-US" sz="1000" b="0" i="0" u="none" strike="noStrike" kern="1200" cap="none" spc="0" normalizeH="0" baseline="0" noProof="0">
                          <a:ln>
                            <a:noFill/>
                          </a:ln>
                          <a:solidFill>
                            <a:prstClr val="black"/>
                          </a:solidFill>
                          <a:effectLst/>
                          <a:uLnTx/>
                          <a:uFillTx/>
                          <a:latin typeface="+mn-lt"/>
                          <a:ea typeface="+mn-ea"/>
                          <a:cs typeface="+mn-cs"/>
                        </a:rPr>
                        <a:t> 
 Rupanya macam kek, tetapi teksturnya sama macam kuih bahulu. Inilah resipi bahulu lapis yang ingin Buttercup kongsikan.​
​
#ResipiButtercup​
​
Bahulu Lapis​
​
Bahan-bahan:​
3 sudu besar Buttercup, cair dan sejukkan​
5 biji telur gred A​
100 g gula pasir​
100 g tepung gandum*​
1/2 sudu teh serbuk penaik*​
1/4 sudu teh serbuk vanila*​
(Bahan* digaul rata dan diayak)​
Jem strawberi secukupnya​
Jem kiwi secukupnya
Arahan:​
1. Panaskan ketuhar pada suhu 180°C. Lengserkan loyang berukuran (14 x 14 x 1 inci) dengan Buttercup, alas dasarnya dengan kertas minyak, lengser juga kertas tadi, biarkan kertas lebih tinggi dibahagian kanan dan kiri tin agar senang mengalihkan kek. Ketepikan.​
2. Putar telur dan gula pasir dengan kelajuan tinggi sehingga kembang dan pekat. Pada kelajuan perlahan, masukkan tepung sedikit demi sedikit. Putar rata, kemudian masukkan Buttercup cair. Putar sekejap hingga sebati.​
3. Tuang dalam tin tadi, ratakan dan bakar 25 - 30 minit hingga kuning keemasan dan kek akan 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17139754"/>
                  </a:ext>
                </a:extLst>
              </a:tr>
            </a:tbl>
          </a:graphicData>
        </a:graphic>
      </p:graphicFrame>
      <p:sp>
        <p:nvSpPr>
          <p:cNvPr id="4" name="Text Placeholder 3">
            <a:extLst>
              <a:ext uri="{FF2B5EF4-FFF2-40B4-BE49-F238E27FC236}">
                <a16:creationId xmlns:a16="http://schemas.microsoft.com/office/drawing/2014/main" id="{6A28C088-EEF0-45CE-AD96-9155DF58754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995749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5050B-DBDB-4EE4-8E8E-B8E83B9CE350}"/>
              </a:ext>
            </a:extLst>
          </p:cNvPr>
          <p:cNvSpPr>
            <a:spLocks noGrp="1"/>
          </p:cNvSpPr>
          <p:nvPr>
            <p:ph type="title"/>
          </p:nvPr>
        </p:nvSpPr>
        <p:spPr/>
        <p:txBody>
          <a:bodyPr/>
          <a:lstStyle/>
          <a:p>
            <a:r>
              <a:rPr lang="en-US"/>
              <a:t>(FB) Custom Own Posts Table (new) | Buttercup Malaysia - 3 of 6</a:t>
            </a:r>
          </a:p>
        </p:txBody>
      </p:sp>
      <p:graphicFrame>
        <p:nvGraphicFramePr>
          <p:cNvPr id="5" name="Table Placeholder 4">
            <a:extLst>
              <a:ext uri="{FF2B5EF4-FFF2-40B4-BE49-F238E27FC236}">
                <a16:creationId xmlns:a16="http://schemas.microsoft.com/office/drawing/2014/main" id="{721E0B44-2BDE-4E1A-9EE2-68EE5911C41F}"/>
              </a:ext>
            </a:extLst>
          </p:cNvPr>
          <p:cNvGraphicFramePr>
            <a:graphicFrameLocks noGrp="1"/>
          </p:cNvGraphicFramePr>
          <p:nvPr>
            <p:ph type="tbl" sz="quarter" idx="13"/>
            <p:extLst>
              <p:ext uri="{D42A27DB-BD31-4B8C-83A1-F6EECF244321}">
                <p14:modId xmlns:p14="http://schemas.microsoft.com/office/powerpoint/2010/main" val="3510963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53336620"/>
                    </a:ext>
                  </a:extLst>
                </a:gridCol>
                <a:gridCol w="822960">
                  <a:extLst>
                    <a:ext uri="{9D8B030D-6E8A-4147-A177-3AD203B41FA5}">
                      <a16:colId xmlns:a16="http://schemas.microsoft.com/office/drawing/2014/main" val="2458322260"/>
                    </a:ext>
                  </a:extLst>
                </a:gridCol>
                <a:gridCol w="822960">
                  <a:extLst>
                    <a:ext uri="{9D8B030D-6E8A-4147-A177-3AD203B41FA5}">
                      <a16:colId xmlns:a16="http://schemas.microsoft.com/office/drawing/2014/main" val="3284747350"/>
                    </a:ext>
                  </a:extLst>
                </a:gridCol>
                <a:gridCol w="822960">
                  <a:extLst>
                    <a:ext uri="{9D8B030D-6E8A-4147-A177-3AD203B41FA5}">
                      <a16:colId xmlns:a16="http://schemas.microsoft.com/office/drawing/2014/main" val="533469848"/>
                    </a:ext>
                  </a:extLst>
                </a:gridCol>
                <a:gridCol w="822960">
                  <a:extLst>
                    <a:ext uri="{9D8B030D-6E8A-4147-A177-3AD203B41FA5}">
                      <a16:colId xmlns:a16="http://schemas.microsoft.com/office/drawing/2014/main" val="2218261661"/>
                    </a:ext>
                  </a:extLst>
                </a:gridCol>
                <a:gridCol w="822960">
                  <a:extLst>
                    <a:ext uri="{9D8B030D-6E8A-4147-A177-3AD203B41FA5}">
                      <a16:colId xmlns:a16="http://schemas.microsoft.com/office/drawing/2014/main" val="1237344914"/>
                    </a:ext>
                  </a:extLst>
                </a:gridCol>
                <a:gridCol w="822960">
                  <a:extLst>
                    <a:ext uri="{9D8B030D-6E8A-4147-A177-3AD203B41FA5}">
                      <a16:colId xmlns:a16="http://schemas.microsoft.com/office/drawing/2014/main" val="2297456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43861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- 2018-04-17 13:02:00 </a:t>
                      </a:r>
                      <a:r>
                        <a:rPr kumimoji="0" lang="en-US" sz="1000" b="0" i="0" u="none" strike="noStrike" kern="1200" cap="none" spc="0" normalizeH="0" baseline="0" noProof="0">
                          <a:ln>
                            <a:noFill/>
                          </a:ln>
                          <a:solidFill>
                            <a:prstClr val="black"/>
                          </a:solidFill>
                          <a:effectLst/>
                          <a:uLnTx/>
                          <a:uFillTx/>
                          <a:latin typeface="+mn-lt"/>
                          <a:ea typeface="+mn-ea"/>
                          <a:cs typeface="+mn-cs"/>
                        </a:rPr>
                        <a:t> 
 Kuih ini lembut dan gebu, sesuai dimakan pada bila-bila masa. Mari sediakannya sendiri di rumah.​
​
#ResipiButtercup​
​
Kuih Apam ​
​
Bahan-bahan:​
Bahan (A) untuk gula hangus:​
250 gm Buttercup​
11/2 cawan gula pasir​
1 cawan air panas​
​
Bahan (B)​
3/4 cawan gula kastor​
4 biji telur​
3 cawan tepung gandum ayak bersama​
2 sudu teh soda bikarbonat​
1 tin susu cair​
1 sudu teh esen vanila
Arahan:​
Untuk membuat gula hangus:​
Masukkan gula dalam periuk, masak dengan api perlahan hingga gula larut dan berwarna perang.​
Padamkan api dan masukkan air. Nyalakan semula api dan kacau hingga semua larut dan masukkan Buttercup, kacau rata dan ketepikan.​
​
Untuk menyediakan adunan apam:​
Putar gula, telur dan esen vanila hingga kembang dan masukkan gula hangus yang masih panas tadi.​
Kemudian masukkan susu selang selikan dengan tepung. Gaul semua hingga sebati.​
Perap selama 1/2 jam.​
Panaskan pengukus dan acuan lompang. Tuangkan adunan ke dalam acuan yang disapu sedikit Buttercup. ​
Jika guna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07225578"/>
                  </a:ext>
                </a:extLst>
              </a:tr>
            </a:tbl>
          </a:graphicData>
        </a:graphic>
      </p:graphicFrame>
      <p:sp>
        <p:nvSpPr>
          <p:cNvPr id="4" name="Text Placeholder 3">
            <a:extLst>
              <a:ext uri="{FF2B5EF4-FFF2-40B4-BE49-F238E27FC236}">
                <a16:creationId xmlns:a16="http://schemas.microsoft.com/office/drawing/2014/main" id="{0E3EA5A6-4F51-4D1C-85A5-40CD9B32A90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161055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7F163-D3DB-4F65-9C84-CAB87ECBC4C5}"/>
              </a:ext>
            </a:extLst>
          </p:cNvPr>
          <p:cNvSpPr>
            <a:spLocks noGrp="1"/>
          </p:cNvSpPr>
          <p:nvPr>
            <p:ph type="title"/>
          </p:nvPr>
        </p:nvSpPr>
        <p:spPr/>
        <p:txBody>
          <a:bodyPr/>
          <a:lstStyle/>
          <a:p>
            <a:r>
              <a:rPr lang="en-US"/>
              <a:t>(FB) Custom Own Posts Table (new) | Buttercup Malaysia - 4 of 6</a:t>
            </a:r>
          </a:p>
        </p:txBody>
      </p:sp>
      <p:graphicFrame>
        <p:nvGraphicFramePr>
          <p:cNvPr id="5" name="Table Placeholder 4">
            <a:extLst>
              <a:ext uri="{FF2B5EF4-FFF2-40B4-BE49-F238E27FC236}">
                <a16:creationId xmlns:a16="http://schemas.microsoft.com/office/drawing/2014/main" id="{5A5FC1F2-F4B8-442B-9DCF-0EBCE98078AD}"/>
              </a:ext>
            </a:extLst>
          </p:cNvPr>
          <p:cNvGraphicFramePr>
            <a:graphicFrameLocks noGrp="1"/>
          </p:cNvGraphicFramePr>
          <p:nvPr>
            <p:ph type="tbl" sz="quarter" idx="13"/>
            <p:extLst>
              <p:ext uri="{D42A27DB-BD31-4B8C-83A1-F6EECF244321}">
                <p14:modId xmlns:p14="http://schemas.microsoft.com/office/powerpoint/2010/main" val="2437911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82149852"/>
                    </a:ext>
                  </a:extLst>
                </a:gridCol>
                <a:gridCol w="822960">
                  <a:extLst>
                    <a:ext uri="{9D8B030D-6E8A-4147-A177-3AD203B41FA5}">
                      <a16:colId xmlns:a16="http://schemas.microsoft.com/office/drawing/2014/main" val="930359233"/>
                    </a:ext>
                  </a:extLst>
                </a:gridCol>
                <a:gridCol w="822960">
                  <a:extLst>
                    <a:ext uri="{9D8B030D-6E8A-4147-A177-3AD203B41FA5}">
                      <a16:colId xmlns:a16="http://schemas.microsoft.com/office/drawing/2014/main" val="4154835655"/>
                    </a:ext>
                  </a:extLst>
                </a:gridCol>
                <a:gridCol w="822960">
                  <a:extLst>
                    <a:ext uri="{9D8B030D-6E8A-4147-A177-3AD203B41FA5}">
                      <a16:colId xmlns:a16="http://schemas.microsoft.com/office/drawing/2014/main" val="2082052892"/>
                    </a:ext>
                  </a:extLst>
                </a:gridCol>
                <a:gridCol w="822960">
                  <a:extLst>
                    <a:ext uri="{9D8B030D-6E8A-4147-A177-3AD203B41FA5}">
                      <a16:colId xmlns:a16="http://schemas.microsoft.com/office/drawing/2014/main" val="234426373"/>
                    </a:ext>
                  </a:extLst>
                </a:gridCol>
                <a:gridCol w="822960">
                  <a:extLst>
                    <a:ext uri="{9D8B030D-6E8A-4147-A177-3AD203B41FA5}">
                      <a16:colId xmlns:a16="http://schemas.microsoft.com/office/drawing/2014/main" val="1271500172"/>
                    </a:ext>
                  </a:extLst>
                </a:gridCol>
                <a:gridCol w="822960">
                  <a:extLst>
                    <a:ext uri="{9D8B030D-6E8A-4147-A177-3AD203B41FA5}">
                      <a16:colId xmlns:a16="http://schemas.microsoft.com/office/drawing/2014/main" val="2466596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3176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- 2018-04-07 10:26:00 </a:t>
                      </a:r>
                      <a:r>
                        <a:rPr kumimoji="0" lang="en-US" sz="1000" b="0" i="0" u="none" strike="noStrike" kern="1200" cap="none" spc="0" normalizeH="0" baseline="0" noProof="0">
                          <a:ln>
                            <a:noFill/>
                          </a:ln>
                          <a:solidFill>
                            <a:prstClr val="black"/>
                          </a:solidFill>
                          <a:effectLst/>
                          <a:uLnTx/>
                          <a:uFillTx/>
                          <a:latin typeface="+mn-lt"/>
                          <a:ea typeface="+mn-ea"/>
                          <a:cs typeface="+mn-cs"/>
                        </a:rPr>
                        <a:t> 
 Mari hasilkan karipap yang cantik dan lebih garing!
#ResipiButtercup
Karipap Pusing
Bahan-bahan:
A:
2 sudu makan Buttercup
1 cawan tepung gandum
1 sudu  makan tepung jagung
2 sudu makan lemak sayuran
B:
2 cawan tepung gandum
¼ cawan minyak jagung
Garam secukup rasa
1/2 cawan air
Bahan Inti:
4 biji kentang, dibuang kulit dan dipotong dadu kecil
1 sudu makan rempah kari daging
1 sudu makan udang kering, direndam dan dikisar
4 ulas bawang merah, dicincang halus
2 ulas bawang putih, dicincang halus
Garam dan gula secukup rasa
Minyak masak untuk menumis
Arahan:
1.  Mula dengan menyediakan inti, panaskan minyak kemudian tumis bahan kisar hingga wangi.
2.  Masukkan rempah kari yang dibancuh dengan sedikit air.
3.  Kacau rata dan masukkan kentang dan sedikit air.
4.  Kacau hingga kentang empuk.
5.  Perasakan dengan garam dan gula secukupnya. Angkat dan ketepikan.
6.  Sediakan doh A.  Satukan semua doh A,  adun sebati dan boleh dikepal.
7.  Kemudian bahagikan kepada empat bahagian dan bul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01691431"/>
                  </a:ext>
                </a:extLst>
              </a:tr>
            </a:tbl>
          </a:graphicData>
        </a:graphic>
      </p:graphicFrame>
      <p:sp>
        <p:nvSpPr>
          <p:cNvPr id="4" name="Text Placeholder 3">
            <a:extLst>
              <a:ext uri="{FF2B5EF4-FFF2-40B4-BE49-F238E27FC236}">
                <a16:creationId xmlns:a16="http://schemas.microsoft.com/office/drawing/2014/main" id="{5720F37F-FE9B-43BB-8902-553DEAACF21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7054628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75F25-C54D-4555-A68D-E6E8D3ADB96A}"/>
              </a:ext>
            </a:extLst>
          </p:cNvPr>
          <p:cNvSpPr>
            <a:spLocks noGrp="1"/>
          </p:cNvSpPr>
          <p:nvPr>
            <p:ph type="title"/>
          </p:nvPr>
        </p:nvSpPr>
        <p:spPr/>
        <p:txBody>
          <a:bodyPr/>
          <a:lstStyle/>
          <a:p>
            <a:r>
              <a:rPr lang="en-US"/>
              <a:t>(FB) Custom Own Posts Table (new) | Buttercup Malaysia - 5 of 6</a:t>
            </a:r>
          </a:p>
        </p:txBody>
      </p:sp>
      <p:graphicFrame>
        <p:nvGraphicFramePr>
          <p:cNvPr id="5" name="Table Placeholder 4">
            <a:extLst>
              <a:ext uri="{FF2B5EF4-FFF2-40B4-BE49-F238E27FC236}">
                <a16:creationId xmlns:a16="http://schemas.microsoft.com/office/drawing/2014/main" id="{095B7950-F07A-435E-90A3-F8025111BDF4}"/>
              </a:ext>
            </a:extLst>
          </p:cNvPr>
          <p:cNvGraphicFramePr>
            <a:graphicFrameLocks noGrp="1"/>
          </p:cNvGraphicFramePr>
          <p:nvPr>
            <p:ph type="tbl" sz="quarter" idx="13"/>
            <p:extLst>
              <p:ext uri="{D42A27DB-BD31-4B8C-83A1-F6EECF244321}">
                <p14:modId xmlns:p14="http://schemas.microsoft.com/office/powerpoint/2010/main" val="2775576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01214244"/>
                    </a:ext>
                  </a:extLst>
                </a:gridCol>
                <a:gridCol w="822960">
                  <a:extLst>
                    <a:ext uri="{9D8B030D-6E8A-4147-A177-3AD203B41FA5}">
                      <a16:colId xmlns:a16="http://schemas.microsoft.com/office/drawing/2014/main" val="383648677"/>
                    </a:ext>
                  </a:extLst>
                </a:gridCol>
                <a:gridCol w="822960">
                  <a:extLst>
                    <a:ext uri="{9D8B030D-6E8A-4147-A177-3AD203B41FA5}">
                      <a16:colId xmlns:a16="http://schemas.microsoft.com/office/drawing/2014/main" val="577911547"/>
                    </a:ext>
                  </a:extLst>
                </a:gridCol>
                <a:gridCol w="822960">
                  <a:extLst>
                    <a:ext uri="{9D8B030D-6E8A-4147-A177-3AD203B41FA5}">
                      <a16:colId xmlns:a16="http://schemas.microsoft.com/office/drawing/2014/main" val="834430224"/>
                    </a:ext>
                  </a:extLst>
                </a:gridCol>
                <a:gridCol w="822960">
                  <a:extLst>
                    <a:ext uri="{9D8B030D-6E8A-4147-A177-3AD203B41FA5}">
                      <a16:colId xmlns:a16="http://schemas.microsoft.com/office/drawing/2014/main" val="856937883"/>
                    </a:ext>
                  </a:extLst>
                </a:gridCol>
                <a:gridCol w="822960">
                  <a:extLst>
                    <a:ext uri="{9D8B030D-6E8A-4147-A177-3AD203B41FA5}">
                      <a16:colId xmlns:a16="http://schemas.microsoft.com/office/drawing/2014/main" val="2955560009"/>
                    </a:ext>
                  </a:extLst>
                </a:gridCol>
                <a:gridCol w="822960">
                  <a:extLst>
                    <a:ext uri="{9D8B030D-6E8A-4147-A177-3AD203B41FA5}">
                      <a16:colId xmlns:a16="http://schemas.microsoft.com/office/drawing/2014/main" val="2878750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8081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- 2018-04-14 09:57:00 </a:t>
                      </a:r>
                      <a:r>
                        <a:rPr kumimoji="0" lang="en-US" sz="1000" b="0" i="0" u="none" strike="noStrike" kern="1200" cap="none" spc="0" normalizeH="0" baseline="0" noProof="0">
                          <a:ln>
                            <a:noFill/>
                          </a:ln>
                          <a:solidFill>
                            <a:prstClr val="black"/>
                          </a:solidFill>
                          <a:effectLst/>
                          <a:uLnTx/>
                          <a:uFillTx/>
                          <a:latin typeface="+mn-lt"/>
                          <a:ea typeface="+mn-ea"/>
                          <a:cs typeface="+mn-cs"/>
                        </a:rPr>
                        <a:t> 
 Biasanya kita makan bahulu yang kosong sahaja, kali ini kita tambah perisa lemon pula!​
​
#ResipiButtercup​
​
Bahulu Lemon​
​
Bahan-bahan:​
50 gm Buttercup dicairkan​
20 gm madu​
1 sudu teh parutan kulit lemon​
1 sudu teh air perahan lemon​
4 biji kuning telur​
4 biji putih telur​
25 gm gula pasir​
80 gm tepung gandum​
1/2 sudu teh krim tartar​
1/4 sudu teh garam​
50 gm gula pasir halus​
Arahan:​
1. Panaskan Buttercup hingga cair dalam kuali.​
2. Kemudian, masukkan madu, parutan kulit lemon serta air perahan lemon dan kacau rata. Ketepikan (Ini adalah BAHAN A)​
3. Dalam mangkuk lain, pukul kuning telur dan gula pasir hingga pekat.​
4. Masukkan BAHAN A dan pukul rata.​
5. Selepas itu, dalam mangkuk yang sama, masukkan tepung gandum sambil diayak dan kacau rata. Ketepikan (Ini adalah BAHAN B)​
6. Dalam mangkuk yang baru, pukul putih telur, krim tartar serta garam sehingga setengah kembang.​
7. Kemudian, masukkan pula gula pasir sedikit demi sedikit sambil dipukul hingga kembang.​
8. 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57986662"/>
                  </a:ext>
                </a:extLst>
              </a:tr>
            </a:tbl>
          </a:graphicData>
        </a:graphic>
      </p:graphicFrame>
      <p:sp>
        <p:nvSpPr>
          <p:cNvPr id="4" name="Text Placeholder 3">
            <a:extLst>
              <a:ext uri="{FF2B5EF4-FFF2-40B4-BE49-F238E27FC236}">
                <a16:creationId xmlns:a16="http://schemas.microsoft.com/office/drawing/2014/main" id="{826F5635-6FAB-41E0-B8D6-072E3326C49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469802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294CA-50D5-4DF0-A653-5325FF0FAFCB}"/>
              </a:ext>
            </a:extLst>
          </p:cNvPr>
          <p:cNvSpPr>
            <a:spLocks noGrp="1"/>
          </p:cNvSpPr>
          <p:nvPr>
            <p:ph type="title"/>
          </p:nvPr>
        </p:nvSpPr>
        <p:spPr/>
        <p:txBody>
          <a:bodyPr/>
          <a:lstStyle/>
          <a:p>
            <a:r>
              <a:rPr lang="en-US"/>
              <a:t>(FB) Custom Own Posts Table (new) | Buttercup Malaysia - 6 of 6</a:t>
            </a:r>
          </a:p>
        </p:txBody>
      </p:sp>
      <p:graphicFrame>
        <p:nvGraphicFramePr>
          <p:cNvPr id="5" name="Table Placeholder 4">
            <a:extLst>
              <a:ext uri="{FF2B5EF4-FFF2-40B4-BE49-F238E27FC236}">
                <a16:creationId xmlns:a16="http://schemas.microsoft.com/office/drawing/2014/main" id="{A9AA21EE-96A1-469C-9733-60EBC13AC616}"/>
              </a:ext>
            </a:extLst>
          </p:cNvPr>
          <p:cNvGraphicFramePr>
            <a:graphicFrameLocks noGrp="1"/>
          </p:cNvGraphicFramePr>
          <p:nvPr>
            <p:ph type="tbl" sz="quarter" idx="13"/>
            <p:extLst>
              <p:ext uri="{D42A27DB-BD31-4B8C-83A1-F6EECF244321}">
                <p14:modId xmlns:p14="http://schemas.microsoft.com/office/powerpoint/2010/main" val="1209842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76470062"/>
                    </a:ext>
                  </a:extLst>
                </a:gridCol>
                <a:gridCol w="822960">
                  <a:extLst>
                    <a:ext uri="{9D8B030D-6E8A-4147-A177-3AD203B41FA5}">
                      <a16:colId xmlns:a16="http://schemas.microsoft.com/office/drawing/2014/main" val="2916066631"/>
                    </a:ext>
                  </a:extLst>
                </a:gridCol>
                <a:gridCol w="822960">
                  <a:extLst>
                    <a:ext uri="{9D8B030D-6E8A-4147-A177-3AD203B41FA5}">
                      <a16:colId xmlns:a16="http://schemas.microsoft.com/office/drawing/2014/main" val="3254553156"/>
                    </a:ext>
                  </a:extLst>
                </a:gridCol>
                <a:gridCol w="822960">
                  <a:extLst>
                    <a:ext uri="{9D8B030D-6E8A-4147-A177-3AD203B41FA5}">
                      <a16:colId xmlns:a16="http://schemas.microsoft.com/office/drawing/2014/main" val="3174606210"/>
                    </a:ext>
                  </a:extLst>
                </a:gridCol>
                <a:gridCol w="822960">
                  <a:extLst>
                    <a:ext uri="{9D8B030D-6E8A-4147-A177-3AD203B41FA5}">
                      <a16:colId xmlns:a16="http://schemas.microsoft.com/office/drawing/2014/main" val="3944672774"/>
                    </a:ext>
                  </a:extLst>
                </a:gridCol>
                <a:gridCol w="822960">
                  <a:extLst>
                    <a:ext uri="{9D8B030D-6E8A-4147-A177-3AD203B41FA5}">
                      <a16:colId xmlns:a16="http://schemas.microsoft.com/office/drawing/2014/main" val="3462186570"/>
                    </a:ext>
                  </a:extLst>
                </a:gridCol>
                <a:gridCol w="822960">
                  <a:extLst>
                    <a:ext uri="{9D8B030D-6E8A-4147-A177-3AD203B41FA5}">
                      <a16:colId xmlns:a16="http://schemas.microsoft.com/office/drawing/2014/main" val="2038032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8487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- 2018-04-01 10:22:00 </a:t>
                      </a:r>
                      <a:r>
                        <a:rPr kumimoji="0" lang="en-US" sz="1000" b="0" i="0" u="none" strike="noStrike" kern="1200" cap="none" spc="0" normalizeH="0" baseline="0" noProof="0">
                          <a:ln>
                            <a:noFill/>
                          </a:ln>
                          <a:solidFill>
                            <a:prstClr val="black"/>
                          </a:solidFill>
                          <a:effectLst/>
                          <a:uLnTx/>
                          <a:uFillTx/>
                          <a:latin typeface="+mn-lt"/>
                          <a:ea typeface="+mn-ea"/>
                          <a:cs typeface="+mn-cs"/>
                        </a:rPr>
                        <a:t> 
 ​
Bulan ini, mari cuba resipi kuih tradisional Melayu, famili Buttercup! 😋
​
#ResipiButtercup​
​
Kuih Cara Berlauk​
​
Bahan-bahan:​
2 sudu makan Buttercup, dicairkan​
75gm tepung gandum​
1 biji telur gred A​
170ml santan​
Beberapa titik pewarna kuning makanan​
Secubit garam​
​
Bahan Inti:​
100gm daging cincang​
1 biji bawang besar, dicincang​
2 ulas bawang putih, dicincang​
2 keping hirisan halia, dicincang​
1 biji cili merah, dibuang biji dan didadu kecil​
1 sudu makan rempah kari daging​
1 sudu makan sos tomato​
1 sudu teh cili kisar​
1/2 sudu teh lada hitam kisar​
1 tangkai daun sup, dihiris halus​
Garam dan gula secukup rasa​
Sedikit air​
Sedikit minyak masak​
Arahan:​
​
1. Sediakan inti terlebih dahulu, panaskan minyak dalam kuali.​
2. Tumis bawang putih, halia dan bawang besar hingga layu, masukkan cili kisar dan sos tomato. Kacau rata.​
3. Tambah rempah kari, kacau dan tuang sedikit air.​
4. Sementara itu, masukkan daging cincang dalam kuali dan kacau rata.​
5. Masak dengan...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35779783"/>
                  </a:ext>
                </a:extLst>
              </a:tr>
            </a:tbl>
          </a:graphicData>
        </a:graphic>
      </p:graphicFrame>
      <p:sp>
        <p:nvSpPr>
          <p:cNvPr id="4" name="Text Placeholder 3">
            <a:extLst>
              <a:ext uri="{FF2B5EF4-FFF2-40B4-BE49-F238E27FC236}">
                <a16:creationId xmlns:a16="http://schemas.microsoft.com/office/drawing/2014/main" id="{77A3B46E-0523-4B73-9661-072AD0B11B5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506682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AD673-E6DA-4C53-A2EA-F1F9BE60FD76}"/>
              </a:ext>
            </a:extLst>
          </p:cNvPr>
          <p:cNvSpPr>
            <a:spLocks noGrp="1"/>
          </p:cNvSpPr>
          <p:nvPr>
            <p:ph type="title"/>
          </p:nvPr>
        </p:nvSpPr>
        <p:spPr/>
        <p:txBody>
          <a:bodyPr/>
          <a:lstStyle/>
          <a:p>
            <a:r>
              <a:rPr lang="en-US"/>
              <a:t>Facebook Key Influencers | Buttercup Malaysia</a:t>
            </a:r>
          </a:p>
        </p:txBody>
      </p:sp>
      <p:graphicFrame>
        <p:nvGraphicFramePr>
          <p:cNvPr id="5" name="Table Placeholder 4">
            <a:extLst>
              <a:ext uri="{FF2B5EF4-FFF2-40B4-BE49-F238E27FC236}">
                <a16:creationId xmlns:a16="http://schemas.microsoft.com/office/drawing/2014/main" id="{48D0BDB8-AF6E-4098-9BF0-967035862FE7}"/>
              </a:ext>
            </a:extLst>
          </p:cNvPr>
          <p:cNvGraphicFramePr>
            <a:graphicFrameLocks noGrp="1"/>
          </p:cNvGraphicFramePr>
          <p:nvPr>
            <p:ph type="tbl" sz="quarter" idx="13"/>
            <p:extLst>
              <p:ext uri="{D42A27DB-BD31-4B8C-83A1-F6EECF244321}">
                <p14:modId xmlns:p14="http://schemas.microsoft.com/office/powerpoint/2010/main" val="453475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87306808"/>
                    </a:ext>
                  </a:extLst>
                </a:gridCol>
                <a:gridCol w="2468880">
                  <a:extLst>
                    <a:ext uri="{9D8B030D-6E8A-4147-A177-3AD203B41FA5}">
                      <a16:colId xmlns:a16="http://schemas.microsoft.com/office/drawing/2014/main" val="361576214"/>
                    </a:ext>
                  </a:extLst>
                </a:gridCol>
                <a:gridCol w="822960">
                  <a:extLst>
                    <a:ext uri="{9D8B030D-6E8A-4147-A177-3AD203B41FA5}">
                      <a16:colId xmlns:a16="http://schemas.microsoft.com/office/drawing/2014/main" val="1536274079"/>
                    </a:ext>
                  </a:extLst>
                </a:gridCol>
                <a:gridCol w="822960">
                  <a:extLst>
                    <a:ext uri="{9D8B030D-6E8A-4147-A177-3AD203B41FA5}">
                      <a16:colId xmlns:a16="http://schemas.microsoft.com/office/drawing/2014/main" val="341075600"/>
                    </a:ext>
                  </a:extLst>
                </a:gridCol>
                <a:gridCol w="822960">
                  <a:extLst>
                    <a:ext uri="{9D8B030D-6E8A-4147-A177-3AD203B41FA5}">
                      <a16:colId xmlns:a16="http://schemas.microsoft.com/office/drawing/2014/main" val="2179851806"/>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1468845206"/>
                  </a:ext>
                </a:extLst>
              </a:tr>
              <a:tr h="370840">
                <a:tc>
                  <a:txBody>
                    <a:bodyPr/>
                    <a:lstStyle/>
                    <a:p>
                      <a:r>
                        <a:rPr lang="nb-NO" sz="1000"/>
                        <a:t>Teknik Sharp Entry - Tok Wan FX</a:t>
                      </a:r>
                      <a:endParaRPr lang="en-US" sz="1000"/>
                    </a:p>
                  </a:txBody>
                  <a:tcPr/>
                </a:tc>
                <a:tc>
                  <a:txBody>
                    <a:bodyPr/>
                    <a:lstStyle/>
                    <a:p>
                      <a:r>
                        <a:rPr lang="en-US" sz="1000"/>
                        <a:t>Buttercup Malaysia (7)</a:t>
                      </a:r>
                    </a:p>
                  </a:txBody>
                  <a:tcPr/>
                </a:tc>
                <a:tc>
                  <a:txBody>
                    <a:bodyPr/>
                    <a:lstStyle/>
                    <a:p>
                      <a:r>
                        <a:rPr lang="en-US" sz="1000"/>
                        <a:t>0</a:t>
                      </a:r>
                    </a:p>
                  </a:txBody>
                  <a:tcPr/>
                </a:tc>
                <a:tc>
                  <a:txBody>
                    <a:bodyPr/>
                    <a:lstStyle/>
                    <a:p>
                      <a:r>
                        <a:rPr lang="en-US" sz="1000"/>
                        <a:t>7</a:t>
                      </a:r>
                    </a:p>
                  </a:txBody>
                  <a:tcPr/>
                </a:tc>
                <a:tc>
                  <a:txBody>
                    <a:bodyPr/>
                    <a:lstStyle/>
                    <a:p>
                      <a:r>
                        <a:rPr lang="en-US" sz="1000"/>
                        <a:t>7</a:t>
                      </a:r>
                    </a:p>
                  </a:txBody>
                  <a:tcPr/>
                </a:tc>
                <a:extLst>
                  <a:ext uri="{0D108BD9-81ED-4DB2-BD59-A6C34878D82A}">
                    <a16:rowId xmlns:a16="http://schemas.microsoft.com/office/drawing/2014/main" val="3735248810"/>
                  </a:ext>
                </a:extLst>
              </a:tr>
              <a:tr h="370840">
                <a:tc>
                  <a:txBody>
                    <a:bodyPr/>
                    <a:lstStyle/>
                    <a:p>
                      <a:r>
                        <a:rPr lang="en-US" sz="1000"/>
                        <a:t>EpochProperties</a:t>
                      </a:r>
                    </a:p>
                  </a:txBody>
                  <a:tcPr/>
                </a:tc>
                <a:tc>
                  <a:txBody>
                    <a:bodyPr/>
                    <a:lstStyle/>
                    <a:p>
                      <a:r>
                        <a:rPr lang="en-US" sz="1000"/>
                        <a:t>Buttercup Malaysia (2)</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extLst>
                  <a:ext uri="{0D108BD9-81ED-4DB2-BD59-A6C34878D82A}">
                    <a16:rowId xmlns:a16="http://schemas.microsoft.com/office/drawing/2014/main" val="1842556698"/>
                  </a:ext>
                </a:extLst>
              </a:tr>
              <a:tr h="370840">
                <a:tc>
                  <a:txBody>
                    <a:bodyPr/>
                    <a:lstStyle/>
                    <a:p>
                      <a:r>
                        <a:rPr lang="en-US" sz="1000"/>
                        <a:t>eMenang.com - Malaysia's Biggest Contest Portal</a:t>
                      </a:r>
                    </a:p>
                  </a:txBody>
                  <a:tcPr/>
                </a:tc>
                <a:tc>
                  <a:txBody>
                    <a:bodyPr/>
                    <a:lstStyle/>
                    <a:p>
                      <a:r>
                        <a:rPr lang="en-US" sz="1000"/>
                        <a:t>Buttercup Malaysia (1)</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31667434"/>
                  </a:ext>
                </a:extLst>
              </a:tr>
            </a:tbl>
          </a:graphicData>
        </a:graphic>
      </p:graphicFrame>
      <p:sp>
        <p:nvSpPr>
          <p:cNvPr id="4" name="Text Placeholder 3">
            <a:extLst>
              <a:ext uri="{FF2B5EF4-FFF2-40B4-BE49-F238E27FC236}">
                <a16:creationId xmlns:a16="http://schemas.microsoft.com/office/drawing/2014/main" id="{33ED4672-5734-4432-89B9-B285EE4C9C2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413835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D6535-00F2-4EA3-9BA9-3D8C3FA4220D}"/>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3FF1210B-867D-43F2-B8C7-1CF154CC0B51}"/>
              </a:ext>
            </a:extLst>
          </p:cNvPr>
          <p:cNvGraphicFramePr>
            <a:graphicFrameLocks noGrp="1"/>
          </p:cNvGraphicFramePr>
          <p:nvPr>
            <p:ph type="chart" sz="quarter" idx="13"/>
            <p:extLst>
              <p:ext uri="{D42A27DB-BD31-4B8C-83A1-F6EECF244321}">
                <p14:modId xmlns:p14="http://schemas.microsoft.com/office/powerpoint/2010/main" val="876855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2E45B7-A0FE-460B-82D0-446E5EEDB34D}"/>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60FB1319-FEBC-4510-A6F2-0342364321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4332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2653C-C95C-4B5B-81BF-9E86E0365AEF}"/>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42664795-0F57-4233-9F8C-C3DB2E19EC3D}"/>
              </a:ext>
            </a:extLst>
          </p:cNvPr>
          <p:cNvGraphicFramePr>
            <a:graphicFrameLocks noGrp="1"/>
          </p:cNvGraphicFramePr>
          <p:nvPr>
            <p:ph type="chart" sz="quarter" idx="13"/>
            <p:extLst>
              <p:ext uri="{D42A27DB-BD31-4B8C-83A1-F6EECF244321}">
                <p14:modId xmlns:p14="http://schemas.microsoft.com/office/powerpoint/2010/main" val="4043393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1409FA-B63F-4F4F-A644-56823D359E4C}"/>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8F61D623-8DF1-4103-BD88-F0FE05A050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078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7E002-C181-448A-9D9A-50FB5EC91D02}"/>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E947E556-140B-4616-BE8E-8FF342534BDF}"/>
              </a:ext>
            </a:extLst>
          </p:cNvPr>
          <p:cNvGraphicFramePr>
            <a:graphicFrameLocks noGrp="1"/>
          </p:cNvGraphicFramePr>
          <p:nvPr>
            <p:ph type="chart" sz="quarter" idx="13"/>
            <p:extLst>
              <p:ext uri="{D42A27DB-BD31-4B8C-83A1-F6EECF244321}">
                <p14:modId xmlns:p14="http://schemas.microsoft.com/office/powerpoint/2010/main" val="41179090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5DC8E6-D7DD-461F-8122-97315ED29516}"/>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21BB9324-5F2E-434A-AEB6-44EC208BF1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65620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E4AF5-66BB-46FC-B5E9-A8EFB3743120}"/>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29C463AC-4391-4AEC-92C0-54A40A3EA9D3}"/>
              </a:ext>
            </a:extLst>
          </p:cNvPr>
          <p:cNvGraphicFramePr>
            <a:graphicFrameLocks noGrp="1"/>
          </p:cNvGraphicFramePr>
          <p:nvPr>
            <p:ph type="chart" sz="quarter" idx="13"/>
            <p:extLst>
              <p:ext uri="{D42A27DB-BD31-4B8C-83A1-F6EECF244321}">
                <p14:modId xmlns:p14="http://schemas.microsoft.com/office/powerpoint/2010/main" val="265940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39615A-79BA-4C0F-AA85-0CE47C39CBE8}"/>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174265A1-770C-4B1F-9939-4702011224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279732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EB2A9-6184-46A3-BDA3-ED9B907B05DD}"/>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D97EBF4E-D4C7-4704-893D-F29A30480615}"/>
              </a:ext>
            </a:extLst>
          </p:cNvPr>
          <p:cNvGraphicFramePr>
            <a:graphicFrameLocks noGrp="1"/>
          </p:cNvGraphicFramePr>
          <p:nvPr>
            <p:ph type="tbl" sz="quarter" idx="13"/>
            <p:extLst>
              <p:ext uri="{D42A27DB-BD31-4B8C-83A1-F6EECF244321}">
                <p14:modId xmlns:p14="http://schemas.microsoft.com/office/powerpoint/2010/main" val="1653082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65360479"/>
                    </a:ext>
                  </a:extLst>
                </a:gridCol>
                <a:gridCol w="1645920">
                  <a:extLst>
                    <a:ext uri="{9D8B030D-6E8A-4147-A177-3AD203B41FA5}">
                      <a16:colId xmlns:a16="http://schemas.microsoft.com/office/drawing/2014/main" val="2334512135"/>
                    </a:ext>
                  </a:extLst>
                </a:gridCol>
                <a:gridCol w="1645920">
                  <a:extLst>
                    <a:ext uri="{9D8B030D-6E8A-4147-A177-3AD203B41FA5}">
                      <a16:colId xmlns:a16="http://schemas.microsoft.com/office/drawing/2014/main" val="1411921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676877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13.4 %</a:t>
                      </a:r>
                    </a:p>
                  </a:txBody>
                  <a:tcPr/>
                </a:tc>
                <a:extLst>
                  <a:ext uri="{0D108BD9-81ED-4DB2-BD59-A6C34878D82A}">
                    <a16:rowId xmlns:a16="http://schemas.microsoft.com/office/drawing/2014/main" val="652904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extLst>
                  <a:ext uri="{0D108BD9-81ED-4DB2-BD59-A6C34878D82A}">
                    <a16:rowId xmlns:a16="http://schemas.microsoft.com/office/drawing/2014/main" val="1789384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1506886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2100455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424926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Pulau Pinang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1583215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4238469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391882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3082207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241522737"/>
                  </a:ext>
                </a:extLst>
              </a:tr>
            </a:tbl>
          </a:graphicData>
        </a:graphic>
      </p:graphicFrame>
      <p:sp>
        <p:nvSpPr>
          <p:cNvPr id="4" name="Text Placeholder 3">
            <a:extLst>
              <a:ext uri="{FF2B5EF4-FFF2-40B4-BE49-F238E27FC236}">
                <a16:creationId xmlns:a16="http://schemas.microsoft.com/office/drawing/2014/main" id="{6B612175-D550-4D22-8278-695F8673710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052538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41D97-62BC-4373-B0FD-E6C8A275094F}"/>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5C470344-CB74-4E0D-B81D-887BAF0FF2A7}"/>
              </a:ext>
            </a:extLst>
          </p:cNvPr>
          <p:cNvGraphicFramePr>
            <a:graphicFrameLocks noGrp="1"/>
          </p:cNvGraphicFramePr>
          <p:nvPr>
            <p:ph type="tbl" sz="quarter" idx="13"/>
            <p:extLst>
              <p:ext uri="{D42A27DB-BD31-4B8C-83A1-F6EECF244321}">
                <p14:modId xmlns:p14="http://schemas.microsoft.com/office/powerpoint/2010/main" val="2258446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62574795"/>
                    </a:ext>
                  </a:extLst>
                </a:gridCol>
                <a:gridCol w="1645920">
                  <a:extLst>
                    <a:ext uri="{9D8B030D-6E8A-4147-A177-3AD203B41FA5}">
                      <a16:colId xmlns:a16="http://schemas.microsoft.com/office/drawing/2014/main" val="3278129619"/>
                    </a:ext>
                  </a:extLst>
                </a:gridCol>
                <a:gridCol w="1645920">
                  <a:extLst>
                    <a:ext uri="{9D8B030D-6E8A-4147-A177-3AD203B41FA5}">
                      <a16:colId xmlns:a16="http://schemas.microsoft.com/office/drawing/2014/main" val="2396292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183803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2250341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907905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587217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69586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089820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721508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449448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012403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268062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998358538"/>
                  </a:ext>
                </a:extLst>
              </a:tr>
            </a:tbl>
          </a:graphicData>
        </a:graphic>
      </p:graphicFrame>
      <p:sp>
        <p:nvSpPr>
          <p:cNvPr id="4" name="Text Placeholder 3">
            <a:extLst>
              <a:ext uri="{FF2B5EF4-FFF2-40B4-BE49-F238E27FC236}">
                <a16:creationId xmlns:a16="http://schemas.microsoft.com/office/drawing/2014/main" id="{C8B517BF-F55C-45DB-91AC-99D1664B0C7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4352089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9A5BA-5E80-4FB8-8080-709C3248A5C2}"/>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5F72883D-3A01-48A5-8A49-737E9E3C1AE1}"/>
              </a:ext>
            </a:extLst>
          </p:cNvPr>
          <p:cNvGraphicFramePr>
            <a:graphicFrameLocks noGrp="1"/>
          </p:cNvGraphicFramePr>
          <p:nvPr>
            <p:ph type="tbl" sz="quarter" idx="13"/>
            <p:extLst>
              <p:ext uri="{D42A27DB-BD31-4B8C-83A1-F6EECF244321}">
                <p14:modId xmlns:p14="http://schemas.microsoft.com/office/powerpoint/2010/main" val="3491924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55994338"/>
                    </a:ext>
                  </a:extLst>
                </a:gridCol>
                <a:gridCol w="1645920">
                  <a:extLst>
                    <a:ext uri="{9D8B030D-6E8A-4147-A177-3AD203B41FA5}">
                      <a16:colId xmlns:a16="http://schemas.microsoft.com/office/drawing/2014/main" val="3444318915"/>
                    </a:ext>
                  </a:extLst>
                </a:gridCol>
                <a:gridCol w="1645920">
                  <a:extLst>
                    <a:ext uri="{9D8B030D-6E8A-4147-A177-3AD203B41FA5}">
                      <a16:colId xmlns:a16="http://schemas.microsoft.com/office/drawing/2014/main" val="204141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906520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431729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778175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15624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499291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Kemaman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769209365"/>
                  </a:ext>
                </a:extLst>
              </a:tr>
            </a:tbl>
          </a:graphicData>
        </a:graphic>
      </p:graphicFrame>
      <p:sp>
        <p:nvSpPr>
          <p:cNvPr id="4" name="Text Placeholder 3">
            <a:extLst>
              <a:ext uri="{FF2B5EF4-FFF2-40B4-BE49-F238E27FC236}">
                <a16:creationId xmlns:a16="http://schemas.microsoft.com/office/drawing/2014/main" id="{EAE0C589-A64C-4B15-A808-2E34B78C04F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546196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678AF-738E-47E3-8C7A-50B9DD6A50D4}"/>
              </a:ext>
            </a:extLst>
          </p:cNvPr>
          <p:cNvSpPr>
            <a:spLocks noGrp="1"/>
          </p:cNvSpPr>
          <p:nvPr>
            <p:ph type="title"/>
          </p:nvPr>
        </p:nvSpPr>
        <p:spPr/>
        <p:txBody>
          <a:bodyPr/>
          <a:lstStyle/>
          <a:p>
            <a:r>
              <a:rPr lang="en-US"/>
              <a:t>Facebook Own Posts Table | Buttercup Malaysia - 1 of 19</a:t>
            </a:r>
          </a:p>
        </p:txBody>
      </p:sp>
      <p:graphicFrame>
        <p:nvGraphicFramePr>
          <p:cNvPr id="5" name="Table Placeholder 4">
            <a:extLst>
              <a:ext uri="{FF2B5EF4-FFF2-40B4-BE49-F238E27FC236}">
                <a16:creationId xmlns:a16="http://schemas.microsoft.com/office/drawing/2014/main" id="{D1F858A1-38E9-4400-8AA9-54EA659961E1}"/>
              </a:ext>
            </a:extLst>
          </p:cNvPr>
          <p:cNvGraphicFramePr>
            <a:graphicFrameLocks noGrp="1"/>
          </p:cNvGraphicFramePr>
          <p:nvPr>
            <p:ph type="tbl" sz="quarter" idx="13"/>
            <p:extLst>
              <p:ext uri="{D42A27DB-BD31-4B8C-83A1-F6EECF244321}">
                <p14:modId xmlns:p14="http://schemas.microsoft.com/office/powerpoint/2010/main" val="3192702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46999487"/>
                    </a:ext>
                  </a:extLst>
                </a:gridCol>
                <a:gridCol w="658368">
                  <a:extLst>
                    <a:ext uri="{9D8B030D-6E8A-4147-A177-3AD203B41FA5}">
                      <a16:colId xmlns:a16="http://schemas.microsoft.com/office/drawing/2014/main" val="1669727312"/>
                    </a:ext>
                  </a:extLst>
                </a:gridCol>
                <a:gridCol w="658368">
                  <a:extLst>
                    <a:ext uri="{9D8B030D-6E8A-4147-A177-3AD203B41FA5}">
                      <a16:colId xmlns:a16="http://schemas.microsoft.com/office/drawing/2014/main" val="26044312"/>
                    </a:ext>
                  </a:extLst>
                </a:gridCol>
                <a:gridCol w="658368">
                  <a:extLst>
                    <a:ext uri="{9D8B030D-6E8A-4147-A177-3AD203B41FA5}">
                      <a16:colId xmlns:a16="http://schemas.microsoft.com/office/drawing/2014/main" val="3159120913"/>
                    </a:ext>
                  </a:extLst>
                </a:gridCol>
                <a:gridCol w="658368">
                  <a:extLst>
                    <a:ext uri="{9D8B030D-6E8A-4147-A177-3AD203B41FA5}">
                      <a16:colId xmlns:a16="http://schemas.microsoft.com/office/drawing/2014/main" val="2614164755"/>
                    </a:ext>
                  </a:extLst>
                </a:gridCol>
                <a:gridCol w="658368">
                  <a:extLst>
                    <a:ext uri="{9D8B030D-6E8A-4147-A177-3AD203B41FA5}">
                      <a16:colId xmlns:a16="http://schemas.microsoft.com/office/drawing/2014/main" val="1206641609"/>
                    </a:ext>
                  </a:extLst>
                </a:gridCol>
                <a:gridCol w="658368">
                  <a:extLst>
                    <a:ext uri="{9D8B030D-6E8A-4147-A177-3AD203B41FA5}">
                      <a16:colId xmlns:a16="http://schemas.microsoft.com/office/drawing/2014/main" val="4121288048"/>
                    </a:ext>
                  </a:extLst>
                </a:gridCol>
                <a:gridCol w="658368">
                  <a:extLst>
                    <a:ext uri="{9D8B030D-6E8A-4147-A177-3AD203B41FA5}">
                      <a16:colId xmlns:a16="http://schemas.microsoft.com/office/drawing/2014/main" val="295430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34534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- 2018-04-29 17:22:00 </a:t>
                      </a:r>
                      <a:r>
                        <a:rPr kumimoji="0" lang="en-US" sz="1000" b="0" i="0" u="none" strike="noStrike" kern="1200" cap="none" spc="0" normalizeH="0" baseline="0" noProof="0">
                          <a:ln>
                            <a:noFill/>
                          </a:ln>
                          <a:solidFill>
                            <a:prstClr val="black"/>
                          </a:solidFill>
                          <a:effectLst/>
                          <a:uLnTx/>
                          <a:uFillTx/>
                          <a:latin typeface="+mn-lt"/>
                          <a:ea typeface="+mn-ea"/>
                          <a:cs typeface="+mn-cs"/>
                        </a:rPr>
                        <a:t> 
 Ketawa yang paling riang adalah di mana makanan berada!​
​
Betul atau tidak, famili 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400375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- 2018-04-27 12:20:00 </a:t>
                      </a:r>
                      <a:r>
                        <a:rPr kumimoji="0" lang="en-US" sz="1000" b="0" i="0" u="none" strike="noStrike" kern="1200" cap="none" spc="0" normalizeH="0" baseline="0" noProof="0">
                          <a:ln>
                            <a:noFill/>
                          </a:ln>
                          <a:solidFill>
                            <a:prstClr val="black"/>
                          </a:solidFill>
                          <a:effectLst/>
                          <a:uLnTx/>
                          <a:uFillTx/>
                          <a:latin typeface="+mn-lt"/>
                          <a:ea typeface="+mn-ea"/>
                          <a:cs typeface="+mn-cs"/>
                        </a:rPr>
                        <a:t> 
 Cuba cari blok Buttercup yang tersembunyi di dapur ini. Ada berapa kesemuanya?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50235529"/>
                  </a:ext>
                </a:extLst>
              </a:tr>
            </a:tbl>
          </a:graphicData>
        </a:graphic>
      </p:graphicFrame>
      <p:sp>
        <p:nvSpPr>
          <p:cNvPr id="4" name="Text Placeholder 3">
            <a:extLst>
              <a:ext uri="{FF2B5EF4-FFF2-40B4-BE49-F238E27FC236}">
                <a16:creationId xmlns:a16="http://schemas.microsoft.com/office/drawing/2014/main" id="{2EE4B282-5F64-4522-82FA-87E30BD2ADD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479587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B746C-4D37-4D35-B8B6-58FA44273892}"/>
              </a:ext>
            </a:extLst>
          </p:cNvPr>
          <p:cNvSpPr>
            <a:spLocks noGrp="1"/>
          </p:cNvSpPr>
          <p:nvPr>
            <p:ph type="title"/>
          </p:nvPr>
        </p:nvSpPr>
        <p:spPr/>
        <p:txBody>
          <a:bodyPr/>
          <a:lstStyle/>
          <a:p>
            <a:r>
              <a:rPr lang="en-US"/>
              <a:t>Facebook Own Posts Table | Buttercup Malaysia - 2 of 19</a:t>
            </a:r>
          </a:p>
        </p:txBody>
      </p:sp>
      <p:graphicFrame>
        <p:nvGraphicFramePr>
          <p:cNvPr id="5" name="Table Placeholder 4">
            <a:extLst>
              <a:ext uri="{FF2B5EF4-FFF2-40B4-BE49-F238E27FC236}">
                <a16:creationId xmlns:a16="http://schemas.microsoft.com/office/drawing/2014/main" id="{9886C853-6D6B-41E3-9558-6C1338CBC37A}"/>
              </a:ext>
            </a:extLst>
          </p:cNvPr>
          <p:cNvGraphicFramePr>
            <a:graphicFrameLocks noGrp="1"/>
          </p:cNvGraphicFramePr>
          <p:nvPr>
            <p:ph type="tbl" sz="quarter" idx="13"/>
            <p:extLst>
              <p:ext uri="{D42A27DB-BD31-4B8C-83A1-F6EECF244321}">
                <p14:modId xmlns:p14="http://schemas.microsoft.com/office/powerpoint/2010/main" val="1614465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31844877"/>
                    </a:ext>
                  </a:extLst>
                </a:gridCol>
                <a:gridCol w="658368">
                  <a:extLst>
                    <a:ext uri="{9D8B030D-6E8A-4147-A177-3AD203B41FA5}">
                      <a16:colId xmlns:a16="http://schemas.microsoft.com/office/drawing/2014/main" val="1873921546"/>
                    </a:ext>
                  </a:extLst>
                </a:gridCol>
                <a:gridCol w="658368">
                  <a:extLst>
                    <a:ext uri="{9D8B030D-6E8A-4147-A177-3AD203B41FA5}">
                      <a16:colId xmlns:a16="http://schemas.microsoft.com/office/drawing/2014/main" val="491636902"/>
                    </a:ext>
                  </a:extLst>
                </a:gridCol>
                <a:gridCol w="658368">
                  <a:extLst>
                    <a:ext uri="{9D8B030D-6E8A-4147-A177-3AD203B41FA5}">
                      <a16:colId xmlns:a16="http://schemas.microsoft.com/office/drawing/2014/main" val="1072346185"/>
                    </a:ext>
                  </a:extLst>
                </a:gridCol>
                <a:gridCol w="658368">
                  <a:extLst>
                    <a:ext uri="{9D8B030D-6E8A-4147-A177-3AD203B41FA5}">
                      <a16:colId xmlns:a16="http://schemas.microsoft.com/office/drawing/2014/main" val="3695102127"/>
                    </a:ext>
                  </a:extLst>
                </a:gridCol>
                <a:gridCol w="658368">
                  <a:extLst>
                    <a:ext uri="{9D8B030D-6E8A-4147-A177-3AD203B41FA5}">
                      <a16:colId xmlns:a16="http://schemas.microsoft.com/office/drawing/2014/main" val="2735880952"/>
                    </a:ext>
                  </a:extLst>
                </a:gridCol>
                <a:gridCol w="658368">
                  <a:extLst>
                    <a:ext uri="{9D8B030D-6E8A-4147-A177-3AD203B41FA5}">
                      <a16:colId xmlns:a16="http://schemas.microsoft.com/office/drawing/2014/main" val="2942732324"/>
                    </a:ext>
                  </a:extLst>
                </a:gridCol>
                <a:gridCol w="658368">
                  <a:extLst>
                    <a:ext uri="{9D8B030D-6E8A-4147-A177-3AD203B41FA5}">
                      <a16:colId xmlns:a16="http://schemas.microsoft.com/office/drawing/2014/main" val="1162182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58411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- 2018-04-25 09:18:00 </a:t>
                      </a:r>
                      <a:r>
                        <a:rPr kumimoji="0" lang="en-US" sz="1000" b="0" i="0" u="none" strike="noStrike" kern="1200" cap="none" spc="0" normalizeH="0" baseline="0" noProof="0">
                          <a:ln>
                            <a:noFill/>
                          </a:ln>
                          <a:solidFill>
                            <a:prstClr val="black"/>
                          </a:solidFill>
                          <a:effectLst/>
                          <a:uLnTx/>
                          <a:uFillTx/>
                          <a:latin typeface="+mn-lt"/>
                          <a:ea typeface="+mn-ea"/>
                          <a:cs typeface="+mn-cs"/>
                        </a:rPr>
                        <a:t> 
 Kuih ini berbau harum dan manis rasanya. Jom cuba resipi kuih bakar.​
​
#ResipiButtercup​
​
Kuih Bakar​
​
Bahan-bahan:​
2 sudu makan Buttercup​
2 cawan tepung gandum​
3 biji telur gred A​
600 ml santan​
250 ml jus pandan​
Sedikit pewarna hijau​
1 cawan gula​
1/2 sudu teh garam​
Bijan secukupnya untuk ditabur​
​
Untuk mendapatkan 250 ml jus pandan, kisar4-5 helai daun pandan dengan 200 ml air, perah dan tambahkan air.
Arahan:​
​
1.    Panaskan ketuhar pada suhu 200°C.​
2.    Sapukan acuan  dengan Buttercup, ketepikan.​
3.    Satukan semua bahan-bahan, kecuali bijan, dan kacau dengan pemutar hingga larut dan halus atau masukkan dalam mesin pengisar dan kisar halus.​
4.    Panaskan acuan  dalam ketuhar selama lima minit.​
5.    Keluarkan acuan dan tuangkan adunan dan masukkan semula dalam ketuhar.​
6.    Selepas 10 minit, keluarkan kuih tadi dan tabur bijan di atas permukaan.​
7.    Sambung membakar selama 40 - 50 minit lagi hingga permukaan kuih keperangan dan sedikit berkerak.​
8.    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10329129"/>
                  </a:ext>
                </a:extLst>
              </a:tr>
            </a:tbl>
          </a:graphicData>
        </a:graphic>
      </p:graphicFrame>
      <p:sp>
        <p:nvSpPr>
          <p:cNvPr id="4" name="Text Placeholder 3">
            <a:extLst>
              <a:ext uri="{FF2B5EF4-FFF2-40B4-BE49-F238E27FC236}">
                <a16:creationId xmlns:a16="http://schemas.microsoft.com/office/drawing/2014/main" id="{289781F2-E71D-4D86-B0C6-6C70E4A337D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6553242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9AE5E-6D86-4AD9-99D7-BDD7F95DB6FC}"/>
              </a:ext>
            </a:extLst>
          </p:cNvPr>
          <p:cNvSpPr>
            <a:spLocks noGrp="1"/>
          </p:cNvSpPr>
          <p:nvPr>
            <p:ph type="title"/>
          </p:nvPr>
        </p:nvSpPr>
        <p:spPr/>
        <p:txBody>
          <a:bodyPr/>
          <a:lstStyle/>
          <a:p>
            <a:r>
              <a:rPr lang="en-US"/>
              <a:t>Facebook Own Posts Table | Buttercup Malaysia - 3 of 19</a:t>
            </a:r>
          </a:p>
        </p:txBody>
      </p:sp>
      <p:graphicFrame>
        <p:nvGraphicFramePr>
          <p:cNvPr id="5" name="Table Placeholder 4">
            <a:extLst>
              <a:ext uri="{FF2B5EF4-FFF2-40B4-BE49-F238E27FC236}">
                <a16:creationId xmlns:a16="http://schemas.microsoft.com/office/drawing/2014/main" id="{AECF1C0B-647D-4759-A4EE-9EB6CC8D9B41}"/>
              </a:ext>
            </a:extLst>
          </p:cNvPr>
          <p:cNvGraphicFramePr>
            <a:graphicFrameLocks noGrp="1"/>
          </p:cNvGraphicFramePr>
          <p:nvPr>
            <p:ph type="tbl" sz="quarter" idx="13"/>
            <p:extLst>
              <p:ext uri="{D42A27DB-BD31-4B8C-83A1-F6EECF244321}">
                <p14:modId xmlns:p14="http://schemas.microsoft.com/office/powerpoint/2010/main" val="3569510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53722961"/>
                    </a:ext>
                  </a:extLst>
                </a:gridCol>
                <a:gridCol w="658368">
                  <a:extLst>
                    <a:ext uri="{9D8B030D-6E8A-4147-A177-3AD203B41FA5}">
                      <a16:colId xmlns:a16="http://schemas.microsoft.com/office/drawing/2014/main" val="1568721856"/>
                    </a:ext>
                  </a:extLst>
                </a:gridCol>
                <a:gridCol w="658368">
                  <a:extLst>
                    <a:ext uri="{9D8B030D-6E8A-4147-A177-3AD203B41FA5}">
                      <a16:colId xmlns:a16="http://schemas.microsoft.com/office/drawing/2014/main" val="295662265"/>
                    </a:ext>
                  </a:extLst>
                </a:gridCol>
                <a:gridCol w="658368">
                  <a:extLst>
                    <a:ext uri="{9D8B030D-6E8A-4147-A177-3AD203B41FA5}">
                      <a16:colId xmlns:a16="http://schemas.microsoft.com/office/drawing/2014/main" val="2837829800"/>
                    </a:ext>
                  </a:extLst>
                </a:gridCol>
                <a:gridCol w="658368">
                  <a:extLst>
                    <a:ext uri="{9D8B030D-6E8A-4147-A177-3AD203B41FA5}">
                      <a16:colId xmlns:a16="http://schemas.microsoft.com/office/drawing/2014/main" val="4018268371"/>
                    </a:ext>
                  </a:extLst>
                </a:gridCol>
                <a:gridCol w="658368">
                  <a:extLst>
                    <a:ext uri="{9D8B030D-6E8A-4147-A177-3AD203B41FA5}">
                      <a16:colId xmlns:a16="http://schemas.microsoft.com/office/drawing/2014/main" val="2148330143"/>
                    </a:ext>
                  </a:extLst>
                </a:gridCol>
                <a:gridCol w="658368">
                  <a:extLst>
                    <a:ext uri="{9D8B030D-6E8A-4147-A177-3AD203B41FA5}">
                      <a16:colId xmlns:a16="http://schemas.microsoft.com/office/drawing/2014/main" val="3405250898"/>
                    </a:ext>
                  </a:extLst>
                </a:gridCol>
                <a:gridCol w="658368">
                  <a:extLst>
                    <a:ext uri="{9D8B030D-6E8A-4147-A177-3AD203B41FA5}">
                      <a16:colId xmlns:a16="http://schemas.microsoft.com/office/drawing/2014/main" val="1995241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9525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- 2018-04-23 18:17:00 </a:t>
                      </a:r>
                      <a:r>
                        <a:rPr kumimoji="0" lang="en-US" sz="1000" b="0" i="0" u="none" strike="noStrike" kern="1200" cap="none" spc="0" normalizeH="0" baseline="0" noProof="0">
                          <a:ln>
                            <a:noFill/>
                          </a:ln>
                          <a:solidFill>
                            <a:prstClr val="black"/>
                          </a:solidFill>
                          <a:effectLst/>
                          <a:uLnTx/>
                          <a:uFillTx/>
                          <a:latin typeface="+mn-lt"/>
                          <a:ea typeface="+mn-ea"/>
                          <a:cs typeface="+mn-cs"/>
                        </a:rPr>
                        <a:t> 
 Jom masukkan Buttercup ke dalam bekas! Ambil gambar anda berjaya memasukkannya dan kongsi di ruangan komen.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23434231"/>
                  </a:ext>
                </a:extLst>
              </a:tr>
            </a:tbl>
          </a:graphicData>
        </a:graphic>
      </p:graphicFrame>
      <p:sp>
        <p:nvSpPr>
          <p:cNvPr id="4" name="Text Placeholder 3">
            <a:extLst>
              <a:ext uri="{FF2B5EF4-FFF2-40B4-BE49-F238E27FC236}">
                <a16:creationId xmlns:a16="http://schemas.microsoft.com/office/drawing/2014/main" id="{B8674FE5-5297-4143-8310-1A3B91865F7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676039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02CA9-125A-4DFA-8F1F-2F5EDB2C864E}"/>
              </a:ext>
            </a:extLst>
          </p:cNvPr>
          <p:cNvSpPr>
            <a:spLocks noGrp="1"/>
          </p:cNvSpPr>
          <p:nvPr>
            <p:ph type="title"/>
          </p:nvPr>
        </p:nvSpPr>
        <p:spPr/>
        <p:txBody>
          <a:bodyPr/>
          <a:lstStyle/>
          <a:p>
            <a:r>
              <a:rPr lang="en-US"/>
              <a:t>Facebook Own Posts Table | Buttercup Malaysia - 4 of 19</a:t>
            </a:r>
          </a:p>
        </p:txBody>
      </p:sp>
      <p:graphicFrame>
        <p:nvGraphicFramePr>
          <p:cNvPr id="5" name="Table Placeholder 4">
            <a:extLst>
              <a:ext uri="{FF2B5EF4-FFF2-40B4-BE49-F238E27FC236}">
                <a16:creationId xmlns:a16="http://schemas.microsoft.com/office/drawing/2014/main" id="{2AB5E10A-CA6E-49FB-B993-087258DF900F}"/>
              </a:ext>
            </a:extLst>
          </p:cNvPr>
          <p:cNvGraphicFramePr>
            <a:graphicFrameLocks noGrp="1"/>
          </p:cNvGraphicFramePr>
          <p:nvPr>
            <p:ph type="tbl" sz="quarter" idx="13"/>
            <p:extLst>
              <p:ext uri="{D42A27DB-BD31-4B8C-83A1-F6EECF244321}">
                <p14:modId xmlns:p14="http://schemas.microsoft.com/office/powerpoint/2010/main" val="258392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21984369"/>
                    </a:ext>
                  </a:extLst>
                </a:gridCol>
                <a:gridCol w="658368">
                  <a:extLst>
                    <a:ext uri="{9D8B030D-6E8A-4147-A177-3AD203B41FA5}">
                      <a16:colId xmlns:a16="http://schemas.microsoft.com/office/drawing/2014/main" val="3179833342"/>
                    </a:ext>
                  </a:extLst>
                </a:gridCol>
                <a:gridCol w="658368">
                  <a:extLst>
                    <a:ext uri="{9D8B030D-6E8A-4147-A177-3AD203B41FA5}">
                      <a16:colId xmlns:a16="http://schemas.microsoft.com/office/drawing/2014/main" val="71214416"/>
                    </a:ext>
                  </a:extLst>
                </a:gridCol>
                <a:gridCol w="658368">
                  <a:extLst>
                    <a:ext uri="{9D8B030D-6E8A-4147-A177-3AD203B41FA5}">
                      <a16:colId xmlns:a16="http://schemas.microsoft.com/office/drawing/2014/main" val="2732571632"/>
                    </a:ext>
                  </a:extLst>
                </a:gridCol>
                <a:gridCol w="658368">
                  <a:extLst>
                    <a:ext uri="{9D8B030D-6E8A-4147-A177-3AD203B41FA5}">
                      <a16:colId xmlns:a16="http://schemas.microsoft.com/office/drawing/2014/main" val="2125685393"/>
                    </a:ext>
                  </a:extLst>
                </a:gridCol>
                <a:gridCol w="658368">
                  <a:extLst>
                    <a:ext uri="{9D8B030D-6E8A-4147-A177-3AD203B41FA5}">
                      <a16:colId xmlns:a16="http://schemas.microsoft.com/office/drawing/2014/main" val="3262302320"/>
                    </a:ext>
                  </a:extLst>
                </a:gridCol>
                <a:gridCol w="658368">
                  <a:extLst>
                    <a:ext uri="{9D8B030D-6E8A-4147-A177-3AD203B41FA5}">
                      <a16:colId xmlns:a16="http://schemas.microsoft.com/office/drawing/2014/main" val="3457613801"/>
                    </a:ext>
                  </a:extLst>
                </a:gridCol>
                <a:gridCol w="658368">
                  <a:extLst>
                    <a:ext uri="{9D8B030D-6E8A-4147-A177-3AD203B41FA5}">
                      <a16:colId xmlns:a16="http://schemas.microsoft.com/office/drawing/2014/main" val="3480786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45582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- 2018-04-21 21:08:00 </a:t>
                      </a:r>
                      <a:r>
                        <a:rPr kumimoji="0" lang="en-US" sz="1000" b="0" i="0" u="none" strike="noStrike" kern="1200" cap="none" spc="0" normalizeH="0" baseline="0" noProof="0">
                          <a:ln>
                            <a:noFill/>
                          </a:ln>
                          <a:solidFill>
                            <a:prstClr val="black"/>
                          </a:solidFill>
                          <a:effectLst/>
                          <a:uLnTx/>
                          <a:uFillTx/>
                          <a:latin typeface="+mn-lt"/>
                          <a:ea typeface="+mn-ea"/>
                          <a:cs typeface="+mn-cs"/>
                        </a:rPr>
                        <a:t> 
 Rupanya macam kek, tetapi teksturnya sama macam kuih bahulu. Inilah resipi bahulu lapis yang ingin Buttercup kongsikan.​
​
#ResipiButtercup​
​
Bahulu Lapis​
​
Bahan-bahan:​
3 sudu besar Buttercup, cair dan sejukkan​
5 biji telur gred A​
100 g gula pasir​
100 g tepung gandum*​
1/2 sudu teh serbuk penaik*​
1/4 sudu teh serbuk vanila*​
(Bahan* digaul rata dan diayak)​
Jem strawberi secukupnya​
Jem kiwi secukupnya
Arahan:​
1. Panaskan ketuhar pada suhu 180°C. Lengserkan loyang berukuran (14 x 14 x 1 inci) dengan Buttercup, alas dasarnya dengan kertas minyak, lengser juga kertas tadi, biarkan kertas lebih tinggi dibahagian kanan dan kiri tin agar senang mengalihkan kek. Ketepikan.​
2. Putar telur dan gula pasir dengan kelajuan tinggi sehingga kembang dan pekat. Pada kelajuan perlahan, masukkan tepung sedikit demi sedikit. Putar rata, kemudian masukkan Buttercup cair. Putar sekejap hingga sebati.​
3. Tuang dalam tin tadi, ratakan dan bakar 25 - 30 minit hingga kuning keemasan dan kek akan 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66669026"/>
                  </a:ext>
                </a:extLst>
              </a:tr>
            </a:tbl>
          </a:graphicData>
        </a:graphic>
      </p:graphicFrame>
      <p:sp>
        <p:nvSpPr>
          <p:cNvPr id="4" name="Text Placeholder 3">
            <a:extLst>
              <a:ext uri="{FF2B5EF4-FFF2-40B4-BE49-F238E27FC236}">
                <a16:creationId xmlns:a16="http://schemas.microsoft.com/office/drawing/2014/main" id="{6E8BDC22-8123-4558-BC29-4E6A4D3A893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872410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AF583-B922-4A59-9F7F-E907039CF01D}"/>
              </a:ext>
            </a:extLst>
          </p:cNvPr>
          <p:cNvSpPr>
            <a:spLocks noGrp="1"/>
          </p:cNvSpPr>
          <p:nvPr>
            <p:ph type="title"/>
          </p:nvPr>
        </p:nvSpPr>
        <p:spPr/>
        <p:txBody>
          <a:bodyPr/>
          <a:lstStyle/>
          <a:p>
            <a:r>
              <a:rPr lang="en-US"/>
              <a:t>Facebook Own Posts Table | Buttercup Malaysia - 5 of 19</a:t>
            </a:r>
          </a:p>
        </p:txBody>
      </p:sp>
      <p:graphicFrame>
        <p:nvGraphicFramePr>
          <p:cNvPr id="5" name="Table Placeholder 4">
            <a:extLst>
              <a:ext uri="{FF2B5EF4-FFF2-40B4-BE49-F238E27FC236}">
                <a16:creationId xmlns:a16="http://schemas.microsoft.com/office/drawing/2014/main" id="{DA7D88F9-F29F-4097-A034-B502958CEC08}"/>
              </a:ext>
            </a:extLst>
          </p:cNvPr>
          <p:cNvGraphicFramePr>
            <a:graphicFrameLocks noGrp="1"/>
          </p:cNvGraphicFramePr>
          <p:nvPr>
            <p:ph type="tbl" sz="quarter" idx="13"/>
            <p:extLst>
              <p:ext uri="{D42A27DB-BD31-4B8C-83A1-F6EECF244321}">
                <p14:modId xmlns:p14="http://schemas.microsoft.com/office/powerpoint/2010/main" val="47896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79618408"/>
                    </a:ext>
                  </a:extLst>
                </a:gridCol>
                <a:gridCol w="658368">
                  <a:extLst>
                    <a:ext uri="{9D8B030D-6E8A-4147-A177-3AD203B41FA5}">
                      <a16:colId xmlns:a16="http://schemas.microsoft.com/office/drawing/2014/main" val="111965636"/>
                    </a:ext>
                  </a:extLst>
                </a:gridCol>
                <a:gridCol w="658368">
                  <a:extLst>
                    <a:ext uri="{9D8B030D-6E8A-4147-A177-3AD203B41FA5}">
                      <a16:colId xmlns:a16="http://schemas.microsoft.com/office/drawing/2014/main" val="1196479427"/>
                    </a:ext>
                  </a:extLst>
                </a:gridCol>
                <a:gridCol w="658368">
                  <a:extLst>
                    <a:ext uri="{9D8B030D-6E8A-4147-A177-3AD203B41FA5}">
                      <a16:colId xmlns:a16="http://schemas.microsoft.com/office/drawing/2014/main" val="3376167438"/>
                    </a:ext>
                  </a:extLst>
                </a:gridCol>
                <a:gridCol w="658368">
                  <a:extLst>
                    <a:ext uri="{9D8B030D-6E8A-4147-A177-3AD203B41FA5}">
                      <a16:colId xmlns:a16="http://schemas.microsoft.com/office/drawing/2014/main" val="1500719766"/>
                    </a:ext>
                  </a:extLst>
                </a:gridCol>
                <a:gridCol w="658368">
                  <a:extLst>
                    <a:ext uri="{9D8B030D-6E8A-4147-A177-3AD203B41FA5}">
                      <a16:colId xmlns:a16="http://schemas.microsoft.com/office/drawing/2014/main" val="1381587524"/>
                    </a:ext>
                  </a:extLst>
                </a:gridCol>
                <a:gridCol w="658368">
                  <a:extLst>
                    <a:ext uri="{9D8B030D-6E8A-4147-A177-3AD203B41FA5}">
                      <a16:colId xmlns:a16="http://schemas.microsoft.com/office/drawing/2014/main" val="1408796635"/>
                    </a:ext>
                  </a:extLst>
                </a:gridCol>
                <a:gridCol w="658368">
                  <a:extLst>
                    <a:ext uri="{9D8B030D-6E8A-4147-A177-3AD203B41FA5}">
                      <a16:colId xmlns:a16="http://schemas.microsoft.com/office/drawing/2014/main" val="1249588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05754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- 2018-04-20 09:26:00 </a:t>
                      </a:r>
                      <a:r>
                        <a:rPr kumimoji="0" lang="en-US" sz="1000" b="0" i="0" u="none" strike="noStrike" kern="1200" cap="none" spc="0" normalizeH="0" baseline="0" noProof="0">
                          <a:ln>
                            <a:noFill/>
                          </a:ln>
                          <a:solidFill>
                            <a:prstClr val="black"/>
                          </a:solidFill>
                          <a:effectLst/>
                          <a:uLnTx/>
                          <a:uFillTx/>
                          <a:latin typeface="+mn-lt"/>
                          <a:ea typeface="+mn-ea"/>
                          <a:cs typeface="+mn-cs"/>
                        </a:rPr>
                        <a:t> 
 Famili Buttercup ingin membeli barangan dapur? Menangilah baucar tunai AEON bernilai RM500!
Beli Buttercup di AEON sebanyak RM20 dan hantarkan resit yang jelas melalui WhatsApp kepada 018-989 8290 berserta nama penuh, nombor MyKad dan jawapan Betul/Salah adakah logo Buttercup berwarna biru?
Pembelian di AEON dan penyertaan tertinggi akan menjadi pemenang.
Peraduan bermula 1 April 2018 dan berakhir 30 Jun 2018.
Lihat Terma dan Syarat:  http://bit.ly/ButtercupTC2018AEON
#BeliDanMenangButtercup2018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5639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- 2018-04-19 18:04:00 </a:t>
                      </a:r>
                      <a:r>
                        <a:rPr kumimoji="0" lang="en-US" sz="1000" b="0" i="0" u="none" strike="noStrike" kern="1200" cap="none" spc="0" normalizeH="0" baseline="0" noProof="0">
                          <a:ln>
                            <a:noFill/>
                          </a:ln>
                          <a:solidFill>
                            <a:prstClr val="black"/>
                          </a:solidFill>
                          <a:effectLst/>
                          <a:uLnTx/>
                          <a:uFillTx/>
                          <a:latin typeface="+mn-lt"/>
                          <a:ea typeface="+mn-ea"/>
                          <a:cs typeface="+mn-cs"/>
                        </a:rPr>
                        <a:t> 
 Cara terbaik untuk memisahkan telur adalah: Ambil telur yang sejuk, retakkan ia di meja (bukan di tepi mangkuk). Tekan keluar kuning telur melalui jari anda dan masukkan di dalam mangkuk berasingan. ​
​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75126103"/>
                  </a:ext>
                </a:extLst>
              </a:tr>
            </a:tbl>
          </a:graphicData>
        </a:graphic>
      </p:graphicFrame>
      <p:sp>
        <p:nvSpPr>
          <p:cNvPr id="4" name="Text Placeholder 3">
            <a:extLst>
              <a:ext uri="{FF2B5EF4-FFF2-40B4-BE49-F238E27FC236}">
                <a16:creationId xmlns:a16="http://schemas.microsoft.com/office/drawing/2014/main" id="{20B8B3F9-3E4A-419E-9469-6AFCF73A65A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150929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50240-986C-490C-80D3-39A7F9596680}"/>
              </a:ext>
            </a:extLst>
          </p:cNvPr>
          <p:cNvSpPr>
            <a:spLocks noGrp="1"/>
          </p:cNvSpPr>
          <p:nvPr>
            <p:ph type="title"/>
          </p:nvPr>
        </p:nvSpPr>
        <p:spPr/>
        <p:txBody>
          <a:bodyPr/>
          <a:lstStyle/>
          <a:p>
            <a:r>
              <a:rPr lang="en-US"/>
              <a:t>Facebook Own Posts Table | Buttercup Malaysia - 6 of 19</a:t>
            </a:r>
          </a:p>
        </p:txBody>
      </p:sp>
      <p:graphicFrame>
        <p:nvGraphicFramePr>
          <p:cNvPr id="5" name="Table Placeholder 4">
            <a:extLst>
              <a:ext uri="{FF2B5EF4-FFF2-40B4-BE49-F238E27FC236}">
                <a16:creationId xmlns:a16="http://schemas.microsoft.com/office/drawing/2014/main" id="{F123F8D5-0F77-496F-B986-17C6E4C2D389}"/>
              </a:ext>
            </a:extLst>
          </p:cNvPr>
          <p:cNvGraphicFramePr>
            <a:graphicFrameLocks noGrp="1"/>
          </p:cNvGraphicFramePr>
          <p:nvPr>
            <p:ph type="tbl" sz="quarter" idx="13"/>
            <p:extLst>
              <p:ext uri="{D42A27DB-BD31-4B8C-83A1-F6EECF244321}">
                <p14:modId xmlns:p14="http://schemas.microsoft.com/office/powerpoint/2010/main" val="3738827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68791171"/>
                    </a:ext>
                  </a:extLst>
                </a:gridCol>
                <a:gridCol w="658368">
                  <a:extLst>
                    <a:ext uri="{9D8B030D-6E8A-4147-A177-3AD203B41FA5}">
                      <a16:colId xmlns:a16="http://schemas.microsoft.com/office/drawing/2014/main" val="987118926"/>
                    </a:ext>
                  </a:extLst>
                </a:gridCol>
                <a:gridCol w="658368">
                  <a:extLst>
                    <a:ext uri="{9D8B030D-6E8A-4147-A177-3AD203B41FA5}">
                      <a16:colId xmlns:a16="http://schemas.microsoft.com/office/drawing/2014/main" val="361851681"/>
                    </a:ext>
                  </a:extLst>
                </a:gridCol>
                <a:gridCol w="658368">
                  <a:extLst>
                    <a:ext uri="{9D8B030D-6E8A-4147-A177-3AD203B41FA5}">
                      <a16:colId xmlns:a16="http://schemas.microsoft.com/office/drawing/2014/main" val="3926261677"/>
                    </a:ext>
                  </a:extLst>
                </a:gridCol>
                <a:gridCol w="658368">
                  <a:extLst>
                    <a:ext uri="{9D8B030D-6E8A-4147-A177-3AD203B41FA5}">
                      <a16:colId xmlns:a16="http://schemas.microsoft.com/office/drawing/2014/main" val="3203806158"/>
                    </a:ext>
                  </a:extLst>
                </a:gridCol>
                <a:gridCol w="658368">
                  <a:extLst>
                    <a:ext uri="{9D8B030D-6E8A-4147-A177-3AD203B41FA5}">
                      <a16:colId xmlns:a16="http://schemas.microsoft.com/office/drawing/2014/main" val="3355673957"/>
                    </a:ext>
                  </a:extLst>
                </a:gridCol>
                <a:gridCol w="658368">
                  <a:extLst>
                    <a:ext uri="{9D8B030D-6E8A-4147-A177-3AD203B41FA5}">
                      <a16:colId xmlns:a16="http://schemas.microsoft.com/office/drawing/2014/main" val="3103683564"/>
                    </a:ext>
                  </a:extLst>
                </a:gridCol>
                <a:gridCol w="658368">
                  <a:extLst>
                    <a:ext uri="{9D8B030D-6E8A-4147-A177-3AD203B41FA5}">
                      <a16:colId xmlns:a16="http://schemas.microsoft.com/office/drawing/2014/main" val="814383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4152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- 2018-04-18 08:25:00 </a:t>
                      </a:r>
                      <a:r>
                        <a:rPr kumimoji="0" lang="en-US" sz="1000" b="0" i="0" u="none" strike="noStrike" kern="1200" cap="none" spc="0" normalizeH="0" baseline="0" noProof="0">
                          <a:ln>
                            <a:noFill/>
                          </a:ln>
                          <a:solidFill>
                            <a:prstClr val="black"/>
                          </a:solidFill>
                          <a:effectLst/>
                          <a:uLnTx/>
                          <a:uFillTx/>
                          <a:latin typeface="+mn-lt"/>
                          <a:ea typeface="+mn-ea"/>
                          <a:cs typeface="+mn-cs"/>
                        </a:rPr>
                        <a:t> 
 Ingin tahu cara memenangi motosikal Honda Wave Alpha dengan pembelian Buttercup dari Mydin? Mudah saja!
Beli Buttercup di Mydin sebanyak RM20 dan hantarkan resit yang jelas berserta nama penuh, nombor MyKad dan jawapan Betul/Salah adakah logo Buttercup berwarna biru melalui WhatsApp kepada 018-989 8290.
Semakin banyak anda membeli Buttercup di Mydin dan menghantarkan penyertaan, semakin tinggi peluang anda mendapat hadiah yang lumayan!
Peraduan bermula 1 April 2018 dan berakhir 30 Jun 2018.
Lihat Terma dan Syarat: http://bit.ly/ButtercupTC2018MYDIN
#BeliDanMenangButtercup2018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1837996"/>
                  </a:ext>
                </a:extLst>
              </a:tr>
            </a:tbl>
          </a:graphicData>
        </a:graphic>
      </p:graphicFrame>
      <p:sp>
        <p:nvSpPr>
          <p:cNvPr id="4" name="Text Placeholder 3">
            <a:extLst>
              <a:ext uri="{FF2B5EF4-FFF2-40B4-BE49-F238E27FC236}">
                <a16:creationId xmlns:a16="http://schemas.microsoft.com/office/drawing/2014/main" id="{ACBB2E7D-92A6-46FD-80D1-0B5A81EB266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527603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6A872-A0BA-4569-92F3-3BADDC2875E1}"/>
              </a:ext>
            </a:extLst>
          </p:cNvPr>
          <p:cNvSpPr>
            <a:spLocks noGrp="1"/>
          </p:cNvSpPr>
          <p:nvPr>
            <p:ph type="title"/>
          </p:nvPr>
        </p:nvSpPr>
        <p:spPr/>
        <p:txBody>
          <a:bodyPr/>
          <a:lstStyle/>
          <a:p>
            <a:r>
              <a:rPr lang="en-US"/>
              <a:t>Facebook Own Posts Table | Buttercup Malaysia - 7 of 19</a:t>
            </a:r>
          </a:p>
        </p:txBody>
      </p:sp>
      <p:graphicFrame>
        <p:nvGraphicFramePr>
          <p:cNvPr id="5" name="Table Placeholder 4">
            <a:extLst>
              <a:ext uri="{FF2B5EF4-FFF2-40B4-BE49-F238E27FC236}">
                <a16:creationId xmlns:a16="http://schemas.microsoft.com/office/drawing/2014/main" id="{E8A5D06A-9227-498C-8CA5-B910AD472802}"/>
              </a:ext>
            </a:extLst>
          </p:cNvPr>
          <p:cNvGraphicFramePr>
            <a:graphicFrameLocks noGrp="1"/>
          </p:cNvGraphicFramePr>
          <p:nvPr>
            <p:ph type="tbl" sz="quarter" idx="13"/>
            <p:extLst>
              <p:ext uri="{D42A27DB-BD31-4B8C-83A1-F6EECF244321}">
                <p14:modId xmlns:p14="http://schemas.microsoft.com/office/powerpoint/2010/main" val="1082716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01652599"/>
                    </a:ext>
                  </a:extLst>
                </a:gridCol>
                <a:gridCol w="658368">
                  <a:extLst>
                    <a:ext uri="{9D8B030D-6E8A-4147-A177-3AD203B41FA5}">
                      <a16:colId xmlns:a16="http://schemas.microsoft.com/office/drawing/2014/main" val="4140701260"/>
                    </a:ext>
                  </a:extLst>
                </a:gridCol>
                <a:gridCol w="658368">
                  <a:extLst>
                    <a:ext uri="{9D8B030D-6E8A-4147-A177-3AD203B41FA5}">
                      <a16:colId xmlns:a16="http://schemas.microsoft.com/office/drawing/2014/main" val="2365131486"/>
                    </a:ext>
                  </a:extLst>
                </a:gridCol>
                <a:gridCol w="658368">
                  <a:extLst>
                    <a:ext uri="{9D8B030D-6E8A-4147-A177-3AD203B41FA5}">
                      <a16:colId xmlns:a16="http://schemas.microsoft.com/office/drawing/2014/main" val="138221701"/>
                    </a:ext>
                  </a:extLst>
                </a:gridCol>
                <a:gridCol w="658368">
                  <a:extLst>
                    <a:ext uri="{9D8B030D-6E8A-4147-A177-3AD203B41FA5}">
                      <a16:colId xmlns:a16="http://schemas.microsoft.com/office/drawing/2014/main" val="3177932242"/>
                    </a:ext>
                  </a:extLst>
                </a:gridCol>
                <a:gridCol w="658368">
                  <a:extLst>
                    <a:ext uri="{9D8B030D-6E8A-4147-A177-3AD203B41FA5}">
                      <a16:colId xmlns:a16="http://schemas.microsoft.com/office/drawing/2014/main" val="298691021"/>
                    </a:ext>
                  </a:extLst>
                </a:gridCol>
                <a:gridCol w="658368">
                  <a:extLst>
                    <a:ext uri="{9D8B030D-6E8A-4147-A177-3AD203B41FA5}">
                      <a16:colId xmlns:a16="http://schemas.microsoft.com/office/drawing/2014/main" val="3644525366"/>
                    </a:ext>
                  </a:extLst>
                </a:gridCol>
                <a:gridCol w="658368">
                  <a:extLst>
                    <a:ext uri="{9D8B030D-6E8A-4147-A177-3AD203B41FA5}">
                      <a16:colId xmlns:a16="http://schemas.microsoft.com/office/drawing/2014/main" val="3437468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96275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- 2018-04-17 13:02:00 </a:t>
                      </a:r>
                      <a:r>
                        <a:rPr kumimoji="0" lang="en-US" sz="1000" b="0" i="0" u="none" strike="noStrike" kern="1200" cap="none" spc="0" normalizeH="0" baseline="0" noProof="0">
                          <a:ln>
                            <a:noFill/>
                          </a:ln>
                          <a:solidFill>
                            <a:prstClr val="black"/>
                          </a:solidFill>
                          <a:effectLst/>
                          <a:uLnTx/>
                          <a:uFillTx/>
                          <a:latin typeface="+mn-lt"/>
                          <a:ea typeface="+mn-ea"/>
                          <a:cs typeface="+mn-cs"/>
                        </a:rPr>
                        <a:t> 
 Kuih ini lembut dan gebu, sesuai dimakan pada bila-bila masa. Mari sediakannya sendiri di rumah.​
​
#ResipiButtercup​
​
Kuih Apam ​
​
Bahan-bahan:​
Bahan (A) untuk gula hangus:​
250 gm Buttercup​
11/2 cawan gula pasir​
1 cawan air panas​
​
Bahan (B)​
3/4 cawan gula kastor​
4 biji telur​
3 cawan tepung gandum ayak bersama​
2 sudu teh soda bikarbonat​
1 tin susu cair​
1 sudu teh esen vanila
Arahan:​
Untuk membuat gula hangus:​
Masukkan gula dalam periuk, masak dengan api perlahan hingga gula larut dan berwarna perang.​
Padamkan api dan masukkan air. Nyalakan semula api dan kacau hingga semua larut dan masukkan Buttercup, kacau rata dan ketepikan.​
​
Untuk menyediakan adunan apam:​
Putar gula, telur dan esen vanila hingga kembang dan masukkan gula hangus yang masih panas tadi.​
Kemudian masukkan susu selang selikan dengan tepung. Gaul semua hingga sebati.​
Perap selama 1/2 jam.​
Panaskan pengukus dan acuan lompang. Tuangkan adunan ke dalam acuan yang disapu sedikit Buttercup. ​
Jika guna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41940069"/>
                  </a:ext>
                </a:extLst>
              </a:tr>
            </a:tbl>
          </a:graphicData>
        </a:graphic>
      </p:graphicFrame>
      <p:sp>
        <p:nvSpPr>
          <p:cNvPr id="4" name="Text Placeholder 3">
            <a:extLst>
              <a:ext uri="{FF2B5EF4-FFF2-40B4-BE49-F238E27FC236}">
                <a16:creationId xmlns:a16="http://schemas.microsoft.com/office/drawing/2014/main" id="{F68D4AA9-4A67-4091-8114-9B9888A19CD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4917763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5F98C-81EF-4EE0-93FE-B778A8568EEB}"/>
              </a:ext>
            </a:extLst>
          </p:cNvPr>
          <p:cNvSpPr>
            <a:spLocks noGrp="1"/>
          </p:cNvSpPr>
          <p:nvPr>
            <p:ph type="title"/>
          </p:nvPr>
        </p:nvSpPr>
        <p:spPr/>
        <p:txBody>
          <a:bodyPr/>
          <a:lstStyle/>
          <a:p>
            <a:r>
              <a:rPr lang="en-US"/>
              <a:t>Facebook Own Posts Table | Buttercup Malaysia - 8 of 19</a:t>
            </a:r>
          </a:p>
        </p:txBody>
      </p:sp>
      <p:graphicFrame>
        <p:nvGraphicFramePr>
          <p:cNvPr id="5" name="Table Placeholder 4">
            <a:extLst>
              <a:ext uri="{FF2B5EF4-FFF2-40B4-BE49-F238E27FC236}">
                <a16:creationId xmlns:a16="http://schemas.microsoft.com/office/drawing/2014/main" id="{A23CC7B3-F75B-453D-B385-F25BF5E18E70}"/>
              </a:ext>
            </a:extLst>
          </p:cNvPr>
          <p:cNvGraphicFramePr>
            <a:graphicFrameLocks noGrp="1"/>
          </p:cNvGraphicFramePr>
          <p:nvPr>
            <p:ph type="tbl" sz="quarter" idx="13"/>
            <p:extLst>
              <p:ext uri="{D42A27DB-BD31-4B8C-83A1-F6EECF244321}">
                <p14:modId xmlns:p14="http://schemas.microsoft.com/office/powerpoint/2010/main" val="386621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02782638"/>
                    </a:ext>
                  </a:extLst>
                </a:gridCol>
                <a:gridCol w="658368">
                  <a:extLst>
                    <a:ext uri="{9D8B030D-6E8A-4147-A177-3AD203B41FA5}">
                      <a16:colId xmlns:a16="http://schemas.microsoft.com/office/drawing/2014/main" val="1709693302"/>
                    </a:ext>
                  </a:extLst>
                </a:gridCol>
                <a:gridCol w="658368">
                  <a:extLst>
                    <a:ext uri="{9D8B030D-6E8A-4147-A177-3AD203B41FA5}">
                      <a16:colId xmlns:a16="http://schemas.microsoft.com/office/drawing/2014/main" val="2932863434"/>
                    </a:ext>
                  </a:extLst>
                </a:gridCol>
                <a:gridCol w="658368">
                  <a:extLst>
                    <a:ext uri="{9D8B030D-6E8A-4147-A177-3AD203B41FA5}">
                      <a16:colId xmlns:a16="http://schemas.microsoft.com/office/drawing/2014/main" val="1873213652"/>
                    </a:ext>
                  </a:extLst>
                </a:gridCol>
                <a:gridCol w="658368">
                  <a:extLst>
                    <a:ext uri="{9D8B030D-6E8A-4147-A177-3AD203B41FA5}">
                      <a16:colId xmlns:a16="http://schemas.microsoft.com/office/drawing/2014/main" val="3324279665"/>
                    </a:ext>
                  </a:extLst>
                </a:gridCol>
                <a:gridCol w="658368">
                  <a:extLst>
                    <a:ext uri="{9D8B030D-6E8A-4147-A177-3AD203B41FA5}">
                      <a16:colId xmlns:a16="http://schemas.microsoft.com/office/drawing/2014/main" val="4187727676"/>
                    </a:ext>
                  </a:extLst>
                </a:gridCol>
                <a:gridCol w="658368">
                  <a:extLst>
                    <a:ext uri="{9D8B030D-6E8A-4147-A177-3AD203B41FA5}">
                      <a16:colId xmlns:a16="http://schemas.microsoft.com/office/drawing/2014/main" val="223205663"/>
                    </a:ext>
                  </a:extLst>
                </a:gridCol>
                <a:gridCol w="658368">
                  <a:extLst>
                    <a:ext uri="{9D8B030D-6E8A-4147-A177-3AD203B41FA5}">
                      <a16:colId xmlns:a16="http://schemas.microsoft.com/office/drawing/2014/main" val="2889904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27234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- 2018-04-15 17:23:00 </a:t>
                      </a:r>
                      <a:r>
                        <a:rPr kumimoji="0" lang="en-US" sz="1000" b="0" i="0" u="none" strike="noStrike" kern="1200" cap="none" spc="0" normalizeH="0" baseline="0" noProof="0">
                          <a:ln>
                            <a:noFill/>
                          </a:ln>
                          <a:solidFill>
                            <a:prstClr val="black"/>
                          </a:solidFill>
                          <a:effectLst/>
                          <a:uLnTx/>
                          <a:uFillTx/>
                          <a:latin typeface="+mn-lt"/>
                          <a:ea typeface="+mn-ea"/>
                          <a:cs typeface="+mn-cs"/>
                        </a:rPr>
                        <a:t> 
 Ini peluang anda untuk bercuti ke Krabi secara percuma atau memenangi Notebook berjenama! Selain itu, ada juga baucar tunai Tesco bernilai RM100 untuk dimenangi!
Beli Buttercup di Tesco sebanyak RM20 dan hantarkan resit yang jelas melalui WhatsApp kepada 018-989 8290 berserta nama penuh, nombor MyKad dan jawapan Betul/Salah adakah logo Buttercup berwarna biru?
Lebih banyak anda membeli Buttercup di Tesco dan menghantarkan penyertaan, lebih tinggi peluang untuk menang!
Peraduan bermula 1 April 2018 dan berakhir 30 Jun 2018.
Lihat Terma dan Syarat: http://bit.ly/ButtercupTC2018TESCO
#BeliDanMenangButtercup2018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6820502"/>
                  </a:ext>
                </a:extLst>
              </a:tr>
            </a:tbl>
          </a:graphicData>
        </a:graphic>
      </p:graphicFrame>
      <p:sp>
        <p:nvSpPr>
          <p:cNvPr id="4" name="Text Placeholder 3">
            <a:extLst>
              <a:ext uri="{FF2B5EF4-FFF2-40B4-BE49-F238E27FC236}">
                <a16:creationId xmlns:a16="http://schemas.microsoft.com/office/drawing/2014/main" id="{0169B34A-8D47-42F0-9001-8AF5638D0D2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0151173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50413-B611-409C-A161-594C2D8A4718}"/>
              </a:ext>
            </a:extLst>
          </p:cNvPr>
          <p:cNvSpPr>
            <a:spLocks noGrp="1"/>
          </p:cNvSpPr>
          <p:nvPr>
            <p:ph type="title"/>
          </p:nvPr>
        </p:nvSpPr>
        <p:spPr/>
        <p:txBody>
          <a:bodyPr/>
          <a:lstStyle/>
          <a:p>
            <a:r>
              <a:rPr lang="en-US"/>
              <a:t>Facebook Own Posts Table | Buttercup Malaysia - 9 of 19</a:t>
            </a:r>
          </a:p>
        </p:txBody>
      </p:sp>
      <p:graphicFrame>
        <p:nvGraphicFramePr>
          <p:cNvPr id="5" name="Table Placeholder 4">
            <a:extLst>
              <a:ext uri="{FF2B5EF4-FFF2-40B4-BE49-F238E27FC236}">
                <a16:creationId xmlns:a16="http://schemas.microsoft.com/office/drawing/2014/main" id="{C9F05743-4680-490E-831E-ACAD4E435832}"/>
              </a:ext>
            </a:extLst>
          </p:cNvPr>
          <p:cNvGraphicFramePr>
            <a:graphicFrameLocks noGrp="1"/>
          </p:cNvGraphicFramePr>
          <p:nvPr>
            <p:ph type="tbl" sz="quarter" idx="13"/>
            <p:extLst>
              <p:ext uri="{D42A27DB-BD31-4B8C-83A1-F6EECF244321}">
                <p14:modId xmlns:p14="http://schemas.microsoft.com/office/powerpoint/2010/main" val="3032006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46073229"/>
                    </a:ext>
                  </a:extLst>
                </a:gridCol>
                <a:gridCol w="658368">
                  <a:extLst>
                    <a:ext uri="{9D8B030D-6E8A-4147-A177-3AD203B41FA5}">
                      <a16:colId xmlns:a16="http://schemas.microsoft.com/office/drawing/2014/main" val="3484453875"/>
                    </a:ext>
                  </a:extLst>
                </a:gridCol>
                <a:gridCol w="658368">
                  <a:extLst>
                    <a:ext uri="{9D8B030D-6E8A-4147-A177-3AD203B41FA5}">
                      <a16:colId xmlns:a16="http://schemas.microsoft.com/office/drawing/2014/main" val="2437701887"/>
                    </a:ext>
                  </a:extLst>
                </a:gridCol>
                <a:gridCol w="658368">
                  <a:extLst>
                    <a:ext uri="{9D8B030D-6E8A-4147-A177-3AD203B41FA5}">
                      <a16:colId xmlns:a16="http://schemas.microsoft.com/office/drawing/2014/main" val="1770512789"/>
                    </a:ext>
                  </a:extLst>
                </a:gridCol>
                <a:gridCol w="658368">
                  <a:extLst>
                    <a:ext uri="{9D8B030D-6E8A-4147-A177-3AD203B41FA5}">
                      <a16:colId xmlns:a16="http://schemas.microsoft.com/office/drawing/2014/main" val="2047681916"/>
                    </a:ext>
                  </a:extLst>
                </a:gridCol>
                <a:gridCol w="658368">
                  <a:extLst>
                    <a:ext uri="{9D8B030D-6E8A-4147-A177-3AD203B41FA5}">
                      <a16:colId xmlns:a16="http://schemas.microsoft.com/office/drawing/2014/main" val="3422468890"/>
                    </a:ext>
                  </a:extLst>
                </a:gridCol>
                <a:gridCol w="658368">
                  <a:extLst>
                    <a:ext uri="{9D8B030D-6E8A-4147-A177-3AD203B41FA5}">
                      <a16:colId xmlns:a16="http://schemas.microsoft.com/office/drawing/2014/main" val="4195781954"/>
                    </a:ext>
                  </a:extLst>
                </a:gridCol>
                <a:gridCol w="658368">
                  <a:extLst>
                    <a:ext uri="{9D8B030D-6E8A-4147-A177-3AD203B41FA5}">
                      <a16:colId xmlns:a16="http://schemas.microsoft.com/office/drawing/2014/main" val="4056714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05530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- 2018-04-14 09:57:00 </a:t>
                      </a:r>
                      <a:r>
                        <a:rPr kumimoji="0" lang="en-US" sz="1000" b="0" i="0" u="none" strike="noStrike" kern="1200" cap="none" spc="0" normalizeH="0" baseline="0" noProof="0">
                          <a:ln>
                            <a:noFill/>
                          </a:ln>
                          <a:solidFill>
                            <a:prstClr val="black"/>
                          </a:solidFill>
                          <a:effectLst/>
                          <a:uLnTx/>
                          <a:uFillTx/>
                          <a:latin typeface="+mn-lt"/>
                          <a:ea typeface="+mn-ea"/>
                          <a:cs typeface="+mn-cs"/>
                        </a:rPr>
                        <a:t> 
 Biasanya kita makan bahulu yang kosong sahaja, kali ini kita tambah perisa lemon pula!​
​
#ResipiButtercup​
​
Bahulu Lemon​
​
Bahan-bahan:​
50 gm Buttercup dicairkan​
20 gm madu​
1 sudu teh parutan kulit lemon​
1 sudu teh air perahan lemon​
4 biji kuning telur​
4 biji putih telur​
25 gm gula pasir​
80 gm tepung gandum​
1/2 sudu teh krim tartar​
1/4 sudu teh garam​
50 gm gula pasir halus​
Arahan:​
1. Panaskan Buttercup hingga cair dalam kuali.​
2. Kemudian, masukkan madu, parutan kulit lemon serta air perahan lemon dan kacau rata. Ketepikan (Ini adalah BAHAN A)​
3. Dalam mangkuk lain, pukul kuning telur dan gula pasir hingga pekat.​
4. Masukkan BAHAN A dan pukul rata.​
5. Selepas itu, dalam mangkuk yang sama, masukkan tepung gandum sambil diayak dan kacau rata. Ketepikan (Ini adalah BAHAN B)​
6. Dalam mangkuk yang baru, pukul putih telur, krim tartar serta garam sehingga setengah kembang.​
7. Kemudian, masukkan pula gula pasir sedikit demi sedikit sambil dipukul hingga kembang.​
8. 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70067739"/>
                  </a:ext>
                </a:extLst>
              </a:tr>
            </a:tbl>
          </a:graphicData>
        </a:graphic>
      </p:graphicFrame>
      <p:sp>
        <p:nvSpPr>
          <p:cNvPr id="4" name="Text Placeholder 3">
            <a:extLst>
              <a:ext uri="{FF2B5EF4-FFF2-40B4-BE49-F238E27FC236}">
                <a16:creationId xmlns:a16="http://schemas.microsoft.com/office/drawing/2014/main" id="{7CD553EE-DC38-4C40-A62A-707F68C1D22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4436383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7E5F-0300-4269-BCE8-953AED1C6089}"/>
              </a:ext>
            </a:extLst>
          </p:cNvPr>
          <p:cNvSpPr>
            <a:spLocks noGrp="1"/>
          </p:cNvSpPr>
          <p:nvPr>
            <p:ph type="title"/>
          </p:nvPr>
        </p:nvSpPr>
        <p:spPr/>
        <p:txBody>
          <a:bodyPr/>
          <a:lstStyle/>
          <a:p>
            <a:r>
              <a:rPr lang="en-US"/>
              <a:t>Facebook Own Posts Table | Buttercup Malaysia - 10 of 19</a:t>
            </a:r>
          </a:p>
        </p:txBody>
      </p:sp>
      <p:graphicFrame>
        <p:nvGraphicFramePr>
          <p:cNvPr id="5" name="Table Placeholder 4">
            <a:extLst>
              <a:ext uri="{FF2B5EF4-FFF2-40B4-BE49-F238E27FC236}">
                <a16:creationId xmlns:a16="http://schemas.microsoft.com/office/drawing/2014/main" id="{7BDC9DE4-5443-4AA7-B520-7B171EFBDC34}"/>
              </a:ext>
            </a:extLst>
          </p:cNvPr>
          <p:cNvGraphicFramePr>
            <a:graphicFrameLocks noGrp="1"/>
          </p:cNvGraphicFramePr>
          <p:nvPr>
            <p:ph type="tbl" sz="quarter" idx="13"/>
            <p:extLst>
              <p:ext uri="{D42A27DB-BD31-4B8C-83A1-F6EECF244321}">
                <p14:modId xmlns:p14="http://schemas.microsoft.com/office/powerpoint/2010/main" val="1041849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16580285"/>
                    </a:ext>
                  </a:extLst>
                </a:gridCol>
                <a:gridCol w="658368">
                  <a:extLst>
                    <a:ext uri="{9D8B030D-6E8A-4147-A177-3AD203B41FA5}">
                      <a16:colId xmlns:a16="http://schemas.microsoft.com/office/drawing/2014/main" val="1432399981"/>
                    </a:ext>
                  </a:extLst>
                </a:gridCol>
                <a:gridCol w="658368">
                  <a:extLst>
                    <a:ext uri="{9D8B030D-6E8A-4147-A177-3AD203B41FA5}">
                      <a16:colId xmlns:a16="http://schemas.microsoft.com/office/drawing/2014/main" val="3289783129"/>
                    </a:ext>
                  </a:extLst>
                </a:gridCol>
                <a:gridCol w="658368">
                  <a:extLst>
                    <a:ext uri="{9D8B030D-6E8A-4147-A177-3AD203B41FA5}">
                      <a16:colId xmlns:a16="http://schemas.microsoft.com/office/drawing/2014/main" val="956035210"/>
                    </a:ext>
                  </a:extLst>
                </a:gridCol>
                <a:gridCol w="658368">
                  <a:extLst>
                    <a:ext uri="{9D8B030D-6E8A-4147-A177-3AD203B41FA5}">
                      <a16:colId xmlns:a16="http://schemas.microsoft.com/office/drawing/2014/main" val="1083919007"/>
                    </a:ext>
                  </a:extLst>
                </a:gridCol>
                <a:gridCol w="658368">
                  <a:extLst>
                    <a:ext uri="{9D8B030D-6E8A-4147-A177-3AD203B41FA5}">
                      <a16:colId xmlns:a16="http://schemas.microsoft.com/office/drawing/2014/main" val="3874086063"/>
                    </a:ext>
                  </a:extLst>
                </a:gridCol>
                <a:gridCol w="658368">
                  <a:extLst>
                    <a:ext uri="{9D8B030D-6E8A-4147-A177-3AD203B41FA5}">
                      <a16:colId xmlns:a16="http://schemas.microsoft.com/office/drawing/2014/main" val="2603865813"/>
                    </a:ext>
                  </a:extLst>
                </a:gridCol>
                <a:gridCol w="658368">
                  <a:extLst>
                    <a:ext uri="{9D8B030D-6E8A-4147-A177-3AD203B41FA5}">
                      <a16:colId xmlns:a16="http://schemas.microsoft.com/office/drawing/2014/main" val="2572530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55764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- 2018-04-13 20:55:00 </a:t>
                      </a:r>
                      <a:r>
                        <a:rPr kumimoji="0" lang="en-US" sz="1000" b="0" i="0" u="none" strike="noStrike" kern="1200" cap="none" spc="0" normalizeH="0" baseline="0" noProof="0">
                          <a:ln>
                            <a:noFill/>
                          </a:ln>
                          <a:solidFill>
                            <a:prstClr val="black"/>
                          </a:solidFill>
                          <a:effectLst/>
                          <a:uLnTx/>
                          <a:uFillTx/>
                          <a:latin typeface="+mn-lt"/>
                          <a:ea typeface="+mn-ea"/>
                          <a:cs typeface="+mn-cs"/>
                        </a:rPr>
                        <a:t> 
 Tahukah famili Buttercup, bahawa mood untuk memasak pastri adalah penting? Seorang chef memberitahu, pastri beliau pasti tidak menjadi apabila beliau memasak dengan mood yang tidak baik.​
​
Oleh itu, jika anda ingin membuat kek atau roti yang terbaik, tenangkanlah diri dan jangan gopoh 😉
​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6508847"/>
                  </a:ext>
                </a:extLst>
              </a:tr>
            </a:tbl>
          </a:graphicData>
        </a:graphic>
      </p:graphicFrame>
      <p:sp>
        <p:nvSpPr>
          <p:cNvPr id="4" name="Text Placeholder 3">
            <a:extLst>
              <a:ext uri="{FF2B5EF4-FFF2-40B4-BE49-F238E27FC236}">
                <a16:creationId xmlns:a16="http://schemas.microsoft.com/office/drawing/2014/main" id="{87ACEF2C-430B-4ED6-AC9F-A6629DAEBCE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9208833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89414-0933-4C9A-A421-738EBF058127}"/>
              </a:ext>
            </a:extLst>
          </p:cNvPr>
          <p:cNvSpPr>
            <a:spLocks noGrp="1"/>
          </p:cNvSpPr>
          <p:nvPr>
            <p:ph type="title"/>
          </p:nvPr>
        </p:nvSpPr>
        <p:spPr/>
        <p:txBody>
          <a:bodyPr/>
          <a:lstStyle/>
          <a:p>
            <a:r>
              <a:rPr lang="en-US"/>
              <a:t>Facebook Own Posts Table | Buttercup Malaysia - 11 of 19</a:t>
            </a:r>
          </a:p>
        </p:txBody>
      </p:sp>
      <p:graphicFrame>
        <p:nvGraphicFramePr>
          <p:cNvPr id="5" name="Table Placeholder 4">
            <a:extLst>
              <a:ext uri="{FF2B5EF4-FFF2-40B4-BE49-F238E27FC236}">
                <a16:creationId xmlns:a16="http://schemas.microsoft.com/office/drawing/2014/main" id="{2F22DE16-3396-4C84-BA57-D0D8D002F884}"/>
              </a:ext>
            </a:extLst>
          </p:cNvPr>
          <p:cNvGraphicFramePr>
            <a:graphicFrameLocks noGrp="1"/>
          </p:cNvGraphicFramePr>
          <p:nvPr>
            <p:ph type="tbl" sz="quarter" idx="13"/>
            <p:extLst>
              <p:ext uri="{D42A27DB-BD31-4B8C-83A1-F6EECF244321}">
                <p14:modId xmlns:p14="http://schemas.microsoft.com/office/powerpoint/2010/main" val="1596688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54720685"/>
                    </a:ext>
                  </a:extLst>
                </a:gridCol>
                <a:gridCol w="658368">
                  <a:extLst>
                    <a:ext uri="{9D8B030D-6E8A-4147-A177-3AD203B41FA5}">
                      <a16:colId xmlns:a16="http://schemas.microsoft.com/office/drawing/2014/main" val="2088688996"/>
                    </a:ext>
                  </a:extLst>
                </a:gridCol>
                <a:gridCol w="658368">
                  <a:extLst>
                    <a:ext uri="{9D8B030D-6E8A-4147-A177-3AD203B41FA5}">
                      <a16:colId xmlns:a16="http://schemas.microsoft.com/office/drawing/2014/main" val="523309106"/>
                    </a:ext>
                  </a:extLst>
                </a:gridCol>
                <a:gridCol w="658368">
                  <a:extLst>
                    <a:ext uri="{9D8B030D-6E8A-4147-A177-3AD203B41FA5}">
                      <a16:colId xmlns:a16="http://schemas.microsoft.com/office/drawing/2014/main" val="3299476050"/>
                    </a:ext>
                  </a:extLst>
                </a:gridCol>
                <a:gridCol w="658368">
                  <a:extLst>
                    <a:ext uri="{9D8B030D-6E8A-4147-A177-3AD203B41FA5}">
                      <a16:colId xmlns:a16="http://schemas.microsoft.com/office/drawing/2014/main" val="3522314231"/>
                    </a:ext>
                  </a:extLst>
                </a:gridCol>
                <a:gridCol w="658368">
                  <a:extLst>
                    <a:ext uri="{9D8B030D-6E8A-4147-A177-3AD203B41FA5}">
                      <a16:colId xmlns:a16="http://schemas.microsoft.com/office/drawing/2014/main" val="774017047"/>
                    </a:ext>
                  </a:extLst>
                </a:gridCol>
                <a:gridCol w="658368">
                  <a:extLst>
                    <a:ext uri="{9D8B030D-6E8A-4147-A177-3AD203B41FA5}">
                      <a16:colId xmlns:a16="http://schemas.microsoft.com/office/drawing/2014/main" val="2563956906"/>
                    </a:ext>
                  </a:extLst>
                </a:gridCol>
                <a:gridCol w="658368">
                  <a:extLst>
                    <a:ext uri="{9D8B030D-6E8A-4147-A177-3AD203B41FA5}">
                      <a16:colId xmlns:a16="http://schemas.microsoft.com/office/drawing/2014/main" val="3145727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45155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- 2018-04-12 20:01:11 </a:t>
                      </a:r>
                      <a:r>
                        <a:rPr kumimoji="0" lang="en-US" sz="1000" b="0" i="0" u="none" strike="noStrike" kern="1200" cap="none" spc="0" normalizeH="0" baseline="0" noProof="0">
                          <a:ln>
                            <a:noFill/>
                          </a:ln>
                          <a:solidFill>
                            <a:prstClr val="black"/>
                          </a:solidFill>
                          <a:effectLst/>
                          <a:uLnTx/>
                          <a:uFillTx/>
                          <a:latin typeface="+mn-lt"/>
                          <a:ea typeface="+mn-ea"/>
                          <a:cs typeface="+mn-cs"/>
                        </a:rPr>
                        <a:t> 
 Sudahkah anda membeli Buttercup dari Giant minggu ini? Jangan lepaskan peluang untuk memenangi hadiah mingguan baucar tunai Giant berjumlah RM150!
Beli Buttercup di Giant sebanyak RM20 dan hantarkan resit yang jelas melalui WhatsApp kepada 018-989 8290 berserta nama penuh, nombor MyKad dan jawapan Betul/Salah adakah logo Buttercup berwarna biru?
Pemenang akan dipilih berdasarkan pembelian dari Giant dan penyertaan terbanyak :)
Peraduan bermula 1 April 2018 dan berakhir 30 Jun 2018.
Lihat Terma dan Syarat: http://bit.ly/ButtercupTC2018GIANT
#BeliDanMenangButtercup2018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96197935"/>
                  </a:ext>
                </a:extLst>
              </a:tr>
            </a:tbl>
          </a:graphicData>
        </a:graphic>
      </p:graphicFrame>
      <p:sp>
        <p:nvSpPr>
          <p:cNvPr id="4" name="Text Placeholder 3">
            <a:extLst>
              <a:ext uri="{FF2B5EF4-FFF2-40B4-BE49-F238E27FC236}">
                <a16:creationId xmlns:a16="http://schemas.microsoft.com/office/drawing/2014/main" id="{C6B854B3-8E67-4FEB-8CC3-4C1DE6FCA61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6232983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F99AD-D7B7-4658-8B4A-275404782418}"/>
              </a:ext>
            </a:extLst>
          </p:cNvPr>
          <p:cNvSpPr>
            <a:spLocks noGrp="1"/>
          </p:cNvSpPr>
          <p:nvPr>
            <p:ph type="title"/>
          </p:nvPr>
        </p:nvSpPr>
        <p:spPr/>
        <p:txBody>
          <a:bodyPr/>
          <a:lstStyle/>
          <a:p>
            <a:r>
              <a:rPr lang="en-US"/>
              <a:t>Facebook Own Posts Table | Buttercup Malaysia - 12 of 19</a:t>
            </a:r>
          </a:p>
        </p:txBody>
      </p:sp>
      <p:graphicFrame>
        <p:nvGraphicFramePr>
          <p:cNvPr id="5" name="Table Placeholder 4">
            <a:extLst>
              <a:ext uri="{FF2B5EF4-FFF2-40B4-BE49-F238E27FC236}">
                <a16:creationId xmlns:a16="http://schemas.microsoft.com/office/drawing/2014/main" id="{74F9DAD7-0F47-4A2C-87F6-F0F3DFDB5452}"/>
              </a:ext>
            </a:extLst>
          </p:cNvPr>
          <p:cNvGraphicFramePr>
            <a:graphicFrameLocks noGrp="1"/>
          </p:cNvGraphicFramePr>
          <p:nvPr>
            <p:ph type="tbl" sz="quarter" idx="13"/>
            <p:extLst>
              <p:ext uri="{D42A27DB-BD31-4B8C-83A1-F6EECF244321}">
                <p14:modId xmlns:p14="http://schemas.microsoft.com/office/powerpoint/2010/main" val="2917532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47255338"/>
                    </a:ext>
                  </a:extLst>
                </a:gridCol>
                <a:gridCol w="658368">
                  <a:extLst>
                    <a:ext uri="{9D8B030D-6E8A-4147-A177-3AD203B41FA5}">
                      <a16:colId xmlns:a16="http://schemas.microsoft.com/office/drawing/2014/main" val="2140561621"/>
                    </a:ext>
                  </a:extLst>
                </a:gridCol>
                <a:gridCol w="658368">
                  <a:extLst>
                    <a:ext uri="{9D8B030D-6E8A-4147-A177-3AD203B41FA5}">
                      <a16:colId xmlns:a16="http://schemas.microsoft.com/office/drawing/2014/main" val="1272689683"/>
                    </a:ext>
                  </a:extLst>
                </a:gridCol>
                <a:gridCol w="658368">
                  <a:extLst>
                    <a:ext uri="{9D8B030D-6E8A-4147-A177-3AD203B41FA5}">
                      <a16:colId xmlns:a16="http://schemas.microsoft.com/office/drawing/2014/main" val="189129565"/>
                    </a:ext>
                  </a:extLst>
                </a:gridCol>
                <a:gridCol w="658368">
                  <a:extLst>
                    <a:ext uri="{9D8B030D-6E8A-4147-A177-3AD203B41FA5}">
                      <a16:colId xmlns:a16="http://schemas.microsoft.com/office/drawing/2014/main" val="941520050"/>
                    </a:ext>
                  </a:extLst>
                </a:gridCol>
                <a:gridCol w="658368">
                  <a:extLst>
                    <a:ext uri="{9D8B030D-6E8A-4147-A177-3AD203B41FA5}">
                      <a16:colId xmlns:a16="http://schemas.microsoft.com/office/drawing/2014/main" val="615187951"/>
                    </a:ext>
                  </a:extLst>
                </a:gridCol>
                <a:gridCol w="658368">
                  <a:extLst>
                    <a:ext uri="{9D8B030D-6E8A-4147-A177-3AD203B41FA5}">
                      <a16:colId xmlns:a16="http://schemas.microsoft.com/office/drawing/2014/main" val="1854220351"/>
                    </a:ext>
                  </a:extLst>
                </a:gridCol>
                <a:gridCol w="658368">
                  <a:extLst>
                    <a:ext uri="{9D8B030D-6E8A-4147-A177-3AD203B41FA5}">
                      <a16:colId xmlns:a16="http://schemas.microsoft.com/office/drawing/2014/main" val="3684203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65062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- 2018-04-11 17:52:00 </a:t>
                      </a:r>
                      <a:r>
                        <a:rPr kumimoji="0" lang="en-US" sz="1000" b="0" i="0" u="none" strike="noStrike" kern="1200" cap="none" spc="0" normalizeH="0" baseline="0" noProof="0">
                          <a:ln>
                            <a:noFill/>
                          </a:ln>
                          <a:solidFill>
                            <a:prstClr val="black"/>
                          </a:solidFill>
                          <a:effectLst/>
                          <a:uLnTx/>
                          <a:uFillTx/>
                          <a:latin typeface="+mn-lt"/>
                          <a:ea typeface="+mn-ea"/>
                          <a:cs typeface="+mn-cs"/>
                        </a:rPr>
                        <a:t> 
 Famili Buttercup ingin tahu satu rahsia? Buttercup boleh disapukan pada bibir untuk mencantikkannya! Biarkan beberapa minit, kemudian gosokkan bibir untuk membuang kulit bibir yang kering. Cubalah!​
​
#InfoButtercup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6703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- 2018-04-11 10:21:11 </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pemenang Minggu 1 Peraduan Jom Raya &amp; Menang Buttercup! Yang lain bagaimana? Sudah membeli Buttercup dari Giant? 
Beli Buttercup dari Giant sebanyak RM20 dan hantarkan resit yang jelas melalui WhatsApp kepada 018-989 8290 berserta nama penuh, nombor MyKad dan jawapan Betul/Salah adakah logo Buttercup berwarna biru?
Pemenang mingguan akan dipilih berdasarkan pembelian dari Giant dan penyertaan terbanyak setiap minggu 🙂
Peraduan bermula 1 April 2018 dan berakhir 30 Jun 2018.
Lihat Terma dan Syarat: http://bit.ly/ButtercupTC2018GIANT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87430183"/>
                  </a:ext>
                </a:extLst>
              </a:tr>
            </a:tbl>
          </a:graphicData>
        </a:graphic>
      </p:graphicFrame>
      <p:sp>
        <p:nvSpPr>
          <p:cNvPr id="4" name="Text Placeholder 3">
            <a:extLst>
              <a:ext uri="{FF2B5EF4-FFF2-40B4-BE49-F238E27FC236}">
                <a16:creationId xmlns:a16="http://schemas.microsoft.com/office/drawing/2014/main" id="{7DC6F5EF-8748-4366-8602-15D4BE613C4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0616608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9D3A13-EDD6-4AC6-B8B2-470C6AD80A84}"/>
              </a:ext>
            </a:extLst>
          </p:cNvPr>
          <p:cNvSpPr>
            <a:spLocks noGrp="1"/>
          </p:cNvSpPr>
          <p:nvPr>
            <p:ph type="title"/>
          </p:nvPr>
        </p:nvSpPr>
        <p:spPr/>
        <p:txBody>
          <a:bodyPr/>
          <a:lstStyle/>
          <a:p>
            <a:r>
              <a:rPr lang="en-US"/>
              <a:t>Facebook Own Posts Table | Buttercup Malaysia - 13 of 19</a:t>
            </a:r>
          </a:p>
        </p:txBody>
      </p:sp>
      <p:graphicFrame>
        <p:nvGraphicFramePr>
          <p:cNvPr id="5" name="Table Placeholder 4">
            <a:extLst>
              <a:ext uri="{FF2B5EF4-FFF2-40B4-BE49-F238E27FC236}">
                <a16:creationId xmlns:a16="http://schemas.microsoft.com/office/drawing/2014/main" id="{51B1056F-A525-4D43-BC42-54CB18CA1B82}"/>
              </a:ext>
            </a:extLst>
          </p:cNvPr>
          <p:cNvGraphicFramePr>
            <a:graphicFrameLocks noGrp="1"/>
          </p:cNvGraphicFramePr>
          <p:nvPr>
            <p:ph type="tbl" sz="quarter" idx="13"/>
            <p:extLst>
              <p:ext uri="{D42A27DB-BD31-4B8C-83A1-F6EECF244321}">
                <p14:modId xmlns:p14="http://schemas.microsoft.com/office/powerpoint/2010/main" val="2472946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48675606"/>
                    </a:ext>
                  </a:extLst>
                </a:gridCol>
                <a:gridCol w="658368">
                  <a:extLst>
                    <a:ext uri="{9D8B030D-6E8A-4147-A177-3AD203B41FA5}">
                      <a16:colId xmlns:a16="http://schemas.microsoft.com/office/drawing/2014/main" val="1805609840"/>
                    </a:ext>
                  </a:extLst>
                </a:gridCol>
                <a:gridCol w="658368">
                  <a:extLst>
                    <a:ext uri="{9D8B030D-6E8A-4147-A177-3AD203B41FA5}">
                      <a16:colId xmlns:a16="http://schemas.microsoft.com/office/drawing/2014/main" val="1220682370"/>
                    </a:ext>
                  </a:extLst>
                </a:gridCol>
                <a:gridCol w="658368">
                  <a:extLst>
                    <a:ext uri="{9D8B030D-6E8A-4147-A177-3AD203B41FA5}">
                      <a16:colId xmlns:a16="http://schemas.microsoft.com/office/drawing/2014/main" val="1078807636"/>
                    </a:ext>
                  </a:extLst>
                </a:gridCol>
                <a:gridCol w="658368">
                  <a:extLst>
                    <a:ext uri="{9D8B030D-6E8A-4147-A177-3AD203B41FA5}">
                      <a16:colId xmlns:a16="http://schemas.microsoft.com/office/drawing/2014/main" val="3518055249"/>
                    </a:ext>
                  </a:extLst>
                </a:gridCol>
                <a:gridCol w="658368">
                  <a:extLst>
                    <a:ext uri="{9D8B030D-6E8A-4147-A177-3AD203B41FA5}">
                      <a16:colId xmlns:a16="http://schemas.microsoft.com/office/drawing/2014/main" val="4172921380"/>
                    </a:ext>
                  </a:extLst>
                </a:gridCol>
                <a:gridCol w="658368">
                  <a:extLst>
                    <a:ext uri="{9D8B030D-6E8A-4147-A177-3AD203B41FA5}">
                      <a16:colId xmlns:a16="http://schemas.microsoft.com/office/drawing/2014/main" val="3950423400"/>
                    </a:ext>
                  </a:extLst>
                </a:gridCol>
                <a:gridCol w="658368">
                  <a:extLst>
                    <a:ext uri="{9D8B030D-6E8A-4147-A177-3AD203B41FA5}">
                      <a16:colId xmlns:a16="http://schemas.microsoft.com/office/drawing/2014/main" val="1030169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8767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- 2018-04-09 17:29:00 </a:t>
                      </a:r>
                      <a:r>
                        <a:rPr kumimoji="0" lang="en-US" sz="1000" b="0" i="0" u="none" strike="noStrike" kern="1200" cap="none" spc="0" normalizeH="0" baseline="0" noProof="0">
                          <a:ln>
                            <a:noFill/>
                          </a:ln>
                          <a:solidFill>
                            <a:prstClr val="black"/>
                          </a:solidFill>
                          <a:effectLst/>
                          <a:uLnTx/>
                          <a:uFillTx/>
                          <a:latin typeface="+mn-lt"/>
                          <a:ea typeface="+mn-ea"/>
                          <a:cs typeface="+mn-cs"/>
                        </a:rPr>
                        <a:t> 
 Namanya mungkin kurang menyelerakan, tetapi rasa kuih ini sungguh sedap!​
​
#ResipiButtercup​
​
Kuih Tahi Minyak​
​
Bahan-bahan:​
Untuk tahi minyak:​
1 cawan santan pekat​
Sedikit garam​
​
Untuk kuih:​
Sedikit Buttercup untuk disapukan kepada loyang​
5 biji telur ayam​
1 cawan santan pekat​
1 cawan gula putih​
3 sudu tepung beras​
1 cawan air​
Sedikit pewarna kuning​
1 helai daun pandan​
Arahan:​
Tahi minyak:​
Masak santan pekat dengan sedikit garam sehingga keluar tahi minyak berwarna coklat2 sikit. Sejukkan &amp; tapis tahi minyak sebelum di tabur di atas kuih.​
​
Kuih:​
1. Sapu loyang bulat berukuran 8 inci diameter dengan Buttercup. ​
2. Masak gula, daun pandan &amp; secawan air tadi hingga hancur kemudian sejukkan.​
3. Goreng tepung beras hingga kuning dan sejukkan.​
4. Panaskan periuk kukusan. Bila air gula dan tepung dah sejuk, pecahkan telur dalam mangkuk ( jangan lupa basuh dulu telur &amp; buang tali pusatnya), masukkan santan pekat dan air gula, kacau rata.​
5. Masukkan tepung dan kac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61691075"/>
                  </a:ext>
                </a:extLst>
              </a:tr>
            </a:tbl>
          </a:graphicData>
        </a:graphic>
      </p:graphicFrame>
      <p:sp>
        <p:nvSpPr>
          <p:cNvPr id="4" name="Text Placeholder 3">
            <a:extLst>
              <a:ext uri="{FF2B5EF4-FFF2-40B4-BE49-F238E27FC236}">
                <a16:creationId xmlns:a16="http://schemas.microsoft.com/office/drawing/2014/main" id="{2EAF4478-55D6-4A9D-B53A-9A8C49DD781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0592898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EB00E-2320-488D-8899-85F531474EFA}"/>
              </a:ext>
            </a:extLst>
          </p:cNvPr>
          <p:cNvSpPr>
            <a:spLocks noGrp="1"/>
          </p:cNvSpPr>
          <p:nvPr>
            <p:ph type="title"/>
          </p:nvPr>
        </p:nvSpPr>
        <p:spPr/>
        <p:txBody>
          <a:bodyPr/>
          <a:lstStyle/>
          <a:p>
            <a:r>
              <a:rPr lang="en-US"/>
              <a:t>Facebook Own Posts Table | Buttercup Malaysia - 14 of 19</a:t>
            </a:r>
          </a:p>
        </p:txBody>
      </p:sp>
      <p:graphicFrame>
        <p:nvGraphicFramePr>
          <p:cNvPr id="5" name="Table Placeholder 4">
            <a:extLst>
              <a:ext uri="{FF2B5EF4-FFF2-40B4-BE49-F238E27FC236}">
                <a16:creationId xmlns:a16="http://schemas.microsoft.com/office/drawing/2014/main" id="{1E5E2D57-7E22-46AC-87B9-6A4FA78139A0}"/>
              </a:ext>
            </a:extLst>
          </p:cNvPr>
          <p:cNvGraphicFramePr>
            <a:graphicFrameLocks noGrp="1"/>
          </p:cNvGraphicFramePr>
          <p:nvPr>
            <p:ph type="tbl" sz="quarter" idx="13"/>
            <p:extLst>
              <p:ext uri="{D42A27DB-BD31-4B8C-83A1-F6EECF244321}">
                <p14:modId xmlns:p14="http://schemas.microsoft.com/office/powerpoint/2010/main" val="1850991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30113294"/>
                    </a:ext>
                  </a:extLst>
                </a:gridCol>
                <a:gridCol w="658368">
                  <a:extLst>
                    <a:ext uri="{9D8B030D-6E8A-4147-A177-3AD203B41FA5}">
                      <a16:colId xmlns:a16="http://schemas.microsoft.com/office/drawing/2014/main" val="3401066601"/>
                    </a:ext>
                  </a:extLst>
                </a:gridCol>
                <a:gridCol w="658368">
                  <a:extLst>
                    <a:ext uri="{9D8B030D-6E8A-4147-A177-3AD203B41FA5}">
                      <a16:colId xmlns:a16="http://schemas.microsoft.com/office/drawing/2014/main" val="2280741949"/>
                    </a:ext>
                  </a:extLst>
                </a:gridCol>
                <a:gridCol w="658368">
                  <a:extLst>
                    <a:ext uri="{9D8B030D-6E8A-4147-A177-3AD203B41FA5}">
                      <a16:colId xmlns:a16="http://schemas.microsoft.com/office/drawing/2014/main" val="1730840588"/>
                    </a:ext>
                  </a:extLst>
                </a:gridCol>
                <a:gridCol w="658368">
                  <a:extLst>
                    <a:ext uri="{9D8B030D-6E8A-4147-A177-3AD203B41FA5}">
                      <a16:colId xmlns:a16="http://schemas.microsoft.com/office/drawing/2014/main" val="2508195040"/>
                    </a:ext>
                  </a:extLst>
                </a:gridCol>
                <a:gridCol w="658368">
                  <a:extLst>
                    <a:ext uri="{9D8B030D-6E8A-4147-A177-3AD203B41FA5}">
                      <a16:colId xmlns:a16="http://schemas.microsoft.com/office/drawing/2014/main" val="619084030"/>
                    </a:ext>
                  </a:extLst>
                </a:gridCol>
                <a:gridCol w="658368">
                  <a:extLst>
                    <a:ext uri="{9D8B030D-6E8A-4147-A177-3AD203B41FA5}">
                      <a16:colId xmlns:a16="http://schemas.microsoft.com/office/drawing/2014/main" val="434688920"/>
                    </a:ext>
                  </a:extLst>
                </a:gridCol>
                <a:gridCol w="658368">
                  <a:extLst>
                    <a:ext uri="{9D8B030D-6E8A-4147-A177-3AD203B41FA5}">
                      <a16:colId xmlns:a16="http://schemas.microsoft.com/office/drawing/2014/main" val="937747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96000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- 2018-04-09 12:10:23 </a:t>
                      </a:r>
                      <a:r>
                        <a:rPr kumimoji="0" lang="en-US" sz="1000" b="0" i="0" u="none" strike="noStrike" kern="1200" cap="none" spc="0" normalizeH="0" baseline="0" noProof="0">
                          <a:ln>
                            <a:noFill/>
                          </a:ln>
                          <a:solidFill>
                            <a:prstClr val="black"/>
                          </a:solidFill>
                          <a:effectLst/>
                          <a:uLnTx/>
                          <a:uFillTx/>
                          <a:latin typeface="+mn-lt"/>
                          <a:ea typeface="+mn-ea"/>
                          <a:cs typeface="+mn-cs"/>
                        </a:rPr>
                        <a:t> 
 Namanya mungkin kurang menyelerakan, tetapi rasa kuih ini sungguh sedap!​
​#ResipiButtercup​
Kuih Tahi Minyak​
​Bahan-bahan:​
Untuk tahi minyak:​
1 cawan santan pekat​
Sedikit garam​
​Untuk kuih:​
Sedikit Buttercup untuk disapukan kepada loyang​
5 biji telur ayam​
1 cawan santan pekat​
1 cawan gula putih​
3 sudu tepung beras​
1 cawan air​
Sedikit pewarna kuning​
1 helai daun pandan​
Arahan:​
Tahi minyak:​
Masak santan pekat dengan sedikit garam sehingga keluar tahi minyak berwarna coklat2 sikit. Sejukkan &amp; tapis tahi minyak sebelum di tabur di atas kuih.​
​Kuih:​
1. Sapu loyang bulat berukuran 8 inci diameter dengan Buttercup. ​
2. Masak gula, daun pandan &amp; secawan air tadi hingga hancur kemudian sejukkan.​
3. Goreng tepung beras hingga kuning dan sejukkan.​
4. Panaskan periuk kukusan. Bila air gula dan tepung dah sejuk, pecahkan telur dalam mangkuk ( jangan lupa basuh dulu telur &amp; buang tali pusatnya), masukkan santan pekat dan air gula, kacau rata.​
5. Masukkan tepung dan kacau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9224388"/>
                  </a:ext>
                </a:extLst>
              </a:tr>
            </a:tbl>
          </a:graphicData>
        </a:graphic>
      </p:graphicFrame>
      <p:sp>
        <p:nvSpPr>
          <p:cNvPr id="4" name="Text Placeholder 3">
            <a:extLst>
              <a:ext uri="{FF2B5EF4-FFF2-40B4-BE49-F238E27FC236}">
                <a16:creationId xmlns:a16="http://schemas.microsoft.com/office/drawing/2014/main" id="{A214AC95-0000-4379-B866-19C4658A3A5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2049578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92CBA-D916-4AFA-B74C-B3143D70343B}"/>
              </a:ext>
            </a:extLst>
          </p:cNvPr>
          <p:cNvSpPr>
            <a:spLocks noGrp="1"/>
          </p:cNvSpPr>
          <p:nvPr>
            <p:ph type="title"/>
          </p:nvPr>
        </p:nvSpPr>
        <p:spPr/>
        <p:txBody>
          <a:bodyPr/>
          <a:lstStyle/>
          <a:p>
            <a:r>
              <a:rPr lang="en-US"/>
              <a:t>Facebook Own Posts Table | Buttercup Malaysia - 15 of 19</a:t>
            </a:r>
          </a:p>
        </p:txBody>
      </p:sp>
      <p:graphicFrame>
        <p:nvGraphicFramePr>
          <p:cNvPr id="5" name="Table Placeholder 4">
            <a:extLst>
              <a:ext uri="{FF2B5EF4-FFF2-40B4-BE49-F238E27FC236}">
                <a16:creationId xmlns:a16="http://schemas.microsoft.com/office/drawing/2014/main" id="{94D4CB65-3B44-4536-9B43-1A3B8701B17C}"/>
              </a:ext>
            </a:extLst>
          </p:cNvPr>
          <p:cNvGraphicFramePr>
            <a:graphicFrameLocks noGrp="1"/>
          </p:cNvGraphicFramePr>
          <p:nvPr>
            <p:ph type="tbl" sz="quarter" idx="13"/>
            <p:extLst>
              <p:ext uri="{D42A27DB-BD31-4B8C-83A1-F6EECF244321}">
                <p14:modId xmlns:p14="http://schemas.microsoft.com/office/powerpoint/2010/main" val="559862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49910645"/>
                    </a:ext>
                  </a:extLst>
                </a:gridCol>
                <a:gridCol w="658368">
                  <a:extLst>
                    <a:ext uri="{9D8B030D-6E8A-4147-A177-3AD203B41FA5}">
                      <a16:colId xmlns:a16="http://schemas.microsoft.com/office/drawing/2014/main" val="4108406171"/>
                    </a:ext>
                  </a:extLst>
                </a:gridCol>
                <a:gridCol w="658368">
                  <a:extLst>
                    <a:ext uri="{9D8B030D-6E8A-4147-A177-3AD203B41FA5}">
                      <a16:colId xmlns:a16="http://schemas.microsoft.com/office/drawing/2014/main" val="1100985720"/>
                    </a:ext>
                  </a:extLst>
                </a:gridCol>
                <a:gridCol w="658368">
                  <a:extLst>
                    <a:ext uri="{9D8B030D-6E8A-4147-A177-3AD203B41FA5}">
                      <a16:colId xmlns:a16="http://schemas.microsoft.com/office/drawing/2014/main" val="2086078591"/>
                    </a:ext>
                  </a:extLst>
                </a:gridCol>
                <a:gridCol w="658368">
                  <a:extLst>
                    <a:ext uri="{9D8B030D-6E8A-4147-A177-3AD203B41FA5}">
                      <a16:colId xmlns:a16="http://schemas.microsoft.com/office/drawing/2014/main" val="348168028"/>
                    </a:ext>
                  </a:extLst>
                </a:gridCol>
                <a:gridCol w="658368">
                  <a:extLst>
                    <a:ext uri="{9D8B030D-6E8A-4147-A177-3AD203B41FA5}">
                      <a16:colId xmlns:a16="http://schemas.microsoft.com/office/drawing/2014/main" val="4090786040"/>
                    </a:ext>
                  </a:extLst>
                </a:gridCol>
                <a:gridCol w="658368">
                  <a:extLst>
                    <a:ext uri="{9D8B030D-6E8A-4147-A177-3AD203B41FA5}">
                      <a16:colId xmlns:a16="http://schemas.microsoft.com/office/drawing/2014/main" val="3613299715"/>
                    </a:ext>
                  </a:extLst>
                </a:gridCol>
                <a:gridCol w="658368">
                  <a:extLst>
                    <a:ext uri="{9D8B030D-6E8A-4147-A177-3AD203B41FA5}">
                      <a16:colId xmlns:a16="http://schemas.microsoft.com/office/drawing/2014/main" val="1065907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48529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- 2018-04-07 10:26:00 </a:t>
                      </a:r>
                      <a:r>
                        <a:rPr kumimoji="0" lang="en-US" sz="1000" b="0" i="0" u="none" strike="noStrike" kern="1200" cap="none" spc="0" normalizeH="0" baseline="0" noProof="0">
                          <a:ln>
                            <a:noFill/>
                          </a:ln>
                          <a:solidFill>
                            <a:prstClr val="black"/>
                          </a:solidFill>
                          <a:effectLst/>
                          <a:uLnTx/>
                          <a:uFillTx/>
                          <a:latin typeface="+mn-lt"/>
                          <a:ea typeface="+mn-ea"/>
                          <a:cs typeface="+mn-cs"/>
                        </a:rPr>
                        <a:t> 
 Mari hasilkan karipap yang cantik dan lebih garing!
#ResipiButtercup
Karipap Pusing
Bahan-bahan:
A:
2 sudu makan Buttercup
1 cawan tepung gandum
1 sudu  makan tepung jagung
2 sudu makan lemak sayuran
B:
2 cawan tepung gandum
¼ cawan minyak jagung
Garam secukup rasa
1/2 cawan air
Bahan Inti:
4 biji kentang, dibuang kulit dan dipotong dadu kecil
1 sudu makan rempah kari daging
1 sudu makan udang kering, direndam dan dikisar
4 ulas bawang merah, dicincang halus
2 ulas bawang putih, dicincang halus
Garam dan gula secukup rasa
Minyak masak untuk menumis
Arahan:
1.  Mula dengan menyediakan inti, panaskan minyak kemudian tumis bahan kisar hingga wangi.
2.  Masukkan rempah kari yang dibancuh dengan sedikit air.
3.  Kacau rata dan masukkan kentang dan sedikit air.
4.  Kacau hingga kentang empuk.
5.  Perasakan dengan garam dan gula secukupnya. Angkat dan ketepikan.
6.  Sediakan doh A.  Satukan semua doh A,  adun sebati dan boleh dikepal.
7.  Kemudian bahagikan kepada empat bahagian dan bul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94451487"/>
                  </a:ext>
                </a:extLst>
              </a:tr>
            </a:tbl>
          </a:graphicData>
        </a:graphic>
      </p:graphicFrame>
      <p:sp>
        <p:nvSpPr>
          <p:cNvPr id="4" name="Text Placeholder 3">
            <a:extLst>
              <a:ext uri="{FF2B5EF4-FFF2-40B4-BE49-F238E27FC236}">
                <a16:creationId xmlns:a16="http://schemas.microsoft.com/office/drawing/2014/main" id="{F67F3EF7-ED5E-467F-A92C-531D3CFA0FD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367840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0C425-2FE4-4361-ACC4-370D639543F5}"/>
              </a:ext>
            </a:extLst>
          </p:cNvPr>
          <p:cNvSpPr>
            <a:spLocks noGrp="1"/>
          </p:cNvSpPr>
          <p:nvPr>
            <p:ph type="title"/>
          </p:nvPr>
        </p:nvSpPr>
        <p:spPr/>
        <p:txBody>
          <a:bodyPr/>
          <a:lstStyle/>
          <a:p>
            <a:r>
              <a:rPr lang="en-US"/>
              <a:t>Facebook Own Posts Table | Buttercup Malaysia - 16 of 19</a:t>
            </a:r>
          </a:p>
        </p:txBody>
      </p:sp>
      <p:graphicFrame>
        <p:nvGraphicFramePr>
          <p:cNvPr id="5" name="Table Placeholder 4">
            <a:extLst>
              <a:ext uri="{FF2B5EF4-FFF2-40B4-BE49-F238E27FC236}">
                <a16:creationId xmlns:a16="http://schemas.microsoft.com/office/drawing/2014/main" id="{1DCFF8F7-2C4D-4A6C-9EF1-004A9B16D657}"/>
              </a:ext>
            </a:extLst>
          </p:cNvPr>
          <p:cNvGraphicFramePr>
            <a:graphicFrameLocks noGrp="1"/>
          </p:cNvGraphicFramePr>
          <p:nvPr>
            <p:ph type="tbl" sz="quarter" idx="13"/>
            <p:extLst>
              <p:ext uri="{D42A27DB-BD31-4B8C-83A1-F6EECF244321}">
                <p14:modId xmlns:p14="http://schemas.microsoft.com/office/powerpoint/2010/main" val="2749326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07827320"/>
                    </a:ext>
                  </a:extLst>
                </a:gridCol>
                <a:gridCol w="658368">
                  <a:extLst>
                    <a:ext uri="{9D8B030D-6E8A-4147-A177-3AD203B41FA5}">
                      <a16:colId xmlns:a16="http://schemas.microsoft.com/office/drawing/2014/main" val="3467457916"/>
                    </a:ext>
                  </a:extLst>
                </a:gridCol>
                <a:gridCol w="658368">
                  <a:extLst>
                    <a:ext uri="{9D8B030D-6E8A-4147-A177-3AD203B41FA5}">
                      <a16:colId xmlns:a16="http://schemas.microsoft.com/office/drawing/2014/main" val="2397684579"/>
                    </a:ext>
                  </a:extLst>
                </a:gridCol>
                <a:gridCol w="658368">
                  <a:extLst>
                    <a:ext uri="{9D8B030D-6E8A-4147-A177-3AD203B41FA5}">
                      <a16:colId xmlns:a16="http://schemas.microsoft.com/office/drawing/2014/main" val="2577113872"/>
                    </a:ext>
                  </a:extLst>
                </a:gridCol>
                <a:gridCol w="658368">
                  <a:extLst>
                    <a:ext uri="{9D8B030D-6E8A-4147-A177-3AD203B41FA5}">
                      <a16:colId xmlns:a16="http://schemas.microsoft.com/office/drawing/2014/main" val="222873807"/>
                    </a:ext>
                  </a:extLst>
                </a:gridCol>
                <a:gridCol w="658368">
                  <a:extLst>
                    <a:ext uri="{9D8B030D-6E8A-4147-A177-3AD203B41FA5}">
                      <a16:colId xmlns:a16="http://schemas.microsoft.com/office/drawing/2014/main" val="3412440108"/>
                    </a:ext>
                  </a:extLst>
                </a:gridCol>
                <a:gridCol w="658368">
                  <a:extLst>
                    <a:ext uri="{9D8B030D-6E8A-4147-A177-3AD203B41FA5}">
                      <a16:colId xmlns:a16="http://schemas.microsoft.com/office/drawing/2014/main" val="579098920"/>
                    </a:ext>
                  </a:extLst>
                </a:gridCol>
                <a:gridCol w="658368">
                  <a:extLst>
                    <a:ext uri="{9D8B030D-6E8A-4147-A177-3AD203B41FA5}">
                      <a16:colId xmlns:a16="http://schemas.microsoft.com/office/drawing/2014/main" val="254384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6869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- 2018-04-05 21:30:30 </a:t>
                      </a:r>
                      <a:r>
                        <a:rPr kumimoji="0" lang="en-US" sz="1000" b="0" i="0" u="none" strike="noStrike" kern="1200" cap="none" spc="0" normalizeH="0" baseline="0" noProof="0">
                          <a:ln>
                            <a:noFill/>
                          </a:ln>
                          <a:solidFill>
                            <a:prstClr val="black"/>
                          </a:solidFill>
                          <a:effectLst/>
                          <a:uLnTx/>
                          <a:uFillTx/>
                          <a:latin typeface="+mn-lt"/>
                          <a:ea typeface="+mn-ea"/>
                          <a:cs typeface="+mn-cs"/>
                        </a:rPr>
                        <a:t> 
 Jom beli Buttercup dari 1 Apr – 30 Jun 2018 dan menangi hadiah-hadiah menarik seperti pakej percutian ke Krabi 3H2M untuk 2 orang, Motosikal Honda Beat, Motosikal Honda Wave Alpha dan banyak lagi hadiah menarik!
Cara-cara penyertaan:
1. Beli produk Buttercup berjumlah RM20 di AEON, AEON Big, Giant, Mydin atau Tesco.
2. Jawab soalan: Adakah logo Buttercup berwarna biru? BETUL/SALAH 
3. Ambil gambar resit dengan penuh dan jelas dan hantarkan melalui WhatsApp ke 018-989 8290 berserta nama penuh, nombor MyKad dan jawapan anda! Sila simpan resit asal untuk pengesahan.
Pembelian dan penyertaan tertinggi di pasaraya yang sama akan dipilih sebagai pemenang! 
Hadiah-hadiah yang ditawarkan adalah eksklusif untuk setiap pasaraya. Jangan lupa untuk mengumpul resit dari pasaraya yang sama untuk memenangi hadiah yang diidami!
Terma dan syarat (sila baca sebelum menyertai peraduan):
AEON: http://bit.ly/ButtercupTC2018AEON
AEON Big: http://bit.ly/ButtercupTC2018AEONBIG
Giant: http://bit.ly/Butterc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25344418"/>
                  </a:ext>
                </a:extLst>
              </a:tr>
            </a:tbl>
          </a:graphicData>
        </a:graphic>
      </p:graphicFrame>
      <p:sp>
        <p:nvSpPr>
          <p:cNvPr id="4" name="Text Placeholder 3">
            <a:extLst>
              <a:ext uri="{FF2B5EF4-FFF2-40B4-BE49-F238E27FC236}">
                <a16:creationId xmlns:a16="http://schemas.microsoft.com/office/drawing/2014/main" id="{1B02E937-74A9-4141-8EDD-F95907F1F34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9506090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4B984-8181-4032-87E1-39891F0F2E09}"/>
              </a:ext>
            </a:extLst>
          </p:cNvPr>
          <p:cNvSpPr>
            <a:spLocks noGrp="1"/>
          </p:cNvSpPr>
          <p:nvPr>
            <p:ph type="title"/>
          </p:nvPr>
        </p:nvSpPr>
        <p:spPr/>
        <p:txBody>
          <a:bodyPr/>
          <a:lstStyle/>
          <a:p>
            <a:r>
              <a:rPr lang="en-US"/>
              <a:t>Facebook Own Posts Table | Buttercup Malaysia - 17 of 19</a:t>
            </a:r>
          </a:p>
        </p:txBody>
      </p:sp>
      <p:graphicFrame>
        <p:nvGraphicFramePr>
          <p:cNvPr id="5" name="Table Placeholder 4">
            <a:extLst>
              <a:ext uri="{FF2B5EF4-FFF2-40B4-BE49-F238E27FC236}">
                <a16:creationId xmlns:a16="http://schemas.microsoft.com/office/drawing/2014/main" id="{73BF5795-DAC6-4980-9891-6BDA0795EBF3}"/>
              </a:ext>
            </a:extLst>
          </p:cNvPr>
          <p:cNvGraphicFramePr>
            <a:graphicFrameLocks noGrp="1"/>
          </p:cNvGraphicFramePr>
          <p:nvPr>
            <p:ph type="tbl" sz="quarter" idx="13"/>
            <p:extLst>
              <p:ext uri="{D42A27DB-BD31-4B8C-83A1-F6EECF244321}">
                <p14:modId xmlns:p14="http://schemas.microsoft.com/office/powerpoint/2010/main" val="11490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48272935"/>
                    </a:ext>
                  </a:extLst>
                </a:gridCol>
                <a:gridCol w="658368">
                  <a:extLst>
                    <a:ext uri="{9D8B030D-6E8A-4147-A177-3AD203B41FA5}">
                      <a16:colId xmlns:a16="http://schemas.microsoft.com/office/drawing/2014/main" val="3444958663"/>
                    </a:ext>
                  </a:extLst>
                </a:gridCol>
                <a:gridCol w="658368">
                  <a:extLst>
                    <a:ext uri="{9D8B030D-6E8A-4147-A177-3AD203B41FA5}">
                      <a16:colId xmlns:a16="http://schemas.microsoft.com/office/drawing/2014/main" val="2801482874"/>
                    </a:ext>
                  </a:extLst>
                </a:gridCol>
                <a:gridCol w="658368">
                  <a:extLst>
                    <a:ext uri="{9D8B030D-6E8A-4147-A177-3AD203B41FA5}">
                      <a16:colId xmlns:a16="http://schemas.microsoft.com/office/drawing/2014/main" val="1126206619"/>
                    </a:ext>
                  </a:extLst>
                </a:gridCol>
                <a:gridCol w="658368">
                  <a:extLst>
                    <a:ext uri="{9D8B030D-6E8A-4147-A177-3AD203B41FA5}">
                      <a16:colId xmlns:a16="http://schemas.microsoft.com/office/drawing/2014/main" val="2652088539"/>
                    </a:ext>
                  </a:extLst>
                </a:gridCol>
                <a:gridCol w="658368">
                  <a:extLst>
                    <a:ext uri="{9D8B030D-6E8A-4147-A177-3AD203B41FA5}">
                      <a16:colId xmlns:a16="http://schemas.microsoft.com/office/drawing/2014/main" val="1284331964"/>
                    </a:ext>
                  </a:extLst>
                </a:gridCol>
                <a:gridCol w="658368">
                  <a:extLst>
                    <a:ext uri="{9D8B030D-6E8A-4147-A177-3AD203B41FA5}">
                      <a16:colId xmlns:a16="http://schemas.microsoft.com/office/drawing/2014/main" val="3571590671"/>
                    </a:ext>
                  </a:extLst>
                </a:gridCol>
                <a:gridCol w="658368">
                  <a:extLst>
                    <a:ext uri="{9D8B030D-6E8A-4147-A177-3AD203B41FA5}">
                      <a16:colId xmlns:a16="http://schemas.microsoft.com/office/drawing/2014/main" val="3283938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854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- 2018-04-05 20:25:00 </a:t>
                      </a:r>
                      <a:r>
                        <a:rPr kumimoji="0" lang="en-US" sz="1000" b="0" i="0" u="none" strike="noStrike" kern="1200" cap="none" spc="0" normalizeH="0" baseline="0" noProof="0">
                          <a:ln>
                            <a:noFill/>
                          </a:ln>
                          <a:solidFill>
                            <a:prstClr val="black"/>
                          </a:solidFill>
                          <a:effectLst/>
                          <a:uLnTx/>
                          <a:uFillTx/>
                          <a:latin typeface="+mn-lt"/>
                          <a:ea typeface="+mn-ea"/>
                          <a:cs typeface="+mn-cs"/>
                        </a:rPr>
                        <a:t> 
 Tidak hanya tubuh badan, jiwa juga memerlukan makanan.​
​
Bagaimanakah famili Buttercup memberi makanan kepada jiwa 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52700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- 2018-04-03 17:24:00 </a:t>
                      </a:r>
                      <a:r>
                        <a:rPr kumimoji="0" lang="en-US" sz="1000" b="0" i="0" u="none" strike="noStrike" kern="1200" cap="none" spc="0" normalizeH="0" baseline="0" noProof="0">
                          <a:ln>
                            <a:noFill/>
                          </a:ln>
                          <a:solidFill>
                            <a:prstClr val="black"/>
                          </a:solidFill>
                          <a:effectLst/>
                          <a:uLnTx/>
                          <a:uFillTx/>
                          <a:latin typeface="+mn-lt"/>
                          <a:ea typeface="+mn-ea"/>
                          <a:cs typeface="+mn-cs"/>
                        </a:rPr>
                        <a:t> 
 Bukan sekadar sebagai sapuan roti, Buttercup Garlic Spread juga boleh anda tambahkan di atas stik panas untuk menjadikannya sos yang menyelerakan!​
​
#InfoButtercup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37949960"/>
                  </a:ext>
                </a:extLst>
              </a:tr>
            </a:tbl>
          </a:graphicData>
        </a:graphic>
      </p:graphicFrame>
      <p:sp>
        <p:nvSpPr>
          <p:cNvPr id="4" name="Text Placeholder 3">
            <a:extLst>
              <a:ext uri="{FF2B5EF4-FFF2-40B4-BE49-F238E27FC236}">
                <a16:creationId xmlns:a16="http://schemas.microsoft.com/office/drawing/2014/main" id="{6C9CAC25-9123-42DD-AE82-8824B197979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8083984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91C3B-8E8D-4C54-9BC6-FBF2A08FD2B3}"/>
              </a:ext>
            </a:extLst>
          </p:cNvPr>
          <p:cNvSpPr>
            <a:spLocks noGrp="1"/>
          </p:cNvSpPr>
          <p:nvPr>
            <p:ph type="title"/>
          </p:nvPr>
        </p:nvSpPr>
        <p:spPr/>
        <p:txBody>
          <a:bodyPr/>
          <a:lstStyle/>
          <a:p>
            <a:r>
              <a:rPr lang="en-US"/>
              <a:t>Facebook Own Posts Table | Buttercup Malaysia - 18 of 19</a:t>
            </a:r>
          </a:p>
        </p:txBody>
      </p:sp>
      <p:graphicFrame>
        <p:nvGraphicFramePr>
          <p:cNvPr id="5" name="Table Placeholder 4">
            <a:extLst>
              <a:ext uri="{FF2B5EF4-FFF2-40B4-BE49-F238E27FC236}">
                <a16:creationId xmlns:a16="http://schemas.microsoft.com/office/drawing/2014/main" id="{8F8818FB-DAC3-4091-A741-463BFDDC1B81}"/>
              </a:ext>
            </a:extLst>
          </p:cNvPr>
          <p:cNvGraphicFramePr>
            <a:graphicFrameLocks noGrp="1"/>
          </p:cNvGraphicFramePr>
          <p:nvPr>
            <p:ph type="tbl" sz="quarter" idx="13"/>
            <p:extLst>
              <p:ext uri="{D42A27DB-BD31-4B8C-83A1-F6EECF244321}">
                <p14:modId xmlns:p14="http://schemas.microsoft.com/office/powerpoint/2010/main" val="2181168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94382410"/>
                    </a:ext>
                  </a:extLst>
                </a:gridCol>
                <a:gridCol w="658368">
                  <a:extLst>
                    <a:ext uri="{9D8B030D-6E8A-4147-A177-3AD203B41FA5}">
                      <a16:colId xmlns:a16="http://schemas.microsoft.com/office/drawing/2014/main" val="1234871365"/>
                    </a:ext>
                  </a:extLst>
                </a:gridCol>
                <a:gridCol w="658368">
                  <a:extLst>
                    <a:ext uri="{9D8B030D-6E8A-4147-A177-3AD203B41FA5}">
                      <a16:colId xmlns:a16="http://schemas.microsoft.com/office/drawing/2014/main" val="2796134369"/>
                    </a:ext>
                  </a:extLst>
                </a:gridCol>
                <a:gridCol w="658368">
                  <a:extLst>
                    <a:ext uri="{9D8B030D-6E8A-4147-A177-3AD203B41FA5}">
                      <a16:colId xmlns:a16="http://schemas.microsoft.com/office/drawing/2014/main" val="723508114"/>
                    </a:ext>
                  </a:extLst>
                </a:gridCol>
                <a:gridCol w="658368">
                  <a:extLst>
                    <a:ext uri="{9D8B030D-6E8A-4147-A177-3AD203B41FA5}">
                      <a16:colId xmlns:a16="http://schemas.microsoft.com/office/drawing/2014/main" val="1816154376"/>
                    </a:ext>
                  </a:extLst>
                </a:gridCol>
                <a:gridCol w="658368">
                  <a:extLst>
                    <a:ext uri="{9D8B030D-6E8A-4147-A177-3AD203B41FA5}">
                      <a16:colId xmlns:a16="http://schemas.microsoft.com/office/drawing/2014/main" val="2552874983"/>
                    </a:ext>
                  </a:extLst>
                </a:gridCol>
                <a:gridCol w="658368">
                  <a:extLst>
                    <a:ext uri="{9D8B030D-6E8A-4147-A177-3AD203B41FA5}">
                      <a16:colId xmlns:a16="http://schemas.microsoft.com/office/drawing/2014/main" val="1691202907"/>
                    </a:ext>
                  </a:extLst>
                </a:gridCol>
                <a:gridCol w="658368">
                  <a:extLst>
                    <a:ext uri="{9D8B030D-6E8A-4147-A177-3AD203B41FA5}">
                      <a16:colId xmlns:a16="http://schemas.microsoft.com/office/drawing/2014/main" val="2019157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55158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- 2018-04-02 02:11:42 </a:t>
                      </a:r>
                      <a:r>
                        <a:rPr kumimoji="0" lang="en-US" sz="1000" b="0" i="0" u="none" strike="noStrike" kern="1200" cap="none" spc="0" normalizeH="0" baseline="0" noProof="0">
                          <a:ln>
                            <a:noFill/>
                          </a:ln>
                          <a:solidFill>
                            <a:prstClr val="black"/>
                          </a:solidFill>
                          <a:effectLst/>
                          <a:uLnTx/>
                          <a:uFillTx/>
                          <a:latin typeface="+mn-lt"/>
                          <a:ea typeface="+mn-ea"/>
                          <a:cs typeface="+mn-cs"/>
                        </a:rPr>
                        <a:t> 
 Jom beli Buttercup dari 1 Apr – 30 Jun 2018 dan menangi hadiah-hadiah menarik seperti pakej percutian ke Krabi 3H2M untuk 2 orang, Motosikal Honda Beat, Motosikal Honda Wave Alpha dan banyak lagi hadiah menarik!
Cara-cara penyertaan:
1. Beli produk Buttercup berjumlah RM20 di Aeon, Aeon Big, Giant, Mydin atau Tesco.
2. Jawab soalan: Adakah logo Buttercup berwarna biru? BETUL/SALAH 
3. Ambil gambar resit dengan penuh dan jelas dan hantarkan melalui WhatsApp ke 018-989 8290 berserta nama penuh, nombor MyKad dan jawapan anda! Sila simpan resit asal untuk pengesahan.
Pembelian dan penyertaan tertinggi di pasaraya yang sama akan dipilih sebagai pemenang! 
Hadiah-hadiah yang ditawarkan adalah eksklusif untuk setiap pasaraya. Jangan lupa untuk mengumpul resit dari pasaraya yang sama untuk memenangi hadiah yang diidami!
Terma dan syarat (sila baca sebelum menyertai peraduan):
Aeon: http://bit.ly/Buttercup2018AEON
Aeon Big: http://bit.ly/Buttercup2018AEONBIG
Giant: http://bit.ly/Buttercup20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6839853"/>
                  </a:ext>
                </a:extLst>
              </a:tr>
            </a:tbl>
          </a:graphicData>
        </a:graphic>
      </p:graphicFrame>
      <p:sp>
        <p:nvSpPr>
          <p:cNvPr id="4" name="Text Placeholder 3">
            <a:extLst>
              <a:ext uri="{FF2B5EF4-FFF2-40B4-BE49-F238E27FC236}">
                <a16:creationId xmlns:a16="http://schemas.microsoft.com/office/drawing/2014/main" id="{9E008DE6-6DF7-4D04-AA0D-3BA9C1F72A3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3995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733FE-02A2-4DCC-A007-1BF9430245A7}"/>
              </a:ext>
            </a:extLst>
          </p:cNvPr>
          <p:cNvSpPr>
            <a:spLocks noGrp="1"/>
          </p:cNvSpPr>
          <p:nvPr>
            <p:ph type="title"/>
          </p:nvPr>
        </p:nvSpPr>
        <p:spPr/>
        <p:txBody>
          <a:bodyPr/>
          <a:lstStyle/>
          <a:p>
            <a:r>
              <a:rPr lang="en-US"/>
              <a:t>Facebook Own Posts Table | Buttercup Malaysia - 19 of 19</a:t>
            </a:r>
          </a:p>
        </p:txBody>
      </p:sp>
      <p:graphicFrame>
        <p:nvGraphicFramePr>
          <p:cNvPr id="5" name="Table Placeholder 4">
            <a:extLst>
              <a:ext uri="{FF2B5EF4-FFF2-40B4-BE49-F238E27FC236}">
                <a16:creationId xmlns:a16="http://schemas.microsoft.com/office/drawing/2014/main" id="{ECB072B6-8D06-430F-9170-7AC5DB245EBD}"/>
              </a:ext>
            </a:extLst>
          </p:cNvPr>
          <p:cNvGraphicFramePr>
            <a:graphicFrameLocks noGrp="1"/>
          </p:cNvGraphicFramePr>
          <p:nvPr>
            <p:ph type="tbl" sz="quarter" idx="13"/>
            <p:extLst>
              <p:ext uri="{D42A27DB-BD31-4B8C-83A1-F6EECF244321}">
                <p14:modId xmlns:p14="http://schemas.microsoft.com/office/powerpoint/2010/main" val="2574894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77513857"/>
                    </a:ext>
                  </a:extLst>
                </a:gridCol>
                <a:gridCol w="658368">
                  <a:extLst>
                    <a:ext uri="{9D8B030D-6E8A-4147-A177-3AD203B41FA5}">
                      <a16:colId xmlns:a16="http://schemas.microsoft.com/office/drawing/2014/main" val="3749038257"/>
                    </a:ext>
                  </a:extLst>
                </a:gridCol>
                <a:gridCol w="658368">
                  <a:extLst>
                    <a:ext uri="{9D8B030D-6E8A-4147-A177-3AD203B41FA5}">
                      <a16:colId xmlns:a16="http://schemas.microsoft.com/office/drawing/2014/main" val="1137950952"/>
                    </a:ext>
                  </a:extLst>
                </a:gridCol>
                <a:gridCol w="658368">
                  <a:extLst>
                    <a:ext uri="{9D8B030D-6E8A-4147-A177-3AD203B41FA5}">
                      <a16:colId xmlns:a16="http://schemas.microsoft.com/office/drawing/2014/main" val="4046963221"/>
                    </a:ext>
                  </a:extLst>
                </a:gridCol>
                <a:gridCol w="658368">
                  <a:extLst>
                    <a:ext uri="{9D8B030D-6E8A-4147-A177-3AD203B41FA5}">
                      <a16:colId xmlns:a16="http://schemas.microsoft.com/office/drawing/2014/main" val="2195068230"/>
                    </a:ext>
                  </a:extLst>
                </a:gridCol>
                <a:gridCol w="658368">
                  <a:extLst>
                    <a:ext uri="{9D8B030D-6E8A-4147-A177-3AD203B41FA5}">
                      <a16:colId xmlns:a16="http://schemas.microsoft.com/office/drawing/2014/main" val="2557439808"/>
                    </a:ext>
                  </a:extLst>
                </a:gridCol>
                <a:gridCol w="658368">
                  <a:extLst>
                    <a:ext uri="{9D8B030D-6E8A-4147-A177-3AD203B41FA5}">
                      <a16:colId xmlns:a16="http://schemas.microsoft.com/office/drawing/2014/main" val="3209292373"/>
                    </a:ext>
                  </a:extLst>
                </a:gridCol>
                <a:gridCol w="658368">
                  <a:extLst>
                    <a:ext uri="{9D8B030D-6E8A-4147-A177-3AD203B41FA5}">
                      <a16:colId xmlns:a16="http://schemas.microsoft.com/office/drawing/2014/main" val="1785182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6759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- 2018-04-01 10:22:00 </a:t>
                      </a:r>
                      <a:r>
                        <a:rPr kumimoji="0" lang="en-US" sz="1000" b="0" i="0" u="none" strike="noStrike" kern="1200" cap="none" spc="0" normalizeH="0" baseline="0" noProof="0">
                          <a:ln>
                            <a:noFill/>
                          </a:ln>
                          <a:solidFill>
                            <a:prstClr val="black"/>
                          </a:solidFill>
                          <a:effectLst/>
                          <a:uLnTx/>
                          <a:uFillTx/>
                          <a:latin typeface="+mn-lt"/>
                          <a:ea typeface="+mn-ea"/>
                          <a:cs typeface="+mn-cs"/>
                        </a:rPr>
                        <a:t> 
 ​
Bulan ini, mari cuba resipi kuih tradisional Melayu, famili Buttercup! 😋
​
#ResipiButtercup​
​
Kuih Cara Berlauk​
​
Bahan-bahan:​
2 sudu makan Buttercup, dicairkan​
75gm tepung gandum​
1 biji telur gred A​
170ml santan​
Beberapa titik pewarna kuning makanan​
Secubit garam​
​
Bahan Inti:​
100gm daging cincang​
1 biji bawang besar, dicincang​
2 ulas bawang putih, dicincang​
2 keping hirisan halia, dicincang​
1 biji cili merah, dibuang biji dan didadu kecil​
1 sudu makan rempah kari daging​
1 sudu makan sos tomato​
1 sudu teh cili kisar​
1/2 sudu teh lada hitam kisar​
1 tangkai daun sup, dihiris halus​
Garam dan gula secukup rasa​
Sedikit air​
Sedikit minyak masak​
Arahan:​
​
1. Sediakan inti terlebih dahulu, panaskan minyak dalam kuali.​
2. Tumis bawang putih, halia dan bawang besar hingga layu, masukkan cili kisar dan sos tomato. Kacau rata.​
3. Tambah rempah kari, kacau dan tuang sedikit air.​
4. Sementara itu, masukkan daging cincang dalam kuali dan kacau rata.​
5. Masak dengan...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91191263"/>
                  </a:ext>
                </a:extLst>
              </a:tr>
            </a:tbl>
          </a:graphicData>
        </a:graphic>
      </p:graphicFrame>
      <p:sp>
        <p:nvSpPr>
          <p:cNvPr id="4" name="Text Placeholder 3">
            <a:extLst>
              <a:ext uri="{FF2B5EF4-FFF2-40B4-BE49-F238E27FC236}">
                <a16:creationId xmlns:a16="http://schemas.microsoft.com/office/drawing/2014/main" id="{862BC586-7CC9-4057-BC5B-BED53FB2828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341831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1413</Words>
  <Application>Microsoft Office PowerPoint</Application>
  <PresentationFormat>On-screen Show (4:3)</PresentationFormat>
  <Paragraphs>625</Paragraphs>
  <Slides>40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quintly_template</vt:lpstr>
      <vt:lpstr>MASTER TEMPLATE</vt:lpstr>
      <vt:lpstr>Facebook Reach | Buttercup Malaysia</vt:lpstr>
      <vt:lpstr>Facebook Engaged Users | Buttercup Malaysia</vt:lpstr>
      <vt:lpstr>Facebook Average Reactions Per Post | Buttercup Malaysia</vt:lpstr>
      <vt:lpstr>Facebook Key Metrics Table | Buttercup Malaysia</vt:lpstr>
      <vt:lpstr>Facebook Interactions Distribution | Buttercup Malaysia</vt:lpstr>
      <vt:lpstr>Facebook Interaction Rate By Weekday | Buttercup Malaysia</vt:lpstr>
      <vt:lpstr>(FB) Custom Own Posts Table (new) | Buttercup Malaysia - 1 of 6</vt:lpstr>
      <vt:lpstr>(FB) Custom Own Posts Table (new) | Buttercup Malaysia - 2 of 6</vt:lpstr>
      <vt:lpstr>(FB) Custom Own Posts Table (new) | Buttercup Malaysia - 3 of 6</vt:lpstr>
      <vt:lpstr>(FB) Custom Own Posts Table (new) | Buttercup Malaysia - 4 of 6</vt:lpstr>
      <vt:lpstr>(FB) Custom Own Posts Table (new) | Buttercup Malaysia - 5 of 6</vt:lpstr>
      <vt:lpstr>(FB) Custom Own Posts Table (new) | Buttercup Malaysia - 6 of 6</vt:lpstr>
      <vt:lpstr>Facebook Key Influencers | Buttercup Malaysia</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Own Posts Table | Buttercup Malaysia - 1 of 19</vt:lpstr>
      <vt:lpstr>Facebook Own Posts Table | Buttercup Malaysia - 2 of 19</vt:lpstr>
      <vt:lpstr>Facebook Own Posts Table | Buttercup Malaysia - 3 of 19</vt:lpstr>
      <vt:lpstr>Facebook Own Posts Table | Buttercup Malaysia - 4 of 19</vt:lpstr>
      <vt:lpstr>Facebook Own Posts Table | Buttercup Malaysia - 5 of 19</vt:lpstr>
      <vt:lpstr>Facebook Own Posts Table | Buttercup Malaysia - 6 of 19</vt:lpstr>
      <vt:lpstr>Facebook Own Posts Table | Buttercup Malaysia - 7 of 19</vt:lpstr>
      <vt:lpstr>Facebook Own Posts Table | Buttercup Malaysia - 8 of 19</vt:lpstr>
      <vt:lpstr>Facebook Own Posts Table | Buttercup Malaysia - 9 of 19</vt:lpstr>
      <vt:lpstr>Facebook Own Posts Table | Buttercup Malaysia - 10 of 19</vt:lpstr>
      <vt:lpstr>Facebook Own Posts Table | Buttercup Malaysia - 11 of 19</vt:lpstr>
      <vt:lpstr>Facebook Own Posts Table | Buttercup Malaysia - 12 of 19</vt:lpstr>
      <vt:lpstr>Facebook Own Posts Table | Buttercup Malaysia - 13 of 19</vt:lpstr>
      <vt:lpstr>Facebook Own Posts Table | Buttercup Malaysia - 14 of 19</vt:lpstr>
      <vt:lpstr>Facebook Own Posts Table | Buttercup Malaysia - 15 of 19</vt:lpstr>
      <vt:lpstr>Facebook Own Posts Table | Buttercup Malaysia - 16 of 19</vt:lpstr>
      <vt:lpstr>Facebook Own Posts Table | Buttercup Malaysia - 17 of 19</vt:lpstr>
      <vt:lpstr>Facebook Own Posts Table | Buttercup Malaysia - 18 of 19</vt:lpstr>
      <vt:lpstr>Facebook Own Posts Table | Buttercup Malaysia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2018-05-03T09:22:36Z</dcterms:created>
  <dcterms:modified xsi:type="dcterms:W3CDTF">2018-05-03T09:23:30Z</dcterms:modified>
</cp:coreProperties>
</file>