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4" r:id="rId26"/>
    <p:sldId id="285" r:id="rId27"/>
    <p:sldId id="286" r:id="rId28"/>
    <p:sldId id="287" r:id="rId29"/>
    <p:sldId id="288" r:id="rId30"/>
    <p:sldId id="289" r:id="rId31"/>
    <p:sldId id="290" r:id="rId32"/>
    <p:sldId id="291" r:id="rId33"/>
    <p:sldId id="292" r:id="rId34"/>
    <p:sldId id="293" r:id="rId35"/>
    <p:sldId id="294" r:id="rId36"/>
    <p:sldId id="296" r:id="rId37"/>
    <p:sldId id="297" r:id="rId38"/>
    <p:sldId id="298" r:id="rId39"/>
    <p:sldId id="300" r:id="rId40"/>
    <p:sldId id="301"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c:v>
                </c:pt>
                <c:pt idx="1">
                  <c:v>4</c:v>
                </c:pt>
                <c:pt idx="2">
                  <c:v>76</c:v>
                </c:pt>
                <c:pt idx="3">
                  <c:v>57</c:v>
                </c:pt>
                <c:pt idx="4">
                  <c:v>187</c:v>
                </c:pt>
                <c:pt idx="5">
                  <c:v>140</c:v>
                </c:pt>
                <c:pt idx="6">
                  <c:v>46</c:v>
                </c:pt>
                <c:pt idx="7">
                  <c:v>3</c:v>
                </c:pt>
                <c:pt idx="8">
                  <c:v>17</c:v>
                </c:pt>
                <c:pt idx="9">
                  <c:v>31</c:v>
                </c:pt>
                <c:pt idx="10">
                  <c:v>24</c:v>
                </c:pt>
                <c:pt idx="11">
                  <c:v>14</c:v>
                </c:pt>
                <c:pt idx="12">
                  <c:v>13</c:v>
                </c:pt>
                <c:pt idx="13">
                  <c:v>13</c:v>
                </c:pt>
                <c:pt idx="14">
                  <c:v>17</c:v>
                </c:pt>
                <c:pt idx="15">
                  <c:v>16</c:v>
                </c:pt>
                <c:pt idx="16">
                  <c:v>13</c:v>
                </c:pt>
                <c:pt idx="17">
                  <c:v>11</c:v>
                </c:pt>
                <c:pt idx="18">
                  <c:v>22</c:v>
                </c:pt>
                <c:pt idx="19">
                  <c:v>14</c:v>
                </c:pt>
                <c:pt idx="20">
                  <c:v>18</c:v>
                </c:pt>
                <c:pt idx="21">
                  <c:v>15</c:v>
                </c:pt>
                <c:pt idx="22">
                  <c:v>16</c:v>
                </c:pt>
                <c:pt idx="23">
                  <c:v>14</c:v>
                </c:pt>
                <c:pt idx="24">
                  <c:v>16</c:v>
                </c:pt>
                <c:pt idx="25">
                  <c:v>16</c:v>
                </c:pt>
                <c:pt idx="26">
                  <c:v>12</c:v>
                </c:pt>
                <c:pt idx="27">
                  <c:v>20</c:v>
                </c:pt>
                <c:pt idx="28">
                  <c:v>15</c:v>
                </c:pt>
                <c:pt idx="29">
                  <c:v>9</c:v>
                </c:pt>
              </c:numCache>
            </c:numRef>
          </c:val>
          <c:smooth val="0"/>
          <c:extLst>
            <c:ext xmlns:c16="http://schemas.microsoft.com/office/drawing/2014/chart" uri="{C3380CC4-5D6E-409C-BE32-E72D297353CC}">
              <c16:uniqueId val="{00000000-0D87-4027-9999-169B698C11BC}"/>
            </c:ext>
          </c:extLst>
        </c:ser>
        <c:dLbls>
          <c:showLegendKey val="0"/>
          <c:showVal val="0"/>
          <c:showCatName val="0"/>
          <c:showSerName val="0"/>
          <c:showPercent val="0"/>
          <c:showBubbleSize val="0"/>
        </c:dLbls>
        <c:smooth val="0"/>
        <c:axId val="277328528"/>
        <c:axId val="277328856"/>
      </c:lineChart>
      <c:dateAx>
        <c:axId val="277328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328856"/>
        <c:crosses val="autoZero"/>
        <c:auto val="1"/>
        <c:lblOffset val="100"/>
        <c:baseTimeUnit val="days"/>
      </c:dateAx>
      <c:valAx>
        <c:axId val="27732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32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25</c:v>
                </c:pt>
                <c:pt idx="1">
                  <c:v>169</c:v>
                </c:pt>
                <c:pt idx="2">
                  <c:v>1619</c:v>
                </c:pt>
                <c:pt idx="3">
                  <c:v>1756</c:v>
                </c:pt>
                <c:pt idx="4">
                  <c:v>6719</c:v>
                </c:pt>
                <c:pt idx="5">
                  <c:v>7819</c:v>
                </c:pt>
                <c:pt idx="6">
                  <c:v>1212</c:v>
                </c:pt>
                <c:pt idx="7">
                  <c:v>17</c:v>
                </c:pt>
                <c:pt idx="8">
                  <c:v>958</c:v>
                </c:pt>
                <c:pt idx="9">
                  <c:v>2138</c:v>
                </c:pt>
                <c:pt idx="10">
                  <c:v>2563</c:v>
                </c:pt>
                <c:pt idx="11">
                  <c:v>2803</c:v>
                </c:pt>
                <c:pt idx="12">
                  <c:v>2552</c:v>
                </c:pt>
                <c:pt idx="13">
                  <c:v>2645</c:v>
                </c:pt>
                <c:pt idx="14">
                  <c:v>2738</c:v>
                </c:pt>
                <c:pt idx="15">
                  <c:v>2616</c:v>
                </c:pt>
                <c:pt idx="16">
                  <c:v>2904</c:v>
                </c:pt>
                <c:pt idx="17">
                  <c:v>2693</c:v>
                </c:pt>
                <c:pt idx="18">
                  <c:v>2946</c:v>
                </c:pt>
                <c:pt idx="19">
                  <c:v>2577</c:v>
                </c:pt>
                <c:pt idx="20">
                  <c:v>2896</c:v>
                </c:pt>
                <c:pt idx="21">
                  <c:v>2871</c:v>
                </c:pt>
                <c:pt idx="22">
                  <c:v>2674</c:v>
                </c:pt>
                <c:pt idx="23">
                  <c:v>2696</c:v>
                </c:pt>
                <c:pt idx="24">
                  <c:v>2612</c:v>
                </c:pt>
                <c:pt idx="25">
                  <c:v>2291</c:v>
                </c:pt>
                <c:pt idx="26">
                  <c:v>2521</c:v>
                </c:pt>
                <c:pt idx="27">
                  <c:v>2444</c:v>
                </c:pt>
                <c:pt idx="28">
                  <c:v>2528</c:v>
                </c:pt>
                <c:pt idx="29">
                  <c:v>2507</c:v>
                </c:pt>
              </c:numCache>
            </c:numRef>
          </c:val>
          <c:smooth val="0"/>
          <c:extLst>
            <c:ext xmlns:c16="http://schemas.microsoft.com/office/drawing/2014/chart" uri="{C3380CC4-5D6E-409C-BE32-E72D297353CC}">
              <c16:uniqueId val="{00000000-8F4A-4A83-AF5D-0531F6BDBB57}"/>
            </c:ext>
          </c:extLst>
        </c:ser>
        <c:dLbls>
          <c:showLegendKey val="0"/>
          <c:showVal val="0"/>
          <c:showCatName val="0"/>
          <c:showSerName val="0"/>
          <c:showPercent val="0"/>
          <c:showBubbleSize val="0"/>
        </c:dLbls>
        <c:smooth val="0"/>
        <c:axId val="321471232"/>
        <c:axId val="321473528"/>
      </c:lineChart>
      <c:dateAx>
        <c:axId val="321471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73528"/>
        <c:crosses val="autoZero"/>
        <c:auto val="1"/>
        <c:lblOffset val="100"/>
        <c:baseTimeUnit val="days"/>
      </c:dateAx>
      <c:valAx>
        <c:axId val="32147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47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SPLAT Asia</c:v>
                </c:pt>
              </c:strCache>
            </c:strRef>
          </c:cat>
          <c:val>
            <c:numRef>
              <c:f>Sheet1!$B$2</c:f>
              <c:numCache>
                <c:formatCode>General</c:formatCode>
                <c:ptCount val="1"/>
                <c:pt idx="0">
                  <c:v>15</c:v>
                </c:pt>
              </c:numCache>
            </c:numRef>
          </c:val>
          <c:extLst>
            <c:ext xmlns:c16="http://schemas.microsoft.com/office/drawing/2014/chart" uri="{C3380CC4-5D6E-409C-BE32-E72D297353CC}">
              <c16:uniqueId val="{00000000-3145-48C5-A3B3-D76C0CE9408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SPLAT Asia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3145-48C5-A3B3-D76C0CE9408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SPLAT Asia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3145-48C5-A3B3-D76C0CE9408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SPLAT Asia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3145-48C5-A3B3-D76C0CE9408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SPLAT Asia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3145-48C5-A3B3-D76C0CE9408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SPLAT Asia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3145-48C5-A3B3-D76C0CE9408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SPLAT Asia</c:v>
                </c:pt>
              </c:strCache>
            </c:strRef>
          </c:cat>
          <c:val>
            <c:numRef>
              <c:f>Sheet1!$H$2</c:f>
              <c:numCache>
                <c:formatCode>General</c:formatCode>
                <c:ptCount val="1"/>
                <c:pt idx="0">
                  <c:v>0</c:v>
                </c:pt>
              </c:numCache>
            </c:numRef>
          </c:val>
          <c:extLst>
            <c:ext xmlns:c16="http://schemas.microsoft.com/office/drawing/2014/chart" uri="{C3380CC4-5D6E-409C-BE32-E72D297353CC}">
              <c16:uniqueId val="{00000006-3145-48C5-A3B3-D76C0CE9408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SPLAT Asia</c:v>
                </c:pt>
              </c:strCache>
            </c:strRef>
          </c:cat>
          <c:val>
            <c:numRef>
              <c:f>Sheet1!$I$2</c:f>
              <c:numCache>
                <c:formatCode>General</c:formatCode>
                <c:ptCount val="1"/>
                <c:pt idx="0">
                  <c:v>2</c:v>
                </c:pt>
              </c:numCache>
            </c:numRef>
          </c:val>
          <c:extLst>
            <c:ext xmlns:c16="http://schemas.microsoft.com/office/drawing/2014/chart" uri="{C3380CC4-5D6E-409C-BE32-E72D297353CC}">
              <c16:uniqueId val="{00000007-3145-48C5-A3B3-D76C0CE94081}"/>
            </c:ext>
          </c:extLst>
        </c:ser>
        <c:dLbls>
          <c:showLegendKey val="0"/>
          <c:showVal val="0"/>
          <c:showCatName val="0"/>
          <c:showSerName val="0"/>
          <c:showPercent val="0"/>
          <c:showBubbleSize val="0"/>
        </c:dLbls>
        <c:gapWidth val="150"/>
        <c:overlap val="100"/>
        <c:axId val="321937872"/>
        <c:axId val="321940168"/>
      </c:barChart>
      <c:catAx>
        <c:axId val="32193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40168"/>
        <c:crosses val="autoZero"/>
        <c:auto val="1"/>
        <c:lblAlgn val="ctr"/>
        <c:lblOffset val="100"/>
        <c:noMultiLvlLbl val="0"/>
      </c:catAx>
      <c:valAx>
        <c:axId val="321940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3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c:v>
                </c:pt>
                <c:pt idx="1">
                  <c:v>0</c:v>
                </c:pt>
                <c:pt idx="2">
                  <c:v>0</c:v>
                </c:pt>
                <c:pt idx="3">
                  <c:v>0</c:v>
                </c:pt>
                <c:pt idx="4">
                  <c:v>0</c:v>
                </c:pt>
                <c:pt idx="5">
                  <c:v>0</c:v>
                </c:pt>
                <c:pt idx="6">
                  <c:v>3</c:v>
                </c:pt>
                <c:pt idx="7">
                  <c:v>0</c:v>
                </c:pt>
                <c:pt idx="8">
                  <c:v>0</c:v>
                </c:pt>
                <c:pt idx="9">
                  <c:v>0</c:v>
                </c:pt>
                <c:pt idx="10">
                  <c:v>1</c:v>
                </c:pt>
                <c:pt idx="11">
                  <c:v>0</c:v>
                </c:pt>
                <c:pt idx="12">
                  <c:v>0</c:v>
                </c:pt>
                <c:pt idx="13">
                  <c:v>4</c:v>
                </c:pt>
                <c:pt idx="14">
                  <c:v>0</c:v>
                </c:pt>
                <c:pt idx="15">
                  <c:v>1</c:v>
                </c:pt>
                <c:pt idx="16">
                  <c:v>0</c:v>
                </c:pt>
                <c:pt idx="17">
                  <c:v>0</c:v>
                </c:pt>
                <c:pt idx="18">
                  <c:v>0</c:v>
                </c:pt>
                <c:pt idx="19">
                  <c:v>0</c:v>
                </c:pt>
                <c:pt idx="20">
                  <c:v>0</c:v>
                </c:pt>
                <c:pt idx="21">
                  <c:v>0</c:v>
                </c:pt>
                <c:pt idx="22">
                  <c:v>0</c:v>
                </c:pt>
                <c:pt idx="23">
                  <c:v>0</c:v>
                </c:pt>
                <c:pt idx="24">
                  <c:v>0</c:v>
                </c:pt>
                <c:pt idx="25">
                  <c:v>1</c:v>
                </c:pt>
                <c:pt idx="26">
                  <c:v>0</c:v>
                </c:pt>
                <c:pt idx="27">
                  <c:v>0</c:v>
                </c:pt>
                <c:pt idx="28">
                  <c:v>0</c:v>
                </c:pt>
                <c:pt idx="29">
                  <c:v>0</c:v>
                </c:pt>
              </c:numCache>
            </c:numRef>
          </c:val>
          <c:smooth val="0"/>
          <c:extLst>
            <c:ext xmlns:c16="http://schemas.microsoft.com/office/drawing/2014/chart" uri="{C3380CC4-5D6E-409C-BE32-E72D297353CC}">
              <c16:uniqueId val="{00000000-E60C-4E88-8977-0578F3ED0312}"/>
            </c:ext>
          </c:extLst>
        </c:ser>
        <c:dLbls>
          <c:showLegendKey val="0"/>
          <c:showVal val="0"/>
          <c:showCatName val="0"/>
          <c:showSerName val="0"/>
          <c:showPercent val="0"/>
          <c:showBubbleSize val="0"/>
        </c:dLbls>
        <c:smooth val="0"/>
        <c:axId val="319047304"/>
        <c:axId val="319054192"/>
      </c:lineChart>
      <c:dateAx>
        <c:axId val="319047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54192"/>
        <c:crosses val="autoZero"/>
        <c:auto val="1"/>
        <c:lblOffset val="100"/>
        <c:baseTimeUnit val="days"/>
      </c:dateAx>
      <c:valAx>
        <c:axId val="31905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4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 Asia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3.6140224069389E-2</c:v>
                </c:pt>
                <c:pt idx="2">
                  <c:v>5.4210336104084003E-2</c:v>
                </c:pt>
                <c:pt idx="3">
                  <c:v>7.2280448138778E-2</c:v>
                </c:pt>
                <c:pt idx="5">
                  <c:v>0.12649078424286</c:v>
                </c:pt>
                <c:pt idx="6">
                  <c:v>0.14456089627756</c:v>
                </c:pt>
              </c:numCache>
            </c:numRef>
          </c:val>
          <c:extLst>
            <c:ext xmlns:c16="http://schemas.microsoft.com/office/drawing/2014/chart" uri="{C3380CC4-5D6E-409C-BE32-E72D297353CC}">
              <c16:uniqueId val="{00000000-A515-4F4B-8237-F49F388A20BC}"/>
            </c:ext>
          </c:extLst>
        </c:ser>
        <c:dLbls>
          <c:showLegendKey val="0"/>
          <c:showVal val="0"/>
          <c:showCatName val="0"/>
          <c:showSerName val="0"/>
          <c:showPercent val="0"/>
          <c:showBubbleSize val="0"/>
        </c:dLbls>
        <c:gapWidth val="219"/>
        <c:overlap val="-27"/>
        <c:axId val="319049272"/>
        <c:axId val="319052552"/>
      </c:barChart>
      <c:catAx>
        <c:axId val="31904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52552"/>
        <c:crosses val="autoZero"/>
        <c:auto val="1"/>
        <c:lblAlgn val="ctr"/>
        <c:lblOffset val="100"/>
        <c:noMultiLvlLbl val="0"/>
      </c:catAx>
      <c:valAx>
        <c:axId val="31905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4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391</c:v>
                </c:pt>
                <c:pt idx="2">
                  <c:v>658</c:v>
                </c:pt>
                <c:pt idx="3">
                  <c:v>247</c:v>
                </c:pt>
                <c:pt idx="4">
                  <c:v>71</c:v>
                </c:pt>
                <c:pt idx="5">
                  <c:v>16</c:v>
                </c:pt>
                <c:pt idx="6">
                  <c:v>0</c:v>
                </c:pt>
              </c:numCache>
            </c:numRef>
          </c:val>
          <c:extLst>
            <c:ext xmlns:c16="http://schemas.microsoft.com/office/drawing/2014/chart" uri="{C3380CC4-5D6E-409C-BE32-E72D297353CC}">
              <c16:uniqueId val="{00000000-3937-43C8-9941-41AD57D8369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646</c:v>
                </c:pt>
                <c:pt idx="2">
                  <c:v>616</c:v>
                </c:pt>
                <c:pt idx="3">
                  <c:v>163</c:v>
                </c:pt>
                <c:pt idx="4">
                  <c:v>60</c:v>
                </c:pt>
                <c:pt idx="5">
                  <c:v>23</c:v>
                </c:pt>
                <c:pt idx="6">
                  <c:v>1</c:v>
                </c:pt>
              </c:numCache>
            </c:numRef>
          </c:val>
          <c:extLst>
            <c:ext xmlns:c16="http://schemas.microsoft.com/office/drawing/2014/chart" uri="{C3380CC4-5D6E-409C-BE32-E72D297353CC}">
              <c16:uniqueId val="{00000001-3937-43C8-9941-41AD57D83690}"/>
            </c:ext>
          </c:extLst>
        </c:ser>
        <c:dLbls>
          <c:showLegendKey val="0"/>
          <c:showVal val="0"/>
          <c:showCatName val="0"/>
          <c:showSerName val="0"/>
          <c:showPercent val="0"/>
          <c:showBubbleSize val="0"/>
        </c:dLbls>
        <c:gapWidth val="219"/>
        <c:overlap val="-27"/>
        <c:axId val="332461576"/>
        <c:axId val="332458624"/>
      </c:barChart>
      <c:catAx>
        <c:axId val="33246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58624"/>
        <c:crosses val="autoZero"/>
        <c:auto val="1"/>
        <c:lblAlgn val="ctr"/>
        <c:lblOffset val="100"/>
        <c:noMultiLvlLbl val="0"/>
      </c:catAx>
      <c:valAx>
        <c:axId val="33245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6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0.15214910612400001</c:v>
                </c:pt>
                <c:pt idx="1">
                  <c:v>0</c:v>
                </c:pt>
                <c:pt idx="2">
                  <c:v>0</c:v>
                </c:pt>
                <c:pt idx="3">
                  <c:v>0</c:v>
                </c:pt>
                <c:pt idx="4">
                  <c:v>0</c:v>
                </c:pt>
                <c:pt idx="5">
                  <c:v>0</c:v>
                </c:pt>
                <c:pt idx="6">
                  <c:v>0.10611956137248001</c:v>
                </c:pt>
                <c:pt idx="7">
                  <c:v>0</c:v>
                </c:pt>
                <c:pt idx="8">
                  <c:v>0</c:v>
                </c:pt>
                <c:pt idx="9">
                  <c:v>0</c:v>
                </c:pt>
                <c:pt idx="10">
                  <c:v>5.2724077328647E-2</c:v>
                </c:pt>
                <c:pt idx="11">
                  <c:v>0</c:v>
                </c:pt>
                <c:pt idx="12">
                  <c:v>0</c:v>
                </c:pt>
                <c:pt idx="13">
                  <c:v>0.14010507880911</c:v>
                </c:pt>
                <c:pt idx="14">
                  <c:v>0</c:v>
                </c:pt>
                <c:pt idx="15">
                  <c:v>3.4928396786586997E-2</c:v>
                </c:pt>
                <c:pt idx="16">
                  <c:v>0</c:v>
                </c:pt>
                <c:pt idx="17">
                  <c:v>0</c:v>
                </c:pt>
                <c:pt idx="18">
                  <c:v>0</c:v>
                </c:pt>
                <c:pt idx="19">
                  <c:v>0</c:v>
                </c:pt>
                <c:pt idx="20">
                  <c:v>0</c:v>
                </c:pt>
                <c:pt idx="21">
                  <c:v>0</c:v>
                </c:pt>
                <c:pt idx="22">
                  <c:v>0</c:v>
                </c:pt>
                <c:pt idx="23">
                  <c:v>0</c:v>
                </c:pt>
                <c:pt idx="24">
                  <c:v>0</c:v>
                </c:pt>
                <c:pt idx="25">
                  <c:v>6.9156293222683005E-2</c:v>
                </c:pt>
                <c:pt idx="26">
                  <c:v>0</c:v>
                </c:pt>
                <c:pt idx="27">
                  <c:v>0</c:v>
                </c:pt>
                <c:pt idx="28">
                  <c:v>0</c:v>
                </c:pt>
                <c:pt idx="29">
                  <c:v>0</c:v>
                </c:pt>
              </c:numCache>
            </c:numRef>
          </c:val>
          <c:smooth val="0"/>
          <c:extLst>
            <c:ext xmlns:c16="http://schemas.microsoft.com/office/drawing/2014/chart" uri="{C3380CC4-5D6E-409C-BE32-E72D297353CC}">
              <c16:uniqueId val="{00000000-0C76-4224-A30F-418E7D8B64F0}"/>
            </c:ext>
          </c:extLst>
        </c:ser>
        <c:dLbls>
          <c:showLegendKey val="0"/>
          <c:showVal val="0"/>
          <c:showCatName val="0"/>
          <c:showSerName val="0"/>
          <c:showPercent val="0"/>
          <c:showBubbleSize val="0"/>
        </c:dLbls>
        <c:smooth val="0"/>
        <c:axId val="332465512"/>
        <c:axId val="332459936"/>
      </c:lineChart>
      <c:dateAx>
        <c:axId val="33246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59936"/>
        <c:crosses val="autoZero"/>
        <c:auto val="1"/>
        <c:lblOffset val="100"/>
        <c:baseTimeUnit val="days"/>
      </c:dateAx>
      <c:valAx>
        <c:axId val="33245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6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2629</c:v>
                </c:pt>
                <c:pt idx="1">
                  <c:v>2663</c:v>
                </c:pt>
                <c:pt idx="2">
                  <c:v>2666</c:v>
                </c:pt>
                <c:pt idx="3">
                  <c:v>2711</c:v>
                </c:pt>
                <c:pt idx="4">
                  <c:v>2776</c:v>
                </c:pt>
                <c:pt idx="5">
                  <c:v>2827</c:v>
                </c:pt>
                <c:pt idx="6">
                  <c:v>2828</c:v>
                </c:pt>
                <c:pt idx="7">
                  <c:v>2828</c:v>
                </c:pt>
                <c:pt idx="8">
                  <c:v>2840</c:v>
                </c:pt>
                <c:pt idx="9">
                  <c:v>2844</c:v>
                </c:pt>
                <c:pt idx="10">
                  <c:v>2846</c:v>
                </c:pt>
                <c:pt idx="11">
                  <c:v>2849</c:v>
                </c:pt>
                <c:pt idx="12">
                  <c:v>2852</c:v>
                </c:pt>
                <c:pt idx="13">
                  <c:v>2858</c:v>
                </c:pt>
                <c:pt idx="14">
                  <c:v>2861</c:v>
                </c:pt>
                <c:pt idx="15">
                  <c:v>2866</c:v>
                </c:pt>
                <c:pt idx="16">
                  <c:v>2867</c:v>
                </c:pt>
                <c:pt idx="17">
                  <c:v>2868</c:v>
                </c:pt>
                <c:pt idx="18">
                  <c:v>2869</c:v>
                </c:pt>
                <c:pt idx="19">
                  <c:v>2870</c:v>
                </c:pt>
                <c:pt idx="20">
                  <c:v>2874</c:v>
                </c:pt>
                <c:pt idx="21">
                  <c:v>2877</c:v>
                </c:pt>
                <c:pt idx="22">
                  <c:v>2883</c:v>
                </c:pt>
                <c:pt idx="23">
                  <c:v>2885</c:v>
                </c:pt>
                <c:pt idx="24">
                  <c:v>2890</c:v>
                </c:pt>
                <c:pt idx="25">
                  <c:v>2894</c:v>
                </c:pt>
                <c:pt idx="26">
                  <c:v>2895</c:v>
                </c:pt>
                <c:pt idx="27">
                  <c:v>2900</c:v>
                </c:pt>
                <c:pt idx="28">
                  <c:v>2902</c:v>
                </c:pt>
                <c:pt idx="29">
                  <c:v>2905</c:v>
                </c:pt>
              </c:numCache>
            </c:numRef>
          </c:val>
          <c:smooth val="0"/>
          <c:extLst>
            <c:ext xmlns:c16="http://schemas.microsoft.com/office/drawing/2014/chart" uri="{C3380CC4-5D6E-409C-BE32-E72D297353CC}">
              <c16:uniqueId val="{00000000-41E7-478C-BA00-86F8D9A59628}"/>
            </c:ext>
          </c:extLst>
        </c:ser>
        <c:dLbls>
          <c:showLegendKey val="0"/>
          <c:showVal val="0"/>
          <c:showCatName val="0"/>
          <c:showSerName val="0"/>
          <c:showPercent val="0"/>
          <c:showBubbleSize val="0"/>
        </c:dLbls>
        <c:smooth val="0"/>
        <c:axId val="276123808"/>
        <c:axId val="276124136"/>
      </c:lineChart>
      <c:dateAx>
        <c:axId val="276123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24136"/>
        <c:crosses val="autoZero"/>
        <c:auto val="1"/>
        <c:lblOffset val="100"/>
        <c:baseTimeUnit val="days"/>
      </c:dateAx>
      <c:valAx>
        <c:axId val="27612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2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c:v>
                </c:pt>
                <c:pt idx="1">
                  <c:v>4</c:v>
                </c:pt>
                <c:pt idx="2">
                  <c:v>40</c:v>
                </c:pt>
                <c:pt idx="3">
                  <c:v>10</c:v>
                </c:pt>
                <c:pt idx="4">
                  <c:v>41</c:v>
                </c:pt>
                <c:pt idx="5">
                  <c:v>29</c:v>
                </c:pt>
                <c:pt idx="6">
                  <c:v>8</c:v>
                </c:pt>
                <c:pt idx="7">
                  <c:v>0</c:v>
                </c:pt>
                <c:pt idx="8">
                  <c:v>1</c:v>
                </c:pt>
                <c:pt idx="9">
                  <c:v>10</c:v>
                </c:pt>
                <c:pt idx="10">
                  <c:v>4</c:v>
                </c:pt>
                <c:pt idx="11">
                  <c:v>5</c:v>
                </c:pt>
                <c:pt idx="12">
                  <c:v>2</c:v>
                </c:pt>
                <c:pt idx="13">
                  <c:v>1</c:v>
                </c:pt>
                <c:pt idx="14">
                  <c:v>6</c:v>
                </c:pt>
                <c:pt idx="15">
                  <c:v>4</c:v>
                </c:pt>
                <c:pt idx="16">
                  <c:v>1</c:v>
                </c:pt>
                <c:pt idx="17">
                  <c:v>4</c:v>
                </c:pt>
                <c:pt idx="18">
                  <c:v>2</c:v>
                </c:pt>
                <c:pt idx="19">
                  <c:v>4</c:v>
                </c:pt>
                <c:pt idx="20">
                  <c:v>6</c:v>
                </c:pt>
                <c:pt idx="21">
                  <c:v>1</c:v>
                </c:pt>
                <c:pt idx="22">
                  <c:v>5</c:v>
                </c:pt>
                <c:pt idx="23">
                  <c:v>3</c:v>
                </c:pt>
                <c:pt idx="24">
                  <c:v>6</c:v>
                </c:pt>
                <c:pt idx="25">
                  <c:v>5</c:v>
                </c:pt>
                <c:pt idx="26">
                  <c:v>6</c:v>
                </c:pt>
                <c:pt idx="27">
                  <c:v>4</c:v>
                </c:pt>
                <c:pt idx="28">
                  <c:v>5</c:v>
                </c:pt>
                <c:pt idx="29">
                  <c:v>4</c:v>
                </c:pt>
              </c:numCache>
            </c:numRef>
          </c:val>
          <c:smooth val="0"/>
          <c:extLst>
            <c:ext xmlns:c16="http://schemas.microsoft.com/office/drawing/2014/chart" uri="{C3380CC4-5D6E-409C-BE32-E72D297353CC}">
              <c16:uniqueId val="{00000000-9D5A-434E-B865-033A50708306}"/>
            </c:ext>
          </c:extLst>
        </c:ser>
        <c:dLbls>
          <c:showLegendKey val="0"/>
          <c:showVal val="0"/>
          <c:showCatName val="0"/>
          <c:showSerName val="0"/>
          <c:showPercent val="0"/>
          <c:showBubbleSize val="0"/>
        </c:dLbls>
        <c:smooth val="0"/>
        <c:axId val="276093392"/>
        <c:axId val="276093064"/>
      </c:lineChart>
      <c:dateAx>
        <c:axId val="27609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93064"/>
        <c:crosses val="autoZero"/>
        <c:auto val="1"/>
        <c:lblOffset val="100"/>
        <c:baseTimeUnit val="days"/>
      </c:dateAx>
      <c:valAx>
        <c:axId val="27609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9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1002F-742F-4016-BDBE-074F4582CA73}"/>
              </a:ext>
            </a:extLst>
          </p:cNvPr>
          <p:cNvSpPr>
            <a:spLocks noGrp="1"/>
          </p:cNvSpPr>
          <p:nvPr>
            <p:ph type="ctrTitle"/>
          </p:nvPr>
        </p:nvSpPr>
        <p:spPr/>
        <p:txBody>
          <a:bodyPr/>
          <a:lstStyle/>
          <a:p>
            <a:r>
              <a:rPr lang="en-US"/>
              <a:t>SPLAT Asia</a:t>
            </a:r>
          </a:p>
        </p:txBody>
      </p:sp>
      <p:sp>
        <p:nvSpPr>
          <p:cNvPr id="3" name="Subtitle 2">
            <a:extLst>
              <a:ext uri="{FF2B5EF4-FFF2-40B4-BE49-F238E27FC236}">
                <a16:creationId xmlns:a16="http://schemas.microsoft.com/office/drawing/2014/main" id="{29DA545C-67C7-4BEE-ABF2-97C496DDCDF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20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5EB20-6EC8-41A8-8B82-E7D7CA2100A4}"/>
              </a:ext>
            </a:extLst>
          </p:cNvPr>
          <p:cNvSpPr>
            <a:spLocks noGrp="1"/>
          </p:cNvSpPr>
          <p:nvPr>
            <p:ph type="title"/>
          </p:nvPr>
        </p:nvSpPr>
        <p:spPr/>
        <p:txBody>
          <a:bodyPr/>
          <a:lstStyle/>
          <a:p>
            <a:r>
              <a:rPr lang="en-US"/>
              <a:t>Facebook Engaged Users | SPLAT Asia</a:t>
            </a:r>
          </a:p>
        </p:txBody>
      </p:sp>
      <p:graphicFrame>
        <p:nvGraphicFramePr>
          <p:cNvPr id="6" name="Chart Placeholder 5">
            <a:extLst>
              <a:ext uri="{FF2B5EF4-FFF2-40B4-BE49-F238E27FC236}">
                <a16:creationId xmlns:a16="http://schemas.microsoft.com/office/drawing/2014/main" id="{6DB306CE-753B-42B9-84C4-04894495846B}"/>
              </a:ext>
            </a:extLst>
          </p:cNvPr>
          <p:cNvGraphicFramePr>
            <a:graphicFrameLocks noGrp="1"/>
          </p:cNvGraphicFramePr>
          <p:nvPr>
            <p:ph type="chart" sz="quarter" idx="13"/>
            <p:extLst>
              <p:ext uri="{D42A27DB-BD31-4B8C-83A1-F6EECF244321}">
                <p14:modId xmlns:p14="http://schemas.microsoft.com/office/powerpoint/2010/main" val="1326327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BE4714-4D3B-4D85-ACCE-44DB087415A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AD0ED94-21BA-4CDB-8B44-AF2056D9C0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320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5B6B0-D3A8-4CED-A92B-BC48B576B1D3}"/>
              </a:ext>
            </a:extLst>
          </p:cNvPr>
          <p:cNvSpPr>
            <a:spLocks noGrp="1"/>
          </p:cNvSpPr>
          <p:nvPr>
            <p:ph type="title"/>
          </p:nvPr>
        </p:nvSpPr>
        <p:spPr/>
        <p:txBody>
          <a:bodyPr/>
          <a:lstStyle/>
          <a:p>
            <a:r>
              <a:rPr lang="en-US"/>
              <a:t>Facebook Key Metrics Table | SPLAT Asia</a:t>
            </a:r>
          </a:p>
        </p:txBody>
      </p:sp>
      <p:graphicFrame>
        <p:nvGraphicFramePr>
          <p:cNvPr id="5" name="Table Placeholder 4">
            <a:extLst>
              <a:ext uri="{FF2B5EF4-FFF2-40B4-BE49-F238E27FC236}">
                <a16:creationId xmlns:a16="http://schemas.microsoft.com/office/drawing/2014/main" id="{3BC7CA02-CD4F-4BB2-ABBD-6D3E48CB9DAE}"/>
              </a:ext>
            </a:extLst>
          </p:cNvPr>
          <p:cNvGraphicFramePr>
            <a:graphicFrameLocks noGrp="1"/>
          </p:cNvGraphicFramePr>
          <p:nvPr>
            <p:ph type="tbl" sz="quarter" idx="13"/>
            <p:extLst>
              <p:ext uri="{D42A27DB-BD31-4B8C-83A1-F6EECF244321}">
                <p14:modId xmlns:p14="http://schemas.microsoft.com/office/powerpoint/2010/main" val="2129724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4419422"/>
                    </a:ext>
                  </a:extLst>
                </a:gridCol>
                <a:gridCol w="740664">
                  <a:extLst>
                    <a:ext uri="{9D8B030D-6E8A-4147-A177-3AD203B41FA5}">
                      <a16:colId xmlns:a16="http://schemas.microsoft.com/office/drawing/2014/main" val="3352724405"/>
                    </a:ext>
                  </a:extLst>
                </a:gridCol>
                <a:gridCol w="740664">
                  <a:extLst>
                    <a:ext uri="{9D8B030D-6E8A-4147-A177-3AD203B41FA5}">
                      <a16:colId xmlns:a16="http://schemas.microsoft.com/office/drawing/2014/main" val="2917147569"/>
                    </a:ext>
                  </a:extLst>
                </a:gridCol>
                <a:gridCol w="740664">
                  <a:extLst>
                    <a:ext uri="{9D8B030D-6E8A-4147-A177-3AD203B41FA5}">
                      <a16:colId xmlns:a16="http://schemas.microsoft.com/office/drawing/2014/main" val="4281615258"/>
                    </a:ext>
                  </a:extLst>
                </a:gridCol>
                <a:gridCol w="740664">
                  <a:extLst>
                    <a:ext uri="{9D8B030D-6E8A-4147-A177-3AD203B41FA5}">
                      <a16:colId xmlns:a16="http://schemas.microsoft.com/office/drawing/2014/main" val="2769013616"/>
                    </a:ext>
                  </a:extLst>
                </a:gridCol>
                <a:gridCol w="740664">
                  <a:extLst>
                    <a:ext uri="{9D8B030D-6E8A-4147-A177-3AD203B41FA5}">
                      <a16:colId xmlns:a16="http://schemas.microsoft.com/office/drawing/2014/main" val="598116536"/>
                    </a:ext>
                  </a:extLst>
                </a:gridCol>
                <a:gridCol w="740664">
                  <a:extLst>
                    <a:ext uri="{9D8B030D-6E8A-4147-A177-3AD203B41FA5}">
                      <a16:colId xmlns:a16="http://schemas.microsoft.com/office/drawing/2014/main" val="3003310362"/>
                    </a:ext>
                  </a:extLst>
                </a:gridCol>
                <a:gridCol w="740664">
                  <a:extLst>
                    <a:ext uri="{9D8B030D-6E8A-4147-A177-3AD203B41FA5}">
                      <a16:colId xmlns:a16="http://schemas.microsoft.com/office/drawing/2014/main" val="1630039215"/>
                    </a:ext>
                  </a:extLst>
                </a:gridCol>
                <a:gridCol w="740664">
                  <a:extLst>
                    <a:ext uri="{9D8B030D-6E8A-4147-A177-3AD203B41FA5}">
                      <a16:colId xmlns:a16="http://schemas.microsoft.com/office/drawing/2014/main" val="2655401410"/>
                    </a:ext>
                  </a:extLst>
                </a:gridCol>
                <a:gridCol w="740664">
                  <a:extLst>
                    <a:ext uri="{9D8B030D-6E8A-4147-A177-3AD203B41FA5}">
                      <a16:colId xmlns:a16="http://schemas.microsoft.com/office/drawing/2014/main" val="2365301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62101986"/>
                  </a:ext>
                </a:extLst>
              </a:tr>
              <a:tr h="370840">
                <a:tc>
                  <a:txBody>
                    <a:bodyPr/>
                    <a:lstStyle/>
                    <a:p>
                      <a:r>
                        <a:rPr lang="en-US" sz="1000"/>
                        <a:t>SPLAT Asia</a:t>
                      </a:r>
                    </a:p>
                  </a:txBody>
                  <a:tcPr/>
                </a:tc>
                <a:tc>
                  <a:txBody>
                    <a:bodyPr/>
                    <a:lstStyle/>
                    <a:p>
                      <a:r>
                        <a:rPr lang="en-US" sz="1000"/>
                        <a:t>2905</a:t>
                      </a:r>
                    </a:p>
                  </a:txBody>
                  <a:tcPr/>
                </a:tc>
                <a:tc>
                  <a:txBody>
                    <a:bodyPr/>
                    <a:lstStyle/>
                    <a:p>
                      <a:r>
                        <a:rPr lang="en-US" sz="1000"/>
                        <a:t>275</a:t>
                      </a:r>
                    </a:p>
                  </a:txBody>
                  <a:tcPr/>
                </a:tc>
                <a:tc>
                  <a:txBody>
                    <a:bodyPr/>
                    <a:lstStyle/>
                    <a:p>
                      <a:r>
                        <a:rPr lang="en-US" sz="1000"/>
                        <a:t>7</a:t>
                      </a:r>
                    </a:p>
                  </a:txBody>
                  <a:tcPr/>
                </a:tc>
                <a:tc>
                  <a:txBody>
                    <a:bodyPr/>
                    <a:lstStyle/>
                    <a:p>
                      <a:r>
                        <a:rPr lang="en-US" sz="1000"/>
                        <a:t>15</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0.0878 %</a:t>
                      </a:r>
                    </a:p>
                  </a:txBody>
                  <a:tcPr/>
                </a:tc>
                <a:tc>
                  <a:txBody>
                    <a:bodyPr/>
                    <a:lstStyle/>
                    <a:p>
                      <a:r>
                        <a:rPr lang="en-US" sz="1000"/>
                        <a:t>0.0 %</a:t>
                      </a:r>
                    </a:p>
                  </a:txBody>
                  <a:tcPr/>
                </a:tc>
                <a:extLst>
                  <a:ext uri="{0D108BD9-81ED-4DB2-BD59-A6C34878D82A}">
                    <a16:rowId xmlns:a16="http://schemas.microsoft.com/office/drawing/2014/main" val="2152886031"/>
                  </a:ext>
                </a:extLst>
              </a:tr>
            </a:tbl>
          </a:graphicData>
        </a:graphic>
      </p:graphicFrame>
      <p:sp>
        <p:nvSpPr>
          <p:cNvPr id="4" name="Text Placeholder 3">
            <a:extLst>
              <a:ext uri="{FF2B5EF4-FFF2-40B4-BE49-F238E27FC236}">
                <a16:creationId xmlns:a16="http://schemas.microsoft.com/office/drawing/2014/main" id="{FC00B7E2-48AA-4226-A9BF-5E8AF387DC3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93230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81914-1DFD-4975-814D-BD2E58D042A1}"/>
              </a:ext>
            </a:extLst>
          </p:cNvPr>
          <p:cNvSpPr>
            <a:spLocks noGrp="1"/>
          </p:cNvSpPr>
          <p:nvPr>
            <p:ph type="title"/>
          </p:nvPr>
        </p:nvSpPr>
        <p:spPr/>
        <p:txBody>
          <a:bodyPr/>
          <a:lstStyle/>
          <a:p>
            <a:r>
              <a:rPr lang="en-US"/>
              <a:t>Facebook Reach | SPLAT Asia</a:t>
            </a:r>
          </a:p>
        </p:txBody>
      </p:sp>
      <p:graphicFrame>
        <p:nvGraphicFramePr>
          <p:cNvPr id="6" name="Chart Placeholder 5">
            <a:extLst>
              <a:ext uri="{FF2B5EF4-FFF2-40B4-BE49-F238E27FC236}">
                <a16:creationId xmlns:a16="http://schemas.microsoft.com/office/drawing/2014/main" id="{34B9AF80-835E-407B-BB45-6A5A392E458E}"/>
              </a:ext>
            </a:extLst>
          </p:cNvPr>
          <p:cNvGraphicFramePr>
            <a:graphicFrameLocks noGrp="1"/>
          </p:cNvGraphicFramePr>
          <p:nvPr>
            <p:ph type="chart" sz="quarter" idx="13"/>
            <p:extLst>
              <p:ext uri="{D42A27DB-BD31-4B8C-83A1-F6EECF244321}">
                <p14:modId xmlns:p14="http://schemas.microsoft.com/office/powerpoint/2010/main" val="3191374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181B14-9F98-46E0-A94E-B8C5FE1C902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11B1ACB-0343-420D-8BF8-560FE0D156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0500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9A94D-6C7A-4E08-B0F8-4CCCE18DD6C3}"/>
              </a:ext>
            </a:extLst>
          </p:cNvPr>
          <p:cNvSpPr>
            <a:spLocks noGrp="1"/>
          </p:cNvSpPr>
          <p:nvPr>
            <p:ph type="title"/>
          </p:nvPr>
        </p:nvSpPr>
        <p:spPr/>
        <p:txBody>
          <a:bodyPr/>
          <a:lstStyle/>
          <a:p>
            <a:r>
              <a:rPr lang="en-US"/>
              <a:t>Facebook Interactions Distribution | SPLAT Asia</a:t>
            </a:r>
          </a:p>
        </p:txBody>
      </p:sp>
      <p:graphicFrame>
        <p:nvGraphicFramePr>
          <p:cNvPr id="6" name="Chart Placeholder 5">
            <a:extLst>
              <a:ext uri="{FF2B5EF4-FFF2-40B4-BE49-F238E27FC236}">
                <a16:creationId xmlns:a16="http://schemas.microsoft.com/office/drawing/2014/main" id="{CF1ECD0B-F3D8-45AD-82D9-9B0326AAC2AC}"/>
              </a:ext>
            </a:extLst>
          </p:cNvPr>
          <p:cNvGraphicFramePr>
            <a:graphicFrameLocks noGrp="1"/>
          </p:cNvGraphicFramePr>
          <p:nvPr>
            <p:ph type="chart" sz="quarter" idx="13"/>
            <p:extLst>
              <p:ext uri="{D42A27DB-BD31-4B8C-83A1-F6EECF244321}">
                <p14:modId xmlns:p14="http://schemas.microsoft.com/office/powerpoint/2010/main" val="3635541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9F6165-9B28-4B51-9C08-2B684AECFC5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7BF6F3E-31D9-4EEC-BCE3-684DBEF194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2645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0396C-1B34-486A-AE0C-F93C319D7B94}"/>
              </a:ext>
            </a:extLst>
          </p:cNvPr>
          <p:cNvSpPr>
            <a:spLocks noGrp="1"/>
          </p:cNvSpPr>
          <p:nvPr>
            <p:ph type="title"/>
          </p:nvPr>
        </p:nvSpPr>
        <p:spPr/>
        <p:txBody>
          <a:bodyPr/>
          <a:lstStyle/>
          <a:p>
            <a:r>
              <a:rPr lang="en-US"/>
              <a:t>Facebook Average Reactions Per Post | SPLAT Asia</a:t>
            </a:r>
          </a:p>
        </p:txBody>
      </p:sp>
      <p:graphicFrame>
        <p:nvGraphicFramePr>
          <p:cNvPr id="6" name="Chart Placeholder 5">
            <a:extLst>
              <a:ext uri="{FF2B5EF4-FFF2-40B4-BE49-F238E27FC236}">
                <a16:creationId xmlns:a16="http://schemas.microsoft.com/office/drawing/2014/main" id="{FB530455-4C97-4F46-B2AE-AD628A2A3C72}"/>
              </a:ext>
            </a:extLst>
          </p:cNvPr>
          <p:cNvGraphicFramePr>
            <a:graphicFrameLocks noGrp="1"/>
          </p:cNvGraphicFramePr>
          <p:nvPr>
            <p:ph type="chart" sz="quarter" idx="13"/>
            <p:extLst>
              <p:ext uri="{D42A27DB-BD31-4B8C-83A1-F6EECF244321}">
                <p14:modId xmlns:p14="http://schemas.microsoft.com/office/powerpoint/2010/main" val="4180058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147092-D6E4-49C1-9C1F-FFA9B3CA3FB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E340C64-96F8-46B3-9B74-A3E9C72874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2251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5EB67-82DC-4433-891E-25B5B5E80AA7}"/>
              </a:ext>
            </a:extLst>
          </p:cNvPr>
          <p:cNvSpPr>
            <a:spLocks noGrp="1"/>
          </p:cNvSpPr>
          <p:nvPr>
            <p:ph type="title"/>
          </p:nvPr>
        </p:nvSpPr>
        <p:spPr/>
        <p:txBody>
          <a:bodyPr/>
          <a:lstStyle/>
          <a:p>
            <a:r>
              <a:rPr lang="en-US"/>
              <a:t>Facebook Interaction Rate By Weekday | SPLAT Asia</a:t>
            </a:r>
          </a:p>
        </p:txBody>
      </p:sp>
      <p:graphicFrame>
        <p:nvGraphicFramePr>
          <p:cNvPr id="6" name="Chart Placeholder 5">
            <a:extLst>
              <a:ext uri="{FF2B5EF4-FFF2-40B4-BE49-F238E27FC236}">
                <a16:creationId xmlns:a16="http://schemas.microsoft.com/office/drawing/2014/main" id="{E7253F9A-7AFC-43E7-9E85-427F94DEBF75}"/>
              </a:ext>
            </a:extLst>
          </p:cNvPr>
          <p:cNvGraphicFramePr>
            <a:graphicFrameLocks noGrp="1"/>
          </p:cNvGraphicFramePr>
          <p:nvPr>
            <p:ph type="chart" sz="quarter" idx="13"/>
            <p:extLst>
              <p:ext uri="{D42A27DB-BD31-4B8C-83A1-F6EECF244321}">
                <p14:modId xmlns:p14="http://schemas.microsoft.com/office/powerpoint/2010/main" val="3479347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D30549-DE18-4AFD-9C3B-936EC30951A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3374E28-0A66-4D79-AA32-0BFEC038FF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097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6C925-AA70-434B-AD11-CA15CC88B3A3}"/>
              </a:ext>
            </a:extLst>
          </p:cNvPr>
          <p:cNvSpPr>
            <a:spLocks noGrp="1"/>
          </p:cNvSpPr>
          <p:nvPr>
            <p:ph type="title"/>
          </p:nvPr>
        </p:nvSpPr>
        <p:spPr/>
        <p:txBody>
          <a:bodyPr/>
          <a:lstStyle/>
          <a:p>
            <a:r>
              <a:rPr lang="en-US"/>
              <a:t>(FB) Custom Own Posts Table (new) | SPLAT Asia - 1 of 4</a:t>
            </a:r>
          </a:p>
        </p:txBody>
      </p:sp>
      <p:graphicFrame>
        <p:nvGraphicFramePr>
          <p:cNvPr id="5" name="Table Placeholder 4">
            <a:extLst>
              <a:ext uri="{FF2B5EF4-FFF2-40B4-BE49-F238E27FC236}">
                <a16:creationId xmlns:a16="http://schemas.microsoft.com/office/drawing/2014/main" id="{970EA27A-F94C-4CB4-84C6-40D47C110211}"/>
              </a:ext>
            </a:extLst>
          </p:cNvPr>
          <p:cNvGraphicFramePr>
            <a:graphicFrameLocks noGrp="1"/>
          </p:cNvGraphicFramePr>
          <p:nvPr>
            <p:ph type="tbl" sz="quarter" idx="13"/>
            <p:extLst>
              <p:ext uri="{D42A27DB-BD31-4B8C-83A1-F6EECF244321}">
                <p14:modId xmlns:p14="http://schemas.microsoft.com/office/powerpoint/2010/main" val="192779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50179738"/>
                    </a:ext>
                  </a:extLst>
                </a:gridCol>
                <a:gridCol w="822960">
                  <a:extLst>
                    <a:ext uri="{9D8B030D-6E8A-4147-A177-3AD203B41FA5}">
                      <a16:colId xmlns:a16="http://schemas.microsoft.com/office/drawing/2014/main" val="380877340"/>
                    </a:ext>
                  </a:extLst>
                </a:gridCol>
                <a:gridCol w="822960">
                  <a:extLst>
                    <a:ext uri="{9D8B030D-6E8A-4147-A177-3AD203B41FA5}">
                      <a16:colId xmlns:a16="http://schemas.microsoft.com/office/drawing/2014/main" val="3885451631"/>
                    </a:ext>
                  </a:extLst>
                </a:gridCol>
                <a:gridCol w="822960">
                  <a:extLst>
                    <a:ext uri="{9D8B030D-6E8A-4147-A177-3AD203B41FA5}">
                      <a16:colId xmlns:a16="http://schemas.microsoft.com/office/drawing/2014/main" val="579947490"/>
                    </a:ext>
                  </a:extLst>
                </a:gridCol>
                <a:gridCol w="822960">
                  <a:extLst>
                    <a:ext uri="{9D8B030D-6E8A-4147-A177-3AD203B41FA5}">
                      <a16:colId xmlns:a16="http://schemas.microsoft.com/office/drawing/2014/main" val="2637399760"/>
                    </a:ext>
                  </a:extLst>
                </a:gridCol>
                <a:gridCol w="822960">
                  <a:extLst>
                    <a:ext uri="{9D8B030D-6E8A-4147-A177-3AD203B41FA5}">
                      <a16:colId xmlns:a16="http://schemas.microsoft.com/office/drawing/2014/main" val="1529004505"/>
                    </a:ext>
                  </a:extLst>
                </a:gridCol>
                <a:gridCol w="822960">
                  <a:extLst>
                    <a:ext uri="{9D8B030D-6E8A-4147-A177-3AD203B41FA5}">
                      <a16:colId xmlns:a16="http://schemas.microsoft.com/office/drawing/2014/main" val="863278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674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- 2018-04-01 12:00:00 </a:t>
                      </a:r>
                      <a:r>
                        <a:rPr kumimoji="0" lang="en-US" sz="1000" b="0" i="0" u="none" strike="noStrike" kern="1200" cap="none" spc="0" normalizeH="0" baseline="0" noProof="0">
                          <a:ln>
                            <a:noFill/>
                          </a:ln>
                          <a:solidFill>
                            <a:prstClr val="black"/>
                          </a:solidFill>
                          <a:effectLst/>
                          <a:uLnTx/>
                          <a:uFillTx/>
                          <a:latin typeface="+mn-lt"/>
                          <a:ea typeface="+mn-ea"/>
                          <a:cs typeface="+mn-cs"/>
                        </a:rPr>
                        <a:t> 
 It’s April and the flavour of the month is #SPLAT Durian toothpaste! The durian flesh in the toothpaste assists to protect your teeth against cavities. Just kidding, let’s welcome April’s flavour of the month, SPLAT Sensitive Toothpaste! Get RM1 off when you buy your Sensitive Toothpaste in all offline and online stores from today until 30 April 2018. That’s not an April Fool’s joke ; )
You can find us at:
Ben's Independent Grocer
CARiNG PHARMACY
Oliver Gourmet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1966650"/>
                  </a:ext>
                </a:extLst>
              </a:tr>
            </a:tbl>
          </a:graphicData>
        </a:graphic>
      </p:graphicFrame>
      <p:sp>
        <p:nvSpPr>
          <p:cNvPr id="4" name="Text Placeholder 3">
            <a:extLst>
              <a:ext uri="{FF2B5EF4-FFF2-40B4-BE49-F238E27FC236}">
                <a16:creationId xmlns:a16="http://schemas.microsoft.com/office/drawing/2014/main" id="{AE3FF3C8-9E02-4F70-92FE-0C1CFD97C5A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05642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270CB-FCDD-485F-BC36-7E83F2036FD0}"/>
              </a:ext>
            </a:extLst>
          </p:cNvPr>
          <p:cNvSpPr>
            <a:spLocks noGrp="1"/>
          </p:cNvSpPr>
          <p:nvPr>
            <p:ph type="title"/>
          </p:nvPr>
        </p:nvSpPr>
        <p:spPr/>
        <p:txBody>
          <a:bodyPr/>
          <a:lstStyle/>
          <a:p>
            <a:r>
              <a:rPr lang="en-US"/>
              <a:t>(FB) Custom Own Posts Table (new) | SPLAT Asia - 2 of 4</a:t>
            </a:r>
          </a:p>
        </p:txBody>
      </p:sp>
      <p:graphicFrame>
        <p:nvGraphicFramePr>
          <p:cNvPr id="5" name="Table Placeholder 4">
            <a:extLst>
              <a:ext uri="{FF2B5EF4-FFF2-40B4-BE49-F238E27FC236}">
                <a16:creationId xmlns:a16="http://schemas.microsoft.com/office/drawing/2014/main" id="{6FEB679B-60FE-4097-8FBB-1CEEFB3EBB3D}"/>
              </a:ext>
            </a:extLst>
          </p:cNvPr>
          <p:cNvGraphicFramePr>
            <a:graphicFrameLocks noGrp="1"/>
          </p:cNvGraphicFramePr>
          <p:nvPr>
            <p:ph type="tbl" sz="quarter" idx="13"/>
            <p:extLst>
              <p:ext uri="{D42A27DB-BD31-4B8C-83A1-F6EECF244321}">
                <p14:modId xmlns:p14="http://schemas.microsoft.com/office/powerpoint/2010/main" val="4093885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35232753"/>
                    </a:ext>
                  </a:extLst>
                </a:gridCol>
                <a:gridCol w="822960">
                  <a:extLst>
                    <a:ext uri="{9D8B030D-6E8A-4147-A177-3AD203B41FA5}">
                      <a16:colId xmlns:a16="http://schemas.microsoft.com/office/drawing/2014/main" val="2270303665"/>
                    </a:ext>
                  </a:extLst>
                </a:gridCol>
                <a:gridCol w="822960">
                  <a:extLst>
                    <a:ext uri="{9D8B030D-6E8A-4147-A177-3AD203B41FA5}">
                      <a16:colId xmlns:a16="http://schemas.microsoft.com/office/drawing/2014/main" val="517474926"/>
                    </a:ext>
                  </a:extLst>
                </a:gridCol>
                <a:gridCol w="822960">
                  <a:extLst>
                    <a:ext uri="{9D8B030D-6E8A-4147-A177-3AD203B41FA5}">
                      <a16:colId xmlns:a16="http://schemas.microsoft.com/office/drawing/2014/main" val="1126562360"/>
                    </a:ext>
                  </a:extLst>
                </a:gridCol>
                <a:gridCol w="822960">
                  <a:extLst>
                    <a:ext uri="{9D8B030D-6E8A-4147-A177-3AD203B41FA5}">
                      <a16:colId xmlns:a16="http://schemas.microsoft.com/office/drawing/2014/main" val="3715435803"/>
                    </a:ext>
                  </a:extLst>
                </a:gridCol>
                <a:gridCol w="822960">
                  <a:extLst>
                    <a:ext uri="{9D8B030D-6E8A-4147-A177-3AD203B41FA5}">
                      <a16:colId xmlns:a16="http://schemas.microsoft.com/office/drawing/2014/main" val="3480399087"/>
                    </a:ext>
                  </a:extLst>
                </a:gridCol>
                <a:gridCol w="822960">
                  <a:extLst>
                    <a:ext uri="{9D8B030D-6E8A-4147-A177-3AD203B41FA5}">
                      <a16:colId xmlns:a16="http://schemas.microsoft.com/office/drawing/2014/main" val="466035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268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- 2018-04-14 15:10:48 </a:t>
                      </a:r>
                      <a:r>
                        <a:rPr kumimoji="0" lang="en-US" sz="1000" b="0" i="0" u="none" strike="noStrike" kern="1200" cap="none" spc="0" normalizeH="0" baseline="0" noProof="0">
                          <a:ln>
                            <a:noFill/>
                          </a:ln>
                          <a:solidFill>
                            <a:prstClr val="black"/>
                          </a:solidFill>
                          <a:effectLst/>
                          <a:uLnTx/>
                          <a:uFillTx/>
                          <a:latin typeface="+mn-lt"/>
                          <a:ea typeface="+mn-ea"/>
                          <a:cs typeface="+mn-cs"/>
                        </a:rPr>
                        <a:t> 
 We're at IDEM Singapore this weekend (until tomorrow, 15 April 2018). If you're a dentist or just want to check out natural toothpastes for you and your family, do drop by to say hi!
Find us at Booth 4N-17, Suntec Singapore Convention &amp; Exhibition Centre!
#SPLATtoothpaste #naturaltoothpaste #SPLATsmile @splatglobal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844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- 2018-04-07 11:56:32 </a:t>
                      </a:r>
                      <a:r>
                        <a:rPr kumimoji="0" lang="en-US" sz="1000" b="0" i="0" u="none" strike="noStrike" kern="1200" cap="none" spc="0" normalizeH="0" baseline="0" noProof="0">
                          <a:ln>
                            <a:noFill/>
                          </a:ln>
                          <a:solidFill>
                            <a:prstClr val="black"/>
                          </a:solidFill>
                          <a:effectLst/>
                          <a:uLnTx/>
                          <a:uFillTx/>
                          <a:latin typeface="+mn-lt"/>
                          <a:ea typeface="+mn-ea"/>
                          <a:cs typeface="+mn-cs"/>
                        </a:rPr>
                        <a:t> 
 Crispy or not, what matters most is how you care for your teeth after eating that yummy rendang!
Use #SPLAT toothpaste to strengthen your enamel and keep your breath smelling fresh - meal after meal. ;)
#TeamZaleha
#AyamRendang
#CrispyRendang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6347401"/>
                  </a:ext>
                </a:extLst>
              </a:tr>
            </a:tbl>
          </a:graphicData>
        </a:graphic>
      </p:graphicFrame>
      <p:sp>
        <p:nvSpPr>
          <p:cNvPr id="4" name="Text Placeholder 3">
            <a:extLst>
              <a:ext uri="{FF2B5EF4-FFF2-40B4-BE49-F238E27FC236}">
                <a16:creationId xmlns:a16="http://schemas.microsoft.com/office/drawing/2014/main" id="{6CE193DC-0CBC-4842-B6A9-02328E9AB78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15203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C505A-C3AB-4E39-A7E9-9CF943A4F14F}"/>
              </a:ext>
            </a:extLst>
          </p:cNvPr>
          <p:cNvSpPr>
            <a:spLocks noGrp="1"/>
          </p:cNvSpPr>
          <p:nvPr>
            <p:ph type="title"/>
          </p:nvPr>
        </p:nvSpPr>
        <p:spPr/>
        <p:txBody>
          <a:bodyPr/>
          <a:lstStyle/>
          <a:p>
            <a:r>
              <a:rPr lang="en-US"/>
              <a:t>(FB) Custom Own Posts Table (new) | SPLAT Asia - 3 of 4</a:t>
            </a:r>
          </a:p>
        </p:txBody>
      </p:sp>
      <p:graphicFrame>
        <p:nvGraphicFramePr>
          <p:cNvPr id="5" name="Table Placeholder 4">
            <a:extLst>
              <a:ext uri="{FF2B5EF4-FFF2-40B4-BE49-F238E27FC236}">
                <a16:creationId xmlns:a16="http://schemas.microsoft.com/office/drawing/2014/main" id="{8C11B56B-2927-4344-ABC4-1EEE252F858C}"/>
              </a:ext>
            </a:extLst>
          </p:cNvPr>
          <p:cNvGraphicFramePr>
            <a:graphicFrameLocks noGrp="1"/>
          </p:cNvGraphicFramePr>
          <p:nvPr>
            <p:ph type="tbl" sz="quarter" idx="13"/>
            <p:extLst>
              <p:ext uri="{D42A27DB-BD31-4B8C-83A1-F6EECF244321}">
                <p14:modId xmlns:p14="http://schemas.microsoft.com/office/powerpoint/2010/main" val="4210827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06846768"/>
                    </a:ext>
                  </a:extLst>
                </a:gridCol>
                <a:gridCol w="822960">
                  <a:extLst>
                    <a:ext uri="{9D8B030D-6E8A-4147-A177-3AD203B41FA5}">
                      <a16:colId xmlns:a16="http://schemas.microsoft.com/office/drawing/2014/main" val="2816959460"/>
                    </a:ext>
                  </a:extLst>
                </a:gridCol>
                <a:gridCol w="822960">
                  <a:extLst>
                    <a:ext uri="{9D8B030D-6E8A-4147-A177-3AD203B41FA5}">
                      <a16:colId xmlns:a16="http://schemas.microsoft.com/office/drawing/2014/main" val="132145985"/>
                    </a:ext>
                  </a:extLst>
                </a:gridCol>
                <a:gridCol w="822960">
                  <a:extLst>
                    <a:ext uri="{9D8B030D-6E8A-4147-A177-3AD203B41FA5}">
                      <a16:colId xmlns:a16="http://schemas.microsoft.com/office/drawing/2014/main" val="2739339370"/>
                    </a:ext>
                  </a:extLst>
                </a:gridCol>
                <a:gridCol w="822960">
                  <a:extLst>
                    <a:ext uri="{9D8B030D-6E8A-4147-A177-3AD203B41FA5}">
                      <a16:colId xmlns:a16="http://schemas.microsoft.com/office/drawing/2014/main" val="3931179925"/>
                    </a:ext>
                  </a:extLst>
                </a:gridCol>
                <a:gridCol w="822960">
                  <a:extLst>
                    <a:ext uri="{9D8B030D-6E8A-4147-A177-3AD203B41FA5}">
                      <a16:colId xmlns:a16="http://schemas.microsoft.com/office/drawing/2014/main" val="574848916"/>
                    </a:ext>
                  </a:extLst>
                </a:gridCol>
                <a:gridCol w="822960">
                  <a:extLst>
                    <a:ext uri="{9D8B030D-6E8A-4147-A177-3AD203B41FA5}">
                      <a16:colId xmlns:a16="http://schemas.microsoft.com/office/drawing/2014/main" val="1060349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004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- 2018-04-11 16:05:03 </a:t>
                      </a:r>
                      <a:r>
                        <a:rPr kumimoji="0" lang="en-US" sz="1000" b="0" i="0" u="none" strike="noStrike" kern="1200" cap="none" spc="0" normalizeH="0" baseline="0" noProof="0">
                          <a:ln>
                            <a:noFill/>
                          </a:ln>
                          <a:solidFill>
                            <a:prstClr val="black"/>
                          </a:solidFill>
                          <a:effectLst/>
                          <a:uLnTx/>
                          <a:uFillTx/>
                          <a:latin typeface="+mn-lt"/>
                          <a:ea typeface="+mn-ea"/>
                          <a:cs typeface="+mn-cs"/>
                        </a:rPr>
                        <a:t> 
 Have you secured your transportation mode if your voting station is in another state? Don't forget to #PulangMengundi!
Doesn't matter how you travel back, all that matters is you go back to vote.
Have a safe journey travelling to fulfill your duty as a Malaysian and don't forget to pack #SPLAT along with you to stay fresh on the road!
#PRU14 #GE14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9936207"/>
                  </a:ext>
                </a:extLst>
              </a:tr>
            </a:tbl>
          </a:graphicData>
        </a:graphic>
      </p:graphicFrame>
      <p:sp>
        <p:nvSpPr>
          <p:cNvPr id="4" name="Text Placeholder 3">
            <a:extLst>
              <a:ext uri="{FF2B5EF4-FFF2-40B4-BE49-F238E27FC236}">
                <a16:creationId xmlns:a16="http://schemas.microsoft.com/office/drawing/2014/main" id="{FE695ED6-2355-4928-8B57-F307B785801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33414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C7DD3-1D78-41C2-BCBA-F1C5A3E0D450}"/>
              </a:ext>
            </a:extLst>
          </p:cNvPr>
          <p:cNvSpPr>
            <a:spLocks noGrp="1"/>
          </p:cNvSpPr>
          <p:nvPr>
            <p:ph type="title"/>
          </p:nvPr>
        </p:nvSpPr>
        <p:spPr/>
        <p:txBody>
          <a:bodyPr/>
          <a:lstStyle/>
          <a:p>
            <a:r>
              <a:rPr lang="en-US"/>
              <a:t>(FB) Custom Own Posts Table (new) | SPLAT Asia - 4 of 4</a:t>
            </a:r>
          </a:p>
        </p:txBody>
      </p:sp>
      <p:graphicFrame>
        <p:nvGraphicFramePr>
          <p:cNvPr id="5" name="Table Placeholder 4">
            <a:extLst>
              <a:ext uri="{FF2B5EF4-FFF2-40B4-BE49-F238E27FC236}">
                <a16:creationId xmlns:a16="http://schemas.microsoft.com/office/drawing/2014/main" id="{BBB4352A-B459-4071-8848-0FE60B4CA5F6}"/>
              </a:ext>
            </a:extLst>
          </p:cNvPr>
          <p:cNvGraphicFramePr>
            <a:graphicFrameLocks noGrp="1"/>
          </p:cNvGraphicFramePr>
          <p:nvPr>
            <p:ph type="tbl" sz="quarter" idx="13"/>
            <p:extLst>
              <p:ext uri="{D42A27DB-BD31-4B8C-83A1-F6EECF244321}">
                <p14:modId xmlns:p14="http://schemas.microsoft.com/office/powerpoint/2010/main" val="30817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04888409"/>
                    </a:ext>
                  </a:extLst>
                </a:gridCol>
                <a:gridCol w="822960">
                  <a:extLst>
                    <a:ext uri="{9D8B030D-6E8A-4147-A177-3AD203B41FA5}">
                      <a16:colId xmlns:a16="http://schemas.microsoft.com/office/drawing/2014/main" val="1546496745"/>
                    </a:ext>
                  </a:extLst>
                </a:gridCol>
                <a:gridCol w="822960">
                  <a:extLst>
                    <a:ext uri="{9D8B030D-6E8A-4147-A177-3AD203B41FA5}">
                      <a16:colId xmlns:a16="http://schemas.microsoft.com/office/drawing/2014/main" val="3053452909"/>
                    </a:ext>
                  </a:extLst>
                </a:gridCol>
                <a:gridCol w="822960">
                  <a:extLst>
                    <a:ext uri="{9D8B030D-6E8A-4147-A177-3AD203B41FA5}">
                      <a16:colId xmlns:a16="http://schemas.microsoft.com/office/drawing/2014/main" val="2912289946"/>
                    </a:ext>
                  </a:extLst>
                </a:gridCol>
                <a:gridCol w="822960">
                  <a:extLst>
                    <a:ext uri="{9D8B030D-6E8A-4147-A177-3AD203B41FA5}">
                      <a16:colId xmlns:a16="http://schemas.microsoft.com/office/drawing/2014/main" val="1156070383"/>
                    </a:ext>
                  </a:extLst>
                </a:gridCol>
                <a:gridCol w="822960">
                  <a:extLst>
                    <a:ext uri="{9D8B030D-6E8A-4147-A177-3AD203B41FA5}">
                      <a16:colId xmlns:a16="http://schemas.microsoft.com/office/drawing/2014/main" val="3100877716"/>
                    </a:ext>
                  </a:extLst>
                </a:gridCol>
                <a:gridCol w="822960">
                  <a:extLst>
                    <a:ext uri="{9D8B030D-6E8A-4147-A177-3AD203B41FA5}">
                      <a16:colId xmlns:a16="http://schemas.microsoft.com/office/drawing/2014/main" val="132716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769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- 2018-04-26 12:00:00 </a:t>
                      </a:r>
                      <a:r>
                        <a:rPr kumimoji="0" lang="en-US" sz="1000" b="0" i="0" u="none" strike="noStrike" kern="1200" cap="none" spc="0" normalizeH="0" baseline="0" noProof="0">
                          <a:ln>
                            <a:noFill/>
                          </a:ln>
                          <a:solidFill>
                            <a:prstClr val="black"/>
                          </a:solidFill>
                          <a:effectLst/>
                          <a:uLnTx/>
                          <a:uFillTx/>
                          <a:latin typeface="+mn-lt"/>
                          <a:ea typeface="+mn-ea"/>
                          <a:cs typeface="+mn-cs"/>
                        </a:rPr>
                        <a:t> 
 Have sensitive teeth? Here are 3 possible reasons:
1. Tooth erosion by highly acidic food/drinks 
2. Tooth dentin exposure due to tooth decay
3. Brushing your teeth aggressively &amp; using a hard toothbrush
To tackle this problem, you could change a new toothbrush and start using #SPLAT Sensitive toothpaste to reduce hypersensitivity.
#ProfessionalOralCare
#NaturalIngredients
#oralhygiene #freshbreath
 — Products shown: SPLAT Sensitive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3748649"/>
                  </a:ext>
                </a:extLst>
              </a:tr>
            </a:tbl>
          </a:graphicData>
        </a:graphic>
      </p:graphicFrame>
      <p:sp>
        <p:nvSpPr>
          <p:cNvPr id="4" name="Text Placeholder 3">
            <a:extLst>
              <a:ext uri="{FF2B5EF4-FFF2-40B4-BE49-F238E27FC236}">
                <a16:creationId xmlns:a16="http://schemas.microsoft.com/office/drawing/2014/main" id="{3A7E32D3-D84B-41F2-BCED-A7A6EA23208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75386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42A54-D45A-4129-A8B0-00A61DAC1843}"/>
              </a:ext>
            </a:extLst>
          </p:cNvPr>
          <p:cNvSpPr>
            <a:spLocks noGrp="1"/>
          </p:cNvSpPr>
          <p:nvPr>
            <p:ph type="title"/>
          </p:nvPr>
        </p:nvSpPr>
        <p:spPr/>
        <p:txBody>
          <a:bodyPr/>
          <a:lstStyle/>
          <a:p>
            <a:r>
              <a:rPr lang="en-US"/>
              <a:t>Facebook Fan Demographics | SPLAT Asia</a:t>
            </a:r>
          </a:p>
        </p:txBody>
      </p:sp>
      <p:graphicFrame>
        <p:nvGraphicFramePr>
          <p:cNvPr id="6" name="Chart Placeholder 5">
            <a:extLst>
              <a:ext uri="{FF2B5EF4-FFF2-40B4-BE49-F238E27FC236}">
                <a16:creationId xmlns:a16="http://schemas.microsoft.com/office/drawing/2014/main" id="{424C3408-D180-4957-95D8-26048FF29F62}"/>
              </a:ext>
            </a:extLst>
          </p:cNvPr>
          <p:cNvGraphicFramePr>
            <a:graphicFrameLocks noGrp="1"/>
          </p:cNvGraphicFramePr>
          <p:nvPr>
            <p:ph type="chart" sz="quarter" idx="13"/>
            <p:extLst>
              <p:ext uri="{D42A27DB-BD31-4B8C-83A1-F6EECF244321}">
                <p14:modId xmlns:p14="http://schemas.microsoft.com/office/powerpoint/2010/main" val="1038763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7ADA65-4077-4702-9F06-3EEA481D416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CD920B6-52DE-4E15-93CA-1BBC18D949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324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16CEB-1247-4631-8A53-A36E35AAC5E8}"/>
              </a:ext>
            </a:extLst>
          </p:cNvPr>
          <p:cNvSpPr>
            <a:spLocks noGrp="1"/>
          </p:cNvSpPr>
          <p:nvPr>
            <p:ph type="title"/>
          </p:nvPr>
        </p:nvSpPr>
        <p:spPr/>
        <p:txBody>
          <a:bodyPr/>
          <a:lstStyle/>
          <a:p>
            <a:r>
              <a:rPr lang="en-US"/>
              <a:t>Facebook Interaction Rate | SPLAT Asia</a:t>
            </a:r>
          </a:p>
        </p:txBody>
      </p:sp>
      <p:graphicFrame>
        <p:nvGraphicFramePr>
          <p:cNvPr id="6" name="Chart Placeholder 5">
            <a:extLst>
              <a:ext uri="{FF2B5EF4-FFF2-40B4-BE49-F238E27FC236}">
                <a16:creationId xmlns:a16="http://schemas.microsoft.com/office/drawing/2014/main" id="{3079165C-779C-4E37-B2D3-85EB22F49401}"/>
              </a:ext>
            </a:extLst>
          </p:cNvPr>
          <p:cNvGraphicFramePr>
            <a:graphicFrameLocks noGrp="1"/>
          </p:cNvGraphicFramePr>
          <p:nvPr>
            <p:ph type="chart" sz="quarter" idx="13"/>
            <p:extLst>
              <p:ext uri="{D42A27DB-BD31-4B8C-83A1-F6EECF244321}">
                <p14:modId xmlns:p14="http://schemas.microsoft.com/office/powerpoint/2010/main" val="1124599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8841C0-1841-438A-A828-371296453DB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269BA98-D83F-4F31-9668-BDFF7C36DE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2708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DDC59-E05F-4E96-86BD-9D61354E4BB5}"/>
              </a:ext>
            </a:extLst>
          </p:cNvPr>
          <p:cNvSpPr>
            <a:spLocks noGrp="1"/>
          </p:cNvSpPr>
          <p:nvPr>
            <p:ph type="title"/>
          </p:nvPr>
        </p:nvSpPr>
        <p:spPr/>
        <p:txBody>
          <a:bodyPr/>
          <a:lstStyle/>
          <a:p>
            <a:r>
              <a:rPr lang="en-US"/>
              <a:t>Facebook Fans Total | SPLAT Asia</a:t>
            </a:r>
          </a:p>
        </p:txBody>
      </p:sp>
      <p:graphicFrame>
        <p:nvGraphicFramePr>
          <p:cNvPr id="6" name="Chart Placeholder 5">
            <a:extLst>
              <a:ext uri="{FF2B5EF4-FFF2-40B4-BE49-F238E27FC236}">
                <a16:creationId xmlns:a16="http://schemas.microsoft.com/office/drawing/2014/main" id="{5915BDDB-F9E9-431C-878B-644F156EA588}"/>
              </a:ext>
            </a:extLst>
          </p:cNvPr>
          <p:cNvGraphicFramePr>
            <a:graphicFrameLocks noGrp="1"/>
          </p:cNvGraphicFramePr>
          <p:nvPr>
            <p:ph type="chart" sz="quarter" idx="13"/>
            <p:extLst>
              <p:ext uri="{D42A27DB-BD31-4B8C-83A1-F6EECF244321}">
                <p14:modId xmlns:p14="http://schemas.microsoft.com/office/powerpoint/2010/main" val="3782578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585BF7-78DC-4E3C-85A9-40137455690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9940E6E-571A-4E09-811D-59B2802591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6820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FEDF7-F77E-401B-BDC3-09B1CF9102D7}"/>
              </a:ext>
            </a:extLst>
          </p:cNvPr>
          <p:cNvSpPr>
            <a:spLocks noGrp="1"/>
          </p:cNvSpPr>
          <p:nvPr>
            <p:ph type="title"/>
          </p:nvPr>
        </p:nvSpPr>
        <p:spPr/>
        <p:txBody>
          <a:bodyPr/>
          <a:lstStyle/>
          <a:p>
            <a:r>
              <a:rPr lang="en-US"/>
              <a:t>Facebook Page Views | SPLAT Asia</a:t>
            </a:r>
          </a:p>
        </p:txBody>
      </p:sp>
      <p:graphicFrame>
        <p:nvGraphicFramePr>
          <p:cNvPr id="6" name="Chart Placeholder 5">
            <a:extLst>
              <a:ext uri="{FF2B5EF4-FFF2-40B4-BE49-F238E27FC236}">
                <a16:creationId xmlns:a16="http://schemas.microsoft.com/office/drawing/2014/main" id="{CAFA8A26-91F0-45FB-89CD-2A69BC86BEC8}"/>
              </a:ext>
            </a:extLst>
          </p:cNvPr>
          <p:cNvGraphicFramePr>
            <a:graphicFrameLocks noGrp="1"/>
          </p:cNvGraphicFramePr>
          <p:nvPr>
            <p:ph type="chart" sz="quarter" idx="13"/>
            <p:extLst>
              <p:ext uri="{D42A27DB-BD31-4B8C-83A1-F6EECF244321}">
                <p14:modId xmlns:p14="http://schemas.microsoft.com/office/powerpoint/2010/main" val="1869497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9BC7F9-9C14-48D7-B548-B64CEB48FA9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08B8911-7AFB-4249-B42C-093C26C71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6009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99C01-737E-42FF-96F9-47DE3AD1B818}"/>
              </a:ext>
            </a:extLst>
          </p:cNvPr>
          <p:cNvSpPr>
            <a:spLocks noGrp="1"/>
          </p:cNvSpPr>
          <p:nvPr>
            <p:ph type="title"/>
          </p:nvPr>
        </p:nvSpPr>
        <p:spPr/>
        <p:txBody>
          <a:bodyPr/>
          <a:lstStyle/>
          <a:p>
            <a:r>
              <a:rPr lang="en-US"/>
              <a:t>Facebook Fans By City Table | SPLAT Asia - 1 of 3</a:t>
            </a:r>
          </a:p>
        </p:txBody>
      </p:sp>
      <p:graphicFrame>
        <p:nvGraphicFramePr>
          <p:cNvPr id="5" name="Table Placeholder 4">
            <a:extLst>
              <a:ext uri="{FF2B5EF4-FFF2-40B4-BE49-F238E27FC236}">
                <a16:creationId xmlns:a16="http://schemas.microsoft.com/office/drawing/2014/main" id="{0BD96B19-E484-4D78-B8D5-99EA250F5533}"/>
              </a:ext>
            </a:extLst>
          </p:cNvPr>
          <p:cNvGraphicFramePr>
            <a:graphicFrameLocks noGrp="1"/>
          </p:cNvGraphicFramePr>
          <p:nvPr>
            <p:ph type="tbl" sz="quarter" idx="13"/>
            <p:extLst>
              <p:ext uri="{D42A27DB-BD31-4B8C-83A1-F6EECF244321}">
                <p14:modId xmlns:p14="http://schemas.microsoft.com/office/powerpoint/2010/main" val="122502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69221666"/>
                    </a:ext>
                  </a:extLst>
                </a:gridCol>
                <a:gridCol w="1645920">
                  <a:extLst>
                    <a:ext uri="{9D8B030D-6E8A-4147-A177-3AD203B41FA5}">
                      <a16:colId xmlns:a16="http://schemas.microsoft.com/office/drawing/2014/main" val="362424292"/>
                    </a:ext>
                  </a:extLst>
                </a:gridCol>
                <a:gridCol w="1645920">
                  <a:extLst>
                    <a:ext uri="{9D8B030D-6E8A-4147-A177-3AD203B41FA5}">
                      <a16:colId xmlns:a16="http://schemas.microsoft.com/office/drawing/2014/main" val="402515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3349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extLst>
                  <a:ext uri="{0D108BD9-81ED-4DB2-BD59-A6C34878D82A}">
                    <a16:rowId xmlns:a16="http://schemas.microsoft.com/office/drawing/2014/main" val="8976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extLst>
                  <a:ext uri="{0D108BD9-81ED-4DB2-BD59-A6C34878D82A}">
                    <a16:rowId xmlns:a16="http://schemas.microsoft.com/office/drawing/2014/main" val="149772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402118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2695209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26478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31998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77510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876145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74486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333822955"/>
                  </a:ext>
                </a:extLst>
              </a:tr>
            </a:tbl>
          </a:graphicData>
        </a:graphic>
      </p:graphicFrame>
      <p:sp>
        <p:nvSpPr>
          <p:cNvPr id="4" name="Text Placeholder 3">
            <a:extLst>
              <a:ext uri="{FF2B5EF4-FFF2-40B4-BE49-F238E27FC236}">
                <a16:creationId xmlns:a16="http://schemas.microsoft.com/office/drawing/2014/main" id="{92565780-8E8B-4A07-907E-47E5FFAF994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34847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5282C-3AFB-43B5-BD15-C89FFFDF76A7}"/>
              </a:ext>
            </a:extLst>
          </p:cNvPr>
          <p:cNvSpPr>
            <a:spLocks noGrp="1"/>
          </p:cNvSpPr>
          <p:nvPr>
            <p:ph type="title"/>
          </p:nvPr>
        </p:nvSpPr>
        <p:spPr/>
        <p:txBody>
          <a:bodyPr/>
          <a:lstStyle/>
          <a:p>
            <a:r>
              <a:rPr lang="en-US"/>
              <a:t>Facebook Fans By City Table | SPLAT Asia - 2 of 3</a:t>
            </a:r>
          </a:p>
        </p:txBody>
      </p:sp>
      <p:graphicFrame>
        <p:nvGraphicFramePr>
          <p:cNvPr id="5" name="Table Placeholder 4">
            <a:extLst>
              <a:ext uri="{FF2B5EF4-FFF2-40B4-BE49-F238E27FC236}">
                <a16:creationId xmlns:a16="http://schemas.microsoft.com/office/drawing/2014/main" id="{09EFFFC0-86E3-4A89-BF97-A4BE92B6B574}"/>
              </a:ext>
            </a:extLst>
          </p:cNvPr>
          <p:cNvGraphicFramePr>
            <a:graphicFrameLocks noGrp="1"/>
          </p:cNvGraphicFramePr>
          <p:nvPr>
            <p:ph type="tbl" sz="quarter" idx="13"/>
            <p:extLst>
              <p:ext uri="{D42A27DB-BD31-4B8C-83A1-F6EECF244321}">
                <p14:modId xmlns:p14="http://schemas.microsoft.com/office/powerpoint/2010/main" val="511999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98707750"/>
                    </a:ext>
                  </a:extLst>
                </a:gridCol>
                <a:gridCol w="1645920">
                  <a:extLst>
                    <a:ext uri="{9D8B030D-6E8A-4147-A177-3AD203B41FA5}">
                      <a16:colId xmlns:a16="http://schemas.microsoft.com/office/drawing/2014/main" val="2319279815"/>
                    </a:ext>
                  </a:extLst>
                </a:gridCol>
                <a:gridCol w="1645920">
                  <a:extLst>
                    <a:ext uri="{9D8B030D-6E8A-4147-A177-3AD203B41FA5}">
                      <a16:colId xmlns:a16="http://schemas.microsoft.com/office/drawing/2014/main" val="310942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1498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25641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37248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922534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36159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99888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79900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28615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61689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032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48257197"/>
                  </a:ext>
                </a:extLst>
              </a:tr>
            </a:tbl>
          </a:graphicData>
        </a:graphic>
      </p:graphicFrame>
      <p:sp>
        <p:nvSpPr>
          <p:cNvPr id="4" name="Text Placeholder 3">
            <a:extLst>
              <a:ext uri="{FF2B5EF4-FFF2-40B4-BE49-F238E27FC236}">
                <a16:creationId xmlns:a16="http://schemas.microsoft.com/office/drawing/2014/main" id="{079FC6B6-09FC-43EF-A182-B82294C864F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58882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89EDE-80F0-4CE4-ADBD-8E729A5DD50B}"/>
              </a:ext>
            </a:extLst>
          </p:cNvPr>
          <p:cNvSpPr>
            <a:spLocks noGrp="1"/>
          </p:cNvSpPr>
          <p:nvPr>
            <p:ph type="title"/>
          </p:nvPr>
        </p:nvSpPr>
        <p:spPr/>
        <p:txBody>
          <a:bodyPr/>
          <a:lstStyle/>
          <a:p>
            <a:r>
              <a:rPr lang="en-US"/>
              <a:t>Facebook Fans By City Table | SPLAT Asia - 3 of 3</a:t>
            </a:r>
          </a:p>
        </p:txBody>
      </p:sp>
      <p:graphicFrame>
        <p:nvGraphicFramePr>
          <p:cNvPr id="5" name="Table Placeholder 4">
            <a:extLst>
              <a:ext uri="{FF2B5EF4-FFF2-40B4-BE49-F238E27FC236}">
                <a16:creationId xmlns:a16="http://schemas.microsoft.com/office/drawing/2014/main" id="{0CBC4BF7-C58A-4A1C-BCFD-A3BB75C8CF85}"/>
              </a:ext>
            </a:extLst>
          </p:cNvPr>
          <p:cNvGraphicFramePr>
            <a:graphicFrameLocks noGrp="1"/>
          </p:cNvGraphicFramePr>
          <p:nvPr>
            <p:ph type="tbl" sz="quarter" idx="13"/>
            <p:extLst>
              <p:ext uri="{D42A27DB-BD31-4B8C-83A1-F6EECF244321}">
                <p14:modId xmlns:p14="http://schemas.microsoft.com/office/powerpoint/2010/main" val="1425037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3875609"/>
                    </a:ext>
                  </a:extLst>
                </a:gridCol>
                <a:gridCol w="1645920">
                  <a:extLst>
                    <a:ext uri="{9D8B030D-6E8A-4147-A177-3AD203B41FA5}">
                      <a16:colId xmlns:a16="http://schemas.microsoft.com/office/drawing/2014/main" val="3613072610"/>
                    </a:ext>
                  </a:extLst>
                </a:gridCol>
                <a:gridCol w="1645920">
                  <a:extLst>
                    <a:ext uri="{9D8B030D-6E8A-4147-A177-3AD203B41FA5}">
                      <a16:colId xmlns:a16="http://schemas.microsoft.com/office/drawing/2014/main" val="4014480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3870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6987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77338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24540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61709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293650420"/>
                  </a:ext>
                </a:extLst>
              </a:tr>
            </a:tbl>
          </a:graphicData>
        </a:graphic>
      </p:graphicFrame>
      <p:sp>
        <p:nvSpPr>
          <p:cNvPr id="4" name="Text Placeholder 3">
            <a:extLst>
              <a:ext uri="{FF2B5EF4-FFF2-40B4-BE49-F238E27FC236}">
                <a16:creationId xmlns:a16="http://schemas.microsoft.com/office/drawing/2014/main" id="{F6709028-4E44-4EC5-943B-2D8334D1D92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80581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486-8063-4302-99BE-EC24D0406417}"/>
              </a:ext>
            </a:extLst>
          </p:cNvPr>
          <p:cNvSpPr>
            <a:spLocks noGrp="1"/>
          </p:cNvSpPr>
          <p:nvPr>
            <p:ph type="title"/>
          </p:nvPr>
        </p:nvSpPr>
        <p:spPr/>
        <p:txBody>
          <a:bodyPr/>
          <a:lstStyle/>
          <a:p>
            <a:r>
              <a:rPr lang="en-US"/>
              <a:t>Facebook Own Posts Table | SPLAT Asia - 1 of 6</a:t>
            </a:r>
          </a:p>
        </p:txBody>
      </p:sp>
      <p:graphicFrame>
        <p:nvGraphicFramePr>
          <p:cNvPr id="5" name="Table Placeholder 4">
            <a:extLst>
              <a:ext uri="{FF2B5EF4-FFF2-40B4-BE49-F238E27FC236}">
                <a16:creationId xmlns:a16="http://schemas.microsoft.com/office/drawing/2014/main" id="{BCA7708C-94C6-4704-981B-846961EF727D}"/>
              </a:ext>
            </a:extLst>
          </p:cNvPr>
          <p:cNvGraphicFramePr>
            <a:graphicFrameLocks noGrp="1"/>
          </p:cNvGraphicFramePr>
          <p:nvPr>
            <p:ph type="tbl" sz="quarter" idx="13"/>
            <p:extLst>
              <p:ext uri="{D42A27DB-BD31-4B8C-83A1-F6EECF244321}">
                <p14:modId xmlns:p14="http://schemas.microsoft.com/office/powerpoint/2010/main" val="1894010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158512"/>
                    </a:ext>
                  </a:extLst>
                </a:gridCol>
                <a:gridCol w="658368">
                  <a:extLst>
                    <a:ext uri="{9D8B030D-6E8A-4147-A177-3AD203B41FA5}">
                      <a16:colId xmlns:a16="http://schemas.microsoft.com/office/drawing/2014/main" val="1481790082"/>
                    </a:ext>
                  </a:extLst>
                </a:gridCol>
                <a:gridCol w="658368">
                  <a:extLst>
                    <a:ext uri="{9D8B030D-6E8A-4147-A177-3AD203B41FA5}">
                      <a16:colId xmlns:a16="http://schemas.microsoft.com/office/drawing/2014/main" val="2096789248"/>
                    </a:ext>
                  </a:extLst>
                </a:gridCol>
                <a:gridCol w="658368">
                  <a:extLst>
                    <a:ext uri="{9D8B030D-6E8A-4147-A177-3AD203B41FA5}">
                      <a16:colId xmlns:a16="http://schemas.microsoft.com/office/drawing/2014/main" val="3162704051"/>
                    </a:ext>
                  </a:extLst>
                </a:gridCol>
                <a:gridCol w="658368">
                  <a:extLst>
                    <a:ext uri="{9D8B030D-6E8A-4147-A177-3AD203B41FA5}">
                      <a16:colId xmlns:a16="http://schemas.microsoft.com/office/drawing/2014/main" val="930536663"/>
                    </a:ext>
                  </a:extLst>
                </a:gridCol>
                <a:gridCol w="658368">
                  <a:extLst>
                    <a:ext uri="{9D8B030D-6E8A-4147-A177-3AD203B41FA5}">
                      <a16:colId xmlns:a16="http://schemas.microsoft.com/office/drawing/2014/main" val="505204420"/>
                    </a:ext>
                  </a:extLst>
                </a:gridCol>
                <a:gridCol w="658368">
                  <a:extLst>
                    <a:ext uri="{9D8B030D-6E8A-4147-A177-3AD203B41FA5}">
                      <a16:colId xmlns:a16="http://schemas.microsoft.com/office/drawing/2014/main" val="991787164"/>
                    </a:ext>
                  </a:extLst>
                </a:gridCol>
                <a:gridCol w="658368">
                  <a:extLst>
                    <a:ext uri="{9D8B030D-6E8A-4147-A177-3AD203B41FA5}">
                      <a16:colId xmlns:a16="http://schemas.microsoft.com/office/drawing/2014/main" val="2062537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242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- 2018-04-26 12:00:00 </a:t>
                      </a:r>
                      <a:r>
                        <a:rPr kumimoji="0" lang="en-US" sz="1000" b="0" i="0" u="none" strike="noStrike" kern="1200" cap="none" spc="0" normalizeH="0" baseline="0" noProof="0">
                          <a:ln>
                            <a:noFill/>
                          </a:ln>
                          <a:solidFill>
                            <a:prstClr val="black"/>
                          </a:solidFill>
                          <a:effectLst/>
                          <a:uLnTx/>
                          <a:uFillTx/>
                          <a:latin typeface="+mn-lt"/>
                          <a:ea typeface="+mn-ea"/>
                          <a:cs typeface="+mn-cs"/>
                        </a:rPr>
                        <a:t> 
 Have sensitive teeth? Here are 3 possible reasons:
1. Tooth erosion by highly acidic food/drinks 
2. Tooth dentin exposure due to tooth decay
3. Brushing your teeth aggressively &amp; using a hard toothbrush
To tackle this problem, you could change a new toothbrush and start using #SPLAT Sensitive toothpaste to reduce hypersensitivity.
#ProfessionalOralCare
#NaturalIngredients
#oralhygiene #freshbreath
 — Products shown: SPLAT Sensitive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5964674"/>
                  </a:ext>
                </a:extLst>
              </a:tr>
            </a:tbl>
          </a:graphicData>
        </a:graphic>
      </p:graphicFrame>
      <p:sp>
        <p:nvSpPr>
          <p:cNvPr id="4" name="Text Placeholder 3">
            <a:extLst>
              <a:ext uri="{FF2B5EF4-FFF2-40B4-BE49-F238E27FC236}">
                <a16:creationId xmlns:a16="http://schemas.microsoft.com/office/drawing/2014/main" id="{5C730405-6C41-44C2-AA81-554C2308D0C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26654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4F643-72A7-4B18-BB39-C6C1911441BE}"/>
              </a:ext>
            </a:extLst>
          </p:cNvPr>
          <p:cNvSpPr>
            <a:spLocks noGrp="1"/>
          </p:cNvSpPr>
          <p:nvPr>
            <p:ph type="title"/>
          </p:nvPr>
        </p:nvSpPr>
        <p:spPr/>
        <p:txBody>
          <a:bodyPr/>
          <a:lstStyle/>
          <a:p>
            <a:r>
              <a:rPr lang="en-US"/>
              <a:t>Facebook Own Posts Table | SPLAT Asia - 2 of 6</a:t>
            </a:r>
          </a:p>
        </p:txBody>
      </p:sp>
      <p:graphicFrame>
        <p:nvGraphicFramePr>
          <p:cNvPr id="5" name="Table Placeholder 4">
            <a:extLst>
              <a:ext uri="{FF2B5EF4-FFF2-40B4-BE49-F238E27FC236}">
                <a16:creationId xmlns:a16="http://schemas.microsoft.com/office/drawing/2014/main" id="{A6D886F0-DA16-4C00-8ED4-696E196E363E}"/>
              </a:ext>
            </a:extLst>
          </p:cNvPr>
          <p:cNvGraphicFramePr>
            <a:graphicFrameLocks noGrp="1"/>
          </p:cNvGraphicFramePr>
          <p:nvPr>
            <p:ph type="tbl" sz="quarter" idx="13"/>
            <p:extLst>
              <p:ext uri="{D42A27DB-BD31-4B8C-83A1-F6EECF244321}">
                <p14:modId xmlns:p14="http://schemas.microsoft.com/office/powerpoint/2010/main" val="2737805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4968527"/>
                    </a:ext>
                  </a:extLst>
                </a:gridCol>
                <a:gridCol w="658368">
                  <a:extLst>
                    <a:ext uri="{9D8B030D-6E8A-4147-A177-3AD203B41FA5}">
                      <a16:colId xmlns:a16="http://schemas.microsoft.com/office/drawing/2014/main" val="3711651406"/>
                    </a:ext>
                  </a:extLst>
                </a:gridCol>
                <a:gridCol w="658368">
                  <a:extLst>
                    <a:ext uri="{9D8B030D-6E8A-4147-A177-3AD203B41FA5}">
                      <a16:colId xmlns:a16="http://schemas.microsoft.com/office/drawing/2014/main" val="4046845735"/>
                    </a:ext>
                  </a:extLst>
                </a:gridCol>
                <a:gridCol w="658368">
                  <a:extLst>
                    <a:ext uri="{9D8B030D-6E8A-4147-A177-3AD203B41FA5}">
                      <a16:colId xmlns:a16="http://schemas.microsoft.com/office/drawing/2014/main" val="1734812582"/>
                    </a:ext>
                  </a:extLst>
                </a:gridCol>
                <a:gridCol w="658368">
                  <a:extLst>
                    <a:ext uri="{9D8B030D-6E8A-4147-A177-3AD203B41FA5}">
                      <a16:colId xmlns:a16="http://schemas.microsoft.com/office/drawing/2014/main" val="1534807994"/>
                    </a:ext>
                  </a:extLst>
                </a:gridCol>
                <a:gridCol w="658368">
                  <a:extLst>
                    <a:ext uri="{9D8B030D-6E8A-4147-A177-3AD203B41FA5}">
                      <a16:colId xmlns:a16="http://schemas.microsoft.com/office/drawing/2014/main" val="2448031067"/>
                    </a:ext>
                  </a:extLst>
                </a:gridCol>
                <a:gridCol w="658368">
                  <a:extLst>
                    <a:ext uri="{9D8B030D-6E8A-4147-A177-3AD203B41FA5}">
                      <a16:colId xmlns:a16="http://schemas.microsoft.com/office/drawing/2014/main" val="2989032251"/>
                    </a:ext>
                  </a:extLst>
                </a:gridCol>
                <a:gridCol w="658368">
                  <a:extLst>
                    <a:ext uri="{9D8B030D-6E8A-4147-A177-3AD203B41FA5}">
                      <a16:colId xmlns:a16="http://schemas.microsoft.com/office/drawing/2014/main" val="2593617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59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- 2018-04-16 12:00:00 </a:t>
                      </a:r>
                      <a:r>
                        <a:rPr kumimoji="0" lang="en-US" sz="1000" b="0" i="0" u="none" strike="noStrike" kern="1200" cap="none" spc="0" normalizeH="0" baseline="0" noProof="0">
                          <a:ln>
                            <a:noFill/>
                          </a:ln>
                          <a:solidFill>
                            <a:prstClr val="black"/>
                          </a:solidFill>
                          <a:effectLst/>
                          <a:uLnTx/>
                          <a:uFillTx/>
                          <a:latin typeface="+mn-lt"/>
                          <a:ea typeface="+mn-ea"/>
                          <a:cs typeface="+mn-cs"/>
                        </a:rPr>
                        <a:t> 
 What’s in #SPLAT Sensitive Toothpaste?
1. Calcium hydroxyapatite, which can fill the micro-fissures on the surface of your tooth, preventing hypersensitivity.
2. Camomile and lemon essential oils in the toothpaste have a soothing effect on your gums.
3. Sp. White System can polish your tooth enamel gently to a brilliant shine!
#TriclosanFree #ProfessionalOralCare
#SPLATtoothpaste #oralhygiene
 — Products shown: SPLAT Sensitive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660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- 2018-04-14 15:10:48 </a:t>
                      </a:r>
                      <a:r>
                        <a:rPr kumimoji="0" lang="en-US" sz="1000" b="0" i="0" u="none" strike="noStrike" kern="1200" cap="none" spc="0" normalizeH="0" baseline="0" noProof="0">
                          <a:ln>
                            <a:noFill/>
                          </a:ln>
                          <a:solidFill>
                            <a:prstClr val="black"/>
                          </a:solidFill>
                          <a:effectLst/>
                          <a:uLnTx/>
                          <a:uFillTx/>
                          <a:latin typeface="+mn-lt"/>
                          <a:ea typeface="+mn-ea"/>
                          <a:cs typeface="+mn-cs"/>
                        </a:rPr>
                        <a:t> 
 We're at IDEM Singapore this weekend (until tomorrow, 15 April 2018). If you're a dentist or just want to check out natural toothpastes for you and your family, do drop by to say hi!
Find us at Booth 4N-17, Suntec Singapore Convention &amp; Exhibition Centre!
#SPLATtoothpaste #naturaltoothpaste #SPLATsmile @splatglobal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1138537"/>
                  </a:ext>
                </a:extLst>
              </a:tr>
            </a:tbl>
          </a:graphicData>
        </a:graphic>
      </p:graphicFrame>
      <p:sp>
        <p:nvSpPr>
          <p:cNvPr id="4" name="Text Placeholder 3">
            <a:extLst>
              <a:ext uri="{FF2B5EF4-FFF2-40B4-BE49-F238E27FC236}">
                <a16:creationId xmlns:a16="http://schemas.microsoft.com/office/drawing/2014/main" id="{3244581F-BB0E-4B0D-A2A0-1C5291FC537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62812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1C160-8AA3-437E-9656-90351C4BCC5B}"/>
              </a:ext>
            </a:extLst>
          </p:cNvPr>
          <p:cNvSpPr>
            <a:spLocks noGrp="1"/>
          </p:cNvSpPr>
          <p:nvPr>
            <p:ph type="title"/>
          </p:nvPr>
        </p:nvSpPr>
        <p:spPr/>
        <p:txBody>
          <a:bodyPr/>
          <a:lstStyle/>
          <a:p>
            <a:r>
              <a:rPr lang="en-US"/>
              <a:t>Facebook Own Posts Table | SPLAT Asia - 3 of 6</a:t>
            </a:r>
          </a:p>
        </p:txBody>
      </p:sp>
      <p:graphicFrame>
        <p:nvGraphicFramePr>
          <p:cNvPr id="5" name="Table Placeholder 4">
            <a:extLst>
              <a:ext uri="{FF2B5EF4-FFF2-40B4-BE49-F238E27FC236}">
                <a16:creationId xmlns:a16="http://schemas.microsoft.com/office/drawing/2014/main" id="{F09CC605-AD6C-44DF-AE64-41AC93AB71A4}"/>
              </a:ext>
            </a:extLst>
          </p:cNvPr>
          <p:cNvGraphicFramePr>
            <a:graphicFrameLocks noGrp="1"/>
          </p:cNvGraphicFramePr>
          <p:nvPr>
            <p:ph type="tbl" sz="quarter" idx="13"/>
            <p:extLst>
              <p:ext uri="{D42A27DB-BD31-4B8C-83A1-F6EECF244321}">
                <p14:modId xmlns:p14="http://schemas.microsoft.com/office/powerpoint/2010/main" val="3564259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1984219"/>
                    </a:ext>
                  </a:extLst>
                </a:gridCol>
                <a:gridCol w="658368">
                  <a:extLst>
                    <a:ext uri="{9D8B030D-6E8A-4147-A177-3AD203B41FA5}">
                      <a16:colId xmlns:a16="http://schemas.microsoft.com/office/drawing/2014/main" val="2685537097"/>
                    </a:ext>
                  </a:extLst>
                </a:gridCol>
                <a:gridCol w="658368">
                  <a:extLst>
                    <a:ext uri="{9D8B030D-6E8A-4147-A177-3AD203B41FA5}">
                      <a16:colId xmlns:a16="http://schemas.microsoft.com/office/drawing/2014/main" val="593900181"/>
                    </a:ext>
                  </a:extLst>
                </a:gridCol>
                <a:gridCol w="658368">
                  <a:extLst>
                    <a:ext uri="{9D8B030D-6E8A-4147-A177-3AD203B41FA5}">
                      <a16:colId xmlns:a16="http://schemas.microsoft.com/office/drawing/2014/main" val="583650997"/>
                    </a:ext>
                  </a:extLst>
                </a:gridCol>
                <a:gridCol w="658368">
                  <a:extLst>
                    <a:ext uri="{9D8B030D-6E8A-4147-A177-3AD203B41FA5}">
                      <a16:colId xmlns:a16="http://schemas.microsoft.com/office/drawing/2014/main" val="4024826150"/>
                    </a:ext>
                  </a:extLst>
                </a:gridCol>
                <a:gridCol w="658368">
                  <a:extLst>
                    <a:ext uri="{9D8B030D-6E8A-4147-A177-3AD203B41FA5}">
                      <a16:colId xmlns:a16="http://schemas.microsoft.com/office/drawing/2014/main" val="2554632262"/>
                    </a:ext>
                  </a:extLst>
                </a:gridCol>
                <a:gridCol w="658368">
                  <a:extLst>
                    <a:ext uri="{9D8B030D-6E8A-4147-A177-3AD203B41FA5}">
                      <a16:colId xmlns:a16="http://schemas.microsoft.com/office/drawing/2014/main" val="4032331228"/>
                    </a:ext>
                  </a:extLst>
                </a:gridCol>
                <a:gridCol w="658368">
                  <a:extLst>
                    <a:ext uri="{9D8B030D-6E8A-4147-A177-3AD203B41FA5}">
                      <a16:colId xmlns:a16="http://schemas.microsoft.com/office/drawing/2014/main" val="2959993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2755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- 2018-04-11 16:05:03 </a:t>
                      </a:r>
                      <a:r>
                        <a:rPr kumimoji="0" lang="en-US" sz="1000" b="0" i="0" u="none" strike="noStrike" kern="1200" cap="none" spc="0" normalizeH="0" baseline="0" noProof="0">
                          <a:ln>
                            <a:noFill/>
                          </a:ln>
                          <a:solidFill>
                            <a:prstClr val="black"/>
                          </a:solidFill>
                          <a:effectLst/>
                          <a:uLnTx/>
                          <a:uFillTx/>
                          <a:latin typeface="+mn-lt"/>
                          <a:ea typeface="+mn-ea"/>
                          <a:cs typeface="+mn-cs"/>
                        </a:rPr>
                        <a:t> 
 Have you secured your transportation mode if your voting station is in another state? Don't forget to #PulangMengundi!
Doesn't matter how you travel back, all that matters is you go back to vote.
Have a safe journey travelling to fulfill your duty as a Malaysian and don't forget to pack #SPLAT along with you to stay fresh on the road!
#PRU14 #GE14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3379968"/>
                  </a:ext>
                </a:extLst>
              </a:tr>
            </a:tbl>
          </a:graphicData>
        </a:graphic>
      </p:graphicFrame>
      <p:sp>
        <p:nvSpPr>
          <p:cNvPr id="4" name="Text Placeholder 3">
            <a:extLst>
              <a:ext uri="{FF2B5EF4-FFF2-40B4-BE49-F238E27FC236}">
                <a16:creationId xmlns:a16="http://schemas.microsoft.com/office/drawing/2014/main" id="{A159994E-2085-49D9-A124-34942545006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82090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EA564-C53E-4676-A694-674C61A62CFD}"/>
              </a:ext>
            </a:extLst>
          </p:cNvPr>
          <p:cNvSpPr>
            <a:spLocks noGrp="1"/>
          </p:cNvSpPr>
          <p:nvPr>
            <p:ph type="title"/>
          </p:nvPr>
        </p:nvSpPr>
        <p:spPr/>
        <p:txBody>
          <a:bodyPr/>
          <a:lstStyle/>
          <a:p>
            <a:r>
              <a:rPr lang="en-US"/>
              <a:t>Facebook Own Posts Table | SPLAT Asia - 4 of 6</a:t>
            </a:r>
          </a:p>
        </p:txBody>
      </p:sp>
      <p:graphicFrame>
        <p:nvGraphicFramePr>
          <p:cNvPr id="5" name="Table Placeholder 4">
            <a:extLst>
              <a:ext uri="{FF2B5EF4-FFF2-40B4-BE49-F238E27FC236}">
                <a16:creationId xmlns:a16="http://schemas.microsoft.com/office/drawing/2014/main" id="{5A5BE1C1-B90D-41CC-9172-261C7D0C1215}"/>
              </a:ext>
            </a:extLst>
          </p:cNvPr>
          <p:cNvGraphicFramePr>
            <a:graphicFrameLocks noGrp="1"/>
          </p:cNvGraphicFramePr>
          <p:nvPr>
            <p:ph type="tbl" sz="quarter" idx="13"/>
            <p:extLst>
              <p:ext uri="{D42A27DB-BD31-4B8C-83A1-F6EECF244321}">
                <p14:modId xmlns:p14="http://schemas.microsoft.com/office/powerpoint/2010/main" val="3400946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6348705"/>
                    </a:ext>
                  </a:extLst>
                </a:gridCol>
                <a:gridCol w="658368">
                  <a:extLst>
                    <a:ext uri="{9D8B030D-6E8A-4147-A177-3AD203B41FA5}">
                      <a16:colId xmlns:a16="http://schemas.microsoft.com/office/drawing/2014/main" val="1027517777"/>
                    </a:ext>
                  </a:extLst>
                </a:gridCol>
                <a:gridCol w="658368">
                  <a:extLst>
                    <a:ext uri="{9D8B030D-6E8A-4147-A177-3AD203B41FA5}">
                      <a16:colId xmlns:a16="http://schemas.microsoft.com/office/drawing/2014/main" val="32933560"/>
                    </a:ext>
                  </a:extLst>
                </a:gridCol>
                <a:gridCol w="658368">
                  <a:extLst>
                    <a:ext uri="{9D8B030D-6E8A-4147-A177-3AD203B41FA5}">
                      <a16:colId xmlns:a16="http://schemas.microsoft.com/office/drawing/2014/main" val="1886810627"/>
                    </a:ext>
                  </a:extLst>
                </a:gridCol>
                <a:gridCol w="658368">
                  <a:extLst>
                    <a:ext uri="{9D8B030D-6E8A-4147-A177-3AD203B41FA5}">
                      <a16:colId xmlns:a16="http://schemas.microsoft.com/office/drawing/2014/main" val="2768717578"/>
                    </a:ext>
                  </a:extLst>
                </a:gridCol>
                <a:gridCol w="658368">
                  <a:extLst>
                    <a:ext uri="{9D8B030D-6E8A-4147-A177-3AD203B41FA5}">
                      <a16:colId xmlns:a16="http://schemas.microsoft.com/office/drawing/2014/main" val="1584360235"/>
                    </a:ext>
                  </a:extLst>
                </a:gridCol>
                <a:gridCol w="658368">
                  <a:extLst>
                    <a:ext uri="{9D8B030D-6E8A-4147-A177-3AD203B41FA5}">
                      <a16:colId xmlns:a16="http://schemas.microsoft.com/office/drawing/2014/main" val="2882894836"/>
                    </a:ext>
                  </a:extLst>
                </a:gridCol>
                <a:gridCol w="658368">
                  <a:extLst>
                    <a:ext uri="{9D8B030D-6E8A-4147-A177-3AD203B41FA5}">
                      <a16:colId xmlns:a16="http://schemas.microsoft.com/office/drawing/2014/main" val="2495151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497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- 2018-04-11 12:00:00 </a:t>
                      </a:r>
                      <a:r>
                        <a:rPr kumimoji="0" lang="en-US" sz="1000" b="0" i="0" u="none" strike="noStrike" kern="1200" cap="none" spc="0" normalizeH="0" baseline="0" noProof="0">
                          <a:ln>
                            <a:noFill/>
                          </a:ln>
                          <a:solidFill>
                            <a:prstClr val="black"/>
                          </a:solidFill>
                          <a:effectLst/>
                          <a:uLnTx/>
                          <a:uFillTx/>
                          <a:latin typeface="+mn-lt"/>
                          <a:ea typeface="+mn-ea"/>
                          <a:cs typeface="+mn-cs"/>
                        </a:rPr>
                        <a:t> 
 We know how hard it is to resist the shaved ice dessert and also a cup of hot coffee. 
Which is why SPLAT has designed #SPLAT Sensitive Toothpaste for you!
It is an effective strengthening toothpaste that can compensate mineral loss and reduces your tooth hypersensitivity. 
Plus, it is fluoride-free! Grab one today at your nearby CARiNG PHARMACY &amp; Oliver Gourmet. 
#SPLATsmile #oralhealthcare
#SPLATtoothpaste #freshbreath
 — Products shown: SPLAT Sensitive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6735141"/>
                  </a:ext>
                </a:extLst>
              </a:tr>
            </a:tbl>
          </a:graphicData>
        </a:graphic>
      </p:graphicFrame>
      <p:sp>
        <p:nvSpPr>
          <p:cNvPr id="4" name="Text Placeholder 3">
            <a:extLst>
              <a:ext uri="{FF2B5EF4-FFF2-40B4-BE49-F238E27FC236}">
                <a16:creationId xmlns:a16="http://schemas.microsoft.com/office/drawing/2014/main" id="{B8EBBAAF-3DBF-4D58-81A4-CF2F52F073B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13523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5C8A9-226D-4CFD-AA54-9764E8412AED}"/>
              </a:ext>
            </a:extLst>
          </p:cNvPr>
          <p:cNvSpPr>
            <a:spLocks noGrp="1"/>
          </p:cNvSpPr>
          <p:nvPr>
            <p:ph type="title"/>
          </p:nvPr>
        </p:nvSpPr>
        <p:spPr/>
        <p:txBody>
          <a:bodyPr/>
          <a:lstStyle/>
          <a:p>
            <a:r>
              <a:rPr lang="en-US"/>
              <a:t>Facebook Own Posts Table | SPLAT Asia - 5 of 6</a:t>
            </a:r>
          </a:p>
        </p:txBody>
      </p:sp>
      <p:graphicFrame>
        <p:nvGraphicFramePr>
          <p:cNvPr id="5" name="Table Placeholder 4">
            <a:extLst>
              <a:ext uri="{FF2B5EF4-FFF2-40B4-BE49-F238E27FC236}">
                <a16:creationId xmlns:a16="http://schemas.microsoft.com/office/drawing/2014/main" id="{BFC4632D-5480-4775-9DFC-725093AE5ECB}"/>
              </a:ext>
            </a:extLst>
          </p:cNvPr>
          <p:cNvGraphicFramePr>
            <a:graphicFrameLocks noGrp="1"/>
          </p:cNvGraphicFramePr>
          <p:nvPr>
            <p:ph type="tbl" sz="quarter" idx="13"/>
            <p:extLst>
              <p:ext uri="{D42A27DB-BD31-4B8C-83A1-F6EECF244321}">
                <p14:modId xmlns:p14="http://schemas.microsoft.com/office/powerpoint/2010/main" val="1699787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8305272"/>
                    </a:ext>
                  </a:extLst>
                </a:gridCol>
                <a:gridCol w="658368">
                  <a:extLst>
                    <a:ext uri="{9D8B030D-6E8A-4147-A177-3AD203B41FA5}">
                      <a16:colId xmlns:a16="http://schemas.microsoft.com/office/drawing/2014/main" val="1773035481"/>
                    </a:ext>
                  </a:extLst>
                </a:gridCol>
                <a:gridCol w="658368">
                  <a:extLst>
                    <a:ext uri="{9D8B030D-6E8A-4147-A177-3AD203B41FA5}">
                      <a16:colId xmlns:a16="http://schemas.microsoft.com/office/drawing/2014/main" val="1218611178"/>
                    </a:ext>
                  </a:extLst>
                </a:gridCol>
                <a:gridCol w="658368">
                  <a:extLst>
                    <a:ext uri="{9D8B030D-6E8A-4147-A177-3AD203B41FA5}">
                      <a16:colId xmlns:a16="http://schemas.microsoft.com/office/drawing/2014/main" val="476369616"/>
                    </a:ext>
                  </a:extLst>
                </a:gridCol>
                <a:gridCol w="658368">
                  <a:extLst>
                    <a:ext uri="{9D8B030D-6E8A-4147-A177-3AD203B41FA5}">
                      <a16:colId xmlns:a16="http://schemas.microsoft.com/office/drawing/2014/main" val="855303325"/>
                    </a:ext>
                  </a:extLst>
                </a:gridCol>
                <a:gridCol w="658368">
                  <a:extLst>
                    <a:ext uri="{9D8B030D-6E8A-4147-A177-3AD203B41FA5}">
                      <a16:colId xmlns:a16="http://schemas.microsoft.com/office/drawing/2014/main" val="3857211109"/>
                    </a:ext>
                  </a:extLst>
                </a:gridCol>
                <a:gridCol w="658368">
                  <a:extLst>
                    <a:ext uri="{9D8B030D-6E8A-4147-A177-3AD203B41FA5}">
                      <a16:colId xmlns:a16="http://schemas.microsoft.com/office/drawing/2014/main" val="1303225176"/>
                    </a:ext>
                  </a:extLst>
                </a:gridCol>
                <a:gridCol w="658368">
                  <a:extLst>
                    <a:ext uri="{9D8B030D-6E8A-4147-A177-3AD203B41FA5}">
                      <a16:colId xmlns:a16="http://schemas.microsoft.com/office/drawing/2014/main" val="2174774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791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- 2018-04-07 11:56:32 </a:t>
                      </a:r>
                      <a:r>
                        <a:rPr kumimoji="0" lang="en-US" sz="1000" b="0" i="0" u="none" strike="noStrike" kern="1200" cap="none" spc="0" normalizeH="0" baseline="0" noProof="0">
                          <a:ln>
                            <a:noFill/>
                          </a:ln>
                          <a:solidFill>
                            <a:prstClr val="black"/>
                          </a:solidFill>
                          <a:effectLst/>
                          <a:uLnTx/>
                          <a:uFillTx/>
                          <a:latin typeface="+mn-lt"/>
                          <a:ea typeface="+mn-ea"/>
                          <a:cs typeface="+mn-cs"/>
                        </a:rPr>
                        <a:t> 
 Crispy or not, what matters most is how you care for your teeth after eating that yummy rendang!
Use #SPLAT toothpaste to strengthen your enamel and keep your breath smelling fresh - meal after meal. ;)
#TeamZaleha
#AyamRendang
#CrispyRendang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5669878"/>
                  </a:ext>
                </a:extLst>
              </a:tr>
            </a:tbl>
          </a:graphicData>
        </a:graphic>
      </p:graphicFrame>
      <p:sp>
        <p:nvSpPr>
          <p:cNvPr id="4" name="Text Placeholder 3">
            <a:extLst>
              <a:ext uri="{FF2B5EF4-FFF2-40B4-BE49-F238E27FC236}">
                <a16:creationId xmlns:a16="http://schemas.microsoft.com/office/drawing/2014/main" id="{737A4AB8-8379-4CA8-B22C-ABFB8779011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48912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9237-9D63-42A3-A088-A14653139862}"/>
              </a:ext>
            </a:extLst>
          </p:cNvPr>
          <p:cNvSpPr>
            <a:spLocks noGrp="1"/>
          </p:cNvSpPr>
          <p:nvPr>
            <p:ph type="title"/>
          </p:nvPr>
        </p:nvSpPr>
        <p:spPr/>
        <p:txBody>
          <a:bodyPr/>
          <a:lstStyle/>
          <a:p>
            <a:r>
              <a:rPr lang="en-US"/>
              <a:t>Facebook Own Posts Table | SPLAT Asia - 6 of 6</a:t>
            </a:r>
          </a:p>
        </p:txBody>
      </p:sp>
      <p:graphicFrame>
        <p:nvGraphicFramePr>
          <p:cNvPr id="5" name="Table Placeholder 4">
            <a:extLst>
              <a:ext uri="{FF2B5EF4-FFF2-40B4-BE49-F238E27FC236}">
                <a16:creationId xmlns:a16="http://schemas.microsoft.com/office/drawing/2014/main" id="{07266623-9363-429D-8E1E-B4BC30D4F49A}"/>
              </a:ext>
            </a:extLst>
          </p:cNvPr>
          <p:cNvGraphicFramePr>
            <a:graphicFrameLocks noGrp="1"/>
          </p:cNvGraphicFramePr>
          <p:nvPr>
            <p:ph type="tbl" sz="quarter" idx="13"/>
            <p:extLst>
              <p:ext uri="{D42A27DB-BD31-4B8C-83A1-F6EECF244321}">
                <p14:modId xmlns:p14="http://schemas.microsoft.com/office/powerpoint/2010/main" val="1284947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7435112"/>
                    </a:ext>
                  </a:extLst>
                </a:gridCol>
                <a:gridCol w="658368">
                  <a:extLst>
                    <a:ext uri="{9D8B030D-6E8A-4147-A177-3AD203B41FA5}">
                      <a16:colId xmlns:a16="http://schemas.microsoft.com/office/drawing/2014/main" val="3069516604"/>
                    </a:ext>
                  </a:extLst>
                </a:gridCol>
                <a:gridCol w="658368">
                  <a:extLst>
                    <a:ext uri="{9D8B030D-6E8A-4147-A177-3AD203B41FA5}">
                      <a16:colId xmlns:a16="http://schemas.microsoft.com/office/drawing/2014/main" val="3894920553"/>
                    </a:ext>
                  </a:extLst>
                </a:gridCol>
                <a:gridCol w="658368">
                  <a:extLst>
                    <a:ext uri="{9D8B030D-6E8A-4147-A177-3AD203B41FA5}">
                      <a16:colId xmlns:a16="http://schemas.microsoft.com/office/drawing/2014/main" val="4003515065"/>
                    </a:ext>
                  </a:extLst>
                </a:gridCol>
                <a:gridCol w="658368">
                  <a:extLst>
                    <a:ext uri="{9D8B030D-6E8A-4147-A177-3AD203B41FA5}">
                      <a16:colId xmlns:a16="http://schemas.microsoft.com/office/drawing/2014/main" val="1192495103"/>
                    </a:ext>
                  </a:extLst>
                </a:gridCol>
                <a:gridCol w="658368">
                  <a:extLst>
                    <a:ext uri="{9D8B030D-6E8A-4147-A177-3AD203B41FA5}">
                      <a16:colId xmlns:a16="http://schemas.microsoft.com/office/drawing/2014/main" val="605377051"/>
                    </a:ext>
                  </a:extLst>
                </a:gridCol>
                <a:gridCol w="658368">
                  <a:extLst>
                    <a:ext uri="{9D8B030D-6E8A-4147-A177-3AD203B41FA5}">
                      <a16:colId xmlns:a16="http://schemas.microsoft.com/office/drawing/2014/main" val="1158154493"/>
                    </a:ext>
                  </a:extLst>
                </a:gridCol>
                <a:gridCol w="658368">
                  <a:extLst>
                    <a:ext uri="{9D8B030D-6E8A-4147-A177-3AD203B41FA5}">
                      <a16:colId xmlns:a16="http://schemas.microsoft.com/office/drawing/2014/main" val="3756867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74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- 2018-04-01 12:00:00 </a:t>
                      </a:r>
                      <a:r>
                        <a:rPr kumimoji="0" lang="en-US" sz="1000" b="0" i="0" u="none" strike="noStrike" kern="1200" cap="none" spc="0" normalizeH="0" baseline="0" noProof="0">
                          <a:ln>
                            <a:noFill/>
                          </a:ln>
                          <a:solidFill>
                            <a:prstClr val="black"/>
                          </a:solidFill>
                          <a:effectLst/>
                          <a:uLnTx/>
                          <a:uFillTx/>
                          <a:latin typeface="+mn-lt"/>
                          <a:ea typeface="+mn-ea"/>
                          <a:cs typeface="+mn-cs"/>
                        </a:rPr>
                        <a:t> 
 It’s April and the flavour of the month is #SPLAT Durian toothpaste! The durian flesh in the toothpaste assists to protect your teeth against cavities. Just kidding, let’s welcome April’s flavour of the month, SPLAT Sensitive Toothpaste! Get RM1 off when you buy your Sensitive Toothpaste in all offline and online stores from today until 30 April 2018. That’s not an April Fool’s joke ; )
You can find us at:
Ben's Independent Grocer
CARiNG PHARMACY
Oliver Gourmet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9952308"/>
                  </a:ext>
                </a:extLst>
              </a:tr>
            </a:tbl>
          </a:graphicData>
        </a:graphic>
      </p:graphicFrame>
      <p:sp>
        <p:nvSpPr>
          <p:cNvPr id="4" name="Text Placeholder 3">
            <a:extLst>
              <a:ext uri="{FF2B5EF4-FFF2-40B4-BE49-F238E27FC236}">
                <a16:creationId xmlns:a16="http://schemas.microsoft.com/office/drawing/2014/main" id="{9DAEEF0D-AD11-4F9C-8190-86119379790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293503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AEB67-8A19-4C4A-81D0-F1113CACD497}"/>
              </a:ext>
            </a:extLst>
          </p:cNvPr>
          <p:cNvSpPr>
            <a:spLocks noGrp="1"/>
          </p:cNvSpPr>
          <p:nvPr>
            <p:ph type="title"/>
          </p:nvPr>
        </p:nvSpPr>
        <p:spPr/>
        <p:txBody>
          <a:bodyPr/>
          <a:lstStyle/>
          <a:p>
            <a:r>
              <a:rPr lang="en-US"/>
              <a:t>Facebook Own Posts Table | SPLAT Asia - 1 of 11</a:t>
            </a:r>
          </a:p>
        </p:txBody>
      </p:sp>
      <p:graphicFrame>
        <p:nvGraphicFramePr>
          <p:cNvPr id="5" name="Table Placeholder 4">
            <a:extLst>
              <a:ext uri="{FF2B5EF4-FFF2-40B4-BE49-F238E27FC236}">
                <a16:creationId xmlns:a16="http://schemas.microsoft.com/office/drawing/2014/main" id="{3DE6918B-203B-489A-9D93-6CA91AB05F98}"/>
              </a:ext>
            </a:extLst>
          </p:cNvPr>
          <p:cNvGraphicFramePr>
            <a:graphicFrameLocks noGrp="1"/>
          </p:cNvGraphicFramePr>
          <p:nvPr>
            <p:ph type="tbl" sz="quarter" idx="13"/>
            <p:extLst>
              <p:ext uri="{D42A27DB-BD31-4B8C-83A1-F6EECF244321}">
                <p14:modId xmlns:p14="http://schemas.microsoft.com/office/powerpoint/2010/main" val="273234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61354666"/>
                    </a:ext>
                  </a:extLst>
                </a:gridCol>
                <a:gridCol w="246888">
                  <a:extLst>
                    <a:ext uri="{9D8B030D-6E8A-4147-A177-3AD203B41FA5}">
                      <a16:colId xmlns:a16="http://schemas.microsoft.com/office/drawing/2014/main" val="586594966"/>
                    </a:ext>
                  </a:extLst>
                </a:gridCol>
                <a:gridCol w="246888">
                  <a:extLst>
                    <a:ext uri="{9D8B030D-6E8A-4147-A177-3AD203B41FA5}">
                      <a16:colId xmlns:a16="http://schemas.microsoft.com/office/drawing/2014/main" val="2624776568"/>
                    </a:ext>
                  </a:extLst>
                </a:gridCol>
                <a:gridCol w="246888">
                  <a:extLst>
                    <a:ext uri="{9D8B030D-6E8A-4147-A177-3AD203B41FA5}">
                      <a16:colId xmlns:a16="http://schemas.microsoft.com/office/drawing/2014/main" val="472806807"/>
                    </a:ext>
                  </a:extLst>
                </a:gridCol>
                <a:gridCol w="246888">
                  <a:extLst>
                    <a:ext uri="{9D8B030D-6E8A-4147-A177-3AD203B41FA5}">
                      <a16:colId xmlns:a16="http://schemas.microsoft.com/office/drawing/2014/main" val="348233168"/>
                    </a:ext>
                  </a:extLst>
                </a:gridCol>
                <a:gridCol w="246888">
                  <a:extLst>
                    <a:ext uri="{9D8B030D-6E8A-4147-A177-3AD203B41FA5}">
                      <a16:colId xmlns:a16="http://schemas.microsoft.com/office/drawing/2014/main" val="1636802099"/>
                    </a:ext>
                  </a:extLst>
                </a:gridCol>
                <a:gridCol w="246888">
                  <a:extLst>
                    <a:ext uri="{9D8B030D-6E8A-4147-A177-3AD203B41FA5}">
                      <a16:colId xmlns:a16="http://schemas.microsoft.com/office/drawing/2014/main" val="1987045502"/>
                    </a:ext>
                  </a:extLst>
                </a:gridCol>
                <a:gridCol w="246888">
                  <a:extLst>
                    <a:ext uri="{9D8B030D-6E8A-4147-A177-3AD203B41FA5}">
                      <a16:colId xmlns:a16="http://schemas.microsoft.com/office/drawing/2014/main" val="248954056"/>
                    </a:ext>
                  </a:extLst>
                </a:gridCol>
                <a:gridCol w="246888">
                  <a:extLst>
                    <a:ext uri="{9D8B030D-6E8A-4147-A177-3AD203B41FA5}">
                      <a16:colId xmlns:a16="http://schemas.microsoft.com/office/drawing/2014/main" val="3880857781"/>
                    </a:ext>
                  </a:extLst>
                </a:gridCol>
                <a:gridCol w="246888">
                  <a:extLst>
                    <a:ext uri="{9D8B030D-6E8A-4147-A177-3AD203B41FA5}">
                      <a16:colId xmlns:a16="http://schemas.microsoft.com/office/drawing/2014/main" val="2667715488"/>
                    </a:ext>
                  </a:extLst>
                </a:gridCol>
                <a:gridCol w="246888">
                  <a:extLst>
                    <a:ext uri="{9D8B030D-6E8A-4147-A177-3AD203B41FA5}">
                      <a16:colId xmlns:a16="http://schemas.microsoft.com/office/drawing/2014/main" val="3104383916"/>
                    </a:ext>
                  </a:extLst>
                </a:gridCol>
                <a:gridCol w="246888">
                  <a:extLst>
                    <a:ext uri="{9D8B030D-6E8A-4147-A177-3AD203B41FA5}">
                      <a16:colId xmlns:a16="http://schemas.microsoft.com/office/drawing/2014/main" val="949400184"/>
                    </a:ext>
                  </a:extLst>
                </a:gridCol>
                <a:gridCol w="246888">
                  <a:extLst>
                    <a:ext uri="{9D8B030D-6E8A-4147-A177-3AD203B41FA5}">
                      <a16:colId xmlns:a16="http://schemas.microsoft.com/office/drawing/2014/main" val="2152666043"/>
                    </a:ext>
                  </a:extLst>
                </a:gridCol>
                <a:gridCol w="246888">
                  <a:extLst>
                    <a:ext uri="{9D8B030D-6E8A-4147-A177-3AD203B41FA5}">
                      <a16:colId xmlns:a16="http://schemas.microsoft.com/office/drawing/2014/main" val="622415373"/>
                    </a:ext>
                  </a:extLst>
                </a:gridCol>
                <a:gridCol w="246888">
                  <a:extLst>
                    <a:ext uri="{9D8B030D-6E8A-4147-A177-3AD203B41FA5}">
                      <a16:colId xmlns:a16="http://schemas.microsoft.com/office/drawing/2014/main" val="2851078253"/>
                    </a:ext>
                  </a:extLst>
                </a:gridCol>
                <a:gridCol w="246888">
                  <a:extLst>
                    <a:ext uri="{9D8B030D-6E8A-4147-A177-3AD203B41FA5}">
                      <a16:colId xmlns:a16="http://schemas.microsoft.com/office/drawing/2014/main" val="1815116803"/>
                    </a:ext>
                  </a:extLst>
                </a:gridCol>
                <a:gridCol w="246888">
                  <a:extLst>
                    <a:ext uri="{9D8B030D-6E8A-4147-A177-3AD203B41FA5}">
                      <a16:colId xmlns:a16="http://schemas.microsoft.com/office/drawing/2014/main" val="2358302887"/>
                    </a:ext>
                  </a:extLst>
                </a:gridCol>
                <a:gridCol w="246888">
                  <a:extLst>
                    <a:ext uri="{9D8B030D-6E8A-4147-A177-3AD203B41FA5}">
                      <a16:colId xmlns:a16="http://schemas.microsoft.com/office/drawing/2014/main" val="3692091275"/>
                    </a:ext>
                  </a:extLst>
                </a:gridCol>
                <a:gridCol w="246888">
                  <a:extLst>
                    <a:ext uri="{9D8B030D-6E8A-4147-A177-3AD203B41FA5}">
                      <a16:colId xmlns:a16="http://schemas.microsoft.com/office/drawing/2014/main" val="3962463236"/>
                    </a:ext>
                  </a:extLst>
                </a:gridCol>
                <a:gridCol w="246888">
                  <a:extLst>
                    <a:ext uri="{9D8B030D-6E8A-4147-A177-3AD203B41FA5}">
                      <a16:colId xmlns:a16="http://schemas.microsoft.com/office/drawing/2014/main" val="3253565568"/>
                    </a:ext>
                  </a:extLst>
                </a:gridCol>
                <a:gridCol w="246888">
                  <a:extLst>
                    <a:ext uri="{9D8B030D-6E8A-4147-A177-3AD203B41FA5}">
                      <a16:colId xmlns:a16="http://schemas.microsoft.com/office/drawing/2014/main" val="3751522602"/>
                    </a:ext>
                  </a:extLst>
                </a:gridCol>
                <a:gridCol w="246888">
                  <a:extLst>
                    <a:ext uri="{9D8B030D-6E8A-4147-A177-3AD203B41FA5}">
                      <a16:colId xmlns:a16="http://schemas.microsoft.com/office/drawing/2014/main" val="2563337683"/>
                    </a:ext>
                  </a:extLst>
                </a:gridCol>
                <a:gridCol w="246888">
                  <a:extLst>
                    <a:ext uri="{9D8B030D-6E8A-4147-A177-3AD203B41FA5}">
                      <a16:colId xmlns:a16="http://schemas.microsoft.com/office/drawing/2014/main" val="3211318840"/>
                    </a:ext>
                  </a:extLst>
                </a:gridCol>
                <a:gridCol w="246888">
                  <a:extLst>
                    <a:ext uri="{9D8B030D-6E8A-4147-A177-3AD203B41FA5}">
                      <a16:colId xmlns:a16="http://schemas.microsoft.com/office/drawing/2014/main" val="1264837732"/>
                    </a:ext>
                  </a:extLst>
                </a:gridCol>
                <a:gridCol w="246888">
                  <a:extLst>
                    <a:ext uri="{9D8B030D-6E8A-4147-A177-3AD203B41FA5}">
                      <a16:colId xmlns:a16="http://schemas.microsoft.com/office/drawing/2014/main" val="385345857"/>
                    </a:ext>
                  </a:extLst>
                </a:gridCol>
                <a:gridCol w="246888">
                  <a:extLst>
                    <a:ext uri="{9D8B030D-6E8A-4147-A177-3AD203B41FA5}">
                      <a16:colId xmlns:a16="http://schemas.microsoft.com/office/drawing/2014/main" val="3806197342"/>
                    </a:ext>
                  </a:extLst>
                </a:gridCol>
                <a:gridCol w="246888">
                  <a:extLst>
                    <a:ext uri="{9D8B030D-6E8A-4147-A177-3AD203B41FA5}">
                      <a16:colId xmlns:a16="http://schemas.microsoft.com/office/drawing/2014/main" val="227830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8544265"/>
                  </a:ext>
                </a:extLst>
              </a:tr>
            </a:tbl>
          </a:graphicData>
        </a:graphic>
      </p:graphicFrame>
      <p:sp>
        <p:nvSpPr>
          <p:cNvPr id="4" name="Text Placeholder 3">
            <a:extLst>
              <a:ext uri="{FF2B5EF4-FFF2-40B4-BE49-F238E27FC236}">
                <a16:creationId xmlns:a16="http://schemas.microsoft.com/office/drawing/2014/main" id="{E2EE3D4E-67B8-4E9E-8069-589364C24AD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3438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5A1DE-6C54-4654-AD5A-6D5AC2B6B0C8}"/>
              </a:ext>
            </a:extLst>
          </p:cNvPr>
          <p:cNvSpPr>
            <a:spLocks noGrp="1"/>
          </p:cNvSpPr>
          <p:nvPr>
            <p:ph type="title"/>
          </p:nvPr>
        </p:nvSpPr>
        <p:spPr/>
        <p:txBody>
          <a:bodyPr/>
          <a:lstStyle/>
          <a:p>
            <a:r>
              <a:rPr lang="en-US"/>
              <a:t>Facebook Own Posts Table | SPLAT Asia - 2 of 11</a:t>
            </a:r>
          </a:p>
        </p:txBody>
      </p:sp>
      <p:graphicFrame>
        <p:nvGraphicFramePr>
          <p:cNvPr id="5" name="Table Placeholder 4">
            <a:extLst>
              <a:ext uri="{FF2B5EF4-FFF2-40B4-BE49-F238E27FC236}">
                <a16:creationId xmlns:a16="http://schemas.microsoft.com/office/drawing/2014/main" id="{21F50CA0-DB12-4A67-BE88-337BEDF8F875}"/>
              </a:ext>
            </a:extLst>
          </p:cNvPr>
          <p:cNvGraphicFramePr>
            <a:graphicFrameLocks noGrp="1"/>
          </p:cNvGraphicFramePr>
          <p:nvPr>
            <p:ph type="tbl" sz="quarter" idx="13"/>
            <p:extLst>
              <p:ext uri="{D42A27DB-BD31-4B8C-83A1-F6EECF244321}">
                <p14:modId xmlns:p14="http://schemas.microsoft.com/office/powerpoint/2010/main" val="1279279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3494130"/>
                    </a:ext>
                  </a:extLst>
                </a:gridCol>
                <a:gridCol w="246888">
                  <a:extLst>
                    <a:ext uri="{9D8B030D-6E8A-4147-A177-3AD203B41FA5}">
                      <a16:colId xmlns:a16="http://schemas.microsoft.com/office/drawing/2014/main" val="3616063318"/>
                    </a:ext>
                  </a:extLst>
                </a:gridCol>
                <a:gridCol w="246888">
                  <a:extLst>
                    <a:ext uri="{9D8B030D-6E8A-4147-A177-3AD203B41FA5}">
                      <a16:colId xmlns:a16="http://schemas.microsoft.com/office/drawing/2014/main" val="2733143447"/>
                    </a:ext>
                  </a:extLst>
                </a:gridCol>
                <a:gridCol w="246888">
                  <a:extLst>
                    <a:ext uri="{9D8B030D-6E8A-4147-A177-3AD203B41FA5}">
                      <a16:colId xmlns:a16="http://schemas.microsoft.com/office/drawing/2014/main" val="45624657"/>
                    </a:ext>
                  </a:extLst>
                </a:gridCol>
                <a:gridCol w="246888">
                  <a:extLst>
                    <a:ext uri="{9D8B030D-6E8A-4147-A177-3AD203B41FA5}">
                      <a16:colId xmlns:a16="http://schemas.microsoft.com/office/drawing/2014/main" val="4217019237"/>
                    </a:ext>
                  </a:extLst>
                </a:gridCol>
                <a:gridCol w="246888">
                  <a:extLst>
                    <a:ext uri="{9D8B030D-6E8A-4147-A177-3AD203B41FA5}">
                      <a16:colId xmlns:a16="http://schemas.microsoft.com/office/drawing/2014/main" val="427517989"/>
                    </a:ext>
                  </a:extLst>
                </a:gridCol>
                <a:gridCol w="246888">
                  <a:extLst>
                    <a:ext uri="{9D8B030D-6E8A-4147-A177-3AD203B41FA5}">
                      <a16:colId xmlns:a16="http://schemas.microsoft.com/office/drawing/2014/main" val="946381742"/>
                    </a:ext>
                  </a:extLst>
                </a:gridCol>
                <a:gridCol w="246888">
                  <a:extLst>
                    <a:ext uri="{9D8B030D-6E8A-4147-A177-3AD203B41FA5}">
                      <a16:colId xmlns:a16="http://schemas.microsoft.com/office/drawing/2014/main" val="989688187"/>
                    </a:ext>
                  </a:extLst>
                </a:gridCol>
                <a:gridCol w="246888">
                  <a:extLst>
                    <a:ext uri="{9D8B030D-6E8A-4147-A177-3AD203B41FA5}">
                      <a16:colId xmlns:a16="http://schemas.microsoft.com/office/drawing/2014/main" val="2307069819"/>
                    </a:ext>
                  </a:extLst>
                </a:gridCol>
                <a:gridCol w="246888">
                  <a:extLst>
                    <a:ext uri="{9D8B030D-6E8A-4147-A177-3AD203B41FA5}">
                      <a16:colId xmlns:a16="http://schemas.microsoft.com/office/drawing/2014/main" val="457516541"/>
                    </a:ext>
                  </a:extLst>
                </a:gridCol>
                <a:gridCol w="246888">
                  <a:extLst>
                    <a:ext uri="{9D8B030D-6E8A-4147-A177-3AD203B41FA5}">
                      <a16:colId xmlns:a16="http://schemas.microsoft.com/office/drawing/2014/main" val="3853272509"/>
                    </a:ext>
                  </a:extLst>
                </a:gridCol>
                <a:gridCol w="246888">
                  <a:extLst>
                    <a:ext uri="{9D8B030D-6E8A-4147-A177-3AD203B41FA5}">
                      <a16:colId xmlns:a16="http://schemas.microsoft.com/office/drawing/2014/main" val="1353461283"/>
                    </a:ext>
                  </a:extLst>
                </a:gridCol>
                <a:gridCol w="246888">
                  <a:extLst>
                    <a:ext uri="{9D8B030D-6E8A-4147-A177-3AD203B41FA5}">
                      <a16:colId xmlns:a16="http://schemas.microsoft.com/office/drawing/2014/main" val="3109441689"/>
                    </a:ext>
                  </a:extLst>
                </a:gridCol>
                <a:gridCol w="246888">
                  <a:extLst>
                    <a:ext uri="{9D8B030D-6E8A-4147-A177-3AD203B41FA5}">
                      <a16:colId xmlns:a16="http://schemas.microsoft.com/office/drawing/2014/main" val="2700243235"/>
                    </a:ext>
                  </a:extLst>
                </a:gridCol>
                <a:gridCol w="246888">
                  <a:extLst>
                    <a:ext uri="{9D8B030D-6E8A-4147-A177-3AD203B41FA5}">
                      <a16:colId xmlns:a16="http://schemas.microsoft.com/office/drawing/2014/main" val="728502782"/>
                    </a:ext>
                  </a:extLst>
                </a:gridCol>
                <a:gridCol w="246888">
                  <a:extLst>
                    <a:ext uri="{9D8B030D-6E8A-4147-A177-3AD203B41FA5}">
                      <a16:colId xmlns:a16="http://schemas.microsoft.com/office/drawing/2014/main" val="3078787268"/>
                    </a:ext>
                  </a:extLst>
                </a:gridCol>
                <a:gridCol w="246888">
                  <a:extLst>
                    <a:ext uri="{9D8B030D-6E8A-4147-A177-3AD203B41FA5}">
                      <a16:colId xmlns:a16="http://schemas.microsoft.com/office/drawing/2014/main" val="2818468316"/>
                    </a:ext>
                  </a:extLst>
                </a:gridCol>
                <a:gridCol w="246888">
                  <a:extLst>
                    <a:ext uri="{9D8B030D-6E8A-4147-A177-3AD203B41FA5}">
                      <a16:colId xmlns:a16="http://schemas.microsoft.com/office/drawing/2014/main" val="2093039204"/>
                    </a:ext>
                  </a:extLst>
                </a:gridCol>
                <a:gridCol w="246888">
                  <a:extLst>
                    <a:ext uri="{9D8B030D-6E8A-4147-A177-3AD203B41FA5}">
                      <a16:colId xmlns:a16="http://schemas.microsoft.com/office/drawing/2014/main" val="652075431"/>
                    </a:ext>
                  </a:extLst>
                </a:gridCol>
                <a:gridCol w="246888">
                  <a:extLst>
                    <a:ext uri="{9D8B030D-6E8A-4147-A177-3AD203B41FA5}">
                      <a16:colId xmlns:a16="http://schemas.microsoft.com/office/drawing/2014/main" val="1812684204"/>
                    </a:ext>
                  </a:extLst>
                </a:gridCol>
                <a:gridCol w="246888">
                  <a:extLst>
                    <a:ext uri="{9D8B030D-6E8A-4147-A177-3AD203B41FA5}">
                      <a16:colId xmlns:a16="http://schemas.microsoft.com/office/drawing/2014/main" val="990739847"/>
                    </a:ext>
                  </a:extLst>
                </a:gridCol>
                <a:gridCol w="246888">
                  <a:extLst>
                    <a:ext uri="{9D8B030D-6E8A-4147-A177-3AD203B41FA5}">
                      <a16:colId xmlns:a16="http://schemas.microsoft.com/office/drawing/2014/main" val="1030592409"/>
                    </a:ext>
                  </a:extLst>
                </a:gridCol>
                <a:gridCol w="246888">
                  <a:extLst>
                    <a:ext uri="{9D8B030D-6E8A-4147-A177-3AD203B41FA5}">
                      <a16:colId xmlns:a16="http://schemas.microsoft.com/office/drawing/2014/main" val="947863148"/>
                    </a:ext>
                  </a:extLst>
                </a:gridCol>
                <a:gridCol w="246888">
                  <a:extLst>
                    <a:ext uri="{9D8B030D-6E8A-4147-A177-3AD203B41FA5}">
                      <a16:colId xmlns:a16="http://schemas.microsoft.com/office/drawing/2014/main" val="3083647785"/>
                    </a:ext>
                  </a:extLst>
                </a:gridCol>
                <a:gridCol w="246888">
                  <a:extLst>
                    <a:ext uri="{9D8B030D-6E8A-4147-A177-3AD203B41FA5}">
                      <a16:colId xmlns:a16="http://schemas.microsoft.com/office/drawing/2014/main" val="3746309833"/>
                    </a:ext>
                  </a:extLst>
                </a:gridCol>
                <a:gridCol w="246888">
                  <a:extLst>
                    <a:ext uri="{9D8B030D-6E8A-4147-A177-3AD203B41FA5}">
                      <a16:colId xmlns:a16="http://schemas.microsoft.com/office/drawing/2014/main" val="3784842814"/>
                    </a:ext>
                  </a:extLst>
                </a:gridCol>
                <a:gridCol w="246888">
                  <a:extLst>
                    <a:ext uri="{9D8B030D-6E8A-4147-A177-3AD203B41FA5}">
                      <a16:colId xmlns:a16="http://schemas.microsoft.com/office/drawing/2014/main" val="1138970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18616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- 2018-04-29 12:00:00 </a:t>
                      </a:r>
                      <a:r>
                        <a:rPr kumimoji="0" lang="en-US" sz="1000" b="0" i="0" u="none" strike="noStrike" kern="1200" cap="none" spc="0" normalizeH="0" baseline="0" noProof="0">
                          <a:ln>
                            <a:noFill/>
                          </a:ln>
                          <a:solidFill>
                            <a:prstClr val="black"/>
                          </a:solidFill>
                          <a:effectLst/>
                          <a:uLnTx/>
                          <a:uFillTx/>
                          <a:latin typeface="+mn-lt"/>
                          <a:ea typeface="+mn-ea"/>
                          <a:cs typeface="+mn-cs"/>
                        </a:rPr>
                        <a:t> 
 According to statistics, at least one in five adults globally suffer from sensitive teeth at some point in their lives.
You are not alone and #SPLAT doesn’t want you to be a statistic! Start using SPLAT Sensitive Toothpaste to avoid mineral loss which can lead to sensitive teeth.
It’s available at your nearest Watsons Singapore store or visit http://www.watsons.com.sg/pro-toothpaste-sensitive-100ml/p/BP_86266 !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 Age: 25 - 55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72700638"/>
                  </a:ext>
                </a:extLst>
              </a:tr>
            </a:tbl>
          </a:graphicData>
        </a:graphic>
      </p:graphicFrame>
      <p:sp>
        <p:nvSpPr>
          <p:cNvPr id="4" name="Text Placeholder 3">
            <a:extLst>
              <a:ext uri="{FF2B5EF4-FFF2-40B4-BE49-F238E27FC236}">
                <a16:creationId xmlns:a16="http://schemas.microsoft.com/office/drawing/2014/main" id="{9A182106-4BC1-4D2A-878F-2E5F076858C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788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9765-C532-4B4C-9D2F-A16ADD6BCC9A}"/>
              </a:ext>
            </a:extLst>
          </p:cNvPr>
          <p:cNvSpPr>
            <a:spLocks noGrp="1"/>
          </p:cNvSpPr>
          <p:nvPr>
            <p:ph type="title"/>
          </p:nvPr>
        </p:nvSpPr>
        <p:spPr/>
        <p:txBody>
          <a:bodyPr/>
          <a:lstStyle/>
          <a:p>
            <a:r>
              <a:rPr lang="en-US"/>
              <a:t>Facebook Own Posts Table | SPLAT Asia - 3 of 11</a:t>
            </a:r>
          </a:p>
        </p:txBody>
      </p:sp>
      <p:graphicFrame>
        <p:nvGraphicFramePr>
          <p:cNvPr id="5" name="Table Placeholder 4">
            <a:extLst>
              <a:ext uri="{FF2B5EF4-FFF2-40B4-BE49-F238E27FC236}">
                <a16:creationId xmlns:a16="http://schemas.microsoft.com/office/drawing/2014/main" id="{CECF5E18-705F-45D8-8B09-F7D304600092}"/>
              </a:ext>
            </a:extLst>
          </p:cNvPr>
          <p:cNvGraphicFramePr>
            <a:graphicFrameLocks noGrp="1"/>
          </p:cNvGraphicFramePr>
          <p:nvPr>
            <p:ph type="tbl" sz="quarter" idx="13"/>
            <p:extLst>
              <p:ext uri="{D42A27DB-BD31-4B8C-83A1-F6EECF244321}">
                <p14:modId xmlns:p14="http://schemas.microsoft.com/office/powerpoint/2010/main" val="1859162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61958620"/>
                    </a:ext>
                  </a:extLst>
                </a:gridCol>
                <a:gridCol w="246888">
                  <a:extLst>
                    <a:ext uri="{9D8B030D-6E8A-4147-A177-3AD203B41FA5}">
                      <a16:colId xmlns:a16="http://schemas.microsoft.com/office/drawing/2014/main" val="2706348838"/>
                    </a:ext>
                  </a:extLst>
                </a:gridCol>
                <a:gridCol w="246888">
                  <a:extLst>
                    <a:ext uri="{9D8B030D-6E8A-4147-A177-3AD203B41FA5}">
                      <a16:colId xmlns:a16="http://schemas.microsoft.com/office/drawing/2014/main" val="1700537070"/>
                    </a:ext>
                  </a:extLst>
                </a:gridCol>
                <a:gridCol w="246888">
                  <a:extLst>
                    <a:ext uri="{9D8B030D-6E8A-4147-A177-3AD203B41FA5}">
                      <a16:colId xmlns:a16="http://schemas.microsoft.com/office/drawing/2014/main" val="3462442076"/>
                    </a:ext>
                  </a:extLst>
                </a:gridCol>
                <a:gridCol w="246888">
                  <a:extLst>
                    <a:ext uri="{9D8B030D-6E8A-4147-A177-3AD203B41FA5}">
                      <a16:colId xmlns:a16="http://schemas.microsoft.com/office/drawing/2014/main" val="3483652118"/>
                    </a:ext>
                  </a:extLst>
                </a:gridCol>
                <a:gridCol w="246888">
                  <a:extLst>
                    <a:ext uri="{9D8B030D-6E8A-4147-A177-3AD203B41FA5}">
                      <a16:colId xmlns:a16="http://schemas.microsoft.com/office/drawing/2014/main" val="4235932932"/>
                    </a:ext>
                  </a:extLst>
                </a:gridCol>
                <a:gridCol w="246888">
                  <a:extLst>
                    <a:ext uri="{9D8B030D-6E8A-4147-A177-3AD203B41FA5}">
                      <a16:colId xmlns:a16="http://schemas.microsoft.com/office/drawing/2014/main" val="3469857151"/>
                    </a:ext>
                  </a:extLst>
                </a:gridCol>
                <a:gridCol w="246888">
                  <a:extLst>
                    <a:ext uri="{9D8B030D-6E8A-4147-A177-3AD203B41FA5}">
                      <a16:colId xmlns:a16="http://schemas.microsoft.com/office/drawing/2014/main" val="317495985"/>
                    </a:ext>
                  </a:extLst>
                </a:gridCol>
                <a:gridCol w="246888">
                  <a:extLst>
                    <a:ext uri="{9D8B030D-6E8A-4147-A177-3AD203B41FA5}">
                      <a16:colId xmlns:a16="http://schemas.microsoft.com/office/drawing/2014/main" val="1356589703"/>
                    </a:ext>
                  </a:extLst>
                </a:gridCol>
                <a:gridCol w="246888">
                  <a:extLst>
                    <a:ext uri="{9D8B030D-6E8A-4147-A177-3AD203B41FA5}">
                      <a16:colId xmlns:a16="http://schemas.microsoft.com/office/drawing/2014/main" val="471750787"/>
                    </a:ext>
                  </a:extLst>
                </a:gridCol>
                <a:gridCol w="246888">
                  <a:extLst>
                    <a:ext uri="{9D8B030D-6E8A-4147-A177-3AD203B41FA5}">
                      <a16:colId xmlns:a16="http://schemas.microsoft.com/office/drawing/2014/main" val="1588638691"/>
                    </a:ext>
                  </a:extLst>
                </a:gridCol>
                <a:gridCol w="246888">
                  <a:extLst>
                    <a:ext uri="{9D8B030D-6E8A-4147-A177-3AD203B41FA5}">
                      <a16:colId xmlns:a16="http://schemas.microsoft.com/office/drawing/2014/main" val="2644186355"/>
                    </a:ext>
                  </a:extLst>
                </a:gridCol>
                <a:gridCol w="246888">
                  <a:extLst>
                    <a:ext uri="{9D8B030D-6E8A-4147-A177-3AD203B41FA5}">
                      <a16:colId xmlns:a16="http://schemas.microsoft.com/office/drawing/2014/main" val="2066605607"/>
                    </a:ext>
                  </a:extLst>
                </a:gridCol>
                <a:gridCol w="246888">
                  <a:extLst>
                    <a:ext uri="{9D8B030D-6E8A-4147-A177-3AD203B41FA5}">
                      <a16:colId xmlns:a16="http://schemas.microsoft.com/office/drawing/2014/main" val="3515145742"/>
                    </a:ext>
                  </a:extLst>
                </a:gridCol>
                <a:gridCol w="246888">
                  <a:extLst>
                    <a:ext uri="{9D8B030D-6E8A-4147-A177-3AD203B41FA5}">
                      <a16:colId xmlns:a16="http://schemas.microsoft.com/office/drawing/2014/main" val="3988545446"/>
                    </a:ext>
                  </a:extLst>
                </a:gridCol>
                <a:gridCol w="246888">
                  <a:extLst>
                    <a:ext uri="{9D8B030D-6E8A-4147-A177-3AD203B41FA5}">
                      <a16:colId xmlns:a16="http://schemas.microsoft.com/office/drawing/2014/main" val="1512840650"/>
                    </a:ext>
                  </a:extLst>
                </a:gridCol>
                <a:gridCol w="246888">
                  <a:extLst>
                    <a:ext uri="{9D8B030D-6E8A-4147-A177-3AD203B41FA5}">
                      <a16:colId xmlns:a16="http://schemas.microsoft.com/office/drawing/2014/main" val="1165046618"/>
                    </a:ext>
                  </a:extLst>
                </a:gridCol>
                <a:gridCol w="246888">
                  <a:extLst>
                    <a:ext uri="{9D8B030D-6E8A-4147-A177-3AD203B41FA5}">
                      <a16:colId xmlns:a16="http://schemas.microsoft.com/office/drawing/2014/main" val="1252977769"/>
                    </a:ext>
                  </a:extLst>
                </a:gridCol>
                <a:gridCol w="246888">
                  <a:extLst>
                    <a:ext uri="{9D8B030D-6E8A-4147-A177-3AD203B41FA5}">
                      <a16:colId xmlns:a16="http://schemas.microsoft.com/office/drawing/2014/main" val="2463577903"/>
                    </a:ext>
                  </a:extLst>
                </a:gridCol>
                <a:gridCol w="246888">
                  <a:extLst>
                    <a:ext uri="{9D8B030D-6E8A-4147-A177-3AD203B41FA5}">
                      <a16:colId xmlns:a16="http://schemas.microsoft.com/office/drawing/2014/main" val="2582555314"/>
                    </a:ext>
                  </a:extLst>
                </a:gridCol>
                <a:gridCol w="246888">
                  <a:extLst>
                    <a:ext uri="{9D8B030D-6E8A-4147-A177-3AD203B41FA5}">
                      <a16:colId xmlns:a16="http://schemas.microsoft.com/office/drawing/2014/main" val="11331084"/>
                    </a:ext>
                  </a:extLst>
                </a:gridCol>
                <a:gridCol w="246888">
                  <a:extLst>
                    <a:ext uri="{9D8B030D-6E8A-4147-A177-3AD203B41FA5}">
                      <a16:colId xmlns:a16="http://schemas.microsoft.com/office/drawing/2014/main" val="1638064526"/>
                    </a:ext>
                  </a:extLst>
                </a:gridCol>
                <a:gridCol w="246888">
                  <a:extLst>
                    <a:ext uri="{9D8B030D-6E8A-4147-A177-3AD203B41FA5}">
                      <a16:colId xmlns:a16="http://schemas.microsoft.com/office/drawing/2014/main" val="3934013758"/>
                    </a:ext>
                  </a:extLst>
                </a:gridCol>
                <a:gridCol w="246888">
                  <a:extLst>
                    <a:ext uri="{9D8B030D-6E8A-4147-A177-3AD203B41FA5}">
                      <a16:colId xmlns:a16="http://schemas.microsoft.com/office/drawing/2014/main" val="1907415247"/>
                    </a:ext>
                  </a:extLst>
                </a:gridCol>
                <a:gridCol w="246888">
                  <a:extLst>
                    <a:ext uri="{9D8B030D-6E8A-4147-A177-3AD203B41FA5}">
                      <a16:colId xmlns:a16="http://schemas.microsoft.com/office/drawing/2014/main" val="1014147749"/>
                    </a:ext>
                  </a:extLst>
                </a:gridCol>
                <a:gridCol w="246888">
                  <a:extLst>
                    <a:ext uri="{9D8B030D-6E8A-4147-A177-3AD203B41FA5}">
                      <a16:colId xmlns:a16="http://schemas.microsoft.com/office/drawing/2014/main" val="2045123797"/>
                    </a:ext>
                  </a:extLst>
                </a:gridCol>
                <a:gridCol w="246888">
                  <a:extLst>
                    <a:ext uri="{9D8B030D-6E8A-4147-A177-3AD203B41FA5}">
                      <a16:colId xmlns:a16="http://schemas.microsoft.com/office/drawing/2014/main" val="1200127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9204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- 2018-04-26 12:00:00 </a:t>
                      </a:r>
                      <a:r>
                        <a:rPr kumimoji="0" lang="en-US" sz="1000" b="0" i="0" u="none" strike="noStrike" kern="1200" cap="none" spc="0" normalizeH="0" baseline="0" noProof="0">
                          <a:ln>
                            <a:noFill/>
                          </a:ln>
                          <a:solidFill>
                            <a:prstClr val="black"/>
                          </a:solidFill>
                          <a:effectLst/>
                          <a:uLnTx/>
                          <a:uFillTx/>
                          <a:latin typeface="+mn-lt"/>
                          <a:ea typeface="+mn-ea"/>
                          <a:cs typeface="+mn-cs"/>
                        </a:rPr>
                        <a:t> 
 Have sensitive teeth? Here are 3 possible reasons:
1. Tooth erosion by highly acidic food/drinks 
2. Tooth dentin exposure due to tooth decay
3. Brushing your teeth aggressively &amp; using a hard toothbrush
To tackle this problem, you could change a new toothbrush and start using #SPLAT Sensitive toothpaste to reduce hypersensitivity.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45353826"/>
                  </a:ext>
                </a:extLst>
              </a:tr>
            </a:tbl>
          </a:graphicData>
        </a:graphic>
      </p:graphicFrame>
      <p:sp>
        <p:nvSpPr>
          <p:cNvPr id="4" name="Text Placeholder 3">
            <a:extLst>
              <a:ext uri="{FF2B5EF4-FFF2-40B4-BE49-F238E27FC236}">
                <a16:creationId xmlns:a16="http://schemas.microsoft.com/office/drawing/2014/main" id="{CB4E179B-F767-47E9-8FD1-7C64D1D6E63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25106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1FC50-1F7D-4B52-8399-2B45F1C5D77D}"/>
              </a:ext>
            </a:extLst>
          </p:cNvPr>
          <p:cNvSpPr>
            <a:spLocks noGrp="1"/>
          </p:cNvSpPr>
          <p:nvPr>
            <p:ph type="title"/>
          </p:nvPr>
        </p:nvSpPr>
        <p:spPr/>
        <p:txBody>
          <a:bodyPr/>
          <a:lstStyle/>
          <a:p>
            <a:r>
              <a:rPr lang="en-US"/>
              <a:t>Facebook Own Posts Table | SPLAT Asia - 4 of 11</a:t>
            </a:r>
          </a:p>
        </p:txBody>
      </p:sp>
      <p:graphicFrame>
        <p:nvGraphicFramePr>
          <p:cNvPr id="5" name="Table Placeholder 4">
            <a:extLst>
              <a:ext uri="{FF2B5EF4-FFF2-40B4-BE49-F238E27FC236}">
                <a16:creationId xmlns:a16="http://schemas.microsoft.com/office/drawing/2014/main" id="{B5EED0B7-F4C3-48B7-9069-7EECFA525F38}"/>
              </a:ext>
            </a:extLst>
          </p:cNvPr>
          <p:cNvGraphicFramePr>
            <a:graphicFrameLocks noGrp="1"/>
          </p:cNvGraphicFramePr>
          <p:nvPr>
            <p:ph type="tbl" sz="quarter" idx="13"/>
            <p:extLst>
              <p:ext uri="{D42A27DB-BD31-4B8C-83A1-F6EECF244321}">
                <p14:modId xmlns:p14="http://schemas.microsoft.com/office/powerpoint/2010/main" val="2023972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99057685"/>
                    </a:ext>
                  </a:extLst>
                </a:gridCol>
                <a:gridCol w="246888">
                  <a:extLst>
                    <a:ext uri="{9D8B030D-6E8A-4147-A177-3AD203B41FA5}">
                      <a16:colId xmlns:a16="http://schemas.microsoft.com/office/drawing/2014/main" val="504164944"/>
                    </a:ext>
                  </a:extLst>
                </a:gridCol>
                <a:gridCol w="246888">
                  <a:extLst>
                    <a:ext uri="{9D8B030D-6E8A-4147-A177-3AD203B41FA5}">
                      <a16:colId xmlns:a16="http://schemas.microsoft.com/office/drawing/2014/main" val="3568205521"/>
                    </a:ext>
                  </a:extLst>
                </a:gridCol>
                <a:gridCol w="246888">
                  <a:extLst>
                    <a:ext uri="{9D8B030D-6E8A-4147-A177-3AD203B41FA5}">
                      <a16:colId xmlns:a16="http://schemas.microsoft.com/office/drawing/2014/main" val="3429262378"/>
                    </a:ext>
                  </a:extLst>
                </a:gridCol>
                <a:gridCol w="246888">
                  <a:extLst>
                    <a:ext uri="{9D8B030D-6E8A-4147-A177-3AD203B41FA5}">
                      <a16:colId xmlns:a16="http://schemas.microsoft.com/office/drawing/2014/main" val="1737178165"/>
                    </a:ext>
                  </a:extLst>
                </a:gridCol>
                <a:gridCol w="246888">
                  <a:extLst>
                    <a:ext uri="{9D8B030D-6E8A-4147-A177-3AD203B41FA5}">
                      <a16:colId xmlns:a16="http://schemas.microsoft.com/office/drawing/2014/main" val="1007460687"/>
                    </a:ext>
                  </a:extLst>
                </a:gridCol>
                <a:gridCol w="246888">
                  <a:extLst>
                    <a:ext uri="{9D8B030D-6E8A-4147-A177-3AD203B41FA5}">
                      <a16:colId xmlns:a16="http://schemas.microsoft.com/office/drawing/2014/main" val="1576807156"/>
                    </a:ext>
                  </a:extLst>
                </a:gridCol>
                <a:gridCol w="246888">
                  <a:extLst>
                    <a:ext uri="{9D8B030D-6E8A-4147-A177-3AD203B41FA5}">
                      <a16:colId xmlns:a16="http://schemas.microsoft.com/office/drawing/2014/main" val="956435010"/>
                    </a:ext>
                  </a:extLst>
                </a:gridCol>
                <a:gridCol w="246888">
                  <a:extLst>
                    <a:ext uri="{9D8B030D-6E8A-4147-A177-3AD203B41FA5}">
                      <a16:colId xmlns:a16="http://schemas.microsoft.com/office/drawing/2014/main" val="1207238183"/>
                    </a:ext>
                  </a:extLst>
                </a:gridCol>
                <a:gridCol w="246888">
                  <a:extLst>
                    <a:ext uri="{9D8B030D-6E8A-4147-A177-3AD203B41FA5}">
                      <a16:colId xmlns:a16="http://schemas.microsoft.com/office/drawing/2014/main" val="2835826630"/>
                    </a:ext>
                  </a:extLst>
                </a:gridCol>
                <a:gridCol w="246888">
                  <a:extLst>
                    <a:ext uri="{9D8B030D-6E8A-4147-A177-3AD203B41FA5}">
                      <a16:colId xmlns:a16="http://schemas.microsoft.com/office/drawing/2014/main" val="3387115525"/>
                    </a:ext>
                  </a:extLst>
                </a:gridCol>
                <a:gridCol w="246888">
                  <a:extLst>
                    <a:ext uri="{9D8B030D-6E8A-4147-A177-3AD203B41FA5}">
                      <a16:colId xmlns:a16="http://schemas.microsoft.com/office/drawing/2014/main" val="1913324925"/>
                    </a:ext>
                  </a:extLst>
                </a:gridCol>
                <a:gridCol w="246888">
                  <a:extLst>
                    <a:ext uri="{9D8B030D-6E8A-4147-A177-3AD203B41FA5}">
                      <a16:colId xmlns:a16="http://schemas.microsoft.com/office/drawing/2014/main" val="3582022405"/>
                    </a:ext>
                  </a:extLst>
                </a:gridCol>
                <a:gridCol w="246888">
                  <a:extLst>
                    <a:ext uri="{9D8B030D-6E8A-4147-A177-3AD203B41FA5}">
                      <a16:colId xmlns:a16="http://schemas.microsoft.com/office/drawing/2014/main" val="386823471"/>
                    </a:ext>
                  </a:extLst>
                </a:gridCol>
                <a:gridCol w="246888">
                  <a:extLst>
                    <a:ext uri="{9D8B030D-6E8A-4147-A177-3AD203B41FA5}">
                      <a16:colId xmlns:a16="http://schemas.microsoft.com/office/drawing/2014/main" val="4220291801"/>
                    </a:ext>
                  </a:extLst>
                </a:gridCol>
                <a:gridCol w="246888">
                  <a:extLst>
                    <a:ext uri="{9D8B030D-6E8A-4147-A177-3AD203B41FA5}">
                      <a16:colId xmlns:a16="http://schemas.microsoft.com/office/drawing/2014/main" val="2433026008"/>
                    </a:ext>
                  </a:extLst>
                </a:gridCol>
                <a:gridCol w="246888">
                  <a:extLst>
                    <a:ext uri="{9D8B030D-6E8A-4147-A177-3AD203B41FA5}">
                      <a16:colId xmlns:a16="http://schemas.microsoft.com/office/drawing/2014/main" val="4265366332"/>
                    </a:ext>
                  </a:extLst>
                </a:gridCol>
                <a:gridCol w="246888">
                  <a:extLst>
                    <a:ext uri="{9D8B030D-6E8A-4147-A177-3AD203B41FA5}">
                      <a16:colId xmlns:a16="http://schemas.microsoft.com/office/drawing/2014/main" val="923876367"/>
                    </a:ext>
                  </a:extLst>
                </a:gridCol>
                <a:gridCol w="246888">
                  <a:extLst>
                    <a:ext uri="{9D8B030D-6E8A-4147-A177-3AD203B41FA5}">
                      <a16:colId xmlns:a16="http://schemas.microsoft.com/office/drawing/2014/main" val="1804489817"/>
                    </a:ext>
                  </a:extLst>
                </a:gridCol>
                <a:gridCol w="246888">
                  <a:extLst>
                    <a:ext uri="{9D8B030D-6E8A-4147-A177-3AD203B41FA5}">
                      <a16:colId xmlns:a16="http://schemas.microsoft.com/office/drawing/2014/main" val="3872623403"/>
                    </a:ext>
                  </a:extLst>
                </a:gridCol>
                <a:gridCol w="246888">
                  <a:extLst>
                    <a:ext uri="{9D8B030D-6E8A-4147-A177-3AD203B41FA5}">
                      <a16:colId xmlns:a16="http://schemas.microsoft.com/office/drawing/2014/main" val="1380884452"/>
                    </a:ext>
                  </a:extLst>
                </a:gridCol>
                <a:gridCol w="246888">
                  <a:extLst>
                    <a:ext uri="{9D8B030D-6E8A-4147-A177-3AD203B41FA5}">
                      <a16:colId xmlns:a16="http://schemas.microsoft.com/office/drawing/2014/main" val="243968805"/>
                    </a:ext>
                  </a:extLst>
                </a:gridCol>
                <a:gridCol w="246888">
                  <a:extLst>
                    <a:ext uri="{9D8B030D-6E8A-4147-A177-3AD203B41FA5}">
                      <a16:colId xmlns:a16="http://schemas.microsoft.com/office/drawing/2014/main" val="4026394207"/>
                    </a:ext>
                  </a:extLst>
                </a:gridCol>
                <a:gridCol w="246888">
                  <a:extLst>
                    <a:ext uri="{9D8B030D-6E8A-4147-A177-3AD203B41FA5}">
                      <a16:colId xmlns:a16="http://schemas.microsoft.com/office/drawing/2014/main" val="72044479"/>
                    </a:ext>
                  </a:extLst>
                </a:gridCol>
                <a:gridCol w="246888">
                  <a:extLst>
                    <a:ext uri="{9D8B030D-6E8A-4147-A177-3AD203B41FA5}">
                      <a16:colId xmlns:a16="http://schemas.microsoft.com/office/drawing/2014/main" val="3825870789"/>
                    </a:ext>
                  </a:extLst>
                </a:gridCol>
                <a:gridCol w="246888">
                  <a:extLst>
                    <a:ext uri="{9D8B030D-6E8A-4147-A177-3AD203B41FA5}">
                      <a16:colId xmlns:a16="http://schemas.microsoft.com/office/drawing/2014/main" val="942323320"/>
                    </a:ext>
                  </a:extLst>
                </a:gridCol>
                <a:gridCol w="246888">
                  <a:extLst>
                    <a:ext uri="{9D8B030D-6E8A-4147-A177-3AD203B41FA5}">
                      <a16:colId xmlns:a16="http://schemas.microsoft.com/office/drawing/2014/main" val="3445368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782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- 2018-04-21 12:00:00 </a:t>
                      </a:r>
                      <a:r>
                        <a:rPr kumimoji="0" lang="en-US" sz="1000" b="0" i="0" u="none" strike="noStrike" kern="1200" cap="none" spc="0" normalizeH="0" baseline="0" noProof="0">
                          <a:ln>
                            <a:noFill/>
                          </a:ln>
                          <a:solidFill>
                            <a:prstClr val="black"/>
                          </a:solidFill>
                          <a:effectLst/>
                          <a:uLnTx/>
                          <a:uFillTx/>
                          <a:latin typeface="+mn-lt"/>
                          <a:ea typeface="+mn-ea"/>
                          <a:cs typeface="+mn-cs"/>
                        </a:rPr>
                        <a:t> 
 “I would love whiter teeth, but not at the cost of using products packed full of chemicals I couldn't begin to pronounce.” 
Read what The Pretty Natural  has to say about #SPLAT Blackwood toothpaste here: http://theprettynatural.blogspot.my/2017/02/my-natural-smile-splat-blackwood.html
You can now purchase #SPLAT Blackwood toothpaste at your nearest Watsons Singapore or online store!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 Age: 25 - 60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12341347"/>
                  </a:ext>
                </a:extLst>
              </a:tr>
            </a:tbl>
          </a:graphicData>
        </a:graphic>
      </p:graphicFrame>
      <p:sp>
        <p:nvSpPr>
          <p:cNvPr id="4" name="Text Placeholder 3">
            <a:extLst>
              <a:ext uri="{FF2B5EF4-FFF2-40B4-BE49-F238E27FC236}">
                <a16:creationId xmlns:a16="http://schemas.microsoft.com/office/drawing/2014/main" id="{A14134C3-195B-46E3-B05D-112AF0E148E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90948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BEEAD-E49B-4A08-BD89-CA431CCB6502}"/>
              </a:ext>
            </a:extLst>
          </p:cNvPr>
          <p:cNvSpPr>
            <a:spLocks noGrp="1"/>
          </p:cNvSpPr>
          <p:nvPr>
            <p:ph type="title"/>
          </p:nvPr>
        </p:nvSpPr>
        <p:spPr/>
        <p:txBody>
          <a:bodyPr/>
          <a:lstStyle/>
          <a:p>
            <a:r>
              <a:rPr lang="en-US"/>
              <a:t>Facebook Own Posts Table | SPLAT Asia - 5 of 11</a:t>
            </a:r>
          </a:p>
        </p:txBody>
      </p:sp>
      <p:graphicFrame>
        <p:nvGraphicFramePr>
          <p:cNvPr id="5" name="Table Placeholder 4">
            <a:extLst>
              <a:ext uri="{FF2B5EF4-FFF2-40B4-BE49-F238E27FC236}">
                <a16:creationId xmlns:a16="http://schemas.microsoft.com/office/drawing/2014/main" id="{9F51624B-2255-42E1-A715-0CD538BFFC35}"/>
              </a:ext>
            </a:extLst>
          </p:cNvPr>
          <p:cNvGraphicFramePr>
            <a:graphicFrameLocks noGrp="1"/>
          </p:cNvGraphicFramePr>
          <p:nvPr>
            <p:ph type="tbl" sz="quarter" idx="13"/>
            <p:extLst>
              <p:ext uri="{D42A27DB-BD31-4B8C-83A1-F6EECF244321}">
                <p14:modId xmlns:p14="http://schemas.microsoft.com/office/powerpoint/2010/main" val="1065641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9059857"/>
                    </a:ext>
                  </a:extLst>
                </a:gridCol>
                <a:gridCol w="246888">
                  <a:extLst>
                    <a:ext uri="{9D8B030D-6E8A-4147-A177-3AD203B41FA5}">
                      <a16:colId xmlns:a16="http://schemas.microsoft.com/office/drawing/2014/main" val="2174286206"/>
                    </a:ext>
                  </a:extLst>
                </a:gridCol>
                <a:gridCol w="246888">
                  <a:extLst>
                    <a:ext uri="{9D8B030D-6E8A-4147-A177-3AD203B41FA5}">
                      <a16:colId xmlns:a16="http://schemas.microsoft.com/office/drawing/2014/main" val="1436490198"/>
                    </a:ext>
                  </a:extLst>
                </a:gridCol>
                <a:gridCol w="246888">
                  <a:extLst>
                    <a:ext uri="{9D8B030D-6E8A-4147-A177-3AD203B41FA5}">
                      <a16:colId xmlns:a16="http://schemas.microsoft.com/office/drawing/2014/main" val="146133732"/>
                    </a:ext>
                  </a:extLst>
                </a:gridCol>
                <a:gridCol w="246888">
                  <a:extLst>
                    <a:ext uri="{9D8B030D-6E8A-4147-A177-3AD203B41FA5}">
                      <a16:colId xmlns:a16="http://schemas.microsoft.com/office/drawing/2014/main" val="1692875457"/>
                    </a:ext>
                  </a:extLst>
                </a:gridCol>
                <a:gridCol w="246888">
                  <a:extLst>
                    <a:ext uri="{9D8B030D-6E8A-4147-A177-3AD203B41FA5}">
                      <a16:colId xmlns:a16="http://schemas.microsoft.com/office/drawing/2014/main" val="4123581862"/>
                    </a:ext>
                  </a:extLst>
                </a:gridCol>
                <a:gridCol w="246888">
                  <a:extLst>
                    <a:ext uri="{9D8B030D-6E8A-4147-A177-3AD203B41FA5}">
                      <a16:colId xmlns:a16="http://schemas.microsoft.com/office/drawing/2014/main" val="147289708"/>
                    </a:ext>
                  </a:extLst>
                </a:gridCol>
                <a:gridCol w="246888">
                  <a:extLst>
                    <a:ext uri="{9D8B030D-6E8A-4147-A177-3AD203B41FA5}">
                      <a16:colId xmlns:a16="http://schemas.microsoft.com/office/drawing/2014/main" val="458840343"/>
                    </a:ext>
                  </a:extLst>
                </a:gridCol>
                <a:gridCol w="246888">
                  <a:extLst>
                    <a:ext uri="{9D8B030D-6E8A-4147-A177-3AD203B41FA5}">
                      <a16:colId xmlns:a16="http://schemas.microsoft.com/office/drawing/2014/main" val="2599146689"/>
                    </a:ext>
                  </a:extLst>
                </a:gridCol>
                <a:gridCol w="246888">
                  <a:extLst>
                    <a:ext uri="{9D8B030D-6E8A-4147-A177-3AD203B41FA5}">
                      <a16:colId xmlns:a16="http://schemas.microsoft.com/office/drawing/2014/main" val="3555295432"/>
                    </a:ext>
                  </a:extLst>
                </a:gridCol>
                <a:gridCol w="246888">
                  <a:extLst>
                    <a:ext uri="{9D8B030D-6E8A-4147-A177-3AD203B41FA5}">
                      <a16:colId xmlns:a16="http://schemas.microsoft.com/office/drawing/2014/main" val="1838309384"/>
                    </a:ext>
                  </a:extLst>
                </a:gridCol>
                <a:gridCol w="246888">
                  <a:extLst>
                    <a:ext uri="{9D8B030D-6E8A-4147-A177-3AD203B41FA5}">
                      <a16:colId xmlns:a16="http://schemas.microsoft.com/office/drawing/2014/main" val="2174651001"/>
                    </a:ext>
                  </a:extLst>
                </a:gridCol>
                <a:gridCol w="246888">
                  <a:extLst>
                    <a:ext uri="{9D8B030D-6E8A-4147-A177-3AD203B41FA5}">
                      <a16:colId xmlns:a16="http://schemas.microsoft.com/office/drawing/2014/main" val="2206043239"/>
                    </a:ext>
                  </a:extLst>
                </a:gridCol>
                <a:gridCol w="246888">
                  <a:extLst>
                    <a:ext uri="{9D8B030D-6E8A-4147-A177-3AD203B41FA5}">
                      <a16:colId xmlns:a16="http://schemas.microsoft.com/office/drawing/2014/main" val="249565733"/>
                    </a:ext>
                  </a:extLst>
                </a:gridCol>
                <a:gridCol w="246888">
                  <a:extLst>
                    <a:ext uri="{9D8B030D-6E8A-4147-A177-3AD203B41FA5}">
                      <a16:colId xmlns:a16="http://schemas.microsoft.com/office/drawing/2014/main" val="2697094836"/>
                    </a:ext>
                  </a:extLst>
                </a:gridCol>
                <a:gridCol w="246888">
                  <a:extLst>
                    <a:ext uri="{9D8B030D-6E8A-4147-A177-3AD203B41FA5}">
                      <a16:colId xmlns:a16="http://schemas.microsoft.com/office/drawing/2014/main" val="3925013638"/>
                    </a:ext>
                  </a:extLst>
                </a:gridCol>
                <a:gridCol w="246888">
                  <a:extLst>
                    <a:ext uri="{9D8B030D-6E8A-4147-A177-3AD203B41FA5}">
                      <a16:colId xmlns:a16="http://schemas.microsoft.com/office/drawing/2014/main" val="2979662185"/>
                    </a:ext>
                  </a:extLst>
                </a:gridCol>
                <a:gridCol w="246888">
                  <a:extLst>
                    <a:ext uri="{9D8B030D-6E8A-4147-A177-3AD203B41FA5}">
                      <a16:colId xmlns:a16="http://schemas.microsoft.com/office/drawing/2014/main" val="2731560264"/>
                    </a:ext>
                  </a:extLst>
                </a:gridCol>
                <a:gridCol w="246888">
                  <a:extLst>
                    <a:ext uri="{9D8B030D-6E8A-4147-A177-3AD203B41FA5}">
                      <a16:colId xmlns:a16="http://schemas.microsoft.com/office/drawing/2014/main" val="679509281"/>
                    </a:ext>
                  </a:extLst>
                </a:gridCol>
                <a:gridCol w="246888">
                  <a:extLst>
                    <a:ext uri="{9D8B030D-6E8A-4147-A177-3AD203B41FA5}">
                      <a16:colId xmlns:a16="http://schemas.microsoft.com/office/drawing/2014/main" val="1956693273"/>
                    </a:ext>
                  </a:extLst>
                </a:gridCol>
                <a:gridCol w="246888">
                  <a:extLst>
                    <a:ext uri="{9D8B030D-6E8A-4147-A177-3AD203B41FA5}">
                      <a16:colId xmlns:a16="http://schemas.microsoft.com/office/drawing/2014/main" val="51306603"/>
                    </a:ext>
                  </a:extLst>
                </a:gridCol>
                <a:gridCol w="246888">
                  <a:extLst>
                    <a:ext uri="{9D8B030D-6E8A-4147-A177-3AD203B41FA5}">
                      <a16:colId xmlns:a16="http://schemas.microsoft.com/office/drawing/2014/main" val="3067918225"/>
                    </a:ext>
                  </a:extLst>
                </a:gridCol>
                <a:gridCol w="246888">
                  <a:extLst>
                    <a:ext uri="{9D8B030D-6E8A-4147-A177-3AD203B41FA5}">
                      <a16:colId xmlns:a16="http://schemas.microsoft.com/office/drawing/2014/main" val="1303704270"/>
                    </a:ext>
                  </a:extLst>
                </a:gridCol>
                <a:gridCol w="246888">
                  <a:extLst>
                    <a:ext uri="{9D8B030D-6E8A-4147-A177-3AD203B41FA5}">
                      <a16:colId xmlns:a16="http://schemas.microsoft.com/office/drawing/2014/main" val="2370882940"/>
                    </a:ext>
                  </a:extLst>
                </a:gridCol>
                <a:gridCol w="246888">
                  <a:extLst>
                    <a:ext uri="{9D8B030D-6E8A-4147-A177-3AD203B41FA5}">
                      <a16:colId xmlns:a16="http://schemas.microsoft.com/office/drawing/2014/main" val="1881664733"/>
                    </a:ext>
                  </a:extLst>
                </a:gridCol>
                <a:gridCol w="246888">
                  <a:extLst>
                    <a:ext uri="{9D8B030D-6E8A-4147-A177-3AD203B41FA5}">
                      <a16:colId xmlns:a16="http://schemas.microsoft.com/office/drawing/2014/main" val="1400042826"/>
                    </a:ext>
                  </a:extLst>
                </a:gridCol>
                <a:gridCol w="246888">
                  <a:extLst>
                    <a:ext uri="{9D8B030D-6E8A-4147-A177-3AD203B41FA5}">
                      <a16:colId xmlns:a16="http://schemas.microsoft.com/office/drawing/2014/main" val="377113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766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- 2018-04-16 12:00:00 </a:t>
                      </a:r>
                      <a:r>
                        <a:rPr kumimoji="0" lang="en-US" sz="1000" b="0" i="0" u="none" strike="noStrike" kern="1200" cap="none" spc="0" normalizeH="0" baseline="0" noProof="0">
                          <a:ln>
                            <a:noFill/>
                          </a:ln>
                          <a:solidFill>
                            <a:prstClr val="black"/>
                          </a:solidFill>
                          <a:effectLst/>
                          <a:uLnTx/>
                          <a:uFillTx/>
                          <a:latin typeface="+mn-lt"/>
                          <a:ea typeface="+mn-ea"/>
                          <a:cs typeface="+mn-cs"/>
                        </a:rPr>
                        <a:t> 
 What’s in #SPLAT Sensitive Toothpaste?
1. Calcium hydroxyapatite, which can fill the micro-fissures on the surface of your tooth, preventing hypersensitivity.
2. Camomile and lemon essential oils in the toothpaste have a soothing effect on your gums.
3. Sp. White System can polish your tooth enamel gently to a brilliant shine!
#TriclosanFree #ProfessionalOralCare
#SPLATtoothpaste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40298556"/>
                  </a:ext>
                </a:extLst>
              </a:tr>
            </a:tbl>
          </a:graphicData>
        </a:graphic>
      </p:graphicFrame>
      <p:sp>
        <p:nvSpPr>
          <p:cNvPr id="4" name="Text Placeholder 3">
            <a:extLst>
              <a:ext uri="{FF2B5EF4-FFF2-40B4-BE49-F238E27FC236}">
                <a16:creationId xmlns:a16="http://schemas.microsoft.com/office/drawing/2014/main" id="{CF72F256-435F-4B42-8162-D9512528601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01319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60FF-0C0E-4B39-8B94-FCC2DFF5E0AB}"/>
              </a:ext>
            </a:extLst>
          </p:cNvPr>
          <p:cNvSpPr>
            <a:spLocks noGrp="1"/>
          </p:cNvSpPr>
          <p:nvPr>
            <p:ph type="title"/>
          </p:nvPr>
        </p:nvSpPr>
        <p:spPr/>
        <p:txBody>
          <a:bodyPr/>
          <a:lstStyle/>
          <a:p>
            <a:r>
              <a:rPr lang="en-US"/>
              <a:t>Facebook Own Posts Table | SPLAT Asia - 6 of 11</a:t>
            </a:r>
          </a:p>
        </p:txBody>
      </p:sp>
      <p:graphicFrame>
        <p:nvGraphicFramePr>
          <p:cNvPr id="5" name="Table Placeholder 4">
            <a:extLst>
              <a:ext uri="{FF2B5EF4-FFF2-40B4-BE49-F238E27FC236}">
                <a16:creationId xmlns:a16="http://schemas.microsoft.com/office/drawing/2014/main" id="{B32153A3-E206-46FF-A414-C4F3998795F1}"/>
              </a:ext>
            </a:extLst>
          </p:cNvPr>
          <p:cNvGraphicFramePr>
            <a:graphicFrameLocks noGrp="1"/>
          </p:cNvGraphicFramePr>
          <p:nvPr>
            <p:ph type="tbl" sz="quarter" idx="13"/>
            <p:extLst>
              <p:ext uri="{D42A27DB-BD31-4B8C-83A1-F6EECF244321}">
                <p14:modId xmlns:p14="http://schemas.microsoft.com/office/powerpoint/2010/main" val="308887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03694014"/>
                    </a:ext>
                  </a:extLst>
                </a:gridCol>
                <a:gridCol w="246888">
                  <a:extLst>
                    <a:ext uri="{9D8B030D-6E8A-4147-A177-3AD203B41FA5}">
                      <a16:colId xmlns:a16="http://schemas.microsoft.com/office/drawing/2014/main" val="3306246361"/>
                    </a:ext>
                  </a:extLst>
                </a:gridCol>
                <a:gridCol w="246888">
                  <a:extLst>
                    <a:ext uri="{9D8B030D-6E8A-4147-A177-3AD203B41FA5}">
                      <a16:colId xmlns:a16="http://schemas.microsoft.com/office/drawing/2014/main" val="4184771786"/>
                    </a:ext>
                  </a:extLst>
                </a:gridCol>
                <a:gridCol w="246888">
                  <a:extLst>
                    <a:ext uri="{9D8B030D-6E8A-4147-A177-3AD203B41FA5}">
                      <a16:colId xmlns:a16="http://schemas.microsoft.com/office/drawing/2014/main" val="690717540"/>
                    </a:ext>
                  </a:extLst>
                </a:gridCol>
                <a:gridCol w="246888">
                  <a:extLst>
                    <a:ext uri="{9D8B030D-6E8A-4147-A177-3AD203B41FA5}">
                      <a16:colId xmlns:a16="http://schemas.microsoft.com/office/drawing/2014/main" val="1768900834"/>
                    </a:ext>
                  </a:extLst>
                </a:gridCol>
                <a:gridCol w="246888">
                  <a:extLst>
                    <a:ext uri="{9D8B030D-6E8A-4147-A177-3AD203B41FA5}">
                      <a16:colId xmlns:a16="http://schemas.microsoft.com/office/drawing/2014/main" val="2904111928"/>
                    </a:ext>
                  </a:extLst>
                </a:gridCol>
                <a:gridCol w="246888">
                  <a:extLst>
                    <a:ext uri="{9D8B030D-6E8A-4147-A177-3AD203B41FA5}">
                      <a16:colId xmlns:a16="http://schemas.microsoft.com/office/drawing/2014/main" val="4063528143"/>
                    </a:ext>
                  </a:extLst>
                </a:gridCol>
                <a:gridCol w="246888">
                  <a:extLst>
                    <a:ext uri="{9D8B030D-6E8A-4147-A177-3AD203B41FA5}">
                      <a16:colId xmlns:a16="http://schemas.microsoft.com/office/drawing/2014/main" val="219782854"/>
                    </a:ext>
                  </a:extLst>
                </a:gridCol>
                <a:gridCol w="246888">
                  <a:extLst>
                    <a:ext uri="{9D8B030D-6E8A-4147-A177-3AD203B41FA5}">
                      <a16:colId xmlns:a16="http://schemas.microsoft.com/office/drawing/2014/main" val="119871467"/>
                    </a:ext>
                  </a:extLst>
                </a:gridCol>
                <a:gridCol w="246888">
                  <a:extLst>
                    <a:ext uri="{9D8B030D-6E8A-4147-A177-3AD203B41FA5}">
                      <a16:colId xmlns:a16="http://schemas.microsoft.com/office/drawing/2014/main" val="2864385257"/>
                    </a:ext>
                  </a:extLst>
                </a:gridCol>
                <a:gridCol w="246888">
                  <a:extLst>
                    <a:ext uri="{9D8B030D-6E8A-4147-A177-3AD203B41FA5}">
                      <a16:colId xmlns:a16="http://schemas.microsoft.com/office/drawing/2014/main" val="4069896256"/>
                    </a:ext>
                  </a:extLst>
                </a:gridCol>
                <a:gridCol w="246888">
                  <a:extLst>
                    <a:ext uri="{9D8B030D-6E8A-4147-A177-3AD203B41FA5}">
                      <a16:colId xmlns:a16="http://schemas.microsoft.com/office/drawing/2014/main" val="2922947630"/>
                    </a:ext>
                  </a:extLst>
                </a:gridCol>
                <a:gridCol w="246888">
                  <a:extLst>
                    <a:ext uri="{9D8B030D-6E8A-4147-A177-3AD203B41FA5}">
                      <a16:colId xmlns:a16="http://schemas.microsoft.com/office/drawing/2014/main" val="3635613857"/>
                    </a:ext>
                  </a:extLst>
                </a:gridCol>
                <a:gridCol w="246888">
                  <a:extLst>
                    <a:ext uri="{9D8B030D-6E8A-4147-A177-3AD203B41FA5}">
                      <a16:colId xmlns:a16="http://schemas.microsoft.com/office/drawing/2014/main" val="511779402"/>
                    </a:ext>
                  </a:extLst>
                </a:gridCol>
                <a:gridCol w="246888">
                  <a:extLst>
                    <a:ext uri="{9D8B030D-6E8A-4147-A177-3AD203B41FA5}">
                      <a16:colId xmlns:a16="http://schemas.microsoft.com/office/drawing/2014/main" val="1060100177"/>
                    </a:ext>
                  </a:extLst>
                </a:gridCol>
                <a:gridCol w="246888">
                  <a:extLst>
                    <a:ext uri="{9D8B030D-6E8A-4147-A177-3AD203B41FA5}">
                      <a16:colId xmlns:a16="http://schemas.microsoft.com/office/drawing/2014/main" val="2641932874"/>
                    </a:ext>
                  </a:extLst>
                </a:gridCol>
                <a:gridCol w="246888">
                  <a:extLst>
                    <a:ext uri="{9D8B030D-6E8A-4147-A177-3AD203B41FA5}">
                      <a16:colId xmlns:a16="http://schemas.microsoft.com/office/drawing/2014/main" val="611799327"/>
                    </a:ext>
                  </a:extLst>
                </a:gridCol>
                <a:gridCol w="246888">
                  <a:extLst>
                    <a:ext uri="{9D8B030D-6E8A-4147-A177-3AD203B41FA5}">
                      <a16:colId xmlns:a16="http://schemas.microsoft.com/office/drawing/2014/main" val="1673533792"/>
                    </a:ext>
                  </a:extLst>
                </a:gridCol>
                <a:gridCol w="246888">
                  <a:extLst>
                    <a:ext uri="{9D8B030D-6E8A-4147-A177-3AD203B41FA5}">
                      <a16:colId xmlns:a16="http://schemas.microsoft.com/office/drawing/2014/main" val="2782453321"/>
                    </a:ext>
                  </a:extLst>
                </a:gridCol>
                <a:gridCol w="246888">
                  <a:extLst>
                    <a:ext uri="{9D8B030D-6E8A-4147-A177-3AD203B41FA5}">
                      <a16:colId xmlns:a16="http://schemas.microsoft.com/office/drawing/2014/main" val="755343244"/>
                    </a:ext>
                  </a:extLst>
                </a:gridCol>
                <a:gridCol w="246888">
                  <a:extLst>
                    <a:ext uri="{9D8B030D-6E8A-4147-A177-3AD203B41FA5}">
                      <a16:colId xmlns:a16="http://schemas.microsoft.com/office/drawing/2014/main" val="2536910907"/>
                    </a:ext>
                  </a:extLst>
                </a:gridCol>
                <a:gridCol w="246888">
                  <a:extLst>
                    <a:ext uri="{9D8B030D-6E8A-4147-A177-3AD203B41FA5}">
                      <a16:colId xmlns:a16="http://schemas.microsoft.com/office/drawing/2014/main" val="2963732750"/>
                    </a:ext>
                  </a:extLst>
                </a:gridCol>
                <a:gridCol w="246888">
                  <a:extLst>
                    <a:ext uri="{9D8B030D-6E8A-4147-A177-3AD203B41FA5}">
                      <a16:colId xmlns:a16="http://schemas.microsoft.com/office/drawing/2014/main" val="3720195101"/>
                    </a:ext>
                  </a:extLst>
                </a:gridCol>
                <a:gridCol w="246888">
                  <a:extLst>
                    <a:ext uri="{9D8B030D-6E8A-4147-A177-3AD203B41FA5}">
                      <a16:colId xmlns:a16="http://schemas.microsoft.com/office/drawing/2014/main" val="2025942678"/>
                    </a:ext>
                  </a:extLst>
                </a:gridCol>
                <a:gridCol w="246888">
                  <a:extLst>
                    <a:ext uri="{9D8B030D-6E8A-4147-A177-3AD203B41FA5}">
                      <a16:colId xmlns:a16="http://schemas.microsoft.com/office/drawing/2014/main" val="2370382653"/>
                    </a:ext>
                  </a:extLst>
                </a:gridCol>
                <a:gridCol w="246888">
                  <a:extLst>
                    <a:ext uri="{9D8B030D-6E8A-4147-A177-3AD203B41FA5}">
                      <a16:colId xmlns:a16="http://schemas.microsoft.com/office/drawing/2014/main" val="2021980449"/>
                    </a:ext>
                  </a:extLst>
                </a:gridCol>
                <a:gridCol w="246888">
                  <a:extLst>
                    <a:ext uri="{9D8B030D-6E8A-4147-A177-3AD203B41FA5}">
                      <a16:colId xmlns:a16="http://schemas.microsoft.com/office/drawing/2014/main" val="3772826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5442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- 2018-04-14 15:10:48 </a:t>
                      </a:r>
                      <a:r>
                        <a:rPr kumimoji="0" lang="en-US" sz="1000" b="0" i="0" u="none" strike="noStrike" kern="1200" cap="none" spc="0" normalizeH="0" baseline="0" noProof="0">
                          <a:ln>
                            <a:noFill/>
                          </a:ln>
                          <a:solidFill>
                            <a:prstClr val="black"/>
                          </a:solidFill>
                          <a:effectLst/>
                          <a:uLnTx/>
                          <a:uFillTx/>
                          <a:latin typeface="+mn-lt"/>
                          <a:ea typeface="+mn-ea"/>
                          <a:cs typeface="+mn-cs"/>
                        </a:rPr>
                        <a:t> 
 We're at IDEM Singapore this weekend (until tomorrow, 15 April 2018). If you're a dentist or just want to check out natural toothpastes for you and your family, do drop by to say hi!
Find us at Booth 4N-17, Suntec Singapore Convention &amp; Exhibition Centre!
#SPLATtoothpaste #naturaltoothpaste #SPLATsmile @splatglobal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63585674"/>
                  </a:ext>
                </a:extLst>
              </a:tr>
            </a:tbl>
          </a:graphicData>
        </a:graphic>
      </p:graphicFrame>
      <p:sp>
        <p:nvSpPr>
          <p:cNvPr id="4" name="Text Placeholder 3">
            <a:extLst>
              <a:ext uri="{FF2B5EF4-FFF2-40B4-BE49-F238E27FC236}">
                <a16:creationId xmlns:a16="http://schemas.microsoft.com/office/drawing/2014/main" id="{A281BB3D-B3A4-423E-A008-AB115C9BDD3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594235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0BC55-890E-4722-A15A-EEC6521DA808}"/>
              </a:ext>
            </a:extLst>
          </p:cNvPr>
          <p:cNvSpPr>
            <a:spLocks noGrp="1"/>
          </p:cNvSpPr>
          <p:nvPr>
            <p:ph type="title"/>
          </p:nvPr>
        </p:nvSpPr>
        <p:spPr/>
        <p:txBody>
          <a:bodyPr/>
          <a:lstStyle/>
          <a:p>
            <a:r>
              <a:rPr lang="en-US"/>
              <a:t>Facebook Own Posts Table | SPLAT Asia - 7 of 11</a:t>
            </a:r>
          </a:p>
        </p:txBody>
      </p:sp>
      <p:graphicFrame>
        <p:nvGraphicFramePr>
          <p:cNvPr id="5" name="Table Placeholder 4">
            <a:extLst>
              <a:ext uri="{FF2B5EF4-FFF2-40B4-BE49-F238E27FC236}">
                <a16:creationId xmlns:a16="http://schemas.microsoft.com/office/drawing/2014/main" id="{60447FF5-22B4-4BF1-AD29-6A736779D58D}"/>
              </a:ext>
            </a:extLst>
          </p:cNvPr>
          <p:cNvGraphicFramePr>
            <a:graphicFrameLocks noGrp="1"/>
          </p:cNvGraphicFramePr>
          <p:nvPr>
            <p:ph type="tbl" sz="quarter" idx="13"/>
            <p:extLst>
              <p:ext uri="{D42A27DB-BD31-4B8C-83A1-F6EECF244321}">
                <p14:modId xmlns:p14="http://schemas.microsoft.com/office/powerpoint/2010/main" val="1519161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30704830"/>
                    </a:ext>
                  </a:extLst>
                </a:gridCol>
                <a:gridCol w="246888">
                  <a:extLst>
                    <a:ext uri="{9D8B030D-6E8A-4147-A177-3AD203B41FA5}">
                      <a16:colId xmlns:a16="http://schemas.microsoft.com/office/drawing/2014/main" val="3293871615"/>
                    </a:ext>
                  </a:extLst>
                </a:gridCol>
                <a:gridCol w="246888">
                  <a:extLst>
                    <a:ext uri="{9D8B030D-6E8A-4147-A177-3AD203B41FA5}">
                      <a16:colId xmlns:a16="http://schemas.microsoft.com/office/drawing/2014/main" val="958746674"/>
                    </a:ext>
                  </a:extLst>
                </a:gridCol>
                <a:gridCol w="246888">
                  <a:extLst>
                    <a:ext uri="{9D8B030D-6E8A-4147-A177-3AD203B41FA5}">
                      <a16:colId xmlns:a16="http://schemas.microsoft.com/office/drawing/2014/main" val="2468491113"/>
                    </a:ext>
                  </a:extLst>
                </a:gridCol>
                <a:gridCol w="246888">
                  <a:extLst>
                    <a:ext uri="{9D8B030D-6E8A-4147-A177-3AD203B41FA5}">
                      <a16:colId xmlns:a16="http://schemas.microsoft.com/office/drawing/2014/main" val="4030671860"/>
                    </a:ext>
                  </a:extLst>
                </a:gridCol>
                <a:gridCol w="246888">
                  <a:extLst>
                    <a:ext uri="{9D8B030D-6E8A-4147-A177-3AD203B41FA5}">
                      <a16:colId xmlns:a16="http://schemas.microsoft.com/office/drawing/2014/main" val="644780195"/>
                    </a:ext>
                  </a:extLst>
                </a:gridCol>
                <a:gridCol w="246888">
                  <a:extLst>
                    <a:ext uri="{9D8B030D-6E8A-4147-A177-3AD203B41FA5}">
                      <a16:colId xmlns:a16="http://schemas.microsoft.com/office/drawing/2014/main" val="2623814539"/>
                    </a:ext>
                  </a:extLst>
                </a:gridCol>
                <a:gridCol w="246888">
                  <a:extLst>
                    <a:ext uri="{9D8B030D-6E8A-4147-A177-3AD203B41FA5}">
                      <a16:colId xmlns:a16="http://schemas.microsoft.com/office/drawing/2014/main" val="1268326579"/>
                    </a:ext>
                  </a:extLst>
                </a:gridCol>
                <a:gridCol w="246888">
                  <a:extLst>
                    <a:ext uri="{9D8B030D-6E8A-4147-A177-3AD203B41FA5}">
                      <a16:colId xmlns:a16="http://schemas.microsoft.com/office/drawing/2014/main" val="4288141011"/>
                    </a:ext>
                  </a:extLst>
                </a:gridCol>
                <a:gridCol w="246888">
                  <a:extLst>
                    <a:ext uri="{9D8B030D-6E8A-4147-A177-3AD203B41FA5}">
                      <a16:colId xmlns:a16="http://schemas.microsoft.com/office/drawing/2014/main" val="2349900297"/>
                    </a:ext>
                  </a:extLst>
                </a:gridCol>
                <a:gridCol w="246888">
                  <a:extLst>
                    <a:ext uri="{9D8B030D-6E8A-4147-A177-3AD203B41FA5}">
                      <a16:colId xmlns:a16="http://schemas.microsoft.com/office/drawing/2014/main" val="3076185207"/>
                    </a:ext>
                  </a:extLst>
                </a:gridCol>
                <a:gridCol w="246888">
                  <a:extLst>
                    <a:ext uri="{9D8B030D-6E8A-4147-A177-3AD203B41FA5}">
                      <a16:colId xmlns:a16="http://schemas.microsoft.com/office/drawing/2014/main" val="2355127683"/>
                    </a:ext>
                  </a:extLst>
                </a:gridCol>
                <a:gridCol w="246888">
                  <a:extLst>
                    <a:ext uri="{9D8B030D-6E8A-4147-A177-3AD203B41FA5}">
                      <a16:colId xmlns:a16="http://schemas.microsoft.com/office/drawing/2014/main" val="2757384195"/>
                    </a:ext>
                  </a:extLst>
                </a:gridCol>
                <a:gridCol w="246888">
                  <a:extLst>
                    <a:ext uri="{9D8B030D-6E8A-4147-A177-3AD203B41FA5}">
                      <a16:colId xmlns:a16="http://schemas.microsoft.com/office/drawing/2014/main" val="1978786343"/>
                    </a:ext>
                  </a:extLst>
                </a:gridCol>
                <a:gridCol w="246888">
                  <a:extLst>
                    <a:ext uri="{9D8B030D-6E8A-4147-A177-3AD203B41FA5}">
                      <a16:colId xmlns:a16="http://schemas.microsoft.com/office/drawing/2014/main" val="3289554393"/>
                    </a:ext>
                  </a:extLst>
                </a:gridCol>
                <a:gridCol w="246888">
                  <a:extLst>
                    <a:ext uri="{9D8B030D-6E8A-4147-A177-3AD203B41FA5}">
                      <a16:colId xmlns:a16="http://schemas.microsoft.com/office/drawing/2014/main" val="3541870662"/>
                    </a:ext>
                  </a:extLst>
                </a:gridCol>
                <a:gridCol w="246888">
                  <a:extLst>
                    <a:ext uri="{9D8B030D-6E8A-4147-A177-3AD203B41FA5}">
                      <a16:colId xmlns:a16="http://schemas.microsoft.com/office/drawing/2014/main" val="1173291773"/>
                    </a:ext>
                  </a:extLst>
                </a:gridCol>
                <a:gridCol w="246888">
                  <a:extLst>
                    <a:ext uri="{9D8B030D-6E8A-4147-A177-3AD203B41FA5}">
                      <a16:colId xmlns:a16="http://schemas.microsoft.com/office/drawing/2014/main" val="3946369559"/>
                    </a:ext>
                  </a:extLst>
                </a:gridCol>
                <a:gridCol w="246888">
                  <a:extLst>
                    <a:ext uri="{9D8B030D-6E8A-4147-A177-3AD203B41FA5}">
                      <a16:colId xmlns:a16="http://schemas.microsoft.com/office/drawing/2014/main" val="984198411"/>
                    </a:ext>
                  </a:extLst>
                </a:gridCol>
                <a:gridCol w="246888">
                  <a:extLst>
                    <a:ext uri="{9D8B030D-6E8A-4147-A177-3AD203B41FA5}">
                      <a16:colId xmlns:a16="http://schemas.microsoft.com/office/drawing/2014/main" val="3248493581"/>
                    </a:ext>
                  </a:extLst>
                </a:gridCol>
                <a:gridCol w="246888">
                  <a:extLst>
                    <a:ext uri="{9D8B030D-6E8A-4147-A177-3AD203B41FA5}">
                      <a16:colId xmlns:a16="http://schemas.microsoft.com/office/drawing/2014/main" val="2583033557"/>
                    </a:ext>
                  </a:extLst>
                </a:gridCol>
                <a:gridCol w="246888">
                  <a:extLst>
                    <a:ext uri="{9D8B030D-6E8A-4147-A177-3AD203B41FA5}">
                      <a16:colId xmlns:a16="http://schemas.microsoft.com/office/drawing/2014/main" val="2225567928"/>
                    </a:ext>
                  </a:extLst>
                </a:gridCol>
                <a:gridCol w="246888">
                  <a:extLst>
                    <a:ext uri="{9D8B030D-6E8A-4147-A177-3AD203B41FA5}">
                      <a16:colId xmlns:a16="http://schemas.microsoft.com/office/drawing/2014/main" val="3092738771"/>
                    </a:ext>
                  </a:extLst>
                </a:gridCol>
                <a:gridCol w="246888">
                  <a:extLst>
                    <a:ext uri="{9D8B030D-6E8A-4147-A177-3AD203B41FA5}">
                      <a16:colId xmlns:a16="http://schemas.microsoft.com/office/drawing/2014/main" val="4244818289"/>
                    </a:ext>
                  </a:extLst>
                </a:gridCol>
                <a:gridCol w="246888">
                  <a:extLst>
                    <a:ext uri="{9D8B030D-6E8A-4147-A177-3AD203B41FA5}">
                      <a16:colId xmlns:a16="http://schemas.microsoft.com/office/drawing/2014/main" val="1974269832"/>
                    </a:ext>
                  </a:extLst>
                </a:gridCol>
                <a:gridCol w="246888">
                  <a:extLst>
                    <a:ext uri="{9D8B030D-6E8A-4147-A177-3AD203B41FA5}">
                      <a16:colId xmlns:a16="http://schemas.microsoft.com/office/drawing/2014/main" val="3301186270"/>
                    </a:ext>
                  </a:extLst>
                </a:gridCol>
                <a:gridCol w="246888">
                  <a:extLst>
                    <a:ext uri="{9D8B030D-6E8A-4147-A177-3AD203B41FA5}">
                      <a16:colId xmlns:a16="http://schemas.microsoft.com/office/drawing/2014/main" val="1005851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3146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- 2018-04-11 16:05:03 </a:t>
                      </a:r>
                      <a:r>
                        <a:rPr kumimoji="0" lang="en-US" sz="1000" b="0" i="0" u="none" strike="noStrike" kern="1200" cap="none" spc="0" normalizeH="0" baseline="0" noProof="0">
                          <a:ln>
                            <a:noFill/>
                          </a:ln>
                          <a:solidFill>
                            <a:prstClr val="black"/>
                          </a:solidFill>
                          <a:effectLst/>
                          <a:uLnTx/>
                          <a:uFillTx/>
                          <a:latin typeface="+mn-lt"/>
                          <a:ea typeface="+mn-ea"/>
                          <a:cs typeface="+mn-cs"/>
                        </a:rPr>
                        <a:t> 
 Have you secured your transportation mode if your voting station is in another state? Don't forget to #PulangMengundi!
Doesn't matter how you travel back, all that matters is you go back to vote.
Have a safe journey travelling to fulfill your duty as a Malaysian and don't forget to pack #SPLAT along with you to stay fresh on the road!
#PRU14 #GE14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34869746"/>
                  </a:ext>
                </a:extLst>
              </a:tr>
            </a:tbl>
          </a:graphicData>
        </a:graphic>
      </p:graphicFrame>
      <p:sp>
        <p:nvSpPr>
          <p:cNvPr id="4" name="Text Placeholder 3">
            <a:extLst>
              <a:ext uri="{FF2B5EF4-FFF2-40B4-BE49-F238E27FC236}">
                <a16:creationId xmlns:a16="http://schemas.microsoft.com/office/drawing/2014/main" id="{EA69E7B4-F820-4252-B3D1-35F25473AB2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46116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B3F49-E04C-4703-839F-684C2EAC6504}"/>
              </a:ext>
            </a:extLst>
          </p:cNvPr>
          <p:cNvSpPr>
            <a:spLocks noGrp="1"/>
          </p:cNvSpPr>
          <p:nvPr>
            <p:ph type="title"/>
          </p:nvPr>
        </p:nvSpPr>
        <p:spPr/>
        <p:txBody>
          <a:bodyPr/>
          <a:lstStyle/>
          <a:p>
            <a:r>
              <a:rPr lang="en-US"/>
              <a:t>Facebook Own Posts Table | SPLAT Asia - 8 of 11</a:t>
            </a:r>
          </a:p>
        </p:txBody>
      </p:sp>
      <p:graphicFrame>
        <p:nvGraphicFramePr>
          <p:cNvPr id="5" name="Table Placeholder 4">
            <a:extLst>
              <a:ext uri="{FF2B5EF4-FFF2-40B4-BE49-F238E27FC236}">
                <a16:creationId xmlns:a16="http://schemas.microsoft.com/office/drawing/2014/main" id="{34D7C800-57A7-43B5-B5A3-290DAB82EDE9}"/>
              </a:ext>
            </a:extLst>
          </p:cNvPr>
          <p:cNvGraphicFramePr>
            <a:graphicFrameLocks noGrp="1"/>
          </p:cNvGraphicFramePr>
          <p:nvPr>
            <p:ph type="tbl" sz="quarter" idx="13"/>
            <p:extLst>
              <p:ext uri="{D42A27DB-BD31-4B8C-83A1-F6EECF244321}">
                <p14:modId xmlns:p14="http://schemas.microsoft.com/office/powerpoint/2010/main" val="289744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6915003"/>
                    </a:ext>
                  </a:extLst>
                </a:gridCol>
                <a:gridCol w="246888">
                  <a:extLst>
                    <a:ext uri="{9D8B030D-6E8A-4147-A177-3AD203B41FA5}">
                      <a16:colId xmlns:a16="http://schemas.microsoft.com/office/drawing/2014/main" val="3288730722"/>
                    </a:ext>
                  </a:extLst>
                </a:gridCol>
                <a:gridCol w="246888">
                  <a:extLst>
                    <a:ext uri="{9D8B030D-6E8A-4147-A177-3AD203B41FA5}">
                      <a16:colId xmlns:a16="http://schemas.microsoft.com/office/drawing/2014/main" val="2230422859"/>
                    </a:ext>
                  </a:extLst>
                </a:gridCol>
                <a:gridCol w="246888">
                  <a:extLst>
                    <a:ext uri="{9D8B030D-6E8A-4147-A177-3AD203B41FA5}">
                      <a16:colId xmlns:a16="http://schemas.microsoft.com/office/drawing/2014/main" val="3563875559"/>
                    </a:ext>
                  </a:extLst>
                </a:gridCol>
                <a:gridCol w="246888">
                  <a:extLst>
                    <a:ext uri="{9D8B030D-6E8A-4147-A177-3AD203B41FA5}">
                      <a16:colId xmlns:a16="http://schemas.microsoft.com/office/drawing/2014/main" val="1860224641"/>
                    </a:ext>
                  </a:extLst>
                </a:gridCol>
                <a:gridCol w="246888">
                  <a:extLst>
                    <a:ext uri="{9D8B030D-6E8A-4147-A177-3AD203B41FA5}">
                      <a16:colId xmlns:a16="http://schemas.microsoft.com/office/drawing/2014/main" val="2907342397"/>
                    </a:ext>
                  </a:extLst>
                </a:gridCol>
                <a:gridCol w="246888">
                  <a:extLst>
                    <a:ext uri="{9D8B030D-6E8A-4147-A177-3AD203B41FA5}">
                      <a16:colId xmlns:a16="http://schemas.microsoft.com/office/drawing/2014/main" val="2173784192"/>
                    </a:ext>
                  </a:extLst>
                </a:gridCol>
                <a:gridCol w="246888">
                  <a:extLst>
                    <a:ext uri="{9D8B030D-6E8A-4147-A177-3AD203B41FA5}">
                      <a16:colId xmlns:a16="http://schemas.microsoft.com/office/drawing/2014/main" val="1629582949"/>
                    </a:ext>
                  </a:extLst>
                </a:gridCol>
                <a:gridCol w="246888">
                  <a:extLst>
                    <a:ext uri="{9D8B030D-6E8A-4147-A177-3AD203B41FA5}">
                      <a16:colId xmlns:a16="http://schemas.microsoft.com/office/drawing/2014/main" val="3585589735"/>
                    </a:ext>
                  </a:extLst>
                </a:gridCol>
                <a:gridCol w="246888">
                  <a:extLst>
                    <a:ext uri="{9D8B030D-6E8A-4147-A177-3AD203B41FA5}">
                      <a16:colId xmlns:a16="http://schemas.microsoft.com/office/drawing/2014/main" val="639316745"/>
                    </a:ext>
                  </a:extLst>
                </a:gridCol>
                <a:gridCol w="246888">
                  <a:extLst>
                    <a:ext uri="{9D8B030D-6E8A-4147-A177-3AD203B41FA5}">
                      <a16:colId xmlns:a16="http://schemas.microsoft.com/office/drawing/2014/main" val="2007898729"/>
                    </a:ext>
                  </a:extLst>
                </a:gridCol>
                <a:gridCol w="246888">
                  <a:extLst>
                    <a:ext uri="{9D8B030D-6E8A-4147-A177-3AD203B41FA5}">
                      <a16:colId xmlns:a16="http://schemas.microsoft.com/office/drawing/2014/main" val="3907312546"/>
                    </a:ext>
                  </a:extLst>
                </a:gridCol>
                <a:gridCol w="246888">
                  <a:extLst>
                    <a:ext uri="{9D8B030D-6E8A-4147-A177-3AD203B41FA5}">
                      <a16:colId xmlns:a16="http://schemas.microsoft.com/office/drawing/2014/main" val="397641677"/>
                    </a:ext>
                  </a:extLst>
                </a:gridCol>
                <a:gridCol w="246888">
                  <a:extLst>
                    <a:ext uri="{9D8B030D-6E8A-4147-A177-3AD203B41FA5}">
                      <a16:colId xmlns:a16="http://schemas.microsoft.com/office/drawing/2014/main" val="4141690964"/>
                    </a:ext>
                  </a:extLst>
                </a:gridCol>
                <a:gridCol w="246888">
                  <a:extLst>
                    <a:ext uri="{9D8B030D-6E8A-4147-A177-3AD203B41FA5}">
                      <a16:colId xmlns:a16="http://schemas.microsoft.com/office/drawing/2014/main" val="1983987443"/>
                    </a:ext>
                  </a:extLst>
                </a:gridCol>
                <a:gridCol w="246888">
                  <a:extLst>
                    <a:ext uri="{9D8B030D-6E8A-4147-A177-3AD203B41FA5}">
                      <a16:colId xmlns:a16="http://schemas.microsoft.com/office/drawing/2014/main" val="784105378"/>
                    </a:ext>
                  </a:extLst>
                </a:gridCol>
                <a:gridCol w="246888">
                  <a:extLst>
                    <a:ext uri="{9D8B030D-6E8A-4147-A177-3AD203B41FA5}">
                      <a16:colId xmlns:a16="http://schemas.microsoft.com/office/drawing/2014/main" val="2124328271"/>
                    </a:ext>
                  </a:extLst>
                </a:gridCol>
                <a:gridCol w="246888">
                  <a:extLst>
                    <a:ext uri="{9D8B030D-6E8A-4147-A177-3AD203B41FA5}">
                      <a16:colId xmlns:a16="http://schemas.microsoft.com/office/drawing/2014/main" val="4285943832"/>
                    </a:ext>
                  </a:extLst>
                </a:gridCol>
                <a:gridCol w="246888">
                  <a:extLst>
                    <a:ext uri="{9D8B030D-6E8A-4147-A177-3AD203B41FA5}">
                      <a16:colId xmlns:a16="http://schemas.microsoft.com/office/drawing/2014/main" val="3570825301"/>
                    </a:ext>
                  </a:extLst>
                </a:gridCol>
                <a:gridCol w="246888">
                  <a:extLst>
                    <a:ext uri="{9D8B030D-6E8A-4147-A177-3AD203B41FA5}">
                      <a16:colId xmlns:a16="http://schemas.microsoft.com/office/drawing/2014/main" val="2118555446"/>
                    </a:ext>
                  </a:extLst>
                </a:gridCol>
                <a:gridCol w="246888">
                  <a:extLst>
                    <a:ext uri="{9D8B030D-6E8A-4147-A177-3AD203B41FA5}">
                      <a16:colId xmlns:a16="http://schemas.microsoft.com/office/drawing/2014/main" val="1819990823"/>
                    </a:ext>
                  </a:extLst>
                </a:gridCol>
                <a:gridCol w="246888">
                  <a:extLst>
                    <a:ext uri="{9D8B030D-6E8A-4147-A177-3AD203B41FA5}">
                      <a16:colId xmlns:a16="http://schemas.microsoft.com/office/drawing/2014/main" val="4269315111"/>
                    </a:ext>
                  </a:extLst>
                </a:gridCol>
                <a:gridCol w="246888">
                  <a:extLst>
                    <a:ext uri="{9D8B030D-6E8A-4147-A177-3AD203B41FA5}">
                      <a16:colId xmlns:a16="http://schemas.microsoft.com/office/drawing/2014/main" val="119170239"/>
                    </a:ext>
                  </a:extLst>
                </a:gridCol>
                <a:gridCol w="246888">
                  <a:extLst>
                    <a:ext uri="{9D8B030D-6E8A-4147-A177-3AD203B41FA5}">
                      <a16:colId xmlns:a16="http://schemas.microsoft.com/office/drawing/2014/main" val="3484238664"/>
                    </a:ext>
                  </a:extLst>
                </a:gridCol>
                <a:gridCol w="246888">
                  <a:extLst>
                    <a:ext uri="{9D8B030D-6E8A-4147-A177-3AD203B41FA5}">
                      <a16:colId xmlns:a16="http://schemas.microsoft.com/office/drawing/2014/main" val="2750289761"/>
                    </a:ext>
                  </a:extLst>
                </a:gridCol>
                <a:gridCol w="246888">
                  <a:extLst>
                    <a:ext uri="{9D8B030D-6E8A-4147-A177-3AD203B41FA5}">
                      <a16:colId xmlns:a16="http://schemas.microsoft.com/office/drawing/2014/main" val="1215941156"/>
                    </a:ext>
                  </a:extLst>
                </a:gridCol>
                <a:gridCol w="246888">
                  <a:extLst>
                    <a:ext uri="{9D8B030D-6E8A-4147-A177-3AD203B41FA5}">
                      <a16:colId xmlns:a16="http://schemas.microsoft.com/office/drawing/2014/main" val="3988126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9189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- 2018-04-11 12:00:00 </a:t>
                      </a:r>
                      <a:r>
                        <a:rPr kumimoji="0" lang="en-US" sz="1000" b="0" i="0" u="none" strike="noStrike" kern="1200" cap="none" spc="0" normalizeH="0" baseline="0" noProof="0">
                          <a:ln>
                            <a:noFill/>
                          </a:ln>
                          <a:solidFill>
                            <a:prstClr val="black"/>
                          </a:solidFill>
                          <a:effectLst/>
                          <a:uLnTx/>
                          <a:uFillTx/>
                          <a:latin typeface="+mn-lt"/>
                          <a:ea typeface="+mn-ea"/>
                          <a:cs typeface="+mn-cs"/>
                        </a:rPr>
                        <a:t> 
 We know how hard it is to resist the shaved ice dessert and also a cup of hot coffee. 
Which is why SPLAT has designed #SPLAT Sensitive Toothpaste for you!
It is an effective strengthening toothpaste that can compensate mineral loss and reduces your tooth hypersensitivity. 
Plus, it is fluoride-free! Grab one today at your nearby CARiNG PHARMACY &amp; Oliver Gourmet.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10809665"/>
                  </a:ext>
                </a:extLst>
              </a:tr>
            </a:tbl>
          </a:graphicData>
        </a:graphic>
      </p:graphicFrame>
      <p:sp>
        <p:nvSpPr>
          <p:cNvPr id="4" name="Text Placeholder 3">
            <a:extLst>
              <a:ext uri="{FF2B5EF4-FFF2-40B4-BE49-F238E27FC236}">
                <a16:creationId xmlns:a16="http://schemas.microsoft.com/office/drawing/2014/main" id="{E80248E7-B56C-479B-B8B7-1AC68A71D0D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67450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AF49A-CE83-4423-9699-4638B1ACCE97}"/>
              </a:ext>
            </a:extLst>
          </p:cNvPr>
          <p:cNvSpPr>
            <a:spLocks noGrp="1"/>
          </p:cNvSpPr>
          <p:nvPr>
            <p:ph type="title"/>
          </p:nvPr>
        </p:nvSpPr>
        <p:spPr/>
        <p:txBody>
          <a:bodyPr/>
          <a:lstStyle/>
          <a:p>
            <a:r>
              <a:rPr lang="en-US"/>
              <a:t>Facebook Own Posts Table | SPLAT Asia - 9 of 11</a:t>
            </a:r>
          </a:p>
        </p:txBody>
      </p:sp>
      <p:graphicFrame>
        <p:nvGraphicFramePr>
          <p:cNvPr id="5" name="Table Placeholder 4">
            <a:extLst>
              <a:ext uri="{FF2B5EF4-FFF2-40B4-BE49-F238E27FC236}">
                <a16:creationId xmlns:a16="http://schemas.microsoft.com/office/drawing/2014/main" id="{7DF65696-93B1-477C-B22F-3C3BD8EB189A}"/>
              </a:ext>
            </a:extLst>
          </p:cNvPr>
          <p:cNvGraphicFramePr>
            <a:graphicFrameLocks noGrp="1"/>
          </p:cNvGraphicFramePr>
          <p:nvPr>
            <p:ph type="tbl" sz="quarter" idx="13"/>
            <p:extLst>
              <p:ext uri="{D42A27DB-BD31-4B8C-83A1-F6EECF244321}">
                <p14:modId xmlns:p14="http://schemas.microsoft.com/office/powerpoint/2010/main" val="3591264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40735890"/>
                    </a:ext>
                  </a:extLst>
                </a:gridCol>
                <a:gridCol w="246888">
                  <a:extLst>
                    <a:ext uri="{9D8B030D-6E8A-4147-A177-3AD203B41FA5}">
                      <a16:colId xmlns:a16="http://schemas.microsoft.com/office/drawing/2014/main" val="1910957774"/>
                    </a:ext>
                  </a:extLst>
                </a:gridCol>
                <a:gridCol w="246888">
                  <a:extLst>
                    <a:ext uri="{9D8B030D-6E8A-4147-A177-3AD203B41FA5}">
                      <a16:colId xmlns:a16="http://schemas.microsoft.com/office/drawing/2014/main" val="4063310140"/>
                    </a:ext>
                  </a:extLst>
                </a:gridCol>
                <a:gridCol w="246888">
                  <a:extLst>
                    <a:ext uri="{9D8B030D-6E8A-4147-A177-3AD203B41FA5}">
                      <a16:colId xmlns:a16="http://schemas.microsoft.com/office/drawing/2014/main" val="2506062559"/>
                    </a:ext>
                  </a:extLst>
                </a:gridCol>
                <a:gridCol w="246888">
                  <a:extLst>
                    <a:ext uri="{9D8B030D-6E8A-4147-A177-3AD203B41FA5}">
                      <a16:colId xmlns:a16="http://schemas.microsoft.com/office/drawing/2014/main" val="715166806"/>
                    </a:ext>
                  </a:extLst>
                </a:gridCol>
                <a:gridCol w="246888">
                  <a:extLst>
                    <a:ext uri="{9D8B030D-6E8A-4147-A177-3AD203B41FA5}">
                      <a16:colId xmlns:a16="http://schemas.microsoft.com/office/drawing/2014/main" val="1364928587"/>
                    </a:ext>
                  </a:extLst>
                </a:gridCol>
                <a:gridCol w="246888">
                  <a:extLst>
                    <a:ext uri="{9D8B030D-6E8A-4147-A177-3AD203B41FA5}">
                      <a16:colId xmlns:a16="http://schemas.microsoft.com/office/drawing/2014/main" val="2601831444"/>
                    </a:ext>
                  </a:extLst>
                </a:gridCol>
                <a:gridCol w="246888">
                  <a:extLst>
                    <a:ext uri="{9D8B030D-6E8A-4147-A177-3AD203B41FA5}">
                      <a16:colId xmlns:a16="http://schemas.microsoft.com/office/drawing/2014/main" val="1242453542"/>
                    </a:ext>
                  </a:extLst>
                </a:gridCol>
                <a:gridCol w="246888">
                  <a:extLst>
                    <a:ext uri="{9D8B030D-6E8A-4147-A177-3AD203B41FA5}">
                      <a16:colId xmlns:a16="http://schemas.microsoft.com/office/drawing/2014/main" val="2170051424"/>
                    </a:ext>
                  </a:extLst>
                </a:gridCol>
                <a:gridCol w="246888">
                  <a:extLst>
                    <a:ext uri="{9D8B030D-6E8A-4147-A177-3AD203B41FA5}">
                      <a16:colId xmlns:a16="http://schemas.microsoft.com/office/drawing/2014/main" val="2770345751"/>
                    </a:ext>
                  </a:extLst>
                </a:gridCol>
                <a:gridCol w="246888">
                  <a:extLst>
                    <a:ext uri="{9D8B030D-6E8A-4147-A177-3AD203B41FA5}">
                      <a16:colId xmlns:a16="http://schemas.microsoft.com/office/drawing/2014/main" val="1316896082"/>
                    </a:ext>
                  </a:extLst>
                </a:gridCol>
                <a:gridCol w="246888">
                  <a:extLst>
                    <a:ext uri="{9D8B030D-6E8A-4147-A177-3AD203B41FA5}">
                      <a16:colId xmlns:a16="http://schemas.microsoft.com/office/drawing/2014/main" val="1058606700"/>
                    </a:ext>
                  </a:extLst>
                </a:gridCol>
                <a:gridCol w="246888">
                  <a:extLst>
                    <a:ext uri="{9D8B030D-6E8A-4147-A177-3AD203B41FA5}">
                      <a16:colId xmlns:a16="http://schemas.microsoft.com/office/drawing/2014/main" val="2090890773"/>
                    </a:ext>
                  </a:extLst>
                </a:gridCol>
                <a:gridCol w="246888">
                  <a:extLst>
                    <a:ext uri="{9D8B030D-6E8A-4147-A177-3AD203B41FA5}">
                      <a16:colId xmlns:a16="http://schemas.microsoft.com/office/drawing/2014/main" val="2935117206"/>
                    </a:ext>
                  </a:extLst>
                </a:gridCol>
                <a:gridCol w="246888">
                  <a:extLst>
                    <a:ext uri="{9D8B030D-6E8A-4147-A177-3AD203B41FA5}">
                      <a16:colId xmlns:a16="http://schemas.microsoft.com/office/drawing/2014/main" val="3178189082"/>
                    </a:ext>
                  </a:extLst>
                </a:gridCol>
                <a:gridCol w="246888">
                  <a:extLst>
                    <a:ext uri="{9D8B030D-6E8A-4147-A177-3AD203B41FA5}">
                      <a16:colId xmlns:a16="http://schemas.microsoft.com/office/drawing/2014/main" val="3541412382"/>
                    </a:ext>
                  </a:extLst>
                </a:gridCol>
                <a:gridCol w="246888">
                  <a:extLst>
                    <a:ext uri="{9D8B030D-6E8A-4147-A177-3AD203B41FA5}">
                      <a16:colId xmlns:a16="http://schemas.microsoft.com/office/drawing/2014/main" val="2350590462"/>
                    </a:ext>
                  </a:extLst>
                </a:gridCol>
                <a:gridCol w="246888">
                  <a:extLst>
                    <a:ext uri="{9D8B030D-6E8A-4147-A177-3AD203B41FA5}">
                      <a16:colId xmlns:a16="http://schemas.microsoft.com/office/drawing/2014/main" val="2381118008"/>
                    </a:ext>
                  </a:extLst>
                </a:gridCol>
                <a:gridCol w="246888">
                  <a:extLst>
                    <a:ext uri="{9D8B030D-6E8A-4147-A177-3AD203B41FA5}">
                      <a16:colId xmlns:a16="http://schemas.microsoft.com/office/drawing/2014/main" val="3852436255"/>
                    </a:ext>
                  </a:extLst>
                </a:gridCol>
                <a:gridCol w="246888">
                  <a:extLst>
                    <a:ext uri="{9D8B030D-6E8A-4147-A177-3AD203B41FA5}">
                      <a16:colId xmlns:a16="http://schemas.microsoft.com/office/drawing/2014/main" val="3007422135"/>
                    </a:ext>
                  </a:extLst>
                </a:gridCol>
                <a:gridCol w="246888">
                  <a:extLst>
                    <a:ext uri="{9D8B030D-6E8A-4147-A177-3AD203B41FA5}">
                      <a16:colId xmlns:a16="http://schemas.microsoft.com/office/drawing/2014/main" val="878703448"/>
                    </a:ext>
                  </a:extLst>
                </a:gridCol>
                <a:gridCol w="246888">
                  <a:extLst>
                    <a:ext uri="{9D8B030D-6E8A-4147-A177-3AD203B41FA5}">
                      <a16:colId xmlns:a16="http://schemas.microsoft.com/office/drawing/2014/main" val="3612634277"/>
                    </a:ext>
                  </a:extLst>
                </a:gridCol>
                <a:gridCol w="246888">
                  <a:extLst>
                    <a:ext uri="{9D8B030D-6E8A-4147-A177-3AD203B41FA5}">
                      <a16:colId xmlns:a16="http://schemas.microsoft.com/office/drawing/2014/main" val="198195860"/>
                    </a:ext>
                  </a:extLst>
                </a:gridCol>
                <a:gridCol w="246888">
                  <a:extLst>
                    <a:ext uri="{9D8B030D-6E8A-4147-A177-3AD203B41FA5}">
                      <a16:colId xmlns:a16="http://schemas.microsoft.com/office/drawing/2014/main" val="1231152384"/>
                    </a:ext>
                  </a:extLst>
                </a:gridCol>
                <a:gridCol w="246888">
                  <a:extLst>
                    <a:ext uri="{9D8B030D-6E8A-4147-A177-3AD203B41FA5}">
                      <a16:colId xmlns:a16="http://schemas.microsoft.com/office/drawing/2014/main" val="3188483300"/>
                    </a:ext>
                  </a:extLst>
                </a:gridCol>
                <a:gridCol w="246888">
                  <a:extLst>
                    <a:ext uri="{9D8B030D-6E8A-4147-A177-3AD203B41FA5}">
                      <a16:colId xmlns:a16="http://schemas.microsoft.com/office/drawing/2014/main" val="1847271243"/>
                    </a:ext>
                  </a:extLst>
                </a:gridCol>
                <a:gridCol w="246888">
                  <a:extLst>
                    <a:ext uri="{9D8B030D-6E8A-4147-A177-3AD203B41FA5}">
                      <a16:colId xmlns:a16="http://schemas.microsoft.com/office/drawing/2014/main" val="3137992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03079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- 2018-04-07 11:56:32 </a:t>
                      </a:r>
                      <a:r>
                        <a:rPr kumimoji="0" lang="en-US" sz="1000" b="0" i="0" u="none" strike="noStrike" kern="1200" cap="none" spc="0" normalizeH="0" baseline="0" noProof="0">
                          <a:ln>
                            <a:noFill/>
                          </a:ln>
                          <a:solidFill>
                            <a:prstClr val="black"/>
                          </a:solidFill>
                          <a:effectLst/>
                          <a:uLnTx/>
                          <a:uFillTx/>
                          <a:latin typeface="+mn-lt"/>
                          <a:ea typeface="+mn-ea"/>
                          <a:cs typeface="+mn-cs"/>
                        </a:rPr>
                        <a:t> 
 Crispy or not, what matters most is how you care for your teeth after eating that yummy rendang!
Use #SPLAT toothpaste to strengthen your enamel and keep your breath smelling fresh - meal after meal. ;)
#TeamZaleha
#AyamRendang
#CrispyRendang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21349795"/>
                  </a:ext>
                </a:extLst>
              </a:tr>
            </a:tbl>
          </a:graphicData>
        </a:graphic>
      </p:graphicFrame>
      <p:sp>
        <p:nvSpPr>
          <p:cNvPr id="4" name="Text Placeholder 3">
            <a:extLst>
              <a:ext uri="{FF2B5EF4-FFF2-40B4-BE49-F238E27FC236}">
                <a16:creationId xmlns:a16="http://schemas.microsoft.com/office/drawing/2014/main" id="{BA5DE2ED-1ED7-4C93-AE04-92F857CBAA6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76991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51B14-CABE-459C-B9FE-85F66D08739F}"/>
              </a:ext>
            </a:extLst>
          </p:cNvPr>
          <p:cNvSpPr>
            <a:spLocks noGrp="1"/>
          </p:cNvSpPr>
          <p:nvPr>
            <p:ph type="title"/>
          </p:nvPr>
        </p:nvSpPr>
        <p:spPr/>
        <p:txBody>
          <a:bodyPr/>
          <a:lstStyle/>
          <a:p>
            <a:r>
              <a:rPr lang="en-US"/>
              <a:t>Facebook Own Posts Table | SPLAT Asia - 10 of 11</a:t>
            </a:r>
          </a:p>
        </p:txBody>
      </p:sp>
      <p:graphicFrame>
        <p:nvGraphicFramePr>
          <p:cNvPr id="5" name="Table Placeholder 4">
            <a:extLst>
              <a:ext uri="{FF2B5EF4-FFF2-40B4-BE49-F238E27FC236}">
                <a16:creationId xmlns:a16="http://schemas.microsoft.com/office/drawing/2014/main" id="{204DC8DF-B9CD-453D-BCF0-0884A7F23663}"/>
              </a:ext>
            </a:extLst>
          </p:cNvPr>
          <p:cNvGraphicFramePr>
            <a:graphicFrameLocks noGrp="1"/>
          </p:cNvGraphicFramePr>
          <p:nvPr>
            <p:ph type="tbl" sz="quarter" idx="13"/>
            <p:extLst>
              <p:ext uri="{D42A27DB-BD31-4B8C-83A1-F6EECF244321}">
                <p14:modId xmlns:p14="http://schemas.microsoft.com/office/powerpoint/2010/main" val="2604642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51398470"/>
                    </a:ext>
                  </a:extLst>
                </a:gridCol>
                <a:gridCol w="246888">
                  <a:extLst>
                    <a:ext uri="{9D8B030D-6E8A-4147-A177-3AD203B41FA5}">
                      <a16:colId xmlns:a16="http://schemas.microsoft.com/office/drawing/2014/main" val="3057769186"/>
                    </a:ext>
                  </a:extLst>
                </a:gridCol>
                <a:gridCol w="246888">
                  <a:extLst>
                    <a:ext uri="{9D8B030D-6E8A-4147-A177-3AD203B41FA5}">
                      <a16:colId xmlns:a16="http://schemas.microsoft.com/office/drawing/2014/main" val="3071260515"/>
                    </a:ext>
                  </a:extLst>
                </a:gridCol>
                <a:gridCol w="246888">
                  <a:extLst>
                    <a:ext uri="{9D8B030D-6E8A-4147-A177-3AD203B41FA5}">
                      <a16:colId xmlns:a16="http://schemas.microsoft.com/office/drawing/2014/main" val="950395478"/>
                    </a:ext>
                  </a:extLst>
                </a:gridCol>
                <a:gridCol w="246888">
                  <a:extLst>
                    <a:ext uri="{9D8B030D-6E8A-4147-A177-3AD203B41FA5}">
                      <a16:colId xmlns:a16="http://schemas.microsoft.com/office/drawing/2014/main" val="831706344"/>
                    </a:ext>
                  </a:extLst>
                </a:gridCol>
                <a:gridCol w="246888">
                  <a:extLst>
                    <a:ext uri="{9D8B030D-6E8A-4147-A177-3AD203B41FA5}">
                      <a16:colId xmlns:a16="http://schemas.microsoft.com/office/drawing/2014/main" val="2774353614"/>
                    </a:ext>
                  </a:extLst>
                </a:gridCol>
                <a:gridCol w="246888">
                  <a:extLst>
                    <a:ext uri="{9D8B030D-6E8A-4147-A177-3AD203B41FA5}">
                      <a16:colId xmlns:a16="http://schemas.microsoft.com/office/drawing/2014/main" val="3522754046"/>
                    </a:ext>
                  </a:extLst>
                </a:gridCol>
                <a:gridCol w="246888">
                  <a:extLst>
                    <a:ext uri="{9D8B030D-6E8A-4147-A177-3AD203B41FA5}">
                      <a16:colId xmlns:a16="http://schemas.microsoft.com/office/drawing/2014/main" val="3176647221"/>
                    </a:ext>
                  </a:extLst>
                </a:gridCol>
                <a:gridCol w="246888">
                  <a:extLst>
                    <a:ext uri="{9D8B030D-6E8A-4147-A177-3AD203B41FA5}">
                      <a16:colId xmlns:a16="http://schemas.microsoft.com/office/drawing/2014/main" val="723566030"/>
                    </a:ext>
                  </a:extLst>
                </a:gridCol>
                <a:gridCol w="246888">
                  <a:extLst>
                    <a:ext uri="{9D8B030D-6E8A-4147-A177-3AD203B41FA5}">
                      <a16:colId xmlns:a16="http://schemas.microsoft.com/office/drawing/2014/main" val="558718361"/>
                    </a:ext>
                  </a:extLst>
                </a:gridCol>
                <a:gridCol w="246888">
                  <a:extLst>
                    <a:ext uri="{9D8B030D-6E8A-4147-A177-3AD203B41FA5}">
                      <a16:colId xmlns:a16="http://schemas.microsoft.com/office/drawing/2014/main" val="197882537"/>
                    </a:ext>
                  </a:extLst>
                </a:gridCol>
                <a:gridCol w="246888">
                  <a:extLst>
                    <a:ext uri="{9D8B030D-6E8A-4147-A177-3AD203B41FA5}">
                      <a16:colId xmlns:a16="http://schemas.microsoft.com/office/drawing/2014/main" val="1470709091"/>
                    </a:ext>
                  </a:extLst>
                </a:gridCol>
                <a:gridCol w="246888">
                  <a:extLst>
                    <a:ext uri="{9D8B030D-6E8A-4147-A177-3AD203B41FA5}">
                      <a16:colId xmlns:a16="http://schemas.microsoft.com/office/drawing/2014/main" val="3099409034"/>
                    </a:ext>
                  </a:extLst>
                </a:gridCol>
                <a:gridCol w="246888">
                  <a:extLst>
                    <a:ext uri="{9D8B030D-6E8A-4147-A177-3AD203B41FA5}">
                      <a16:colId xmlns:a16="http://schemas.microsoft.com/office/drawing/2014/main" val="2677470766"/>
                    </a:ext>
                  </a:extLst>
                </a:gridCol>
                <a:gridCol w="246888">
                  <a:extLst>
                    <a:ext uri="{9D8B030D-6E8A-4147-A177-3AD203B41FA5}">
                      <a16:colId xmlns:a16="http://schemas.microsoft.com/office/drawing/2014/main" val="312087801"/>
                    </a:ext>
                  </a:extLst>
                </a:gridCol>
                <a:gridCol w="246888">
                  <a:extLst>
                    <a:ext uri="{9D8B030D-6E8A-4147-A177-3AD203B41FA5}">
                      <a16:colId xmlns:a16="http://schemas.microsoft.com/office/drawing/2014/main" val="3360642692"/>
                    </a:ext>
                  </a:extLst>
                </a:gridCol>
                <a:gridCol w="246888">
                  <a:extLst>
                    <a:ext uri="{9D8B030D-6E8A-4147-A177-3AD203B41FA5}">
                      <a16:colId xmlns:a16="http://schemas.microsoft.com/office/drawing/2014/main" val="1330973755"/>
                    </a:ext>
                  </a:extLst>
                </a:gridCol>
                <a:gridCol w="246888">
                  <a:extLst>
                    <a:ext uri="{9D8B030D-6E8A-4147-A177-3AD203B41FA5}">
                      <a16:colId xmlns:a16="http://schemas.microsoft.com/office/drawing/2014/main" val="301622420"/>
                    </a:ext>
                  </a:extLst>
                </a:gridCol>
                <a:gridCol w="246888">
                  <a:extLst>
                    <a:ext uri="{9D8B030D-6E8A-4147-A177-3AD203B41FA5}">
                      <a16:colId xmlns:a16="http://schemas.microsoft.com/office/drawing/2014/main" val="3534104148"/>
                    </a:ext>
                  </a:extLst>
                </a:gridCol>
                <a:gridCol w="246888">
                  <a:extLst>
                    <a:ext uri="{9D8B030D-6E8A-4147-A177-3AD203B41FA5}">
                      <a16:colId xmlns:a16="http://schemas.microsoft.com/office/drawing/2014/main" val="469486948"/>
                    </a:ext>
                  </a:extLst>
                </a:gridCol>
                <a:gridCol w="246888">
                  <a:extLst>
                    <a:ext uri="{9D8B030D-6E8A-4147-A177-3AD203B41FA5}">
                      <a16:colId xmlns:a16="http://schemas.microsoft.com/office/drawing/2014/main" val="139191454"/>
                    </a:ext>
                  </a:extLst>
                </a:gridCol>
                <a:gridCol w="246888">
                  <a:extLst>
                    <a:ext uri="{9D8B030D-6E8A-4147-A177-3AD203B41FA5}">
                      <a16:colId xmlns:a16="http://schemas.microsoft.com/office/drawing/2014/main" val="3652050649"/>
                    </a:ext>
                  </a:extLst>
                </a:gridCol>
                <a:gridCol w="246888">
                  <a:extLst>
                    <a:ext uri="{9D8B030D-6E8A-4147-A177-3AD203B41FA5}">
                      <a16:colId xmlns:a16="http://schemas.microsoft.com/office/drawing/2014/main" val="3905175887"/>
                    </a:ext>
                  </a:extLst>
                </a:gridCol>
                <a:gridCol w="246888">
                  <a:extLst>
                    <a:ext uri="{9D8B030D-6E8A-4147-A177-3AD203B41FA5}">
                      <a16:colId xmlns:a16="http://schemas.microsoft.com/office/drawing/2014/main" val="2264193090"/>
                    </a:ext>
                  </a:extLst>
                </a:gridCol>
                <a:gridCol w="246888">
                  <a:extLst>
                    <a:ext uri="{9D8B030D-6E8A-4147-A177-3AD203B41FA5}">
                      <a16:colId xmlns:a16="http://schemas.microsoft.com/office/drawing/2014/main" val="755260378"/>
                    </a:ext>
                  </a:extLst>
                </a:gridCol>
                <a:gridCol w="246888">
                  <a:extLst>
                    <a:ext uri="{9D8B030D-6E8A-4147-A177-3AD203B41FA5}">
                      <a16:colId xmlns:a16="http://schemas.microsoft.com/office/drawing/2014/main" val="1975174603"/>
                    </a:ext>
                  </a:extLst>
                </a:gridCol>
                <a:gridCol w="246888">
                  <a:extLst>
                    <a:ext uri="{9D8B030D-6E8A-4147-A177-3AD203B41FA5}">
                      <a16:colId xmlns:a16="http://schemas.microsoft.com/office/drawing/2014/main" val="1681134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92309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- 2018-04-06 12:00:00 </a:t>
                      </a:r>
                      <a:r>
                        <a:rPr kumimoji="0" lang="en-US" sz="1000" b="0" i="0" u="none" strike="noStrike" kern="1200" cap="none" spc="0" normalizeH="0" baseline="0" noProof="0">
                          <a:ln>
                            <a:noFill/>
                          </a:ln>
                          <a:solidFill>
                            <a:prstClr val="black"/>
                          </a:solidFill>
                          <a:effectLst/>
                          <a:uLnTx/>
                          <a:uFillTx/>
                          <a:latin typeface="+mn-lt"/>
                          <a:ea typeface="+mn-ea"/>
                          <a:cs typeface="+mn-cs"/>
                        </a:rPr>
                        <a:t> 
 Toothpaste designed for your sensitive teeth!
#SPLAT Sensitive toothpaste contains PVP, the special ingredient which can breaks up soft dental plaque and prevents its further build-up. This can help reduce your teeth’s hypersensitivity.
It’s available at your nearest Watsons Singapore or visit http://www.watsons.com.sg/pro-toothpaste-sensitive-100ml/p/BP_86266 !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 Age: 25 - 60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43456283"/>
                  </a:ext>
                </a:extLst>
              </a:tr>
            </a:tbl>
          </a:graphicData>
        </a:graphic>
      </p:graphicFrame>
      <p:sp>
        <p:nvSpPr>
          <p:cNvPr id="4" name="Text Placeholder 3">
            <a:extLst>
              <a:ext uri="{FF2B5EF4-FFF2-40B4-BE49-F238E27FC236}">
                <a16:creationId xmlns:a16="http://schemas.microsoft.com/office/drawing/2014/main" id="{66B5F6A2-4951-4C4E-8C57-B2BD569BA9B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58463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EAAB1-F968-426A-935E-6EBB266A0C9D}"/>
              </a:ext>
            </a:extLst>
          </p:cNvPr>
          <p:cNvSpPr>
            <a:spLocks noGrp="1"/>
          </p:cNvSpPr>
          <p:nvPr>
            <p:ph type="title"/>
          </p:nvPr>
        </p:nvSpPr>
        <p:spPr/>
        <p:txBody>
          <a:bodyPr/>
          <a:lstStyle/>
          <a:p>
            <a:r>
              <a:rPr lang="en-US"/>
              <a:t>Facebook Own Posts Table | SPLAT Asia - 11 of 11</a:t>
            </a:r>
          </a:p>
        </p:txBody>
      </p:sp>
      <p:graphicFrame>
        <p:nvGraphicFramePr>
          <p:cNvPr id="5" name="Table Placeholder 4">
            <a:extLst>
              <a:ext uri="{FF2B5EF4-FFF2-40B4-BE49-F238E27FC236}">
                <a16:creationId xmlns:a16="http://schemas.microsoft.com/office/drawing/2014/main" id="{E24E2319-26EA-4F52-A804-9D538EBAA6DE}"/>
              </a:ext>
            </a:extLst>
          </p:cNvPr>
          <p:cNvGraphicFramePr>
            <a:graphicFrameLocks noGrp="1"/>
          </p:cNvGraphicFramePr>
          <p:nvPr>
            <p:ph type="tbl" sz="quarter" idx="13"/>
            <p:extLst>
              <p:ext uri="{D42A27DB-BD31-4B8C-83A1-F6EECF244321}">
                <p14:modId xmlns:p14="http://schemas.microsoft.com/office/powerpoint/2010/main" val="200200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99379724"/>
                    </a:ext>
                  </a:extLst>
                </a:gridCol>
                <a:gridCol w="246888">
                  <a:extLst>
                    <a:ext uri="{9D8B030D-6E8A-4147-A177-3AD203B41FA5}">
                      <a16:colId xmlns:a16="http://schemas.microsoft.com/office/drawing/2014/main" val="2320520154"/>
                    </a:ext>
                  </a:extLst>
                </a:gridCol>
                <a:gridCol w="246888">
                  <a:extLst>
                    <a:ext uri="{9D8B030D-6E8A-4147-A177-3AD203B41FA5}">
                      <a16:colId xmlns:a16="http://schemas.microsoft.com/office/drawing/2014/main" val="221188246"/>
                    </a:ext>
                  </a:extLst>
                </a:gridCol>
                <a:gridCol w="246888">
                  <a:extLst>
                    <a:ext uri="{9D8B030D-6E8A-4147-A177-3AD203B41FA5}">
                      <a16:colId xmlns:a16="http://schemas.microsoft.com/office/drawing/2014/main" val="2287750183"/>
                    </a:ext>
                  </a:extLst>
                </a:gridCol>
                <a:gridCol w="246888">
                  <a:extLst>
                    <a:ext uri="{9D8B030D-6E8A-4147-A177-3AD203B41FA5}">
                      <a16:colId xmlns:a16="http://schemas.microsoft.com/office/drawing/2014/main" val="2239860176"/>
                    </a:ext>
                  </a:extLst>
                </a:gridCol>
                <a:gridCol w="246888">
                  <a:extLst>
                    <a:ext uri="{9D8B030D-6E8A-4147-A177-3AD203B41FA5}">
                      <a16:colId xmlns:a16="http://schemas.microsoft.com/office/drawing/2014/main" val="2460282946"/>
                    </a:ext>
                  </a:extLst>
                </a:gridCol>
                <a:gridCol w="246888">
                  <a:extLst>
                    <a:ext uri="{9D8B030D-6E8A-4147-A177-3AD203B41FA5}">
                      <a16:colId xmlns:a16="http://schemas.microsoft.com/office/drawing/2014/main" val="704538386"/>
                    </a:ext>
                  </a:extLst>
                </a:gridCol>
                <a:gridCol w="246888">
                  <a:extLst>
                    <a:ext uri="{9D8B030D-6E8A-4147-A177-3AD203B41FA5}">
                      <a16:colId xmlns:a16="http://schemas.microsoft.com/office/drawing/2014/main" val="2880425239"/>
                    </a:ext>
                  </a:extLst>
                </a:gridCol>
                <a:gridCol w="246888">
                  <a:extLst>
                    <a:ext uri="{9D8B030D-6E8A-4147-A177-3AD203B41FA5}">
                      <a16:colId xmlns:a16="http://schemas.microsoft.com/office/drawing/2014/main" val="2159646197"/>
                    </a:ext>
                  </a:extLst>
                </a:gridCol>
                <a:gridCol w="246888">
                  <a:extLst>
                    <a:ext uri="{9D8B030D-6E8A-4147-A177-3AD203B41FA5}">
                      <a16:colId xmlns:a16="http://schemas.microsoft.com/office/drawing/2014/main" val="906580760"/>
                    </a:ext>
                  </a:extLst>
                </a:gridCol>
                <a:gridCol w="246888">
                  <a:extLst>
                    <a:ext uri="{9D8B030D-6E8A-4147-A177-3AD203B41FA5}">
                      <a16:colId xmlns:a16="http://schemas.microsoft.com/office/drawing/2014/main" val="2541975434"/>
                    </a:ext>
                  </a:extLst>
                </a:gridCol>
                <a:gridCol w="246888">
                  <a:extLst>
                    <a:ext uri="{9D8B030D-6E8A-4147-A177-3AD203B41FA5}">
                      <a16:colId xmlns:a16="http://schemas.microsoft.com/office/drawing/2014/main" val="2072103395"/>
                    </a:ext>
                  </a:extLst>
                </a:gridCol>
                <a:gridCol w="246888">
                  <a:extLst>
                    <a:ext uri="{9D8B030D-6E8A-4147-A177-3AD203B41FA5}">
                      <a16:colId xmlns:a16="http://schemas.microsoft.com/office/drawing/2014/main" val="1326299077"/>
                    </a:ext>
                  </a:extLst>
                </a:gridCol>
                <a:gridCol w="246888">
                  <a:extLst>
                    <a:ext uri="{9D8B030D-6E8A-4147-A177-3AD203B41FA5}">
                      <a16:colId xmlns:a16="http://schemas.microsoft.com/office/drawing/2014/main" val="2756610305"/>
                    </a:ext>
                  </a:extLst>
                </a:gridCol>
                <a:gridCol w="246888">
                  <a:extLst>
                    <a:ext uri="{9D8B030D-6E8A-4147-A177-3AD203B41FA5}">
                      <a16:colId xmlns:a16="http://schemas.microsoft.com/office/drawing/2014/main" val="1602213446"/>
                    </a:ext>
                  </a:extLst>
                </a:gridCol>
                <a:gridCol w="246888">
                  <a:extLst>
                    <a:ext uri="{9D8B030D-6E8A-4147-A177-3AD203B41FA5}">
                      <a16:colId xmlns:a16="http://schemas.microsoft.com/office/drawing/2014/main" val="3082793481"/>
                    </a:ext>
                  </a:extLst>
                </a:gridCol>
                <a:gridCol w="246888">
                  <a:extLst>
                    <a:ext uri="{9D8B030D-6E8A-4147-A177-3AD203B41FA5}">
                      <a16:colId xmlns:a16="http://schemas.microsoft.com/office/drawing/2014/main" val="1653845029"/>
                    </a:ext>
                  </a:extLst>
                </a:gridCol>
                <a:gridCol w="246888">
                  <a:extLst>
                    <a:ext uri="{9D8B030D-6E8A-4147-A177-3AD203B41FA5}">
                      <a16:colId xmlns:a16="http://schemas.microsoft.com/office/drawing/2014/main" val="1707548030"/>
                    </a:ext>
                  </a:extLst>
                </a:gridCol>
                <a:gridCol w="246888">
                  <a:extLst>
                    <a:ext uri="{9D8B030D-6E8A-4147-A177-3AD203B41FA5}">
                      <a16:colId xmlns:a16="http://schemas.microsoft.com/office/drawing/2014/main" val="1605634902"/>
                    </a:ext>
                  </a:extLst>
                </a:gridCol>
                <a:gridCol w="246888">
                  <a:extLst>
                    <a:ext uri="{9D8B030D-6E8A-4147-A177-3AD203B41FA5}">
                      <a16:colId xmlns:a16="http://schemas.microsoft.com/office/drawing/2014/main" val="4026140840"/>
                    </a:ext>
                  </a:extLst>
                </a:gridCol>
                <a:gridCol w="246888">
                  <a:extLst>
                    <a:ext uri="{9D8B030D-6E8A-4147-A177-3AD203B41FA5}">
                      <a16:colId xmlns:a16="http://schemas.microsoft.com/office/drawing/2014/main" val="1171823986"/>
                    </a:ext>
                  </a:extLst>
                </a:gridCol>
                <a:gridCol w="246888">
                  <a:extLst>
                    <a:ext uri="{9D8B030D-6E8A-4147-A177-3AD203B41FA5}">
                      <a16:colId xmlns:a16="http://schemas.microsoft.com/office/drawing/2014/main" val="2183309026"/>
                    </a:ext>
                  </a:extLst>
                </a:gridCol>
                <a:gridCol w="246888">
                  <a:extLst>
                    <a:ext uri="{9D8B030D-6E8A-4147-A177-3AD203B41FA5}">
                      <a16:colId xmlns:a16="http://schemas.microsoft.com/office/drawing/2014/main" val="309295733"/>
                    </a:ext>
                  </a:extLst>
                </a:gridCol>
                <a:gridCol w="246888">
                  <a:extLst>
                    <a:ext uri="{9D8B030D-6E8A-4147-A177-3AD203B41FA5}">
                      <a16:colId xmlns:a16="http://schemas.microsoft.com/office/drawing/2014/main" val="311608307"/>
                    </a:ext>
                  </a:extLst>
                </a:gridCol>
                <a:gridCol w="246888">
                  <a:extLst>
                    <a:ext uri="{9D8B030D-6E8A-4147-A177-3AD203B41FA5}">
                      <a16:colId xmlns:a16="http://schemas.microsoft.com/office/drawing/2014/main" val="3369769870"/>
                    </a:ext>
                  </a:extLst>
                </a:gridCol>
                <a:gridCol w="246888">
                  <a:extLst>
                    <a:ext uri="{9D8B030D-6E8A-4147-A177-3AD203B41FA5}">
                      <a16:colId xmlns:a16="http://schemas.microsoft.com/office/drawing/2014/main" val="3438414824"/>
                    </a:ext>
                  </a:extLst>
                </a:gridCol>
                <a:gridCol w="246888">
                  <a:extLst>
                    <a:ext uri="{9D8B030D-6E8A-4147-A177-3AD203B41FA5}">
                      <a16:colId xmlns:a16="http://schemas.microsoft.com/office/drawing/2014/main" val="2776310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18631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SPLAT Asia - 2018-04-01 12:00:00 </a:t>
                      </a:r>
                      <a:r>
                        <a:rPr kumimoji="0" lang="en-US" sz="1000" b="0" i="0" u="none" strike="noStrike" kern="1200" cap="none" spc="0" normalizeH="0" baseline="0" noProof="0">
                          <a:ln>
                            <a:noFill/>
                          </a:ln>
                          <a:solidFill>
                            <a:prstClr val="black"/>
                          </a:solidFill>
                          <a:effectLst/>
                          <a:uLnTx/>
                          <a:uFillTx/>
                          <a:latin typeface="+mn-lt"/>
                          <a:ea typeface="+mn-ea"/>
                          <a:cs typeface="+mn-cs"/>
                        </a:rPr>
                        <a:t> 
 It’s April and the flavour of the month is #SPLAT Durian toothpaste! The durian flesh in the toothpaste assists to protect your teeth against cavities. Just kidding, let’s welcome April’s flavour of the month, SPLAT Sensitive Toothpaste! Get RM1 off when you buy your Sensitive Toothpaste in all offline and online stores from today until 30 April 2018. That’s not an April Fool’s joke ; )
You can find us at:
Ben's Independent Grocer
CARiNG PHARMACY
Oliver Gourmet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00087571"/>
                  </a:ext>
                </a:extLst>
              </a:tr>
            </a:tbl>
          </a:graphicData>
        </a:graphic>
      </p:graphicFrame>
      <p:sp>
        <p:nvSpPr>
          <p:cNvPr id="4" name="Text Placeholder 3">
            <a:extLst>
              <a:ext uri="{FF2B5EF4-FFF2-40B4-BE49-F238E27FC236}">
                <a16:creationId xmlns:a16="http://schemas.microsoft.com/office/drawing/2014/main" id="{98331A7D-95B3-468C-9F88-A41DF51C736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41938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404C9-1F39-475D-A7AD-48B44F6DCF62}"/>
              </a:ext>
            </a:extLst>
          </p:cNvPr>
          <p:cNvSpPr>
            <a:spLocks noGrp="1"/>
          </p:cNvSpPr>
          <p:nvPr>
            <p:ph type="title"/>
          </p:nvPr>
        </p:nvSpPr>
        <p:spPr/>
        <p:txBody>
          <a:bodyPr/>
          <a:lstStyle/>
          <a:p>
            <a:r>
              <a:rPr lang="en-US"/>
              <a:t>Facebook Fans By Country Table | SPLAT Asia - 1 of 3</a:t>
            </a:r>
          </a:p>
        </p:txBody>
      </p:sp>
      <p:graphicFrame>
        <p:nvGraphicFramePr>
          <p:cNvPr id="5" name="Table Placeholder 4">
            <a:extLst>
              <a:ext uri="{FF2B5EF4-FFF2-40B4-BE49-F238E27FC236}">
                <a16:creationId xmlns:a16="http://schemas.microsoft.com/office/drawing/2014/main" id="{3BE6631A-5D38-4E81-8516-71F0A289BC6C}"/>
              </a:ext>
            </a:extLst>
          </p:cNvPr>
          <p:cNvGraphicFramePr>
            <a:graphicFrameLocks noGrp="1"/>
          </p:cNvGraphicFramePr>
          <p:nvPr>
            <p:ph type="tbl" sz="quarter" idx="13"/>
            <p:extLst>
              <p:ext uri="{D42A27DB-BD31-4B8C-83A1-F6EECF244321}">
                <p14:modId xmlns:p14="http://schemas.microsoft.com/office/powerpoint/2010/main" val="2749053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71241406"/>
                    </a:ext>
                  </a:extLst>
                </a:gridCol>
                <a:gridCol w="1645920">
                  <a:extLst>
                    <a:ext uri="{9D8B030D-6E8A-4147-A177-3AD203B41FA5}">
                      <a16:colId xmlns:a16="http://schemas.microsoft.com/office/drawing/2014/main" val="3986062482"/>
                    </a:ext>
                  </a:extLst>
                </a:gridCol>
                <a:gridCol w="1645920">
                  <a:extLst>
                    <a:ext uri="{9D8B030D-6E8A-4147-A177-3AD203B41FA5}">
                      <a16:colId xmlns:a16="http://schemas.microsoft.com/office/drawing/2014/main" val="521026915"/>
                    </a:ext>
                  </a:extLst>
                </a:gridCol>
                <a:gridCol w="1645920">
                  <a:extLst>
                    <a:ext uri="{9D8B030D-6E8A-4147-A177-3AD203B41FA5}">
                      <a16:colId xmlns:a16="http://schemas.microsoft.com/office/drawing/2014/main" val="21944486"/>
                    </a:ext>
                  </a:extLst>
                </a:gridCol>
                <a:gridCol w="1645920">
                  <a:extLst>
                    <a:ext uri="{9D8B030D-6E8A-4147-A177-3AD203B41FA5}">
                      <a16:colId xmlns:a16="http://schemas.microsoft.com/office/drawing/2014/main" val="3631166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1774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extLst>
                  <a:ext uri="{0D108BD9-81ED-4DB2-BD59-A6C34878D82A}">
                    <a16:rowId xmlns:a16="http://schemas.microsoft.com/office/drawing/2014/main" val="34814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5878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8598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50042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0215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242426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541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230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88348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98348412"/>
                  </a:ext>
                </a:extLst>
              </a:tr>
            </a:tbl>
          </a:graphicData>
        </a:graphic>
      </p:graphicFrame>
      <p:sp>
        <p:nvSpPr>
          <p:cNvPr id="4" name="Text Placeholder 3">
            <a:extLst>
              <a:ext uri="{FF2B5EF4-FFF2-40B4-BE49-F238E27FC236}">
                <a16:creationId xmlns:a16="http://schemas.microsoft.com/office/drawing/2014/main" id="{BA2ABB85-ECB7-4630-9851-E8CA58A2353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87489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C682-8238-406A-9488-EA76EB660071}"/>
              </a:ext>
            </a:extLst>
          </p:cNvPr>
          <p:cNvSpPr>
            <a:spLocks noGrp="1"/>
          </p:cNvSpPr>
          <p:nvPr>
            <p:ph type="title"/>
          </p:nvPr>
        </p:nvSpPr>
        <p:spPr/>
        <p:txBody>
          <a:bodyPr/>
          <a:lstStyle/>
          <a:p>
            <a:r>
              <a:rPr lang="en-US"/>
              <a:t>Facebook Fans By Country Table | SPLAT Asia - 2 of 3</a:t>
            </a:r>
          </a:p>
        </p:txBody>
      </p:sp>
      <p:graphicFrame>
        <p:nvGraphicFramePr>
          <p:cNvPr id="5" name="Table Placeholder 4">
            <a:extLst>
              <a:ext uri="{FF2B5EF4-FFF2-40B4-BE49-F238E27FC236}">
                <a16:creationId xmlns:a16="http://schemas.microsoft.com/office/drawing/2014/main" id="{23BDA396-6376-489B-BA59-F514DCB4CABD}"/>
              </a:ext>
            </a:extLst>
          </p:cNvPr>
          <p:cNvGraphicFramePr>
            <a:graphicFrameLocks noGrp="1"/>
          </p:cNvGraphicFramePr>
          <p:nvPr>
            <p:ph type="tbl" sz="quarter" idx="13"/>
            <p:extLst>
              <p:ext uri="{D42A27DB-BD31-4B8C-83A1-F6EECF244321}">
                <p14:modId xmlns:p14="http://schemas.microsoft.com/office/powerpoint/2010/main" val="68044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34927506"/>
                    </a:ext>
                  </a:extLst>
                </a:gridCol>
                <a:gridCol w="1645920">
                  <a:extLst>
                    <a:ext uri="{9D8B030D-6E8A-4147-A177-3AD203B41FA5}">
                      <a16:colId xmlns:a16="http://schemas.microsoft.com/office/drawing/2014/main" val="2107796939"/>
                    </a:ext>
                  </a:extLst>
                </a:gridCol>
                <a:gridCol w="1645920">
                  <a:extLst>
                    <a:ext uri="{9D8B030D-6E8A-4147-A177-3AD203B41FA5}">
                      <a16:colId xmlns:a16="http://schemas.microsoft.com/office/drawing/2014/main" val="1587370131"/>
                    </a:ext>
                  </a:extLst>
                </a:gridCol>
                <a:gridCol w="1645920">
                  <a:extLst>
                    <a:ext uri="{9D8B030D-6E8A-4147-A177-3AD203B41FA5}">
                      <a16:colId xmlns:a16="http://schemas.microsoft.com/office/drawing/2014/main" val="1307509298"/>
                    </a:ext>
                  </a:extLst>
                </a:gridCol>
                <a:gridCol w="1645920">
                  <a:extLst>
                    <a:ext uri="{9D8B030D-6E8A-4147-A177-3AD203B41FA5}">
                      <a16:colId xmlns:a16="http://schemas.microsoft.com/office/drawing/2014/main" val="192422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88776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Cambodia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5137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6021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Libyan Arab Jamahiriya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02871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Myanmar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23111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Mongolia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379858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10.7 %</a:t>
                      </a:r>
                    </a:p>
                  </a:txBody>
                  <a:tcPr/>
                </a:tc>
                <a:extLst>
                  <a:ext uri="{0D108BD9-81ED-4DB2-BD59-A6C34878D82A}">
                    <a16:rowId xmlns:a16="http://schemas.microsoft.com/office/drawing/2014/main" val="698780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9.5 %</a:t>
                      </a:r>
                    </a:p>
                  </a:txBody>
                  <a:tcPr/>
                </a:tc>
                <a:extLst>
                  <a:ext uri="{0D108BD9-81ED-4DB2-BD59-A6C34878D82A}">
                    <a16:rowId xmlns:a16="http://schemas.microsoft.com/office/drawing/2014/main" val="224269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4027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extLst>
                  <a:ext uri="{0D108BD9-81ED-4DB2-BD59-A6C34878D82A}">
                    <a16:rowId xmlns:a16="http://schemas.microsoft.com/office/drawing/2014/main" val="3276532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Puerto Rico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52399812"/>
                  </a:ext>
                </a:extLst>
              </a:tr>
            </a:tbl>
          </a:graphicData>
        </a:graphic>
      </p:graphicFrame>
      <p:sp>
        <p:nvSpPr>
          <p:cNvPr id="4" name="Text Placeholder 3">
            <a:extLst>
              <a:ext uri="{FF2B5EF4-FFF2-40B4-BE49-F238E27FC236}">
                <a16:creationId xmlns:a16="http://schemas.microsoft.com/office/drawing/2014/main" id="{FC93EDA5-7A05-4982-B562-34D36051292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728205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3622-B560-4D27-8D3F-295C8D7E0A6D}"/>
              </a:ext>
            </a:extLst>
          </p:cNvPr>
          <p:cNvSpPr>
            <a:spLocks noGrp="1"/>
          </p:cNvSpPr>
          <p:nvPr>
            <p:ph type="title"/>
          </p:nvPr>
        </p:nvSpPr>
        <p:spPr/>
        <p:txBody>
          <a:bodyPr/>
          <a:lstStyle/>
          <a:p>
            <a:r>
              <a:rPr lang="en-US"/>
              <a:t>Facebook Fans By Country Table | SPLAT Asia - 3 of 3</a:t>
            </a:r>
          </a:p>
        </p:txBody>
      </p:sp>
      <p:graphicFrame>
        <p:nvGraphicFramePr>
          <p:cNvPr id="5" name="Table Placeholder 4">
            <a:extLst>
              <a:ext uri="{FF2B5EF4-FFF2-40B4-BE49-F238E27FC236}">
                <a16:creationId xmlns:a16="http://schemas.microsoft.com/office/drawing/2014/main" id="{9B90AD51-0AED-4050-B181-9703A8E55DBC}"/>
              </a:ext>
            </a:extLst>
          </p:cNvPr>
          <p:cNvGraphicFramePr>
            <a:graphicFrameLocks noGrp="1"/>
          </p:cNvGraphicFramePr>
          <p:nvPr>
            <p:ph type="tbl" sz="quarter" idx="13"/>
            <p:extLst>
              <p:ext uri="{D42A27DB-BD31-4B8C-83A1-F6EECF244321}">
                <p14:modId xmlns:p14="http://schemas.microsoft.com/office/powerpoint/2010/main" val="42671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56619043"/>
                    </a:ext>
                  </a:extLst>
                </a:gridCol>
                <a:gridCol w="1645920">
                  <a:extLst>
                    <a:ext uri="{9D8B030D-6E8A-4147-A177-3AD203B41FA5}">
                      <a16:colId xmlns:a16="http://schemas.microsoft.com/office/drawing/2014/main" val="245707623"/>
                    </a:ext>
                  </a:extLst>
                </a:gridCol>
                <a:gridCol w="1645920">
                  <a:extLst>
                    <a:ext uri="{9D8B030D-6E8A-4147-A177-3AD203B41FA5}">
                      <a16:colId xmlns:a16="http://schemas.microsoft.com/office/drawing/2014/main" val="3330348357"/>
                    </a:ext>
                  </a:extLst>
                </a:gridCol>
                <a:gridCol w="1645920">
                  <a:extLst>
                    <a:ext uri="{9D8B030D-6E8A-4147-A177-3AD203B41FA5}">
                      <a16:colId xmlns:a16="http://schemas.microsoft.com/office/drawing/2014/main" val="701332859"/>
                    </a:ext>
                  </a:extLst>
                </a:gridCol>
                <a:gridCol w="1645920">
                  <a:extLst>
                    <a:ext uri="{9D8B030D-6E8A-4147-A177-3AD203B41FA5}">
                      <a16:colId xmlns:a16="http://schemas.microsoft.com/office/drawing/2014/main" val="13066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88235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3195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3751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Russian Federation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7409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780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52872055"/>
                  </a:ext>
                </a:extLst>
              </a:tr>
            </a:tbl>
          </a:graphicData>
        </a:graphic>
      </p:graphicFrame>
      <p:sp>
        <p:nvSpPr>
          <p:cNvPr id="4" name="Text Placeholder 3">
            <a:extLst>
              <a:ext uri="{FF2B5EF4-FFF2-40B4-BE49-F238E27FC236}">
                <a16:creationId xmlns:a16="http://schemas.microsoft.com/office/drawing/2014/main" id="{0F744063-3B05-41A1-AFED-274B92C0379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873791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A97B9-6B05-459A-A862-40BFF2F65894}"/>
              </a:ext>
            </a:extLst>
          </p:cNvPr>
          <p:cNvSpPr>
            <a:spLocks noGrp="1"/>
          </p:cNvSpPr>
          <p:nvPr>
            <p:ph type="title"/>
          </p:nvPr>
        </p:nvSpPr>
        <p:spPr/>
        <p:txBody>
          <a:bodyPr/>
          <a:lstStyle/>
          <a:p>
            <a:r>
              <a:rPr lang="en-US"/>
              <a:t>Facebook Hashtag Detection | SPLAT Asia - 1 of 2</a:t>
            </a:r>
          </a:p>
        </p:txBody>
      </p:sp>
      <p:graphicFrame>
        <p:nvGraphicFramePr>
          <p:cNvPr id="5" name="Table Placeholder 4">
            <a:extLst>
              <a:ext uri="{FF2B5EF4-FFF2-40B4-BE49-F238E27FC236}">
                <a16:creationId xmlns:a16="http://schemas.microsoft.com/office/drawing/2014/main" id="{D0FA955F-2D44-44DC-82FE-3011257CD19C}"/>
              </a:ext>
            </a:extLst>
          </p:cNvPr>
          <p:cNvGraphicFramePr>
            <a:graphicFrameLocks noGrp="1"/>
          </p:cNvGraphicFramePr>
          <p:nvPr>
            <p:ph type="tbl" sz="quarter" idx="13"/>
            <p:extLst>
              <p:ext uri="{D42A27DB-BD31-4B8C-83A1-F6EECF244321}">
                <p14:modId xmlns:p14="http://schemas.microsoft.com/office/powerpoint/2010/main" val="2076693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7757165"/>
                    </a:ext>
                  </a:extLst>
                </a:gridCol>
                <a:gridCol w="1234440">
                  <a:extLst>
                    <a:ext uri="{9D8B030D-6E8A-4147-A177-3AD203B41FA5}">
                      <a16:colId xmlns:a16="http://schemas.microsoft.com/office/drawing/2014/main" val="2110500574"/>
                    </a:ext>
                  </a:extLst>
                </a:gridCol>
                <a:gridCol w="1234440">
                  <a:extLst>
                    <a:ext uri="{9D8B030D-6E8A-4147-A177-3AD203B41FA5}">
                      <a16:colId xmlns:a16="http://schemas.microsoft.com/office/drawing/2014/main" val="1826965324"/>
                    </a:ext>
                  </a:extLst>
                </a:gridCol>
                <a:gridCol w="1234440">
                  <a:extLst>
                    <a:ext uri="{9D8B030D-6E8A-4147-A177-3AD203B41FA5}">
                      <a16:colId xmlns:a16="http://schemas.microsoft.com/office/drawing/2014/main" val="4215597673"/>
                    </a:ext>
                  </a:extLst>
                </a:gridCol>
                <a:gridCol w="1234440">
                  <a:extLst>
                    <a:ext uri="{9D8B030D-6E8A-4147-A177-3AD203B41FA5}">
                      <a16:colId xmlns:a16="http://schemas.microsoft.com/office/drawing/2014/main" val="939757942"/>
                    </a:ext>
                  </a:extLst>
                </a:gridCol>
                <a:gridCol w="1234440">
                  <a:extLst>
                    <a:ext uri="{9D8B030D-6E8A-4147-A177-3AD203B41FA5}">
                      <a16:colId xmlns:a16="http://schemas.microsoft.com/office/drawing/2014/main" val="3756241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24009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extLst>
                  <a:ext uri="{0D108BD9-81ED-4DB2-BD59-A6C34878D82A}">
                    <a16:rowId xmlns:a16="http://schemas.microsoft.com/office/drawing/2014/main" val="419673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extLst>
                  <a:ext uri="{0D108BD9-81ED-4DB2-BD59-A6C34878D82A}">
                    <a16:rowId xmlns:a16="http://schemas.microsoft.com/office/drawing/2014/main" val="46162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16292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extLst>
                  <a:ext uri="{0D108BD9-81ED-4DB2-BD59-A6C34878D82A}">
                    <a16:rowId xmlns:a16="http://schemas.microsoft.com/office/drawing/2014/main" val="2915460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extLst>
                  <a:ext uri="{0D108BD9-81ED-4DB2-BD59-A6C34878D82A}">
                    <a16:rowId xmlns:a16="http://schemas.microsoft.com/office/drawing/2014/main" val="226663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#TeamZaleha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1938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#AyamRendang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41668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#CrispyRendang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19213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8129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749032237"/>
                  </a:ext>
                </a:extLst>
              </a:tr>
            </a:tbl>
          </a:graphicData>
        </a:graphic>
      </p:graphicFrame>
      <p:sp>
        <p:nvSpPr>
          <p:cNvPr id="4" name="Text Placeholder 3">
            <a:extLst>
              <a:ext uri="{FF2B5EF4-FFF2-40B4-BE49-F238E27FC236}">
                <a16:creationId xmlns:a16="http://schemas.microsoft.com/office/drawing/2014/main" id="{90767B0D-9C04-4BDD-8B41-0631B0F43E3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341765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4226-1BB7-40FC-811D-0FEDB4554024}"/>
              </a:ext>
            </a:extLst>
          </p:cNvPr>
          <p:cNvSpPr>
            <a:spLocks noGrp="1"/>
          </p:cNvSpPr>
          <p:nvPr>
            <p:ph type="title"/>
          </p:nvPr>
        </p:nvSpPr>
        <p:spPr/>
        <p:txBody>
          <a:bodyPr/>
          <a:lstStyle/>
          <a:p>
            <a:r>
              <a:rPr lang="en-US"/>
              <a:t>Facebook Hashtag Detection | SPLAT Asia - 2 of 2</a:t>
            </a:r>
          </a:p>
        </p:txBody>
      </p:sp>
      <p:graphicFrame>
        <p:nvGraphicFramePr>
          <p:cNvPr id="5" name="Table Placeholder 4">
            <a:extLst>
              <a:ext uri="{FF2B5EF4-FFF2-40B4-BE49-F238E27FC236}">
                <a16:creationId xmlns:a16="http://schemas.microsoft.com/office/drawing/2014/main" id="{E9AC6E26-359D-4C0D-8139-296A3C35527D}"/>
              </a:ext>
            </a:extLst>
          </p:cNvPr>
          <p:cNvGraphicFramePr>
            <a:graphicFrameLocks noGrp="1"/>
          </p:cNvGraphicFramePr>
          <p:nvPr>
            <p:ph type="tbl" sz="quarter" idx="13"/>
            <p:extLst>
              <p:ext uri="{D42A27DB-BD31-4B8C-83A1-F6EECF244321}">
                <p14:modId xmlns:p14="http://schemas.microsoft.com/office/powerpoint/2010/main" val="512550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4623874"/>
                    </a:ext>
                  </a:extLst>
                </a:gridCol>
                <a:gridCol w="1234440">
                  <a:extLst>
                    <a:ext uri="{9D8B030D-6E8A-4147-A177-3AD203B41FA5}">
                      <a16:colId xmlns:a16="http://schemas.microsoft.com/office/drawing/2014/main" val="3940930437"/>
                    </a:ext>
                  </a:extLst>
                </a:gridCol>
                <a:gridCol w="1234440">
                  <a:extLst>
                    <a:ext uri="{9D8B030D-6E8A-4147-A177-3AD203B41FA5}">
                      <a16:colId xmlns:a16="http://schemas.microsoft.com/office/drawing/2014/main" val="328936801"/>
                    </a:ext>
                  </a:extLst>
                </a:gridCol>
                <a:gridCol w="1234440">
                  <a:extLst>
                    <a:ext uri="{9D8B030D-6E8A-4147-A177-3AD203B41FA5}">
                      <a16:colId xmlns:a16="http://schemas.microsoft.com/office/drawing/2014/main" val="1642138002"/>
                    </a:ext>
                  </a:extLst>
                </a:gridCol>
                <a:gridCol w="1234440">
                  <a:extLst>
                    <a:ext uri="{9D8B030D-6E8A-4147-A177-3AD203B41FA5}">
                      <a16:colId xmlns:a16="http://schemas.microsoft.com/office/drawing/2014/main" val="1505872308"/>
                    </a:ext>
                  </a:extLst>
                </a:gridCol>
                <a:gridCol w="1234440">
                  <a:extLst>
                    <a:ext uri="{9D8B030D-6E8A-4147-A177-3AD203B41FA5}">
                      <a16:colId xmlns:a16="http://schemas.microsoft.com/office/drawing/2014/main" val="4973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57496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7492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6918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#PulangMengundi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8965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#PRU14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4968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952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8152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#TriclosanFree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90017192"/>
                  </a:ext>
                </a:extLst>
              </a:tr>
            </a:tbl>
          </a:graphicData>
        </a:graphic>
      </p:graphicFrame>
      <p:sp>
        <p:nvSpPr>
          <p:cNvPr id="4" name="Text Placeholder 3">
            <a:extLst>
              <a:ext uri="{FF2B5EF4-FFF2-40B4-BE49-F238E27FC236}">
                <a16:creationId xmlns:a16="http://schemas.microsoft.com/office/drawing/2014/main" id="{D088FF74-110C-4FB7-BCD9-1D670C1A980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670473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2221</Words>
  <Application>Microsoft Office PowerPoint</Application>
  <PresentationFormat>On-screen Show (4:3)</PresentationFormat>
  <Paragraphs>1170</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SPLAT Asia</vt:lpstr>
      <vt:lpstr>Facebook Engaged Users | SPLAT Asia</vt:lpstr>
      <vt:lpstr>Facebook Key Metrics Table | SPLAT Asia</vt:lpstr>
      <vt:lpstr>Facebook Reach | SPLAT Asia</vt:lpstr>
      <vt:lpstr>Facebook Interactions Distribution | SPLAT Asia</vt:lpstr>
      <vt:lpstr>Facebook Average Reactions Per Post | SPLAT Asia</vt:lpstr>
      <vt:lpstr>Facebook Interaction Rate By Weekday | SPLAT Asia</vt:lpstr>
      <vt:lpstr>(FB) Custom Own Posts Table (new) | SPLAT Asia - 1 of 4</vt:lpstr>
      <vt:lpstr>(FB) Custom Own Posts Table (new) | SPLAT Asia - 2 of 4</vt:lpstr>
      <vt:lpstr>(FB) Custom Own Posts Table (new) | SPLAT Asia - 3 of 4</vt:lpstr>
      <vt:lpstr>(FB) Custom Own Posts Table (new) | SPLAT Asia - 4 of 4</vt:lpstr>
      <vt:lpstr>Facebook Fan Demographics | SPLAT Asia</vt:lpstr>
      <vt:lpstr>Facebook Interaction Rate | SPLAT Asia</vt:lpstr>
      <vt:lpstr>Facebook Fans Total | SPLAT Asia</vt:lpstr>
      <vt:lpstr>Facebook Page Views | SPLAT Asia</vt:lpstr>
      <vt:lpstr>Facebook Fans By City Table | SPLAT Asia - 1 of 3</vt:lpstr>
      <vt:lpstr>Facebook Fans By City Table | SPLAT Asia - 2 of 3</vt:lpstr>
      <vt:lpstr>Facebook Fans By City Table | SPLAT Asia - 3 of 3</vt:lpstr>
      <vt:lpstr>Facebook Own Posts Table | SPLAT Asia - 1 of 6</vt:lpstr>
      <vt:lpstr>Facebook Own Posts Table | SPLAT Asia - 2 of 6</vt:lpstr>
      <vt:lpstr>Facebook Own Posts Table | SPLAT Asia - 3 of 6</vt:lpstr>
      <vt:lpstr>Facebook Own Posts Table | SPLAT Asia - 4 of 6</vt:lpstr>
      <vt:lpstr>Facebook Own Posts Table | SPLAT Asia - 5 of 6</vt:lpstr>
      <vt:lpstr>Facebook Own Posts Table | SPLAT Asia - 6 of 6</vt:lpstr>
      <vt:lpstr>Facebook Own Posts Table | SPLAT Asia - 1 of 11</vt:lpstr>
      <vt:lpstr>Facebook Own Posts Table | SPLAT Asia - 2 of 11</vt:lpstr>
      <vt:lpstr>Facebook Own Posts Table | SPLAT Asia - 3 of 11</vt:lpstr>
      <vt:lpstr>Facebook Own Posts Table | SPLAT Asia - 4 of 11</vt:lpstr>
      <vt:lpstr>Facebook Own Posts Table | SPLAT Asia - 5 of 11</vt:lpstr>
      <vt:lpstr>Facebook Own Posts Table | SPLAT Asia - 6 of 11</vt:lpstr>
      <vt:lpstr>Facebook Own Posts Table | SPLAT Asia - 7 of 11</vt:lpstr>
      <vt:lpstr>Facebook Own Posts Table | SPLAT Asia - 8 of 11</vt:lpstr>
      <vt:lpstr>Facebook Own Posts Table | SPLAT Asia - 9 of 11</vt:lpstr>
      <vt:lpstr>Facebook Own Posts Table | SPLAT Asia - 10 of 11</vt:lpstr>
      <vt:lpstr>Facebook Own Posts Table | SPLAT Asia - 11 of 11</vt:lpstr>
      <vt:lpstr>Facebook Fans By Country Table | SPLAT Asia - 1 of 3</vt:lpstr>
      <vt:lpstr>Facebook Fans By Country Table | SPLAT Asia - 2 of 3</vt:lpstr>
      <vt:lpstr>Facebook Fans By Country Table | SPLAT Asia - 3 of 3</vt:lpstr>
      <vt:lpstr>Facebook Hashtag Detection | SPLAT Asia - 1 of 2</vt:lpstr>
      <vt:lpstr>Facebook Hashtag Detection | SPLAT Asia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SPLAT Asia</dc:title>
  <dc:creator>Administrator</dc:creator>
  <cp:lastModifiedBy>Administrator</cp:lastModifiedBy>
  <cp:revision>1</cp:revision>
  <dcterms:created xsi:type="dcterms:W3CDTF">2018-05-03T09:20:52Z</dcterms:created>
  <dcterms:modified xsi:type="dcterms:W3CDTF">2018-05-03T09:22:23Z</dcterms:modified>
</cp:coreProperties>
</file>