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145</c:v>
                </c:pt>
                <c:pt idx="1">
                  <c:v>879</c:v>
                </c:pt>
                <c:pt idx="2">
                  <c:v>608</c:v>
                </c:pt>
                <c:pt idx="3">
                  <c:v>414</c:v>
                </c:pt>
                <c:pt idx="4">
                  <c:v>144</c:v>
                </c:pt>
                <c:pt idx="5">
                  <c:v>419</c:v>
                </c:pt>
                <c:pt idx="6">
                  <c:v>132</c:v>
                </c:pt>
                <c:pt idx="7">
                  <c:v>817</c:v>
                </c:pt>
                <c:pt idx="8">
                  <c:v>157</c:v>
                </c:pt>
                <c:pt idx="9">
                  <c:v>1269</c:v>
                </c:pt>
                <c:pt idx="10">
                  <c:v>649</c:v>
                </c:pt>
                <c:pt idx="11">
                  <c:v>522</c:v>
                </c:pt>
                <c:pt idx="12">
                  <c:v>80</c:v>
                </c:pt>
                <c:pt idx="13">
                  <c:v>749</c:v>
                </c:pt>
                <c:pt idx="14">
                  <c:v>104</c:v>
                </c:pt>
                <c:pt idx="15">
                  <c:v>1753</c:v>
                </c:pt>
                <c:pt idx="16">
                  <c:v>343</c:v>
                </c:pt>
                <c:pt idx="17">
                  <c:v>580</c:v>
                </c:pt>
                <c:pt idx="18">
                  <c:v>500</c:v>
                </c:pt>
                <c:pt idx="19">
                  <c:v>470</c:v>
                </c:pt>
                <c:pt idx="20">
                  <c:v>154</c:v>
                </c:pt>
                <c:pt idx="21">
                  <c:v>418</c:v>
                </c:pt>
                <c:pt idx="22">
                  <c:v>743</c:v>
                </c:pt>
                <c:pt idx="23">
                  <c:v>2369</c:v>
                </c:pt>
                <c:pt idx="24">
                  <c:v>551</c:v>
                </c:pt>
                <c:pt idx="25">
                  <c:v>1184</c:v>
                </c:pt>
                <c:pt idx="26">
                  <c:v>1266</c:v>
                </c:pt>
                <c:pt idx="27">
                  <c:v>1229</c:v>
                </c:pt>
                <c:pt idx="28">
                  <c:v>287</c:v>
                </c:pt>
                <c:pt idx="29">
                  <c:v>295</c:v>
                </c:pt>
                <c:pt idx="30">
                  <c:v>82</c:v>
                </c:pt>
              </c:numCache>
            </c:numRef>
          </c:val>
          <c:smooth val="0"/>
          <c:extLst>
            <c:ext xmlns:c16="http://schemas.microsoft.com/office/drawing/2014/chart" uri="{C3380CC4-5D6E-409C-BE32-E72D297353CC}">
              <c16:uniqueId val="{00000000-185F-41E2-A3F2-9058381D8EB3}"/>
            </c:ext>
          </c:extLst>
        </c:ser>
        <c:dLbls>
          <c:showLegendKey val="0"/>
          <c:showVal val="0"/>
          <c:showCatName val="0"/>
          <c:showSerName val="0"/>
          <c:showPercent val="0"/>
          <c:showBubbleSize val="0"/>
        </c:dLbls>
        <c:smooth val="0"/>
        <c:axId val="249539328"/>
        <c:axId val="249541296"/>
      </c:lineChart>
      <c:dateAx>
        <c:axId val="249539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541296"/>
        <c:crosses val="autoZero"/>
        <c:auto val="1"/>
        <c:lblOffset val="100"/>
        <c:baseTimeUnit val="days"/>
      </c:dateAx>
      <c:valAx>
        <c:axId val="24954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53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2749</c:v>
                </c:pt>
                <c:pt idx="1">
                  <c:v>11869</c:v>
                </c:pt>
                <c:pt idx="2">
                  <c:v>8836</c:v>
                </c:pt>
                <c:pt idx="3">
                  <c:v>6708</c:v>
                </c:pt>
                <c:pt idx="4">
                  <c:v>3583</c:v>
                </c:pt>
                <c:pt idx="5">
                  <c:v>5821</c:v>
                </c:pt>
                <c:pt idx="6">
                  <c:v>2900</c:v>
                </c:pt>
                <c:pt idx="7">
                  <c:v>10157</c:v>
                </c:pt>
                <c:pt idx="8">
                  <c:v>2765</c:v>
                </c:pt>
                <c:pt idx="9">
                  <c:v>13776</c:v>
                </c:pt>
                <c:pt idx="10">
                  <c:v>8349</c:v>
                </c:pt>
                <c:pt idx="11">
                  <c:v>6941</c:v>
                </c:pt>
                <c:pt idx="12">
                  <c:v>2071</c:v>
                </c:pt>
                <c:pt idx="13">
                  <c:v>10424</c:v>
                </c:pt>
                <c:pt idx="14">
                  <c:v>1835</c:v>
                </c:pt>
                <c:pt idx="15">
                  <c:v>17548</c:v>
                </c:pt>
                <c:pt idx="16">
                  <c:v>4655</c:v>
                </c:pt>
                <c:pt idx="17">
                  <c:v>7102</c:v>
                </c:pt>
                <c:pt idx="18">
                  <c:v>7059</c:v>
                </c:pt>
                <c:pt idx="19">
                  <c:v>7573</c:v>
                </c:pt>
                <c:pt idx="20">
                  <c:v>3402</c:v>
                </c:pt>
                <c:pt idx="21">
                  <c:v>7046</c:v>
                </c:pt>
                <c:pt idx="22">
                  <c:v>5893</c:v>
                </c:pt>
                <c:pt idx="23">
                  <c:v>25064</c:v>
                </c:pt>
                <c:pt idx="24">
                  <c:v>6604</c:v>
                </c:pt>
                <c:pt idx="25">
                  <c:v>13241</c:v>
                </c:pt>
                <c:pt idx="26">
                  <c:v>16956</c:v>
                </c:pt>
                <c:pt idx="27">
                  <c:v>12398</c:v>
                </c:pt>
                <c:pt idx="28">
                  <c:v>4451</c:v>
                </c:pt>
                <c:pt idx="29">
                  <c:v>4374</c:v>
                </c:pt>
                <c:pt idx="30">
                  <c:v>1796</c:v>
                </c:pt>
              </c:numCache>
            </c:numRef>
          </c:val>
          <c:smooth val="0"/>
          <c:extLst>
            <c:ext xmlns:c16="http://schemas.microsoft.com/office/drawing/2014/chart" uri="{C3380CC4-5D6E-409C-BE32-E72D297353CC}">
              <c16:uniqueId val="{00000000-A555-49E8-8275-BAFCE83551F5}"/>
            </c:ext>
          </c:extLst>
        </c:ser>
        <c:dLbls>
          <c:showLegendKey val="0"/>
          <c:showVal val="0"/>
          <c:showCatName val="0"/>
          <c:showSerName val="0"/>
          <c:showPercent val="0"/>
          <c:showBubbleSize val="0"/>
        </c:dLbls>
        <c:smooth val="0"/>
        <c:axId val="324221336"/>
        <c:axId val="324226256"/>
      </c:lineChart>
      <c:dateAx>
        <c:axId val="324221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26256"/>
        <c:crosses val="autoZero"/>
        <c:auto val="1"/>
        <c:lblOffset val="100"/>
        <c:baseTimeUnit val="days"/>
      </c:dateAx>
      <c:valAx>
        <c:axId val="32422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2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8791</c:v>
                </c:pt>
              </c:numCache>
            </c:numRef>
          </c:val>
          <c:extLst>
            <c:ext xmlns:c16="http://schemas.microsoft.com/office/drawing/2014/chart" uri="{C3380CC4-5D6E-409C-BE32-E72D297353CC}">
              <c16:uniqueId val="{00000000-7046-4203-BCFF-73A7DC5CCC0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151</c:v>
                </c:pt>
              </c:numCache>
            </c:numRef>
          </c:val>
          <c:extLst>
            <c:ext xmlns:c16="http://schemas.microsoft.com/office/drawing/2014/chart" uri="{C3380CC4-5D6E-409C-BE32-E72D297353CC}">
              <c16:uniqueId val="{00000001-7046-4203-BCFF-73A7DC5CCC0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7046-4203-BCFF-73A7DC5CCC0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29</c:v>
                </c:pt>
              </c:numCache>
            </c:numRef>
          </c:val>
          <c:extLst>
            <c:ext xmlns:c16="http://schemas.microsoft.com/office/drawing/2014/chart" uri="{C3380CC4-5D6E-409C-BE32-E72D297353CC}">
              <c16:uniqueId val="{00000003-7046-4203-BCFF-73A7DC5CCC0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7046-4203-BCFF-73A7DC5CCC0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7046-4203-BCFF-73A7DC5CCC0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674</c:v>
                </c:pt>
              </c:numCache>
            </c:numRef>
          </c:val>
          <c:extLst>
            <c:ext xmlns:c16="http://schemas.microsoft.com/office/drawing/2014/chart" uri="{C3380CC4-5D6E-409C-BE32-E72D297353CC}">
              <c16:uniqueId val="{00000006-7046-4203-BCFF-73A7DC5CCC0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2094</c:v>
                </c:pt>
              </c:numCache>
            </c:numRef>
          </c:val>
          <c:extLst>
            <c:ext xmlns:c16="http://schemas.microsoft.com/office/drawing/2014/chart" uri="{C3380CC4-5D6E-409C-BE32-E72D297353CC}">
              <c16:uniqueId val="{00000007-7046-4203-BCFF-73A7DC5CCC0E}"/>
            </c:ext>
          </c:extLst>
        </c:ser>
        <c:dLbls>
          <c:showLegendKey val="0"/>
          <c:showVal val="0"/>
          <c:showCatName val="0"/>
          <c:showSerName val="0"/>
          <c:showPercent val="0"/>
          <c:showBubbleSize val="0"/>
        </c:dLbls>
        <c:gapWidth val="150"/>
        <c:overlap val="100"/>
        <c:axId val="150641912"/>
        <c:axId val="150640600"/>
      </c:barChart>
      <c:catAx>
        <c:axId val="15064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640600"/>
        <c:crosses val="autoZero"/>
        <c:auto val="1"/>
        <c:lblAlgn val="ctr"/>
        <c:lblOffset val="100"/>
        <c:noMultiLvlLbl val="0"/>
      </c:catAx>
      <c:valAx>
        <c:axId val="150640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6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540</c:v>
                </c:pt>
                <c:pt idx="1">
                  <c:v>0</c:v>
                </c:pt>
                <c:pt idx="2">
                  <c:v>486</c:v>
                </c:pt>
                <c:pt idx="3">
                  <c:v>0</c:v>
                </c:pt>
                <c:pt idx="4">
                  <c:v>352</c:v>
                </c:pt>
                <c:pt idx="5">
                  <c:v>0</c:v>
                </c:pt>
                <c:pt idx="6">
                  <c:v>521</c:v>
                </c:pt>
                <c:pt idx="7">
                  <c:v>0</c:v>
                </c:pt>
                <c:pt idx="8">
                  <c:v>788</c:v>
                </c:pt>
                <c:pt idx="9">
                  <c:v>0</c:v>
                </c:pt>
                <c:pt idx="10">
                  <c:v>587</c:v>
                </c:pt>
                <c:pt idx="11">
                  <c:v>0</c:v>
                </c:pt>
                <c:pt idx="12">
                  <c:v>584</c:v>
                </c:pt>
                <c:pt idx="13">
                  <c:v>0</c:v>
                </c:pt>
                <c:pt idx="14">
                  <c:v>808</c:v>
                </c:pt>
                <c:pt idx="15">
                  <c:v>0</c:v>
                </c:pt>
                <c:pt idx="16">
                  <c:v>536</c:v>
                </c:pt>
                <c:pt idx="17">
                  <c:v>0</c:v>
                </c:pt>
                <c:pt idx="18">
                  <c:v>587</c:v>
                </c:pt>
                <c:pt idx="19">
                  <c:v>0</c:v>
                </c:pt>
                <c:pt idx="20">
                  <c:v>482</c:v>
                </c:pt>
                <c:pt idx="21">
                  <c:v>0</c:v>
                </c:pt>
                <c:pt idx="22">
                  <c:v>691</c:v>
                </c:pt>
                <c:pt idx="23">
                  <c:v>0</c:v>
                </c:pt>
                <c:pt idx="24">
                  <c:v>871</c:v>
                </c:pt>
                <c:pt idx="25">
                  <c:v>0</c:v>
                </c:pt>
                <c:pt idx="26">
                  <c:v>356</c:v>
                </c:pt>
                <c:pt idx="27">
                  <c:v>0</c:v>
                </c:pt>
                <c:pt idx="28">
                  <c:v>196</c:v>
                </c:pt>
                <c:pt idx="29">
                  <c:v>0</c:v>
                </c:pt>
                <c:pt idx="30">
                  <c:v>590</c:v>
                </c:pt>
              </c:numCache>
            </c:numRef>
          </c:val>
          <c:smooth val="0"/>
          <c:extLst>
            <c:ext xmlns:c16="http://schemas.microsoft.com/office/drawing/2014/chart" uri="{C3380CC4-5D6E-409C-BE32-E72D297353CC}">
              <c16:uniqueId val="{00000000-247E-4C61-B0D1-FEB4F48EAE94}"/>
            </c:ext>
          </c:extLst>
        </c:ser>
        <c:dLbls>
          <c:showLegendKey val="0"/>
          <c:showVal val="0"/>
          <c:showCatName val="0"/>
          <c:showSerName val="0"/>
          <c:showPercent val="0"/>
          <c:showBubbleSize val="0"/>
        </c:dLbls>
        <c:smooth val="0"/>
        <c:axId val="150643880"/>
        <c:axId val="150646176"/>
      </c:lineChart>
      <c:dateAx>
        <c:axId val="15064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646176"/>
        <c:crosses val="autoZero"/>
        <c:auto val="1"/>
        <c:lblOffset val="100"/>
        <c:baseTimeUnit val="days"/>
      </c:dateAx>
      <c:valAx>
        <c:axId val="15064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6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0.41712968337950002</c:v>
                </c:pt>
                <c:pt idx="1">
                  <c:v>0.54774186058082996</c:v>
                </c:pt>
                <c:pt idx="2">
                  <c:v>0.47725274907534998</c:v>
                </c:pt>
                <c:pt idx="3">
                  <c:v>0.65789837405116003</c:v>
                </c:pt>
                <c:pt idx="4">
                  <c:v>0.91718773323602998</c:v>
                </c:pt>
                <c:pt idx="5">
                  <c:v>0.5373758147712</c:v>
                </c:pt>
                <c:pt idx="6">
                  <c:v>0.71691572819398997</c:v>
                </c:pt>
              </c:numCache>
            </c:numRef>
          </c:val>
          <c:extLst>
            <c:ext xmlns:c16="http://schemas.microsoft.com/office/drawing/2014/chart" uri="{C3380CC4-5D6E-409C-BE32-E72D297353CC}">
              <c16:uniqueId val="{00000000-6F6E-4F71-9FC8-C045A878EE45}"/>
            </c:ext>
          </c:extLst>
        </c:ser>
        <c:dLbls>
          <c:showLegendKey val="0"/>
          <c:showVal val="0"/>
          <c:showCatName val="0"/>
          <c:showSerName val="0"/>
          <c:showPercent val="0"/>
          <c:showBubbleSize val="0"/>
        </c:dLbls>
        <c:gapWidth val="219"/>
        <c:overlap val="-27"/>
        <c:axId val="170323984"/>
        <c:axId val="170325296"/>
      </c:barChart>
      <c:catAx>
        <c:axId val="17032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25296"/>
        <c:crosses val="autoZero"/>
        <c:auto val="1"/>
        <c:lblAlgn val="ctr"/>
        <c:lblOffset val="100"/>
        <c:noMultiLvlLbl val="0"/>
      </c:catAx>
      <c:valAx>
        <c:axId val="17032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2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317</c:v>
                </c:pt>
                <c:pt idx="1">
                  <c:v>16891</c:v>
                </c:pt>
                <c:pt idx="2">
                  <c:v>41791</c:v>
                </c:pt>
                <c:pt idx="3">
                  <c:v>37704</c:v>
                </c:pt>
                <c:pt idx="4">
                  <c:v>11047</c:v>
                </c:pt>
                <c:pt idx="5">
                  <c:v>3669</c:v>
                </c:pt>
                <c:pt idx="6">
                  <c:v>773</c:v>
                </c:pt>
              </c:numCache>
            </c:numRef>
          </c:val>
          <c:extLst>
            <c:ext xmlns:c16="http://schemas.microsoft.com/office/drawing/2014/chart" uri="{C3380CC4-5D6E-409C-BE32-E72D297353CC}">
              <c16:uniqueId val="{00000000-766E-47B5-982F-36BC5BFF18C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1973</c:v>
                </c:pt>
                <c:pt idx="2">
                  <c:v>3404</c:v>
                </c:pt>
                <c:pt idx="3">
                  <c:v>2206</c:v>
                </c:pt>
                <c:pt idx="4">
                  <c:v>635</c:v>
                </c:pt>
                <c:pt idx="5">
                  <c:v>238</c:v>
                </c:pt>
                <c:pt idx="6">
                  <c:v>105</c:v>
                </c:pt>
              </c:numCache>
            </c:numRef>
          </c:val>
          <c:extLst>
            <c:ext xmlns:c16="http://schemas.microsoft.com/office/drawing/2014/chart" uri="{C3380CC4-5D6E-409C-BE32-E72D297353CC}">
              <c16:uniqueId val="{00000001-766E-47B5-982F-36BC5BFF18C5}"/>
            </c:ext>
          </c:extLst>
        </c:ser>
        <c:dLbls>
          <c:showLegendKey val="0"/>
          <c:showVal val="0"/>
          <c:showCatName val="0"/>
          <c:showSerName val="0"/>
          <c:showPercent val="0"/>
          <c:showBubbleSize val="0"/>
        </c:dLbls>
        <c:gapWidth val="219"/>
        <c:overlap val="-27"/>
        <c:axId val="337339240"/>
        <c:axId val="337340880"/>
      </c:barChart>
      <c:catAx>
        <c:axId val="33733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40880"/>
        <c:crosses val="autoZero"/>
        <c:auto val="1"/>
        <c:lblAlgn val="ctr"/>
        <c:lblOffset val="100"/>
        <c:noMultiLvlLbl val="0"/>
      </c:catAx>
      <c:valAx>
        <c:axId val="33734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0.68930452757217997</c:v>
                </c:pt>
                <c:pt idx="1">
                  <c:v>0</c:v>
                </c:pt>
                <c:pt idx="2">
                  <c:v>0.46706018499246998</c:v>
                </c:pt>
                <c:pt idx="3">
                  <c:v>0</c:v>
                </c:pt>
                <c:pt idx="4">
                  <c:v>0.29694570135747</c:v>
                </c:pt>
                <c:pt idx="5">
                  <c:v>0</c:v>
                </c:pt>
                <c:pt idx="6">
                  <c:v>0.51934886117182</c:v>
                </c:pt>
                <c:pt idx="7">
                  <c:v>0</c:v>
                </c:pt>
                <c:pt idx="8">
                  <c:v>0.95207264638013001</c:v>
                </c:pt>
                <c:pt idx="9">
                  <c:v>0</c:v>
                </c:pt>
                <c:pt idx="10">
                  <c:v>0.52665190382589999</c:v>
                </c:pt>
                <c:pt idx="11">
                  <c:v>0</c:v>
                </c:pt>
                <c:pt idx="12">
                  <c:v>0.53030616895223004</c:v>
                </c:pt>
                <c:pt idx="13">
                  <c:v>0</c:v>
                </c:pt>
                <c:pt idx="14">
                  <c:v>1.1198847834723999</c:v>
                </c:pt>
                <c:pt idx="15">
                  <c:v>0</c:v>
                </c:pt>
                <c:pt idx="16">
                  <c:v>0.51108170691365995</c:v>
                </c:pt>
                <c:pt idx="17">
                  <c:v>0</c:v>
                </c:pt>
                <c:pt idx="18">
                  <c:v>0.53623511720330996</c:v>
                </c:pt>
                <c:pt idx="19">
                  <c:v>0</c:v>
                </c:pt>
                <c:pt idx="20">
                  <c:v>0.43420835397060997</c:v>
                </c:pt>
                <c:pt idx="21">
                  <c:v>0</c:v>
                </c:pt>
                <c:pt idx="22">
                  <c:v>0.87945300500420998</c:v>
                </c:pt>
                <c:pt idx="23">
                  <c:v>0</c:v>
                </c:pt>
                <c:pt idx="24">
                  <c:v>0.90352739075495003</c:v>
                </c:pt>
                <c:pt idx="25">
                  <c:v>0</c:v>
                </c:pt>
                <c:pt idx="26">
                  <c:v>0.56223374393184</c:v>
                </c:pt>
                <c:pt idx="27">
                  <c:v>0</c:v>
                </c:pt>
                <c:pt idx="28">
                  <c:v>0.16518004625041</c:v>
                </c:pt>
                <c:pt idx="29">
                  <c:v>0</c:v>
                </c:pt>
                <c:pt idx="30">
                  <c:v>0.63146425417054997</c:v>
                </c:pt>
              </c:numCache>
            </c:numRef>
          </c:val>
          <c:smooth val="0"/>
          <c:extLst>
            <c:ext xmlns:c16="http://schemas.microsoft.com/office/drawing/2014/chart" uri="{C3380CC4-5D6E-409C-BE32-E72D297353CC}">
              <c16:uniqueId val="{00000000-A0BE-4C80-928D-6CD1DA36C96A}"/>
            </c:ext>
          </c:extLst>
        </c:ser>
        <c:dLbls>
          <c:showLegendKey val="0"/>
          <c:showVal val="0"/>
          <c:showCatName val="0"/>
          <c:showSerName val="0"/>
          <c:showPercent val="0"/>
          <c:showBubbleSize val="0"/>
        </c:dLbls>
        <c:smooth val="0"/>
        <c:axId val="356330432"/>
        <c:axId val="356327480"/>
      </c:lineChart>
      <c:dateAx>
        <c:axId val="35633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27480"/>
        <c:crosses val="autoZero"/>
        <c:auto val="1"/>
        <c:lblOffset val="100"/>
        <c:baseTimeUnit val="days"/>
      </c:dateAx>
      <c:valAx>
        <c:axId val="35632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3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120007</c:v>
                </c:pt>
                <c:pt idx="1">
                  <c:v>120078</c:v>
                </c:pt>
                <c:pt idx="2">
                  <c:v>120148</c:v>
                </c:pt>
                <c:pt idx="3">
                  <c:v>120204</c:v>
                </c:pt>
                <c:pt idx="4">
                  <c:v>120244</c:v>
                </c:pt>
                <c:pt idx="5">
                  <c:v>120315</c:v>
                </c:pt>
                <c:pt idx="6">
                  <c:v>120372</c:v>
                </c:pt>
                <c:pt idx="7">
                  <c:v>120446</c:v>
                </c:pt>
                <c:pt idx="8">
                  <c:v>120502</c:v>
                </c:pt>
                <c:pt idx="9">
                  <c:v>120547</c:v>
                </c:pt>
                <c:pt idx="10">
                  <c:v>120600</c:v>
                </c:pt>
                <c:pt idx="11">
                  <c:v>120662</c:v>
                </c:pt>
                <c:pt idx="12">
                  <c:v>120708</c:v>
                </c:pt>
                <c:pt idx="13">
                  <c:v>120784</c:v>
                </c:pt>
                <c:pt idx="14">
                  <c:v>120848</c:v>
                </c:pt>
                <c:pt idx="15">
                  <c:v>120906</c:v>
                </c:pt>
                <c:pt idx="16">
                  <c:v>120935</c:v>
                </c:pt>
                <c:pt idx="17">
                  <c:v>120997</c:v>
                </c:pt>
                <c:pt idx="18">
                  <c:v>121061</c:v>
                </c:pt>
                <c:pt idx="19">
                  <c:v>121119</c:v>
                </c:pt>
                <c:pt idx="20">
                  <c:v>121161</c:v>
                </c:pt>
                <c:pt idx="21">
                  <c:v>121195</c:v>
                </c:pt>
                <c:pt idx="22">
                  <c:v>121002</c:v>
                </c:pt>
                <c:pt idx="23">
                  <c:v>121062</c:v>
                </c:pt>
                <c:pt idx="24">
                  <c:v>121101</c:v>
                </c:pt>
                <c:pt idx="25">
                  <c:v>121170</c:v>
                </c:pt>
                <c:pt idx="26">
                  <c:v>121078</c:v>
                </c:pt>
                <c:pt idx="27">
                  <c:v>121064</c:v>
                </c:pt>
                <c:pt idx="28">
                  <c:v>121096</c:v>
                </c:pt>
                <c:pt idx="29">
                  <c:v>121128</c:v>
                </c:pt>
                <c:pt idx="30">
                  <c:v>121166</c:v>
                </c:pt>
              </c:numCache>
            </c:numRef>
          </c:val>
          <c:smooth val="0"/>
          <c:extLst>
            <c:ext xmlns:c16="http://schemas.microsoft.com/office/drawing/2014/chart" uri="{C3380CC4-5D6E-409C-BE32-E72D297353CC}">
              <c16:uniqueId val="{00000000-5E69-4C5C-87CF-34822EB02DA4}"/>
            </c:ext>
          </c:extLst>
        </c:ser>
        <c:dLbls>
          <c:showLegendKey val="0"/>
          <c:showVal val="0"/>
          <c:showCatName val="0"/>
          <c:showSerName val="0"/>
          <c:showPercent val="0"/>
          <c:showBubbleSize val="0"/>
        </c:dLbls>
        <c:smooth val="0"/>
        <c:axId val="356328464"/>
        <c:axId val="356331088"/>
      </c:lineChart>
      <c:dateAx>
        <c:axId val="35632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31088"/>
        <c:crosses val="autoZero"/>
        <c:auto val="1"/>
        <c:lblOffset val="100"/>
        <c:baseTimeUnit val="days"/>
      </c:dateAx>
      <c:valAx>
        <c:axId val="35633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40</c:v>
                </c:pt>
                <c:pt idx="1">
                  <c:v>83</c:v>
                </c:pt>
                <c:pt idx="2">
                  <c:v>56</c:v>
                </c:pt>
                <c:pt idx="3">
                  <c:v>49</c:v>
                </c:pt>
                <c:pt idx="4">
                  <c:v>29</c:v>
                </c:pt>
                <c:pt idx="5">
                  <c:v>45</c:v>
                </c:pt>
                <c:pt idx="6">
                  <c:v>43</c:v>
                </c:pt>
                <c:pt idx="7">
                  <c:v>55</c:v>
                </c:pt>
                <c:pt idx="8">
                  <c:v>23</c:v>
                </c:pt>
                <c:pt idx="9">
                  <c:v>35</c:v>
                </c:pt>
                <c:pt idx="10">
                  <c:v>51</c:v>
                </c:pt>
                <c:pt idx="11">
                  <c:v>45</c:v>
                </c:pt>
                <c:pt idx="12">
                  <c:v>26</c:v>
                </c:pt>
                <c:pt idx="13">
                  <c:v>49</c:v>
                </c:pt>
                <c:pt idx="14">
                  <c:v>29</c:v>
                </c:pt>
                <c:pt idx="15">
                  <c:v>67</c:v>
                </c:pt>
                <c:pt idx="16">
                  <c:v>35</c:v>
                </c:pt>
                <c:pt idx="17">
                  <c:v>50</c:v>
                </c:pt>
                <c:pt idx="18">
                  <c:v>33</c:v>
                </c:pt>
                <c:pt idx="19">
                  <c:v>47</c:v>
                </c:pt>
                <c:pt idx="20">
                  <c:v>33</c:v>
                </c:pt>
                <c:pt idx="21">
                  <c:v>37</c:v>
                </c:pt>
                <c:pt idx="22">
                  <c:v>5388</c:v>
                </c:pt>
                <c:pt idx="23">
                  <c:v>2584</c:v>
                </c:pt>
                <c:pt idx="24">
                  <c:v>406</c:v>
                </c:pt>
                <c:pt idx="25">
                  <c:v>249</c:v>
                </c:pt>
                <c:pt idx="26">
                  <c:v>158</c:v>
                </c:pt>
                <c:pt idx="27">
                  <c:v>6927</c:v>
                </c:pt>
                <c:pt idx="28">
                  <c:v>568</c:v>
                </c:pt>
                <c:pt idx="29">
                  <c:v>236</c:v>
                </c:pt>
                <c:pt idx="30">
                  <c:v>130</c:v>
                </c:pt>
              </c:numCache>
            </c:numRef>
          </c:val>
          <c:smooth val="0"/>
          <c:extLst>
            <c:ext xmlns:c16="http://schemas.microsoft.com/office/drawing/2014/chart" uri="{C3380CC4-5D6E-409C-BE32-E72D297353CC}">
              <c16:uniqueId val="{00000000-BB33-4558-B3FF-1654351EA7A3}"/>
            </c:ext>
          </c:extLst>
        </c:ser>
        <c:dLbls>
          <c:showLegendKey val="0"/>
          <c:showVal val="0"/>
          <c:showCatName val="0"/>
          <c:showSerName val="0"/>
          <c:showPercent val="0"/>
          <c:showBubbleSize val="0"/>
        </c:dLbls>
        <c:smooth val="0"/>
        <c:axId val="356341912"/>
        <c:axId val="356342240"/>
      </c:lineChart>
      <c:dateAx>
        <c:axId val="35634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42240"/>
        <c:crosses val="autoZero"/>
        <c:auto val="1"/>
        <c:lblOffset val="100"/>
        <c:baseTimeUnit val="days"/>
      </c:dateAx>
      <c:valAx>
        <c:axId val="35634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0082B-6207-4E98-8E14-36BA238CDFA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F4B1D0B-84AD-4AF4-A193-1D3AC8615A2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2818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132B-02B8-47E9-A986-B7720B71132C}"/>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2762979-2251-4AEA-B677-7D5C48D5BF3C}"/>
              </a:ext>
            </a:extLst>
          </p:cNvPr>
          <p:cNvGraphicFramePr>
            <a:graphicFrameLocks noGrp="1"/>
          </p:cNvGraphicFramePr>
          <p:nvPr>
            <p:ph type="chart" sz="quarter" idx="13"/>
            <p:extLst>
              <p:ext uri="{D42A27DB-BD31-4B8C-83A1-F6EECF244321}">
                <p14:modId xmlns:p14="http://schemas.microsoft.com/office/powerpoint/2010/main" val="4286222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EC3F60-4A38-495C-BB2A-32C88E9108C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2CDE05A-E71F-45E1-9D3A-BDF0599B70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526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292B-BE9B-434F-84EC-73237BC0C4F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B00A2A3-5862-44A8-919B-016C8C6458C7}"/>
              </a:ext>
            </a:extLst>
          </p:cNvPr>
          <p:cNvGraphicFramePr>
            <a:graphicFrameLocks noGrp="1"/>
          </p:cNvGraphicFramePr>
          <p:nvPr>
            <p:ph type="tbl" sz="quarter" idx="13"/>
            <p:extLst>
              <p:ext uri="{D42A27DB-BD31-4B8C-83A1-F6EECF244321}">
                <p14:modId xmlns:p14="http://schemas.microsoft.com/office/powerpoint/2010/main" val="218706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805178"/>
                    </a:ext>
                  </a:extLst>
                </a:gridCol>
                <a:gridCol w="740664">
                  <a:extLst>
                    <a:ext uri="{9D8B030D-6E8A-4147-A177-3AD203B41FA5}">
                      <a16:colId xmlns:a16="http://schemas.microsoft.com/office/drawing/2014/main" val="2262883088"/>
                    </a:ext>
                  </a:extLst>
                </a:gridCol>
                <a:gridCol w="740664">
                  <a:extLst>
                    <a:ext uri="{9D8B030D-6E8A-4147-A177-3AD203B41FA5}">
                      <a16:colId xmlns:a16="http://schemas.microsoft.com/office/drawing/2014/main" val="1418532691"/>
                    </a:ext>
                  </a:extLst>
                </a:gridCol>
                <a:gridCol w="740664">
                  <a:extLst>
                    <a:ext uri="{9D8B030D-6E8A-4147-A177-3AD203B41FA5}">
                      <a16:colId xmlns:a16="http://schemas.microsoft.com/office/drawing/2014/main" val="2153162513"/>
                    </a:ext>
                  </a:extLst>
                </a:gridCol>
                <a:gridCol w="740664">
                  <a:extLst>
                    <a:ext uri="{9D8B030D-6E8A-4147-A177-3AD203B41FA5}">
                      <a16:colId xmlns:a16="http://schemas.microsoft.com/office/drawing/2014/main" val="2965142977"/>
                    </a:ext>
                  </a:extLst>
                </a:gridCol>
                <a:gridCol w="740664">
                  <a:extLst>
                    <a:ext uri="{9D8B030D-6E8A-4147-A177-3AD203B41FA5}">
                      <a16:colId xmlns:a16="http://schemas.microsoft.com/office/drawing/2014/main" val="63210910"/>
                    </a:ext>
                  </a:extLst>
                </a:gridCol>
                <a:gridCol w="740664">
                  <a:extLst>
                    <a:ext uri="{9D8B030D-6E8A-4147-A177-3AD203B41FA5}">
                      <a16:colId xmlns:a16="http://schemas.microsoft.com/office/drawing/2014/main" val="3326228975"/>
                    </a:ext>
                  </a:extLst>
                </a:gridCol>
                <a:gridCol w="740664">
                  <a:extLst>
                    <a:ext uri="{9D8B030D-6E8A-4147-A177-3AD203B41FA5}">
                      <a16:colId xmlns:a16="http://schemas.microsoft.com/office/drawing/2014/main" val="3952038681"/>
                    </a:ext>
                  </a:extLst>
                </a:gridCol>
                <a:gridCol w="740664">
                  <a:extLst>
                    <a:ext uri="{9D8B030D-6E8A-4147-A177-3AD203B41FA5}">
                      <a16:colId xmlns:a16="http://schemas.microsoft.com/office/drawing/2014/main" val="1107791299"/>
                    </a:ext>
                  </a:extLst>
                </a:gridCol>
                <a:gridCol w="740664">
                  <a:extLst>
                    <a:ext uri="{9D8B030D-6E8A-4147-A177-3AD203B41FA5}">
                      <a16:colId xmlns:a16="http://schemas.microsoft.com/office/drawing/2014/main" val="41232208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05429595"/>
                  </a:ext>
                </a:extLst>
              </a:tr>
              <a:tr h="370840">
                <a:tc>
                  <a:txBody>
                    <a:bodyPr/>
                    <a:lstStyle/>
                    <a:p>
                      <a:r>
                        <a:rPr lang="en-US" sz="1000"/>
                        <a:t>Buttercup Malaysia</a:t>
                      </a:r>
                    </a:p>
                  </a:txBody>
                  <a:tcPr/>
                </a:tc>
                <a:tc>
                  <a:txBody>
                    <a:bodyPr/>
                    <a:lstStyle/>
                    <a:p>
                      <a:r>
                        <a:rPr lang="en-US" sz="1000"/>
                        <a:t>121166</a:t>
                      </a:r>
                    </a:p>
                  </a:txBody>
                  <a:tcPr/>
                </a:tc>
                <a:tc>
                  <a:txBody>
                    <a:bodyPr/>
                    <a:lstStyle/>
                    <a:p>
                      <a:r>
                        <a:rPr lang="en-US" sz="1000"/>
                        <a:t>1221</a:t>
                      </a:r>
                    </a:p>
                  </a:txBody>
                  <a:tcPr/>
                </a:tc>
                <a:tc>
                  <a:txBody>
                    <a:bodyPr/>
                    <a:lstStyle/>
                    <a:p>
                      <a:r>
                        <a:rPr lang="en-US" sz="1000"/>
                        <a:t>16</a:t>
                      </a:r>
                    </a:p>
                  </a:txBody>
                  <a:tcPr/>
                </a:tc>
                <a:tc>
                  <a:txBody>
                    <a:bodyPr/>
                    <a:lstStyle/>
                    <a:p>
                      <a:r>
                        <a:rPr lang="en-US" sz="1000"/>
                        <a:t>8975</a:t>
                      </a:r>
                    </a:p>
                  </a:txBody>
                  <a:tcPr/>
                </a:tc>
                <a:tc>
                  <a:txBody>
                    <a:bodyPr/>
                    <a:lstStyle/>
                    <a:p>
                      <a:r>
                        <a:rPr lang="en-US" sz="1000"/>
                        <a:t>674</a:t>
                      </a:r>
                    </a:p>
                  </a:txBody>
                  <a:tcPr/>
                </a:tc>
                <a:tc>
                  <a:txBody>
                    <a:bodyPr/>
                    <a:lstStyle/>
                    <a:p>
                      <a:r>
                        <a:rPr lang="en-US" sz="1000"/>
                        <a:t>2094</a:t>
                      </a:r>
                    </a:p>
                  </a:txBody>
                  <a:tcPr/>
                </a:tc>
                <a:tc>
                  <a:txBody>
                    <a:bodyPr/>
                    <a:lstStyle/>
                    <a:p>
                      <a:r>
                        <a:rPr lang="en-US" sz="1000"/>
                        <a:t>0</a:t>
                      </a:r>
                    </a:p>
                  </a:txBody>
                  <a:tcPr/>
                </a:tc>
                <a:tc>
                  <a:txBody>
                    <a:bodyPr/>
                    <a:lstStyle/>
                    <a:p>
                      <a:r>
                        <a:rPr lang="en-US" sz="1000"/>
                        <a:t>0.6088%</a:t>
                      </a:r>
                    </a:p>
                  </a:txBody>
                  <a:tcPr/>
                </a:tc>
                <a:tc>
                  <a:txBody>
                    <a:bodyPr/>
                    <a:lstStyle/>
                    <a:p>
                      <a:r>
                        <a:rPr lang="en-US" sz="1000"/>
                        <a:t>0.0%</a:t>
                      </a:r>
                    </a:p>
                  </a:txBody>
                  <a:tcPr/>
                </a:tc>
                <a:extLst>
                  <a:ext uri="{0D108BD9-81ED-4DB2-BD59-A6C34878D82A}">
                    <a16:rowId xmlns:a16="http://schemas.microsoft.com/office/drawing/2014/main" val="1612007893"/>
                  </a:ext>
                </a:extLst>
              </a:tr>
            </a:tbl>
          </a:graphicData>
        </a:graphic>
      </p:graphicFrame>
      <p:sp>
        <p:nvSpPr>
          <p:cNvPr id="4" name="Text Placeholder 3">
            <a:extLst>
              <a:ext uri="{FF2B5EF4-FFF2-40B4-BE49-F238E27FC236}">
                <a16:creationId xmlns:a16="http://schemas.microsoft.com/office/drawing/2014/main" id="{C25F25BD-AE94-4113-A9C1-278038EEB78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5361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3F2F3-F17D-409A-8B83-5390F2F30B82}"/>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4697A1DA-3F27-4EE1-B7B7-41E3695E833D}"/>
              </a:ext>
            </a:extLst>
          </p:cNvPr>
          <p:cNvGraphicFramePr>
            <a:graphicFrameLocks noGrp="1"/>
          </p:cNvGraphicFramePr>
          <p:nvPr>
            <p:ph type="chart" sz="quarter" idx="13"/>
            <p:extLst>
              <p:ext uri="{D42A27DB-BD31-4B8C-83A1-F6EECF244321}">
                <p14:modId xmlns:p14="http://schemas.microsoft.com/office/powerpoint/2010/main" val="2628946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B1359-EEB4-406C-9FCA-C884C8807A2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0F63CC5-FD5B-4A62-8C07-2604F29305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324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DAE39-E589-4235-B096-642C9CF61703}"/>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90630B0-11C9-4BAB-87C0-9A4DE9C908C3}"/>
              </a:ext>
            </a:extLst>
          </p:cNvPr>
          <p:cNvGraphicFramePr>
            <a:graphicFrameLocks noGrp="1"/>
          </p:cNvGraphicFramePr>
          <p:nvPr>
            <p:ph type="chart" sz="quarter" idx="13"/>
            <p:extLst>
              <p:ext uri="{D42A27DB-BD31-4B8C-83A1-F6EECF244321}">
                <p14:modId xmlns:p14="http://schemas.microsoft.com/office/powerpoint/2010/main" val="4010363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D016BD-88F3-440E-AD8F-10BB09A75C1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B87B9CA-6870-456C-AD49-F33AA3BB1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897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5939-A79E-4A87-8F1D-0C7492F4D8C6}"/>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20779FA8-5F90-4288-BEFE-29B9E5FE4A96}"/>
              </a:ext>
            </a:extLst>
          </p:cNvPr>
          <p:cNvGraphicFramePr>
            <a:graphicFrameLocks noGrp="1"/>
          </p:cNvGraphicFramePr>
          <p:nvPr>
            <p:ph type="chart" sz="quarter" idx="13"/>
            <p:extLst>
              <p:ext uri="{D42A27DB-BD31-4B8C-83A1-F6EECF244321}">
                <p14:modId xmlns:p14="http://schemas.microsoft.com/office/powerpoint/2010/main" val="319065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66ED2-925C-4F8B-96BD-5731F4082E0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C2359C0-0264-4DD6-B733-05E43F8E9D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914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DC412-55E9-4A2F-BE46-2FBAA091482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742BD3B-ACA5-4917-A1A7-3240FDECC28F}"/>
              </a:ext>
            </a:extLst>
          </p:cNvPr>
          <p:cNvGraphicFramePr>
            <a:graphicFrameLocks noGrp="1"/>
          </p:cNvGraphicFramePr>
          <p:nvPr>
            <p:ph type="chart" sz="quarter" idx="13"/>
            <p:extLst>
              <p:ext uri="{D42A27DB-BD31-4B8C-83A1-F6EECF244321}">
                <p14:modId xmlns:p14="http://schemas.microsoft.com/office/powerpoint/2010/main" val="2746687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DFE2D-C3F6-4581-B403-EA1ED116F86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30DDDD7-0247-499D-A8AC-48A3F8E30C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77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551B-BDEB-498E-8CEB-B3A9B747CA55}"/>
              </a:ext>
            </a:extLst>
          </p:cNvPr>
          <p:cNvSpPr>
            <a:spLocks noGrp="1"/>
          </p:cNvSpPr>
          <p:nvPr>
            <p:ph type="title"/>
          </p:nvPr>
        </p:nvSpPr>
        <p:spPr/>
        <p:txBody>
          <a:bodyPr/>
          <a:lstStyle/>
          <a:p>
            <a:r>
              <a:rPr lang="en-US"/>
              <a:t>(FB) Custom Own Posts Table (new) - 1 of 6</a:t>
            </a:r>
          </a:p>
        </p:txBody>
      </p:sp>
      <p:graphicFrame>
        <p:nvGraphicFramePr>
          <p:cNvPr id="5" name="Table Placeholder 4">
            <a:extLst>
              <a:ext uri="{FF2B5EF4-FFF2-40B4-BE49-F238E27FC236}">
                <a16:creationId xmlns:a16="http://schemas.microsoft.com/office/drawing/2014/main" id="{AE2DEE9E-0EC7-4006-8D9B-A674A955F371}"/>
              </a:ext>
            </a:extLst>
          </p:cNvPr>
          <p:cNvGraphicFramePr>
            <a:graphicFrameLocks noGrp="1"/>
          </p:cNvGraphicFramePr>
          <p:nvPr>
            <p:ph type="tbl" sz="quarter" idx="13"/>
            <p:extLst>
              <p:ext uri="{D42A27DB-BD31-4B8C-83A1-F6EECF244321}">
                <p14:modId xmlns:p14="http://schemas.microsoft.com/office/powerpoint/2010/main" val="27575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9499093"/>
                    </a:ext>
                  </a:extLst>
                </a:gridCol>
                <a:gridCol w="822960">
                  <a:extLst>
                    <a:ext uri="{9D8B030D-6E8A-4147-A177-3AD203B41FA5}">
                      <a16:colId xmlns:a16="http://schemas.microsoft.com/office/drawing/2014/main" val="3000595594"/>
                    </a:ext>
                  </a:extLst>
                </a:gridCol>
                <a:gridCol w="822960">
                  <a:extLst>
                    <a:ext uri="{9D8B030D-6E8A-4147-A177-3AD203B41FA5}">
                      <a16:colId xmlns:a16="http://schemas.microsoft.com/office/drawing/2014/main" val="485909233"/>
                    </a:ext>
                  </a:extLst>
                </a:gridCol>
                <a:gridCol w="822960">
                  <a:extLst>
                    <a:ext uri="{9D8B030D-6E8A-4147-A177-3AD203B41FA5}">
                      <a16:colId xmlns:a16="http://schemas.microsoft.com/office/drawing/2014/main" val="150686381"/>
                    </a:ext>
                  </a:extLst>
                </a:gridCol>
                <a:gridCol w="822960">
                  <a:extLst>
                    <a:ext uri="{9D8B030D-6E8A-4147-A177-3AD203B41FA5}">
                      <a16:colId xmlns:a16="http://schemas.microsoft.com/office/drawing/2014/main" val="520161744"/>
                    </a:ext>
                  </a:extLst>
                </a:gridCol>
                <a:gridCol w="822960">
                  <a:extLst>
                    <a:ext uri="{9D8B030D-6E8A-4147-A177-3AD203B41FA5}">
                      <a16:colId xmlns:a16="http://schemas.microsoft.com/office/drawing/2014/main" val="2881958581"/>
                    </a:ext>
                  </a:extLst>
                </a:gridCol>
                <a:gridCol w="822960">
                  <a:extLst>
                    <a:ext uri="{9D8B030D-6E8A-4147-A177-3AD203B41FA5}">
                      <a16:colId xmlns:a16="http://schemas.microsoft.com/office/drawing/2014/main" val="216521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3052570"/>
                  </a:ext>
                </a:extLst>
              </a:tr>
            </a:tbl>
          </a:graphicData>
        </a:graphic>
      </p:graphicFrame>
      <p:sp>
        <p:nvSpPr>
          <p:cNvPr id="4" name="Text Placeholder 3">
            <a:extLst>
              <a:ext uri="{FF2B5EF4-FFF2-40B4-BE49-F238E27FC236}">
                <a16:creationId xmlns:a16="http://schemas.microsoft.com/office/drawing/2014/main" id="{6607C0A9-7BAF-481F-BCB4-D5C40E91715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49765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010A-D1BA-4589-9890-9148B04AB80A}"/>
              </a:ext>
            </a:extLst>
          </p:cNvPr>
          <p:cNvSpPr>
            <a:spLocks noGrp="1"/>
          </p:cNvSpPr>
          <p:nvPr>
            <p:ph type="title"/>
          </p:nvPr>
        </p:nvSpPr>
        <p:spPr/>
        <p:txBody>
          <a:bodyPr/>
          <a:lstStyle/>
          <a:p>
            <a:r>
              <a:rPr lang="en-US"/>
              <a:t>(FB) Custom Own Posts Table (new) - 2 of 6</a:t>
            </a:r>
          </a:p>
        </p:txBody>
      </p:sp>
      <p:graphicFrame>
        <p:nvGraphicFramePr>
          <p:cNvPr id="5" name="Table Placeholder 4">
            <a:extLst>
              <a:ext uri="{FF2B5EF4-FFF2-40B4-BE49-F238E27FC236}">
                <a16:creationId xmlns:a16="http://schemas.microsoft.com/office/drawing/2014/main" id="{FE4B4FC3-45B9-47F5-B900-8CA5906C6253}"/>
              </a:ext>
            </a:extLst>
          </p:cNvPr>
          <p:cNvGraphicFramePr>
            <a:graphicFrameLocks noGrp="1"/>
          </p:cNvGraphicFramePr>
          <p:nvPr>
            <p:ph type="tbl" sz="quarter" idx="13"/>
            <p:extLst>
              <p:ext uri="{D42A27DB-BD31-4B8C-83A1-F6EECF244321}">
                <p14:modId xmlns:p14="http://schemas.microsoft.com/office/powerpoint/2010/main" val="88196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2641718"/>
                    </a:ext>
                  </a:extLst>
                </a:gridCol>
                <a:gridCol w="822960">
                  <a:extLst>
                    <a:ext uri="{9D8B030D-6E8A-4147-A177-3AD203B41FA5}">
                      <a16:colId xmlns:a16="http://schemas.microsoft.com/office/drawing/2014/main" val="2577917848"/>
                    </a:ext>
                  </a:extLst>
                </a:gridCol>
                <a:gridCol w="822960">
                  <a:extLst>
                    <a:ext uri="{9D8B030D-6E8A-4147-A177-3AD203B41FA5}">
                      <a16:colId xmlns:a16="http://schemas.microsoft.com/office/drawing/2014/main" val="1066751961"/>
                    </a:ext>
                  </a:extLst>
                </a:gridCol>
                <a:gridCol w="822960">
                  <a:extLst>
                    <a:ext uri="{9D8B030D-6E8A-4147-A177-3AD203B41FA5}">
                      <a16:colId xmlns:a16="http://schemas.microsoft.com/office/drawing/2014/main" val="2682954992"/>
                    </a:ext>
                  </a:extLst>
                </a:gridCol>
                <a:gridCol w="822960">
                  <a:extLst>
                    <a:ext uri="{9D8B030D-6E8A-4147-A177-3AD203B41FA5}">
                      <a16:colId xmlns:a16="http://schemas.microsoft.com/office/drawing/2014/main" val="3506643305"/>
                    </a:ext>
                  </a:extLst>
                </a:gridCol>
                <a:gridCol w="822960">
                  <a:extLst>
                    <a:ext uri="{9D8B030D-6E8A-4147-A177-3AD203B41FA5}">
                      <a16:colId xmlns:a16="http://schemas.microsoft.com/office/drawing/2014/main" val="1178602574"/>
                    </a:ext>
                  </a:extLst>
                </a:gridCol>
                <a:gridCol w="822960">
                  <a:extLst>
                    <a:ext uri="{9D8B030D-6E8A-4147-A177-3AD203B41FA5}">
                      <a16:colId xmlns:a16="http://schemas.microsoft.com/office/drawing/2014/main" val="61997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082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- 2018-03-15 17:45:01</a:t>
                      </a:r>
                      <a:r>
                        <a:rPr kumimoji="0" lang="en-US" sz="1000" b="0" i="0" u="none" strike="noStrike" kern="1200" cap="none" spc="0" normalizeH="0" baseline="0" noProof="0">
                          <a:ln>
                            <a:noFill/>
                          </a:ln>
                          <a:solidFill>
                            <a:prstClr val="black"/>
                          </a:solidFill>
                          <a:effectLst/>
                          <a:uLnTx/>
                          <a:uFillTx/>
                          <a:latin typeface="+mn-lt"/>
                          <a:ea typeface="+mn-ea"/>
                          <a:cs typeface="+mn-cs"/>
                        </a:rPr>
                        <a:t>
Scone adalah sejenis roti yang sangat mudah disediakan. Apa  kata Famili Buttercup ajarkan anak-anak untuk menyediakannya?​​
​
#ResipiButtercup​
​
Scone​
​
Bahan-bahan:​
50 gram Buttercup, sejuk dan keras​
1½ cawan tepung naik sendiri​
1 sudu besar serbuk penaik​
3 sudu besar gula halus ​
1/2 cawan susu segar 
Arahan:​
1. Campurkan tepung naik sendiri dan serbuk penaik.​
2. Ambil Buttercup yang keras dari peti ais dan potong 4 segi kecil .​
3. Masukkan Buttercup yang telah dipotong ke dalam campuran tepung tadi dan ramas-ramas sehingga sebati. ​
4. Tambahkan gula halus dan susu segar ke dalam adunan dan bentukkan mengikut keinginan.​
5. Bakar selama 10-12 minit pada suhu 200 darjah Celcius. ​
6. Nikmati dengan apa-apa sahaja yang Famili Buttercup gemari, contohnya aiskrim atau jem buah-buahan. ​
​
Nyum!​
​
Sumber: http://blueewoke09.blogspot.my/2014/01/resepi-scone-simple-sedap.html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560378"/>
                  </a:ext>
                </a:extLst>
              </a:tr>
            </a:tbl>
          </a:graphicData>
        </a:graphic>
      </p:graphicFrame>
      <p:sp>
        <p:nvSpPr>
          <p:cNvPr id="4" name="Text Placeholder 3">
            <a:extLst>
              <a:ext uri="{FF2B5EF4-FFF2-40B4-BE49-F238E27FC236}">
                <a16:creationId xmlns:a16="http://schemas.microsoft.com/office/drawing/2014/main" id="{AFF79522-0AAD-468A-826F-9BCDB5D737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3171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D5BD-598D-4DE1-9E4A-BBFC2E50D20B}"/>
              </a:ext>
            </a:extLst>
          </p:cNvPr>
          <p:cNvSpPr>
            <a:spLocks noGrp="1"/>
          </p:cNvSpPr>
          <p:nvPr>
            <p:ph type="title"/>
          </p:nvPr>
        </p:nvSpPr>
        <p:spPr/>
        <p:txBody>
          <a:bodyPr/>
          <a:lstStyle/>
          <a:p>
            <a:r>
              <a:rPr lang="en-US"/>
              <a:t>(FB) Custom Own Posts Table (new) - 3 of 6</a:t>
            </a:r>
          </a:p>
        </p:txBody>
      </p:sp>
      <p:graphicFrame>
        <p:nvGraphicFramePr>
          <p:cNvPr id="5" name="Table Placeholder 4">
            <a:extLst>
              <a:ext uri="{FF2B5EF4-FFF2-40B4-BE49-F238E27FC236}">
                <a16:creationId xmlns:a16="http://schemas.microsoft.com/office/drawing/2014/main" id="{4B170DD8-9426-471C-82E8-4FFB958592D5}"/>
              </a:ext>
            </a:extLst>
          </p:cNvPr>
          <p:cNvGraphicFramePr>
            <a:graphicFrameLocks noGrp="1"/>
          </p:cNvGraphicFramePr>
          <p:nvPr>
            <p:ph type="tbl" sz="quarter" idx="13"/>
            <p:extLst>
              <p:ext uri="{D42A27DB-BD31-4B8C-83A1-F6EECF244321}">
                <p14:modId xmlns:p14="http://schemas.microsoft.com/office/powerpoint/2010/main" val="114591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7738558"/>
                    </a:ext>
                  </a:extLst>
                </a:gridCol>
                <a:gridCol w="822960">
                  <a:extLst>
                    <a:ext uri="{9D8B030D-6E8A-4147-A177-3AD203B41FA5}">
                      <a16:colId xmlns:a16="http://schemas.microsoft.com/office/drawing/2014/main" val="3269831724"/>
                    </a:ext>
                  </a:extLst>
                </a:gridCol>
                <a:gridCol w="822960">
                  <a:extLst>
                    <a:ext uri="{9D8B030D-6E8A-4147-A177-3AD203B41FA5}">
                      <a16:colId xmlns:a16="http://schemas.microsoft.com/office/drawing/2014/main" val="2423840006"/>
                    </a:ext>
                  </a:extLst>
                </a:gridCol>
                <a:gridCol w="822960">
                  <a:extLst>
                    <a:ext uri="{9D8B030D-6E8A-4147-A177-3AD203B41FA5}">
                      <a16:colId xmlns:a16="http://schemas.microsoft.com/office/drawing/2014/main" val="4243197008"/>
                    </a:ext>
                  </a:extLst>
                </a:gridCol>
                <a:gridCol w="822960">
                  <a:extLst>
                    <a:ext uri="{9D8B030D-6E8A-4147-A177-3AD203B41FA5}">
                      <a16:colId xmlns:a16="http://schemas.microsoft.com/office/drawing/2014/main" val="2124072991"/>
                    </a:ext>
                  </a:extLst>
                </a:gridCol>
                <a:gridCol w="822960">
                  <a:extLst>
                    <a:ext uri="{9D8B030D-6E8A-4147-A177-3AD203B41FA5}">
                      <a16:colId xmlns:a16="http://schemas.microsoft.com/office/drawing/2014/main" val="86993009"/>
                    </a:ext>
                  </a:extLst>
                </a:gridCol>
                <a:gridCol w="822960">
                  <a:extLst>
                    <a:ext uri="{9D8B030D-6E8A-4147-A177-3AD203B41FA5}">
                      <a16:colId xmlns:a16="http://schemas.microsoft.com/office/drawing/2014/main" val="168612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93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- 2018-03-09 20:43:00</a:t>
                      </a:r>
                      <a:r>
                        <a:rPr kumimoji="0" lang="en-US" sz="1000" b="0" i="0" u="none" strike="noStrike" kern="1200" cap="none" spc="0" normalizeH="0" baseline="0" noProof="0">
                          <a:ln>
                            <a:noFill/>
                          </a:ln>
                          <a:solidFill>
                            <a:prstClr val="black"/>
                          </a:solidFill>
                          <a:effectLst/>
                          <a:uLnTx/>
                          <a:uFillTx/>
                          <a:latin typeface="+mn-lt"/>
                          <a:ea typeface="+mn-ea"/>
                          <a:cs typeface="+mn-cs"/>
                        </a:rPr>
                        <a:t>
Garing di luar, lembut di dalam. Sediakan makanan ringan yang lazat ini untuk keluarga anda!​
​
#ResipiButtercup​
​
Cucur Tepung Buttercup​
​
Bahan-bahan:​
50g Buttercup​
125ml air​
70g tepung biasa​
2 atau 3 biji telur​
1 sudu makan gula pasir​
Setitis perisa vanila ​
Minyak untuk menggoreng secukupnya
Arahan:​
1. Panaskan 50g Buttercup dan sesudu gula pasir dengan 125ml air sehingga mendidih. ​
2. Masukkan tepung dan gaul hingga sebati.​
3. Renjis sedikit demi sedikit telur yang telah dipukul, sambil menggaulnya rata-rata.​
4. Tambahkan perisa vanila, kemudian terus gaul hingga menjadi doh yang licin dan sebati. ​
5. Gunakan sudu, dan bentukkan doh menjadi bulat-bulat.  ​
6. Panaskan minyak dalam kuali dan goreng doh tadi hingga menjadi besar dan kuning keemasan. ​
7. Keluarkan dan tuskan, kemudian taburkan gula di atasnya. ​
​​
Sumber: http://malay.cri.cn/581/2009/11/05/125s105050.htm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8012830"/>
                  </a:ext>
                </a:extLst>
              </a:tr>
            </a:tbl>
          </a:graphicData>
        </a:graphic>
      </p:graphicFrame>
      <p:sp>
        <p:nvSpPr>
          <p:cNvPr id="4" name="Text Placeholder 3">
            <a:extLst>
              <a:ext uri="{FF2B5EF4-FFF2-40B4-BE49-F238E27FC236}">
                <a16:creationId xmlns:a16="http://schemas.microsoft.com/office/drawing/2014/main" id="{70C78070-4D46-44DD-8D78-02A0B33A3A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37153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9D0DD-FF3D-4516-B231-51A0BA726407}"/>
              </a:ext>
            </a:extLst>
          </p:cNvPr>
          <p:cNvSpPr>
            <a:spLocks noGrp="1"/>
          </p:cNvSpPr>
          <p:nvPr>
            <p:ph type="title"/>
          </p:nvPr>
        </p:nvSpPr>
        <p:spPr/>
        <p:txBody>
          <a:bodyPr/>
          <a:lstStyle/>
          <a:p>
            <a:r>
              <a:rPr lang="en-US"/>
              <a:t>(FB) Custom Own Posts Table (new) - 4 of 6</a:t>
            </a:r>
          </a:p>
        </p:txBody>
      </p:sp>
      <p:graphicFrame>
        <p:nvGraphicFramePr>
          <p:cNvPr id="5" name="Table Placeholder 4">
            <a:extLst>
              <a:ext uri="{FF2B5EF4-FFF2-40B4-BE49-F238E27FC236}">
                <a16:creationId xmlns:a16="http://schemas.microsoft.com/office/drawing/2014/main" id="{AAADD410-BDC0-41CB-A67B-40B3D31DBAEC}"/>
              </a:ext>
            </a:extLst>
          </p:cNvPr>
          <p:cNvGraphicFramePr>
            <a:graphicFrameLocks noGrp="1"/>
          </p:cNvGraphicFramePr>
          <p:nvPr>
            <p:ph type="tbl" sz="quarter" idx="13"/>
            <p:extLst>
              <p:ext uri="{D42A27DB-BD31-4B8C-83A1-F6EECF244321}">
                <p14:modId xmlns:p14="http://schemas.microsoft.com/office/powerpoint/2010/main" val="148348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3073166"/>
                    </a:ext>
                  </a:extLst>
                </a:gridCol>
                <a:gridCol w="822960">
                  <a:extLst>
                    <a:ext uri="{9D8B030D-6E8A-4147-A177-3AD203B41FA5}">
                      <a16:colId xmlns:a16="http://schemas.microsoft.com/office/drawing/2014/main" val="530466673"/>
                    </a:ext>
                  </a:extLst>
                </a:gridCol>
                <a:gridCol w="822960">
                  <a:extLst>
                    <a:ext uri="{9D8B030D-6E8A-4147-A177-3AD203B41FA5}">
                      <a16:colId xmlns:a16="http://schemas.microsoft.com/office/drawing/2014/main" val="608677248"/>
                    </a:ext>
                  </a:extLst>
                </a:gridCol>
                <a:gridCol w="822960">
                  <a:extLst>
                    <a:ext uri="{9D8B030D-6E8A-4147-A177-3AD203B41FA5}">
                      <a16:colId xmlns:a16="http://schemas.microsoft.com/office/drawing/2014/main" val="1405166994"/>
                    </a:ext>
                  </a:extLst>
                </a:gridCol>
                <a:gridCol w="822960">
                  <a:extLst>
                    <a:ext uri="{9D8B030D-6E8A-4147-A177-3AD203B41FA5}">
                      <a16:colId xmlns:a16="http://schemas.microsoft.com/office/drawing/2014/main" val="808271657"/>
                    </a:ext>
                  </a:extLst>
                </a:gridCol>
                <a:gridCol w="822960">
                  <a:extLst>
                    <a:ext uri="{9D8B030D-6E8A-4147-A177-3AD203B41FA5}">
                      <a16:colId xmlns:a16="http://schemas.microsoft.com/office/drawing/2014/main" val="564716273"/>
                    </a:ext>
                  </a:extLst>
                </a:gridCol>
                <a:gridCol w="822960">
                  <a:extLst>
                    <a:ext uri="{9D8B030D-6E8A-4147-A177-3AD203B41FA5}">
                      <a16:colId xmlns:a16="http://schemas.microsoft.com/office/drawing/2014/main" val="260515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64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- 2018-03-25 20:49:00</a:t>
                      </a:r>
                      <a:r>
                        <a:rPr kumimoji="0" lang="en-US" sz="1000" b="0" i="0" u="none" strike="noStrike" kern="1200" cap="none" spc="0" normalizeH="0" baseline="0" noProof="0">
                          <a:ln>
                            <a:noFill/>
                          </a:ln>
                          <a:solidFill>
                            <a:prstClr val="black"/>
                          </a:solidFill>
                          <a:effectLst/>
                          <a:uLnTx/>
                          <a:uFillTx/>
                          <a:latin typeface="+mn-lt"/>
                          <a:ea typeface="+mn-ea"/>
                          <a:cs typeface="+mn-cs"/>
                        </a:rPr>
                        <a:t>
Tauhu diperbuat daripada kacang soya yang tinggi protein. Olahkannya dengan Buttercup menjadi snek yang berkhasiat dan menyelerakan.​
​
#ResipiButtercup​
​
Tauhu Goreng Buttercup​
​
Bahan-bahan:​
1 sudu makan Buttercup​
1 kotak tauhu putih ​
1 bungkus tepung goreng ​
5 ulas bawang putih ​
7 ulas bawang merah ​
Sos tiram secukup rasa
Arahan:​
1. Cuci tauhu hingga bersih, potong dadu​
2. Kupas bawang putih dan bawang merah, hiris tipis-tipis​
3. Salutkan tauhu dengan tepung, gorengkan, angkat dan tos​
4. Panaskan Buttercup, tumis bawang putih dan bawang merah hingga harum​
5. Masukkan tauhu yang sudah digoreng tepung​
6. Tambahkan sos tiram mengikut selera​
7. Tauhu goreng Buttercup siap dihidangkan​
​
Sumber: https://cookpad.com/id/resep/4037728-tahu-goreng-mentega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5406901"/>
                  </a:ext>
                </a:extLst>
              </a:tr>
            </a:tbl>
          </a:graphicData>
        </a:graphic>
      </p:graphicFrame>
      <p:sp>
        <p:nvSpPr>
          <p:cNvPr id="4" name="Text Placeholder 3">
            <a:extLst>
              <a:ext uri="{FF2B5EF4-FFF2-40B4-BE49-F238E27FC236}">
                <a16:creationId xmlns:a16="http://schemas.microsoft.com/office/drawing/2014/main" id="{9D54C7FB-D382-4AE7-BE4F-ACB9750D8D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42722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E4552-10AE-499F-A392-FE09C7D22B74}"/>
              </a:ext>
            </a:extLst>
          </p:cNvPr>
          <p:cNvSpPr>
            <a:spLocks noGrp="1"/>
          </p:cNvSpPr>
          <p:nvPr>
            <p:ph type="title"/>
          </p:nvPr>
        </p:nvSpPr>
        <p:spPr/>
        <p:txBody>
          <a:bodyPr/>
          <a:lstStyle/>
          <a:p>
            <a:r>
              <a:rPr lang="en-US"/>
              <a:t>(FB) Custom Own Posts Table (new) - 5 of 6</a:t>
            </a:r>
          </a:p>
        </p:txBody>
      </p:sp>
      <p:graphicFrame>
        <p:nvGraphicFramePr>
          <p:cNvPr id="5" name="Table Placeholder 4">
            <a:extLst>
              <a:ext uri="{FF2B5EF4-FFF2-40B4-BE49-F238E27FC236}">
                <a16:creationId xmlns:a16="http://schemas.microsoft.com/office/drawing/2014/main" id="{1D42E547-A74B-4752-8858-CF04BD140922}"/>
              </a:ext>
            </a:extLst>
          </p:cNvPr>
          <p:cNvGraphicFramePr>
            <a:graphicFrameLocks noGrp="1"/>
          </p:cNvGraphicFramePr>
          <p:nvPr>
            <p:ph type="tbl" sz="quarter" idx="13"/>
            <p:extLst>
              <p:ext uri="{D42A27DB-BD31-4B8C-83A1-F6EECF244321}">
                <p14:modId xmlns:p14="http://schemas.microsoft.com/office/powerpoint/2010/main" val="3759120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4412653"/>
                    </a:ext>
                  </a:extLst>
                </a:gridCol>
                <a:gridCol w="822960">
                  <a:extLst>
                    <a:ext uri="{9D8B030D-6E8A-4147-A177-3AD203B41FA5}">
                      <a16:colId xmlns:a16="http://schemas.microsoft.com/office/drawing/2014/main" val="3596552725"/>
                    </a:ext>
                  </a:extLst>
                </a:gridCol>
                <a:gridCol w="822960">
                  <a:extLst>
                    <a:ext uri="{9D8B030D-6E8A-4147-A177-3AD203B41FA5}">
                      <a16:colId xmlns:a16="http://schemas.microsoft.com/office/drawing/2014/main" val="1309603600"/>
                    </a:ext>
                  </a:extLst>
                </a:gridCol>
                <a:gridCol w="822960">
                  <a:extLst>
                    <a:ext uri="{9D8B030D-6E8A-4147-A177-3AD203B41FA5}">
                      <a16:colId xmlns:a16="http://schemas.microsoft.com/office/drawing/2014/main" val="2418487970"/>
                    </a:ext>
                  </a:extLst>
                </a:gridCol>
                <a:gridCol w="822960">
                  <a:extLst>
                    <a:ext uri="{9D8B030D-6E8A-4147-A177-3AD203B41FA5}">
                      <a16:colId xmlns:a16="http://schemas.microsoft.com/office/drawing/2014/main" val="782819280"/>
                    </a:ext>
                  </a:extLst>
                </a:gridCol>
                <a:gridCol w="822960">
                  <a:extLst>
                    <a:ext uri="{9D8B030D-6E8A-4147-A177-3AD203B41FA5}">
                      <a16:colId xmlns:a16="http://schemas.microsoft.com/office/drawing/2014/main" val="3330399853"/>
                    </a:ext>
                  </a:extLst>
                </a:gridCol>
                <a:gridCol w="822960">
                  <a:extLst>
                    <a:ext uri="{9D8B030D-6E8A-4147-A177-3AD203B41FA5}">
                      <a16:colId xmlns:a16="http://schemas.microsoft.com/office/drawing/2014/main" val="133977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324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- 2018-03-23 17:48:00</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makan hotcake yang gebu ketika sarapan pagi! Cuba sediakannya sendiri:​
​
#ResipiButtercup​
​
Hotcake Vanila​
​
Bahan-bahan:​
1 sudu besar Buttercup, cair​
1 cawan tepung gandum*​
1 sudu kecil serbuk penaik*​
1/2 sudu kecil garam*​
4 kuning telur​
4 putih telur​
1/2 cawan susu cair​
1/4 cawan air​
2 sudu besar gula ​
1/2 sudu kecil esen vanila
Arahan:​
​
1. Ayak bahan yang bertanda *​
2. Satukan bahan-bahan ayak, susu, air, Buttercup, telur kuning, gula, dan vanilla. Pukul sebati sehingga tidak berketul.​
3. Pukul putih telur sehingga kental.​
4. Masukkan sebahagian putih telur tadi ke dalam adunan tepung dan kacau sebati menggunakan spatula.​
5. Setelah sebati, masukkan lebihan telur putih tadi dan kacau sebati.​
6. Panaskan kuali tahan lekat.​
7. Ambil 1 senduk kecil adunan dan sendukkan di atas kuali panas tadi, masak sehingga terbit buih-buih kecil diatasnya. Terbalikkan dan masak hingga perang.​
8. Ulangi prosess sehingga habis.​
9. Hidang panas dengan manisan keg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9829913"/>
                  </a:ext>
                </a:extLst>
              </a:tr>
            </a:tbl>
          </a:graphicData>
        </a:graphic>
      </p:graphicFrame>
      <p:sp>
        <p:nvSpPr>
          <p:cNvPr id="4" name="Text Placeholder 3">
            <a:extLst>
              <a:ext uri="{FF2B5EF4-FFF2-40B4-BE49-F238E27FC236}">
                <a16:creationId xmlns:a16="http://schemas.microsoft.com/office/drawing/2014/main" id="{8D432440-C317-40E5-89B2-ABF5875999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9395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E00A5-59D1-4674-8B63-5DCAAC98FC4A}"/>
              </a:ext>
            </a:extLst>
          </p:cNvPr>
          <p:cNvSpPr>
            <a:spLocks noGrp="1"/>
          </p:cNvSpPr>
          <p:nvPr>
            <p:ph type="title"/>
          </p:nvPr>
        </p:nvSpPr>
        <p:spPr/>
        <p:txBody>
          <a:bodyPr/>
          <a:lstStyle/>
          <a:p>
            <a:r>
              <a:rPr lang="en-US"/>
              <a:t>(FB) Custom Own Posts Table (new) - 6 of 6</a:t>
            </a:r>
          </a:p>
        </p:txBody>
      </p:sp>
      <p:graphicFrame>
        <p:nvGraphicFramePr>
          <p:cNvPr id="5" name="Table Placeholder 4">
            <a:extLst>
              <a:ext uri="{FF2B5EF4-FFF2-40B4-BE49-F238E27FC236}">
                <a16:creationId xmlns:a16="http://schemas.microsoft.com/office/drawing/2014/main" id="{EF6A8D0A-ADE3-4A26-AD57-ADC4C31A7A45}"/>
              </a:ext>
            </a:extLst>
          </p:cNvPr>
          <p:cNvGraphicFramePr>
            <a:graphicFrameLocks noGrp="1"/>
          </p:cNvGraphicFramePr>
          <p:nvPr>
            <p:ph type="tbl" sz="quarter" idx="13"/>
            <p:extLst>
              <p:ext uri="{D42A27DB-BD31-4B8C-83A1-F6EECF244321}">
                <p14:modId xmlns:p14="http://schemas.microsoft.com/office/powerpoint/2010/main" val="332974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3830599"/>
                    </a:ext>
                  </a:extLst>
                </a:gridCol>
                <a:gridCol w="822960">
                  <a:extLst>
                    <a:ext uri="{9D8B030D-6E8A-4147-A177-3AD203B41FA5}">
                      <a16:colId xmlns:a16="http://schemas.microsoft.com/office/drawing/2014/main" val="2088045969"/>
                    </a:ext>
                  </a:extLst>
                </a:gridCol>
                <a:gridCol w="822960">
                  <a:extLst>
                    <a:ext uri="{9D8B030D-6E8A-4147-A177-3AD203B41FA5}">
                      <a16:colId xmlns:a16="http://schemas.microsoft.com/office/drawing/2014/main" val="373098180"/>
                    </a:ext>
                  </a:extLst>
                </a:gridCol>
                <a:gridCol w="822960">
                  <a:extLst>
                    <a:ext uri="{9D8B030D-6E8A-4147-A177-3AD203B41FA5}">
                      <a16:colId xmlns:a16="http://schemas.microsoft.com/office/drawing/2014/main" val="3995790310"/>
                    </a:ext>
                  </a:extLst>
                </a:gridCol>
                <a:gridCol w="822960">
                  <a:extLst>
                    <a:ext uri="{9D8B030D-6E8A-4147-A177-3AD203B41FA5}">
                      <a16:colId xmlns:a16="http://schemas.microsoft.com/office/drawing/2014/main" val="1917403712"/>
                    </a:ext>
                  </a:extLst>
                </a:gridCol>
                <a:gridCol w="822960">
                  <a:extLst>
                    <a:ext uri="{9D8B030D-6E8A-4147-A177-3AD203B41FA5}">
                      <a16:colId xmlns:a16="http://schemas.microsoft.com/office/drawing/2014/main" val="1953315672"/>
                    </a:ext>
                  </a:extLst>
                </a:gridCol>
                <a:gridCol w="822960">
                  <a:extLst>
                    <a:ext uri="{9D8B030D-6E8A-4147-A177-3AD203B41FA5}">
                      <a16:colId xmlns:a16="http://schemas.microsoft.com/office/drawing/2014/main" val="14864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25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- 2018-03-01 19:27:25</a:t>
                      </a:r>
                      <a:r>
                        <a:rPr kumimoji="0" lang="en-US" sz="1000" b="0" i="0" u="none" strike="noStrike" kern="1200" cap="none" spc="0" normalizeH="0" baseline="0" noProof="0">
                          <a:ln>
                            <a:noFill/>
                          </a:ln>
                          <a:solidFill>
                            <a:prstClr val="black"/>
                          </a:solidFill>
                          <a:effectLst/>
                          <a:uLnTx/>
                          <a:uFillTx/>
                          <a:latin typeface="+mn-lt"/>
                          <a:ea typeface="+mn-ea"/>
                          <a:cs typeface="+mn-cs"/>
                        </a:rPr>
                        <a:t>
Bulan ini sama-sama kita cuba resipi makanan cekut ya Famili Buttercup.
Tidak hanya lazat di luar, muffin ini istimewa kerana mengandungi krim di dalamnya! Mari cuba resipi muffin krim keju yang gebu ini!
#ResipiButtercup
Muffin Krim Keju
Bahan-bahan:
3 cawan tepung
1 cawan gula
4 sudu teh serbuk penaik
1 sudu teh garam
2/3 cawan susu
1/2 cawan minyak sayuran
2 biji telur saiz besar
226 gram krim keju, dilembutkan
1 cawan gula
Topping:
1/4 cawan Buttercup, dilembutkan
1/2 cawan tepung serba guna
1 cawan gula
Arahan:
1. Panaskan ketuhar hingga 375°C.
2. Letakkan cawan muffin di dalam tin acuan.
3. Campurkan tepung, gula, serbuk penaik, dan garam dalam mangkuk besar.
4. Dalam mangkuk yang lain, kacau bersama susu, minyak, dan telur.
5. Campurkan dengan bahan-bahan kering dalam mangkuk besar tadi.
6. Kacau sehingga menjadi adunan.
7. Campurkan krim keju dan 1 cawan gula.
8. Tambahkan separuh campuran ini ke dalam adunan muffin.
9. Isi adunan ke dalam cawan muffin kira-kira 1/2 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5244896"/>
                  </a:ext>
                </a:extLst>
              </a:tr>
            </a:tbl>
          </a:graphicData>
        </a:graphic>
      </p:graphicFrame>
      <p:sp>
        <p:nvSpPr>
          <p:cNvPr id="4" name="Text Placeholder 3">
            <a:extLst>
              <a:ext uri="{FF2B5EF4-FFF2-40B4-BE49-F238E27FC236}">
                <a16:creationId xmlns:a16="http://schemas.microsoft.com/office/drawing/2014/main" id="{D3D175D6-327C-45AE-ACE7-24D7FB33045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542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BBA2-4B9E-4717-B8A9-1585315D86D2}"/>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4C629FE9-A2B8-413C-B191-2DE375C5ACFB}"/>
              </a:ext>
            </a:extLst>
          </p:cNvPr>
          <p:cNvGraphicFramePr>
            <a:graphicFrameLocks noGrp="1"/>
          </p:cNvGraphicFramePr>
          <p:nvPr>
            <p:ph type="tbl" sz="quarter" idx="13"/>
            <p:extLst>
              <p:ext uri="{D42A27DB-BD31-4B8C-83A1-F6EECF244321}">
                <p14:modId xmlns:p14="http://schemas.microsoft.com/office/powerpoint/2010/main" val="179872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9188886"/>
                    </a:ext>
                  </a:extLst>
                </a:gridCol>
                <a:gridCol w="2468880">
                  <a:extLst>
                    <a:ext uri="{9D8B030D-6E8A-4147-A177-3AD203B41FA5}">
                      <a16:colId xmlns:a16="http://schemas.microsoft.com/office/drawing/2014/main" val="1948503245"/>
                    </a:ext>
                  </a:extLst>
                </a:gridCol>
                <a:gridCol w="822960">
                  <a:extLst>
                    <a:ext uri="{9D8B030D-6E8A-4147-A177-3AD203B41FA5}">
                      <a16:colId xmlns:a16="http://schemas.microsoft.com/office/drawing/2014/main" val="1390359210"/>
                    </a:ext>
                  </a:extLst>
                </a:gridCol>
                <a:gridCol w="822960">
                  <a:extLst>
                    <a:ext uri="{9D8B030D-6E8A-4147-A177-3AD203B41FA5}">
                      <a16:colId xmlns:a16="http://schemas.microsoft.com/office/drawing/2014/main" val="2773595236"/>
                    </a:ext>
                  </a:extLst>
                </a:gridCol>
                <a:gridCol w="822960">
                  <a:extLst>
                    <a:ext uri="{9D8B030D-6E8A-4147-A177-3AD203B41FA5}">
                      <a16:colId xmlns:a16="http://schemas.microsoft.com/office/drawing/2014/main" val="29449035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003628389"/>
                  </a:ext>
                </a:extLst>
              </a:tr>
              <a:tr h="370840">
                <a:tc>
                  <a:txBody>
                    <a:bodyPr/>
                    <a:lstStyle/>
                    <a:p>
                      <a:r>
                        <a:rPr lang="en-US" sz="1000"/>
                        <a:t>Kelab Cinta Ketuhar</a:t>
                      </a:r>
                    </a:p>
                  </a:txBody>
                  <a:tcPr/>
                </a:tc>
                <a:tc>
                  <a:txBody>
                    <a:bodyPr/>
                    <a:lstStyle/>
                    <a:p>
                      <a:r>
                        <a:rPr lang="en-US" sz="1000"/>
                        <a:t>Buttercup Malaysia (9)</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extLst>
                  <a:ext uri="{0D108BD9-81ED-4DB2-BD59-A6C34878D82A}">
                    <a16:rowId xmlns:a16="http://schemas.microsoft.com/office/drawing/2014/main" val="977627702"/>
                  </a:ext>
                </a:extLst>
              </a:tr>
              <a:tr h="370840">
                <a:tc>
                  <a:txBody>
                    <a:bodyPr/>
                    <a:lstStyle/>
                    <a:p>
                      <a:r>
                        <a:rPr lang="nb-NO" sz="1000"/>
                        <a:t>Teknik Sharp Entry - Tok Wan FX</a:t>
                      </a:r>
                      <a:endParaRPr lang="en-US" sz="1000"/>
                    </a:p>
                  </a:txBody>
                  <a:tcPr/>
                </a:tc>
                <a:tc>
                  <a:txBody>
                    <a:bodyPr/>
                    <a:lstStyle/>
                    <a:p>
                      <a:r>
                        <a:rPr lang="en-US" sz="1000"/>
                        <a:t>Buttercup Malaysia (5)</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extLst>
                  <a:ext uri="{0D108BD9-81ED-4DB2-BD59-A6C34878D82A}">
                    <a16:rowId xmlns:a16="http://schemas.microsoft.com/office/drawing/2014/main" val="3559487466"/>
                  </a:ext>
                </a:extLst>
              </a:tr>
              <a:tr h="370840">
                <a:tc>
                  <a:txBody>
                    <a:bodyPr/>
                    <a:lstStyle/>
                    <a:p>
                      <a:r>
                        <a:rPr lang="en-US" sz="1000"/>
                        <a:t>Buttercup</a:t>
                      </a:r>
                    </a:p>
                  </a:txBody>
                  <a:tcPr/>
                </a:tc>
                <a:tc>
                  <a:txBody>
                    <a:bodyPr/>
                    <a:lstStyle/>
                    <a:p>
                      <a:r>
                        <a:rPr lang="en-US" sz="1000"/>
                        <a:t>Buttercup Malaysia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1622069613"/>
                  </a:ext>
                </a:extLst>
              </a:tr>
            </a:tbl>
          </a:graphicData>
        </a:graphic>
      </p:graphicFrame>
      <p:sp>
        <p:nvSpPr>
          <p:cNvPr id="4" name="Text Placeholder 3">
            <a:extLst>
              <a:ext uri="{FF2B5EF4-FFF2-40B4-BE49-F238E27FC236}">
                <a16:creationId xmlns:a16="http://schemas.microsoft.com/office/drawing/2014/main" id="{46AF4EDA-6D89-4585-8EEC-A3890E5DCA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26360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CD392-6C64-43D8-A9BF-E4CF7F8B8566}"/>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5260607A-5338-4022-840E-E4CE68FF1F92}"/>
              </a:ext>
            </a:extLst>
          </p:cNvPr>
          <p:cNvGraphicFramePr>
            <a:graphicFrameLocks noGrp="1"/>
          </p:cNvGraphicFramePr>
          <p:nvPr>
            <p:ph type="chart" sz="quarter" idx="13"/>
            <p:extLst>
              <p:ext uri="{D42A27DB-BD31-4B8C-83A1-F6EECF244321}">
                <p14:modId xmlns:p14="http://schemas.microsoft.com/office/powerpoint/2010/main" val="817350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A076E0-7C8D-41B9-BF2E-5877D2DE144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3C21390-1BBA-464F-A33F-97F1829A8D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766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DEA9-7BFD-4D8D-B498-5D86B2D9285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8FC67A8-1806-40AA-8CAF-DEE31903FD4D}"/>
              </a:ext>
            </a:extLst>
          </p:cNvPr>
          <p:cNvGraphicFramePr>
            <a:graphicFrameLocks noGrp="1"/>
          </p:cNvGraphicFramePr>
          <p:nvPr>
            <p:ph type="chart" sz="quarter" idx="13"/>
            <p:extLst>
              <p:ext uri="{D42A27DB-BD31-4B8C-83A1-F6EECF244321}">
                <p14:modId xmlns:p14="http://schemas.microsoft.com/office/powerpoint/2010/main" val="2778934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DE4FD-4A5A-495A-9DD5-AB5658C6674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A68A26A-AF72-40F7-9D29-6FFE2E24F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472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835F-65BD-414D-A132-10846CFB9D6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C73116B-8E4B-46BB-85DC-B83DA93B5E3C}"/>
              </a:ext>
            </a:extLst>
          </p:cNvPr>
          <p:cNvGraphicFramePr>
            <a:graphicFrameLocks noGrp="1"/>
          </p:cNvGraphicFramePr>
          <p:nvPr>
            <p:ph type="chart" sz="quarter" idx="13"/>
            <p:extLst>
              <p:ext uri="{D42A27DB-BD31-4B8C-83A1-F6EECF244321}">
                <p14:modId xmlns:p14="http://schemas.microsoft.com/office/powerpoint/2010/main" val="39595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556A8-3666-45D7-9FBD-56826B511A9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B8025EF-932A-4998-89C5-9A99C53106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762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96B29-E0C6-45E6-829F-4247B2E9C4BB}"/>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A98055D9-662C-4847-8F2D-C642844DFA9C}"/>
              </a:ext>
            </a:extLst>
          </p:cNvPr>
          <p:cNvGraphicFramePr>
            <a:graphicFrameLocks noGrp="1"/>
          </p:cNvGraphicFramePr>
          <p:nvPr>
            <p:ph type="chart" sz="quarter" idx="13"/>
            <p:extLst>
              <p:ext uri="{D42A27DB-BD31-4B8C-83A1-F6EECF244321}">
                <p14:modId xmlns:p14="http://schemas.microsoft.com/office/powerpoint/2010/main" val="4119957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61823-2A92-45DD-B563-68EF704053D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2C426DA-433A-4F31-87C9-A8EB65E50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422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5D3B-08DF-4157-B216-99970A6CDA04}"/>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6CFBC1C3-EE22-4FCE-ACAE-AF61A02DD2CA}"/>
              </a:ext>
            </a:extLst>
          </p:cNvPr>
          <p:cNvGraphicFramePr>
            <a:graphicFrameLocks noGrp="1"/>
          </p:cNvGraphicFramePr>
          <p:nvPr>
            <p:ph type="tbl" sz="quarter" idx="13"/>
            <p:extLst>
              <p:ext uri="{D42A27DB-BD31-4B8C-83A1-F6EECF244321}">
                <p14:modId xmlns:p14="http://schemas.microsoft.com/office/powerpoint/2010/main" val="109080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47159819"/>
                    </a:ext>
                  </a:extLst>
                </a:gridCol>
                <a:gridCol w="1645920">
                  <a:extLst>
                    <a:ext uri="{9D8B030D-6E8A-4147-A177-3AD203B41FA5}">
                      <a16:colId xmlns:a16="http://schemas.microsoft.com/office/drawing/2014/main" val="668947138"/>
                    </a:ext>
                  </a:extLst>
                </a:gridCol>
                <a:gridCol w="1645920">
                  <a:extLst>
                    <a:ext uri="{9D8B030D-6E8A-4147-A177-3AD203B41FA5}">
                      <a16:colId xmlns:a16="http://schemas.microsoft.com/office/drawing/2014/main" val="2457030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03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403240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36795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51844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9087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76767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05057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54283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56076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5520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839334706"/>
                  </a:ext>
                </a:extLst>
              </a:tr>
            </a:tbl>
          </a:graphicData>
        </a:graphic>
      </p:graphicFrame>
      <p:sp>
        <p:nvSpPr>
          <p:cNvPr id="4" name="Text Placeholder 3">
            <a:extLst>
              <a:ext uri="{FF2B5EF4-FFF2-40B4-BE49-F238E27FC236}">
                <a16:creationId xmlns:a16="http://schemas.microsoft.com/office/drawing/2014/main" id="{26B3B849-2231-4679-B854-C444354E67D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7767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FD4DE-9A58-4023-84D2-C0C072662A62}"/>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BCF86490-F112-42BB-9D7C-48EABFE0F280}"/>
              </a:ext>
            </a:extLst>
          </p:cNvPr>
          <p:cNvGraphicFramePr>
            <a:graphicFrameLocks noGrp="1"/>
          </p:cNvGraphicFramePr>
          <p:nvPr>
            <p:ph type="tbl" sz="quarter" idx="13"/>
            <p:extLst>
              <p:ext uri="{D42A27DB-BD31-4B8C-83A1-F6EECF244321}">
                <p14:modId xmlns:p14="http://schemas.microsoft.com/office/powerpoint/2010/main" val="266987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97262099"/>
                    </a:ext>
                  </a:extLst>
                </a:gridCol>
                <a:gridCol w="1645920">
                  <a:extLst>
                    <a:ext uri="{9D8B030D-6E8A-4147-A177-3AD203B41FA5}">
                      <a16:colId xmlns:a16="http://schemas.microsoft.com/office/drawing/2014/main" val="2018183761"/>
                    </a:ext>
                  </a:extLst>
                </a:gridCol>
                <a:gridCol w="1645920">
                  <a:extLst>
                    <a:ext uri="{9D8B030D-6E8A-4147-A177-3AD203B41FA5}">
                      <a16:colId xmlns:a16="http://schemas.microsoft.com/office/drawing/2014/main" val="258145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0785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84748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97875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874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67141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53382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32724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26373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13117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8478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680720624"/>
                  </a:ext>
                </a:extLst>
              </a:tr>
            </a:tbl>
          </a:graphicData>
        </a:graphic>
      </p:graphicFrame>
      <p:sp>
        <p:nvSpPr>
          <p:cNvPr id="4" name="Text Placeholder 3">
            <a:extLst>
              <a:ext uri="{FF2B5EF4-FFF2-40B4-BE49-F238E27FC236}">
                <a16:creationId xmlns:a16="http://schemas.microsoft.com/office/drawing/2014/main" id="{340834E9-4462-4B6B-A71E-E3B6E547FB2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75560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AE53-0992-449D-8655-6E2ADA01DCD6}"/>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AB85FA61-60E1-4895-822A-15288C058904}"/>
              </a:ext>
            </a:extLst>
          </p:cNvPr>
          <p:cNvGraphicFramePr>
            <a:graphicFrameLocks noGrp="1"/>
          </p:cNvGraphicFramePr>
          <p:nvPr>
            <p:ph type="tbl" sz="quarter" idx="13"/>
            <p:extLst>
              <p:ext uri="{D42A27DB-BD31-4B8C-83A1-F6EECF244321}">
                <p14:modId xmlns:p14="http://schemas.microsoft.com/office/powerpoint/2010/main" val="426672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00695487"/>
                    </a:ext>
                  </a:extLst>
                </a:gridCol>
                <a:gridCol w="1645920">
                  <a:extLst>
                    <a:ext uri="{9D8B030D-6E8A-4147-A177-3AD203B41FA5}">
                      <a16:colId xmlns:a16="http://schemas.microsoft.com/office/drawing/2014/main" val="1996847685"/>
                    </a:ext>
                  </a:extLst>
                </a:gridCol>
                <a:gridCol w="1645920">
                  <a:extLst>
                    <a:ext uri="{9D8B030D-6E8A-4147-A177-3AD203B41FA5}">
                      <a16:colId xmlns:a16="http://schemas.microsoft.com/office/drawing/2014/main" val="414510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3288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92252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364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44735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20537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Kemaman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666858811"/>
                  </a:ext>
                </a:extLst>
              </a:tr>
            </a:tbl>
          </a:graphicData>
        </a:graphic>
      </p:graphicFrame>
      <p:sp>
        <p:nvSpPr>
          <p:cNvPr id="4" name="Text Placeholder 3">
            <a:extLst>
              <a:ext uri="{FF2B5EF4-FFF2-40B4-BE49-F238E27FC236}">
                <a16:creationId xmlns:a16="http://schemas.microsoft.com/office/drawing/2014/main" id="{012AE3E6-50E3-4837-A572-78767C8E8F2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8607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2E20D-F43C-493F-9696-27C93F7FF26E}"/>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91FE8DF9-7318-41A3-8E83-930D357B17CB}"/>
              </a:ext>
            </a:extLst>
          </p:cNvPr>
          <p:cNvGraphicFramePr>
            <a:graphicFrameLocks noGrp="1"/>
          </p:cNvGraphicFramePr>
          <p:nvPr>
            <p:ph type="tbl" sz="quarter" idx="13"/>
            <p:extLst>
              <p:ext uri="{D42A27DB-BD31-4B8C-83A1-F6EECF244321}">
                <p14:modId xmlns:p14="http://schemas.microsoft.com/office/powerpoint/2010/main" val="2806621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2632208"/>
                    </a:ext>
                  </a:extLst>
                </a:gridCol>
                <a:gridCol w="658368">
                  <a:extLst>
                    <a:ext uri="{9D8B030D-6E8A-4147-A177-3AD203B41FA5}">
                      <a16:colId xmlns:a16="http://schemas.microsoft.com/office/drawing/2014/main" val="1379325482"/>
                    </a:ext>
                  </a:extLst>
                </a:gridCol>
                <a:gridCol w="658368">
                  <a:extLst>
                    <a:ext uri="{9D8B030D-6E8A-4147-A177-3AD203B41FA5}">
                      <a16:colId xmlns:a16="http://schemas.microsoft.com/office/drawing/2014/main" val="3150858720"/>
                    </a:ext>
                  </a:extLst>
                </a:gridCol>
                <a:gridCol w="658368">
                  <a:extLst>
                    <a:ext uri="{9D8B030D-6E8A-4147-A177-3AD203B41FA5}">
                      <a16:colId xmlns:a16="http://schemas.microsoft.com/office/drawing/2014/main" val="3609743965"/>
                    </a:ext>
                  </a:extLst>
                </a:gridCol>
                <a:gridCol w="658368">
                  <a:extLst>
                    <a:ext uri="{9D8B030D-6E8A-4147-A177-3AD203B41FA5}">
                      <a16:colId xmlns:a16="http://schemas.microsoft.com/office/drawing/2014/main" val="422539131"/>
                    </a:ext>
                  </a:extLst>
                </a:gridCol>
                <a:gridCol w="658368">
                  <a:extLst>
                    <a:ext uri="{9D8B030D-6E8A-4147-A177-3AD203B41FA5}">
                      <a16:colId xmlns:a16="http://schemas.microsoft.com/office/drawing/2014/main" val="234897885"/>
                    </a:ext>
                  </a:extLst>
                </a:gridCol>
                <a:gridCol w="658368">
                  <a:extLst>
                    <a:ext uri="{9D8B030D-6E8A-4147-A177-3AD203B41FA5}">
                      <a16:colId xmlns:a16="http://schemas.microsoft.com/office/drawing/2014/main" val="3966295552"/>
                    </a:ext>
                  </a:extLst>
                </a:gridCol>
                <a:gridCol w="658368">
                  <a:extLst>
                    <a:ext uri="{9D8B030D-6E8A-4147-A177-3AD203B41FA5}">
                      <a16:colId xmlns:a16="http://schemas.microsoft.com/office/drawing/2014/main" val="156287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6582045"/>
                  </a:ext>
                </a:extLst>
              </a:tr>
            </a:tbl>
          </a:graphicData>
        </a:graphic>
      </p:graphicFrame>
      <p:sp>
        <p:nvSpPr>
          <p:cNvPr id="4" name="Text Placeholder 3">
            <a:extLst>
              <a:ext uri="{FF2B5EF4-FFF2-40B4-BE49-F238E27FC236}">
                <a16:creationId xmlns:a16="http://schemas.microsoft.com/office/drawing/2014/main" id="{AD977D79-6169-407A-A030-F786A341E76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83864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DFD0-5581-420E-8C0A-C2385BA4A6BC}"/>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474FE6C9-CC20-4981-BB47-E18B4728176F}"/>
              </a:ext>
            </a:extLst>
          </p:cNvPr>
          <p:cNvGraphicFramePr>
            <a:graphicFrameLocks noGrp="1"/>
          </p:cNvGraphicFramePr>
          <p:nvPr>
            <p:ph type="tbl" sz="quarter" idx="13"/>
            <p:extLst>
              <p:ext uri="{D42A27DB-BD31-4B8C-83A1-F6EECF244321}">
                <p14:modId xmlns:p14="http://schemas.microsoft.com/office/powerpoint/2010/main" val="199197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4837626"/>
                    </a:ext>
                  </a:extLst>
                </a:gridCol>
                <a:gridCol w="658368">
                  <a:extLst>
                    <a:ext uri="{9D8B030D-6E8A-4147-A177-3AD203B41FA5}">
                      <a16:colId xmlns:a16="http://schemas.microsoft.com/office/drawing/2014/main" val="876945251"/>
                    </a:ext>
                  </a:extLst>
                </a:gridCol>
                <a:gridCol w="658368">
                  <a:extLst>
                    <a:ext uri="{9D8B030D-6E8A-4147-A177-3AD203B41FA5}">
                      <a16:colId xmlns:a16="http://schemas.microsoft.com/office/drawing/2014/main" val="1232507165"/>
                    </a:ext>
                  </a:extLst>
                </a:gridCol>
                <a:gridCol w="658368">
                  <a:extLst>
                    <a:ext uri="{9D8B030D-6E8A-4147-A177-3AD203B41FA5}">
                      <a16:colId xmlns:a16="http://schemas.microsoft.com/office/drawing/2014/main" val="771739775"/>
                    </a:ext>
                  </a:extLst>
                </a:gridCol>
                <a:gridCol w="658368">
                  <a:extLst>
                    <a:ext uri="{9D8B030D-6E8A-4147-A177-3AD203B41FA5}">
                      <a16:colId xmlns:a16="http://schemas.microsoft.com/office/drawing/2014/main" val="1041146595"/>
                    </a:ext>
                  </a:extLst>
                </a:gridCol>
                <a:gridCol w="658368">
                  <a:extLst>
                    <a:ext uri="{9D8B030D-6E8A-4147-A177-3AD203B41FA5}">
                      <a16:colId xmlns:a16="http://schemas.microsoft.com/office/drawing/2014/main" val="3565298301"/>
                    </a:ext>
                  </a:extLst>
                </a:gridCol>
                <a:gridCol w="658368">
                  <a:extLst>
                    <a:ext uri="{9D8B030D-6E8A-4147-A177-3AD203B41FA5}">
                      <a16:colId xmlns:a16="http://schemas.microsoft.com/office/drawing/2014/main" val="2061117033"/>
                    </a:ext>
                  </a:extLst>
                </a:gridCol>
                <a:gridCol w="658368">
                  <a:extLst>
                    <a:ext uri="{9D8B030D-6E8A-4147-A177-3AD203B41FA5}">
                      <a16:colId xmlns:a16="http://schemas.microsoft.com/office/drawing/2014/main" val="266316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779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- 2018-03-31 17:52:00</a:t>
                      </a:r>
                      <a:r>
                        <a:rPr kumimoji="0" lang="en-US" sz="1000" b="0" i="0" u="none" strike="noStrike" kern="1200" cap="none" spc="0" normalizeH="0" baseline="0" noProof="0">
                          <a:ln>
                            <a:noFill/>
                          </a:ln>
                          <a:solidFill>
                            <a:prstClr val="black"/>
                          </a:solidFill>
                          <a:effectLst/>
                          <a:uLnTx/>
                          <a:uFillTx/>
                          <a:latin typeface="+mn-lt"/>
                          <a:ea typeface="+mn-ea"/>
                          <a:cs typeface="+mn-cs"/>
                        </a:rPr>
                        <a:t>
Biskut ini akan membuat anda menjilat jari! ​
​
#ResipiButtercup​
​
Biskut Yogurt dan Madu Buttercup​
​
Bahan-bahan:​
2 sudu makan Buttercup, cair​
3 cawan tepung serba guna​
4 sudu kecil serbuk penaik​
2 sudu kecil garam kosher​
1¼ cawan yogurt greek ​
⅓ cup buttermilk​
¼ cawan madu
Arahan:​
​
1. Panaskan ketuhar hingga 205°C. Letakkan kertas parchment di atas dulang pembakar .​
2. Dalam mangkuk sederhana besar, pukul sebati tepung dengan serbuk penaik dan garam. Dalam mangkuk kecil, pukul sebati yogurt dengan buttermilk.​
3. Buatkan ruang di tengah tepung dan tambah campuran yogurt. Kacau sebati dengan senduk kayu.​
4. Susunkan adunan menjadi 12 bola dan letakkannya bersebelahan, menyentuh satu sama lain, dalam empat baris .​
5. Dalam mangkuk kecil, pukul sebati Buttercup dengan madu. Berus sebahagian pada biskut. ​
6. Bakar biskut sehingga coklat keemasan, 25 hingga 30 minit. Keluarkan biskut dari ketuhar dan beruskan campuran Buttercup madu yang selebihnya.  ​
​
Sumber: https://ww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120744"/>
                  </a:ext>
                </a:extLst>
              </a:tr>
            </a:tbl>
          </a:graphicData>
        </a:graphic>
      </p:graphicFrame>
      <p:sp>
        <p:nvSpPr>
          <p:cNvPr id="4" name="Text Placeholder 3">
            <a:extLst>
              <a:ext uri="{FF2B5EF4-FFF2-40B4-BE49-F238E27FC236}">
                <a16:creationId xmlns:a16="http://schemas.microsoft.com/office/drawing/2014/main" id="{B05BF25F-C9DD-4F66-98F0-720C9ABF573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06879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A5D2-A55D-4BDE-AD3B-8BA3542B1651}"/>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CF2DD36B-2151-4393-A3C1-BE977717E574}"/>
              </a:ext>
            </a:extLst>
          </p:cNvPr>
          <p:cNvGraphicFramePr>
            <a:graphicFrameLocks noGrp="1"/>
          </p:cNvGraphicFramePr>
          <p:nvPr>
            <p:ph type="tbl" sz="quarter" idx="13"/>
            <p:extLst>
              <p:ext uri="{D42A27DB-BD31-4B8C-83A1-F6EECF244321}">
                <p14:modId xmlns:p14="http://schemas.microsoft.com/office/powerpoint/2010/main" val="139342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0503189"/>
                    </a:ext>
                  </a:extLst>
                </a:gridCol>
                <a:gridCol w="658368">
                  <a:extLst>
                    <a:ext uri="{9D8B030D-6E8A-4147-A177-3AD203B41FA5}">
                      <a16:colId xmlns:a16="http://schemas.microsoft.com/office/drawing/2014/main" val="3275649742"/>
                    </a:ext>
                  </a:extLst>
                </a:gridCol>
                <a:gridCol w="658368">
                  <a:extLst>
                    <a:ext uri="{9D8B030D-6E8A-4147-A177-3AD203B41FA5}">
                      <a16:colId xmlns:a16="http://schemas.microsoft.com/office/drawing/2014/main" val="425418341"/>
                    </a:ext>
                  </a:extLst>
                </a:gridCol>
                <a:gridCol w="658368">
                  <a:extLst>
                    <a:ext uri="{9D8B030D-6E8A-4147-A177-3AD203B41FA5}">
                      <a16:colId xmlns:a16="http://schemas.microsoft.com/office/drawing/2014/main" val="2906384794"/>
                    </a:ext>
                  </a:extLst>
                </a:gridCol>
                <a:gridCol w="658368">
                  <a:extLst>
                    <a:ext uri="{9D8B030D-6E8A-4147-A177-3AD203B41FA5}">
                      <a16:colId xmlns:a16="http://schemas.microsoft.com/office/drawing/2014/main" val="1026913685"/>
                    </a:ext>
                  </a:extLst>
                </a:gridCol>
                <a:gridCol w="658368">
                  <a:extLst>
                    <a:ext uri="{9D8B030D-6E8A-4147-A177-3AD203B41FA5}">
                      <a16:colId xmlns:a16="http://schemas.microsoft.com/office/drawing/2014/main" val="3634130675"/>
                    </a:ext>
                  </a:extLst>
                </a:gridCol>
                <a:gridCol w="658368">
                  <a:extLst>
                    <a:ext uri="{9D8B030D-6E8A-4147-A177-3AD203B41FA5}">
                      <a16:colId xmlns:a16="http://schemas.microsoft.com/office/drawing/2014/main" val="2237259256"/>
                    </a:ext>
                  </a:extLst>
                </a:gridCol>
                <a:gridCol w="658368">
                  <a:extLst>
                    <a:ext uri="{9D8B030D-6E8A-4147-A177-3AD203B41FA5}">
                      <a16:colId xmlns:a16="http://schemas.microsoft.com/office/drawing/2014/main" val="426767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031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- 2018-03-29 13:04:00</a:t>
                      </a:r>
                      <a:r>
                        <a:rPr kumimoji="0" lang="en-US" sz="1000" b="0" i="0" u="none" strike="noStrike" kern="1200" cap="none" spc="0" normalizeH="0" baseline="0" noProof="0">
                          <a:ln>
                            <a:noFill/>
                          </a:ln>
                          <a:solidFill>
                            <a:prstClr val="black"/>
                          </a:solidFill>
                          <a:effectLst/>
                          <a:uLnTx/>
                          <a:uFillTx/>
                          <a:latin typeface="+mn-lt"/>
                          <a:ea typeface="+mn-ea"/>
                          <a:cs typeface="+mn-cs"/>
                        </a:rPr>
                        <a:t>
Tiada cinta yang lebih ikhlas seperti cinta pada makanan! Siapa setuju dengan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133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- 2018-03-27 08:51:01</a:t>
                      </a:r>
                      <a:r>
                        <a:rPr kumimoji="0" lang="en-US" sz="1000" b="0" i="0" u="none" strike="noStrike" kern="1200" cap="none" spc="0" normalizeH="0" baseline="0" noProof="0">
                          <a:ln>
                            <a:noFill/>
                          </a:ln>
                          <a:solidFill>
                            <a:prstClr val="black"/>
                          </a:solidFill>
                          <a:effectLst/>
                          <a:uLnTx/>
                          <a:uFillTx/>
                          <a:latin typeface="+mn-lt"/>
                          <a:ea typeface="+mn-ea"/>
                          <a:cs typeface="+mn-cs"/>
                        </a:rPr>
                        <a:t>
Tolong carikan Buttercup! Laluan yang manakah harus dipilih?​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5009801"/>
                  </a:ext>
                </a:extLst>
              </a:tr>
            </a:tbl>
          </a:graphicData>
        </a:graphic>
      </p:graphicFrame>
      <p:sp>
        <p:nvSpPr>
          <p:cNvPr id="4" name="Text Placeholder 3">
            <a:extLst>
              <a:ext uri="{FF2B5EF4-FFF2-40B4-BE49-F238E27FC236}">
                <a16:creationId xmlns:a16="http://schemas.microsoft.com/office/drawing/2014/main" id="{22BB9945-1D85-4F3A-A7F2-F1FF9EE7D6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49148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66CE-14EC-446C-A2EC-6126E2B5E047}"/>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76837EA7-D5C1-4EAA-8C5B-23F51E2DC591}"/>
              </a:ext>
            </a:extLst>
          </p:cNvPr>
          <p:cNvGraphicFramePr>
            <a:graphicFrameLocks noGrp="1"/>
          </p:cNvGraphicFramePr>
          <p:nvPr>
            <p:ph type="tbl" sz="quarter" idx="13"/>
            <p:extLst>
              <p:ext uri="{D42A27DB-BD31-4B8C-83A1-F6EECF244321}">
                <p14:modId xmlns:p14="http://schemas.microsoft.com/office/powerpoint/2010/main" val="18657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9725555"/>
                    </a:ext>
                  </a:extLst>
                </a:gridCol>
                <a:gridCol w="658368">
                  <a:extLst>
                    <a:ext uri="{9D8B030D-6E8A-4147-A177-3AD203B41FA5}">
                      <a16:colId xmlns:a16="http://schemas.microsoft.com/office/drawing/2014/main" val="3010820812"/>
                    </a:ext>
                  </a:extLst>
                </a:gridCol>
                <a:gridCol w="658368">
                  <a:extLst>
                    <a:ext uri="{9D8B030D-6E8A-4147-A177-3AD203B41FA5}">
                      <a16:colId xmlns:a16="http://schemas.microsoft.com/office/drawing/2014/main" val="3775642755"/>
                    </a:ext>
                  </a:extLst>
                </a:gridCol>
                <a:gridCol w="658368">
                  <a:extLst>
                    <a:ext uri="{9D8B030D-6E8A-4147-A177-3AD203B41FA5}">
                      <a16:colId xmlns:a16="http://schemas.microsoft.com/office/drawing/2014/main" val="1840896751"/>
                    </a:ext>
                  </a:extLst>
                </a:gridCol>
                <a:gridCol w="658368">
                  <a:extLst>
                    <a:ext uri="{9D8B030D-6E8A-4147-A177-3AD203B41FA5}">
                      <a16:colId xmlns:a16="http://schemas.microsoft.com/office/drawing/2014/main" val="3106742086"/>
                    </a:ext>
                  </a:extLst>
                </a:gridCol>
                <a:gridCol w="658368">
                  <a:extLst>
                    <a:ext uri="{9D8B030D-6E8A-4147-A177-3AD203B41FA5}">
                      <a16:colId xmlns:a16="http://schemas.microsoft.com/office/drawing/2014/main" val="1005764877"/>
                    </a:ext>
                  </a:extLst>
                </a:gridCol>
                <a:gridCol w="658368">
                  <a:extLst>
                    <a:ext uri="{9D8B030D-6E8A-4147-A177-3AD203B41FA5}">
                      <a16:colId xmlns:a16="http://schemas.microsoft.com/office/drawing/2014/main" val="3214313411"/>
                    </a:ext>
                  </a:extLst>
                </a:gridCol>
                <a:gridCol w="658368">
                  <a:extLst>
                    <a:ext uri="{9D8B030D-6E8A-4147-A177-3AD203B41FA5}">
                      <a16:colId xmlns:a16="http://schemas.microsoft.com/office/drawing/2014/main" val="409859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98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- 2018-03-25 20:49:00</a:t>
                      </a:r>
                      <a:r>
                        <a:rPr kumimoji="0" lang="en-US" sz="1000" b="0" i="0" u="none" strike="noStrike" kern="1200" cap="none" spc="0" normalizeH="0" baseline="0" noProof="0">
                          <a:ln>
                            <a:noFill/>
                          </a:ln>
                          <a:solidFill>
                            <a:prstClr val="black"/>
                          </a:solidFill>
                          <a:effectLst/>
                          <a:uLnTx/>
                          <a:uFillTx/>
                          <a:latin typeface="+mn-lt"/>
                          <a:ea typeface="+mn-ea"/>
                          <a:cs typeface="+mn-cs"/>
                        </a:rPr>
                        <a:t>
Tauhu diperbuat daripada kacang soya yang tinggi protein. Olahkannya dengan Buttercup menjadi snek yang berkhasiat dan menyelerakan.​
​
#ResipiButtercup​
​
Tauhu Goreng Buttercup​
​
Bahan-bahan:​
1 sudu makan Buttercup​
1 kotak tauhu putih ​
1 bungkus tepung goreng ​
5 ulas bawang putih ​
7 ulas bawang merah ​
Sos tiram secukup rasa
Arahan:​
1. Cuci tauhu hingga bersih, potong dadu​
2. Kupas bawang putih dan bawang merah, hiris tipis-tipis​
3. Salutkan tauhu dengan tepung, gorengkan, angkat dan tos​
4. Panaskan Buttercup, tumis bawang putih dan bawang merah hingga harum​
5. Masukkan tauhu yang sudah digoreng tepung​
6. Tambahkan sos tiram mengikut selera​
7. Tauhu goreng Buttercup siap dihidangkan​
​
Sumber: https://cookpad.com/id/resep/4037728-tahu-goreng-mentega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0834578"/>
                  </a:ext>
                </a:extLst>
              </a:tr>
            </a:tbl>
          </a:graphicData>
        </a:graphic>
      </p:graphicFrame>
      <p:sp>
        <p:nvSpPr>
          <p:cNvPr id="4" name="Text Placeholder 3">
            <a:extLst>
              <a:ext uri="{FF2B5EF4-FFF2-40B4-BE49-F238E27FC236}">
                <a16:creationId xmlns:a16="http://schemas.microsoft.com/office/drawing/2014/main" id="{05AF08C4-0993-4384-847A-EA35BA3D40D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607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0B93-10E4-4C41-9C4C-A471220C48C7}"/>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45F71059-FF2A-499B-8093-1F025DC03840}"/>
              </a:ext>
            </a:extLst>
          </p:cNvPr>
          <p:cNvGraphicFramePr>
            <a:graphicFrameLocks noGrp="1"/>
          </p:cNvGraphicFramePr>
          <p:nvPr>
            <p:ph type="tbl" sz="quarter" idx="13"/>
            <p:extLst>
              <p:ext uri="{D42A27DB-BD31-4B8C-83A1-F6EECF244321}">
                <p14:modId xmlns:p14="http://schemas.microsoft.com/office/powerpoint/2010/main" val="286418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5241322"/>
                    </a:ext>
                  </a:extLst>
                </a:gridCol>
                <a:gridCol w="658368">
                  <a:extLst>
                    <a:ext uri="{9D8B030D-6E8A-4147-A177-3AD203B41FA5}">
                      <a16:colId xmlns:a16="http://schemas.microsoft.com/office/drawing/2014/main" val="3629864306"/>
                    </a:ext>
                  </a:extLst>
                </a:gridCol>
                <a:gridCol w="658368">
                  <a:extLst>
                    <a:ext uri="{9D8B030D-6E8A-4147-A177-3AD203B41FA5}">
                      <a16:colId xmlns:a16="http://schemas.microsoft.com/office/drawing/2014/main" val="353933461"/>
                    </a:ext>
                  </a:extLst>
                </a:gridCol>
                <a:gridCol w="658368">
                  <a:extLst>
                    <a:ext uri="{9D8B030D-6E8A-4147-A177-3AD203B41FA5}">
                      <a16:colId xmlns:a16="http://schemas.microsoft.com/office/drawing/2014/main" val="229497244"/>
                    </a:ext>
                  </a:extLst>
                </a:gridCol>
                <a:gridCol w="658368">
                  <a:extLst>
                    <a:ext uri="{9D8B030D-6E8A-4147-A177-3AD203B41FA5}">
                      <a16:colId xmlns:a16="http://schemas.microsoft.com/office/drawing/2014/main" val="2712707092"/>
                    </a:ext>
                  </a:extLst>
                </a:gridCol>
                <a:gridCol w="658368">
                  <a:extLst>
                    <a:ext uri="{9D8B030D-6E8A-4147-A177-3AD203B41FA5}">
                      <a16:colId xmlns:a16="http://schemas.microsoft.com/office/drawing/2014/main" val="546086467"/>
                    </a:ext>
                  </a:extLst>
                </a:gridCol>
                <a:gridCol w="658368">
                  <a:extLst>
                    <a:ext uri="{9D8B030D-6E8A-4147-A177-3AD203B41FA5}">
                      <a16:colId xmlns:a16="http://schemas.microsoft.com/office/drawing/2014/main" val="2958067049"/>
                    </a:ext>
                  </a:extLst>
                </a:gridCol>
                <a:gridCol w="658368">
                  <a:extLst>
                    <a:ext uri="{9D8B030D-6E8A-4147-A177-3AD203B41FA5}">
                      <a16:colId xmlns:a16="http://schemas.microsoft.com/office/drawing/2014/main" val="303086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242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- 2018-03-23 17:48:00</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makan hotcake yang gebu ketika sarapan pagi! Cuba sediakannya sendiri:​
​
#ResipiButtercup​
​
Hotcake Vanila​
​
Bahan-bahan:​
1 sudu besar Buttercup, cair​
1 cawan tepung gandum*​
1 sudu kecil serbuk penaik*​
1/2 sudu kecil garam*​
4 kuning telur​
4 putih telur​
1/2 cawan susu cair​
1/4 cawan air​
2 sudu besar gula ​
1/2 sudu kecil esen vanila
Arahan:​
​
1. Ayak bahan yang bertanda *​
2. Satukan bahan-bahan ayak, susu, air, Buttercup, telur kuning, gula, dan vanilla. Pukul sebati sehingga tidak berketul.​
3. Pukul putih telur sehingga kental.​
4. Masukkan sebahagian putih telur tadi ke dalam adunan tepung dan kacau sebati menggunakan spatula.​
5. Setelah sebati, masukkan lebihan telur putih tadi dan kacau sebati.​
6. Panaskan kuali tahan lekat.​
7. Ambil 1 senduk kecil adunan dan sendukkan di atas kuali panas tadi, masak sehingga terbit buih-buih kecil diatasnya. Terbalikkan dan masak hingga perang.​
8. Ulangi prosess sehingga habis.​
9. Hidang panas dengan manisan keg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0363577"/>
                  </a:ext>
                </a:extLst>
              </a:tr>
            </a:tbl>
          </a:graphicData>
        </a:graphic>
      </p:graphicFrame>
      <p:sp>
        <p:nvSpPr>
          <p:cNvPr id="4" name="Text Placeholder 3">
            <a:extLst>
              <a:ext uri="{FF2B5EF4-FFF2-40B4-BE49-F238E27FC236}">
                <a16:creationId xmlns:a16="http://schemas.microsoft.com/office/drawing/2014/main" id="{09FBE2CA-F4B6-427F-8EBD-D7A9672E996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69936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6DA5C-814E-46AC-960E-E7E2C0DBEF73}"/>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9C0300CF-82B6-40D7-B97B-863ABB31D991}"/>
              </a:ext>
            </a:extLst>
          </p:cNvPr>
          <p:cNvGraphicFramePr>
            <a:graphicFrameLocks noGrp="1"/>
          </p:cNvGraphicFramePr>
          <p:nvPr>
            <p:ph type="tbl" sz="quarter" idx="13"/>
            <p:extLst>
              <p:ext uri="{D42A27DB-BD31-4B8C-83A1-F6EECF244321}">
                <p14:modId xmlns:p14="http://schemas.microsoft.com/office/powerpoint/2010/main" val="301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0079088"/>
                    </a:ext>
                  </a:extLst>
                </a:gridCol>
                <a:gridCol w="658368">
                  <a:extLst>
                    <a:ext uri="{9D8B030D-6E8A-4147-A177-3AD203B41FA5}">
                      <a16:colId xmlns:a16="http://schemas.microsoft.com/office/drawing/2014/main" val="232535139"/>
                    </a:ext>
                  </a:extLst>
                </a:gridCol>
                <a:gridCol w="658368">
                  <a:extLst>
                    <a:ext uri="{9D8B030D-6E8A-4147-A177-3AD203B41FA5}">
                      <a16:colId xmlns:a16="http://schemas.microsoft.com/office/drawing/2014/main" val="2649797667"/>
                    </a:ext>
                  </a:extLst>
                </a:gridCol>
                <a:gridCol w="658368">
                  <a:extLst>
                    <a:ext uri="{9D8B030D-6E8A-4147-A177-3AD203B41FA5}">
                      <a16:colId xmlns:a16="http://schemas.microsoft.com/office/drawing/2014/main" val="2467984551"/>
                    </a:ext>
                  </a:extLst>
                </a:gridCol>
                <a:gridCol w="658368">
                  <a:extLst>
                    <a:ext uri="{9D8B030D-6E8A-4147-A177-3AD203B41FA5}">
                      <a16:colId xmlns:a16="http://schemas.microsoft.com/office/drawing/2014/main" val="2313172073"/>
                    </a:ext>
                  </a:extLst>
                </a:gridCol>
                <a:gridCol w="658368">
                  <a:extLst>
                    <a:ext uri="{9D8B030D-6E8A-4147-A177-3AD203B41FA5}">
                      <a16:colId xmlns:a16="http://schemas.microsoft.com/office/drawing/2014/main" val="4094859735"/>
                    </a:ext>
                  </a:extLst>
                </a:gridCol>
                <a:gridCol w="658368">
                  <a:extLst>
                    <a:ext uri="{9D8B030D-6E8A-4147-A177-3AD203B41FA5}">
                      <a16:colId xmlns:a16="http://schemas.microsoft.com/office/drawing/2014/main" val="4074210293"/>
                    </a:ext>
                  </a:extLst>
                </a:gridCol>
                <a:gridCol w="658368">
                  <a:extLst>
                    <a:ext uri="{9D8B030D-6E8A-4147-A177-3AD203B41FA5}">
                      <a16:colId xmlns:a16="http://schemas.microsoft.com/office/drawing/2014/main" val="199269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071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- 2018-03-21 13:05:00</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ingin menikmati ayam panggang yang sempurna? 
Cuba petua ini: lumurkan garam di bahagian luar dan dalam ayam kira-kira sejam sebelum anda memasak. Kemudian keringkan ayam dan panggang. Ini memastikan kulit ayam rangup dan dagingnya berjus 😋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007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- 2018-03-19 09:51:01</a:t>
                      </a:r>
                      <a:r>
                        <a:rPr kumimoji="0" lang="en-US" sz="1000" b="0" i="0" u="none" strike="noStrike" kern="1200" cap="none" spc="0" normalizeH="0" baseline="0" noProof="0">
                          <a:ln>
                            <a:noFill/>
                          </a:ln>
                          <a:solidFill>
                            <a:prstClr val="black"/>
                          </a:solidFill>
                          <a:effectLst/>
                          <a:uLnTx/>
                          <a:uFillTx/>
                          <a:latin typeface="+mn-lt"/>
                          <a:ea typeface="+mn-ea"/>
                          <a:cs typeface="+mn-cs"/>
                        </a:rPr>
                        <a:t>
​
Asas utama bagi pai ialah keraknya. Untuk membuat kerak pai yang gebu dan sedap, gunakanlah kiub Buttercup yang sejuk! 😋​
​
Potong Buttercup menjadi kiub kecil dan sejukkan di dalam peti ais selama 20 minit sebelum membuat pai. Selamat mencuba!​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5006716"/>
                  </a:ext>
                </a:extLst>
              </a:tr>
            </a:tbl>
          </a:graphicData>
        </a:graphic>
      </p:graphicFrame>
      <p:sp>
        <p:nvSpPr>
          <p:cNvPr id="4" name="Text Placeholder 3">
            <a:extLst>
              <a:ext uri="{FF2B5EF4-FFF2-40B4-BE49-F238E27FC236}">
                <a16:creationId xmlns:a16="http://schemas.microsoft.com/office/drawing/2014/main" id="{59D9B9F2-E52A-4E57-8D54-CFF7D8BBA6E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11244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8E41-5673-46ED-BDCD-EFB2E855AEC8}"/>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D331946E-D060-4562-9904-C28F98C4C6B0}"/>
              </a:ext>
            </a:extLst>
          </p:cNvPr>
          <p:cNvGraphicFramePr>
            <a:graphicFrameLocks noGrp="1"/>
          </p:cNvGraphicFramePr>
          <p:nvPr>
            <p:ph type="tbl" sz="quarter" idx="13"/>
            <p:extLst>
              <p:ext uri="{D42A27DB-BD31-4B8C-83A1-F6EECF244321}">
                <p14:modId xmlns:p14="http://schemas.microsoft.com/office/powerpoint/2010/main" val="223150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5492577"/>
                    </a:ext>
                  </a:extLst>
                </a:gridCol>
                <a:gridCol w="658368">
                  <a:extLst>
                    <a:ext uri="{9D8B030D-6E8A-4147-A177-3AD203B41FA5}">
                      <a16:colId xmlns:a16="http://schemas.microsoft.com/office/drawing/2014/main" val="1874287848"/>
                    </a:ext>
                  </a:extLst>
                </a:gridCol>
                <a:gridCol w="658368">
                  <a:extLst>
                    <a:ext uri="{9D8B030D-6E8A-4147-A177-3AD203B41FA5}">
                      <a16:colId xmlns:a16="http://schemas.microsoft.com/office/drawing/2014/main" val="4052551903"/>
                    </a:ext>
                  </a:extLst>
                </a:gridCol>
                <a:gridCol w="658368">
                  <a:extLst>
                    <a:ext uri="{9D8B030D-6E8A-4147-A177-3AD203B41FA5}">
                      <a16:colId xmlns:a16="http://schemas.microsoft.com/office/drawing/2014/main" val="278010937"/>
                    </a:ext>
                  </a:extLst>
                </a:gridCol>
                <a:gridCol w="658368">
                  <a:extLst>
                    <a:ext uri="{9D8B030D-6E8A-4147-A177-3AD203B41FA5}">
                      <a16:colId xmlns:a16="http://schemas.microsoft.com/office/drawing/2014/main" val="2640227463"/>
                    </a:ext>
                  </a:extLst>
                </a:gridCol>
                <a:gridCol w="658368">
                  <a:extLst>
                    <a:ext uri="{9D8B030D-6E8A-4147-A177-3AD203B41FA5}">
                      <a16:colId xmlns:a16="http://schemas.microsoft.com/office/drawing/2014/main" val="1780453043"/>
                    </a:ext>
                  </a:extLst>
                </a:gridCol>
                <a:gridCol w="658368">
                  <a:extLst>
                    <a:ext uri="{9D8B030D-6E8A-4147-A177-3AD203B41FA5}">
                      <a16:colId xmlns:a16="http://schemas.microsoft.com/office/drawing/2014/main" val="3822304215"/>
                    </a:ext>
                  </a:extLst>
                </a:gridCol>
                <a:gridCol w="658368">
                  <a:extLst>
                    <a:ext uri="{9D8B030D-6E8A-4147-A177-3AD203B41FA5}">
                      <a16:colId xmlns:a16="http://schemas.microsoft.com/office/drawing/2014/main" val="101966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203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- 2018-03-17 20:46:00</a:t>
                      </a:r>
                      <a:r>
                        <a:rPr kumimoji="0" lang="en-US" sz="1000" b="0" i="0" u="none" strike="noStrike" kern="1200" cap="none" spc="0" normalizeH="0" baseline="0" noProof="0">
                          <a:ln>
                            <a:noFill/>
                          </a:ln>
                          <a:solidFill>
                            <a:prstClr val="black"/>
                          </a:solidFill>
                          <a:effectLst/>
                          <a:uLnTx/>
                          <a:uFillTx/>
                          <a:latin typeface="+mn-lt"/>
                          <a:ea typeface="+mn-ea"/>
                          <a:cs typeface="+mn-cs"/>
                        </a:rPr>
                        <a:t>
Hidangkan menu kali ini bersama coleslaw untuk sajian yang seimbang. Mudah saja hendak menyediakannya untuk tetamu anda.
​
#ResipiButtercup​
​
Beef Bacon Crostini​
​
Bahan-bahan:​
Sedikit Buttercup sebagai sapuan​
4 potong roti Perancis (baguette)​
2 keping beef bacon​
Keju mozarella secukupnya
Arahan:​
1. Panaskan kuali tahan lekat, sapu Buttercup pada bahagian bawah roti, bakar kemudian angkat dan ketepikan.​
2. Panaskan beef bacon pula dan balik-balikkan sehingga masak. Angkat, ketepikan dan potong menjadi 4 bahagian.​
3. Letak semula roti di atas kuali dengan bahagian yang disapu Buttercup menghadap ke atas. Susun 1 keping bacon pada setiap roti dan tambahkan keju mozarella di atas bacon. Biar seketika sehingga keju cair. ​
​
Sumber: https://prettysweetdesserts.blogspot.my/2014/11/resepi-mudah-beef-bacon-crostini.htm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5928656"/>
                  </a:ext>
                </a:extLst>
              </a:tr>
            </a:tbl>
          </a:graphicData>
        </a:graphic>
      </p:graphicFrame>
      <p:sp>
        <p:nvSpPr>
          <p:cNvPr id="4" name="Text Placeholder 3">
            <a:extLst>
              <a:ext uri="{FF2B5EF4-FFF2-40B4-BE49-F238E27FC236}">
                <a16:creationId xmlns:a16="http://schemas.microsoft.com/office/drawing/2014/main" id="{E6EB520C-5025-4142-86CB-7CF3C505C5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51877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7D52-3915-49DA-9084-2D97F9A6A682}"/>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A6EF0E04-3C7C-4F16-BDB2-C9CAE1B98CD1}"/>
              </a:ext>
            </a:extLst>
          </p:cNvPr>
          <p:cNvGraphicFramePr>
            <a:graphicFrameLocks noGrp="1"/>
          </p:cNvGraphicFramePr>
          <p:nvPr>
            <p:ph type="tbl" sz="quarter" idx="13"/>
            <p:extLst>
              <p:ext uri="{D42A27DB-BD31-4B8C-83A1-F6EECF244321}">
                <p14:modId xmlns:p14="http://schemas.microsoft.com/office/powerpoint/2010/main" val="303015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843590"/>
                    </a:ext>
                  </a:extLst>
                </a:gridCol>
                <a:gridCol w="658368">
                  <a:extLst>
                    <a:ext uri="{9D8B030D-6E8A-4147-A177-3AD203B41FA5}">
                      <a16:colId xmlns:a16="http://schemas.microsoft.com/office/drawing/2014/main" val="2265381765"/>
                    </a:ext>
                  </a:extLst>
                </a:gridCol>
                <a:gridCol w="658368">
                  <a:extLst>
                    <a:ext uri="{9D8B030D-6E8A-4147-A177-3AD203B41FA5}">
                      <a16:colId xmlns:a16="http://schemas.microsoft.com/office/drawing/2014/main" val="233435233"/>
                    </a:ext>
                  </a:extLst>
                </a:gridCol>
                <a:gridCol w="658368">
                  <a:extLst>
                    <a:ext uri="{9D8B030D-6E8A-4147-A177-3AD203B41FA5}">
                      <a16:colId xmlns:a16="http://schemas.microsoft.com/office/drawing/2014/main" val="529119823"/>
                    </a:ext>
                  </a:extLst>
                </a:gridCol>
                <a:gridCol w="658368">
                  <a:extLst>
                    <a:ext uri="{9D8B030D-6E8A-4147-A177-3AD203B41FA5}">
                      <a16:colId xmlns:a16="http://schemas.microsoft.com/office/drawing/2014/main" val="138741564"/>
                    </a:ext>
                  </a:extLst>
                </a:gridCol>
                <a:gridCol w="658368">
                  <a:extLst>
                    <a:ext uri="{9D8B030D-6E8A-4147-A177-3AD203B41FA5}">
                      <a16:colId xmlns:a16="http://schemas.microsoft.com/office/drawing/2014/main" val="1168723216"/>
                    </a:ext>
                  </a:extLst>
                </a:gridCol>
                <a:gridCol w="658368">
                  <a:extLst>
                    <a:ext uri="{9D8B030D-6E8A-4147-A177-3AD203B41FA5}">
                      <a16:colId xmlns:a16="http://schemas.microsoft.com/office/drawing/2014/main" val="198613493"/>
                    </a:ext>
                  </a:extLst>
                </a:gridCol>
                <a:gridCol w="658368">
                  <a:extLst>
                    <a:ext uri="{9D8B030D-6E8A-4147-A177-3AD203B41FA5}">
                      <a16:colId xmlns:a16="http://schemas.microsoft.com/office/drawing/2014/main" val="1179977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441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- 2018-03-15 17:45:01</a:t>
                      </a:r>
                      <a:r>
                        <a:rPr kumimoji="0" lang="en-US" sz="1000" b="0" i="0" u="none" strike="noStrike" kern="1200" cap="none" spc="0" normalizeH="0" baseline="0" noProof="0">
                          <a:ln>
                            <a:noFill/>
                          </a:ln>
                          <a:solidFill>
                            <a:prstClr val="black"/>
                          </a:solidFill>
                          <a:effectLst/>
                          <a:uLnTx/>
                          <a:uFillTx/>
                          <a:latin typeface="+mn-lt"/>
                          <a:ea typeface="+mn-ea"/>
                          <a:cs typeface="+mn-cs"/>
                        </a:rPr>
                        <a:t>
Scone adalah sejenis roti yang sangat mudah disediakan. Apa  kata Famili Buttercup ajarkan anak-anak untuk menyediakannya?​​
​
#ResipiButtercup​
​
Scone​
​
Bahan-bahan:​
50 gram Buttercup, sejuk dan keras​
1½ cawan tepung naik sendiri​
1 sudu besar serbuk penaik​
3 sudu besar gula halus ​
1/2 cawan susu segar 
Arahan:​
1. Campurkan tepung naik sendiri dan serbuk penaik.​
2. Ambil Buttercup yang keras dari peti ais dan potong 4 segi kecil .​
3. Masukkan Buttercup yang telah dipotong ke dalam campuran tepung tadi dan ramas-ramas sehingga sebati. ​
4. Tambahkan gula halus dan susu segar ke dalam adunan dan bentukkan mengikut keinginan.​
5. Bakar selama 10-12 minit pada suhu 200 darjah Celcius. ​
6. Nikmati dengan apa-apa sahaja yang Famili Buttercup gemari, contohnya aiskrim atau jem buah-buahan. ​
​
Nyum!​
​
Sumber: http://blueewoke09.blogspot.my/2014/01/resepi-scone-simple-sedap.html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6674250"/>
                  </a:ext>
                </a:extLst>
              </a:tr>
            </a:tbl>
          </a:graphicData>
        </a:graphic>
      </p:graphicFrame>
      <p:sp>
        <p:nvSpPr>
          <p:cNvPr id="4" name="Text Placeholder 3">
            <a:extLst>
              <a:ext uri="{FF2B5EF4-FFF2-40B4-BE49-F238E27FC236}">
                <a16:creationId xmlns:a16="http://schemas.microsoft.com/office/drawing/2014/main" id="{68F65138-1614-4316-B1B2-43C9FBA8DE4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41082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DFF3A-1D0D-4F3D-8158-A1E251586AF1}"/>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39AB9FC7-715A-4EB8-AD15-F45D7B5BB836}"/>
              </a:ext>
            </a:extLst>
          </p:cNvPr>
          <p:cNvGraphicFramePr>
            <a:graphicFrameLocks noGrp="1"/>
          </p:cNvGraphicFramePr>
          <p:nvPr>
            <p:ph type="tbl" sz="quarter" idx="13"/>
            <p:extLst>
              <p:ext uri="{D42A27DB-BD31-4B8C-83A1-F6EECF244321}">
                <p14:modId xmlns:p14="http://schemas.microsoft.com/office/powerpoint/2010/main" val="1941737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4204886"/>
                    </a:ext>
                  </a:extLst>
                </a:gridCol>
                <a:gridCol w="658368">
                  <a:extLst>
                    <a:ext uri="{9D8B030D-6E8A-4147-A177-3AD203B41FA5}">
                      <a16:colId xmlns:a16="http://schemas.microsoft.com/office/drawing/2014/main" val="710194201"/>
                    </a:ext>
                  </a:extLst>
                </a:gridCol>
                <a:gridCol w="658368">
                  <a:extLst>
                    <a:ext uri="{9D8B030D-6E8A-4147-A177-3AD203B41FA5}">
                      <a16:colId xmlns:a16="http://schemas.microsoft.com/office/drawing/2014/main" val="1290230074"/>
                    </a:ext>
                  </a:extLst>
                </a:gridCol>
                <a:gridCol w="658368">
                  <a:extLst>
                    <a:ext uri="{9D8B030D-6E8A-4147-A177-3AD203B41FA5}">
                      <a16:colId xmlns:a16="http://schemas.microsoft.com/office/drawing/2014/main" val="1953623119"/>
                    </a:ext>
                  </a:extLst>
                </a:gridCol>
                <a:gridCol w="658368">
                  <a:extLst>
                    <a:ext uri="{9D8B030D-6E8A-4147-A177-3AD203B41FA5}">
                      <a16:colId xmlns:a16="http://schemas.microsoft.com/office/drawing/2014/main" val="3637318175"/>
                    </a:ext>
                  </a:extLst>
                </a:gridCol>
                <a:gridCol w="658368">
                  <a:extLst>
                    <a:ext uri="{9D8B030D-6E8A-4147-A177-3AD203B41FA5}">
                      <a16:colId xmlns:a16="http://schemas.microsoft.com/office/drawing/2014/main" val="3392935040"/>
                    </a:ext>
                  </a:extLst>
                </a:gridCol>
                <a:gridCol w="658368">
                  <a:extLst>
                    <a:ext uri="{9D8B030D-6E8A-4147-A177-3AD203B41FA5}">
                      <a16:colId xmlns:a16="http://schemas.microsoft.com/office/drawing/2014/main" val="88581240"/>
                    </a:ext>
                  </a:extLst>
                </a:gridCol>
                <a:gridCol w="658368">
                  <a:extLst>
                    <a:ext uri="{9D8B030D-6E8A-4147-A177-3AD203B41FA5}">
                      <a16:colId xmlns:a16="http://schemas.microsoft.com/office/drawing/2014/main" val="92640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712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- 2018-03-13 14:59:01</a:t>
                      </a:r>
                      <a:r>
                        <a:rPr kumimoji="0" lang="en-US" sz="1000" b="0" i="0" u="none" strike="noStrike" kern="1200" cap="none" spc="0" normalizeH="0" baseline="0" noProof="0">
                          <a:ln>
                            <a:noFill/>
                          </a:ln>
                          <a:solidFill>
                            <a:prstClr val="black"/>
                          </a:solidFill>
                          <a:effectLst/>
                          <a:uLnTx/>
                          <a:uFillTx/>
                          <a:latin typeface="+mn-lt"/>
                          <a:ea typeface="+mn-ea"/>
                          <a:cs typeface="+mn-cs"/>
                        </a:rPr>
                        <a:t>
Alamak! Terlupa hendak keluarkan Buttercup dari peti ais? Boleh juga sagatkan Buttercup ke dalam adunan kek atau biskut anda!​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618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- 2018-03-11 10:57:01</a:t>
                      </a:r>
                      <a:r>
                        <a:rPr kumimoji="0" lang="en-US" sz="1000" b="0" i="0" u="none" strike="noStrike" kern="1200" cap="none" spc="0" normalizeH="0" baseline="0" noProof="0">
                          <a:ln>
                            <a:noFill/>
                          </a:ln>
                          <a:solidFill>
                            <a:prstClr val="black"/>
                          </a:solidFill>
                          <a:effectLst/>
                          <a:uLnTx/>
                          <a:uFillTx/>
                          <a:latin typeface="+mn-lt"/>
                          <a:ea typeface="+mn-ea"/>
                          <a:cs typeface="+mn-cs"/>
                        </a:rPr>
                        <a:t>
Untuk hasil terbaik apabila Famili Buttercup membuat roti dan pastri, biarkan Buttercup dan telur pada suhu bilik semalaman.​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3244030"/>
                  </a:ext>
                </a:extLst>
              </a:tr>
            </a:tbl>
          </a:graphicData>
        </a:graphic>
      </p:graphicFrame>
      <p:sp>
        <p:nvSpPr>
          <p:cNvPr id="4" name="Text Placeholder 3">
            <a:extLst>
              <a:ext uri="{FF2B5EF4-FFF2-40B4-BE49-F238E27FC236}">
                <a16:creationId xmlns:a16="http://schemas.microsoft.com/office/drawing/2014/main" id="{73373F7B-18DC-4A95-8DF1-69996900F91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7145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EFA8-06E0-40B8-8B5D-A7B6A0397AC5}"/>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EDA0072B-4A09-415E-9BE3-E3D191993AEA}"/>
              </a:ext>
            </a:extLst>
          </p:cNvPr>
          <p:cNvGraphicFramePr>
            <a:graphicFrameLocks noGrp="1"/>
          </p:cNvGraphicFramePr>
          <p:nvPr>
            <p:ph type="tbl" sz="quarter" idx="13"/>
            <p:extLst>
              <p:ext uri="{D42A27DB-BD31-4B8C-83A1-F6EECF244321}">
                <p14:modId xmlns:p14="http://schemas.microsoft.com/office/powerpoint/2010/main" val="977276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0500427"/>
                    </a:ext>
                  </a:extLst>
                </a:gridCol>
                <a:gridCol w="658368">
                  <a:extLst>
                    <a:ext uri="{9D8B030D-6E8A-4147-A177-3AD203B41FA5}">
                      <a16:colId xmlns:a16="http://schemas.microsoft.com/office/drawing/2014/main" val="709619097"/>
                    </a:ext>
                  </a:extLst>
                </a:gridCol>
                <a:gridCol w="658368">
                  <a:extLst>
                    <a:ext uri="{9D8B030D-6E8A-4147-A177-3AD203B41FA5}">
                      <a16:colId xmlns:a16="http://schemas.microsoft.com/office/drawing/2014/main" val="2297589903"/>
                    </a:ext>
                  </a:extLst>
                </a:gridCol>
                <a:gridCol w="658368">
                  <a:extLst>
                    <a:ext uri="{9D8B030D-6E8A-4147-A177-3AD203B41FA5}">
                      <a16:colId xmlns:a16="http://schemas.microsoft.com/office/drawing/2014/main" val="1368786003"/>
                    </a:ext>
                  </a:extLst>
                </a:gridCol>
                <a:gridCol w="658368">
                  <a:extLst>
                    <a:ext uri="{9D8B030D-6E8A-4147-A177-3AD203B41FA5}">
                      <a16:colId xmlns:a16="http://schemas.microsoft.com/office/drawing/2014/main" val="1897097628"/>
                    </a:ext>
                  </a:extLst>
                </a:gridCol>
                <a:gridCol w="658368">
                  <a:extLst>
                    <a:ext uri="{9D8B030D-6E8A-4147-A177-3AD203B41FA5}">
                      <a16:colId xmlns:a16="http://schemas.microsoft.com/office/drawing/2014/main" val="2433756076"/>
                    </a:ext>
                  </a:extLst>
                </a:gridCol>
                <a:gridCol w="658368">
                  <a:extLst>
                    <a:ext uri="{9D8B030D-6E8A-4147-A177-3AD203B41FA5}">
                      <a16:colId xmlns:a16="http://schemas.microsoft.com/office/drawing/2014/main" val="3229678392"/>
                    </a:ext>
                  </a:extLst>
                </a:gridCol>
                <a:gridCol w="658368">
                  <a:extLst>
                    <a:ext uri="{9D8B030D-6E8A-4147-A177-3AD203B41FA5}">
                      <a16:colId xmlns:a16="http://schemas.microsoft.com/office/drawing/2014/main" val="117965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299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- 2018-03-09 20:43:00</a:t>
                      </a:r>
                      <a:r>
                        <a:rPr kumimoji="0" lang="en-US" sz="1000" b="0" i="0" u="none" strike="noStrike" kern="1200" cap="none" spc="0" normalizeH="0" baseline="0" noProof="0">
                          <a:ln>
                            <a:noFill/>
                          </a:ln>
                          <a:solidFill>
                            <a:prstClr val="black"/>
                          </a:solidFill>
                          <a:effectLst/>
                          <a:uLnTx/>
                          <a:uFillTx/>
                          <a:latin typeface="+mn-lt"/>
                          <a:ea typeface="+mn-ea"/>
                          <a:cs typeface="+mn-cs"/>
                        </a:rPr>
                        <a:t>
Garing di luar, lembut di dalam. Sediakan makanan ringan yang lazat ini untuk keluarga anda!​
​
#ResipiButtercup​
​
Cucur Tepung Buttercup​
​
Bahan-bahan:​
50g Buttercup​
125ml air​
70g tepung biasa​
2 atau 3 biji telur​
1 sudu makan gula pasir​
Setitis perisa vanila ​
Minyak untuk menggoreng secukupnya
Arahan:​
1. Panaskan 50g Buttercup dan sesudu gula pasir dengan 125ml air sehingga mendidih. ​
2. Masukkan tepung dan gaul hingga sebati.​
3. Renjis sedikit demi sedikit telur yang telah dipukul, sambil menggaulnya rata-rata.​
4. Tambahkan perisa vanila, kemudian terus gaul hingga menjadi doh yang licin dan sebati. ​
5. Gunakan sudu, dan bentukkan doh menjadi bulat-bulat.  ​
6. Panaskan minyak dalam kuali dan goreng doh tadi hingga menjadi besar dan kuning keemasan. ​
7. Keluarkan dan tuskan, kemudian taburkan gula di atasnya. ​
​​
Sumber: http://malay.cri.cn/581/2009/11/05/125s105050.htm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8611546"/>
                  </a:ext>
                </a:extLst>
              </a:tr>
            </a:tbl>
          </a:graphicData>
        </a:graphic>
      </p:graphicFrame>
      <p:sp>
        <p:nvSpPr>
          <p:cNvPr id="4" name="Text Placeholder 3">
            <a:extLst>
              <a:ext uri="{FF2B5EF4-FFF2-40B4-BE49-F238E27FC236}">
                <a16:creationId xmlns:a16="http://schemas.microsoft.com/office/drawing/2014/main" id="{EBBFECE1-5949-48A1-B29B-A9EF09A4BF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50487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584F-1417-4E55-85D4-D28CDB2301E1}"/>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06A75985-3BF6-4D01-B61C-0F3640C7AA33}"/>
              </a:ext>
            </a:extLst>
          </p:cNvPr>
          <p:cNvGraphicFramePr>
            <a:graphicFrameLocks noGrp="1"/>
          </p:cNvGraphicFramePr>
          <p:nvPr>
            <p:ph type="tbl" sz="quarter" idx="13"/>
            <p:extLst>
              <p:ext uri="{D42A27DB-BD31-4B8C-83A1-F6EECF244321}">
                <p14:modId xmlns:p14="http://schemas.microsoft.com/office/powerpoint/2010/main" val="28836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3485355"/>
                    </a:ext>
                  </a:extLst>
                </a:gridCol>
                <a:gridCol w="658368">
                  <a:extLst>
                    <a:ext uri="{9D8B030D-6E8A-4147-A177-3AD203B41FA5}">
                      <a16:colId xmlns:a16="http://schemas.microsoft.com/office/drawing/2014/main" val="2836806378"/>
                    </a:ext>
                  </a:extLst>
                </a:gridCol>
                <a:gridCol w="658368">
                  <a:extLst>
                    <a:ext uri="{9D8B030D-6E8A-4147-A177-3AD203B41FA5}">
                      <a16:colId xmlns:a16="http://schemas.microsoft.com/office/drawing/2014/main" val="1171324648"/>
                    </a:ext>
                  </a:extLst>
                </a:gridCol>
                <a:gridCol w="658368">
                  <a:extLst>
                    <a:ext uri="{9D8B030D-6E8A-4147-A177-3AD203B41FA5}">
                      <a16:colId xmlns:a16="http://schemas.microsoft.com/office/drawing/2014/main" val="677525981"/>
                    </a:ext>
                  </a:extLst>
                </a:gridCol>
                <a:gridCol w="658368">
                  <a:extLst>
                    <a:ext uri="{9D8B030D-6E8A-4147-A177-3AD203B41FA5}">
                      <a16:colId xmlns:a16="http://schemas.microsoft.com/office/drawing/2014/main" val="2713156143"/>
                    </a:ext>
                  </a:extLst>
                </a:gridCol>
                <a:gridCol w="658368">
                  <a:extLst>
                    <a:ext uri="{9D8B030D-6E8A-4147-A177-3AD203B41FA5}">
                      <a16:colId xmlns:a16="http://schemas.microsoft.com/office/drawing/2014/main" val="1431513573"/>
                    </a:ext>
                  </a:extLst>
                </a:gridCol>
                <a:gridCol w="658368">
                  <a:extLst>
                    <a:ext uri="{9D8B030D-6E8A-4147-A177-3AD203B41FA5}">
                      <a16:colId xmlns:a16="http://schemas.microsoft.com/office/drawing/2014/main" val="1759291521"/>
                    </a:ext>
                  </a:extLst>
                </a:gridCol>
                <a:gridCol w="658368">
                  <a:extLst>
                    <a:ext uri="{9D8B030D-6E8A-4147-A177-3AD203B41FA5}">
                      <a16:colId xmlns:a16="http://schemas.microsoft.com/office/drawing/2014/main" val="138671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852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- 2018-03-07 17:41:00</a:t>
                      </a:r>
                      <a:r>
                        <a:rPr kumimoji="0" lang="en-US" sz="1000" b="0" i="0" u="none" strike="noStrike" kern="1200" cap="none" spc="0" normalizeH="0" baseline="0" noProof="0">
                          <a:ln>
                            <a:noFill/>
                          </a:ln>
                          <a:solidFill>
                            <a:prstClr val="black"/>
                          </a:solidFill>
                          <a:effectLst/>
                          <a:uLnTx/>
                          <a:uFillTx/>
                          <a:latin typeface="+mn-lt"/>
                          <a:ea typeface="+mn-ea"/>
                          <a:cs typeface="+mn-cs"/>
                        </a:rPr>
                        <a:t>
Jika Famili Buttercup selalu makan sandwich keju gril, kali ini jadikannya roll pula agar lebih menarik untuk dimakan!​
​
#ResipiButtercup​
​
Roll Keju Gril​
​
Bahan-bahan:​
2 sudu makan Buttercup​
6 keping roti sandwich​
6 keping keju kegemaran anda
Arahan:​
1. Letakkan kepingan roti dan leperkannya dengan pin rolling. Jika Famili Buttercup mahu, potong kerak dari setiap bahagian roti.​
2. Letakkan sepotong keju di atas setiap keping roti, kemudian gulung dengan kemas.​
3. Panaskan 2 sudu Buttercup dalam kuali di atas api sederhana. Kemudian, gril roll roti pada semua bahagian sehingga keju cair.​
4. Nikmati begitu sahaja atau celupkan dengan sos yang digemari :-)​
​
Sumber: https://www.tablespoon.com/recipes/grilled-cheese-rolls/1318c62d-f6d3-4a57-87fc-31e24d337648​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2910637"/>
                  </a:ext>
                </a:extLst>
              </a:tr>
            </a:tbl>
          </a:graphicData>
        </a:graphic>
      </p:graphicFrame>
      <p:sp>
        <p:nvSpPr>
          <p:cNvPr id="4" name="Text Placeholder 3">
            <a:extLst>
              <a:ext uri="{FF2B5EF4-FFF2-40B4-BE49-F238E27FC236}">
                <a16:creationId xmlns:a16="http://schemas.microsoft.com/office/drawing/2014/main" id="{1DB28656-C48B-4CFB-A9D7-B9456713AE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09896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20CA-827A-49BB-8C5D-DE4CFF5DD9C0}"/>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32F80741-FF13-473A-87CA-8C48E4E042B5}"/>
              </a:ext>
            </a:extLst>
          </p:cNvPr>
          <p:cNvGraphicFramePr>
            <a:graphicFrameLocks noGrp="1"/>
          </p:cNvGraphicFramePr>
          <p:nvPr>
            <p:ph type="tbl" sz="quarter" idx="13"/>
            <p:extLst>
              <p:ext uri="{D42A27DB-BD31-4B8C-83A1-F6EECF244321}">
                <p14:modId xmlns:p14="http://schemas.microsoft.com/office/powerpoint/2010/main" val="3919450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6072276"/>
                    </a:ext>
                  </a:extLst>
                </a:gridCol>
                <a:gridCol w="658368">
                  <a:extLst>
                    <a:ext uri="{9D8B030D-6E8A-4147-A177-3AD203B41FA5}">
                      <a16:colId xmlns:a16="http://schemas.microsoft.com/office/drawing/2014/main" val="3076953719"/>
                    </a:ext>
                  </a:extLst>
                </a:gridCol>
                <a:gridCol w="658368">
                  <a:extLst>
                    <a:ext uri="{9D8B030D-6E8A-4147-A177-3AD203B41FA5}">
                      <a16:colId xmlns:a16="http://schemas.microsoft.com/office/drawing/2014/main" val="2865035858"/>
                    </a:ext>
                  </a:extLst>
                </a:gridCol>
                <a:gridCol w="658368">
                  <a:extLst>
                    <a:ext uri="{9D8B030D-6E8A-4147-A177-3AD203B41FA5}">
                      <a16:colId xmlns:a16="http://schemas.microsoft.com/office/drawing/2014/main" val="2895061198"/>
                    </a:ext>
                  </a:extLst>
                </a:gridCol>
                <a:gridCol w="658368">
                  <a:extLst>
                    <a:ext uri="{9D8B030D-6E8A-4147-A177-3AD203B41FA5}">
                      <a16:colId xmlns:a16="http://schemas.microsoft.com/office/drawing/2014/main" val="4000518157"/>
                    </a:ext>
                  </a:extLst>
                </a:gridCol>
                <a:gridCol w="658368">
                  <a:extLst>
                    <a:ext uri="{9D8B030D-6E8A-4147-A177-3AD203B41FA5}">
                      <a16:colId xmlns:a16="http://schemas.microsoft.com/office/drawing/2014/main" val="836297517"/>
                    </a:ext>
                  </a:extLst>
                </a:gridCol>
                <a:gridCol w="658368">
                  <a:extLst>
                    <a:ext uri="{9D8B030D-6E8A-4147-A177-3AD203B41FA5}">
                      <a16:colId xmlns:a16="http://schemas.microsoft.com/office/drawing/2014/main" val="2363471043"/>
                    </a:ext>
                  </a:extLst>
                </a:gridCol>
                <a:gridCol w="658368">
                  <a:extLst>
                    <a:ext uri="{9D8B030D-6E8A-4147-A177-3AD203B41FA5}">
                      <a16:colId xmlns:a16="http://schemas.microsoft.com/office/drawing/2014/main" val="20705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363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- 2018-03-05 14:55:00</a:t>
                      </a:r>
                      <a:r>
                        <a:rPr kumimoji="0" lang="en-US" sz="1000" b="0" i="0" u="none" strike="noStrike" kern="1200" cap="none" spc="0" normalizeH="0" baseline="0" noProof="0">
                          <a:ln>
                            <a:noFill/>
                          </a:ln>
                          <a:solidFill>
                            <a:prstClr val="black"/>
                          </a:solidFill>
                          <a:effectLst/>
                          <a:uLnTx/>
                          <a:uFillTx/>
                          <a:latin typeface="+mn-lt"/>
                          <a:ea typeface="+mn-ea"/>
                          <a:cs typeface="+mn-cs"/>
                        </a:rPr>
                        <a:t>
Tidak kira bangsa, tidak kira di mana, kerana makanan semua orang pasti berjumpa! Makanan apakah yang menjadi menu wajib Famili Buttercup apabila berkumpul dengan keluarga atau rakan?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433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- 2018-03-03 10:25:00</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tahu, anda suka biskut yang rangup atau kenyal?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2580838"/>
                  </a:ext>
                </a:extLst>
              </a:tr>
            </a:tbl>
          </a:graphicData>
        </a:graphic>
      </p:graphicFrame>
      <p:sp>
        <p:nvSpPr>
          <p:cNvPr id="4" name="Text Placeholder 3">
            <a:extLst>
              <a:ext uri="{FF2B5EF4-FFF2-40B4-BE49-F238E27FC236}">
                <a16:creationId xmlns:a16="http://schemas.microsoft.com/office/drawing/2014/main" id="{1C7DD0FB-252A-45BC-B550-ED4276C1D3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40853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1DDB2-6698-46AD-9256-F52ED677E77C}"/>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AA599C47-C835-45D2-8523-2DF3F61A86FA}"/>
              </a:ext>
            </a:extLst>
          </p:cNvPr>
          <p:cNvGraphicFramePr>
            <a:graphicFrameLocks noGrp="1"/>
          </p:cNvGraphicFramePr>
          <p:nvPr>
            <p:ph type="tbl" sz="quarter" idx="13"/>
            <p:extLst>
              <p:ext uri="{D42A27DB-BD31-4B8C-83A1-F6EECF244321}">
                <p14:modId xmlns:p14="http://schemas.microsoft.com/office/powerpoint/2010/main" val="372416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2724501"/>
                    </a:ext>
                  </a:extLst>
                </a:gridCol>
                <a:gridCol w="658368">
                  <a:extLst>
                    <a:ext uri="{9D8B030D-6E8A-4147-A177-3AD203B41FA5}">
                      <a16:colId xmlns:a16="http://schemas.microsoft.com/office/drawing/2014/main" val="3752350789"/>
                    </a:ext>
                  </a:extLst>
                </a:gridCol>
                <a:gridCol w="658368">
                  <a:extLst>
                    <a:ext uri="{9D8B030D-6E8A-4147-A177-3AD203B41FA5}">
                      <a16:colId xmlns:a16="http://schemas.microsoft.com/office/drawing/2014/main" val="1265607245"/>
                    </a:ext>
                  </a:extLst>
                </a:gridCol>
                <a:gridCol w="658368">
                  <a:extLst>
                    <a:ext uri="{9D8B030D-6E8A-4147-A177-3AD203B41FA5}">
                      <a16:colId xmlns:a16="http://schemas.microsoft.com/office/drawing/2014/main" val="1970271393"/>
                    </a:ext>
                  </a:extLst>
                </a:gridCol>
                <a:gridCol w="658368">
                  <a:extLst>
                    <a:ext uri="{9D8B030D-6E8A-4147-A177-3AD203B41FA5}">
                      <a16:colId xmlns:a16="http://schemas.microsoft.com/office/drawing/2014/main" val="3233615254"/>
                    </a:ext>
                  </a:extLst>
                </a:gridCol>
                <a:gridCol w="658368">
                  <a:extLst>
                    <a:ext uri="{9D8B030D-6E8A-4147-A177-3AD203B41FA5}">
                      <a16:colId xmlns:a16="http://schemas.microsoft.com/office/drawing/2014/main" val="1860450858"/>
                    </a:ext>
                  </a:extLst>
                </a:gridCol>
                <a:gridCol w="658368">
                  <a:extLst>
                    <a:ext uri="{9D8B030D-6E8A-4147-A177-3AD203B41FA5}">
                      <a16:colId xmlns:a16="http://schemas.microsoft.com/office/drawing/2014/main" val="210549556"/>
                    </a:ext>
                  </a:extLst>
                </a:gridCol>
                <a:gridCol w="658368">
                  <a:extLst>
                    <a:ext uri="{9D8B030D-6E8A-4147-A177-3AD203B41FA5}">
                      <a16:colId xmlns:a16="http://schemas.microsoft.com/office/drawing/2014/main" val="146761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456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- 2018-03-01 19:27:25</a:t>
                      </a:r>
                      <a:r>
                        <a:rPr kumimoji="0" lang="en-US" sz="1000" b="0" i="0" u="none" strike="noStrike" kern="1200" cap="none" spc="0" normalizeH="0" baseline="0" noProof="0">
                          <a:ln>
                            <a:noFill/>
                          </a:ln>
                          <a:solidFill>
                            <a:prstClr val="black"/>
                          </a:solidFill>
                          <a:effectLst/>
                          <a:uLnTx/>
                          <a:uFillTx/>
                          <a:latin typeface="+mn-lt"/>
                          <a:ea typeface="+mn-ea"/>
                          <a:cs typeface="+mn-cs"/>
                        </a:rPr>
                        <a:t>
Bulan ini sama-sama kita cuba resipi makanan cekut ya Famili Buttercup.
Tidak hanya lazat di luar, muffin ini istimewa kerana mengandungi krim di dalamnya! Mari cuba resipi muffin krim keju yang gebu ini!
#ResipiButtercup
Muffin Krim Keju
Bahan-bahan:
3 cawan tepung
1 cawan gula
4 sudu teh serbuk penaik
1 sudu teh garam
2/3 cawan susu
1/2 cawan minyak sayuran
2 biji telur saiz besar
226 gram krim keju, dilembutkan
1 cawan gula
Topping:
1/4 cawan Buttercup, dilembutkan
1/2 cawan tepung serba guna
1 cawan gula
Arahan:
1. Panaskan ketuhar hingga 375°C.
2. Letakkan cawan muffin di dalam tin acuan.
3. Campurkan tepung, gula, serbuk penaik, dan garam dalam mangkuk besar.
4. Dalam mangkuk yang lain, kacau bersama susu, minyak, dan telur.
5. Campurkan dengan bahan-bahan kering dalam mangkuk besar tadi.
6. Kacau sehingga menjadi adunan.
7. Campurkan krim keju dan 1 cawan gula.
8. Tambahkan separuh campuran ini ke dalam adunan muffin.
9. Isi adunan ke dalam cawan muffin kira-kira 1/2 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3241445"/>
                  </a:ext>
                </a:extLst>
              </a:tr>
            </a:tbl>
          </a:graphicData>
        </a:graphic>
      </p:graphicFrame>
      <p:sp>
        <p:nvSpPr>
          <p:cNvPr id="4" name="Text Placeholder 3">
            <a:extLst>
              <a:ext uri="{FF2B5EF4-FFF2-40B4-BE49-F238E27FC236}">
                <a16:creationId xmlns:a16="http://schemas.microsoft.com/office/drawing/2014/main" id="{24D64DAA-96D8-4405-B0EB-3FA93ADBE88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9491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1038</Words>
  <Application>Microsoft Office PowerPoint</Application>
  <PresentationFormat>On-screen Show (4:3)</PresentationFormat>
  <Paragraphs>509</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MASTER TEMPLATE</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6</vt:lpstr>
      <vt:lpstr>(FB) Custom Own Posts Table (new) - 2 of 6</vt:lpstr>
      <vt:lpstr>(FB) Custom Own Posts Table (new) - 3 of 6</vt:lpstr>
      <vt:lpstr>(FB) Custom Own Posts Table (new) - 4 of 6</vt:lpstr>
      <vt:lpstr>(FB) Custom Own Posts Table (new) - 5 of 6</vt:lpstr>
      <vt:lpstr>(FB) Custom Own Posts Table (new) - 6 of 6</vt:lpstr>
      <vt:lpstr>Facebook Key Influencers</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2018-04-04T14:17:25Z</dcterms:created>
  <dcterms:modified xsi:type="dcterms:W3CDTF">2018-04-04T14:18:16Z</dcterms:modified>
</cp:coreProperties>
</file>