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157</c:v>
                </c:pt>
                <c:pt idx="1">
                  <c:v>154</c:v>
                </c:pt>
                <c:pt idx="2">
                  <c:v>373</c:v>
                </c:pt>
                <c:pt idx="3">
                  <c:v>1619</c:v>
                </c:pt>
                <c:pt idx="4">
                  <c:v>773</c:v>
                </c:pt>
                <c:pt idx="5">
                  <c:v>168</c:v>
                </c:pt>
                <c:pt idx="6">
                  <c:v>66</c:v>
                </c:pt>
                <c:pt idx="7">
                  <c:v>157</c:v>
                </c:pt>
                <c:pt idx="8">
                  <c:v>28</c:v>
                </c:pt>
                <c:pt idx="9">
                  <c:v>49</c:v>
                </c:pt>
                <c:pt idx="10">
                  <c:v>207</c:v>
                </c:pt>
                <c:pt idx="11">
                  <c:v>52</c:v>
                </c:pt>
                <c:pt idx="12">
                  <c:v>143</c:v>
                </c:pt>
                <c:pt idx="13">
                  <c:v>44</c:v>
                </c:pt>
                <c:pt idx="14">
                  <c:v>111</c:v>
                </c:pt>
                <c:pt idx="15">
                  <c:v>144</c:v>
                </c:pt>
                <c:pt idx="16">
                  <c:v>233</c:v>
                </c:pt>
                <c:pt idx="17">
                  <c:v>87</c:v>
                </c:pt>
                <c:pt idx="18">
                  <c:v>64</c:v>
                </c:pt>
                <c:pt idx="19">
                  <c:v>92</c:v>
                </c:pt>
                <c:pt idx="20">
                  <c:v>182</c:v>
                </c:pt>
                <c:pt idx="21">
                  <c:v>67</c:v>
                </c:pt>
                <c:pt idx="22">
                  <c:v>147</c:v>
                </c:pt>
                <c:pt idx="23">
                  <c:v>44</c:v>
                </c:pt>
                <c:pt idx="24">
                  <c:v>131</c:v>
                </c:pt>
                <c:pt idx="25">
                  <c:v>53</c:v>
                </c:pt>
                <c:pt idx="26">
                  <c:v>158</c:v>
                </c:pt>
                <c:pt idx="27">
                  <c:v>55</c:v>
                </c:pt>
                <c:pt idx="28">
                  <c:v>110</c:v>
                </c:pt>
                <c:pt idx="29">
                  <c:v>28</c:v>
                </c:pt>
                <c:pt idx="30">
                  <c:v>30</c:v>
                </c:pt>
              </c:numCache>
            </c:numRef>
          </c:val>
          <c:smooth val="0"/>
          <c:extLst>
            <c:ext xmlns:c16="http://schemas.microsoft.com/office/drawing/2014/chart" uri="{C3380CC4-5D6E-409C-BE32-E72D297353CC}">
              <c16:uniqueId val="{00000000-2008-41B5-8B5D-7EFD67D3175D}"/>
            </c:ext>
          </c:extLst>
        </c:ser>
        <c:dLbls>
          <c:showLegendKey val="0"/>
          <c:showVal val="0"/>
          <c:showCatName val="0"/>
          <c:showSerName val="0"/>
          <c:showPercent val="0"/>
          <c:showBubbleSize val="0"/>
        </c:dLbls>
        <c:smooth val="0"/>
        <c:axId val="315945840"/>
        <c:axId val="315945512"/>
      </c:lineChart>
      <c:dateAx>
        <c:axId val="31594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45512"/>
        <c:crosses val="autoZero"/>
        <c:auto val="1"/>
        <c:lblOffset val="100"/>
        <c:baseTimeUnit val="days"/>
      </c:dateAx>
      <c:valAx>
        <c:axId val="31594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4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8986</c:v>
                </c:pt>
                <c:pt idx="1">
                  <c:v>6818</c:v>
                </c:pt>
                <c:pt idx="2">
                  <c:v>20415</c:v>
                </c:pt>
                <c:pt idx="3">
                  <c:v>69431</c:v>
                </c:pt>
                <c:pt idx="4">
                  <c:v>92347</c:v>
                </c:pt>
                <c:pt idx="5">
                  <c:v>639</c:v>
                </c:pt>
                <c:pt idx="6">
                  <c:v>374</c:v>
                </c:pt>
                <c:pt idx="7">
                  <c:v>766</c:v>
                </c:pt>
                <c:pt idx="8">
                  <c:v>147</c:v>
                </c:pt>
                <c:pt idx="9">
                  <c:v>255</c:v>
                </c:pt>
                <c:pt idx="10">
                  <c:v>1604</c:v>
                </c:pt>
                <c:pt idx="11">
                  <c:v>356</c:v>
                </c:pt>
                <c:pt idx="12">
                  <c:v>576</c:v>
                </c:pt>
                <c:pt idx="13">
                  <c:v>244</c:v>
                </c:pt>
                <c:pt idx="14">
                  <c:v>560</c:v>
                </c:pt>
                <c:pt idx="15">
                  <c:v>914</c:v>
                </c:pt>
                <c:pt idx="16">
                  <c:v>6048</c:v>
                </c:pt>
                <c:pt idx="17">
                  <c:v>6153</c:v>
                </c:pt>
                <c:pt idx="18">
                  <c:v>7524</c:v>
                </c:pt>
                <c:pt idx="19">
                  <c:v>6454</c:v>
                </c:pt>
                <c:pt idx="20">
                  <c:v>8010</c:v>
                </c:pt>
                <c:pt idx="21">
                  <c:v>4374</c:v>
                </c:pt>
                <c:pt idx="22">
                  <c:v>6524</c:v>
                </c:pt>
                <c:pt idx="23">
                  <c:v>3961</c:v>
                </c:pt>
                <c:pt idx="24">
                  <c:v>3423</c:v>
                </c:pt>
                <c:pt idx="25">
                  <c:v>2552</c:v>
                </c:pt>
                <c:pt idx="26">
                  <c:v>9799</c:v>
                </c:pt>
                <c:pt idx="27">
                  <c:v>9006</c:v>
                </c:pt>
                <c:pt idx="28">
                  <c:v>2556</c:v>
                </c:pt>
                <c:pt idx="29">
                  <c:v>2424</c:v>
                </c:pt>
                <c:pt idx="30">
                  <c:v>3063</c:v>
                </c:pt>
              </c:numCache>
            </c:numRef>
          </c:val>
          <c:smooth val="0"/>
          <c:extLst>
            <c:ext xmlns:c16="http://schemas.microsoft.com/office/drawing/2014/chart" uri="{C3380CC4-5D6E-409C-BE32-E72D297353CC}">
              <c16:uniqueId val="{00000000-2B28-447F-B5A9-83469B782517}"/>
            </c:ext>
          </c:extLst>
        </c:ser>
        <c:dLbls>
          <c:showLegendKey val="0"/>
          <c:showVal val="0"/>
          <c:showCatName val="0"/>
          <c:showSerName val="0"/>
          <c:showPercent val="0"/>
          <c:showBubbleSize val="0"/>
        </c:dLbls>
        <c:smooth val="0"/>
        <c:axId val="318188944"/>
        <c:axId val="318194848"/>
      </c:lineChart>
      <c:dateAx>
        <c:axId val="31818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94848"/>
        <c:crosses val="autoZero"/>
        <c:auto val="1"/>
        <c:lblOffset val="100"/>
        <c:baseTimeUnit val="days"/>
      </c:dateAx>
      <c:valAx>
        <c:axId val="31819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8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1634</c:v>
                </c:pt>
              </c:numCache>
            </c:numRef>
          </c:val>
          <c:extLst>
            <c:ext xmlns:c16="http://schemas.microsoft.com/office/drawing/2014/chart" uri="{C3380CC4-5D6E-409C-BE32-E72D297353CC}">
              <c16:uniqueId val="{00000000-8C58-484C-8233-5B34194C9E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7</c:v>
                </c:pt>
              </c:numCache>
            </c:numRef>
          </c:val>
          <c:extLst>
            <c:ext xmlns:c16="http://schemas.microsoft.com/office/drawing/2014/chart" uri="{C3380CC4-5D6E-409C-BE32-E72D297353CC}">
              <c16:uniqueId val="{00000001-8C58-484C-8233-5B34194C9E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35</c:v>
                </c:pt>
              </c:numCache>
            </c:numRef>
          </c:val>
          <c:extLst>
            <c:ext xmlns:c16="http://schemas.microsoft.com/office/drawing/2014/chart" uri="{C3380CC4-5D6E-409C-BE32-E72D297353CC}">
              <c16:uniqueId val="{00000002-8C58-484C-8233-5B34194C9E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0</c:v>
                </c:pt>
              </c:numCache>
            </c:numRef>
          </c:val>
          <c:extLst>
            <c:ext xmlns:c16="http://schemas.microsoft.com/office/drawing/2014/chart" uri="{C3380CC4-5D6E-409C-BE32-E72D297353CC}">
              <c16:uniqueId val="{00000003-8C58-484C-8233-5B34194C9E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2</c:v>
                </c:pt>
              </c:numCache>
            </c:numRef>
          </c:val>
          <c:extLst>
            <c:ext xmlns:c16="http://schemas.microsoft.com/office/drawing/2014/chart" uri="{C3380CC4-5D6E-409C-BE32-E72D297353CC}">
              <c16:uniqueId val="{00000004-8C58-484C-8233-5B34194C9E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8C58-484C-8233-5B34194C9E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9</c:v>
                </c:pt>
              </c:numCache>
            </c:numRef>
          </c:val>
          <c:extLst>
            <c:ext xmlns:c16="http://schemas.microsoft.com/office/drawing/2014/chart" uri="{C3380CC4-5D6E-409C-BE32-E72D297353CC}">
              <c16:uniqueId val="{00000006-8C58-484C-8233-5B34194C9E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13</c:v>
                </c:pt>
              </c:numCache>
            </c:numRef>
          </c:val>
          <c:extLst>
            <c:ext xmlns:c16="http://schemas.microsoft.com/office/drawing/2014/chart" uri="{C3380CC4-5D6E-409C-BE32-E72D297353CC}">
              <c16:uniqueId val="{00000007-8C58-484C-8233-5B34194C9EBB}"/>
            </c:ext>
          </c:extLst>
        </c:ser>
        <c:dLbls>
          <c:showLegendKey val="0"/>
          <c:showVal val="0"/>
          <c:showCatName val="0"/>
          <c:showSerName val="0"/>
          <c:showPercent val="0"/>
          <c:showBubbleSize val="0"/>
        </c:dLbls>
        <c:gapWidth val="150"/>
        <c:overlap val="100"/>
        <c:axId val="246857640"/>
        <c:axId val="246855672"/>
      </c:barChart>
      <c:catAx>
        <c:axId val="24685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5672"/>
        <c:crosses val="autoZero"/>
        <c:auto val="1"/>
        <c:lblAlgn val="ctr"/>
        <c:lblOffset val="100"/>
        <c:noMultiLvlLbl val="0"/>
      </c:catAx>
      <c:valAx>
        <c:axId val="246855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c:v>
                </c:pt>
                <c:pt idx="1">
                  <c:v>9</c:v>
                </c:pt>
                <c:pt idx="2">
                  <c:v>0</c:v>
                </c:pt>
                <c:pt idx="3">
                  <c:v>0</c:v>
                </c:pt>
                <c:pt idx="4">
                  <c:v>69</c:v>
                </c:pt>
                <c:pt idx="5">
                  <c:v>5</c:v>
                </c:pt>
                <c:pt idx="6">
                  <c:v>153</c:v>
                </c:pt>
                <c:pt idx="7">
                  <c:v>0</c:v>
                </c:pt>
                <c:pt idx="8">
                  <c:v>0</c:v>
                </c:pt>
                <c:pt idx="9">
                  <c:v>188</c:v>
                </c:pt>
                <c:pt idx="10">
                  <c:v>0</c:v>
                </c:pt>
                <c:pt idx="11">
                  <c:v>130</c:v>
                </c:pt>
                <c:pt idx="12">
                  <c:v>0</c:v>
                </c:pt>
                <c:pt idx="13">
                  <c:v>109</c:v>
                </c:pt>
                <c:pt idx="14">
                  <c:v>122</c:v>
                </c:pt>
                <c:pt idx="15">
                  <c:v>85</c:v>
                </c:pt>
                <c:pt idx="16">
                  <c:v>0</c:v>
                </c:pt>
                <c:pt idx="17">
                  <c:v>0</c:v>
                </c:pt>
                <c:pt idx="18">
                  <c:v>0</c:v>
                </c:pt>
                <c:pt idx="19">
                  <c:v>125</c:v>
                </c:pt>
                <c:pt idx="20">
                  <c:v>0</c:v>
                </c:pt>
                <c:pt idx="21">
                  <c:v>111</c:v>
                </c:pt>
                <c:pt idx="22">
                  <c:v>0</c:v>
                </c:pt>
                <c:pt idx="23">
                  <c:v>111</c:v>
                </c:pt>
                <c:pt idx="24">
                  <c:v>0</c:v>
                </c:pt>
                <c:pt idx="25">
                  <c:v>118</c:v>
                </c:pt>
                <c:pt idx="26">
                  <c:v>0</c:v>
                </c:pt>
                <c:pt idx="27">
                  <c:v>85</c:v>
                </c:pt>
                <c:pt idx="28">
                  <c:v>0</c:v>
                </c:pt>
                <c:pt idx="29">
                  <c:v>0</c:v>
                </c:pt>
                <c:pt idx="30">
                  <c:v>70</c:v>
                </c:pt>
              </c:numCache>
            </c:numRef>
          </c:val>
          <c:smooth val="0"/>
          <c:extLst>
            <c:ext xmlns:c16="http://schemas.microsoft.com/office/drawing/2014/chart" uri="{C3380CC4-5D6E-409C-BE32-E72D297353CC}">
              <c16:uniqueId val="{00000000-B8B1-4C2C-8F5C-4FE6C11832B4}"/>
            </c:ext>
          </c:extLst>
        </c:ser>
        <c:dLbls>
          <c:showLegendKey val="0"/>
          <c:showVal val="0"/>
          <c:showCatName val="0"/>
          <c:showSerName val="0"/>
          <c:showPercent val="0"/>
          <c:showBubbleSize val="0"/>
        </c:dLbls>
        <c:smooth val="0"/>
        <c:axId val="246853376"/>
        <c:axId val="246853704"/>
      </c:lineChart>
      <c:dateAx>
        <c:axId val="24685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3704"/>
        <c:crosses val="autoZero"/>
        <c:auto val="1"/>
        <c:lblOffset val="100"/>
        <c:baseTimeUnit val="days"/>
      </c:dateAx>
      <c:valAx>
        <c:axId val="24685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5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0.64464677344320997</c:v>
                </c:pt>
                <c:pt idx="1">
                  <c:v>0.44527148268757999</c:v>
                </c:pt>
                <c:pt idx="2">
                  <c:v>0.77091779092178003</c:v>
                </c:pt>
                <c:pt idx="3">
                  <c:v>0.53166744201502003</c:v>
                </c:pt>
                <c:pt idx="4">
                  <c:v>0.23592742739416001</c:v>
                </c:pt>
                <c:pt idx="5">
                  <c:v>0.83516094016525999</c:v>
                </c:pt>
              </c:numCache>
            </c:numRef>
          </c:val>
          <c:extLst>
            <c:ext xmlns:c16="http://schemas.microsoft.com/office/drawing/2014/chart" uri="{C3380CC4-5D6E-409C-BE32-E72D297353CC}">
              <c16:uniqueId val="{00000000-9C69-49D3-B54E-379A054ACF51}"/>
            </c:ext>
          </c:extLst>
        </c:ser>
        <c:dLbls>
          <c:showLegendKey val="0"/>
          <c:showVal val="0"/>
          <c:showCatName val="0"/>
          <c:showSerName val="0"/>
          <c:showPercent val="0"/>
          <c:showBubbleSize val="0"/>
        </c:dLbls>
        <c:gapWidth val="219"/>
        <c:overlap val="-27"/>
        <c:axId val="319409112"/>
        <c:axId val="319412064"/>
      </c:barChart>
      <c:catAx>
        <c:axId val="31940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12064"/>
        <c:crosses val="autoZero"/>
        <c:auto val="1"/>
        <c:lblAlgn val="ctr"/>
        <c:lblOffset val="100"/>
        <c:noMultiLvlLbl val="0"/>
      </c:catAx>
      <c:valAx>
        <c:axId val="31941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0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1323</c:v>
                </c:pt>
                <c:pt idx="1">
                  <c:v>4984</c:v>
                </c:pt>
                <c:pt idx="2">
                  <c:v>744</c:v>
                </c:pt>
                <c:pt idx="3">
                  <c:v>145</c:v>
                </c:pt>
                <c:pt idx="4">
                  <c:v>48</c:v>
                </c:pt>
                <c:pt idx="5">
                  <c:v>18</c:v>
                </c:pt>
                <c:pt idx="6">
                  <c:v>11</c:v>
                </c:pt>
              </c:numCache>
            </c:numRef>
          </c:val>
          <c:extLst>
            <c:ext xmlns:c16="http://schemas.microsoft.com/office/drawing/2014/chart" uri="{C3380CC4-5D6E-409C-BE32-E72D297353CC}">
              <c16:uniqueId val="{00000000-BE21-431B-B0AC-FF302D8281E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1043</c:v>
                </c:pt>
                <c:pt idx="1">
                  <c:v>6149</c:v>
                </c:pt>
                <c:pt idx="2">
                  <c:v>700</c:v>
                </c:pt>
                <c:pt idx="3">
                  <c:v>110</c:v>
                </c:pt>
                <c:pt idx="4">
                  <c:v>33</c:v>
                </c:pt>
                <c:pt idx="5">
                  <c:v>16</c:v>
                </c:pt>
                <c:pt idx="6">
                  <c:v>19</c:v>
                </c:pt>
              </c:numCache>
            </c:numRef>
          </c:val>
          <c:extLst>
            <c:ext xmlns:c16="http://schemas.microsoft.com/office/drawing/2014/chart" uri="{C3380CC4-5D6E-409C-BE32-E72D297353CC}">
              <c16:uniqueId val="{00000001-BE21-431B-B0AC-FF302D8281EE}"/>
            </c:ext>
          </c:extLst>
        </c:ser>
        <c:dLbls>
          <c:showLegendKey val="0"/>
          <c:showVal val="0"/>
          <c:showCatName val="0"/>
          <c:showSerName val="0"/>
          <c:showPercent val="0"/>
          <c:showBubbleSize val="0"/>
        </c:dLbls>
        <c:gapWidth val="219"/>
        <c:overlap val="-27"/>
        <c:axId val="321968760"/>
        <c:axId val="323134432"/>
      </c:barChart>
      <c:catAx>
        <c:axId val="32196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134432"/>
        <c:crosses val="autoZero"/>
        <c:auto val="1"/>
        <c:lblAlgn val="ctr"/>
        <c:lblOffset val="100"/>
        <c:noMultiLvlLbl val="0"/>
      </c:catAx>
      <c:valAx>
        <c:axId val="32313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3.3978933061502001E-2</c:v>
                </c:pt>
                <c:pt idx="1">
                  <c:v>6.6110659072417005E-2</c:v>
                </c:pt>
                <c:pt idx="2">
                  <c:v>0</c:v>
                </c:pt>
                <c:pt idx="3">
                  <c:v>0</c:v>
                </c:pt>
                <c:pt idx="4">
                  <c:v>0.46899250961603001</c:v>
                </c:pt>
                <c:pt idx="5">
                  <c:v>3.3685912551371003E-2</c:v>
                </c:pt>
                <c:pt idx="6">
                  <c:v>1.0358512140983001</c:v>
                </c:pt>
                <c:pt idx="7">
                  <c:v>0</c:v>
                </c:pt>
                <c:pt idx="8">
                  <c:v>0</c:v>
                </c:pt>
                <c:pt idx="9">
                  <c:v>1.2938258362941999</c:v>
                </c:pt>
                <c:pt idx="10">
                  <c:v>0</c:v>
                </c:pt>
                <c:pt idx="11">
                  <c:v>0.86939075770747998</c:v>
                </c:pt>
                <c:pt idx="12">
                  <c:v>0</c:v>
                </c:pt>
                <c:pt idx="13">
                  <c:v>0.72666666666667001</c:v>
                </c:pt>
                <c:pt idx="14">
                  <c:v>0.82589583055814997</c:v>
                </c:pt>
                <c:pt idx="15">
                  <c:v>0.57888083039456995</c:v>
                </c:pt>
                <c:pt idx="16">
                  <c:v>0</c:v>
                </c:pt>
                <c:pt idx="17">
                  <c:v>0</c:v>
                </c:pt>
                <c:pt idx="18">
                  <c:v>0</c:v>
                </c:pt>
                <c:pt idx="19">
                  <c:v>0.85210383776999998</c:v>
                </c:pt>
                <c:pt idx="20">
                  <c:v>0</c:v>
                </c:pt>
                <c:pt idx="21">
                  <c:v>0.73088825969578997</c:v>
                </c:pt>
                <c:pt idx="22">
                  <c:v>0</c:v>
                </c:pt>
                <c:pt idx="23">
                  <c:v>0.74871929594115005</c:v>
                </c:pt>
                <c:pt idx="24">
                  <c:v>0</c:v>
                </c:pt>
                <c:pt idx="25">
                  <c:v>0.77940791197274994</c:v>
                </c:pt>
                <c:pt idx="26">
                  <c:v>0</c:v>
                </c:pt>
                <c:pt idx="27">
                  <c:v>0.55526522079957996</c:v>
                </c:pt>
                <c:pt idx="28">
                  <c:v>0</c:v>
                </c:pt>
                <c:pt idx="29">
                  <c:v>0</c:v>
                </c:pt>
                <c:pt idx="30">
                  <c:v>0.45578851412943999</c:v>
                </c:pt>
              </c:numCache>
            </c:numRef>
          </c:val>
          <c:smooth val="0"/>
          <c:extLst>
            <c:ext xmlns:c16="http://schemas.microsoft.com/office/drawing/2014/chart" uri="{C3380CC4-5D6E-409C-BE32-E72D297353CC}">
              <c16:uniqueId val="{00000000-8FF3-44A8-BFCF-776A969F3CC0}"/>
            </c:ext>
          </c:extLst>
        </c:ser>
        <c:dLbls>
          <c:showLegendKey val="0"/>
          <c:showVal val="0"/>
          <c:showCatName val="0"/>
          <c:showSerName val="0"/>
          <c:showPercent val="0"/>
          <c:showBubbleSize val="0"/>
        </c:dLbls>
        <c:smooth val="0"/>
        <c:axId val="326413328"/>
        <c:axId val="326416280"/>
      </c:lineChart>
      <c:dateAx>
        <c:axId val="32641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6280"/>
        <c:crosses val="autoZero"/>
        <c:auto val="1"/>
        <c:lblOffset val="100"/>
        <c:baseTimeUnit val="days"/>
      </c:dateAx>
      <c:valAx>
        <c:axId val="32641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14733</c:v>
                </c:pt>
                <c:pt idx="1">
                  <c:v>14763</c:v>
                </c:pt>
                <c:pt idx="2">
                  <c:v>14780</c:v>
                </c:pt>
                <c:pt idx="3">
                  <c:v>14808</c:v>
                </c:pt>
                <c:pt idx="4">
                  <c:v>14830</c:v>
                </c:pt>
                <c:pt idx="5">
                  <c:v>14857</c:v>
                </c:pt>
                <c:pt idx="6">
                  <c:v>14877</c:v>
                </c:pt>
                <c:pt idx="7">
                  <c:v>14896</c:v>
                </c:pt>
                <c:pt idx="8">
                  <c:v>14912</c:v>
                </c:pt>
                <c:pt idx="9">
                  <c:v>14923</c:v>
                </c:pt>
                <c:pt idx="10">
                  <c:v>14943</c:v>
                </c:pt>
                <c:pt idx="11">
                  <c:v>14964</c:v>
                </c:pt>
                <c:pt idx="12">
                  <c:v>14992</c:v>
                </c:pt>
                <c:pt idx="13">
                  <c:v>15009</c:v>
                </c:pt>
                <c:pt idx="14">
                  <c:v>15019</c:v>
                </c:pt>
                <c:pt idx="15">
                  <c:v>15040</c:v>
                </c:pt>
                <c:pt idx="16">
                  <c:v>15065</c:v>
                </c:pt>
                <c:pt idx="17">
                  <c:v>15093</c:v>
                </c:pt>
                <c:pt idx="18">
                  <c:v>15126</c:v>
                </c:pt>
                <c:pt idx="19">
                  <c:v>15152</c:v>
                </c:pt>
                <c:pt idx="20">
                  <c:v>15175</c:v>
                </c:pt>
                <c:pt idx="21">
                  <c:v>15200</c:v>
                </c:pt>
                <c:pt idx="22">
                  <c:v>15215</c:v>
                </c:pt>
                <c:pt idx="23">
                  <c:v>15238</c:v>
                </c:pt>
                <c:pt idx="24">
                  <c:v>15255</c:v>
                </c:pt>
                <c:pt idx="25">
                  <c:v>15281</c:v>
                </c:pt>
                <c:pt idx="26">
                  <c:v>15296</c:v>
                </c:pt>
                <c:pt idx="27">
                  <c:v>15321</c:v>
                </c:pt>
                <c:pt idx="28">
                  <c:v>15337</c:v>
                </c:pt>
                <c:pt idx="29">
                  <c:v>15354</c:v>
                </c:pt>
                <c:pt idx="30">
                  <c:v>15362</c:v>
                </c:pt>
              </c:numCache>
            </c:numRef>
          </c:val>
          <c:smooth val="0"/>
          <c:extLst>
            <c:ext xmlns:c16="http://schemas.microsoft.com/office/drawing/2014/chart" uri="{C3380CC4-5D6E-409C-BE32-E72D297353CC}">
              <c16:uniqueId val="{00000000-EDFC-4DC9-A162-789F2D8E99C2}"/>
            </c:ext>
          </c:extLst>
        </c:ser>
        <c:dLbls>
          <c:showLegendKey val="0"/>
          <c:showVal val="0"/>
          <c:showCatName val="0"/>
          <c:showSerName val="0"/>
          <c:showPercent val="0"/>
          <c:showBubbleSize val="0"/>
        </c:dLbls>
        <c:smooth val="0"/>
        <c:axId val="326414968"/>
        <c:axId val="326419232"/>
      </c:lineChart>
      <c:dateAx>
        <c:axId val="32641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9232"/>
        <c:crosses val="autoZero"/>
        <c:auto val="1"/>
        <c:lblOffset val="100"/>
        <c:baseTimeUnit val="days"/>
      </c:dateAx>
      <c:valAx>
        <c:axId val="32641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1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30</c:v>
                </c:pt>
                <c:pt idx="1">
                  <c:v>22</c:v>
                </c:pt>
                <c:pt idx="2">
                  <c:v>21</c:v>
                </c:pt>
                <c:pt idx="3">
                  <c:v>9</c:v>
                </c:pt>
                <c:pt idx="4">
                  <c:v>27</c:v>
                </c:pt>
                <c:pt idx="5">
                  <c:v>15</c:v>
                </c:pt>
                <c:pt idx="6">
                  <c:v>22</c:v>
                </c:pt>
                <c:pt idx="7">
                  <c:v>9</c:v>
                </c:pt>
                <c:pt idx="8">
                  <c:v>5</c:v>
                </c:pt>
                <c:pt idx="9">
                  <c:v>16</c:v>
                </c:pt>
                <c:pt idx="10">
                  <c:v>9</c:v>
                </c:pt>
                <c:pt idx="11">
                  <c:v>15</c:v>
                </c:pt>
                <c:pt idx="12">
                  <c:v>14</c:v>
                </c:pt>
                <c:pt idx="13">
                  <c:v>13</c:v>
                </c:pt>
                <c:pt idx="14">
                  <c:v>5</c:v>
                </c:pt>
                <c:pt idx="15">
                  <c:v>15</c:v>
                </c:pt>
                <c:pt idx="16">
                  <c:v>19</c:v>
                </c:pt>
                <c:pt idx="17">
                  <c:v>10</c:v>
                </c:pt>
                <c:pt idx="18">
                  <c:v>7</c:v>
                </c:pt>
                <c:pt idx="19">
                  <c:v>23</c:v>
                </c:pt>
                <c:pt idx="20">
                  <c:v>18</c:v>
                </c:pt>
                <c:pt idx="21">
                  <c:v>15</c:v>
                </c:pt>
                <c:pt idx="22">
                  <c:v>8</c:v>
                </c:pt>
                <c:pt idx="23">
                  <c:v>5</c:v>
                </c:pt>
                <c:pt idx="24">
                  <c:v>3</c:v>
                </c:pt>
                <c:pt idx="25">
                  <c:v>8</c:v>
                </c:pt>
                <c:pt idx="26">
                  <c:v>11</c:v>
                </c:pt>
                <c:pt idx="27">
                  <c:v>6</c:v>
                </c:pt>
                <c:pt idx="28">
                  <c:v>3</c:v>
                </c:pt>
                <c:pt idx="29">
                  <c:v>4</c:v>
                </c:pt>
                <c:pt idx="30">
                  <c:v>6</c:v>
                </c:pt>
              </c:numCache>
            </c:numRef>
          </c:val>
          <c:smooth val="0"/>
          <c:extLst>
            <c:ext xmlns:c16="http://schemas.microsoft.com/office/drawing/2014/chart" uri="{C3380CC4-5D6E-409C-BE32-E72D297353CC}">
              <c16:uniqueId val="{00000000-1F88-4C9C-85CB-91BBEB9A4581}"/>
            </c:ext>
          </c:extLst>
        </c:ser>
        <c:dLbls>
          <c:showLegendKey val="0"/>
          <c:showVal val="0"/>
          <c:showCatName val="0"/>
          <c:showSerName val="0"/>
          <c:showPercent val="0"/>
          <c:showBubbleSize val="0"/>
        </c:dLbls>
        <c:smooth val="0"/>
        <c:axId val="243075080"/>
        <c:axId val="243075408"/>
      </c:lineChart>
      <c:dateAx>
        <c:axId val="24307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75408"/>
        <c:crosses val="autoZero"/>
        <c:auto val="1"/>
        <c:lblOffset val="100"/>
        <c:baseTimeUnit val="days"/>
      </c:dateAx>
      <c:valAx>
        <c:axId val="24307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07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E734F-1F91-48A1-AD83-7C6E86D6AC7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BF58FA3-A03E-4DE8-84D6-6545BBD81EA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54331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4C035-CDE5-49BE-89E6-5087BB2FBFA6}"/>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B60B174E-E0BE-4BA7-9DB0-1A84437F8FB8}"/>
              </a:ext>
            </a:extLst>
          </p:cNvPr>
          <p:cNvGraphicFramePr>
            <a:graphicFrameLocks noGrp="1"/>
          </p:cNvGraphicFramePr>
          <p:nvPr>
            <p:ph type="chart" sz="quarter" idx="13"/>
            <p:extLst>
              <p:ext uri="{D42A27DB-BD31-4B8C-83A1-F6EECF244321}">
                <p14:modId xmlns:p14="http://schemas.microsoft.com/office/powerpoint/2010/main" val="1378569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BCF1C-3AAE-4133-8430-46520770D37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F30221E-1011-4257-AE43-F112C21FE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238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993A9-FC9B-45CB-BF46-366169C168A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326E9CD-42D7-41EC-9DA9-B75654704B35}"/>
              </a:ext>
            </a:extLst>
          </p:cNvPr>
          <p:cNvGraphicFramePr>
            <a:graphicFrameLocks noGrp="1"/>
          </p:cNvGraphicFramePr>
          <p:nvPr>
            <p:ph type="tbl" sz="quarter" idx="13"/>
            <p:extLst>
              <p:ext uri="{D42A27DB-BD31-4B8C-83A1-F6EECF244321}">
                <p14:modId xmlns:p14="http://schemas.microsoft.com/office/powerpoint/2010/main" val="191342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42657719"/>
                    </a:ext>
                  </a:extLst>
                </a:gridCol>
                <a:gridCol w="740664">
                  <a:extLst>
                    <a:ext uri="{9D8B030D-6E8A-4147-A177-3AD203B41FA5}">
                      <a16:colId xmlns:a16="http://schemas.microsoft.com/office/drawing/2014/main" val="804689560"/>
                    </a:ext>
                  </a:extLst>
                </a:gridCol>
                <a:gridCol w="740664">
                  <a:extLst>
                    <a:ext uri="{9D8B030D-6E8A-4147-A177-3AD203B41FA5}">
                      <a16:colId xmlns:a16="http://schemas.microsoft.com/office/drawing/2014/main" val="1137741277"/>
                    </a:ext>
                  </a:extLst>
                </a:gridCol>
                <a:gridCol w="740664">
                  <a:extLst>
                    <a:ext uri="{9D8B030D-6E8A-4147-A177-3AD203B41FA5}">
                      <a16:colId xmlns:a16="http://schemas.microsoft.com/office/drawing/2014/main" val="3566475650"/>
                    </a:ext>
                  </a:extLst>
                </a:gridCol>
                <a:gridCol w="740664">
                  <a:extLst>
                    <a:ext uri="{9D8B030D-6E8A-4147-A177-3AD203B41FA5}">
                      <a16:colId xmlns:a16="http://schemas.microsoft.com/office/drawing/2014/main" val="184154609"/>
                    </a:ext>
                  </a:extLst>
                </a:gridCol>
                <a:gridCol w="740664">
                  <a:extLst>
                    <a:ext uri="{9D8B030D-6E8A-4147-A177-3AD203B41FA5}">
                      <a16:colId xmlns:a16="http://schemas.microsoft.com/office/drawing/2014/main" val="1443733114"/>
                    </a:ext>
                  </a:extLst>
                </a:gridCol>
                <a:gridCol w="740664">
                  <a:extLst>
                    <a:ext uri="{9D8B030D-6E8A-4147-A177-3AD203B41FA5}">
                      <a16:colId xmlns:a16="http://schemas.microsoft.com/office/drawing/2014/main" val="4024955699"/>
                    </a:ext>
                  </a:extLst>
                </a:gridCol>
                <a:gridCol w="740664">
                  <a:extLst>
                    <a:ext uri="{9D8B030D-6E8A-4147-A177-3AD203B41FA5}">
                      <a16:colId xmlns:a16="http://schemas.microsoft.com/office/drawing/2014/main" val="1054781678"/>
                    </a:ext>
                  </a:extLst>
                </a:gridCol>
                <a:gridCol w="740664">
                  <a:extLst>
                    <a:ext uri="{9D8B030D-6E8A-4147-A177-3AD203B41FA5}">
                      <a16:colId xmlns:a16="http://schemas.microsoft.com/office/drawing/2014/main" val="3509040408"/>
                    </a:ext>
                  </a:extLst>
                </a:gridCol>
                <a:gridCol w="740664">
                  <a:extLst>
                    <a:ext uri="{9D8B030D-6E8A-4147-A177-3AD203B41FA5}">
                      <a16:colId xmlns:a16="http://schemas.microsoft.com/office/drawing/2014/main" val="42841669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72107932"/>
                  </a:ext>
                </a:extLst>
              </a:tr>
              <a:tr h="370840">
                <a:tc>
                  <a:txBody>
                    <a:bodyPr/>
                    <a:lstStyle/>
                    <a:p>
                      <a:r>
                        <a:rPr lang="en-US" sz="1000"/>
                        <a:t>MABECS Sdn Bhd</a:t>
                      </a:r>
                    </a:p>
                  </a:txBody>
                  <a:tcPr/>
                </a:tc>
                <a:tc>
                  <a:txBody>
                    <a:bodyPr/>
                    <a:lstStyle/>
                    <a:p>
                      <a:r>
                        <a:rPr lang="en-US" sz="1000"/>
                        <a:t>15362</a:t>
                      </a:r>
                    </a:p>
                  </a:txBody>
                  <a:tcPr/>
                </a:tc>
                <a:tc>
                  <a:txBody>
                    <a:bodyPr/>
                    <a:lstStyle/>
                    <a:p>
                      <a:r>
                        <a:rPr lang="en-US" sz="1000"/>
                        <a:t>665</a:t>
                      </a:r>
                    </a:p>
                  </a:txBody>
                  <a:tcPr/>
                </a:tc>
                <a:tc>
                  <a:txBody>
                    <a:bodyPr/>
                    <a:lstStyle/>
                    <a:p>
                      <a:r>
                        <a:rPr lang="en-US" sz="1000"/>
                        <a:t>21</a:t>
                      </a:r>
                    </a:p>
                  </a:txBody>
                  <a:tcPr/>
                </a:tc>
                <a:tc>
                  <a:txBody>
                    <a:bodyPr/>
                    <a:lstStyle/>
                    <a:p>
                      <a:r>
                        <a:rPr lang="en-US" sz="1000"/>
                        <a:t>1678</a:t>
                      </a:r>
                    </a:p>
                  </a:txBody>
                  <a:tcPr/>
                </a:tc>
                <a:tc>
                  <a:txBody>
                    <a:bodyPr/>
                    <a:lstStyle/>
                    <a:p>
                      <a:r>
                        <a:rPr lang="en-US" sz="1000"/>
                        <a:t>9</a:t>
                      </a:r>
                    </a:p>
                  </a:txBody>
                  <a:tcPr/>
                </a:tc>
                <a:tc>
                  <a:txBody>
                    <a:bodyPr/>
                    <a:lstStyle/>
                    <a:p>
                      <a:r>
                        <a:rPr lang="en-US" sz="1000"/>
                        <a:t>13</a:t>
                      </a:r>
                    </a:p>
                  </a:txBody>
                  <a:tcPr/>
                </a:tc>
                <a:tc>
                  <a:txBody>
                    <a:bodyPr/>
                    <a:lstStyle/>
                    <a:p>
                      <a:r>
                        <a:rPr lang="en-US" sz="1000"/>
                        <a:t>0</a:t>
                      </a:r>
                    </a:p>
                  </a:txBody>
                  <a:tcPr/>
                </a:tc>
                <a:tc>
                  <a:txBody>
                    <a:bodyPr/>
                    <a:lstStyle/>
                    <a:p>
                      <a:r>
                        <a:rPr lang="en-US" sz="1000"/>
                        <a:t>0.5386%</a:t>
                      </a:r>
                    </a:p>
                  </a:txBody>
                  <a:tcPr/>
                </a:tc>
                <a:tc>
                  <a:txBody>
                    <a:bodyPr/>
                    <a:lstStyle/>
                    <a:p>
                      <a:r>
                        <a:rPr lang="en-US" sz="1000"/>
                        <a:t>0.0%</a:t>
                      </a:r>
                    </a:p>
                  </a:txBody>
                  <a:tcPr/>
                </a:tc>
                <a:extLst>
                  <a:ext uri="{0D108BD9-81ED-4DB2-BD59-A6C34878D82A}">
                    <a16:rowId xmlns:a16="http://schemas.microsoft.com/office/drawing/2014/main" val="3555727581"/>
                  </a:ext>
                </a:extLst>
              </a:tr>
            </a:tbl>
          </a:graphicData>
        </a:graphic>
      </p:graphicFrame>
      <p:sp>
        <p:nvSpPr>
          <p:cNvPr id="4" name="Text Placeholder 3">
            <a:extLst>
              <a:ext uri="{FF2B5EF4-FFF2-40B4-BE49-F238E27FC236}">
                <a16:creationId xmlns:a16="http://schemas.microsoft.com/office/drawing/2014/main" id="{815A738D-32F2-482A-9604-06208813C8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92599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3E658-24BD-4C4B-8BE5-BA0143B6B99A}"/>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5EBEC9F6-7262-4D70-BB1F-793C351FD4BF}"/>
              </a:ext>
            </a:extLst>
          </p:cNvPr>
          <p:cNvGraphicFramePr>
            <a:graphicFrameLocks noGrp="1"/>
          </p:cNvGraphicFramePr>
          <p:nvPr>
            <p:ph type="chart" sz="quarter" idx="13"/>
            <p:extLst>
              <p:ext uri="{D42A27DB-BD31-4B8C-83A1-F6EECF244321}">
                <p14:modId xmlns:p14="http://schemas.microsoft.com/office/powerpoint/2010/main" val="269889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0DDA7-41B4-4EB1-AAC3-C27B5C3ADB9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2C71F77-426C-4BA6-8AF4-2DDDCFB4D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831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9BA67-216A-4804-A9A6-B4AA03F805D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BBA6406-B064-4CCE-9279-DB39F5E068BF}"/>
              </a:ext>
            </a:extLst>
          </p:cNvPr>
          <p:cNvGraphicFramePr>
            <a:graphicFrameLocks noGrp="1"/>
          </p:cNvGraphicFramePr>
          <p:nvPr>
            <p:ph type="chart" sz="quarter" idx="13"/>
            <p:extLst>
              <p:ext uri="{D42A27DB-BD31-4B8C-83A1-F6EECF244321}">
                <p14:modId xmlns:p14="http://schemas.microsoft.com/office/powerpoint/2010/main" val="3279444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9A5B5-491A-483E-BE98-85973418CD4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BF426CB-32DA-490A-9291-5D7708DB64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512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AB29-3D4D-4A6C-86B7-779CEC9A46B5}"/>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1F29E247-988B-4D04-AAEA-2F981F83D95B}"/>
              </a:ext>
            </a:extLst>
          </p:cNvPr>
          <p:cNvGraphicFramePr>
            <a:graphicFrameLocks noGrp="1"/>
          </p:cNvGraphicFramePr>
          <p:nvPr>
            <p:ph type="chart" sz="quarter" idx="13"/>
            <p:extLst>
              <p:ext uri="{D42A27DB-BD31-4B8C-83A1-F6EECF244321}">
                <p14:modId xmlns:p14="http://schemas.microsoft.com/office/powerpoint/2010/main" val="1563897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FC9B4-390B-4CC6-8561-20E408EA15A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B997C9A-F34C-4159-90C2-BF40DCB87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12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6EF2-FA2E-4FEB-835A-97D523DFB29D}"/>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8C86F08-D826-4B83-8E33-ED5DF87DBBF5}"/>
              </a:ext>
            </a:extLst>
          </p:cNvPr>
          <p:cNvGraphicFramePr>
            <a:graphicFrameLocks noGrp="1"/>
          </p:cNvGraphicFramePr>
          <p:nvPr>
            <p:ph type="chart" sz="quarter" idx="13"/>
            <p:extLst>
              <p:ext uri="{D42A27DB-BD31-4B8C-83A1-F6EECF244321}">
                <p14:modId xmlns:p14="http://schemas.microsoft.com/office/powerpoint/2010/main" val="1399871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1C332-7EF5-4521-A0E6-2BC587330C9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6AD02E1-A5E0-4EDC-9C14-2396AB0D7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956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3A05-4E8B-4E38-B266-274DAE53B733}"/>
              </a:ext>
            </a:extLst>
          </p:cNvPr>
          <p:cNvSpPr>
            <a:spLocks noGrp="1"/>
          </p:cNvSpPr>
          <p:nvPr>
            <p:ph type="title"/>
          </p:nvPr>
        </p:nvSpPr>
        <p:spPr/>
        <p:txBody>
          <a:bodyPr/>
          <a:lstStyle/>
          <a:p>
            <a:r>
              <a:rPr lang="en-US"/>
              <a:t>(FB) Custom Own Posts Table (new) - 1 of 2</a:t>
            </a:r>
          </a:p>
        </p:txBody>
      </p:sp>
      <p:graphicFrame>
        <p:nvGraphicFramePr>
          <p:cNvPr id="5" name="Table Placeholder 4">
            <a:extLst>
              <a:ext uri="{FF2B5EF4-FFF2-40B4-BE49-F238E27FC236}">
                <a16:creationId xmlns:a16="http://schemas.microsoft.com/office/drawing/2014/main" id="{C490675E-1E89-411E-9FFE-243E4ECF86A0}"/>
              </a:ext>
            </a:extLst>
          </p:cNvPr>
          <p:cNvGraphicFramePr>
            <a:graphicFrameLocks noGrp="1"/>
          </p:cNvGraphicFramePr>
          <p:nvPr>
            <p:ph type="tbl" sz="quarter" idx="13"/>
            <p:extLst>
              <p:ext uri="{D42A27DB-BD31-4B8C-83A1-F6EECF244321}">
                <p14:modId xmlns:p14="http://schemas.microsoft.com/office/powerpoint/2010/main" val="263253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8880094"/>
                    </a:ext>
                  </a:extLst>
                </a:gridCol>
                <a:gridCol w="822960">
                  <a:extLst>
                    <a:ext uri="{9D8B030D-6E8A-4147-A177-3AD203B41FA5}">
                      <a16:colId xmlns:a16="http://schemas.microsoft.com/office/drawing/2014/main" val="2073108624"/>
                    </a:ext>
                  </a:extLst>
                </a:gridCol>
                <a:gridCol w="822960">
                  <a:extLst>
                    <a:ext uri="{9D8B030D-6E8A-4147-A177-3AD203B41FA5}">
                      <a16:colId xmlns:a16="http://schemas.microsoft.com/office/drawing/2014/main" val="3794079614"/>
                    </a:ext>
                  </a:extLst>
                </a:gridCol>
                <a:gridCol w="822960">
                  <a:extLst>
                    <a:ext uri="{9D8B030D-6E8A-4147-A177-3AD203B41FA5}">
                      <a16:colId xmlns:a16="http://schemas.microsoft.com/office/drawing/2014/main" val="1936331618"/>
                    </a:ext>
                  </a:extLst>
                </a:gridCol>
                <a:gridCol w="822960">
                  <a:extLst>
                    <a:ext uri="{9D8B030D-6E8A-4147-A177-3AD203B41FA5}">
                      <a16:colId xmlns:a16="http://schemas.microsoft.com/office/drawing/2014/main" val="2639215910"/>
                    </a:ext>
                  </a:extLst>
                </a:gridCol>
                <a:gridCol w="822960">
                  <a:extLst>
                    <a:ext uri="{9D8B030D-6E8A-4147-A177-3AD203B41FA5}">
                      <a16:colId xmlns:a16="http://schemas.microsoft.com/office/drawing/2014/main" val="1210514722"/>
                    </a:ext>
                  </a:extLst>
                </a:gridCol>
                <a:gridCol w="822960">
                  <a:extLst>
                    <a:ext uri="{9D8B030D-6E8A-4147-A177-3AD203B41FA5}">
                      <a16:colId xmlns:a16="http://schemas.microsoft.com/office/drawing/2014/main" val="124625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090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- 2018-03-10 12:53:00</a:t>
                      </a:r>
                      <a:r>
                        <a:rPr kumimoji="0" lang="en-US" sz="1000" b="0" i="0" u="none" strike="noStrike" kern="1200" cap="none" spc="0" normalizeH="0" baseline="0" noProof="0">
                          <a:ln>
                            <a:noFill/>
                          </a:ln>
                          <a:solidFill>
                            <a:prstClr val="black"/>
                          </a:solidFill>
                          <a:effectLst/>
                          <a:uLnTx/>
                          <a:uFillTx/>
                          <a:latin typeface="+mn-lt"/>
                          <a:ea typeface="+mn-ea"/>
                          <a:cs typeface="+mn-cs"/>
                        </a:rPr>
                        <a:t>
What is your reaction to this pun?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804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- 2018-03-07 12:52:00</a:t>
                      </a:r>
                      <a:r>
                        <a:rPr kumimoji="0" lang="en-US" sz="1000" b="0" i="0" u="none" strike="noStrike" kern="1200" cap="none" spc="0" normalizeH="0" baseline="0" noProof="0">
                          <a:ln>
                            <a:noFill/>
                          </a:ln>
                          <a:solidFill>
                            <a:prstClr val="black"/>
                          </a:solidFill>
                          <a:effectLst/>
                          <a:uLnTx/>
                          <a:uFillTx/>
                          <a:latin typeface="+mn-lt"/>
                          <a:ea typeface="+mn-ea"/>
                          <a:cs typeface="+mn-cs"/>
                        </a:rPr>
                        <a:t>
Want to have a enjoyable and successful university life in the UK?
Contact us for an appointment via email: ukdegrees@mabecs.com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5001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- 2018-03-05 12:51:00</a:t>
                      </a:r>
                      <a:r>
                        <a:rPr kumimoji="0" lang="en-US" sz="1000" b="0" i="0" u="none" strike="noStrike" kern="1200" cap="none" spc="0" normalizeH="0" baseline="0" noProof="0">
                          <a:ln>
                            <a:noFill/>
                          </a:ln>
                          <a:solidFill>
                            <a:prstClr val="black"/>
                          </a:solidFill>
                          <a:effectLst/>
                          <a:uLnTx/>
                          <a:uFillTx/>
                          <a:latin typeface="+mn-lt"/>
                          <a:ea typeface="+mn-ea"/>
                          <a:cs typeface="+mn-cs"/>
                        </a:rPr>
                        <a:t>
Have you visited any of these rivers yet? 😀
Source:
UK Facts: 110 Facts about The 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6755875"/>
                  </a:ext>
                </a:extLst>
              </a:tr>
            </a:tbl>
          </a:graphicData>
        </a:graphic>
      </p:graphicFrame>
      <p:sp>
        <p:nvSpPr>
          <p:cNvPr id="4" name="Text Placeholder 3">
            <a:extLst>
              <a:ext uri="{FF2B5EF4-FFF2-40B4-BE49-F238E27FC236}">
                <a16:creationId xmlns:a16="http://schemas.microsoft.com/office/drawing/2014/main" id="{96D9E59C-0E2F-4031-825C-08FDAA08223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79978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C821F-4BA5-4D3C-8E1E-54DE6CE2E75B}"/>
              </a:ext>
            </a:extLst>
          </p:cNvPr>
          <p:cNvSpPr>
            <a:spLocks noGrp="1"/>
          </p:cNvSpPr>
          <p:nvPr>
            <p:ph type="title"/>
          </p:nvPr>
        </p:nvSpPr>
        <p:spPr/>
        <p:txBody>
          <a:bodyPr/>
          <a:lstStyle/>
          <a:p>
            <a:r>
              <a:rPr lang="en-US"/>
              <a:t>(FB) Custom Own Posts Table (new) - 2 of 2</a:t>
            </a:r>
          </a:p>
        </p:txBody>
      </p:sp>
      <p:graphicFrame>
        <p:nvGraphicFramePr>
          <p:cNvPr id="5" name="Table Placeholder 4">
            <a:extLst>
              <a:ext uri="{FF2B5EF4-FFF2-40B4-BE49-F238E27FC236}">
                <a16:creationId xmlns:a16="http://schemas.microsoft.com/office/drawing/2014/main" id="{45CF7D47-7875-4E19-AC45-9CD96898DBC9}"/>
              </a:ext>
            </a:extLst>
          </p:cNvPr>
          <p:cNvGraphicFramePr>
            <a:graphicFrameLocks noGrp="1"/>
          </p:cNvGraphicFramePr>
          <p:nvPr>
            <p:ph type="tbl" sz="quarter" idx="13"/>
            <p:extLst>
              <p:ext uri="{D42A27DB-BD31-4B8C-83A1-F6EECF244321}">
                <p14:modId xmlns:p14="http://schemas.microsoft.com/office/powerpoint/2010/main" val="223296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7090379"/>
                    </a:ext>
                  </a:extLst>
                </a:gridCol>
                <a:gridCol w="822960">
                  <a:extLst>
                    <a:ext uri="{9D8B030D-6E8A-4147-A177-3AD203B41FA5}">
                      <a16:colId xmlns:a16="http://schemas.microsoft.com/office/drawing/2014/main" val="1107456057"/>
                    </a:ext>
                  </a:extLst>
                </a:gridCol>
                <a:gridCol w="822960">
                  <a:extLst>
                    <a:ext uri="{9D8B030D-6E8A-4147-A177-3AD203B41FA5}">
                      <a16:colId xmlns:a16="http://schemas.microsoft.com/office/drawing/2014/main" val="1430879138"/>
                    </a:ext>
                  </a:extLst>
                </a:gridCol>
                <a:gridCol w="822960">
                  <a:extLst>
                    <a:ext uri="{9D8B030D-6E8A-4147-A177-3AD203B41FA5}">
                      <a16:colId xmlns:a16="http://schemas.microsoft.com/office/drawing/2014/main" val="263404968"/>
                    </a:ext>
                  </a:extLst>
                </a:gridCol>
                <a:gridCol w="822960">
                  <a:extLst>
                    <a:ext uri="{9D8B030D-6E8A-4147-A177-3AD203B41FA5}">
                      <a16:colId xmlns:a16="http://schemas.microsoft.com/office/drawing/2014/main" val="2210053844"/>
                    </a:ext>
                  </a:extLst>
                </a:gridCol>
                <a:gridCol w="822960">
                  <a:extLst>
                    <a:ext uri="{9D8B030D-6E8A-4147-A177-3AD203B41FA5}">
                      <a16:colId xmlns:a16="http://schemas.microsoft.com/office/drawing/2014/main" val="2333580626"/>
                    </a:ext>
                  </a:extLst>
                </a:gridCol>
                <a:gridCol w="822960">
                  <a:extLst>
                    <a:ext uri="{9D8B030D-6E8A-4147-A177-3AD203B41FA5}">
                      <a16:colId xmlns:a16="http://schemas.microsoft.com/office/drawing/2014/main" val="224770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189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- 2018-03-12 12:54:00</a:t>
                      </a:r>
                      <a:r>
                        <a:rPr kumimoji="0" lang="en-US" sz="1000" b="0" i="0" u="none" strike="noStrike" kern="1200" cap="none" spc="0" normalizeH="0" baseline="0" noProof="0">
                          <a:ln>
                            <a:noFill/>
                          </a:ln>
                          <a:solidFill>
                            <a:prstClr val="black"/>
                          </a:solidFill>
                          <a:effectLst/>
                          <a:uLnTx/>
                          <a:uFillTx/>
                          <a:latin typeface="+mn-lt"/>
                          <a:ea typeface="+mn-ea"/>
                          <a:cs typeface="+mn-cs"/>
                        </a:rPr>
                        <a:t>
Want to speak just like a Brit?
Watch more British movies and TV shows, from Harry Potter, to Dr Who,  Sherlock Holmes, and Snatch! They provide us with both visual and oral aids for learning the British accent. 
The best part is, it doesn’t even feel like studying!
Source:
https://reallifeglobal.com/tips-to-improve-your-british-english-accent/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03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- 2018-03-20 12:56:00</a:t>
                      </a:r>
                      <a:r>
                        <a:rPr kumimoji="0" lang="en-US" sz="1000" b="0" i="0" u="none" strike="noStrike" kern="1200" cap="none" spc="0" normalizeH="0" baseline="0" noProof="0">
                          <a:ln>
                            <a:noFill/>
                          </a:ln>
                          <a:solidFill>
                            <a:prstClr val="black"/>
                          </a:solidFill>
                          <a:effectLst/>
                          <a:uLnTx/>
                          <a:uFillTx/>
                          <a:latin typeface="+mn-lt"/>
                          <a:ea typeface="+mn-ea"/>
                          <a:cs typeface="+mn-cs"/>
                        </a:rPr>
                        <a:t>
All Malaysian students currently studying in the UK, hang in there! The weather will be better and warmer as Spring is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0974316"/>
                  </a:ext>
                </a:extLst>
              </a:tr>
            </a:tbl>
          </a:graphicData>
        </a:graphic>
      </p:graphicFrame>
      <p:sp>
        <p:nvSpPr>
          <p:cNvPr id="4" name="Text Placeholder 3">
            <a:extLst>
              <a:ext uri="{FF2B5EF4-FFF2-40B4-BE49-F238E27FC236}">
                <a16:creationId xmlns:a16="http://schemas.microsoft.com/office/drawing/2014/main" id="{6186E36F-27D4-499A-A241-D4792093A4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31846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1A730-EE10-41BC-B707-134CD5F5B8D0}"/>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D64EC8D6-F918-44B0-836A-816D000BD17A}"/>
              </a:ext>
            </a:extLst>
          </p:cNvPr>
          <p:cNvGraphicFramePr>
            <a:graphicFrameLocks noGrp="1"/>
          </p:cNvGraphicFramePr>
          <p:nvPr>
            <p:ph type="chart" sz="quarter" idx="13"/>
            <p:extLst>
              <p:ext uri="{D42A27DB-BD31-4B8C-83A1-F6EECF244321}">
                <p14:modId xmlns:p14="http://schemas.microsoft.com/office/powerpoint/2010/main" val="1230387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E13CA7-AAFB-433B-A6DF-DDF71C2F060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19F4FBB-1F9C-4DA4-A39B-40815A758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954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86C4E-2309-4346-A2E5-E73734AB5F5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02D5FC3-940E-408F-9A9A-532EF809947A}"/>
              </a:ext>
            </a:extLst>
          </p:cNvPr>
          <p:cNvGraphicFramePr>
            <a:graphicFrameLocks noGrp="1"/>
          </p:cNvGraphicFramePr>
          <p:nvPr>
            <p:ph type="chart" sz="quarter" idx="13"/>
            <p:extLst>
              <p:ext uri="{D42A27DB-BD31-4B8C-83A1-F6EECF244321}">
                <p14:modId xmlns:p14="http://schemas.microsoft.com/office/powerpoint/2010/main" val="988409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D2DD6B-1DFF-44EE-B1CF-B55B2B09694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416E691-0051-46C8-A197-F7CC67E5BB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306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D8A24-B75C-4E1A-976B-8564F9EAD28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EDB9E65-886F-4360-A790-ABB5FA97BB80}"/>
              </a:ext>
            </a:extLst>
          </p:cNvPr>
          <p:cNvGraphicFramePr>
            <a:graphicFrameLocks noGrp="1"/>
          </p:cNvGraphicFramePr>
          <p:nvPr>
            <p:ph type="chart" sz="quarter" idx="13"/>
            <p:extLst>
              <p:ext uri="{D42A27DB-BD31-4B8C-83A1-F6EECF244321}">
                <p14:modId xmlns:p14="http://schemas.microsoft.com/office/powerpoint/2010/main" val="4278589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243B2-7DD2-411A-95FB-F6F9DB0F5E8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BB4E98F-B77F-49E5-B2C1-167AB03E78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833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BD70-5881-4145-919B-2D810CB00C1B}"/>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0EDB6AEF-B6FE-406E-8C2E-6F7B070C9D4D}"/>
              </a:ext>
            </a:extLst>
          </p:cNvPr>
          <p:cNvGraphicFramePr>
            <a:graphicFrameLocks noGrp="1"/>
          </p:cNvGraphicFramePr>
          <p:nvPr>
            <p:ph type="chart" sz="quarter" idx="13"/>
            <p:extLst>
              <p:ext uri="{D42A27DB-BD31-4B8C-83A1-F6EECF244321}">
                <p14:modId xmlns:p14="http://schemas.microsoft.com/office/powerpoint/2010/main" val="2243338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FEB2A-E68C-43E8-BDFC-5456AC9157A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B62E701-9012-4BDB-9808-AC1C5AB10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285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EE7ED-55D7-4FF4-9793-C4FABA66512D}"/>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5FDA7FE7-21DE-4F3F-9157-BBD0F3D8BAED}"/>
              </a:ext>
            </a:extLst>
          </p:cNvPr>
          <p:cNvGraphicFramePr>
            <a:graphicFrameLocks noGrp="1"/>
          </p:cNvGraphicFramePr>
          <p:nvPr>
            <p:ph type="tbl" sz="quarter" idx="13"/>
            <p:extLst>
              <p:ext uri="{D42A27DB-BD31-4B8C-83A1-F6EECF244321}">
                <p14:modId xmlns:p14="http://schemas.microsoft.com/office/powerpoint/2010/main" val="261948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44084176"/>
                    </a:ext>
                  </a:extLst>
                </a:gridCol>
                <a:gridCol w="1645920">
                  <a:extLst>
                    <a:ext uri="{9D8B030D-6E8A-4147-A177-3AD203B41FA5}">
                      <a16:colId xmlns:a16="http://schemas.microsoft.com/office/drawing/2014/main" val="743617058"/>
                    </a:ext>
                  </a:extLst>
                </a:gridCol>
                <a:gridCol w="1645920">
                  <a:extLst>
                    <a:ext uri="{9D8B030D-6E8A-4147-A177-3AD203B41FA5}">
                      <a16:colId xmlns:a16="http://schemas.microsoft.com/office/drawing/2014/main" val="31147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85849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357880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40508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19140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87407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53423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0952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30938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6586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17169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88850780"/>
                  </a:ext>
                </a:extLst>
              </a:tr>
            </a:tbl>
          </a:graphicData>
        </a:graphic>
      </p:graphicFrame>
      <p:sp>
        <p:nvSpPr>
          <p:cNvPr id="4" name="Text Placeholder 3">
            <a:extLst>
              <a:ext uri="{FF2B5EF4-FFF2-40B4-BE49-F238E27FC236}">
                <a16:creationId xmlns:a16="http://schemas.microsoft.com/office/drawing/2014/main" id="{F42F0D17-C2C4-4D57-A462-9E773EEE32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930963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C52D0-F0B5-4D5C-846D-A265A7D910C5}"/>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251E9368-96EF-45E2-AC54-09CA7B7C2455}"/>
              </a:ext>
            </a:extLst>
          </p:cNvPr>
          <p:cNvGraphicFramePr>
            <a:graphicFrameLocks noGrp="1"/>
          </p:cNvGraphicFramePr>
          <p:nvPr>
            <p:ph type="tbl" sz="quarter" idx="13"/>
            <p:extLst>
              <p:ext uri="{D42A27DB-BD31-4B8C-83A1-F6EECF244321}">
                <p14:modId xmlns:p14="http://schemas.microsoft.com/office/powerpoint/2010/main" val="36246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73292527"/>
                    </a:ext>
                  </a:extLst>
                </a:gridCol>
                <a:gridCol w="1645920">
                  <a:extLst>
                    <a:ext uri="{9D8B030D-6E8A-4147-A177-3AD203B41FA5}">
                      <a16:colId xmlns:a16="http://schemas.microsoft.com/office/drawing/2014/main" val="1657201584"/>
                    </a:ext>
                  </a:extLst>
                </a:gridCol>
                <a:gridCol w="1645920">
                  <a:extLst>
                    <a:ext uri="{9D8B030D-6E8A-4147-A177-3AD203B41FA5}">
                      <a16:colId xmlns:a16="http://schemas.microsoft.com/office/drawing/2014/main" val="344770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225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77875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51150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0335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7512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50590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61054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8130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05517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2655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7563952"/>
                  </a:ext>
                </a:extLst>
              </a:tr>
            </a:tbl>
          </a:graphicData>
        </a:graphic>
      </p:graphicFrame>
      <p:sp>
        <p:nvSpPr>
          <p:cNvPr id="4" name="Text Placeholder 3">
            <a:extLst>
              <a:ext uri="{FF2B5EF4-FFF2-40B4-BE49-F238E27FC236}">
                <a16:creationId xmlns:a16="http://schemas.microsoft.com/office/drawing/2014/main" id="{841DE7C5-EFCD-4D28-B918-654D3D9325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22469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836A4-414B-4238-9C62-C6E431C47961}"/>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D2C1785D-9418-4002-8283-17DFCF833A60}"/>
              </a:ext>
            </a:extLst>
          </p:cNvPr>
          <p:cNvGraphicFramePr>
            <a:graphicFrameLocks noGrp="1"/>
          </p:cNvGraphicFramePr>
          <p:nvPr>
            <p:ph type="tbl" sz="quarter" idx="13"/>
            <p:extLst>
              <p:ext uri="{D42A27DB-BD31-4B8C-83A1-F6EECF244321}">
                <p14:modId xmlns:p14="http://schemas.microsoft.com/office/powerpoint/2010/main" val="334707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71224063"/>
                    </a:ext>
                  </a:extLst>
                </a:gridCol>
                <a:gridCol w="1645920">
                  <a:extLst>
                    <a:ext uri="{9D8B030D-6E8A-4147-A177-3AD203B41FA5}">
                      <a16:colId xmlns:a16="http://schemas.microsoft.com/office/drawing/2014/main" val="3274259664"/>
                    </a:ext>
                  </a:extLst>
                </a:gridCol>
                <a:gridCol w="1645920">
                  <a:extLst>
                    <a:ext uri="{9D8B030D-6E8A-4147-A177-3AD203B41FA5}">
                      <a16:colId xmlns:a16="http://schemas.microsoft.com/office/drawing/2014/main" val="2084867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4862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79351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82899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38211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347669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055107536"/>
                  </a:ext>
                </a:extLst>
              </a:tr>
            </a:tbl>
          </a:graphicData>
        </a:graphic>
      </p:graphicFrame>
      <p:sp>
        <p:nvSpPr>
          <p:cNvPr id="4" name="Text Placeholder 3">
            <a:extLst>
              <a:ext uri="{FF2B5EF4-FFF2-40B4-BE49-F238E27FC236}">
                <a16:creationId xmlns:a16="http://schemas.microsoft.com/office/drawing/2014/main" id="{09585041-5E4B-4F4E-98B0-D44C0524F89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9400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6EA1-2B81-44FE-ADAD-63318A54164A}"/>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3A9232BB-9573-42C3-982C-B11AAFAE1A3A}"/>
              </a:ext>
            </a:extLst>
          </p:cNvPr>
          <p:cNvGraphicFramePr>
            <a:graphicFrameLocks noGrp="1"/>
          </p:cNvGraphicFramePr>
          <p:nvPr>
            <p:ph type="tbl" sz="quarter" idx="13"/>
            <p:extLst>
              <p:ext uri="{D42A27DB-BD31-4B8C-83A1-F6EECF244321}">
                <p14:modId xmlns:p14="http://schemas.microsoft.com/office/powerpoint/2010/main" val="1528497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6101934"/>
                    </a:ext>
                  </a:extLst>
                </a:gridCol>
                <a:gridCol w="658368">
                  <a:extLst>
                    <a:ext uri="{9D8B030D-6E8A-4147-A177-3AD203B41FA5}">
                      <a16:colId xmlns:a16="http://schemas.microsoft.com/office/drawing/2014/main" val="243157856"/>
                    </a:ext>
                  </a:extLst>
                </a:gridCol>
                <a:gridCol w="658368">
                  <a:extLst>
                    <a:ext uri="{9D8B030D-6E8A-4147-A177-3AD203B41FA5}">
                      <a16:colId xmlns:a16="http://schemas.microsoft.com/office/drawing/2014/main" val="2225771927"/>
                    </a:ext>
                  </a:extLst>
                </a:gridCol>
                <a:gridCol w="658368">
                  <a:extLst>
                    <a:ext uri="{9D8B030D-6E8A-4147-A177-3AD203B41FA5}">
                      <a16:colId xmlns:a16="http://schemas.microsoft.com/office/drawing/2014/main" val="4006277436"/>
                    </a:ext>
                  </a:extLst>
                </a:gridCol>
                <a:gridCol w="658368">
                  <a:extLst>
                    <a:ext uri="{9D8B030D-6E8A-4147-A177-3AD203B41FA5}">
                      <a16:colId xmlns:a16="http://schemas.microsoft.com/office/drawing/2014/main" val="2757914324"/>
                    </a:ext>
                  </a:extLst>
                </a:gridCol>
                <a:gridCol w="658368">
                  <a:extLst>
                    <a:ext uri="{9D8B030D-6E8A-4147-A177-3AD203B41FA5}">
                      <a16:colId xmlns:a16="http://schemas.microsoft.com/office/drawing/2014/main" val="2840526448"/>
                    </a:ext>
                  </a:extLst>
                </a:gridCol>
                <a:gridCol w="658368">
                  <a:extLst>
                    <a:ext uri="{9D8B030D-6E8A-4147-A177-3AD203B41FA5}">
                      <a16:colId xmlns:a16="http://schemas.microsoft.com/office/drawing/2014/main" val="2074753657"/>
                    </a:ext>
                  </a:extLst>
                </a:gridCol>
                <a:gridCol w="658368">
                  <a:extLst>
                    <a:ext uri="{9D8B030D-6E8A-4147-A177-3AD203B41FA5}">
                      <a16:colId xmlns:a16="http://schemas.microsoft.com/office/drawing/2014/main" val="177311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367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- 2018-03-31 13:03:00</a:t>
                      </a:r>
                      <a:r>
                        <a:rPr kumimoji="0" lang="en-US" sz="1000" b="0" i="0" u="none" strike="noStrike" kern="1200" cap="none" spc="0" normalizeH="0" baseline="0" noProof="0">
                          <a:ln>
                            <a:noFill/>
                          </a:ln>
                          <a:solidFill>
                            <a:prstClr val="black"/>
                          </a:solidFill>
                          <a:effectLst/>
                          <a:uLnTx/>
                          <a:uFillTx/>
                          <a:latin typeface="+mn-lt"/>
                          <a:ea typeface="+mn-ea"/>
                          <a:cs typeface="+mn-cs"/>
                        </a:rPr>
                        <a:t>
If you are feeling homesick don’t give yourself a hard time as it is definitely normal and not a weakness. 
Being too hard on yourself will only make the situation worse.
Source:
https://www.savethestudent.org/international-students/tips-to-deal-with-home-sickness.html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491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- 2018-03-28 13:01:00</a:t>
                      </a:r>
                      <a:r>
                        <a:rPr kumimoji="0" lang="en-US" sz="1000" b="0" i="0" u="none" strike="noStrike" kern="1200" cap="none" spc="0" normalizeH="0" baseline="0" noProof="0">
                          <a:ln>
                            <a:noFill/>
                          </a:ln>
                          <a:solidFill>
                            <a:prstClr val="black"/>
                          </a:solidFill>
                          <a:effectLst/>
                          <a:uLnTx/>
                          <a:uFillTx/>
                          <a:latin typeface="+mn-lt"/>
                          <a:ea typeface="+mn-ea"/>
                          <a:cs typeface="+mn-cs"/>
                        </a:rPr>
                        <a:t>
If you are interested to learn more about selecting Firm and Insurance universities, we will be having an Information Session on April 21 at the MABECS office.
Lock this date in your calendar and join us! 😁
To register,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290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- 2018-03-26 13:01:00</a:t>
                      </a:r>
                      <a:r>
                        <a:rPr kumimoji="0" lang="en-US" sz="1000" b="0" i="0" u="none" strike="noStrike" kern="1200" cap="none" spc="0" normalizeH="0" baseline="0" noProof="0">
                          <a:ln>
                            <a:noFill/>
                          </a:ln>
                          <a:solidFill>
                            <a:prstClr val="black"/>
                          </a:solidFill>
                          <a:effectLst/>
                          <a:uLnTx/>
                          <a:uFillTx/>
                          <a:latin typeface="+mn-lt"/>
                          <a:ea typeface="+mn-ea"/>
                          <a:cs typeface="+mn-cs"/>
                        </a:rPr>
                        <a:t>
Who feels the same way? 😭
#Mondayblues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9971956"/>
                  </a:ext>
                </a:extLst>
              </a:tr>
            </a:tbl>
          </a:graphicData>
        </a:graphic>
      </p:graphicFrame>
      <p:sp>
        <p:nvSpPr>
          <p:cNvPr id="4" name="Text Placeholder 3">
            <a:extLst>
              <a:ext uri="{FF2B5EF4-FFF2-40B4-BE49-F238E27FC236}">
                <a16:creationId xmlns:a16="http://schemas.microsoft.com/office/drawing/2014/main" id="{2E5E4E69-D65E-428F-9BC6-9CE990C70A1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7331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32DED-77E9-4BA0-A888-B987698FF737}"/>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316E772F-54B3-4841-A38E-759D06365307}"/>
              </a:ext>
            </a:extLst>
          </p:cNvPr>
          <p:cNvGraphicFramePr>
            <a:graphicFrameLocks noGrp="1"/>
          </p:cNvGraphicFramePr>
          <p:nvPr>
            <p:ph type="tbl" sz="quarter" idx="13"/>
            <p:extLst>
              <p:ext uri="{D42A27DB-BD31-4B8C-83A1-F6EECF244321}">
                <p14:modId xmlns:p14="http://schemas.microsoft.com/office/powerpoint/2010/main" val="14102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65664233"/>
                    </a:ext>
                  </a:extLst>
                </a:gridCol>
                <a:gridCol w="658368">
                  <a:extLst>
                    <a:ext uri="{9D8B030D-6E8A-4147-A177-3AD203B41FA5}">
                      <a16:colId xmlns:a16="http://schemas.microsoft.com/office/drawing/2014/main" val="2216003569"/>
                    </a:ext>
                  </a:extLst>
                </a:gridCol>
                <a:gridCol w="658368">
                  <a:extLst>
                    <a:ext uri="{9D8B030D-6E8A-4147-A177-3AD203B41FA5}">
                      <a16:colId xmlns:a16="http://schemas.microsoft.com/office/drawing/2014/main" val="4245875536"/>
                    </a:ext>
                  </a:extLst>
                </a:gridCol>
                <a:gridCol w="658368">
                  <a:extLst>
                    <a:ext uri="{9D8B030D-6E8A-4147-A177-3AD203B41FA5}">
                      <a16:colId xmlns:a16="http://schemas.microsoft.com/office/drawing/2014/main" val="4106371611"/>
                    </a:ext>
                  </a:extLst>
                </a:gridCol>
                <a:gridCol w="658368">
                  <a:extLst>
                    <a:ext uri="{9D8B030D-6E8A-4147-A177-3AD203B41FA5}">
                      <a16:colId xmlns:a16="http://schemas.microsoft.com/office/drawing/2014/main" val="2451536615"/>
                    </a:ext>
                  </a:extLst>
                </a:gridCol>
                <a:gridCol w="658368">
                  <a:extLst>
                    <a:ext uri="{9D8B030D-6E8A-4147-A177-3AD203B41FA5}">
                      <a16:colId xmlns:a16="http://schemas.microsoft.com/office/drawing/2014/main" val="2598123266"/>
                    </a:ext>
                  </a:extLst>
                </a:gridCol>
                <a:gridCol w="658368">
                  <a:extLst>
                    <a:ext uri="{9D8B030D-6E8A-4147-A177-3AD203B41FA5}">
                      <a16:colId xmlns:a16="http://schemas.microsoft.com/office/drawing/2014/main" val="2640388389"/>
                    </a:ext>
                  </a:extLst>
                </a:gridCol>
                <a:gridCol w="658368">
                  <a:extLst>
                    <a:ext uri="{9D8B030D-6E8A-4147-A177-3AD203B41FA5}">
                      <a16:colId xmlns:a16="http://schemas.microsoft.com/office/drawing/2014/main" val="2579330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223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- 2018-03-24 12:58:00</a:t>
                      </a:r>
                      <a:r>
                        <a:rPr kumimoji="0" lang="en-US" sz="1000" b="0" i="0" u="none" strike="noStrike" kern="1200" cap="none" spc="0" normalizeH="0" baseline="0" noProof="0">
                          <a:ln>
                            <a:noFill/>
                          </a:ln>
                          <a:solidFill>
                            <a:prstClr val="black"/>
                          </a:solidFill>
                          <a:effectLst/>
                          <a:uLnTx/>
                          <a:uFillTx/>
                          <a:latin typeface="+mn-lt"/>
                          <a:ea typeface="+mn-ea"/>
                          <a:cs typeface="+mn-cs"/>
                        </a:rPr>
                        <a:t>
What is the style of teaching that suits you best? Teaching styles differ at different university, so choose one that would suit your learning style!
Here are some teaching styles:
- a theoretical approach
- a practical approach
- project work
- sandwich/work experience options
- continuous assessment
- assessment based on final exams only
- management/business options
- opportunities to learn new languages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9882101"/>
                  </a:ext>
                </a:extLst>
              </a:tr>
            </a:tbl>
          </a:graphicData>
        </a:graphic>
      </p:graphicFrame>
      <p:sp>
        <p:nvSpPr>
          <p:cNvPr id="4" name="Text Placeholder 3">
            <a:extLst>
              <a:ext uri="{FF2B5EF4-FFF2-40B4-BE49-F238E27FC236}">
                <a16:creationId xmlns:a16="http://schemas.microsoft.com/office/drawing/2014/main" id="{16452CA4-30D9-47E9-8747-25DE273180D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06291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E051-0DF1-434B-B872-93335F630867}"/>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D3BD1779-3373-4C34-AEED-030242FBA367}"/>
              </a:ext>
            </a:extLst>
          </p:cNvPr>
          <p:cNvGraphicFramePr>
            <a:graphicFrameLocks noGrp="1"/>
          </p:cNvGraphicFramePr>
          <p:nvPr>
            <p:ph type="tbl" sz="quarter" idx="13"/>
            <p:extLst>
              <p:ext uri="{D42A27DB-BD31-4B8C-83A1-F6EECF244321}">
                <p14:modId xmlns:p14="http://schemas.microsoft.com/office/powerpoint/2010/main" val="120846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6341881"/>
                    </a:ext>
                  </a:extLst>
                </a:gridCol>
                <a:gridCol w="658368">
                  <a:extLst>
                    <a:ext uri="{9D8B030D-6E8A-4147-A177-3AD203B41FA5}">
                      <a16:colId xmlns:a16="http://schemas.microsoft.com/office/drawing/2014/main" val="1123568236"/>
                    </a:ext>
                  </a:extLst>
                </a:gridCol>
                <a:gridCol w="658368">
                  <a:extLst>
                    <a:ext uri="{9D8B030D-6E8A-4147-A177-3AD203B41FA5}">
                      <a16:colId xmlns:a16="http://schemas.microsoft.com/office/drawing/2014/main" val="228184296"/>
                    </a:ext>
                  </a:extLst>
                </a:gridCol>
                <a:gridCol w="658368">
                  <a:extLst>
                    <a:ext uri="{9D8B030D-6E8A-4147-A177-3AD203B41FA5}">
                      <a16:colId xmlns:a16="http://schemas.microsoft.com/office/drawing/2014/main" val="1993287667"/>
                    </a:ext>
                  </a:extLst>
                </a:gridCol>
                <a:gridCol w="658368">
                  <a:extLst>
                    <a:ext uri="{9D8B030D-6E8A-4147-A177-3AD203B41FA5}">
                      <a16:colId xmlns:a16="http://schemas.microsoft.com/office/drawing/2014/main" val="3233774947"/>
                    </a:ext>
                  </a:extLst>
                </a:gridCol>
                <a:gridCol w="658368">
                  <a:extLst>
                    <a:ext uri="{9D8B030D-6E8A-4147-A177-3AD203B41FA5}">
                      <a16:colId xmlns:a16="http://schemas.microsoft.com/office/drawing/2014/main" val="3586648670"/>
                    </a:ext>
                  </a:extLst>
                </a:gridCol>
                <a:gridCol w="658368">
                  <a:extLst>
                    <a:ext uri="{9D8B030D-6E8A-4147-A177-3AD203B41FA5}">
                      <a16:colId xmlns:a16="http://schemas.microsoft.com/office/drawing/2014/main" val="2328365914"/>
                    </a:ext>
                  </a:extLst>
                </a:gridCol>
                <a:gridCol w="658368">
                  <a:extLst>
                    <a:ext uri="{9D8B030D-6E8A-4147-A177-3AD203B41FA5}">
                      <a16:colId xmlns:a16="http://schemas.microsoft.com/office/drawing/2014/main" val="125382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394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- 2018-03-22 12:57:00</a:t>
                      </a:r>
                      <a:r>
                        <a:rPr kumimoji="0" lang="en-US" sz="1000" b="0" i="0" u="none" strike="noStrike" kern="1200" cap="none" spc="0" normalizeH="0" baseline="0" noProof="0">
                          <a:ln>
                            <a:noFill/>
                          </a:ln>
                          <a:solidFill>
                            <a:prstClr val="black"/>
                          </a:solidFill>
                          <a:effectLst/>
                          <a:uLnTx/>
                          <a:uFillTx/>
                          <a:latin typeface="+mn-lt"/>
                          <a:ea typeface="+mn-ea"/>
                          <a:cs typeface="+mn-cs"/>
                        </a:rPr>
                        <a:t>
Why is it called the Spring ‘equinox’?
This is because during the Spring equinox, day and night are nearly the same length, around 12 hours.
Equinox, in Latin, literally means 'equal night‘.
Source:
http://www.telegraph.co.uk/news/0/first-day-spring-2017-interesting-facts-vernal-equinox/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29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- 2018-03-20 12:56:00</a:t>
                      </a:r>
                      <a:r>
                        <a:rPr kumimoji="0" lang="en-US" sz="1000" b="0" i="0" u="none" strike="noStrike" kern="1200" cap="none" spc="0" normalizeH="0" baseline="0" noProof="0">
                          <a:ln>
                            <a:noFill/>
                          </a:ln>
                          <a:solidFill>
                            <a:prstClr val="black"/>
                          </a:solidFill>
                          <a:effectLst/>
                          <a:uLnTx/>
                          <a:uFillTx/>
                          <a:latin typeface="+mn-lt"/>
                          <a:ea typeface="+mn-ea"/>
                          <a:cs typeface="+mn-cs"/>
                        </a:rPr>
                        <a:t>
All Malaysian students currently studying in the UK, hang in there! The weather will be better and warmer as Spring is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8621982"/>
                  </a:ext>
                </a:extLst>
              </a:tr>
            </a:tbl>
          </a:graphicData>
        </a:graphic>
      </p:graphicFrame>
      <p:sp>
        <p:nvSpPr>
          <p:cNvPr id="4" name="Text Placeholder 3">
            <a:extLst>
              <a:ext uri="{FF2B5EF4-FFF2-40B4-BE49-F238E27FC236}">
                <a16:creationId xmlns:a16="http://schemas.microsoft.com/office/drawing/2014/main" id="{34357433-519F-4CC7-B78B-86DE6AF7CE8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9542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5F58-3ADD-4FBB-9F02-92EDA15EBED2}"/>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5D2D4CAF-D33B-44FB-A8CA-942F2AED1142}"/>
              </a:ext>
            </a:extLst>
          </p:cNvPr>
          <p:cNvGraphicFramePr>
            <a:graphicFrameLocks noGrp="1"/>
          </p:cNvGraphicFramePr>
          <p:nvPr>
            <p:ph type="tbl" sz="quarter" idx="13"/>
            <p:extLst>
              <p:ext uri="{D42A27DB-BD31-4B8C-83A1-F6EECF244321}">
                <p14:modId xmlns:p14="http://schemas.microsoft.com/office/powerpoint/2010/main" val="236092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34035"/>
                    </a:ext>
                  </a:extLst>
                </a:gridCol>
                <a:gridCol w="658368">
                  <a:extLst>
                    <a:ext uri="{9D8B030D-6E8A-4147-A177-3AD203B41FA5}">
                      <a16:colId xmlns:a16="http://schemas.microsoft.com/office/drawing/2014/main" val="1668137666"/>
                    </a:ext>
                  </a:extLst>
                </a:gridCol>
                <a:gridCol w="658368">
                  <a:extLst>
                    <a:ext uri="{9D8B030D-6E8A-4147-A177-3AD203B41FA5}">
                      <a16:colId xmlns:a16="http://schemas.microsoft.com/office/drawing/2014/main" val="3952440383"/>
                    </a:ext>
                  </a:extLst>
                </a:gridCol>
                <a:gridCol w="658368">
                  <a:extLst>
                    <a:ext uri="{9D8B030D-6E8A-4147-A177-3AD203B41FA5}">
                      <a16:colId xmlns:a16="http://schemas.microsoft.com/office/drawing/2014/main" val="1659866232"/>
                    </a:ext>
                  </a:extLst>
                </a:gridCol>
                <a:gridCol w="658368">
                  <a:extLst>
                    <a:ext uri="{9D8B030D-6E8A-4147-A177-3AD203B41FA5}">
                      <a16:colId xmlns:a16="http://schemas.microsoft.com/office/drawing/2014/main" val="560017595"/>
                    </a:ext>
                  </a:extLst>
                </a:gridCol>
                <a:gridCol w="658368">
                  <a:extLst>
                    <a:ext uri="{9D8B030D-6E8A-4147-A177-3AD203B41FA5}">
                      <a16:colId xmlns:a16="http://schemas.microsoft.com/office/drawing/2014/main" val="4177390682"/>
                    </a:ext>
                  </a:extLst>
                </a:gridCol>
                <a:gridCol w="658368">
                  <a:extLst>
                    <a:ext uri="{9D8B030D-6E8A-4147-A177-3AD203B41FA5}">
                      <a16:colId xmlns:a16="http://schemas.microsoft.com/office/drawing/2014/main" val="4065164848"/>
                    </a:ext>
                  </a:extLst>
                </a:gridCol>
                <a:gridCol w="658368">
                  <a:extLst>
                    <a:ext uri="{9D8B030D-6E8A-4147-A177-3AD203B41FA5}">
                      <a16:colId xmlns:a16="http://schemas.microsoft.com/office/drawing/2014/main" val="98364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065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- 2018-03-16 14:40:28</a:t>
                      </a:r>
                      <a:r>
                        <a:rPr kumimoji="0" lang="en-US" sz="1000" b="0" i="0" u="none" strike="noStrike" kern="1200" cap="none" spc="0" normalizeH="0" baseline="0" noProof="0">
                          <a:ln>
                            <a:noFill/>
                          </a:ln>
                          <a:solidFill>
                            <a:prstClr val="black"/>
                          </a:solidFill>
                          <a:effectLst/>
                          <a:uLnTx/>
                          <a:uFillTx/>
                          <a:latin typeface="+mn-lt"/>
                          <a:ea typeface="+mn-ea"/>
                          <a:cs typeface="+mn-cs"/>
                        </a:rPr>
                        <a:t>
Attention all Penang students who are planning to study in the UK, MABECS will be at the Star Education Fair in Penang this weekend (17 &amp; 18 March 2018) from 11am to 7pm at Booth A96, SPICE Arena.
Do drop by our booth to find out more about UK education  opportunities, including choosing your course, universities and applying for scholarships.
See ya! :)
For more information, contact us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8690309"/>
                  </a:ext>
                </a:extLst>
              </a:tr>
            </a:tbl>
          </a:graphicData>
        </a:graphic>
      </p:graphicFrame>
      <p:sp>
        <p:nvSpPr>
          <p:cNvPr id="4" name="Text Placeholder 3">
            <a:extLst>
              <a:ext uri="{FF2B5EF4-FFF2-40B4-BE49-F238E27FC236}">
                <a16:creationId xmlns:a16="http://schemas.microsoft.com/office/drawing/2014/main" id="{7FE47C83-66A7-4FC4-9F60-23DFEBFE49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32869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ADD6-C179-41D9-A3B1-925C4E141700}"/>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E77C1247-36D6-4E15-8901-BE470F18290B}"/>
              </a:ext>
            </a:extLst>
          </p:cNvPr>
          <p:cNvGraphicFramePr>
            <a:graphicFrameLocks noGrp="1"/>
          </p:cNvGraphicFramePr>
          <p:nvPr>
            <p:ph type="tbl" sz="quarter" idx="13"/>
            <p:extLst>
              <p:ext uri="{D42A27DB-BD31-4B8C-83A1-F6EECF244321}">
                <p14:modId xmlns:p14="http://schemas.microsoft.com/office/powerpoint/2010/main" val="7898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3946617"/>
                    </a:ext>
                  </a:extLst>
                </a:gridCol>
                <a:gridCol w="658368">
                  <a:extLst>
                    <a:ext uri="{9D8B030D-6E8A-4147-A177-3AD203B41FA5}">
                      <a16:colId xmlns:a16="http://schemas.microsoft.com/office/drawing/2014/main" val="2850728880"/>
                    </a:ext>
                  </a:extLst>
                </a:gridCol>
                <a:gridCol w="658368">
                  <a:extLst>
                    <a:ext uri="{9D8B030D-6E8A-4147-A177-3AD203B41FA5}">
                      <a16:colId xmlns:a16="http://schemas.microsoft.com/office/drawing/2014/main" val="2092149884"/>
                    </a:ext>
                  </a:extLst>
                </a:gridCol>
                <a:gridCol w="658368">
                  <a:extLst>
                    <a:ext uri="{9D8B030D-6E8A-4147-A177-3AD203B41FA5}">
                      <a16:colId xmlns:a16="http://schemas.microsoft.com/office/drawing/2014/main" val="2939945589"/>
                    </a:ext>
                  </a:extLst>
                </a:gridCol>
                <a:gridCol w="658368">
                  <a:extLst>
                    <a:ext uri="{9D8B030D-6E8A-4147-A177-3AD203B41FA5}">
                      <a16:colId xmlns:a16="http://schemas.microsoft.com/office/drawing/2014/main" val="1370308641"/>
                    </a:ext>
                  </a:extLst>
                </a:gridCol>
                <a:gridCol w="658368">
                  <a:extLst>
                    <a:ext uri="{9D8B030D-6E8A-4147-A177-3AD203B41FA5}">
                      <a16:colId xmlns:a16="http://schemas.microsoft.com/office/drawing/2014/main" val="4216536929"/>
                    </a:ext>
                  </a:extLst>
                </a:gridCol>
                <a:gridCol w="658368">
                  <a:extLst>
                    <a:ext uri="{9D8B030D-6E8A-4147-A177-3AD203B41FA5}">
                      <a16:colId xmlns:a16="http://schemas.microsoft.com/office/drawing/2014/main" val="202896086"/>
                    </a:ext>
                  </a:extLst>
                </a:gridCol>
                <a:gridCol w="658368">
                  <a:extLst>
                    <a:ext uri="{9D8B030D-6E8A-4147-A177-3AD203B41FA5}">
                      <a16:colId xmlns:a16="http://schemas.microsoft.com/office/drawing/2014/main" val="305634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497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- 2018-03-16 12:55:00</a:t>
                      </a:r>
                      <a:r>
                        <a:rPr kumimoji="0" lang="en-US" sz="1000" b="0" i="0" u="none" strike="noStrike" kern="1200" cap="none" spc="0" normalizeH="0" baseline="0" noProof="0">
                          <a:ln>
                            <a:noFill/>
                          </a:ln>
                          <a:solidFill>
                            <a:prstClr val="black"/>
                          </a:solidFill>
                          <a:effectLst/>
                          <a:uLnTx/>
                          <a:uFillTx/>
                          <a:latin typeface="+mn-lt"/>
                          <a:ea typeface="+mn-ea"/>
                          <a:cs typeface="+mn-cs"/>
                        </a:rPr>
                        <a:t>
In Scotland, students only spend one year in the 6th Form, making degree courses at Scottish universities one year longer.
However, with good A-Levels results, you can apply for advanced entry (credit transfer) to the second year of many courses, thus reducing the programme to 3 years, just like English, Welsh and Northern Irish universities.
For more information, visit
http://www.mabecs.com/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479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- 2018-03-15 13:00:00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SPM candidates! All your hard work, sleepless nights and struggles paid off! 
If you are planning to further your studies in the UK, are not sure how to choose between A-levels and UK foundation programmes, or have questions about scholarships, speak to our team! 
Ask us today via email:  enquiries@mabecs.com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4661043"/>
                  </a:ext>
                </a:extLst>
              </a:tr>
            </a:tbl>
          </a:graphicData>
        </a:graphic>
      </p:graphicFrame>
      <p:sp>
        <p:nvSpPr>
          <p:cNvPr id="4" name="Text Placeholder 3">
            <a:extLst>
              <a:ext uri="{FF2B5EF4-FFF2-40B4-BE49-F238E27FC236}">
                <a16:creationId xmlns:a16="http://schemas.microsoft.com/office/drawing/2014/main" id="{3033C88E-902C-4AFD-B57C-11B0ABCF256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38307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F87A1-93A4-4C08-B3A4-D576E04A14CB}"/>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E62AD619-AE51-4267-9597-8FD6E1A3C182}"/>
              </a:ext>
            </a:extLst>
          </p:cNvPr>
          <p:cNvGraphicFramePr>
            <a:graphicFrameLocks noGrp="1"/>
          </p:cNvGraphicFramePr>
          <p:nvPr>
            <p:ph type="tbl" sz="quarter" idx="13"/>
            <p:extLst>
              <p:ext uri="{D42A27DB-BD31-4B8C-83A1-F6EECF244321}">
                <p14:modId xmlns:p14="http://schemas.microsoft.com/office/powerpoint/2010/main" val="2622044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0664910"/>
                    </a:ext>
                  </a:extLst>
                </a:gridCol>
                <a:gridCol w="658368">
                  <a:extLst>
                    <a:ext uri="{9D8B030D-6E8A-4147-A177-3AD203B41FA5}">
                      <a16:colId xmlns:a16="http://schemas.microsoft.com/office/drawing/2014/main" val="1428320313"/>
                    </a:ext>
                  </a:extLst>
                </a:gridCol>
                <a:gridCol w="658368">
                  <a:extLst>
                    <a:ext uri="{9D8B030D-6E8A-4147-A177-3AD203B41FA5}">
                      <a16:colId xmlns:a16="http://schemas.microsoft.com/office/drawing/2014/main" val="1594894777"/>
                    </a:ext>
                  </a:extLst>
                </a:gridCol>
                <a:gridCol w="658368">
                  <a:extLst>
                    <a:ext uri="{9D8B030D-6E8A-4147-A177-3AD203B41FA5}">
                      <a16:colId xmlns:a16="http://schemas.microsoft.com/office/drawing/2014/main" val="4260465817"/>
                    </a:ext>
                  </a:extLst>
                </a:gridCol>
                <a:gridCol w="658368">
                  <a:extLst>
                    <a:ext uri="{9D8B030D-6E8A-4147-A177-3AD203B41FA5}">
                      <a16:colId xmlns:a16="http://schemas.microsoft.com/office/drawing/2014/main" val="2343873802"/>
                    </a:ext>
                  </a:extLst>
                </a:gridCol>
                <a:gridCol w="658368">
                  <a:extLst>
                    <a:ext uri="{9D8B030D-6E8A-4147-A177-3AD203B41FA5}">
                      <a16:colId xmlns:a16="http://schemas.microsoft.com/office/drawing/2014/main" val="1149105411"/>
                    </a:ext>
                  </a:extLst>
                </a:gridCol>
                <a:gridCol w="658368">
                  <a:extLst>
                    <a:ext uri="{9D8B030D-6E8A-4147-A177-3AD203B41FA5}">
                      <a16:colId xmlns:a16="http://schemas.microsoft.com/office/drawing/2014/main" val="3655723127"/>
                    </a:ext>
                  </a:extLst>
                </a:gridCol>
                <a:gridCol w="658368">
                  <a:extLst>
                    <a:ext uri="{9D8B030D-6E8A-4147-A177-3AD203B41FA5}">
                      <a16:colId xmlns:a16="http://schemas.microsoft.com/office/drawing/2014/main" val="125933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262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- 2018-03-14 12:55:00</a:t>
                      </a:r>
                      <a:r>
                        <a:rPr kumimoji="0" lang="en-US" sz="1000" b="0" i="0" u="none" strike="noStrike" kern="1200" cap="none" spc="0" normalizeH="0" baseline="0" noProof="0">
                          <a:ln>
                            <a:noFill/>
                          </a:ln>
                          <a:solidFill>
                            <a:prstClr val="black"/>
                          </a:solidFill>
                          <a:effectLst/>
                          <a:uLnTx/>
                          <a:uFillTx/>
                          <a:latin typeface="+mn-lt"/>
                          <a:ea typeface="+mn-ea"/>
                          <a:cs typeface="+mn-cs"/>
                        </a:rPr>
                        <a:t>
Try guessing before clicking ‘read more’ for the answer!
.
.
.
.
.
.
The answer is, it has too many bugs.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576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- 2018-03-12 12:54:00</a:t>
                      </a:r>
                      <a:r>
                        <a:rPr kumimoji="0" lang="en-US" sz="1000" b="0" i="0" u="none" strike="noStrike" kern="1200" cap="none" spc="0" normalizeH="0" baseline="0" noProof="0">
                          <a:ln>
                            <a:noFill/>
                          </a:ln>
                          <a:solidFill>
                            <a:prstClr val="black"/>
                          </a:solidFill>
                          <a:effectLst/>
                          <a:uLnTx/>
                          <a:uFillTx/>
                          <a:latin typeface="+mn-lt"/>
                          <a:ea typeface="+mn-ea"/>
                          <a:cs typeface="+mn-cs"/>
                        </a:rPr>
                        <a:t>
Want to speak just like a Brit?
Watch more British movies and TV shows, from Harry Potter, to Dr Who,  Sherlock Holmes, and Snatch! They provide us with both visual and oral aids for learning the British accent. 
The best part is, it doesn’t even feel like studying!
Source:
https://reallifeglobal.com/tips-to-improve-your-british-english-accent/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0309226"/>
                  </a:ext>
                </a:extLst>
              </a:tr>
            </a:tbl>
          </a:graphicData>
        </a:graphic>
      </p:graphicFrame>
      <p:sp>
        <p:nvSpPr>
          <p:cNvPr id="4" name="Text Placeholder 3">
            <a:extLst>
              <a:ext uri="{FF2B5EF4-FFF2-40B4-BE49-F238E27FC236}">
                <a16:creationId xmlns:a16="http://schemas.microsoft.com/office/drawing/2014/main" id="{8A36609C-CC56-4AA7-BEEE-AD5E9808548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79302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EEA34-10BB-40C5-AB6E-9D26F8ADDBE6}"/>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DFE1D9CA-27A5-4D02-82AE-EE18C22240A5}"/>
              </a:ext>
            </a:extLst>
          </p:cNvPr>
          <p:cNvGraphicFramePr>
            <a:graphicFrameLocks noGrp="1"/>
          </p:cNvGraphicFramePr>
          <p:nvPr>
            <p:ph type="tbl" sz="quarter" idx="13"/>
            <p:extLst>
              <p:ext uri="{D42A27DB-BD31-4B8C-83A1-F6EECF244321}">
                <p14:modId xmlns:p14="http://schemas.microsoft.com/office/powerpoint/2010/main" val="239833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3599311"/>
                    </a:ext>
                  </a:extLst>
                </a:gridCol>
                <a:gridCol w="658368">
                  <a:extLst>
                    <a:ext uri="{9D8B030D-6E8A-4147-A177-3AD203B41FA5}">
                      <a16:colId xmlns:a16="http://schemas.microsoft.com/office/drawing/2014/main" val="654182845"/>
                    </a:ext>
                  </a:extLst>
                </a:gridCol>
                <a:gridCol w="658368">
                  <a:extLst>
                    <a:ext uri="{9D8B030D-6E8A-4147-A177-3AD203B41FA5}">
                      <a16:colId xmlns:a16="http://schemas.microsoft.com/office/drawing/2014/main" val="866181630"/>
                    </a:ext>
                  </a:extLst>
                </a:gridCol>
                <a:gridCol w="658368">
                  <a:extLst>
                    <a:ext uri="{9D8B030D-6E8A-4147-A177-3AD203B41FA5}">
                      <a16:colId xmlns:a16="http://schemas.microsoft.com/office/drawing/2014/main" val="3841306719"/>
                    </a:ext>
                  </a:extLst>
                </a:gridCol>
                <a:gridCol w="658368">
                  <a:extLst>
                    <a:ext uri="{9D8B030D-6E8A-4147-A177-3AD203B41FA5}">
                      <a16:colId xmlns:a16="http://schemas.microsoft.com/office/drawing/2014/main" val="304717773"/>
                    </a:ext>
                  </a:extLst>
                </a:gridCol>
                <a:gridCol w="658368">
                  <a:extLst>
                    <a:ext uri="{9D8B030D-6E8A-4147-A177-3AD203B41FA5}">
                      <a16:colId xmlns:a16="http://schemas.microsoft.com/office/drawing/2014/main" val="799763885"/>
                    </a:ext>
                  </a:extLst>
                </a:gridCol>
                <a:gridCol w="658368">
                  <a:extLst>
                    <a:ext uri="{9D8B030D-6E8A-4147-A177-3AD203B41FA5}">
                      <a16:colId xmlns:a16="http://schemas.microsoft.com/office/drawing/2014/main" val="1179663633"/>
                    </a:ext>
                  </a:extLst>
                </a:gridCol>
                <a:gridCol w="658368">
                  <a:extLst>
                    <a:ext uri="{9D8B030D-6E8A-4147-A177-3AD203B41FA5}">
                      <a16:colId xmlns:a16="http://schemas.microsoft.com/office/drawing/2014/main" val="54028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489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- 2018-03-10 12:53:00</a:t>
                      </a:r>
                      <a:r>
                        <a:rPr kumimoji="0" lang="en-US" sz="1000" b="0" i="0" u="none" strike="noStrike" kern="1200" cap="none" spc="0" normalizeH="0" baseline="0" noProof="0">
                          <a:ln>
                            <a:noFill/>
                          </a:ln>
                          <a:solidFill>
                            <a:prstClr val="black"/>
                          </a:solidFill>
                          <a:effectLst/>
                          <a:uLnTx/>
                          <a:uFillTx/>
                          <a:latin typeface="+mn-lt"/>
                          <a:ea typeface="+mn-ea"/>
                          <a:cs typeface="+mn-cs"/>
                        </a:rPr>
                        <a:t>
What is your reaction to this pun?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394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- 2018-03-07 12:52:00</a:t>
                      </a:r>
                      <a:r>
                        <a:rPr kumimoji="0" lang="en-US" sz="1000" b="0" i="0" u="none" strike="noStrike" kern="1200" cap="none" spc="0" normalizeH="0" baseline="0" noProof="0">
                          <a:ln>
                            <a:noFill/>
                          </a:ln>
                          <a:solidFill>
                            <a:prstClr val="black"/>
                          </a:solidFill>
                          <a:effectLst/>
                          <a:uLnTx/>
                          <a:uFillTx/>
                          <a:latin typeface="+mn-lt"/>
                          <a:ea typeface="+mn-ea"/>
                          <a:cs typeface="+mn-cs"/>
                        </a:rPr>
                        <a:t>
Want to have a enjoyable and successful university life in the UK?
Contact us for an appointment via email: ukdegrees@mabecs.com / Tel: 03-79567655/439.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837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- 2018-03-06 19:26:03</a:t>
                      </a:r>
                      <a:r>
                        <a:rPr kumimoji="0" lang="en-US" sz="1000" b="0" i="0" u="none" strike="noStrike" kern="1200" cap="none" spc="0" normalizeH="0" baseline="0" noProof="0">
                          <a:ln>
                            <a:noFill/>
                          </a:ln>
                          <a:solidFill>
                            <a:prstClr val="black"/>
                          </a:solidFill>
                          <a:effectLst/>
                          <a:uLnTx/>
                          <a:uFillTx/>
                          <a:latin typeface="+mn-lt"/>
                          <a:ea typeface="+mn-ea"/>
                          <a:cs typeface="+mn-cs"/>
                        </a:rPr>
                        <a:t>
Finance and Economics in International Business: Global Trade Perspective
Tuesday 6th March 2018 (5.30pm – 7.00pm)
Keele University
Subject: Business and Finance
Target Audience: Undergraduate and Postgraduate students
Speakers:Dr Pawel Capik, Lecturer in International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004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- 2018-03-05 17:43:38</a:t>
                      </a:r>
                      <a:r>
                        <a:rPr kumimoji="0" lang="en-US" sz="1000" b="0" i="0" u="none" strike="noStrike" kern="1200" cap="none" spc="0" normalizeH="0" baseline="0" noProof="0">
                          <a:ln>
                            <a:noFill/>
                          </a:ln>
                          <a:solidFill>
                            <a:prstClr val="black"/>
                          </a:solidFill>
                          <a:effectLst/>
                          <a:uLnTx/>
                          <a:uFillTx/>
                          <a:latin typeface="+mn-lt"/>
                          <a:ea typeface="+mn-ea"/>
                          <a:cs typeface="+mn-cs"/>
                        </a:rPr>
                        <a:t>
MABECS Taster Evening with University of Birmingham. Lecture on DNA mutation.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5024129"/>
                  </a:ext>
                </a:extLst>
              </a:tr>
            </a:tbl>
          </a:graphicData>
        </a:graphic>
      </p:graphicFrame>
      <p:sp>
        <p:nvSpPr>
          <p:cNvPr id="4" name="Text Placeholder 3">
            <a:extLst>
              <a:ext uri="{FF2B5EF4-FFF2-40B4-BE49-F238E27FC236}">
                <a16:creationId xmlns:a16="http://schemas.microsoft.com/office/drawing/2014/main" id="{C5135C3D-A499-4D67-863C-BAF2E6E8111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255746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3D05-3926-4614-99E5-3B7FE2ACC996}"/>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881522EE-4E36-4D76-B9A1-81A00050F39E}"/>
              </a:ext>
            </a:extLst>
          </p:cNvPr>
          <p:cNvGraphicFramePr>
            <a:graphicFrameLocks noGrp="1"/>
          </p:cNvGraphicFramePr>
          <p:nvPr>
            <p:ph type="tbl" sz="quarter" idx="13"/>
            <p:extLst>
              <p:ext uri="{D42A27DB-BD31-4B8C-83A1-F6EECF244321}">
                <p14:modId xmlns:p14="http://schemas.microsoft.com/office/powerpoint/2010/main" val="20564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5919346"/>
                    </a:ext>
                  </a:extLst>
                </a:gridCol>
                <a:gridCol w="658368">
                  <a:extLst>
                    <a:ext uri="{9D8B030D-6E8A-4147-A177-3AD203B41FA5}">
                      <a16:colId xmlns:a16="http://schemas.microsoft.com/office/drawing/2014/main" val="4178097253"/>
                    </a:ext>
                  </a:extLst>
                </a:gridCol>
                <a:gridCol w="658368">
                  <a:extLst>
                    <a:ext uri="{9D8B030D-6E8A-4147-A177-3AD203B41FA5}">
                      <a16:colId xmlns:a16="http://schemas.microsoft.com/office/drawing/2014/main" val="2851090686"/>
                    </a:ext>
                  </a:extLst>
                </a:gridCol>
                <a:gridCol w="658368">
                  <a:extLst>
                    <a:ext uri="{9D8B030D-6E8A-4147-A177-3AD203B41FA5}">
                      <a16:colId xmlns:a16="http://schemas.microsoft.com/office/drawing/2014/main" val="2369186093"/>
                    </a:ext>
                  </a:extLst>
                </a:gridCol>
                <a:gridCol w="658368">
                  <a:extLst>
                    <a:ext uri="{9D8B030D-6E8A-4147-A177-3AD203B41FA5}">
                      <a16:colId xmlns:a16="http://schemas.microsoft.com/office/drawing/2014/main" val="520049868"/>
                    </a:ext>
                  </a:extLst>
                </a:gridCol>
                <a:gridCol w="658368">
                  <a:extLst>
                    <a:ext uri="{9D8B030D-6E8A-4147-A177-3AD203B41FA5}">
                      <a16:colId xmlns:a16="http://schemas.microsoft.com/office/drawing/2014/main" val="943691132"/>
                    </a:ext>
                  </a:extLst>
                </a:gridCol>
                <a:gridCol w="658368">
                  <a:extLst>
                    <a:ext uri="{9D8B030D-6E8A-4147-A177-3AD203B41FA5}">
                      <a16:colId xmlns:a16="http://schemas.microsoft.com/office/drawing/2014/main" val="1873405729"/>
                    </a:ext>
                  </a:extLst>
                </a:gridCol>
                <a:gridCol w="658368">
                  <a:extLst>
                    <a:ext uri="{9D8B030D-6E8A-4147-A177-3AD203B41FA5}">
                      <a16:colId xmlns:a16="http://schemas.microsoft.com/office/drawing/2014/main" val="244625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387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- 2018-03-05 12:51:00</a:t>
                      </a:r>
                      <a:r>
                        <a:rPr kumimoji="0" lang="en-US" sz="1000" b="0" i="0" u="none" strike="noStrike" kern="1200" cap="none" spc="0" normalizeH="0" baseline="0" noProof="0">
                          <a:ln>
                            <a:noFill/>
                          </a:ln>
                          <a:solidFill>
                            <a:prstClr val="black"/>
                          </a:solidFill>
                          <a:effectLst/>
                          <a:uLnTx/>
                          <a:uFillTx/>
                          <a:latin typeface="+mn-lt"/>
                          <a:ea typeface="+mn-ea"/>
                          <a:cs typeface="+mn-cs"/>
                        </a:rPr>
                        <a:t>
Have you visited any of these rivers yet? 😀
Source:
UK Facts: 110 Facts about The 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624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- 2018-03-02 20:00:00</a:t>
                      </a:r>
                      <a:r>
                        <a:rPr kumimoji="0" lang="en-US" sz="1000" b="0" i="0" u="none" strike="noStrike" kern="1200" cap="none" spc="0" normalizeH="0" baseline="0" noProof="0">
                          <a:ln>
                            <a:noFill/>
                          </a:ln>
                          <a:solidFill>
                            <a:prstClr val="black"/>
                          </a:solidFill>
                          <a:effectLst/>
                          <a:uLnTx/>
                          <a:uFillTx/>
                          <a:latin typeface="+mn-lt"/>
                          <a:ea typeface="+mn-ea"/>
                          <a:cs typeface="+mn-cs"/>
                        </a:rPr>
                        <a:t>
Life is good especially on a FRY day! :D
#TGIF
We had a great time at the MABECS Taster Evening for Medicine today, what a great way to welcome the weekend!
We’re excited to host 2 more Taster Evenings next week for Biosciences and Business &amp; 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555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- 2018-03-02 17:45:40</a:t>
                      </a:r>
                      <a:r>
                        <a:rPr kumimoji="0" lang="en-US" sz="1000" b="0" i="0" u="none" strike="noStrike" kern="1200" cap="none" spc="0" normalizeH="0" baseline="0" noProof="0">
                          <a:ln>
                            <a:noFill/>
                          </a:ln>
                          <a:solidFill>
                            <a:prstClr val="black"/>
                          </a:solidFill>
                          <a:effectLst/>
                          <a:uLnTx/>
                          <a:uFillTx/>
                          <a:latin typeface="+mn-lt"/>
                          <a:ea typeface="+mn-ea"/>
                          <a:cs typeface="+mn-cs"/>
                        </a:rPr>
                        <a:t>
MABECS Taster Evening - Want a taste of your future UK Medical Degree with The University of Sheffield.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4275491"/>
                  </a:ext>
                </a:extLst>
              </a:tr>
            </a:tbl>
          </a:graphicData>
        </a:graphic>
      </p:graphicFrame>
      <p:sp>
        <p:nvSpPr>
          <p:cNvPr id="4" name="Text Placeholder 3">
            <a:extLst>
              <a:ext uri="{FF2B5EF4-FFF2-40B4-BE49-F238E27FC236}">
                <a16:creationId xmlns:a16="http://schemas.microsoft.com/office/drawing/2014/main" id="{226234D2-01E3-4E5A-9C63-5C8F141D8F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14932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0EB8-BDF9-4414-9D64-FC42A9AFC940}"/>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725AAD61-C12E-4273-852C-106F3D2A649E}"/>
              </a:ext>
            </a:extLst>
          </p:cNvPr>
          <p:cNvGraphicFramePr>
            <a:graphicFrameLocks noGrp="1"/>
          </p:cNvGraphicFramePr>
          <p:nvPr>
            <p:ph type="tbl" sz="quarter" idx="13"/>
            <p:extLst>
              <p:ext uri="{D42A27DB-BD31-4B8C-83A1-F6EECF244321}">
                <p14:modId xmlns:p14="http://schemas.microsoft.com/office/powerpoint/2010/main" val="132903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4349992"/>
                    </a:ext>
                  </a:extLst>
                </a:gridCol>
                <a:gridCol w="658368">
                  <a:extLst>
                    <a:ext uri="{9D8B030D-6E8A-4147-A177-3AD203B41FA5}">
                      <a16:colId xmlns:a16="http://schemas.microsoft.com/office/drawing/2014/main" val="2487906113"/>
                    </a:ext>
                  </a:extLst>
                </a:gridCol>
                <a:gridCol w="658368">
                  <a:extLst>
                    <a:ext uri="{9D8B030D-6E8A-4147-A177-3AD203B41FA5}">
                      <a16:colId xmlns:a16="http://schemas.microsoft.com/office/drawing/2014/main" val="2711103779"/>
                    </a:ext>
                  </a:extLst>
                </a:gridCol>
                <a:gridCol w="658368">
                  <a:extLst>
                    <a:ext uri="{9D8B030D-6E8A-4147-A177-3AD203B41FA5}">
                      <a16:colId xmlns:a16="http://schemas.microsoft.com/office/drawing/2014/main" val="501365580"/>
                    </a:ext>
                  </a:extLst>
                </a:gridCol>
                <a:gridCol w="658368">
                  <a:extLst>
                    <a:ext uri="{9D8B030D-6E8A-4147-A177-3AD203B41FA5}">
                      <a16:colId xmlns:a16="http://schemas.microsoft.com/office/drawing/2014/main" val="1874029544"/>
                    </a:ext>
                  </a:extLst>
                </a:gridCol>
                <a:gridCol w="658368">
                  <a:extLst>
                    <a:ext uri="{9D8B030D-6E8A-4147-A177-3AD203B41FA5}">
                      <a16:colId xmlns:a16="http://schemas.microsoft.com/office/drawing/2014/main" val="901905308"/>
                    </a:ext>
                  </a:extLst>
                </a:gridCol>
                <a:gridCol w="658368">
                  <a:extLst>
                    <a:ext uri="{9D8B030D-6E8A-4147-A177-3AD203B41FA5}">
                      <a16:colId xmlns:a16="http://schemas.microsoft.com/office/drawing/2014/main" val="704434846"/>
                    </a:ext>
                  </a:extLst>
                </a:gridCol>
                <a:gridCol w="658368">
                  <a:extLst>
                    <a:ext uri="{9D8B030D-6E8A-4147-A177-3AD203B41FA5}">
                      <a16:colId xmlns:a16="http://schemas.microsoft.com/office/drawing/2014/main" val="140070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117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- 2018-03-02 13:07:00</a:t>
                      </a:r>
                      <a:r>
                        <a:rPr kumimoji="0" lang="en-US" sz="1000" b="0" i="0" u="none" strike="noStrike" kern="1200" cap="none" spc="0" normalizeH="0" baseline="0" noProof="0">
                          <a:ln>
                            <a:noFill/>
                          </a:ln>
                          <a:solidFill>
                            <a:prstClr val="black"/>
                          </a:solidFill>
                          <a:effectLst/>
                          <a:uLnTx/>
                          <a:uFillTx/>
                          <a:latin typeface="+mn-lt"/>
                          <a:ea typeface="+mn-ea"/>
                          <a:cs typeface="+mn-cs"/>
                        </a:rPr>
                        <a:t>
Life is good especially on a FRY day! :D
#TGIF
We had a great time at the MABECS Taster Evening for Medicine today, what a great way to welcome the weekend!
We’re excited to host 2 more Taster Evenings next week for Biosciences and Business &amp; 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405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- 2018-03-02 10:50:28</a:t>
                      </a:r>
                      <a:r>
                        <a:rPr kumimoji="0" lang="en-US" sz="1000" b="0" i="0" u="none" strike="noStrike" kern="1200" cap="none" spc="0" normalizeH="0" baseline="0" noProof="0">
                          <a:ln>
                            <a:noFill/>
                          </a:ln>
                          <a:solidFill>
                            <a:prstClr val="black"/>
                          </a:solidFill>
                          <a:effectLst/>
                          <a:uLnTx/>
                          <a:uFillTx/>
                          <a:latin typeface="+mn-lt"/>
                          <a:ea typeface="+mn-ea"/>
                          <a:cs typeface="+mn-cs"/>
                        </a:rPr>
                        <a:t>
Going Global – International Business Law Taster Session: Learn the key legal considerations for doing business worldwide
Thursday 1st March 2018 (5.30pm – 7.00pm)
University of Leicester
Subject: Law
Target Audience: Undergraduate and Postgraduate
Speakers: Paul McConnell, Lecturer and Admissions Tutor for Law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3931641"/>
                  </a:ext>
                </a:extLst>
              </a:tr>
            </a:tbl>
          </a:graphicData>
        </a:graphic>
      </p:graphicFrame>
      <p:sp>
        <p:nvSpPr>
          <p:cNvPr id="4" name="Text Placeholder 3">
            <a:extLst>
              <a:ext uri="{FF2B5EF4-FFF2-40B4-BE49-F238E27FC236}">
                <a16:creationId xmlns:a16="http://schemas.microsoft.com/office/drawing/2014/main" id="{9C25E669-B42E-489C-BDD1-B48D54ED10F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1442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B5B8D-7E53-4E45-9573-51D452AD5A30}"/>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18837CFC-42CE-4A23-AE28-2ED0C2C251F8}"/>
              </a:ext>
            </a:extLst>
          </p:cNvPr>
          <p:cNvGraphicFramePr>
            <a:graphicFrameLocks noGrp="1"/>
          </p:cNvGraphicFramePr>
          <p:nvPr>
            <p:ph type="tbl" sz="quarter" idx="13"/>
            <p:extLst>
              <p:ext uri="{D42A27DB-BD31-4B8C-83A1-F6EECF244321}">
                <p14:modId xmlns:p14="http://schemas.microsoft.com/office/powerpoint/2010/main" val="2977560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8395824"/>
                    </a:ext>
                  </a:extLst>
                </a:gridCol>
                <a:gridCol w="658368">
                  <a:extLst>
                    <a:ext uri="{9D8B030D-6E8A-4147-A177-3AD203B41FA5}">
                      <a16:colId xmlns:a16="http://schemas.microsoft.com/office/drawing/2014/main" val="3737989744"/>
                    </a:ext>
                  </a:extLst>
                </a:gridCol>
                <a:gridCol w="658368">
                  <a:extLst>
                    <a:ext uri="{9D8B030D-6E8A-4147-A177-3AD203B41FA5}">
                      <a16:colId xmlns:a16="http://schemas.microsoft.com/office/drawing/2014/main" val="2256009482"/>
                    </a:ext>
                  </a:extLst>
                </a:gridCol>
                <a:gridCol w="658368">
                  <a:extLst>
                    <a:ext uri="{9D8B030D-6E8A-4147-A177-3AD203B41FA5}">
                      <a16:colId xmlns:a16="http://schemas.microsoft.com/office/drawing/2014/main" val="270080932"/>
                    </a:ext>
                  </a:extLst>
                </a:gridCol>
                <a:gridCol w="658368">
                  <a:extLst>
                    <a:ext uri="{9D8B030D-6E8A-4147-A177-3AD203B41FA5}">
                      <a16:colId xmlns:a16="http://schemas.microsoft.com/office/drawing/2014/main" val="998994425"/>
                    </a:ext>
                  </a:extLst>
                </a:gridCol>
                <a:gridCol w="658368">
                  <a:extLst>
                    <a:ext uri="{9D8B030D-6E8A-4147-A177-3AD203B41FA5}">
                      <a16:colId xmlns:a16="http://schemas.microsoft.com/office/drawing/2014/main" val="2805923889"/>
                    </a:ext>
                  </a:extLst>
                </a:gridCol>
                <a:gridCol w="658368">
                  <a:extLst>
                    <a:ext uri="{9D8B030D-6E8A-4147-A177-3AD203B41FA5}">
                      <a16:colId xmlns:a16="http://schemas.microsoft.com/office/drawing/2014/main" val="3292424629"/>
                    </a:ext>
                  </a:extLst>
                </a:gridCol>
                <a:gridCol w="658368">
                  <a:extLst>
                    <a:ext uri="{9D8B030D-6E8A-4147-A177-3AD203B41FA5}">
                      <a16:colId xmlns:a16="http://schemas.microsoft.com/office/drawing/2014/main" val="44661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218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- 2018-03-01 15:30:35</a:t>
                      </a:r>
                      <a:r>
                        <a:rPr kumimoji="0" lang="en-US" sz="1000" b="0" i="0" u="none" strike="noStrike" kern="1200" cap="none" spc="0" normalizeH="0" baseline="0" noProof="0">
                          <a:ln>
                            <a:noFill/>
                          </a:ln>
                          <a:solidFill>
                            <a:prstClr val="black"/>
                          </a:solidFill>
                          <a:effectLst/>
                          <a:uLnTx/>
                          <a:uFillTx/>
                          <a:latin typeface="+mn-lt"/>
                          <a:ea typeface="+mn-ea"/>
                          <a:cs typeface="+mn-cs"/>
                        </a:rPr>
                        <a:t>
Engineering Your Future Wednesday 
28th February 2018 (5.30pm – 7.00pm) 
The University of Manchester 
Subject: Engineering 
Speakers:
Dr James Winterburn, Lecturer in Chemical Engineering, Director of Student Admissions 
Dr Timothy Craft, Senior Lecturer in Mechanical and Aerospace Engineering, Undergraduate Admissions Tutor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4995283"/>
                  </a:ext>
                </a:extLst>
              </a:tr>
            </a:tbl>
          </a:graphicData>
        </a:graphic>
      </p:graphicFrame>
      <p:sp>
        <p:nvSpPr>
          <p:cNvPr id="4" name="Text Placeholder 3">
            <a:extLst>
              <a:ext uri="{FF2B5EF4-FFF2-40B4-BE49-F238E27FC236}">
                <a16:creationId xmlns:a16="http://schemas.microsoft.com/office/drawing/2014/main" id="{1ACB16C5-4668-4147-86C4-6DA7CAF15C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808577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926</Words>
  <Application>Microsoft Office PowerPoint</Application>
  <PresentationFormat>On-screen Show (4:3)</PresentationFormat>
  <Paragraphs>461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MASTER TEMPLATE</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2</vt:lpstr>
      <vt:lpstr>(FB) Custom Own Posts Table (new) - 2 of 2</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2018-04-04T13:31:47Z</dcterms:created>
  <dcterms:modified xsi:type="dcterms:W3CDTF">2018-04-04T13:32:38Z</dcterms:modified>
</cp:coreProperties>
</file>