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486</c:v>
                </c:pt>
                <c:pt idx="1">
                  <c:v>552</c:v>
                </c:pt>
                <c:pt idx="2">
                  <c:v>539</c:v>
                </c:pt>
                <c:pt idx="3">
                  <c:v>611</c:v>
                </c:pt>
                <c:pt idx="4">
                  <c:v>158</c:v>
                </c:pt>
                <c:pt idx="5">
                  <c:v>131</c:v>
                </c:pt>
                <c:pt idx="6">
                  <c:v>126</c:v>
                </c:pt>
                <c:pt idx="7">
                  <c:v>232</c:v>
                </c:pt>
                <c:pt idx="8">
                  <c:v>359</c:v>
                </c:pt>
                <c:pt idx="9">
                  <c:v>303</c:v>
                </c:pt>
                <c:pt idx="10">
                  <c:v>389</c:v>
                </c:pt>
                <c:pt idx="11">
                  <c:v>232</c:v>
                </c:pt>
                <c:pt idx="12">
                  <c:v>242</c:v>
                </c:pt>
                <c:pt idx="13">
                  <c:v>181</c:v>
                </c:pt>
                <c:pt idx="14">
                  <c:v>72</c:v>
                </c:pt>
                <c:pt idx="15">
                  <c:v>737</c:v>
                </c:pt>
                <c:pt idx="16">
                  <c:v>227</c:v>
                </c:pt>
                <c:pt idx="17">
                  <c:v>422</c:v>
                </c:pt>
                <c:pt idx="18">
                  <c:v>592</c:v>
                </c:pt>
                <c:pt idx="19">
                  <c:v>455</c:v>
                </c:pt>
                <c:pt idx="20">
                  <c:v>340</c:v>
                </c:pt>
                <c:pt idx="21">
                  <c:v>402</c:v>
                </c:pt>
                <c:pt idx="22">
                  <c:v>483</c:v>
                </c:pt>
                <c:pt idx="23">
                  <c:v>340</c:v>
                </c:pt>
                <c:pt idx="24">
                  <c:v>529</c:v>
                </c:pt>
                <c:pt idx="25">
                  <c:v>521</c:v>
                </c:pt>
                <c:pt idx="26">
                  <c:v>313</c:v>
                </c:pt>
                <c:pt idx="27">
                  <c:v>374</c:v>
                </c:pt>
                <c:pt idx="28">
                  <c:v>455</c:v>
                </c:pt>
                <c:pt idx="29">
                  <c:v>309</c:v>
                </c:pt>
                <c:pt idx="30">
                  <c:v>291</c:v>
                </c:pt>
              </c:numCache>
            </c:numRef>
          </c:val>
          <c:smooth val="0"/>
          <c:extLst>
            <c:ext xmlns:c16="http://schemas.microsoft.com/office/drawing/2014/chart" uri="{C3380CC4-5D6E-409C-BE32-E72D297353CC}">
              <c16:uniqueId val="{00000000-AEBF-40C1-ACC6-EF5C0179D7A0}"/>
            </c:ext>
          </c:extLst>
        </c:ser>
        <c:dLbls>
          <c:showLegendKey val="0"/>
          <c:showVal val="0"/>
          <c:showCatName val="0"/>
          <c:showSerName val="0"/>
          <c:showPercent val="0"/>
          <c:showBubbleSize val="0"/>
        </c:dLbls>
        <c:smooth val="0"/>
        <c:axId val="239770848"/>
        <c:axId val="239771176"/>
      </c:lineChart>
      <c:dateAx>
        <c:axId val="23977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771176"/>
        <c:crosses val="autoZero"/>
        <c:auto val="1"/>
        <c:lblOffset val="100"/>
        <c:baseTimeUnit val="days"/>
      </c:dateAx>
      <c:valAx>
        <c:axId val="23977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77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42454</c:v>
                </c:pt>
                <c:pt idx="1">
                  <c:v>50570</c:v>
                </c:pt>
                <c:pt idx="2">
                  <c:v>51441</c:v>
                </c:pt>
                <c:pt idx="3">
                  <c:v>60460</c:v>
                </c:pt>
                <c:pt idx="4">
                  <c:v>25760</c:v>
                </c:pt>
                <c:pt idx="5">
                  <c:v>22492</c:v>
                </c:pt>
                <c:pt idx="6">
                  <c:v>23734</c:v>
                </c:pt>
                <c:pt idx="7">
                  <c:v>22852</c:v>
                </c:pt>
                <c:pt idx="8">
                  <c:v>27111</c:v>
                </c:pt>
                <c:pt idx="9">
                  <c:v>24684</c:v>
                </c:pt>
                <c:pt idx="10">
                  <c:v>26326</c:v>
                </c:pt>
                <c:pt idx="11">
                  <c:v>26427</c:v>
                </c:pt>
                <c:pt idx="12">
                  <c:v>26601</c:v>
                </c:pt>
                <c:pt idx="13">
                  <c:v>23256</c:v>
                </c:pt>
                <c:pt idx="14">
                  <c:v>25030</c:v>
                </c:pt>
                <c:pt idx="15">
                  <c:v>16143</c:v>
                </c:pt>
                <c:pt idx="16">
                  <c:v>2181</c:v>
                </c:pt>
                <c:pt idx="17">
                  <c:v>2681</c:v>
                </c:pt>
                <c:pt idx="18">
                  <c:v>19483</c:v>
                </c:pt>
                <c:pt idx="19">
                  <c:v>62495</c:v>
                </c:pt>
                <c:pt idx="20">
                  <c:v>62598</c:v>
                </c:pt>
                <c:pt idx="21">
                  <c:v>64739</c:v>
                </c:pt>
                <c:pt idx="22">
                  <c:v>63026</c:v>
                </c:pt>
                <c:pt idx="23">
                  <c:v>59819</c:v>
                </c:pt>
                <c:pt idx="24">
                  <c:v>59413</c:v>
                </c:pt>
                <c:pt idx="25">
                  <c:v>59465</c:v>
                </c:pt>
                <c:pt idx="26">
                  <c:v>60850</c:v>
                </c:pt>
                <c:pt idx="27">
                  <c:v>62913</c:v>
                </c:pt>
                <c:pt idx="28">
                  <c:v>61065</c:v>
                </c:pt>
                <c:pt idx="29">
                  <c:v>53967</c:v>
                </c:pt>
                <c:pt idx="30">
                  <c:v>53359</c:v>
                </c:pt>
              </c:numCache>
            </c:numRef>
          </c:val>
          <c:smooth val="0"/>
          <c:extLst>
            <c:ext xmlns:c16="http://schemas.microsoft.com/office/drawing/2014/chart" uri="{C3380CC4-5D6E-409C-BE32-E72D297353CC}">
              <c16:uniqueId val="{00000000-2782-4FA2-8D12-488F0573B332}"/>
            </c:ext>
          </c:extLst>
        </c:ser>
        <c:dLbls>
          <c:showLegendKey val="0"/>
          <c:showVal val="0"/>
          <c:showCatName val="0"/>
          <c:showSerName val="0"/>
          <c:showPercent val="0"/>
          <c:showBubbleSize val="0"/>
        </c:dLbls>
        <c:smooth val="0"/>
        <c:axId val="309065768"/>
        <c:axId val="309058880"/>
      </c:lineChart>
      <c:dateAx>
        <c:axId val="30906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58880"/>
        <c:crosses val="autoZero"/>
        <c:auto val="1"/>
        <c:lblOffset val="100"/>
        <c:baseTimeUnit val="days"/>
      </c:dateAx>
      <c:valAx>
        <c:axId val="30905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6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8832</c:v>
                </c:pt>
              </c:numCache>
            </c:numRef>
          </c:val>
          <c:extLst>
            <c:ext xmlns:c16="http://schemas.microsoft.com/office/drawing/2014/chart" uri="{C3380CC4-5D6E-409C-BE32-E72D297353CC}">
              <c16:uniqueId val="{00000000-A4FF-4BB9-ACDD-06ED4AA0EA1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44</c:v>
                </c:pt>
              </c:numCache>
            </c:numRef>
          </c:val>
          <c:extLst>
            <c:ext xmlns:c16="http://schemas.microsoft.com/office/drawing/2014/chart" uri="{C3380CC4-5D6E-409C-BE32-E72D297353CC}">
              <c16:uniqueId val="{00000001-A4FF-4BB9-ACDD-06ED4AA0EA1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36</c:v>
                </c:pt>
              </c:numCache>
            </c:numRef>
          </c:val>
          <c:extLst>
            <c:ext xmlns:c16="http://schemas.microsoft.com/office/drawing/2014/chart" uri="{C3380CC4-5D6E-409C-BE32-E72D297353CC}">
              <c16:uniqueId val="{00000002-A4FF-4BB9-ACDD-06ED4AA0EA1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23</c:v>
                </c:pt>
              </c:numCache>
            </c:numRef>
          </c:val>
          <c:extLst>
            <c:ext xmlns:c16="http://schemas.microsoft.com/office/drawing/2014/chart" uri="{C3380CC4-5D6E-409C-BE32-E72D297353CC}">
              <c16:uniqueId val="{00000003-A4FF-4BB9-ACDD-06ED4AA0EA1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A4FF-4BB9-ACDD-06ED4AA0EA1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A4FF-4BB9-ACDD-06ED4AA0EA1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19</c:v>
                </c:pt>
              </c:numCache>
            </c:numRef>
          </c:val>
          <c:extLst>
            <c:ext xmlns:c16="http://schemas.microsoft.com/office/drawing/2014/chart" uri="{C3380CC4-5D6E-409C-BE32-E72D297353CC}">
              <c16:uniqueId val="{00000006-A4FF-4BB9-ACDD-06ED4AA0EA1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49</c:v>
                </c:pt>
              </c:numCache>
            </c:numRef>
          </c:val>
          <c:extLst>
            <c:ext xmlns:c16="http://schemas.microsoft.com/office/drawing/2014/chart" uri="{C3380CC4-5D6E-409C-BE32-E72D297353CC}">
              <c16:uniqueId val="{00000007-A4FF-4BB9-ACDD-06ED4AA0EA17}"/>
            </c:ext>
          </c:extLst>
        </c:ser>
        <c:dLbls>
          <c:showLegendKey val="0"/>
          <c:showVal val="0"/>
          <c:showCatName val="0"/>
          <c:showSerName val="0"/>
          <c:showPercent val="0"/>
          <c:showBubbleSize val="0"/>
        </c:dLbls>
        <c:gapWidth val="150"/>
        <c:overlap val="100"/>
        <c:axId val="310460880"/>
        <c:axId val="310455632"/>
      </c:barChart>
      <c:catAx>
        <c:axId val="31046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55632"/>
        <c:crosses val="autoZero"/>
        <c:auto val="1"/>
        <c:lblAlgn val="ctr"/>
        <c:lblOffset val="100"/>
        <c:noMultiLvlLbl val="0"/>
      </c:catAx>
      <c:valAx>
        <c:axId val="310455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6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602</c:v>
                </c:pt>
                <c:pt idx="1">
                  <c:v>0</c:v>
                </c:pt>
                <c:pt idx="2">
                  <c:v>0</c:v>
                </c:pt>
                <c:pt idx="3">
                  <c:v>0</c:v>
                </c:pt>
                <c:pt idx="4">
                  <c:v>343</c:v>
                </c:pt>
                <c:pt idx="5">
                  <c:v>0</c:v>
                </c:pt>
                <c:pt idx="6">
                  <c:v>131</c:v>
                </c:pt>
                <c:pt idx="7">
                  <c:v>526</c:v>
                </c:pt>
                <c:pt idx="8">
                  <c:v>0</c:v>
                </c:pt>
                <c:pt idx="9">
                  <c:v>303</c:v>
                </c:pt>
                <c:pt idx="10">
                  <c:v>0</c:v>
                </c:pt>
                <c:pt idx="11">
                  <c:v>275</c:v>
                </c:pt>
                <c:pt idx="12">
                  <c:v>0</c:v>
                </c:pt>
                <c:pt idx="13">
                  <c:v>297</c:v>
                </c:pt>
                <c:pt idx="14">
                  <c:v>262</c:v>
                </c:pt>
                <c:pt idx="15">
                  <c:v>1005</c:v>
                </c:pt>
                <c:pt idx="16">
                  <c:v>206</c:v>
                </c:pt>
                <c:pt idx="17">
                  <c:v>545</c:v>
                </c:pt>
                <c:pt idx="18">
                  <c:v>26</c:v>
                </c:pt>
                <c:pt idx="19">
                  <c:v>466</c:v>
                </c:pt>
                <c:pt idx="20">
                  <c:v>0</c:v>
                </c:pt>
                <c:pt idx="21">
                  <c:v>418</c:v>
                </c:pt>
                <c:pt idx="22">
                  <c:v>5</c:v>
                </c:pt>
                <c:pt idx="23">
                  <c:v>661</c:v>
                </c:pt>
                <c:pt idx="24">
                  <c:v>435</c:v>
                </c:pt>
                <c:pt idx="25">
                  <c:v>0</c:v>
                </c:pt>
                <c:pt idx="26">
                  <c:v>380</c:v>
                </c:pt>
                <c:pt idx="27">
                  <c:v>420</c:v>
                </c:pt>
                <c:pt idx="28">
                  <c:v>0</c:v>
                </c:pt>
                <c:pt idx="29">
                  <c:v>418</c:v>
                </c:pt>
                <c:pt idx="30">
                  <c:v>0</c:v>
                </c:pt>
              </c:numCache>
            </c:numRef>
          </c:val>
          <c:smooth val="0"/>
          <c:extLst>
            <c:ext xmlns:c16="http://schemas.microsoft.com/office/drawing/2014/chart" uri="{C3380CC4-5D6E-409C-BE32-E72D297353CC}">
              <c16:uniqueId val="{00000000-6EE6-4AD5-82D7-074E15045B0C}"/>
            </c:ext>
          </c:extLst>
        </c:ser>
        <c:dLbls>
          <c:showLegendKey val="0"/>
          <c:showVal val="0"/>
          <c:showCatName val="0"/>
          <c:showSerName val="0"/>
          <c:showPercent val="0"/>
          <c:showBubbleSize val="0"/>
        </c:dLbls>
        <c:smooth val="0"/>
        <c:axId val="313835800"/>
        <c:axId val="313830880"/>
      </c:lineChart>
      <c:dateAx>
        <c:axId val="31383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30880"/>
        <c:crosses val="autoZero"/>
        <c:auto val="1"/>
        <c:lblOffset val="100"/>
        <c:baseTimeUnit val="days"/>
      </c:dateAx>
      <c:valAx>
        <c:axId val="31383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3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0.24439581594363</c:v>
                </c:pt>
                <c:pt idx="1">
                  <c:v>0.48277573487941999</c:v>
                </c:pt>
                <c:pt idx="2">
                  <c:v>0.32222648348260002</c:v>
                </c:pt>
                <c:pt idx="3">
                  <c:v>0.51210323279265002</c:v>
                </c:pt>
                <c:pt idx="4">
                  <c:v>0.69060617682225001</c:v>
                </c:pt>
                <c:pt idx="5">
                  <c:v>0.39169129424504001</c:v>
                </c:pt>
                <c:pt idx="6">
                  <c:v>0.55609447966251002</c:v>
                </c:pt>
              </c:numCache>
            </c:numRef>
          </c:val>
          <c:extLst>
            <c:ext xmlns:c16="http://schemas.microsoft.com/office/drawing/2014/chart" uri="{C3380CC4-5D6E-409C-BE32-E72D297353CC}">
              <c16:uniqueId val="{00000000-2351-47B4-BF1B-8F7B8A67B128}"/>
            </c:ext>
          </c:extLst>
        </c:ser>
        <c:dLbls>
          <c:showLegendKey val="0"/>
          <c:showVal val="0"/>
          <c:showCatName val="0"/>
          <c:showSerName val="0"/>
          <c:showPercent val="0"/>
          <c:showBubbleSize val="0"/>
        </c:dLbls>
        <c:gapWidth val="219"/>
        <c:overlap val="-27"/>
        <c:axId val="313834488"/>
        <c:axId val="313838424"/>
      </c:barChart>
      <c:catAx>
        <c:axId val="31383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38424"/>
        <c:crosses val="autoZero"/>
        <c:auto val="1"/>
        <c:lblAlgn val="ctr"/>
        <c:lblOffset val="100"/>
        <c:noMultiLvlLbl val="0"/>
      </c:catAx>
      <c:valAx>
        <c:axId val="31383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3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27615</c:v>
                </c:pt>
                <c:pt idx="1">
                  <c:v>12548</c:v>
                </c:pt>
                <c:pt idx="2">
                  <c:v>4880</c:v>
                </c:pt>
                <c:pt idx="3">
                  <c:v>5555</c:v>
                </c:pt>
                <c:pt idx="4">
                  <c:v>2149</c:v>
                </c:pt>
                <c:pt idx="5">
                  <c:v>568</c:v>
                </c:pt>
                <c:pt idx="6">
                  <c:v>91</c:v>
                </c:pt>
              </c:numCache>
            </c:numRef>
          </c:val>
          <c:extLst>
            <c:ext xmlns:c16="http://schemas.microsoft.com/office/drawing/2014/chart" uri="{C3380CC4-5D6E-409C-BE32-E72D297353CC}">
              <c16:uniqueId val="{00000000-A217-4F2D-9497-87CFC90F73D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15416</c:v>
                </c:pt>
                <c:pt idx="1">
                  <c:v>8002</c:v>
                </c:pt>
                <c:pt idx="2">
                  <c:v>5636</c:v>
                </c:pt>
                <c:pt idx="3">
                  <c:v>4337</c:v>
                </c:pt>
                <c:pt idx="4">
                  <c:v>1819</c:v>
                </c:pt>
                <c:pt idx="5">
                  <c:v>683</c:v>
                </c:pt>
                <c:pt idx="6">
                  <c:v>86</c:v>
                </c:pt>
              </c:numCache>
            </c:numRef>
          </c:val>
          <c:extLst>
            <c:ext xmlns:c16="http://schemas.microsoft.com/office/drawing/2014/chart" uri="{C3380CC4-5D6E-409C-BE32-E72D297353CC}">
              <c16:uniqueId val="{00000001-A217-4F2D-9497-87CFC90F73DF}"/>
            </c:ext>
          </c:extLst>
        </c:ser>
        <c:dLbls>
          <c:showLegendKey val="0"/>
          <c:showVal val="0"/>
          <c:showCatName val="0"/>
          <c:showSerName val="0"/>
          <c:showPercent val="0"/>
          <c:showBubbleSize val="0"/>
        </c:dLbls>
        <c:gapWidth val="219"/>
        <c:overlap val="-27"/>
        <c:axId val="319582528"/>
        <c:axId val="319584496"/>
      </c:barChart>
      <c:catAx>
        <c:axId val="31958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84496"/>
        <c:crosses val="autoZero"/>
        <c:auto val="1"/>
        <c:lblAlgn val="ctr"/>
        <c:lblOffset val="100"/>
        <c:noMultiLvlLbl val="0"/>
      </c:catAx>
      <c:valAx>
        <c:axId val="31958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8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0.68913669966169999</c:v>
                </c:pt>
                <c:pt idx="1">
                  <c:v>0</c:v>
                </c:pt>
                <c:pt idx="2">
                  <c:v>0</c:v>
                </c:pt>
                <c:pt idx="3">
                  <c:v>0</c:v>
                </c:pt>
                <c:pt idx="4">
                  <c:v>0.39169826744476</c:v>
                </c:pt>
                <c:pt idx="5">
                  <c:v>0</c:v>
                </c:pt>
                <c:pt idx="6">
                  <c:v>0.15081245960381001</c:v>
                </c:pt>
                <c:pt idx="7">
                  <c:v>0.60059379461958995</c:v>
                </c:pt>
                <c:pt idx="8">
                  <c:v>0</c:v>
                </c:pt>
                <c:pt idx="9">
                  <c:v>0.34975324851723</c:v>
                </c:pt>
                <c:pt idx="10">
                  <c:v>0</c:v>
                </c:pt>
                <c:pt idx="11">
                  <c:v>0.31319961104452998</c:v>
                </c:pt>
                <c:pt idx="12">
                  <c:v>0</c:v>
                </c:pt>
                <c:pt idx="13">
                  <c:v>0.34223753317896999</c:v>
                </c:pt>
                <c:pt idx="14">
                  <c:v>0.29691345480818998</c:v>
                </c:pt>
                <c:pt idx="15">
                  <c:v>1.1414288454810999</c:v>
                </c:pt>
                <c:pt idx="16">
                  <c:v>0.23234829686443001</c:v>
                </c:pt>
                <c:pt idx="17">
                  <c:v>0.62000473458160998</c:v>
                </c:pt>
                <c:pt idx="18">
                  <c:v>3.1544675146176003E-2</c:v>
                </c:pt>
                <c:pt idx="19">
                  <c:v>0.52908861671469998</c:v>
                </c:pt>
                <c:pt idx="20">
                  <c:v>0</c:v>
                </c:pt>
                <c:pt idx="21">
                  <c:v>0.46987410071941998</c:v>
                </c:pt>
                <c:pt idx="22">
                  <c:v>7.8630481667865005E-3</c:v>
                </c:pt>
                <c:pt idx="23">
                  <c:v>0.74986248779228004</c:v>
                </c:pt>
                <c:pt idx="24">
                  <c:v>0.48913470276092003</c:v>
                </c:pt>
                <c:pt idx="25">
                  <c:v>0</c:v>
                </c:pt>
                <c:pt idx="26">
                  <c:v>0.43249299719888001</c:v>
                </c:pt>
                <c:pt idx="27">
                  <c:v>0.47143928959362003</c:v>
                </c:pt>
                <c:pt idx="28">
                  <c:v>0</c:v>
                </c:pt>
                <c:pt idx="29">
                  <c:v>0.46869057473322001</c:v>
                </c:pt>
                <c:pt idx="30">
                  <c:v>0</c:v>
                </c:pt>
              </c:numCache>
            </c:numRef>
          </c:val>
          <c:smooth val="0"/>
          <c:extLst>
            <c:ext xmlns:c16="http://schemas.microsoft.com/office/drawing/2014/chart" uri="{C3380CC4-5D6E-409C-BE32-E72D297353CC}">
              <c16:uniqueId val="{00000000-1E9B-4653-B1CD-5D682CCBE164}"/>
            </c:ext>
          </c:extLst>
        </c:ser>
        <c:dLbls>
          <c:showLegendKey val="0"/>
          <c:showVal val="0"/>
          <c:showCatName val="0"/>
          <c:showSerName val="0"/>
          <c:showPercent val="0"/>
          <c:showBubbleSize val="0"/>
        </c:dLbls>
        <c:smooth val="0"/>
        <c:axId val="322333448"/>
        <c:axId val="322328200"/>
      </c:lineChart>
      <c:dateAx>
        <c:axId val="322333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28200"/>
        <c:crosses val="autoZero"/>
        <c:auto val="1"/>
        <c:lblOffset val="100"/>
        <c:baseTimeUnit val="days"/>
      </c:dateAx>
      <c:valAx>
        <c:axId val="32232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3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87826</c:v>
                </c:pt>
                <c:pt idx="1">
                  <c:v>87907</c:v>
                </c:pt>
                <c:pt idx="2">
                  <c:v>87986</c:v>
                </c:pt>
                <c:pt idx="3">
                  <c:v>88048</c:v>
                </c:pt>
                <c:pt idx="4">
                  <c:v>88108</c:v>
                </c:pt>
                <c:pt idx="5">
                  <c:v>88164</c:v>
                </c:pt>
                <c:pt idx="6">
                  <c:v>88214</c:v>
                </c:pt>
                <c:pt idx="7">
                  <c:v>88279</c:v>
                </c:pt>
                <c:pt idx="8">
                  <c:v>88328</c:v>
                </c:pt>
                <c:pt idx="9">
                  <c:v>88368</c:v>
                </c:pt>
                <c:pt idx="10">
                  <c:v>88420</c:v>
                </c:pt>
                <c:pt idx="11">
                  <c:v>88464</c:v>
                </c:pt>
                <c:pt idx="12">
                  <c:v>88512</c:v>
                </c:pt>
                <c:pt idx="13">
                  <c:v>88559</c:v>
                </c:pt>
                <c:pt idx="14">
                  <c:v>88598</c:v>
                </c:pt>
                <c:pt idx="15">
                  <c:v>88637</c:v>
                </c:pt>
                <c:pt idx="16">
                  <c:v>88684</c:v>
                </c:pt>
                <c:pt idx="17">
                  <c:v>88734</c:v>
                </c:pt>
                <c:pt idx="18">
                  <c:v>88792</c:v>
                </c:pt>
                <c:pt idx="19">
                  <c:v>88872</c:v>
                </c:pt>
                <c:pt idx="20">
                  <c:v>88930</c:v>
                </c:pt>
                <c:pt idx="21">
                  <c:v>88991</c:v>
                </c:pt>
                <c:pt idx="22">
                  <c:v>89057</c:v>
                </c:pt>
                <c:pt idx="23">
                  <c:v>89109</c:v>
                </c:pt>
                <c:pt idx="24">
                  <c:v>89165</c:v>
                </c:pt>
                <c:pt idx="25">
                  <c:v>89224</c:v>
                </c:pt>
                <c:pt idx="26">
                  <c:v>89277</c:v>
                </c:pt>
                <c:pt idx="27">
                  <c:v>89326</c:v>
                </c:pt>
                <c:pt idx="28">
                  <c:v>89373</c:v>
                </c:pt>
                <c:pt idx="29">
                  <c:v>89423</c:v>
                </c:pt>
                <c:pt idx="30">
                  <c:v>89482</c:v>
                </c:pt>
              </c:numCache>
            </c:numRef>
          </c:val>
          <c:smooth val="0"/>
          <c:extLst>
            <c:ext xmlns:c16="http://schemas.microsoft.com/office/drawing/2014/chart" uri="{C3380CC4-5D6E-409C-BE32-E72D297353CC}">
              <c16:uniqueId val="{00000000-19CA-4DB5-8705-96D98C5DEA78}"/>
            </c:ext>
          </c:extLst>
        </c:ser>
        <c:dLbls>
          <c:showLegendKey val="0"/>
          <c:showVal val="0"/>
          <c:showCatName val="0"/>
          <c:showSerName val="0"/>
          <c:showPercent val="0"/>
          <c:showBubbleSize val="0"/>
        </c:dLbls>
        <c:smooth val="0"/>
        <c:axId val="322317704"/>
        <c:axId val="322325248"/>
      </c:lineChart>
      <c:dateAx>
        <c:axId val="32231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25248"/>
        <c:crosses val="autoZero"/>
        <c:auto val="1"/>
        <c:lblOffset val="100"/>
        <c:baseTimeUnit val="days"/>
      </c:dateAx>
      <c:valAx>
        <c:axId val="322325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1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22</c:v>
                </c:pt>
                <c:pt idx="1">
                  <c:v>28</c:v>
                </c:pt>
                <c:pt idx="2">
                  <c:v>20</c:v>
                </c:pt>
                <c:pt idx="3">
                  <c:v>25</c:v>
                </c:pt>
                <c:pt idx="4">
                  <c:v>28</c:v>
                </c:pt>
                <c:pt idx="5">
                  <c:v>28</c:v>
                </c:pt>
                <c:pt idx="6">
                  <c:v>23</c:v>
                </c:pt>
                <c:pt idx="7">
                  <c:v>21</c:v>
                </c:pt>
                <c:pt idx="8">
                  <c:v>29</c:v>
                </c:pt>
                <c:pt idx="9">
                  <c:v>18</c:v>
                </c:pt>
                <c:pt idx="10">
                  <c:v>13</c:v>
                </c:pt>
                <c:pt idx="11">
                  <c:v>25</c:v>
                </c:pt>
                <c:pt idx="12">
                  <c:v>13</c:v>
                </c:pt>
                <c:pt idx="13">
                  <c:v>17</c:v>
                </c:pt>
                <c:pt idx="14">
                  <c:v>21</c:v>
                </c:pt>
                <c:pt idx="15">
                  <c:v>16</c:v>
                </c:pt>
                <c:pt idx="16">
                  <c:v>27</c:v>
                </c:pt>
                <c:pt idx="17">
                  <c:v>24</c:v>
                </c:pt>
                <c:pt idx="18">
                  <c:v>29</c:v>
                </c:pt>
                <c:pt idx="19">
                  <c:v>25</c:v>
                </c:pt>
                <c:pt idx="20">
                  <c:v>18</c:v>
                </c:pt>
                <c:pt idx="21">
                  <c:v>28</c:v>
                </c:pt>
                <c:pt idx="22">
                  <c:v>15</c:v>
                </c:pt>
                <c:pt idx="23">
                  <c:v>9</c:v>
                </c:pt>
                <c:pt idx="24">
                  <c:v>21</c:v>
                </c:pt>
                <c:pt idx="25">
                  <c:v>19</c:v>
                </c:pt>
                <c:pt idx="26">
                  <c:v>15</c:v>
                </c:pt>
                <c:pt idx="27">
                  <c:v>13</c:v>
                </c:pt>
                <c:pt idx="28">
                  <c:v>18</c:v>
                </c:pt>
                <c:pt idx="29">
                  <c:v>18</c:v>
                </c:pt>
                <c:pt idx="30">
                  <c:v>13</c:v>
                </c:pt>
              </c:numCache>
            </c:numRef>
          </c:val>
          <c:smooth val="0"/>
          <c:extLst>
            <c:ext xmlns:c16="http://schemas.microsoft.com/office/drawing/2014/chart" uri="{C3380CC4-5D6E-409C-BE32-E72D297353CC}">
              <c16:uniqueId val="{00000000-AA4B-47B9-B6A7-CE4CA33C2B31}"/>
            </c:ext>
          </c:extLst>
        </c:ser>
        <c:dLbls>
          <c:showLegendKey val="0"/>
          <c:showVal val="0"/>
          <c:showCatName val="0"/>
          <c:showSerName val="0"/>
          <c:showPercent val="0"/>
          <c:showBubbleSize val="0"/>
        </c:dLbls>
        <c:smooth val="0"/>
        <c:axId val="322322296"/>
        <c:axId val="322325904"/>
      </c:lineChart>
      <c:dateAx>
        <c:axId val="322322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25904"/>
        <c:crosses val="autoZero"/>
        <c:auto val="1"/>
        <c:lblOffset val="100"/>
        <c:baseTimeUnit val="days"/>
      </c:dateAx>
      <c:valAx>
        <c:axId val="32232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2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92041-CD06-41DE-9396-9F3B2E6E157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660EEA8-6B68-461F-99C7-BC0BF40DD23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08836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6158E-5FFD-4393-BEAF-FD11084F974C}"/>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D880926C-50AA-4055-8CE8-D651475D77C6}"/>
              </a:ext>
            </a:extLst>
          </p:cNvPr>
          <p:cNvGraphicFramePr>
            <a:graphicFrameLocks noGrp="1"/>
          </p:cNvGraphicFramePr>
          <p:nvPr>
            <p:ph type="chart" sz="quarter" idx="13"/>
            <p:extLst>
              <p:ext uri="{D42A27DB-BD31-4B8C-83A1-F6EECF244321}">
                <p14:modId xmlns:p14="http://schemas.microsoft.com/office/powerpoint/2010/main" val="3727285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8E2C5A-EE08-4F9B-A719-421DA42BF5E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014CB5A-9DF5-4488-81C6-6E7FBF3408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498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E77CE-7647-433A-BB92-086614F61B3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DD6A0BC-7A65-4548-AD8E-EE0EB5EB2791}"/>
              </a:ext>
            </a:extLst>
          </p:cNvPr>
          <p:cNvGraphicFramePr>
            <a:graphicFrameLocks noGrp="1"/>
          </p:cNvGraphicFramePr>
          <p:nvPr>
            <p:ph type="tbl" sz="quarter" idx="13"/>
            <p:extLst>
              <p:ext uri="{D42A27DB-BD31-4B8C-83A1-F6EECF244321}">
                <p14:modId xmlns:p14="http://schemas.microsoft.com/office/powerpoint/2010/main" val="2680107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65019800"/>
                    </a:ext>
                  </a:extLst>
                </a:gridCol>
                <a:gridCol w="740664">
                  <a:extLst>
                    <a:ext uri="{9D8B030D-6E8A-4147-A177-3AD203B41FA5}">
                      <a16:colId xmlns:a16="http://schemas.microsoft.com/office/drawing/2014/main" val="119022162"/>
                    </a:ext>
                  </a:extLst>
                </a:gridCol>
                <a:gridCol w="740664">
                  <a:extLst>
                    <a:ext uri="{9D8B030D-6E8A-4147-A177-3AD203B41FA5}">
                      <a16:colId xmlns:a16="http://schemas.microsoft.com/office/drawing/2014/main" val="2738800466"/>
                    </a:ext>
                  </a:extLst>
                </a:gridCol>
                <a:gridCol w="740664">
                  <a:extLst>
                    <a:ext uri="{9D8B030D-6E8A-4147-A177-3AD203B41FA5}">
                      <a16:colId xmlns:a16="http://schemas.microsoft.com/office/drawing/2014/main" val="647600257"/>
                    </a:ext>
                  </a:extLst>
                </a:gridCol>
                <a:gridCol w="740664">
                  <a:extLst>
                    <a:ext uri="{9D8B030D-6E8A-4147-A177-3AD203B41FA5}">
                      <a16:colId xmlns:a16="http://schemas.microsoft.com/office/drawing/2014/main" val="4137531257"/>
                    </a:ext>
                  </a:extLst>
                </a:gridCol>
                <a:gridCol w="740664">
                  <a:extLst>
                    <a:ext uri="{9D8B030D-6E8A-4147-A177-3AD203B41FA5}">
                      <a16:colId xmlns:a16="http://schemas.microsoft.com/office/drawing/2014/main" val="2099912592"/>
                    </a:ext>
                  </a:extLst>
                </a:gridCol>
                <a:gridCol w="740664">
                  <a:extLst>
                    <a:ext uri="{9D8B030D-6E8A-4147-A177-3AD203B41FA5}">
                      <a16:colId xmlns:a16="http://schemas.microsoft.com/office/drawing/2014/main" val="899252819"/>
                    </a:ext>
                  </a:extLst>
                </a:gridCol>
                <a:gridCol w="740664">
                  <a:extLst>
                    <a:ext uri="{9D8B030D-6E8A-4147-A177-3AD203B41FA5}">
                      <a16:colId xmlns:a16="http://schemas.microsoft.com/office/drawing/2014/main" val="1724738413"/>
                    </a:ext>
                  </a:extLst>
                </a:gridCol>
                <a:gridCol w="740664">
                  <a:extLst>
                    <a:ext uri="{9D8B030D-6E8A-4147-A177-3AD203B41FA5}">
                      <a16:colId xmlns:a16="http://schemas.microsoft.com/office/drawing/2014/main" val="2414815322"/>
                    </a:ext>
                  </a:extLst>
                </a:gridCol>
                <a:gridCol w="740664">
                  <a:extLst>
                    <a:ext uri="{9D8B030D-6E8A-4147-A177-3AD203B41FA5}">
                      <a16:colId xmlns:a16="http://schemas.microsoft.com/office/drawing/2014/main" val="16403183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439509"/>
                  </a:ext>
                </a:extLst>
              </a:tr>
              <a:tr h="370840">
                <a:tc>
                  <a:txBody>
                    <a:bodyPr/>
                    <a:lstStyle/>
                    <a:p>
                      <a:r>
                        <a:rPr lang="en-US" sz="1000"/>
                        <a:t>Oxford Fajar</a:t>
                      </a:r>
                    </a:p>
                  </a:txBody>
                  <a:tcPr/>
                </a:tc>
                <a:tc>
                  <a:txBody>
                    <a:bodyPr/>
                    <a:lstStyle/>
                    <a:p>
                      <a:r>
                        <a:rPr lang="en-US" sz="1000"/>
                        <a:t>89482</a:t>
                      </a:r>
                    </a:p>
                  </a:txBody>
                  <a:tcPr/>
                </a:tc>
                <a:tc>
                  <a:txBody>
                    <a:bodyPr/>
                    <a:lstStyle/>
                    <a:p>
                      <a:r>
                        <a:rPr lang="en-US" sz="1000"/>
                        <a:t>1725</a:t>
                      </a:r>
                    </a:p>
                  </a:txBody>
                  <a:tcPr/>
                </a:tc>
                <a:tc>
                  <a:txBody>
                    <a:bodyPr/>
                    <a:lstStyle/>
                    <a:p>
                      <a:r>
                        <a:rPr lang="en-US" sz="1000"/>
                        <a:t>22</a:t>
                      </a:r>
                    </a:p>
                  </a:txBody>
                  <a:tcPr/>
                </a:tc>
                <a:tc>
                  <a:txBody>
                    <a:bodyPr/>
                    <a:lstStyle/>
                    <a:p>
                      <a:r>
                        <a:rPr lang="en-US" sz="1000"/>
                        <a:t>8935</a:t>
                      </a:r>
                    </a:p>
                  </a:txBody>
                  <a:tcPr/>
                </a:tc>
                <a:tc>
                  <a:txBody>
                    <a:bodyPr/>
                    <a:lstStyle/>
                    <a:p>
                      <a:r>
                        <a:rPr lang="en-US" sz="1000"/>
                        <a:t>19</a:t>
                      </a:r>
                    </a:p>
                  </a:txBody>
                  <a:tcPr/>
                </a:tc>
                <a:tc>
                  <a:txBody>
                    <a:bodyPr/>
                    <a:lstStyle/>
                    <a:p>
                      <a:r>
                        <a:rPr lang="en-US" sz="1000"/>
                        <a:t>49</a:t>
                      </a:r>
                    </a:p>
                  </a:txBody>
                  <a:tcPr/>
                </a:tc>
                <a:tc>
                  <a:txBody>
                    <a:bodyPr/>
                    <a:lstStyle/>
                    <a:p>
                      <a:r>
                        <a:rPr lang="en-US" sz="1000"/>
                        <a:t>1</a:t>
                      </a:r>
                    </a:p>
                  </a:txBody>
                  <a:tcPr/>
                </a:tc>
                <a:tc>
                  <a:txBody>
                    <a:bodyPr/>
                    <a:lstStyle/>
                    <a:p>
                      <a:r>
                        <a:rPr lang="en-US" sz="1000"/>
                        <a:t>0.4618%</a:t>
                      </a:r>
                    </a:p>
                  </a:txBody>
                  <a:tcPr/>
                </a:tc>
                <a:tc>
                  <a:txBody>
                    <a:bodyPr/>
                    <a:lstStyle/>
                    <a:p>
                      <a:r>
                        <a:rPr lang="en-US" sz="1000"/>
                        <a:t>0.0%</a:t>
                      </a:r>
                    </a:p>
                  </a:txBody>
                  <a:tcPr/>
                </a:tc>
                <a:extLst>
                  <a:ext uri="{0D108BD9-81ED-4DB2-BD59-A6C34878D82A}">
                    <a16:rowId xmlns:a16="http://schemas.microsoft.com/office/drawing/2014/main" val="2186397475"/>
                  </a:ext>
                </a:extLst>
              </a:tr>
            </a:tbl>
          </a:graphicData>
        </a:graphic>
      </p:graphicFrame>
      <p:sp>
        <p:nvSpPr>
          <p:cNvPr id="4" name="Text Placeholder 3">
            <a:extLst>
              <a:ext uri="{FF2B5EF4-FFF2-40B4-BE49-F238E27FC236}">
                <a16:creationId xmlns:a16="http://schemas.microsoft.com/office/drawing/2014/main" id="{87AE5638-F394-4953-9A07-15FE3CF0EFA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30431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D3DB3-5CFE-450E-8C18-5DD75580F66F}"/>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6DC5C1E6-FEF1-45C5-AA9E-4FCF21C9ACFC}"/>
              </a:ext>
            </a:extLst>
          </p:cNvPr>
          <p:cNvGraphicFramePr>
            <a:graphicFrameLocks noGrp="1"/>
          </p:cNvGraphicFramePr>
          <p:nvPr>
            <p:ph type="chart" sz="quarter" idx="13"/>
            <p:extLst>
              <p:ext uri="{D42A27DB-BD31-4B8C-83A1-F6EECF244321}">
                <p14:modId xmlns:p14="http://schemas.microsoft.com/office/powerpoint/2010/main" val="375750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7CF302-0B21-4576-9FFD-F9E9210E8AF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3CD418E-8EA7-4814-B87B-B5E62AA631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0588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917E9-258F-4322-A36B-21C37E69D23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510A30D-46D8-44A8-AF69-BCCDCF0F6AC6}"/>
              </a:ext>
            </a:extLst>
          </p:cNvPr>
          <p:cNvGraphicFramePr>
            <a:graphicFrameLocks noGrp="1"/>
          </p:cNvGraphicFramePr>
          <p:nvPr>
            <p:ph type="chart" sz="quarter" idx="13"/>
            <p:extLst>
              <p:ext uri="{D42A27DB-BD31-4B8C-83A1-F6EECF244321}">
                <p14:modId xmlns:p14="http://schemas.microsoft.com/office/powerpoint/2010/main" val="3972891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64A8FD-42B0-4905-BB41-7477EF592CF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22AB8A8-DA69-44F0-9049-256DD20376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0902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16127-E62E-4BA3-A160-EC6024C88CB4}"/>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CC18D03E-0A05-4417-B0DB-60C4F15C2288}"/>
              </a:ext>
            </a:extLst>
          </p:cNvPr>
          <p:cNvGraphicFramePr>
            <a:graphicFrameLocks noGrp="1"/>
          </p:cNvGraphicFramePr>
          <p:nvPr>
            <p:ph type="chart" sz="quarter" idx="13"/>
            <p:extLst>
              <p:ext uri="{D42A27DB-BD31-4B8C-83A1-F6EECF244321}">
                <p14:modId xmlns:p14="http://schemas.microsoft.com/office/powerpoint/2010/main" val="3845240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63B92E-0C89-4A0B-96DA-5ADE88BA736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B5DB30E-5030-4613-8325-7262AF08F7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9470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9481C-BF9A-4A1A-8ADE-242A7897934D}"/>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C91A3D19-9C02-4C12-A162-39002A8BA0A8}"/>
              </a:ext>
            </a:extLst>
          </p:cNvPr>
          <p:cNvGraphicFramePr>
            <a:graphicFrameLocks noGrp="1"/>
          </p:cNvGraphicFramePr>
          <p:nvPr>
            <p:ph type="chart" sz="quarter" idx="13"/>
            <p:extLst>
              <p:ext uri="{D42A27DB-BD31-4B8C-83A1-F6EECF244321}">
                <p14:modId xmlns:p14="http://schemas.microsoft.com/office/powerpoint/2010/main" val="733662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93A43A-8AEB-4905-ACB8-43E44723D50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9A2B5E9-0249-42A4-A6E5-2FA5972F3B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02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FAB1-C9C0-44B5-A59F-E2D810BAB948}"/>
              </a:ext>
            </a:extLst>
          </p:cNvPr>
          <p:cNvSpPr>
            <a:spLocks noGrp="1"/>
          </p:cNvSpPr>
          <p:nvPr>
            <p:ph type="title"/>
          </p:nvPr>
        </p:nvSpPr>
        <p:spPr/>
        <p:txBody>
          <a:bodyPr/>
          <a:lstStyle/>
          <a:p>
            <a:r>
              <a:rPr lang="en-US"/>
              <a:t>(FB) Custom Own Posts Table (new) - 1 of 2</a:t>
            </a:r>
          </a:p>
        </p:txBody>
      </p:sp>
      <p:graphicFrame>
        <p:nvGraphicFramePr>
          <p:cNvPr id="5" name="Table Placeholder 4">
            <a:extLst>
              <a:ext uri="{FF2B5EF4-FFF2-40B4-BE49-F238E27FC236}">
                <a16:creationId xmlns:a16="http://schemas.microsoft.com/office/drawing/2014/main" id="{4DA5DB54-7230-4149-92CA-72E145DF2AA8}"/>
              </a:ext>
            </a:extLst>
          </p:cNvPr>
          <p:cNvGraphicFramePr>
            <a:graphicFrameLocks noGrp="1"/>
          </p:cNvGraphicFramePr>
          <p:nvPr>
            <p:ph type="tbl" sz="quarter" idx="13"/>
            <p:extLst>
              <p:ext uri="{D42A27DB-BD31-4B8C-83A1-F6EECF244321}">
                <p14:modId xmlns:p14="http://schemas.microsoft.com/office/powerpoint/2010/main" val="3979004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4944882"/>
                    </a:ext>
                  </a:extLst>
                </a:gridCol>
                <a:gridCol w="822960">
                  <a:extLst>
                    <a:ext uri="{9D8B030D-6E8A-4147-A177-3AD203B41FA5}">
                      <a16:colId xmlns:a16="http://schemas.microsoft.com/office/drawing/2014/main" val="1802806866"/>
                    </a:ext>
                  </a:extLst>
                </a:gridCol>
                <a:gridCol w="822960">
                  <a:extLst>
                    <a:ext uri="{9D8B030D-6E8A-4147-A177-3AD203B41FA5}">
                      <a16:colId xmlns:a16="http://schemas.microsoft.com/office/drawing/2014/main" val="3791694261"/>
                    </a:ext>
                  </a:extLst>
                </a:gridCol>
                <a:gridCol w="822960">
                  <a:extLst>
                    <a:ext uri="{9D8B030D-6E8A-4147-A177-3AD203B41FA5}">
                      <a16:colId xmlns:a16="http://schemas.microsoft.com/office/drawing/2014/main" val="3027298720"/>
                    </a:ext>
                  </a:extLst>
                </a:gridCol>
                <a:gridCol w="822960">
                  <a:extLst>
                    <a:ext uri="{9D8B030D-6E8A-4147-A177-3AD203B41FA5}">
                      <a16:colId xmlns:a16="http://schemas.microsoft.com/office/drawing/2014/main" val="1916720618"/>
                    </a:ext>
                  </a:extLst>
                </a:gridCol>
                <a:gridCol w="822960">
                  <a:extLst>
                    <a:ext uri="{9D8B030D-6E8A-4147-A177-3AD203B41FA5}">
                      <a16:colId xmlns:a16="http://schemas.microsoft.com/office/drawing/2014/main" val="2307695249"/>
                    </a:ext>
                  </a:extLst>
                </a:gridCol>
                <a:gridCol w="822960">
                  <a:extLst>
                    <a:ext uri="{9D8B030D-6E8A-4147-A177-3AD203B41FA5}">
                      <a16:colId xmlns:a16="http://schemas.microsoft.com/office/drawing/2014/main" val="98362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657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- 2018-03-16 10:35:47</a:t>
                      </a:r>
                      <a:r>
                        <a:rPr kumimoji="0" lang="en-US" sz="1000" b="0" i="0" u="none" strike="noStrike" kern="1200" cap="none" spc="0" normalizeH="0" baseline="0" noProof="0">
                          <a:ln>
                            <a:noFill/>
                          </a:ln>
                          <a:solidFill>
                            <a:prstClr val="black"/>
                          </a:solidFill>
                          <a:effectLst/>
                          <a:uLnTx/>
                          <a:uFillTx/>
                          <a:latin typeface="+mn-lt"/>
                          <a:ea typeface="+mn-ea"/>
                          <a:cs typeface="+mn-cs"/>
                        </a:rPr>
                        <a:t>
Stand a chance to win RM2,000 and an invitation to a 4D3N Creative Writing Camp by telling us about your interpretation of HEROES in a story!
Theme: Heroes
Word Limit: 2,000 words
Deadline: 6 May 2018
Join now: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108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- 2018-03-24 10:24:00</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causes an iceberg to float on water despite its heavy weight?
Source:
Oxford Fajar Big Ideas Form 1 Science, pg.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147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- 2018-03-01 19:10:27</a:t>
                      </a:r>
                      <a:r>
                        <a:rPr kumimoji="0" lang="en-US" sz="1000" b="0" i="0" u="none" strike="noStrike" kern="1200" cap="none" spc="0" normalizeH="0" baseline="0" noProof="0">
                          <a:ln>
                            <a:noFill/>
                          </a:ln>
                          <a:solidFill>
                            <a:prstClr val="black"/>
                          </a:solidFill>
                          <a:effectLst/>
                          <a:uLnTx/>
                          <a:uFillTx/>
                          <a:latin typeface="+mn-lt"/>
                          <a:ea typeface="+mn-ea"/>
                          <a:cs typeface="+mn-cs"/>
                        </a:rPr>
                        <a:t>
Who can’t wait for Friday to come?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2575055"/>
                  </a:ext>
                </a:extLst>
              </a:tr>
            </a:tbl>
          </a:graphicData>
        </a:graphic>
      </p:graphicFrame>
      <p:sp>
        <p:nvSpPr>
          <p:cNvPr id="4" name="Text Placeholder 3">
            <a:extLst>
              <a:ext uri="{FF2B5EF4-FFF2-40B4-BE49-F238E27FC236}">
                <a16:creationId xmlns:a16="http://schemas.microsoft.com/office/drawing/2014/main" id="{D5B6C4F7-F264-4831-9ADE-F04A30F4B43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32130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F5329-F9D4-4D42-AA9A-7A3EAFEF0891}"/>
              </a:ext>
            </a:extLst>
          </p:cNvPr>
          <p:cNvSpPr>
            <a:spLocks noGrp="1"/>
          </p:cNvSpPr>
          <p:nvPr>
            <p:ph type="title"/>
          </p:nvPr>
        </p:nvSpPr>
        <p:spPr/>
        <p:txBody>
          <a:bodyPr/>
          <a:lstStyle/>
          <a:p>
            <a:r>
              <a:rPr lang="en-US"/>
              <a:t>(FB) Custom Own Posts Table (new) - 2 of 2</a:t>
            </a:r>
          </a:p>
        </p:txBody>
      </p:sp>
      <p:graphicFrame>
        <p:nvGraphicFramePr>
          <p:cNvPr id="5" name="Table Placeholder 4">
            <a:extLst>
              <a:ext uri="{FF2B5EF4-FFF2-40B4-BE49-F238E27FC236}">
                <a16:creationId xmlns:a16="http://schemas.microsoft.com/office/drawing/2014/main" id="{3A9C161E-049C-4AB2-AA6E-A411C0B78381}"/>
              </a:ext>
            </a:extLst>
          </p:cNvPr>
          <p:cNvGraphicFramePr>
            <a:graphicFrameLocks noGrp="1"/>
          </p:cNvGraphicFramePr>
          <p:nvPr>
            <p:ph type="tbl" sz="quarter" idx="13"/>
            <p:extLst>
              <p:ext uri="{D42A27DB-BD31-4B8C-83A1-F6EECF244321}">
                <p14:modId xmlns:p14="http://schemas.microsoft.com/office/powerpoint/2010/main" val="6169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481222"/>
                    </a:ext>
                  </a:extLst>
                </a:gridCol>
                <a:gridCol w="822960">
                  <a:extLst>
                    <a:ext uri="{9D8B030D-6E8A-4147-A177-3AD203B41FA5}">
                      <a16:colId xmlns:a16="http://schemas.microsoft.com/office/drawing/2014/main" val="465988853"/>
                    </a:ext>
                  </a:extLst>
                </a:gridCol>
                <a:gridCol w="822960">
                  <a:extLst>
                    <a:ext uri="{9D8B030D-6E8A-4147-A177-3AD203B41FA5}">
                      <a16:colId xmlns:a16="http://schemas.microsoft.com/office/drawing/2014/main" val="2305850683"/>
                    </a:ext>
                  </a:extLst>
                </a:gridCol>
                <a:gridCol w="822960">
                  <a:extLst>
                    <a:ext uri="{9D8B030D-6E8A-4147-A177-3AD203B41FA5}">
                      <a16:colId xmlns:a16="http://schemas.microsoft.com/office/drawing/2014/main" val="1376840145"/>
                    </a:ext>
                  </a:extLst>
                </a:gridCol>
                <a:gridCol w="822960">
                  <a:extLst>
                    <a:ext uri="{9D8B030D-6E8A-4147-A177-3AD203B41FA5}">
                      <a16:colId xmlns:a16="http://schemas.microsoft.com/office/drawing/2014/main" val="4130092586"/>
                    </a:ext>
                  </a:extLst>
                </a:gridCol>
                <a:gridCol w="822960">
                  <a:extLst>
                    <a:ext uri="{9D8B030D-6E8A-4147-A177-3AD203B41FA5}">
                      <a16:colId xmlns:a16="http://schemas.microsoft.com/office/drawing/2014/main" val="1258567634"/>
                    </a:ext>
                  </a:extLst>
                </a:gridCol>
                <a:gridCol w="822960">
                  <a:extLst>
                    <a:ext uri="{9D8B030D-6E8A-4147-A177-3AD203B41FA5}">
                      <a16:colId xmlns:a16="http://schemas.microsoft.com/office/drawing/2014/main" val="2299100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088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- 2018-03-18 12:30:00</a:t>
                      </a:r>
                      <a:r>
                        <a:rPr kumimoji="0" lang="en-US" sz="1000" b="0" i="0" u="none" strike="noStrike" kern="1200" cap="none" spc="0" normalizeH="0" baseline="0" noProof="0">
                          <a:ln>
                            <a:noFill/>
                          </a:ln>
                          <a:solidFill>
                            <a:prstClr val="black"/>
                          </a:solidFill>
                          <a:effectLst/>
                          <a:uLnTx/>
                          <a:uFillTx/>
                          <a:latin typeface="+mn-lt"/>
                          <a:ea typeface="+mn-ea"/>
                          <a:cs typeface="+mn-cs"/>
                        </a:rPr>
                        <a:t>
Going on a trip but need to prepare for SPM at the same time? 
Here’s your answer to this dilemma: Oxford Fajar SUCCESS e-Books for SPM! Study on the go, even when you are exploring a new city!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524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- 2018-03-08 13:00:00</a:t>
                      </a:r>
                      <a:r>
                        <a:rPr kumimoji="0" lang="en-US" sz="1000" b="0" i="0" u="none" strike="noStrike" kern="1200" cap="none" spc="0" normalizeH="0" baseline="0" noProof="0">
                          <a:ln>
                            <a:noFill/>
                          </a:ln>
                          <a:solidFill>
                            <a:prstClr val="black"/>
                          </a:solidFill>
                          <a:effectLst/>
                          <a:uLnTx/>
                          <a:uFillTx/>
                          <a:latin typeface="+mn-lt"/>
                          <a:ea typeface="+mn-ea"/>
                          <a:cs typeface="+mn-cs"/>
                        </a:rPr>
                        <a:t>
The Chain Technique is a way to link all important information into short and easy story.
Tip: Add some jokes and out of the ordinary elements into your story to make it even easier to remember.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5580848"/>
                  </a:ext>
                </a:extLst>
              </a:tr>
            </a:tbl>
          </a:graphicData>
        </a:graphic>
      </p:graphicFrame>
      <p:sp>
        <p:nvSpPr>
          <p:cNvPr id="4" name="Text Placeholder 3">
            <a:extLst>
              <a:ext uri="{FF2B5EF4-FFF2-40B4-BE49-F238E27FC236}">
                <a16:creationId xmlns:a16="http://schemas.microsoft.com/office/drawing/2014/main" id="{E7D30650-DBBF-47AD-80AA-2994C7F4503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89917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796DE-FEB5-4ED8-8D0C-CEDCD12107A4}"/>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CCE8FCE8-C53D-4CCC-9FC5-42FD2151E846}"/>
              </a:ext>
            </a:extLst>
          </p:cNvPr>
          <p:cNvGraphicFramePr>
            <a:graphicFrameLocks noGrp="1"/>
          </p:cNvGraphicFramePr>
          <p:nvPr>
            <p:ph type="chart" sz="quarter" idx="13"/>
            <p:extLst>
              <p:ext uri="{D42A27DB-BD31-4B8C-83A1-F6EECF244321}">
                <p14:modId xmlns:p14="http://schemas.microsoft.com/office/powerpoint/2010/main" val="1286108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23F8D8-29E5-46EA-AFD1-D4046355498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006C4BC-C1B0-4EC1-BD12-926C06E268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922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ACB59-EB65-44FB-A988-2CB364B222D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68A3124-2AD0-4E7A-BFFF-EBA83F68683A}"/>
              </a:ext>
            </a:extLst>
          </p:cNvPr>
          <p:cNvGraphicFramePr>
            <a:graphicFrameLocks noGrp="1"/>
          </p:cNvGraphicFramePr>
          <p:nvPr>
            <p:ph type="chart" sz="quarter" idx="13"/>
            <p:extLst>
              <p:ext uri="{D42A27DB-BD31-4B8C-83A1-F6EECF244321}">
                <p14:modId xmlns:p14="http://schemas.microsoft.com/office/powerpoint/2010/main" val="3506869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AB6616-7B27-48ED-B1F6-F5B6A5BF001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D0AE091-29E3-4F83-9992-C366D0393D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0403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2E1F-0171-45EB-A337-2D36B9FED88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5440C84-D462-4938-AE47-C614D7120F84}"/>
              </a:ext>
            </a:extLst>
          </p:cNvPr>
          <p:cNvGraphicFramePr>
            <a:graphicFrameLocks noGrp="1"/>
          </p:cNvGraphicFramePr>
          <p:nvPr>
            <p:ph type="chart" sz="quarter" idx="13"/>
            <p:extLst>
              <p:ext uri="{D42A27DB-BD31-4B8C-83A1-F6EECF244321}">
                <p14:modId xmlns:p14="http://schemas.microsoft.com/office/powerpoint/2010/main" val="2674993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8B51C-1A29-46A1-A446-5B7D5451422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AAC2E8A-22A3-40B5-88D6-D3348813B5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1566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5FFAB-EC4D-4592-B788-5000C37AB0A3}"/>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FB26EA31-DA8F-4403-81C0-1F553AD53BE8}"/>
              </a:ext>
            </a:extLst>
          </p:cNvPr>
          <p:cNvGraphicFramePr>
            <a:graphicFrameLocks noGrp="1"/>
          </p:cNvGraphicFramePr>
          <p:nvPr>
            <p:ph type="chart" sz="quarter" idx="13"/>
            <p:extLst>
              <p:ext uri="{D42A27DB-BD31-4B8C-83A1-F6EECF244321}">
                <p14:modId xmlns:p14="http://schemas.microsoft.com/office/powerpoint/2010/main" val="754463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4CBE5F-EE55-4A50-B0DB-A1425E60AF6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E64BF22-9FE9-4A93-9CE9-CEDFD4CDF3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4770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F7A8-3148-43E4-983D-4DD3D8DE07E9}"/>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28F1A05F-BAF4-4A7B-B211-1CEB39770A6C}"/>
              </a:ext>
            </a:extLst>
          </p:cNvPr>
          <p:cNvGraphicFramePr>
            <a:graphicFrameLocks noGrp="1"/>
          </p:cNvGraphicFramePr>
          <p:nvPr>
            <p:ph type="tbl" sz="quarter" idx="13"/>
            <p:extLst>
              <p:ext uri="{D42A27DB-BD31-4B8C-83A1-F6EECF244321}">
                <p14:modId xmlns:p14="http://schemas.microsoft.com/office/powerpoint/2010/main" val="3467413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93288512"/>
                    </a:ext>
                  </a:extLst>
                </a:gridCol>
                <a:gridCol w="1645920">
                  <a:extLst>
                    <a:ext uri="{9D8B030D-6E8A-4147-A177-3AD203B41FA5}">
                      <a16:colId xmlns:a16="http://schemas.microsoft.com/office/drawing/2014/main" val="1841398596"/>
                    </a:ext>
                  </a:extLst>
                </a:gridCol>
                <a:gridCol w="1645920">
                  <a:extLst>
                    <a:ext uri="{9D8B030D-6E8A-4147-A177-3AD203B41FA5}">
                      <a16:colId xmlns:a16="http://schemas.microsoft.com/office/drawing/2014/main" val="499993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5465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3100465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444379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98977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68620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2161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99896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24494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996634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03398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537965374"/>
                  </a:ext>
                </a:extLst>
              </a:tr>
            </a:tbl>
          </a:graphicData>
        </a:graphic>
      </p:graphicFrame>
      <p:sp>
        <p:nvSpPr>
          <p:cNvPr id="4" name="Text Placeholder 3">
            <a:extLst>
              <a:ext uri="{FF2B5EF4-FFF2-40B4-BE49-F238E27FC236}">
                <a16:creationId xmlns:a16="http://schemas.microsoft.com/office/drawing/2014/main" id="{5A7D37C9-61DC-4924-97D6-DA26FB741C4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30503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95ED2-E471-4A7D-A351-7D286A853870}"/>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31524A94-62DE-4799-94E2-B5659FE6B8CE}"/>
              </a:ext>
            </a:extLst>
          </p:cNvPr>
          <p:cNvGraphicFramePr>
            <a:graphicFrameLocks noGrp="1"/>
          </p:cNvGraphicFramePr>
          <p:nvPr>
            <p:ph type="tbl" sz="quarter" idx="13"/>
            <p:extLst>
              <p:ext uri="{D42A27DB-BD31-4B8C-83A1-F6EECF244321}">
                <p14:modId xmlns:p14="http://schemas.microsoft.com/office/powerpoint/2010/main" val="845577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96019409"/>
                    </a:ext>
                  </a:extLst>
                </a:gridCol>
                <a:gridCol w="1645920">
                  <a:extLst>
                    <a:ext uri="{9D8B030D-6E8A-4147-A177-3AD203B41FA5}">
                      <a16:colId xmlns:a16="http://schemas.microsoft.com/office/drawing/2014/main" val="773267531"/>
                    </a:ext>
                  </a:extLst>
                </a:gridCol>
                <a:gridCol w="1645920">
                  <a:extLst>
                    <a:ext uri="{9D8B030D-6E8A-4147-A177-3AD203B41FA5}">
                      <a16:colId xmlns:a16="http://schemas.microsoft.com/office/drawing/2014/main" val="2917827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0601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77507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95112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564663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64444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57638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443018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604145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73430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86513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617149754"/>
                  </a:ext>
                </a:extLst>
              </a:tr>
            </a:tbl>
          </a:graphicData>
        </a:graphic>
      </p:graphicFrame>
      <p:sp>
        <p:nvSpPr>
          <p:cNvPr id="4" name="Text Placeholder 3">
            <a:extLst>
              <a:ext uri="{FF2B5EF4-FFF2-40B4-BE49-F238E27FC236}">
                <a16:creationId xmlns:a16="http://schemas.microsoft.com/office/drawing/2014/main" id="{1E155C8D-B87F-4255-8DD4-19F34295633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42146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4B189-F568-41D1-AC7A-F6663F8CAF9F}"/>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DF7280FD-0EE2-4739-8D42-9DD4823D74A8}"/>
              </a:ext>
            </a:extLst>
          </p:cNvPr>
          <p:cNvGraphicFramePr>
            <a:graphicFrameLocks noGrp="1"/>
          </p:cNvGraphicFramePr>
          <p:nvPr>
            <p:ph type="tbl" sz="quarter" idx="13"/>
            <p:extLst>
              <p:ext uri="{D42A27DB-BD31-4B8C-83A1-F6EECF244321}">
                <p14:modId xmlns:p14="http://schemas.microsoft.com/office/powerpoint/2010/main" val="124315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02739547"/>
                    </a:ext>
                  </a:extLst>
                </a:gridCol>
                <a:gridCol w="1645920">
                  <a:extLst>
                    <a:ext uri="{9D8B030D-6E8A-4147-A177-3AD203B41FA5}">
                      <a16:colId xmlns:a16="http://schemas.microsoft.com/office/drawing/2014/main" val="1606767356"/>
                    </a:ext>
                  </a:extLst>
                </a:gridCol>
                <a:gridCol w="1645920">
                  <a:extLst>
                    <a:ext uri="{9D8B030D-6E8A-4147-A177-3AD203B41FA5}">
                      <a16:colId xmlns:a16="http://schemas.microsoft.com/office/drawing/2014/main" val="782969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2105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372772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0649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54208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70332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740371979"/>
                  </a:ext>
                </a:extLst>
              </a:tr>
            </a:tbl>
          </a:graphicData>
        </a:graphic>
      </p:graphicFrame>
      <p:sp>
        <p:nvSpPr>
          <p:cNvPr id="4" name="Text Placeholder 3">
            <a:extLst>
              <a:ext uri="{FF2B5EF4-FFF2-40B4-BE49-F238E27FC236}">
                <a16:creationId xmlns:a16="http://schemas.microsoft.com/office/drawing/2014/main" id="{52D7B2C6-D8C4-4390-B7DA-A98141A0D37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8911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D34F1-7BD0-4405-80ED-DE54825F6FC6}"/>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B7297504-628C-42D8-AD04-51E93C25C1C4}"/>
              </a:ext>
            </a:extLst>
          </p:cNvPr>
          <p:cNvGraphicFramePr>
            <a:graphicFrameLocks noGrp="1"/>
          </p:cNvGraphicFramePr>
          <p:nvPr>
            <p:ph type="tbl" sz="quarter" idx="13"/>
            <p:extLst>
              <p:ext uri="{D42A27DB-BD31-4B8C-83A1-F6EECF244321}">
                <p14:modId xmlns:p14="http://schemas.microsoft.com/office/powerpoint/2010/main" val="996217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3192870"/>
                    </a:ext>
                  </a:extLst>
                </a:gridCol>
                <a:gridCol w="658368">
                  <a:extLst>
                    <a:ext uri="{9D8B030D-6E8A-4147-A177-3AD203B41FA5}">
                      <a16:colId xmlns:a16="http://schemas.microsoft.com/office/drawing/2014/main" val="3129099413"/>
                    </a:ext>
                  </a:extLst>
                </a:gridCol>
                <a:gridCol w="658368">
                  <a:extLst>
                    <a:ext uri="{9D8B030D-6E8A-4147-A177-3AD203B41FA5}">
                      <a16:colId xmlns:a16="http://schemas.microsoft.com/office/drawing/2014/main" val="4254176951"/>
                    </a:ext>
                  </a:extLst>
                </a:gridCol>
                <a:gridCol w="658368">
                  <a:extLst>
                    <a:ext uri="{9D8B030D-6E8A-4147-A177-3AD203B41FA5}">
                      <a16:colId xmlns:a16="http://schemas.microsoft.com/office/drawing/2014/main" val="2460446666"/>
                    </a:ext>
                  </a:extLst>
                </a:gridCol>
                <a:gridCol w="658368">
                  <a:extLst>
                    <a:ext uri="{9D8B030D-6E8A-4147-A177-3AD203B41FA5}">
                      <a16:colId xmlns:a16="http://schemas.microsoft.com/office/drawing/2014/main" val="3261560174"/>
                    </a:ext>
                  </a:extLst>
                </a:gridCol>
                <a:gridCol w="658368">
                  <a:extLst>
                    <a:ext uri="{9D8B030D-6E8A-4147-A177-3AD203B41FA5}">
                      <a16:colId xmlns:a16="http://schemas.microsoft.com/office/drawing/2014/main" val="4154428691"/>
                    </a:ext>
                  </a:extLst>
                </a:gridCol>
                <a:gridCol w="658368">
                  <a:extLst>
                    <a:ext uri="{9D8B030D-6E8A-4147-A177-3AD203B41FA5}">
                      <a16:colId xmlns:a16="http://schemas.microsoft.com/office/drawing/2014/main" val="210015838"/>
                    </a:ext>
                  </a:extLst>
                </a:gridCol>
                <a:gridCol w="658368">
                  <a:extLst>
                    <a:ext uri="{9D8B030D-6E8A-4147-A177-3AD203B41FA5}">
                      <a16:colId xmlns:a16="http://schemas.microsoft.com/office/drawing/2014/main" val="1070713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740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- 2018-03-30 10:27:00</a:t>
                      </a:r>
                      <a:r>
                        <a:rPr kumimoji="0" lang="en-US" sz="1000" b="0" i="0" u="none" strike="noStrike" kern="1200" cap="none" spc="0" normalizeH="0" baseline="0" noProof="0">
                          <a:ln>
                            <a:noFill/>
                          </a:ln>
                          <a:solidFill>
                            <a:prstClr val="black"/>
                          </a:solidFill>
                          <a:effectLst/>
                          <a:uLnTx/>
                          <a:uFillTx/>
                          <a:latin typeface="+mn-lt"/>
                          <a:ea typeface="+mn-ea"/>
                          <a:cs typeface="+mn-cs"/>
                        </a:rPr>
                        <a:t>
Biological control methods have been used since 1888. Ladybugs were imported from Australia to control cottony scale insects which were destroying Californian citrus plants. 
It's amazing how we can depend on the natural food chain instead of pesticides for pest control!
Source:
Oxford Fajar SUCCESS SPM Science, pg. 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673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- 2018-03-28 10:26:00</a:t>
                      </a:r>
                      <a:r>
                        <a:rPr kumimoji="0" lang="en-US" sz="1000" b="0" i="0" u="none" strike="noStrike" kern="1200" cap="none" spc="0" normalizeH="0" baseline="0" noProof="0">
                          <a:ln>
                            <a:noFill/>
                          </a:ln>
                          <a:solidFill>
                            <a:prstClr val="black"/>
                          </a:solidFill>
                          <a:effectLst/>
                          <a:uLnTx/>
                          <a:uFillTx/>
                          <a:latin typeface="+mn-lt"/>
                          <a:ea typeface="+mn-ea"/>
                          <a:cs typeface="+mn-cs"/>
                        </a:rPr>
                        <a:t>
Master your Arabic vocabulary and stand out among your peers with Oxford Fajar Kamus Bahasa Melayu – Bahasa Arab / Bahasa Arab - Bahasa Melayu!
For more information, visit
http://bit.ly/2nSYBy0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58951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- 2018-03-27 13:25:00</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antonym for ‘excusable’?
Source:
Oxford English-English-Malay Dictionary, pg. 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83387407"/>
                  </a:ext>
                </a:extLst>
              </a:tr>
            </a:tbl>
          </a:graphicData>
        </a:graphic>
      </p:graphicFrame>
      <p:sp>
        <p:nvSpPr>
          <p:cNvPr id="4" name="Text Placeholder 3">
            <a:extLst>
              <a:ext uri="{FF2B5EF4-FFF2-40B4-BE49-F238E27FC236}">
                <a16:creationId xmlns:a16="http://schemas.microsoft.com/office/drawing/2014/main" id="{240EB735-B5B5-4BA5-BE11-3544C7C7A5D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11534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CB04B-2539-463A-9A42-A18E3D5DEE98}"/>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E78D05FA-3C34-49C3-86C4-E3DFA6D66E03}"/>
              </a:ext>
            </a:extLst>
          </p:cNvPr>
          <p:cNvGraphicFramePr>
            <a:graphicFrameLocks noGrp="1"/>
          </p:cNvGraphicFramePr>
          <p:nvPr>
            <p:ph type="tbl" sz="quarter" idx="13"/>
            <p:extLst>
              <p:ext uri="{D42A27DB-BD31-4B8C-83A1-F6EECF244321}">
                <p14:modId xmlns:p14="http://schemas.microsoft.com/office/powerpoint/2010/main" val="2371343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5912911"/>
                    </a:ext>
                  </a:extLst>
                </a:gridCol>
                <a:gridCol w="658368">
                  <a:extLst>
                    <a:ext uri="{9D8B030D-6E8A-4147-A177-3AD203B41FA5}">
                      <a16:colId xmlns:a16="http://schemas.microsoft.com/office/drawing/2014/main" val="3155868216"/>
                    </a:ext>
                  </a:extLst>
                </a:gridCol>
                <a:gridCol w="658368">
                  <a:extLst>
                    <a:ext uri="{9D8B030D-6E8A-4147-A177-3AD203B41FA5}">
                      <a16:colId xmlns:a16="http://schemas.microsoft.com/office/drawing/2014/main" val="4100705702"/>
                    </a:ext>
                  </a:extLst>
                </a:gridCol>
                <a:gridCol w="658368">
                  <a:extLst>
                    <a:ext uri="{9D8B030D-6E8A-4147-A177-3AD203B41FA5}">
                      <a16:colId xmlns:a16="http://schemas.microsoft.com/office/drawing/2014/main" val="2676346050"/>
                    </a:ext>
                  </a:extLst>
                </a:gridCol>
                <a:gridCol w="658368">
                  <a:extLst>
                    <a:ext uri="{9D8B030D-6E8A-4147-A177-3AD203B41FA5}">
                      <a16:colId xmlns:a16="http://schemas.microsoft.com/office/drawing/2014/main" val="1914930208"/>
                    </a:ext>
                  </a:extLst>
                </a:gridCol>
                <a:gridCol w="658368">
                  <a:extLst>
                    <a:ext uri="{9D8B030D-6E8A-4147-A177-3AD203B41FA5}">
                      <a16:colId xmlns:a16="http://schemas.microsoft.com/office/drawing/2014/main" val="3659190558"/>
                    </a:ext>
                  </a:extLst>
                </a:gridCol>
                <a:gridCol w="658368">
                  <a:extLst>
                    <a:ext uri="{9D8B030D-6E8A-4147-A177-3AD203B41FA5}">
                      <a16:colId xmlns:a16="http://schemas.microsoft.com/office/drawing/2014/main" val="4138580202"/>
                    </a:ext>
                  </a:extLst>
                </a:gridCol>
                <a:gridCol w="658368">
                  <a:extLst>
                    <a:ext uri="{9D8B030D-6E8A-4147-A177-3AD203B41FA5}">
                      <a16:colId xmlns:a16="http://schemas.microsoft.com/office/drawing/2014/main" val="2271619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882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- 2018-03-25 11:24:00</a:t>
                      </a:r>
                      <a:r>
                        <a:rPr kumimoji="0" lang="en-US" sz="1000" b="0" i="0" u="none" strike="noStrike" kern="1200" cap="none" spc="0" normalizeH="0" baseline="0" noProof="0">
                          <a:ln>
                            <a:noFill/>
                          </a:ln>
                          <a:solidFill>
                            <a:prstClr val="black"/>
                          </a:solidFill>
                          <a:effectLst/>
                          <a:uLnTx/>
                          <a:uFillTx/>
                          <a:latin typeface="+mn-lt"/>
                          <a:ea typeface="+mn-ea"/>
                          <a:cs typeface="+mn-cs"/>
                        </a:rPr>
                        <a:t>
The school holidays end today. If you are worried about oversleeping, we've got a hack just for you!
Place your alarm clock far away from you so that you will definitely wake up to turn off the annoying beep!
Source:
http://wb.md/2nTGw2Z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6354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- 2018-03-24 10:24:00</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causes an iceberg to float on water despite its heavy weight?
Source:
Oxford Fajar Big Ideas Form 1 Science, pg.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899905"/>
                  </a:ext>
                </a:extLst>
              </a:tr>
            </a:tbl>
          </a:graphicData>
        </a:graphic>
      </p:graphicFrame>
      <p:sp>
        <p:nvSpPr>
          <p:cNvPr id="4" name="Text Placeholder 3">
            <a:extLst>
              <a:ext uri="{FF2B5EF4-FFF2-40B4-BE49-F238E27FC236}">
                <a16:creationId xmlns:a16="http://schemas.microsoft.com/office/drawing/2014/main" id="{882F7DE4-B5D3-48AC-8047-5BB0289D6E9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8072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59C9-5938-4B40-A11B-E241C7CE21CC}"/>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CF51C4FF-DF05-45B7-855A-E6FBA961F239}"/>
              </a:ext>
            </a:extLst>
          </p:cNvPr>
          <p:cNvGraphicFramePr>
            <a:graphicFrameLocks noGrp="1"/>
          </p:cNvGraphicFramePr>
          <p:nvPr>
            <p:ph type="tbl" sz="quarter" idx="13"/>
            <p:extLst>
              <p:ext uri="{D42A27DB-BD31-4B8C-83A1-F6EECF244321}">
                <p14:modId xmlns:p14="http://schemas.microsoft.com/office/powerpoint/2010/main" val="3336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03860582"/>
                    </a:ext>
                  </a:extLst>
                </a:gridCol>
                <a:gridCol w="658368">
                  <a:extLst>
                    <a:ext uri="{9D8B030D-6E8A-4147-A177-3AD203B41FA5}">
                      <a16:colId xmlns:a16="http://schemas.microsoft.com/office/drawing/2014/main" val="83677377"/>
                    </a:ext>
                  </a:extLst>
                </a:gridCol>
                <a:gridCol w="658368">
                  <a:extLst>
                    <a:ext uri="{9D8B030D-6E8A-4147-A177-3AD203B41FA5}">
                      <a16:colId xmlns:a16="http://schemas.microsoft.com/office/drawing/2014/main" val="2997703318"/>
                    </a:ext>
                  </a:extLst>
                </a:gridCol>
                <a:gridCol w="658368">
                  <a:extLst>
                    <a:ext uri="{9D8B030D-6E8A-4147-A177-3AD203B41FA5}">
                      <a16:colId xmlns:a16="http://schemas.microsoft.com/office/drawing/2014/main" val="1697430295"/>
                    </a:ext>
                  </a:extLst>
                </a:gridCol>
                <a:gridCol w="658368">
                  <a:extLst>
                    <a:ext uri="{9D8B030D-6E8A-4147-A177-3AD203B41FA5}">
                      <a16:colId xmlns:a16="http://schemas.microsoft.com/office/drawing/2014/main" val="1362167401"/>
                    </a:ext>
                  </a:extLst>
                </a:gridCol>
                <a:gridCol w="658368">
                  <a:extLst>
                    <a:ext uri="{9D8B030D-6E8A-4147-A177-3AD203B41FA5}">
                      <a16:colId xmlns:a16="http://schemas.microsoft.com/office/drawing/2014/main" val="3667990733"/>
                    </a:ext>
                  </a:extLst>
                </a:gridCol>
                <a:gridCol w="658368">
                  <a:extLst>
                    <a:ext uri="{9D8B030D-6E8A-4147-A177-3AD203B41FA5}">
                      <a16:colId xmlns:a16="http://schemas.microsoft.com/office/drawing/2014/main" val="4055065351"/>
                    </a:ext>
                  </a:extLst>
                </a:gridCol>
                <a:gridCol w="658368">
                  <a:extLst>
                    <a:ext uri="{9D8B030D-6E8A-4147-A177-3AD203B41FA5}">
                      <a16:colId xmlns:a16="http://schemas.microsoft.com/office/drawing/2014/main" val="88539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454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- 2018-03-23 12:30:00</a:t>
                      </a:r>
                      <a:r>
                        <a:rPr kumimoji="0" lang="en-US" sz="1000" b="0" i="0" u="none" strike="noStrike" kern="1200" cap="none" spc="0" normalizeH="0" baseline="0" noProof="0">
                          <a:ln>
                            <a:noFill/>
                          </a:ln>
                          <a:solidFill>
                            <a:prstClr val="black"/>
                          </a:solidFill>
                          <a:effectLst/>
                          <a:uLnTx/>
                          <a:uFillTx/>
                          <a:latin typeface="+mn-lt"/>
                          <a:ea typeface="+mn-ea"/>
                          <a:cs typeface="+mn-cs"/>
                        </a:rPr>
                        <a:t>
Check out the highlights of last year’s 4D3N Creative Writing Camp! The participants had lots of fun exploring creative writing and experiencing creative expression.
Will you be one of the participants of this year’s Creative Writing Camp?
All you have to do to is participate in the Oxford Big Write competition today! All the best : ) 
Click here for more information: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411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- 2018-03-22 12:23:00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calculation-based SPM questions anywhere and anytime, minus the heavy reference books with Fully Worked Solutions SPM via Oxford Fajar e-Learning!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5077082"/>
                  </a:ext>
                </a:extLst>
              </a:tr>
            </a:tbl>
          </a:graphicData>
        </a:graphic>
      </p:graphicFrame>
      <p:sp>
        <p:nvSpPr>
          <p:cNvPr id="4" name="Text Placeholder 3">
            <a:extLst>
              <a:ext uri="{FF2B5EF4-FFF2-40B4-BE49-F238E27FC236}">
                <a16:creationId xmlns:a16="http://schemas.microsoft.com/office/drawing/2014/main" id="{91A865D2-667E-47C0-9BD0-46CD4444872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25186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29E4E-6F09-4CC9-9680-174B58D2E244}"/>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4DF4C242-748D-40F6-813E-07E500119F14}"/>
              </a:ext>
            </a:extLst>
          </p:cNvPr>
          <p:cNvGraphicFramePr>
            <a:graphicFrameLocks noGrp="1"/>
          </p:cNvGraphicFramePr>
          <p:nvPr>
            <p:ph type="tbl" sz="quarter" idx="13"/>
            <p:extLst>
              <p:ext uri="{D42A27DB-BD31-4B8C-83A1-F6EECF244321}">
                <p14:modId xmlns:p14="http://schemas.microsoft.com/office/powerpoint/2010/main" val="3575939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3817165"/>
                    </a:ext>
                  </a:extLst>
                </a:gridCol>
                <a:gridCol w="658368">
                  <a:extLst>
                    <a:ext uri="{9D8B030D-6E8A-4147-A177-3AD203B41FA5}">
                      <a16:colId xmlns:a16="http://schemas.microsoft.com/office/drawing/2014/main" val="3666019030"/>
                    </a:ext>
                  </a:extLst>
                </a:gridCol>
                <a:gridCol w="658368">
                  <a:extLst>
                    <a:ext uri="{9D8B030D-6E8A-4147-A177-3AD203B41FA5}">
                      <a16:colId xmlns:a16="http://schemas.microsoft.com/office/drawing/2014/main" val="485456942"/>
                    </a:ext>
                  </a:extLst>
                </a:gridCol>
                <a:gridCol w="658368">
                  <a:extLst>
                    <a:ext uri="{9D8B030D-6E8A-4147-A177-3AD203B41FA5}">
                      <a16:colId xmlns:a16="http://schemas.microsoft.com/office/drawing/2014/main" val="3944178691"/>
                    </a:ext>
                  </a:extLst>
                </a:gridCol>
                <a:gridCol w="658368">
                  <a:extLst>
                    <a:ext uri="{9D8B030D-6E8A-4147-A177-3AD203B41FA5}">
                      <a16:colId xmlns:a16="http://schemas.microsoft.com/office/drawing/2014/main" val="3664840170"/>
                    </a:ext>
                  </a:extLst>
                </a:gridCol>
                <a:gridCol w="658368">
                  <a:extLst>
                    <a:ext uri="{9D8B030D-6E8A-4147-A177-3AD203B41FA5}">
                      <a16:colId xmlns:a16="http://schemas.microsoft.com/office/drawing/2014/main" val="2606821830"/>
                    </a:ext>
                  </a:extLst>
                </a:gridCol>
                <a:gridCol w="658368">
                  <a:extLst>
                    <a:ext uri="{9D8B030D-6E8A-4147-A177-3AD203B41FA5}">
                      <a16:colId xmlns:a16="http://schemas.microsoft.com/office/drawing/2014/main" val="291875294"/>
                    </a:ext>
                  </a:extLst>
                </a:gridCol>
                <a:gridCol w="658368">
                  <a:extLst>
                    <a:ext uri="{9D8B030D-6E8A-4147-A177-3AD203B41FA5}">
                      <a16:colId xmlns:a16="http://schemas.microsoft.com/office/drawing/2014/main" val="697713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485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- 2018-03-20 10:22:00</a:t>
                      </a:r>
                      <a:r>
                        <a:rPr kumimoji="0" lang="en-US" sz="1000" b="0" i="0" u="none" strike="noStrike" kern="1200" cap="none" spc="0" normalizeH="0" baseline="0" noProof="0">
                          <a:ln>
                            <a:noFill/>
                          </a:ln>
                          <a:solidFill>
                            <a:prstClr val="black"/>
                          </a:solidFill>
                          <a:effectLst/>
                          <a:uLnTx/>
                          <a:uFillTx/>
                          <a:latin typeface="+mn-lt"/>
                          <a:ea typeface="+mn-ea"/>
                          <a:cs typeface="+mn-cs"/>
                        </a:rPr>
                        <a:t>
Have no idea on how to spend your holiday? 
Go for a picnic lunch with your family and friends. Enjoy nature and explore your natural surroundings. You never know what you might find!
Source:
http://bit.ly/2H681hA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8186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- 2018-03-19 13:00:00</a:t>
                      </a:r>
                      <a:r>
                        <a:rPr kumimoji="0" lang="en-US" sz="1000" b="0" i="0" u="none" strike="noStrike" kern="1200" cap="none" spc="0" normalizeH="0" baseline="0" noProof="0">
                          <a:ln>
                            <a:noFill/>
                          </a:ln>
                          <a:solidFill>
                            <a:prstClr val="black"/>
                          </a:solidFill>
                          <a:effectLst/>
                          <a:uLnTx/>
                          <a:uFillTx/>
                          <a:latin typeface="+mn-lt"/>
                          <a:ea typeface="+mn-ea"/>
                          <a:cs typeface="+mn-cs"/>
                        </a:rPr>
                        <a:t>
When the dreaded Monday blues don’t matter anymore (for now)! 
How are your school holidays coming along so far?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5265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- 2018-03-18 12:30:00</a:t>
                      </a:r>
                      <a:r>
                        <a:rPr kumimoji="0" lang="en-US" sz="1000" b="0" i="0" u="none" strike="noStrike" kern="1200" cap="none" spc="0" normalizeH="0" baseline="0" noProof="0">
                          <a:ln>
                            <a:noFill/>
                          </a:ln>
                          <a:solidFill>
                            <a:prstClr val="black"/>
                          </a:solidFill>
                          <a:effectLst/>
                          <a:uLnTx/>
                          <a:uFillTx/>
                          <a:latin typeface="+mn-lt"/>
                          <a:ea typeface="+mn-ea"/>
                          <a:cs typeface="+mn-cs"/>
                        </a:rPr>
                        <a:t>
Going on a trip but need to prepare for SPM at the same time? 
Here’s your answer to this dilemma: Oxford Fajar SUCCESS e-Books for SPM! Study on the go, even when you are exploring a new city!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2803780"/>
                  </a:ext>
                </a:extLst>
              </a:tr>
            </a:tbl>
          </a:graphicData>
        </a:graphic>
      </p:graphicFrame>
      <p:sp>
        <p:nvSpPr>
          <p:cNvPr id="4" name="Text Placeholder 3">
            <a:extLst>
              <a:ext uri="{FF2B5EF4-FFF2-40B4-BE49-F238E27FC236}">
                <a16:creationId xmlns:a16="http://schemas.microsoft.com/office/drawing/2014/main" id="{FD1E198C-385C-4758-BF8F-B11E9D12DC7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78824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6997E-BB6D-4FF4-AD80-ACEE5A352FE5}"/>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C5FD9472-AD39-4E74-A3E0-ED52A42BDDBC}"/>
              </a:ext>
            </a:extLst>
          </p:cNvPr>
          <p:cNvGraphicFramePr>
            <a:graphicFrameLocks noGrp="1"/>
          </p:cNvGraphicFramePr>
          <p:nvPr>
            <p:ph type="tbl" sz="quarter" idx="13"/>
            <p:extLst>
              <p:ext uri="{D42A27DB-BD31-4B8C-83A1-F6EECF244321}">
                <p14:modId xmlns:p14="http://schemas.microsoft.com/office/powerpoint/2010/main" val="4076396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6661109"/>
                    </a:ext>
                  </a:extLst>
                </a:gridCol>
                <a:gridCol w="658368">
                  <a:extLst>
                    <a:ext uri="{9D8B030D-6E8A-4147-A177-3AD203B41FA5}">
                      <a16:colId xmlns:a16="http://schemas.microsoft.com/office/drawing/2014/main" val="2021441475"/>
                    </a:ext>
                  </a:extLst>
                </a:gridCol>
                <a:gridCol w="658368">
                  <a:extLst>
                    <a:ext uri="{9D8B030D-6E8A-4147-A177-3AD203B41FA5}">
                      <a16:colId xmlns:a16="http://schemas.microsoft.com/office/drawing/2014/main" val="3111509498"/>
                    </a:ext>
                  </a:extLst>
                </a:gridCol>
                <a:gridCol w="658368">
                  <a:extLst>
                    <a:ext uri="{9D8B030D-6E8A-4147-A177-3AD203B41FA5}">
                      <a16:colId xmlns:a16="http://schemas.microsoft.com/office/drawing/2014/main" val="1150344850"/>
                    </a:ext>
                  </a:extLst>
                </a:gridCol>
                <a:gridCol w="658368">
                  <a:extLst>
                    <a:ext uri="{9D8B030D-6E8A-4147-A177-3AD203B41FA5}">
                      <a16:colId xmlns:a16="http://schemas.microsoft.com/office/drawing/2014/main" val="2726257040"/>
                    </a:ext>
                  </a:extLst>
                </a:gridCol>
                <a:gridCol w="658368">
                  <a:extLst>
                    <a:ext uri="{9D8B030D-6E8A-4147-A177-3AD203B41FA5}">
                      <a16:colId xmlns:a16="http://schemas.microsoft.com/office/drawing/2014/main" val="1871147579"/>
                    </a:ext>
                  </a:extLst>
                </a:gridCol>
                <a:gridCol w="658368">
                  <a:extLst>
                    <a:ext uri="{9D8B030D-6E8A-4147-A177-3AD203B41FA5}">
                      <a16:colId xmlns:a16="http://schemas.microsoft.com/office/drawing/2014/main" val="2890921992"/>
                    </a:ext>
                  </a:extLst>
                </a:gridCol>
                <a:gridCol w="658368">
                  <a:extLst>
                    <a:ext uri="{9D8B030D-6E8A-4147-A177-3AD203B41FA5}">
                      <a16:colId xmlns:a16="http://schemas.microsoft.com/office/drawing/2014/main" val="3783347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3509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- 2018-03-17 14:15:00</a:t>
                      </a:r>
                      <a:r>
                        <a:rPr kumimoji="0" lang="en-US" sz="1000" b="0" i="0" u="none" strike="noStrike" kern="1200" cap="none" spc="0" normalizeH="0" baseline="0" noProof="0">
                          <a:ln>
                            <a:noFill/>
                          </a:ln>
                          <a:solidFill>
                            <a:prstClr val="black"/>
                          </a:solidFill>
                          <a:effectLst/>
                          <a:uLnTx/>
                          <a:uFillTx/>
                          <a:latin typeface="+mn-lt"/>
                          <a:ea typeface="+mn-ea"/>
                          <a:cs typeface="+mn-cs"/>
                        </a:rPr>
                        <a:t>
No plans for the upcoming school holidays?
Make your school holidays work with Oxford Fajar USJ KOMSAS to master your KOMSAS components and improve your understanding in BM literature.
Learn more at
http://bit.ly/2smep15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6518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- 2018-03-17 10:01:42</a:t>
                      </a:r>
                      <a:r>
                        <a:rPr kumimoji="0" lang="en-US" sz="1000" b="0" i="0" u="none" strike="noStrike" kern="1200" cap="none" spc="0" normalizeH="0" baseline="0" noProof="0">
                          <a:ln>
                            <a:noFill/>
                          </a:ln>
                          <a:solidFill>
                            <a:prstClr val="black"/>
                          </a:solidFill>
                          <a:effectLst/>
                          <a:uLnTx/>
                          <a:uFillTx/>
                          <a:latin typeface="+mn-lt"/>
                          <a:ea typeface="+mn-ea"/>
                          <a:cs typeface="+mn-cs"/>
                        </a:rPr>
                        <a:t>
Stand a chance to win RM2,000 and an invitation to a 4D3N Creative Writing Camp by telling us about your interpretation of HEROES in a story!
Theme: Heroes
Word Limit: 2,000 words
Deadline: 6 May 2018
Join now: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9253543"/>
                  </a:ext>
                </a:extLst>
              </a:tr>
            </a:tbl>
          </a:graphicData>
        </a:graphic>
      </p:graphicFrame>
      <p:sp>
        <p:nvSpPr>
          <p:cNvPr id="4" name="Text Placeholder 3">
            <a:extLst>
              <a:ext uri="{FF2B5EF4-FFF2-40B4-BE49-F238E27FC236}">
                <a16:creationId xmlns:a16="http://schemas.microsoft.com/office/drawing/2014/main" id="{899DB8A9-0C63-4580-B0FC-96FFADF647A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61990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318D3-7742-469D-B1BE-F9325B924D80}"/>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AB6A9E3A-CBD8-4D76-95E4-CD4D0B7083AB}"/>
              </a:ext>
            </a:extLst>
          </p:cNvPr>
          <p:cNvGraphicFramePr>
            <a:graphicFrameLocks noGrp="1"/>
          </p:cNvGraphicFramePr>
          <p:nvPr>
            <p:ph type="tbl" sz="quarter" idx="13"/>
            <p:extLst>
              <p:ext uri="{D42A27DB-BD31-4B8C-83A1-F6EECF244321}">
                <p14:modId xmlns:p14="http://schemas.microsoft.com/office/powerpoint/2010/main" val="1381378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7434341"/>
                    </a:ext>
                  </a:extLst>
                </a:gridCol>
                <a:gridCol w="658368">
                  <a:extLst>
                    <a:ext uri="{9D8B030D-6E8A-4147-A177-3AD203B41FA5}">
                      <a16:colId xmlns:a16="http://schemas.microsoft.com/office/drawing/2014/main" val="2205598202"/>
                    </a:ext>
                  </a:extLst>
                </a:gridCol>
                <a:gridCol w="658368">
                  <a:extLst>
                    <a:ext uri="{9D8B030D-6E8A-4147-A177-3AD203B41FA5}">
                      <a16:colId xmlns:a16="http://schemas.microsoft.com/office/drawing/2014/main" val="18700059"/>
                    </a:ext>
                  </a:extLst>
                </a:gridCol>
                <a:gridCol w="658368">
                  <a:extLst>
                    <a:ext uri="{9D8B030D-6E8A-4147-A177-3AD203B41FA5}">
                      <a16:colId xmlns:a16="http://schemas.microsoft.com/office/drawing/2014/main" val="3603412230"/>
                    </a:ext>
                  </a:extLst>
                </a:gridCol>
                <a:gridCol w="658368">
                  <a:extLst>
                    <a:ext uri="{9D8B030D-6E8A-4147-A177-3AD203B41FA5}">
                      <a16:colId xmlns:a16="http://schemas.microsoft.com/office/drawing/2014/main" val="3941051513"/>
                    </a:ext>
                  </a:extLst>
                </a:gridCol>
                <a:gridCol w="658368">
                  <a:extLst>
                    <a:ext uri="{9D8B030D-6E8A-4147-A177-3AD203B41FA5}">
                      <a16:colId xmlns:a16="http://schemas.microsoft.com/office/drawing/2014/main" val="1337624166"/>
                    </a:ext>
                  </a:extLst>
                </a:gridCol>
                <a:gridCol w="658368">
                  <a:extLst>
                    <a:ext uri="{9D8B030D-6E8A-4147-A177-3AD203B41FA5}">
                      <a16:colId xmlns:a16="http://schemas.microsoft.com/office/drawing/2014/main" val="682236979"/>
                    </a:ext>
                  </a:extLst>
                </a:gridCol>
                <a:gridCol w="658368">
                  <a:extLst>
                    <a:ext uri="{9D8B030D-6E8A-4147-A177-3AD203B41FA5}">
                      <a16:colId xmlns:a16="http://schemas.microsoft.com/office/drawing/2014/main" val="3833928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139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- 2018-03-16 15:00:00</a:t>
                      </a:r>
                      <a:r>
                        <a:rPr kumimoji="0" lang="en-US" sz="1000" b="0" i="0" u="none" strike="noStrike" kern="1200" cap="none" spc="0" normalizeH="0" baseline="0" noProof="0">
                          <a:ln>
                            <a:noFill/>
                          </a:ln>
                          <a:solidFill>
                            <a:prstClr val="black"/>
                          </a:solidFill>
                          <a:effectLst/>
                          <a:uLnTx/>
                          <a:uFillTx/>
                          <a:latin typeface="+mn-lt"/>
                          <a:ea typeface="+mn-ea"/>
                          <a:cs typeface="+mn-cs"/>
                        </a:rPr>
                        <a:t>
Ran in extreme excitement after the last bell rang at school today? We know every second counts when it comes to the school holidays. :P
Have a awesome break!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3196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- 2018-03-16 10:35:47</a:t>
                      </a:r>
                      <a:r>
                        <a:rPr kumimoji="0" lang="en-US" sz="1000" b="0" i="0" u="none" strike="noStrike" kern="1200" cap="none" spc="0" normalizeH="0" baseline="0" noProof="0">
                          <a:ln>
                            <a:noFill/>
                          </a:ln>
                          <a:solidFill>
                            <a:prstClr val="black"/>
                          </a:solidFill>
                          <a:effectLst/>
                          <a:uLnTx/>
                          <a:uFillTx/>
                          <a:latin typeface="+mn-lt"/>
                          <a:ea typeface="+mn-ea"/>
                          <a:cs typeface="+mn-cs"/>
                        </a:rPr>
                        <a:t>
Stand a chance to win RM2,000 and an invitation to a 4D3N Creative Writing Camp by telling us about your interpretation of HEROES in a story!
Theme: Heroes
Word Limit: 2,000 words
Deadline: 6 May 2018
Join now: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004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- 2018-03-15 13:00:00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on your SPM results! No matter what your result is, it’s the effort that counts!
All the best to you on your next milestone! We will be with you in every step of the way throughout your tertiary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03585469"/>
                  </a:ext>
                </a:extLst>
              </a:tr>
            </a:tbl>
          </a:graphicData>
        </a:graphic>
      </p:graphicFrame>
      <p:sp>
        <p:nvSpPr>
          <p:cNvPr id="4" name="Text Placeholder 3">
            <a:extLst>
              <a:ext uri="{FF2B5EF4-FFF2-40B4-BE49-F238E27FC236}">
                <a16:creationId xmlns:a16="http://schemas.microsoft.com/office/drawing/2014/main" id="{EAE4EF5F-4CFB-48AC-9E2C-0ECFBD4D206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23378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4F634-AACD-4F3D-9D5E-CF48A0906218}"/>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3EAC5CAE-DF57-4CF8-8506-10B1BDD15274}"/>
              </a:ext>
            </a:extLst>
          </p:cNvPr>
          <p:cNvGraphicFramePr>
            <a:graphicFrameLocks noGrp="1"/>
          </p:cNvGraphicFramePr>
          <p:nvPr>
            <p:ph type="tbl" sz="quarter" idx="13"/>
            <p:extLst>
              <p:ext uri="{D42A27DB-BD31-4B8C-83A1-F6EECF244321}">
                <p14:modId xmlns:p14="http://schemas.microsoft.com/office/powerpoint/2010/main" val="3739448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9672429"/>
                    </a:ext>
                  </a:extLst>
                </a:gridCol>
                <a:gridCol w="658368">
                  <a:extLst>
                    <a:ext uri="{9D8B030D-6E8A-4147-A177-3AD203B41FA5}">
                      <a16:colId xmlns:a16="http://schemas.microsoft.com/office/drawing/2014/main" val="1397308"/>
                    </a:ext>
                  </a:extLst>
                </a:gridCol>
                <a:gridCol w="658368">
                  <a:extLst>
                    <a:ext uri="{9D8B030D-6E8A-4147-A177-3AD203B41FA5}">
                      <a16:colId xmlns:a16="http://schemas.microsoft.com/office/drawing/2014/main" val="3897308495"/>
                    </a:ext>
                  </a:extLst>
                </a:gridCol>
                <a:gridCol w="658368">
                  <a:extLst>
                    <a:ext uri="{9D8B030D-6E8A-4147-A177-3AD203B41FA5}">
                      <a16:colId xmlns:a16="http://schemas.microsoft.com/office/drawing/2014/main" val="2473577416"/>
                    </a:ext>
                  </a:extLst>
                </a:gridCol>
                <a:gridCol w="658368">
                  <a:extLst>
                    <a:ext uri="{9D8B030D-6E8A-4147-A177-3AD203B41FA5}">
                      <a16:colId xmlns:a16="http://schemas.microsoft.com/office/drawing/2014/main" val="1229472990"/>
                    </a:ext>
                  </a:extLst>
                </a:gridCol>
                <a:gridCol w="658368">
                  <a:extLst>
                    <a:ext uri="{9D8B030D-6E8A-4147-A177-3AD203B41FA5}">
                      <a16:colId xmlns:a16="http://schemas.microsoft.com/office/drawing/2014/main" val="2690758008"/>
                    </a:ext>
                  </a:extLst>
                </a:gridCol>
                <a:gridCol w="658368">
                  <a:extLst>
                    <a:ext uri="{9D8B030D-6E8A-4147-A177-3AD203B41FA5}">
                      <a16:colId xmlns:a16="http://schemas.microsoft.com/office/drawing/2014/main" val="3290583712"/>
                    </a:ext>
                  </a:extLst>
                </a:gridCol>
                <a:gridCol w="658368">
                  <a:extLst>
                    <a:ext uri="{9D8B030D-6E8A-4147-A177-3AD203B41FA5}">
                      <a16:colId xmlns:a16="http://schemas.microsoft.com/office/drawing/2014/main" val="1115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781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- 2018-03-14 13:30:00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which organ emits that heat? :)
Source:
Oxford Fajar SUCCESS SPM 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98469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- 2018-03-12 14:00:00</a:t>
                      </a:r>
                      <a:r>
                        <a:rPr kumimoji="0" lang="en-US" sz="1000" b="0" i="0" u="none" strike="noStrike" kern="1200" cap="none" spc="0" normalizeH="0" baseline="0" noProof="0">
                          <a:ln>
                            <a:noFill/>
                          </a:ln>
                          <a:solidFill>
                            <a:prstClr val="black"/>
                          </a:solidFill>
                          <a:effectLst/>
                          <a:uLnTx/>
                          <a:uFillTx/>
                          <a:latin typeface="+mn-lt"/>
                          <a:ea typeface="+mn-ea"/>
                          <a:cs typeface="+mn-cs"/>
                        </a:rPr>
                        <a:t>
School holidays start this weekend! 
Pump up the fun and creativity by joining art and craft workshops like photography, pottery, batik painting, and so on!
You will be amazed skills you can pick up in just a short period of time!
Explore more 
http://bit.ly/2BUiCNx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836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- 2018-03-10 13:30:00</a:t>
                      </a:r>
                      <a:r>
                        <a:rPr kumimoji="0" lang="en-US" sz="1000" b="0" i="0" u="none" strike="noStrike" kern="1200" cap="none" spc="0" normalizeH="0" baseline="0" noProof="0">
                          <a:ln>
                            <a:noFill/>
                          </a:ln>
                          <a:solidFill>
                            <a:prstClr val="black"/>
                          </a:solidFill>
                          <a:effectLst/>
                          <a:uLnTx/>
                          <a:uFillTx/>
                          <a:latin typeface="+mn-lt"/>
                          <a:ea typeface="+mn-ea"/>
                          <a:cs typeface="+mn-cs"/>
                        </a:rPr>
                        <a:t>
That’s how hardworking honey bees are!
What would you travel far for?
Source:
Oxford Fajar Big Ideas Form 1 Science, pg.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1712133"/>
                  </a:ext>
                </a:extLst>
              </a:tr>
            </a:tbl>
          </a:graphicData>
        </a:graphic>
      </p:graphicFrame>
      <p:sp>
        <p:nvSpPr>
          <p:cNvPr id="4" name="Text Placeholder 3">
            <a:extLst>
              <a:ext uri="{FF2B5EF4-FFF2-40B4-BE49-F238E27FC236}">
                <a16:creationId xmlns:a16="http://schemas.microsoft.com/office/drawing/2014/main" id="{9DD07000-24C4-45B4-831D-A7766C93CA3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04096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DFE2-A917-43B1-AA1E-05DD67C6A4E0}"/>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CA7CE2E9-7161-4477-8F69-3A3643B7A84E}"/>
              </a:ext>
            </a:extLst>
          </p:cNvPr>
          <p:cNvGraphicFramePr>
            <a:graphicFrameLocks noGrp="1"/>
          </p:cNvGraphicFramePr>
          <p:nvPr>
            <p:ph type="tbl" sz="quarter" idx="13"/>
            <p:extLst>
              <p:ext uri="{D42A27DB-BD31-4B8C-83A1-F6EECF244321}">
                <p14:modId xmlns:p14="http://schemas.microsoft.com/office/powerpoint/2010/main" val="3338691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0154925"/>
                    </a:ext>
                  </a:extLst>
                </a:gridCol>
                <a:gridCol w="658368">
                  <a:extLst>
                    <a:ext uri="{9D8B030D-6E8A-4147-A177-3AD203B41FA5}">
                      <a16:colId xmlns:a16="http://schemas.microsoft.com/office/drawing/2014/main" val="3410043140"/>
                    </a:ext>
                  </a:extLst>
                </a:gridCol>
                <a:gridCol w="658368">
                  <a:extLst>
                    <a:ext uri="{9D8B030D-6E8A-4147-A177-3AD203B41FA5}">
                      <a16:colId xmlns:a16="http://schemas.microsoft.com/office/drawing/2014/main" val="3210407462"/>
                    </a:ext>
                  </a:extLst>
                </a:gridCol>
                <a:gridCol w="658368">
                  <a:extLst>
                    <a:ext uri="{9D8B030D-6E8A-4147-A177-3AD203B41FA5}">
                      <a16:colId xmlns:a16="http://schemas.microsoft.com/office/drawing/2014/main" val="995387521"/>
                    </a:ext>
                  </a:extLst>
                </a:gridCol>
                <a:gridCol w="658368">
                  <a:extLst>
                    <a:ext uri="{9D8B030D-6E8A-4147-A177-3AD203B41FA5}">
                      <a16:colId xmlns:a16="http://schemas.microsoft.com/office/drawing/2014/main" val="952564333"/>
                    </a:ext>
                  </a:extLst>
                </a:gridCol>
                <a:gridCol w="658368">
                  <a:extLst>
                    <a:ext uri="{9D8B030D-6E8A-4147-A177-3AD203B41FA5}">
                      <a16:colId xmlns:a16="http://schemas.microsoft.com/office/drawing/2014/main" val="3565622298"/>
                    </a:ext>
                  </a:extLst>
                </a:gridCol>
                <a:gridCol w="658368">
                  <a:extLst>
                    <a:ext uri="{9D8B030D-6E8A-4147-A177-3AD203B41FA5}">
                      <a16:colId xmlns:a16="http://schemas.microsoft.com/office/drawing/2014/main" val="3823775745"/>
                    </a:ext>
                  </a:extLst>
                </a:gridCol>
                <a:gridCol w="658368">
                  <a:extLst>
                    <a:ext uri="{9D8B030D-6E8A-4147-A177-3AD203B41FA5}">
                      <a16:colId xmlns:a16="http://schemas.microsoft.com/office/drawing/2014/main" val="1502843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200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- 2018-03-08 13:00:00</a:t>
                      </a:r>
                      <a:r>
                        <a:rPr kumimoji="0" lang="en-US" sz="1000" b="0" i="0" u="none" strike="noStrike" kern="1200" cap="none" spc="0" normalizeH="0" baseline="0" noProof="0">
                          <a:ln>
                            <a:noFill/>
                          </a:ln>
                          <a:solidFill>
                            <a:prstClr val="black"/>
                          </a:solidFill>
                          <a:effectLst/>
                          <a:uLnTx/>
                          <a:uFillTx/>
                          <a:latin typeface="+mn-lt"/>
                          <a:ea typeface="+mn-ea"/>
                          <a:cs typeface="+mn-cs"/>
                        </a:rPr>
                        <a:t>
The Chain Technique is a way to link all important information into short and easy story.
Tip: Add some jokes and out of the ordinary elements into your story to make it even easier to remember.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7872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- 2018-03-07 14:00:00</a:t>
                      </a:r>
                      <a:r>
                        <a:rPr kumimoji="0" lang="en-US" sz="1000" b="0" i="0" u="none" strike="noStrike" kern="1200" cap="none" spc="0" normalizeH="0" baseline="0" noProof="0">
                          <a:ln>
                            <a:noFill/>
                          </a:ln>
                          <a:solidFill>
                            <a:prstClr val="black"/>
                          </a:solidFill>
                          <a:effectLst/>
                          <a:uLnTx/>
                          <a:uFillTx/>
                          <a:latin typeface="+mn-lt"/>
                          <a:ea typeface="+mn-ea"/>
                          <a:cs typeface="+mn-cs"/>
                        </a:rPr>
                        <a:t>
Master Form 2 and Form 3 concepts and topics effectively with Oxford Fajar Big Ideas!
Besides maximising your academic learning and performance, Big Ideas can help to improve your critical thinking skills with Higher Order Thinking Skills (HOTS) questions!
Learn more
http://bit.ly/2BVKD6n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03457071"/>
                  </a:ext>
                </a:extLst>
              </a:tr>
            </a:tbl>
          </a:graphicData>
        </a:graphic>
      </p:graphicFrame>
      <p:sp>
        <p:nvSpPr>
          <p:cNvPr id="4" name="Text Placeholder 3">
            <a:extLst>
              <a:ext uri="{FF2B5EF4-FFF2-40B4-BE49-F238E27FC236}">
                <a16:creationId xmlns:a16="http://schemas.microsoft.com/office/drawing/2014/main" id="{959D38E7-4A92-4330-BD7B-1CC634F9154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50813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E61F9-8E48-4C23-B5F3-41A6B0AE50A6}"/>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B82A965A-1785-4A4E-B5F1-8DD420671F1C}"/>
              </a:ext>
            </a:extLst>
          </p:cNvPr>
          <p:cNvGraphicFramePr>
            <a:graphicFrameLocks noGrp="1"/>
          </p:cNvGraphicFramePr>
          <p:nvPr>
            <p:ph type="tbl" sz="quarter" idx="13"/>
            <p:extLst>
              <p:ext uri="{D42A27DB-BD31-4B8C-83A1-F6EECF244321}">
                <p14:modId xmlns:p14="http://schemas.microsoft.com/office/powerpoint/2010/main" val="2359633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8689203"/>
                    </a:ext>
                  </a:extLst>
                </a:gridCol>
                <a:gridCol w="658368">
                  <a:extLst>
                    <a:ext uri="{9D8B030D-6E8A-4147-A177-3AD203B41FA5}">
                      <a16:colId xmlns:a16="http://schemas.microsoft.com/office/drawing/2014/main" val="2283350691"/>
                    </a:ext>
                  </a:extLst>
                </a:gridCol>
                <a:gridCol w="658368">
                  <a:extLst>
                    <a:ext uri="{9D8B030D-6E8A-4147-A177-3AD203B41FA5}">
                      <a16:colId xmlns:a16="http://schemas.microsoft.com/office/drawing/2014/main" val="524958156"/>
                    </a:ext>
                  </a:extLst>
                </a:gridCol>
                <a:gridCol w="658368">
                  <a:extLst>
                    <a:ext uri="{9D8B030D-6E8A-4147-A177-3AD203B41FA5}">
                      <a16:colId xmlns:a16="http://schemas.microsoft.com/office/drawing/2014/main" val="3594321375"/>
                    </a:ext>
                  </a:extLst>
                </a:gridCol>
                <a:gridCol w="658368">
                  <a:extLst>
                    <a:ext uri="{9D8B030D-6E8A-4147-A177-3AD203B41FA5}">
                      <a16:colId xmlns:a16="http://schemas.microsoft.com/office/drawing/2014/main" val="2934238233"/>
                    </a:ext>
                  </a:extLst>
                </a:gridCol>
                <a:gridCol w="658368">
                  <a:extLst>
                    <a:ext uri="{9D8B030D-6E8A-4147-A177-3AD203B41FA5}">
                      <a16:colId xmlns:a16="http://schemas.microsoft.com/office/drawing/2014/main" val="3072158559"/>
                    </a:ext>
                  </a:extLst>
                </a:gridCol>
                <a:gridCol w="658368">
                  <a:extLst>
                    <a:ext uri="{9D8B030D-6E8A-4147-A177-3AD203B41FA5}">
                      <a16:colId xmlns:a16="http://schemas.microsoft.com/office/drawing/2014/main" val="1195152616"/>
                    </a:ext>
                  </a:extLst>
                </a:gridCol>
                <a:gridCol w="658368">
                  <a:extLst>
                    <a:ext uri="{9D8B030D-6E8A-4147-A177-3AD203B41FA5}">
                      <a16:colId xmlns:a16="http://schemas.microsoft.com/office/drawing/2014/main" val="3321907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31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- 2018-03-05 14:00:00</a:t>
                      </a:r>
                      <a:r>
                        <a:rPr kumimoji="0" lang="en-US" sz="1000" b="0" i="0" u="none" strike="noStrike" kern="1200" cap="none" spc="0" normalizeH="0" baseline="0" noProof="0">
                          <a:ln>
                            <a:noFill/>
                          </a:ln>
                          <a:solidFill>
                            <a:prstClr val="black"/>
                          </a:solidFill>
                          <a:effectLst/>
                          <a:uLnTx/>
                          <a:uFillTx/>
                          <a:latin typeface="+mn-lt"/>
                          <a:ea typeface="+mn-ea"/>
                          <a:cs typeface="+mn-cs"/>
                        </a:rPr>
                        <a:t>
What do you carry in your carryall? :)
Learn more
http://bit.ly/2nYoPOO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397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- 2018-03-01 19:10:27</a:t>
                      </a:r>
                      <a:r>
                        <a:rPr kumimoji="0" lang="en-US" sz="1000" b="0" i="0" u="none" strike="noStrike" kern="1200" cap="none" spc="0" normalizeH="0" baseline="0" noProof="0">
                          <a:ln>
                            <a:noFill/>
                          </a:ln>
                          <a:solidFill>
                            <a:prstClr val="black"/>
                          </a:solidFill>
                          <a:effectLst/>
                          <a:uLnTx/>
                          <a:uFillTx/>
                          <a:latin typeface="+mn-lt"/>
                          <a:ea typeface="+mn-ea"/>
                          <a:cs typeface="+mn-cs"/>
                        </a:rPr>
                        <a:t>
Who can’t wait for Friday to come?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090837"/>
                  </a:ext>
                </a:extLst>
              </a:tr>
            </a:tbl>
          </a:graphicData>
        </a:graphic>
      </p:graphicFrame>
      <p:sp>
        <p:nvSpPr>
          <p:cNvPr id="4" name="Text Placeholder 3">
            <a:extLst>
              <a:ext uri="{FF2B5EF4-FFF2-40B4-BE49-F238E27FC236}">
                <a16:creationId xmlns:a16="http://schemas.microsoft.com/office/drawing/2014/main" id="{3204E597-D0F7-4475-ABB6-9AD8BFB2C06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104487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893</Words>
  <Application>Microsoft Office PowerPoint</Application>
  <PresentationFormat>On-screen Show (4:3)</PresentationFormat>
  <Paragraphs>459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MASTER TEMPLATE</vt:lpstr>
      <vt:lpstr>Facebook Engaged Users</vt:lpstr>
      <vt:lpstr>Facebook Key Metrics Table</vt:lpstr>
      <vt:lpstr>Facebook Reach</vt:lpstr>
      <vt:lpstr>Facebook Interactions Distribution</vt:lpstr>
      <vt:lpstr>Facebook Average Reactions Per Post</vt:lpstr>
      <vt:lpstr>Facebook Interaction Rate By Weekday</vt:lpstr>
      <vt:lpstr>(FB) Custom Own Posts Table (new) - 1 of 2</vt:lpstr>
      <vt:lpstr>(FB) Custom Own Posts Table (new) - 2 of 2</vt:lpstr>
      <vt:lpstr>Facebook Fan Demographics</vt:lpstr>
      <vt:lpstr>Facebook Interaction Rate</vt:lpstr>
      <vt:lpstr>Facebook Fans Total</vt:lpstr>
      <vt:lpstr>Facebook Page Views</vt:lpstr>
      <vt:lpstr>Facebook Fans By City Table - 1 of 3</vt:lpstr>
      <vt:lpstr>Facebook Fans By City Table - 2 of 3</vt:lpstr>
      <vt:lpstr>Facebook Fans By City Table - 3 of 3</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2018-04-04T13:23:35Z</dcterms:created>
  <dcterms:modified xsi:type="dcterms:W3CDTF">2018-04-04T13:24:23Z</dcterms:modified>
</cp:coreProperties>
</file>