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3" r:id="rId17"/>
    <p:sldId id="274" r:id="rId18"/>
    <p:sldId id="275" r:id="rId19"/>
    <p:sldId id="277" r:id="rId20"/>
    <p:sldId id="278" r:id="rId21"/>
    <p:sldId id="279" r:id="rId22"/>
    <p:sldId id="280" r:id="rId23"/>
    <p:sldId id="281" r:id="rId24"/>
    <p:sldId id="282" r:id="rId25"/>
    <p:sldId id="283" r:id="rId26"/>
    <p:sldId id="284" r:id="rId27"/>
    <p:sldId id="285" r:id="rId28"/>
    <p:sldId id="286" r:id="rId29"/>
    <p:sldId id="287"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4" r:id="rId45"/>
    <p:sldId id="305" r:id="rId46"/>
    <p:sldId id="306" r:id="rId47"/>
    <p:sldId id="308" r:id="rId48"/>
    <p:sldId id="309" r:id="rId49"/>
  </p:sldIdLst>
  <p:sldSz cx="9144000" cy="6858000" type="screen4x3"/>
  <p:notesSz cx="6858000" cy="9144000"/>
  <p:embeddedFontLst>
    <p:embeddedFont>
      <p:font typeface="Calibri" panose="020F0502020204030204" pitchFamily="34" charset="0"/>
      <p:regular r:id="rId50"/>
      <p:bold r:id="rId51"/>
      <p:italic r:id="rId52"/>
      <p:boldItalic r:id="rId5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1.fntdata"/><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2.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 Asia</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93</c:v>
                </c:pt>
                <c:pt idx="1">
                  <c:v>88</c:v>
                </c:pt>
                <c:pt idx="2">
                  <c:v>47</c:v>
                </c:pt>
                <c:pt idx="3">
                  <c:v>17</c:v>
                </c:pt>
                <c:pt idx="4">
                  <c:v>41</c:v>
                </c:pt>
                <c:pt idx="5">
                  <c:v>60</c:v>
                </c:pt>
                <c:pt idx="6">
                  <c:v>50</c:v>
                </c:pt>
                <c:pt idx="7">
                  <c:v>38</c:v>
                </c:pt>
                <c:pt idx="8">
                  <c:v>127</c:v>
                </c:pt>
                <c:pt idx="9">
                  <c:v>20</c:v>
                </c:pt>
                <c:pt idx="10">
                  <c:v>23</c:v>
                </c:pt>
                <c:pt idx="11">
                  <c:v>19</c:v>
                </c:pt>
                <c:pt idx="12">
                  <c:v>16</c:v>
                </c:pt>
                <c:pt idx="13">
                  <c:v>3</c:v>
                </c:pt>
                <c:pt idx="14">
                  <c:v>3</c:v>
                </c:pt>
                <c:pt idx="15">
                  <c:v>0</c:v>
                </c:pt>
                <c:pt idx="16">
                  <c:v>4</c:v>
                </c:pt>
                <c:pt idx="17">
                  <c:v>2</c:v>
                </c:pt>
                <c:pt idx="18">
                  <c:v>1</c:v>
                </c:pt>
                <c:pt idx="19">
                  <c:v>5</c:v>
                </c:pt>
                <c:pt idx="20">
                  <c:v>2</c:v>
                </c:pt>
                <c:pt idx="21">
                  <c:v>2</c:v>
                </c:pt>
                <c:pt idx="22">
                  <c:v>5</c:v>
                </c:pt>
                <c:pt idx="23">
                  <c:v>1</c:v>
                </c:pt>
                <c:pt idx="24">
                  <c:v>2</c:v>
                </c:pt>
                <c:pt idx="25">
                  <c:v>1</c:v>
                </c:pt>
                <c:pt idx="26">
                  <c:v>0</c:v>
                </c:pt>
                <c:pt idx="27">
                  <c:v>4</c:v>
                </c:pt>
                <c:pt idx="28">
                  <c:v>1</c:v>
                </c:pt>
                <c:pt idx="29">
                  <c:v>4</c:v>
                </c:pt>
                <c:pt idx="30">
                  <c:v>3</c:v>
                </c:pt>
              </c:numCache>
            </c:numRef>
          </c:val>
          <c:smooth val="0"/>
          <c:extLst>
            <c:ext xmlns:c16="http://schemas.microsoft.com/office/drawing/2014/chart" uri="{C3380CC4-5D6E-409C-BE32-E72D297353CC}">
              <c16:uniqueId val="{00000000-FCE6-4196-82D9-3C5C71345AD0}"/>
            </c:ext>
          </c:extLst>
        </c:ser>
        <c:dLbls>
          <c:showLegendKey val="0"/>
          <c:showVal val="0"/>
          <c:showCatName val="0"/>
          <c:showSerName val="0"/>
          <c:showPercent val="0"/>
          <c:showBubbleSize val="0"/>
        </c:dLbls>
        <c:smooth val="0"/>
        <c:axId val="175465472"/>
        <c:axId val="175463504"/>
      </c:lineChart>
      <c:dateAx>
        <c:axId val="175465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463504"/>
        <c:crosses val="autoZero"/>
        <c:auto val="1"/>
        <c:lblOffset val="100"/>
        <c:baseTimeUnit val="days"/>
      </c:dateAx>
      <c:valAx>
        <c:axId val="175463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465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 Asia</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396</c:v>
                </c:pt>
                <c:pt idx="1">
                  <c:v>335</c:v>
                </c:pt>
                <c:pt idx="2">
                  <c:v>234</c:v>
                </c:pt>
                <c:pt idx="3">
                  <c:v>127</c:v>
                </c:pt>
                <c:pt idx="4">
                  <c:v>210</c:v>
                </c:pt>
                <c:pt idx="5">
                  <c:v>241</c:v>
                </c:pt>
                <c:pt idx="6">
                  <c:v>196</c:v>
                </c:pt>
                <c:pt idx="7">
                  <c:v>363</c:v>
                </c:pt>
                <c:pt idx="8">
                  <c:v>766</c:v>
                </c:pt>
                <c:pt idx="9">
                  <c:v>103</c:v>
                </c:pt>
                <c:pt idx="10">
                  <c:v>198</c:v>
                </c:pt>
                <c:pt idx="11">
                  <c:v>202</c:v>
                </c:pt>
                <c:pt idx="12">
                  <c:v>141</c:v>
                </c:pt>
                <c:pt idx="13">
                  <c:v>36</c:v>
                </c:pt>
                <c:pt idx="14">
                  <c:v>22</c:v>
                </c:pt>
                <c:pt idx="15">
                  <c:v>8</c:v>
                </c:pt>
                <c:pt idx="16">
                  <c:v>35</c:v>
                </c:pt>
                <c:pt idx="17">
                  <c:v>30</c:v>
                </c:pt>
                <c:pt idx="18">
                  <c:v>10</c:v>
                </c:pt>
                <c:pt idx="19">
                  <c:v>36</c:v>
                </c:pt>
                <c:pt idx="20">
                  <c:v>28</c:v>
                </c:pt>
                <c:pt idx="21">
                  <c:v>13</c:v>
                </c:pt>
                <c:pt idx="22">
                  <c:v>10</c:v>
                </c:pt>
                <c:pt idx="23">
                  <c:v>11</c:v>
                </c:pt>
                <c:pt idx="24">
                  <c:v>29</c:v>
                </c:pt>
                <c:pt idx="25">
                  <c:v>15</c:v>
                </c:pt>
                <c:pt idx="26">
                  <c:v>5</c:v>
                </c:pt>
                <c:pt idx="27">
                  <c:v>23</c:v>
                </c:pt>
                <c:pt idx="28">
                  <c:v>16</c:v>
                </c:pt>
                <c:pt idx="29">
                  <c:v>22</c:v>
                </c:pt>
                <c:pt idx="30">
                  <c:v>18</c:v>
                </c:pt>
              </c:numCache>
            </c:numRef>
          </c:val>
          <c:smooth val="0"/>
          <c:extLst>
            <c:ext xmlns:c16="http://schemas.microsoft.com/office/drawing/2014/chart" uri="{C3380CC4-5D6E-409C-BE32-E72D297353CC}">
              <c16:uniqueId val="{00000000-2DD7-4485-989D-997DFE037368}"/>
            </c:ext>
          </c:extLst>
        </c:ser>
        <c:dLbls>
          <c:showLegendKey val="0"/>
          <c:showVal val="0"/>
          <c:showCatName val="0"/>
          <c:showSerName val="0"/>
          <c:showPercent val="0"/>
          <c:showBubbleSize val="0"/>
        </c:dLbls>
        <c:smooth val="0"/>
        <c:axId val="297519688"/>
        <c:axId val="297520016"/>
      </c:lineChart>
      <c:dateAx>
        <c:axId val="297519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520016"/>
        <c:crosses val="autoZero"/>
        <c:auto val="1"/>
        <c:lblOffset val="100"/>
        <c:baseTimeUnit val="days"/>
      </c:dateAx>
      <c:valAx>
        <c:axId val="297520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519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SPLAT Asia</c:v>
                </c:pt>
              </c:strCache>
            </c:strRef>
          </c:cat>
          <c:val>
            <c:numRef>
              <c:f>Sheet1!$B$2</c:f>
              <c:numCache>
                <c:formatCode>General</c:formatCode>
                <c:ptCount val="1"/>
                <c:pt idx="0">
                  <c:v>180</c:v>
                </c:pt>
              </c:numCache>
            </c:numRef>
          </c:val>
          <c:extLst>
            <c:ext xmlns:c16="http://schemas.microsoft.com/office/drawing/2014/chart" uri="{C3380CC4-5D6E-409C-BE32-E72D297353CC}">
              <c16:uniqueId val="{00000000-323A-480B-93CB-F43E12AE8603}"/>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SPLAT Asia</c:v>
                </c:pt>
              </c:strCache>
            </c:strRef>
          </c:cat>
          <c:val>
            <c:numRef>
              <c:f>Sheet1!$C$2</c:f>
              <c:numCache>
                <c:formatCode>General</c:formatCode>
                <c:ptCount val="1"/>
                <c:pt idx="0">
                  <c:v>0</c:v>
                </c:pt>
              </c:numCache>
            </c:numRef>
          </c:val>
          <c:extLst>
            <c:ext xmlns:c16="http://schemas.microsoft.com/office/drawing/2014/chart" uri="{C3380CC4-5D6E-409C-BE32-E72D297353CC}">
              <c16:uniqueId val="{00000001-323A-480B-93CB-F43E12AE8603}"/>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SPLAT Asia</c:v>
                </c:pt>
              </c:strCache>
            </c:strRef>
          </c:cat>
          <c:val>
            <c:numRef>
              <c:f>Sheet1!$D$2</c:f>
              <c:numCache>
                <c:formatCode>General</c:formatCode>
                <c:ptCount val="1"/>
                <c:pt idx="0">
                  <c:v>0</c:v>
                </c:pt>
              </c:numCache>
            </c:numRef>
          </c:val>
          <c:extLst>
            <c:ext xmlns:c16="http://schemas.microsoft.com/office/drawing/2014/chart" uri="{C3380CC4-5D6E-409C-BE32-E72D297353CC}">
              <c16:uniqueId val="{00000002-323A-480B-93CB-F43E12AE8603}"/>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SPLAT Asia</c:v>
                </c:pt>
              </c:strCache>
            </c:strRef>
          </c:cat>
          <c:val>
            <c:numRef>
              <c:f>Sheet1!$E$2</c:f>
              <c:numCache>
                <c:formatCode>General</c:formatCode>
                <c:ptCount val="1"/>
                <c:pt idx="0">
                  <c:v>0</c:v>
                </c:pt>
              </c:numCache>
            </c:numRef>
          </c:val>
          <c:extLst>
            <c:ext xmlns:c16="http://schemas.microsoft.com/office/drawing/2014/chart" uri="{C3380CC4-5D6E-409C-BE32-E72D297353CC}">
              <c16:uniqueId val="{00000003-323A-480B-93CB-F43E12AE8603}"/>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SPLAT Asia</c:v>
                </c:pt>
              </c:strCache>
            </c:strRef>
          </c:cat>
          <c:val>
            <c:numRef>
              <c:f>Sheet1!$F$2</c:f>
              <c:numCache>
                <c:formatCode>General</c:formatCode>
                <c:ptCount val="1"/>
                <c:pt idx="0">
                  <c:v>0</c:v>
                </c:pt>
              </c:numCache>
            </c:numRef>
          </c:val>
          <c:extLst>
            <c:ext xmlns:c16="http://schemas.microsoft.com/office/drawing/2014/chart" uri="{C3380CC4-5D6E-409C-BE32-E72D297353CC}">
              <c16:uniqueId val="{00000004-323A-480B-93CB-F43E12AE8603}"/>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SPLAT Asia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323A-480B-93CB-F43E12AE860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SPLAT Asia</c:v>
                </c:pt>
              </c:strCache>
            </c:strRef>
          </c:cat>
          <c:val>
            <c:numRef>
              <c:f>Sheet1!$H$2</c:f>
              <c:numCache>
                <c:formatCode>General</c:formatCode>
                <c:ptCount val="1"/>
                <c:pt idx="0">
                  <c:v>1</c:v>
                </c:pt>
              </c:numCache>
            </c:numRef>
          </c:val>
          <c:extLst>
            <c:ext xmlns:c16="http://schemas.microsoft.com/office/drawing/2014/chart" uri="{C3380CC4-5D6E-409C-BE32-E72D297353CC}">
              <c16:uniqueId val="{00000006-323A-480B-93CB-F43E12AE860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SPLAT Asia</c:v>
                </c:pt>
              </c:strCache>
            </c:strRef>
          </c:cat>
          <c:val>
            <c:numRef>
              <c:f>Sheet1!$I$2</c:f>
              <c:numCache>
                <c:formatCode>General</c:formatCode>
                <c:ptCount val="1"/>
                <c:pt idx="0">
                  <c:v>2</c:v>
                </c:pt>
              </c:numCache>
            </c:numRef>
          </c:val>
          <c:extLst>
            <c:ext xmlns:c16="http://schemas.microsoft.com/office/drawing/2014/chart" uri="{C3380CC4-5D6E-409C-BE32-E72D297353CC}">
              <c16:uniqueId val="{00000007-323A-480B-93CB-F43E12AE8603}"/>
            </c:ext>
          </c:extLst>
        </c:ser>
        <c:dLbls>
          <c:showLegendKey val="0"/>
          <c:showVal val="0"/>
          <c:showCatName val="0"/>
          <c:showSerName val="0"/>
          <c:showPercent val="0"/>
          <c:showBubbleSize val="0"/>
        </c:dLbls>
        <c:gapWidth val="150"/>
        <c:overlap val="100"/>
        <c:axId val="302748872"/>
        <c:axId val="302753464"/>
      </c:barChart>
      <c:catAx>
        <c:axId val="302748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753464"/>
        <c:crosses val="autoZero"/>
        <c:auto val="1"/>
        <c:lblAlgn val="ctr"/>
        <c:lblOffset val="100"/>
        <c:noMultiLvlLbl val="0"/>
      </c:catAx>
      <c:valAx>
        <c:axId val="3027534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748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 Asia</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68</c:v>
                </c:pt>
                <c:pt idx="1">
                  <c:v>0</c:v>
                </c:pt>
                <c:pt idx="2">
                  <c:v>0</c:v>
                </c:pt>
                <c:pt idx="3">
                  <c:v>0</c:v>
                </c:pt>
                <c:pt idx="4">
                  <c:v>71</c:v>
                </c:pt>
                <c:pt idx="5">
                  <c:v>0</c:v>
                </c:pt>
                <c:pt idx="6">
                  <c:v>0</c:v>
                </c:pt>
                <c:pt idx="7">
                  <c:v>27</c:v>
                </c:pt>
                <c:pt idx="8">
                  <c:v>0</c:v>
                </c:pt>
                <c:pt idx="9">
                  <c:v>0</c:v>
                </c:pt>
                <c:pt idx="10">
                  <c:v>1</c:v>
                </c:pt>
                <c:pt idx="11">
                  <c:v>0</c:v>
                </c:pt>
                <c:pt idx="12">
                  <c:v>0</c:v>
                </c:pt>
                <c:pt idx="13">
                  <c:v>0</c:v>
                </c:pt>
                <c:pt idx="14">
                  <c:v>0</c:v>
                </c:pt>
                <c:pt idx="15">
                  <c:v>0</c:v>
                </c:pt>
                <c:pt idx="16">
                  <c:v>4</c:v>
                </c:pt>
                <c:pt idx="17">
                  <c:v>0</c:v>
                </c:pt>
                <c:pt idx="18">
                  <c:v>0</c:v>
                </c:pt>
                <c:pt idx="19">
                  <c:v>0</c:v>
                </c:pt>
                <c:pt idx="20">
                  <c:v>0</c:v>
                </c:pt>
                <c:pt idx="21">
                  <c:v>0</c:v>
                </c:pt>
                <c:pt idx="22">
                  <c:v>2</c:v>
                </c:pt>
                <c:pt idx="23">
                  <c:v>0</c:v>
                </c:pt>
                <c:pt idx="24">
                  <c:v>1</c:v>
                </c:pt>
                <c:pt idx="25">
                  <c:v>0</c:v>
                </c:pt>
                <c:pt idx="26">
                  <c:v>0</c:v>
                </c:pt>
                <c:pt idx="27">
                  <c:v>3</c:v>
                </c:pt>
                <c:pt idx="28">
                  <c:v>0</c:v>
                </c:pt>
                <c:pt idx="29">
                  <c:v>3</c:v>
                </c:pt>
                <c:pt idx="30">
                  <c:v>0</c:v>
                </c:pt>
              </c:numCache>
            </c:numRef>
          </c:val>
          <c:smooth val="0"/>
          <c:extLst>
            <c:ext xmlns:c16="http://schemas.microsoft.com/office/drawing/2014/chart" uri="{C3380CC4-5D6E-409C-BE32-E72D297353CC}">
              <c16:uniqueId val="{00000000-ADC7-41EF-A4FE-AB76733C307D}"/>
            </c:ext>
          </c:extLst>
        </c:ser>
        <c:dLbls>
          <c:showLegendKey val="0"/>
          <c:showVal val="0"/>
          <c:showCatName val="0"/>
          <c:showSerName val="0"/>
          <c:showPercent val="0"/>
          <c:showBubbleSize val="0"/>
        </c:dLbls>
        <c:smooth val="0"/>
        <c:axId val="302771488"/>
        <c:axId val="302762632"/>
      </c:lineChart>
      <c:dateAx>
        <c:axId val="302771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762632"/>
        <c:crosses val="autoZero"/>
        <c:auto val="1"/>
        <c:lblOffset val="100"/>
        <c:baseTimeUnit val="days"/>
      </c:dateAx>
      <c:valAx>
        <c:axId val="302762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771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SPLAT Asia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2.7788649706458002</c:v>
                </c:pt>
                <c:pt idx="1">
                  <c:v>0</c:v>
                </c:pt>
                <c:pt idx="2">
                  <c:v>5.8708414872798001E-2</c:v>
                </c:pt>
                <c:pt idx="3">
                  <c:v>1.8982387475538001</c:v>
                </c:pt>
                <c:pt idx="4">
                  <c:v>0.1174168297456</c:v>
                </c:pt>
                <c:pt idx="5">
                  <c:v>0.15655577299413001</c:v>
                </c:pt>
                <c:pt idx="6">
                  <c:v>3.9138943248532003E-2</c:v>
                </c:pt>
              </c:numCache>
            </c:numRef>
          </c:val>
          <c:extLst>
            <c:ext xmlns:c16="http://schemas.microsoft.com/office/drawing/2014/chart" uri="{C3380CC4-5D6E-409C-BE32-E72D297353CC}">
              <c16:uniqueId val="{00000000-622A-4B07-B260-1FDFECA471ED}"/>
            </c:ext>
          </c:extLst>
        </c:ser>
        <c:dLbls>
          <c:showLegendKey val="0"/>
          <c:showVal val="0"/>
          <c:showCatName val="0"/>
          <c:showSerName val="0"/>
          <c:showPercent val="0"/>
          <c:showBubbleSize val="0"/>
        </c:dLbls>
        <c:gapWidth val="219"/>
        <c:overlap val="-27"/>
        <c:axId val="302759040"/>
        <c:axId val="302759368"/>
      </c:barChart>
      <c:catAx>
        <c:axId val="302759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759368"/>
        <c:crosses val="autoZero"/>
        <c:auto val="1"/>
        <c:lblAlgn val="ctr"/>
        <c:lblOffset val="100"/>
        <c:noMultiLvlLbl val="0"/>
      </c:catAx>
      <c:valAx>
        <c:axId val="302759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759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c:v>
                </c:pt>
                <c:pt idx="1">
                  <c:v>399</c:v>
                </c:pt>
                <c:pt idx="2">
                  <c:v>465</c:v>
                </c:pt>
                <c:pt idx="3">
                  <c:v>179</c:v>
                </c:pt>
                <c:pt idx="4">
                  <c:v>72</c:v>
                </c:pt>
                <c:pt idx="5">
                  <c:v>16</c:v>
                </c:pt>
                <c:pt idx="6">
                  <c:v>0</c:v>
                </c:pt>
              </c:numCache>
            </c:numRef>
          </c:val>
          <c:extLst>
            <c:ext xmlns:c16="http://schemas.microsoft.com/office/drawing/2014/chart" uri="{C3380CC4-5D6E-409C-BE32-E72D297353CC}">
              <c16:uniqueId val="{00000000-D802-40C8-83D6-B94E23A76197}"/>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c:v>
                </c:pt>
                <c:pt idx="1">
                  <c:v>651</c:v>
                </c:pt>
                <c:pt idx="2">
                  <c:v>602</c:v>
                </c:pt>
                <c:pt idx="3">
                  <c:v>153</c:v>
                </c:pt>
                <c:pt idx="4">
                  <c:v>61</c:v>
                </c:pt>
                <c:pt idx="5">
                  <c:v>22</c:v>
                </c:pt>
                <c:pt idx="6">
                  <c:v>1</c:v>
                </c:pt>
              </c:numCache>
            </c:numRef>
          </c:val>
          <c:extLst>
            <c:ext xmlns:c16="http://schemas.microsoft.com/office/drawing/2014/chart" uri="{C3380CC4-5D6E-409C-BE32-E72D297353CC}">
              <c16:uniqueId val="{00000001-D802-40C8-83D6-B94E23A76197}"/>
            </c:ext>
          </c:extLst>
        </c:ser>
        <c:dLbls>
          <c:showLegendKey val="0"/>
          <c:showVal val="0"/>
          <c:showCatName val="0"/>
          <c:showSerName val="0"/>
          <c:showPercent val="0"/>
          <c:showBubbleSize val="0"/>
        </c:dLbls>
        <c:gapWidth val="219"/>
        <c:overlap val="-27"/>
        <c:axId val="384650696"/>
        <c:axId val="384647416"/>
      </c:barChart>
      <c:catAx>
        <c:axId val="384650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647416"/>
        <c:crosses val="autoZero"/>
        <c:auto val="1"/>
        <c:lblAlgn val="ctr"/>
        <c:lblOffset val="100"/>
        <c:noMultiLvlLbl val="0"/>
      </c:catAx>
      <c:valAx>
        <c:axId val="384647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650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 Asia</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2.7508090614887002</c:v>
                </c:pt>
                <c:pt idx="1">
                  <c:v>0</c:v>
                </c:pt>
                <c:pt idx="2">
                  <c:v>0</c:v>
                </c:pt>
                <c:pt idx="3">
                  <c:v>0</c:v>
                </c:pt>
                <c:pt idx="4">
                  <c:v>2.8118811881188002</c:v>
                </c:pt>
                <c:pt idx="5">
                  <c:v>0</c:v>
                </c:pt>
                <c:pt idx="6">
                  <c:v>0</c:v>
                </c:pt>
                <c:pt idx="7">
                  <c:v>1.1266511266510999</c:v>
                </c:pt>
                <c:pt idx="8">
                  <c:v>0</c:v>
                </c:pt>
                <c:pt idx="9">
                  <c:v>0</c:v>
                </c:pt>
                <c:pt idx="10">
                  <c:v>3.8402457757295998E-2</c:v>
                </c:pt>
                <c:pt idx="11">
                  <c:v>0</c:v>
                </c:pt>
                <c:pt idx="12">
                  <c:v>0</c:v>
                </c:pt>
                <c:pt idx="13">
                  <c:v>0</c:v>
                </c:pt>
                <c:pt idx="14">
                  <c:v>0</c:v>
                </c:pt>
                <c:pt idx="15">
                  <c:v>0</c:v>
                </c:pt>
                <c:pt idx="16">
                  <c:v>0.15209125475285001</c:v>
                </c:pt>
                <c:pt idx="17">
                  <c:v>0</c:v>
                </c:pt>
                <c:pt idx="18">
                  <c:v>0</c:v>
                </c:pt>
                <c:pt idx="19">
                  <c:v>0</c:v>
                </c:pt>
                <c:pt idx="20">
                  <c:v>0</c:v>
                </c:pt>
                <c:pt idx="21">
                  <c:v>0</c:v>
                </c:pt>
                <c:pt idx="22">
                  <c:v>7.6074553062001005E-2</c:v>
                </c:pt>
                <c:pt idx="23">
                  <c:v>0</c:v>
                </c:pt>
                <c:pt idx="24">
                  <c:v>3.8022813688213003E-2</c:v>
                </c:pt>
                <c:pt idx="25">
                  <c:v>0</c:v>
                </c:pt>
                <c:pt idx="26">
                  <c:v>0</c:v>
                </c:pt>
                <c:pt idx="27">
                  <c:v>0.11406844106463999</c:v>
                </c:pt>
                <c:pt idx="28">
                  <c:v>0</c:v>
                </c:pt>
                <c:pt idx="29">
                  <c:v>0.15214910612400001</c:v>
                </c:pt>
                <c:pt idx="30">
                  <c:v>0</c:v>
                </c:pt>
              </c:numCache>
            </c:numRef>
          </c:val>
          <c:smooth val="0"/>
          <c:extLst>
            <c:ext xmlns:c16="http://schemas.microsoft.com/office/drawing/2014/chart" uri="{C3380CC4-5D6E-409C-BE32-E72D297353CC}">
              <c16:uniqueId val="{00000000-57B8-460F-BB98-21DEB312F6C1}"/>
            </c:ext>
          </c:extLst>
        </c:ser>
        <c:dLbls>
          <c:showLegendKey val="0"/>
          <c:showVal val="0"/>
          <c:showCatName val="0"/>
          <c:showSerName val="0"/>
          <c:showPercent val="0"/>
          <c:showBubbleSize val="0"/>
        </c:dLbls>
        <c:smooth val="0"/>
        <c:axId val="384655944"/>
        <c:axId val="384653648"/>
      </c:lineChart>
      <c:dateAx>
        <c:axId val="384655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653648"/>
        <c:crosses val="autoZero"/>
        <c:auto val="1"/>
        <c:lblOffset val="100"/>
        <c:baseTimeUnit val="days"/>
      </c:dateAx>
      <c:valAx>
        <c:axId val="384653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655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 Asia</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2480</c:v>
                </c:pt>
                <c:pt idx="1">
                  <c:v>2490</c:v>
                </c:pt>
                <c:pt idx="2">
                  <c:v>2502</c:v>
                </c:pt>
                <c:pt idx="3">
                  <c:v>2515</c:v>
                </c:pt>
                <c:pt idx="4">
                  <c:v>2536</c:v>
                </c:pt>
                <c:pt idx="5">
                  <c:v>2552</c:v>
                </c:pt>
                <c:pt idx="6">
                  <c:v>2569</c:v>
                </c:pt>
                <c:pt idx="7">
                  <c:v>2580</c:v>
                </c:pt>
                <c:pt idx="8">
                  <c:v>2589</c:v>
                </c:pt>
                <c:pt idx="9">
                  <c:v>2598</c:v>
                </c:pt>
                <c:pt idx="10">
                  <c:v>2611</c:v>
                </c:pt>
                <c:pt idx="11">
                  <c:v>2625</c:v>
                </c:pt>
                <c:pt idx="12">
                  <c:v>2633</c:v>
                </c:pt>
                <c:pt idx="13">
                  <c:v>2633</c:v>
                </c:pt>
                <c:pt idx="14">
                  <c:v>2633</c:v>
                </c:pt>
                <c:pt idx="15">
                  <c:v>2631</c:v>
                </c:pt>
                <c:pt idx="16">
                  <c:v>2630</c:v>
                </c:pt>
                <c:pt idx="17">
                  <c:v>2629</c:v>
                </c:pt>
                <c:pt idx="18">
                  <c:v>2629</c:v>
                </c:pt>
                <c:pt idx="19">
                  <c:v>2631</c:v>
                </c:pt>
                <c:pt idx="20">
                  <c:v>2629</c:v>
                </c:pt>
                <c:pt idx="21">
                  <c:v>2629</c:v>
                </c:pt>
                <c:pt idx="22">
                  <c:v>2629</c:v>
                </c:pt>
                <c:pt idx="23">
                  <c:v>2630</c:v>
                </c:pt>
                <c:pt idx="24">
                  <c:v>2630</c:v>
                </c:pt>
                <c:pt idx="25">
                  <c:v>2630</c:v>
                </c:pt>
                <c:pt idx="26">
                  <c:v>2630</c:v>
                </c:pt>
                <c:pt idx="27">
                  <c:v>2630</c:v>
                </c:pt>
                <c:pt idx="28">
                  <c:v>2630</c:v>
                </c:pt>
                <c:pt idx="29">
                  <c:v>2629</c:v>
                </c:pt>
                <c:pt idx="30">
                  <c:v>2630</c:v>
                </c:pt>
              </c:numCache>
            </c:numRef>
          </c:val>
          <c:smooth val="0"/>
          <c:extLst>
            <c:ext xmlns:c16="http://schemas.microsoft.com/office/drawing/2014/chart" uri="{C3380CC4-5D6E-409C-BE32-E72D297353CC}">
              <c16:uniqueId val="{00000000-8A06-42BC-B8EB-714CF599BBD1}"/>
            </c:ext>
          </c:extLst>
        </c:ser>
        <c:dLbls>
          <c:showLegendKey val="0"/>
          <c:showVal val="0"/>
          <c:showCatName val="0"/>
          <c:showSerName val="0"/>
          <c:showPercent val="0"/>
          <c:showBubbleSize val="0"/>
        </c:dLbls>
        <c:smooth val="0"/>
        <c:axId val="385424424"/>
        <c:axId val="385421800"/>
      </c:lineChart>
      <c:dateAx>
        <c:axId val="385424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421800"/>
        <c:crosses val="autoZero"/>
        <c:auto val="1"/>
        <c:lblOffset val="100"/>
        <c:baseTimeUnit val="days"/>
      </c:dateAx>
      <c:valAx>
        <c:axId val="385421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424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 Asia</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1</c:v>
                </c:pt>
                <c:pt idx="1">
                  <c:v>9</c:v>
                </c:pt>
                <c:pt idx="2">
                  <c:v>2</c:v>
                </c:pt>
                <c:pt idx="3">
                  <c:v>0</c:v>
                </c:pt>
                <c:pt idx="4">
                  <c:v>5</c:v>
                </c:pt>
                <c:pt idx="5">
                  <c:v>0</c:v>
                </c:pt>
                <c:pt idx="6">
                  <c:v>3</c:v>
                </c:pt>
                <c:pt idx="7">
                  <c:v>1</c:v>
                </c:pt>
                <c:pt idx="8">
                  <c:v>4</c:v>
                </c:pt>
                <c:pt idx="9">
                  <c:v>0</c:v>
                </c:pt>
                <c:pt idx="10">
                  <c:v>7</c:v>
                </c:pt>
                <c:pt idx="11">
                  <c:v>2</c:v>
                </c:pt>
                <c:pt idx="12">
                  <c:v>3</c:v>
                </c:pt>
                <c:pt idx="13">
                  <c:v>1</c:v>
                </c:pt>
                <c:pt idx="14">
                  <c:v>0</c:v>
                </c:pt>
                <c:pt idx="15">
                  <c:v>6</c:v>
                </c:pt>
                <c:pt idx="16">
                  <c:v>0</c:v>
                </c:pt>
                <c:pt idx="17">
                  <c:v>1</c:v>
                </c:pt>
                <c:pt idx="18">
                  <c:v>1</c:v>
                </c:pt>
                <c:pt idx="19">
                  <c:v>8</c:v>
                </c:pt>
                <c:pt idx="20">
                  <c:v>1</c:v>
                </c:pt>
                <c:pt idx="21">
                  <c:v>2</c:v>
                </c:pt>
                <c:pt idx="22">
                  <c:v>1</c:v>
                </c:pt>
                <c:pt idx="23">
                  <c:v>2</c:v>
                </c:pt>
                <c:pt idx="24">
                  <c:v>0</c:v>
                </c:pt>
                <c:pt idx="25">
                  <c:v>2</c:v>
                </c:pt>
                <c:pt idx="26">
                  <c:v>0</c:v>
                </c:pt>
                <c:pt idx="27">
                  <c:v>2</c:v>
                </c:pt>
                <c:pt idx="28">
                  <c:v>2</c:v>
                </c:pt>
                <c:pt idx="29">
                  <c:v>2</c:v>
                </c:pt>
                <c:pt idx="30">
                  <c:v>2</c:v>
                </c:pt>
              </c:numCache>
            </c:numRef>
          </c:val>
          <c:smooth val="0"/>
          <c:extLst>
            <c:ext xmlns:c16="http://schemas.microsoft.com/office/drawing/2014/chart" uri="{C3380CC4-5D6E-409C-BE32-E72D297353CC}">
              <c16:uniqueId val="{00000000-AB58-4FD2-AFEF-94DD0A34A28D}"/>
            </c:ext>
          </c:extLst>
        </c:ser>
        <c:dLbls>
          <c:showLegendKey val="0"/>
          <c:showVal val="0"/>
          <c:showCatName val="0"/>
          <c:showSerName val="0"/>
          <c:showPercent val="0"/>
          <c:showBubbleSize val="0"/>
        </c:dLbls>
        <c:smooth val="0"/>
        <c:axId val="385423768"/>
        <c:axId val="385426392"/>
      </c:lineChart>
      <c:dateAx>
        <c:axId val="385423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426392"/>
        <c:crosses val="autoZero"/>
        <c:auto val="1"/>
        <c:lblOffset val="100"/>
        <c:baseTimeUnit val="days"/>
      </c:dateAx>
      <c:valAx>
        <c:axId val="385426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423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40F13-1840-4061-93AF-E117382C801A}"/>
              </a:ext>
            </a:extLst>
          </p:cNvPr>
          <p:cNvSpPr>
            <a:spLocks noGrp="1"/>
          </p:cNvSpPr>
          <p:nvPr>
            <p:ph type="ctrTitle"/>
          </p:nvPr>
        </p:nvSpPr>
        <p:spPr/>
        <p:txBody>
          <a:bodyPr/>
          <a:lstStyle/>
          <a:p>
            <a:r>
              <a:rPr lang="en-US"/>
              <a:t>SPLAT Asia</a:t>
            </a:r>
          </a:p>
        </p:txBody>
      </p:sp>
      <p:sp>
        <p:nvSpPr>
          <p:cNvPr id="3" name="Subtitle 2">
            <a:extLst>
              <a:ext uri="{FF2B5EF4-FFF2-40B4-BE49-F238E27FC236}">
                <a16:creationId xmlns:a16="http://schemas.microsoft.com/office/drawing/2014/main" id="{AC84148D-BE71-43F2-81BC-0598D98689C2}"/>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4561608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2CA32-9BB5-43CB-8361-71FD843161F5}"/>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E6F69B60-285E-4653-9812-26AF0E5E416F}"/>
              </a:ext>
            </a:extLst>
          </p:cNvPr>
          <p:cNvGraphicFramePr>
            <a:graphicFrameLocks noGrp="1"/>
          </p:cNvGraphicFramePr>
          <p:nvPr>
            <p:ph type="chart" sz="quarter" idx="13"/>
            <p:extLst>
              <p:ext uri="{D42A27DB-BD31-4B8C-83A1-F6EECF244321}">
                <p14:modId xmlns:p14="http://schemas.microsoft.com/office/powerpoint/2010/main" val="7614322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C1F7AF-90CE-484A-AFD6-560B1E710359}"/>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2C5612CD-6533-4FDF-A27E-4571469E42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87050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4B11D-EFE9-4178-AE76-5D7091FAB7D6}"/>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F525DCF5-545C-40CF-A1E1-DA362127D714}"/>
              </a:ext>
            </a:extLst>
          </p:cNvPr>
          <p:cNvGraphicFramePr>
            <a:graphicFrameLocks noGrp="1"/>
          </p:cNvGraphicFramePr>
          <p:nvPr>
            <p:ph type="tbl" sz="quarter" idx="13"/>
            <p:extLst>
              <p:ext uri="{D42A27DB-BD31-4B8C-83A1-F6EECF244321}">
                <p14:modId xmlns:p14="http://schemas.microsoft.com/office/powerpoint/2010/main" val="1216325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19011303"/>
                    </a:ext>
                  </a:extLst>
                </a:gridCol>
                <a:gridCol w="740664">
                  <a:extLst>
                    <a:ext uri="{9D8B030D-6E8A-4147-A177-3AD203B41FA5}">
                      <a16:colId xmlns:a16="http://schemas.microsoft.com/office/drawing/2014/main" val="3352898247"/>
                    </a:ext>
                  </a:extLst>
                </a:gridCol>
                <a:gridCol w="740664">
                  <a:extLst>
                    <a:ext uri="{9D8B030D-6E8A-4147-A177-3AD203B41FA5}">
                      <a16:colId xmlns:a16="http://schemas.microsoft.com/office/drawing/2014/main" val="2930711739"/>
                    </a:ext>
                  </a:extLst>
                </a:gridCol>
                <a:gridCol w="740664">
                  <a:extLst>
                    <a:ext uri="{9D8B030D-6E8A-4147-A177-3AD203B41FA5}">
                      <a16:colId xmlns:a16="http://schemas.microsoft.com/office/drawing/2014/main" val="1238337029"/>
                    </a:ext>
                  </a:extLst>
                </a:gridCol>
                <a:gridCol w="740664">
                  <a:extLst>
                    <a:ext uri="{9D8B030D-6E8A-4147-A177-3AD203B41FA5}">
                      <a16:colId xmlns:a16="http://schemas.microsoft.com/office/drawing/2014/main" val="354013594"/>
                    </a:ext>
                  </a:extLst>
                </a:gridCol>
                <a:gridCol w="740664">
                  <a:extLst>
                    <a:ext uri="{9D8B030D-6E8A-4147-A177-3AD203B41FA5}">
                      <a16:colId xmlns:a16="http://schemas.microsoft.com/office/drawing/2014/main" val="921439720"/>
                    </a:ext>
                  </a:extLst>
                </a:gridCol>
                <a:gridCol w="740664">
                  <a:extLst>
                    <a:ext uri="{9D8B030D-6E8A-4147-A177-3AD203B41FA5}">
                      <a16:colId xmlns:a16="http://schemas.microsoft.com/office/drawing/2014/main" val="2200107917"/>
                    </a:ext>
                  </a:extLst>
                </a:gridCol>
                <a:gridCol w="740664">
                  <a:extLst>
                    <a:ext uri="{9D8B030D-6E8A-4147-A177-3AD203B41FA5}">
                      <a16:colId xmlns:a16="http://schemas.microsoft.com/office/drawing/2014/main" val="3095479357"/>
                    </a:ext>
                  </a:extLst>
                </a:gridCol>
                <a:gridCol w="740664">
                  <a:extLst>
                    <a:ext uri="{9D8B030D-6E8A-4147-A177-3AD203B41FA5}">
                      <a16:colId xmlns:a16="http://schemas.microsoft.com/office/drawing/2014/main" val="198880703"/>
                    </a:ext>
                  </a:extLst>
                </a:gridCol>
                <a:gridCol w="740664">
                  <a:extLst>
                    <a:ext uri="{9D8B030D-6E8A-4147-A177-3AD203B41FA5}">
                      <a16:colId xmlns:a16="http://schemas.microsoft.com/office/drawing/2014/main" val="375186180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270003949"/>
                  </a:ext>
                </a:extLst>
              </a:tr>
              <a:tr h="370840">
                <a:tc>
                  <a:txBody>
                    <a:bodyPr/>
                    <a:lstStyle/>
                    <a:p>
                      <a:r>
                        <a:rPr lang="en-US" sz="1000"/>
                        <a:t>SPLAT Asia</a:t>
                      </a:r>
                    </a:p>
                  </a:txBody>
                  <a:tcPr/>
                </a:tc>
                <a:tc>
                  <a:txBody>
                    <a:bodyPr/>
                    <a:lstStyle/>
                    <a:p>
                      <a:r>
                        <a:rPr lang="en-US" sz="1000"/>
                        <a:t>2630</a:t>
                      </a:r>
                    </a:p>
                  </a:txBody>
                  <a:tcPr/>
                </a:tc>
                <a:tc>
                  <a:txBody>
                    <a:bodyPr/>
                    <a:lstStyle/>
                    <a:p>
                      <a:r>
                        <a:rPr lang="en-US" sz="1000"/>
                        <a:t>165</a:t>
                      </a:r>
                    </a:p>
                  </a:txBody>
                  <a:tcPr/>
                </a:tc>
                <a:tc>
                  <a:txBody>
                    <a:bodyPr/>
                    <a:lstStyle/>
                    <a:p>
                      <a:r>
                        <a:rPr lang="en-US" sz="1000"/>
                        <a:t>11</a:t>
                      </a:r>
                    </a:p>
                  </a:txBody>
                  <a:tcPr/>
                </a:tc>
                <a:tc>
                  <a:txBody>
                    <a:bodyPr/>
                    <a:lstStyle/>
                    <a:p>
                      <a:r>
                        <a:rPr lang="en-US" sz="1000"/>
                        <a:t>180</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0.6532%</a:t>
                      </a:r>
                    </a:p>
                  </a:txBody>
                  <a:tcPr/>
                </a:tc>
                <a:tc>
                  <a:txBody>
                    <a:bodyPr/>
                    <a:lstStyle/>
                    <a:p>
                      <a:r>
                        <a:rPr lang="en-US" sz="1000"/>
                        <a:t>0.0%</a:t>
                      </a:r>
                    </a:p>
                  </a:txBody>
                  <a:tcPr/>
                </a:tc>
                <a:extLst>
                  <a:ext uri="{0D108BD9-81ED-4DB2-BD59-A6C34878D82A}">
                    <a16:rowId xmlns:a16="http://schemas.microsoft.com/office/drawing/2014/main" val="216716220"/>
                  </a:ext>
                </a:extLst>
              </a:tr>
            </a:tbl>
          </a:graphicData>
        </a:graphic>
      </p:graphicFrame>
      <p:sp>
        <p:nvSpPr>
          <p:cNvPr id="4" name="Text Placeholder 3">
            <a:extLst>
              <a:ext uri="{FF2B5EF4-FFF2-40B4-BE49-F238E27FC236}">
                <a16:creationId xmlns:a16="http://schemas.microsoft.com/office/drawing/2014/main" id="{63523188-6063-4EDC-BB5B-8160985BF78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412600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84AE4-4E1A-464B-933D-BA2D07A42EB4}"/>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0312B24E-86BD-4199-BA0B-5C63E471748A}"/>
              </a:ext>
            </a:extLst>
          </p:cNvPr>
          <p:cNvGraphicFramePr>
            <a:graphicFrameLocks noGrp="1"/>
          </p:cNvGraphicFramePr>
          <p:nvPr>
            <p:ph type="chart" sz="quarter" idx="13"/>
            <p:extLst>
              <p:ext uri="{D42A27DB-BD31-4B8C-83A1-F6EECF244321}">
                <p14:modId xmlns:p14="http://schemas.microsoft.com/office/powerpoint/2010/main" val="32414846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3E81F4-1006-4E19-8DBB-3397C48EA9E3}"/>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C6DB1519-58AA-466E-8F0E-ED15288070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0963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DF907-529C-4893-9089-647830482120}"/>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38C14D99-59F9-489B-B2A1-7CF9DA8F3C47}"/>
              </a:ext>
            </a:extLst>
          </p:cNvPr>
          <p:cNvGraphicFramePr>
            <a:graphicFrameLocks noGrp="1"/>
          </p:cNvGraphicFramePr>
          <p:nvPr>
            <p:ph type="chart" sz="quarter" idx="13"/>
            <p:extLst>
              <p:ext uri="{D42A27DB-BD31-4B8C-83A1-F6EECF244321}">
                <p14:modId xmlns:p14="http://schemas.microsoft.com/office/powerpoint/2010/main" val="40062352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E13557-FD0D-4C40-8B0F-AF71EFF9F411}"/>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47186ED6-ECF3-4657-9AF7-CC74F656A2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37172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11351-2999-4EC1-B393-72C8A6AA59D0}"/>
              </a:ext>
            </a:extLst>
          </p:cNvPr>
          <p:cNvSpPr>
            <a:spLocks noGrp="1"/>
          </p:cNvSpPr>
          <p:nvPr>
            <p:ph type="title"/>
          </p:nvPr>
        </p:nvSpPr>
        <p:spPr/>
        <p:txBody>
          <a:bodyPr/>
          <a:lstStyle/>
          <a:p>
            <a:r>
              <a:rPr lang="en-US"/>
              <a:t>Facebook Average Reactions Per Post</a:t>
            </a:r>
          </a:p>
        </p:txBody>
      </p:sp>
      <p:graphicFrame>
        <p:nvGraphicFramePr>
          <p:cNvPr id="6" name="Chart Placeholder 5">
            <a:extLst>
              <a:ext uri="{FF2B5EF4-FFF2-40B4-BE49-F238E27FC236}">
                <a16:creationId xmlns:a16="http://schemas.microsoft.com/office/drawing/2014/main" id="{3D1EF8C8-C680-48D2-958A-B9D9DDE58247}"/>
              </a:ext>
            </a:extLst>
          </p:cNvPr>
          <p:cNvGraphicFramePr>
            <a:graphicFrameLocks noGrp="1"/>
          </p:cNvGraphicFramePr>
          <p:nvPr>
            <p:ph type="chart" sz="quarter" idx="13"/>
            <p:extLst>
              <p:ext uri="{D42A27DB-BD31-4B8C-83A1-F6EECF244321}">
                <p14:modId xmlns:p14="http://schemas.microsoft.com/office/powerpoint/2010/main" val="18017421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D6DBB5-9EAA-4951-AE5E-8D9F38991558}"/>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0BACF27B-BD51-4CAC-9428-72E3BEE191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8299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286CC-D6B2-4E95-87D3-36F0ADCD1DBC}"/>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92FD8B40-13B9-4ED4-82B4-14BE87E25945}"/>
              </a:ext>
            </a:extLst>
          </p:cNvPr>
          <p:cNvGraphicFramePr>
            <a:graphicFrameLocks noGrp="1"/>
          </p:cNvGraphicFramePr>
          <p:nvPr>
            <p:ph type="chart" sz="quarter" idx="13"/>
            <p:extLst>
              <p:ext uri="{D42A27DB-BD31-4B8C-83A1-F6EECF244321}">
                <p14:modId xmlns:p14="http://schemas.microsoft.com/office/powerpoint/2010/main" val="35773756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D75C3D-7A67-4686-87A5-F1AF92727ED5}"/>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AC09BAF5-8C44-4866-A404-CC3615CB34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12174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95ADF-BC0D-46DB-9D01-B49F19715ABA}"/>
              </a:ext>
            </a:extLst>
          </p:cNvPr>
          <p:cNvSpPr>
            <a:spLocks noGrp="1"/>
          </p:cNvSpPr>
          <p:nvPr>
            <p:ph type="title"/>
          </p:nvPr>
        </p:nvSpPr>
        <p:spPr/>
        <p:txBody>
          <a:bodyPr/>
          <a:lstStyle/>
          <a:p>
            <a:r>
              <a:rPr lang="en-US"/>
              <a:t>(FB) Custom Own Posts Table (new) - 1 of 4</a:t>
            </a:r>
          </a:p>
        </p:txBody>
      </p:sp>
      <p:graphicFrame>
        <p:nvGraphicFramePr>
          <p:cNvPr id="5" name="Table Placeholder 4">
            <a:extLst>
              <a:ext uri="{FF2B5EF4-FFF2-40B4-BE49-F238E27FC236}">
                <a16:creationId xmlns:a16="http://schemas.microsoft.com/office/drawing/2014/main" id="{ACEAD957-0708-4D74-BFF1-F572CA4B5DF0}"/>
              </a:ext>
            </a:extLst>
          </p:cNvPr>
          <p:cNvGraphicFramePr>
            <a:graphicFrameLocks noGrp="1"/>
          </p:cNvGraphicFramePr>
          <p:nvPr>
            <p:ph type="tbl" sz="quarter" idx="13"/>
            <p:extLst>
              <p:ext uri="{D42A27DB-BD31-4B8C-83A1-F6EECF244321}">
                <p14:modId xmlns:p14="http://schemas.microsoft.com/office/powerpoint/2010/main" val="3573911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66068163"/>
                    </a:ext>
                  </a:extLst>
                </a:gridCol>
                <a:gridCol w="822960">
                  <a:extLst>
                    <a:ext uri="{9D8B030D-6E8A-4147-A177-3AD203B41FA5}">
                      <a16:colId xmlns:a16="http://schemas.microsoft.com/office/drawing/2014/main" val="2291184109"/>
                    </a:ext>
                  </a:extLst>
                </a:gridCol>
                <a:gridCol w="822960">
                  <a:extLst>
                    <a:ext uri="{9D8B030D-6E8A-4147-A177-3AD203B41FA5}">
                      <a16:colId xmlns:a16="http://schemas.microsoft.com/office/drawing/2014/main" val="3378279689"/>
                    </a:ext>
                  </a:extLst>
                </a:gridCol>
                <a:gridCol w="822960">
                  <a:extLst>
                    <a:ext uri="{9D8B030D-6E8A-4147-A177-3AD203B41FA5}">
                      <a16:colId xmlns:a16="http://schemas.microsoft.com/office/drawing/2014/main" val="4137640254"/>
                    </a:ext>
                  </a:extLst>
                </a:gridCol>
                <a:gridCol w="822960">
                  <a:extLst>
                    <a:ext uri="{9D8B030D-6E8A-4147-A177-3AD203B41FA5}">
                      <a16:colId xmlns:a16="http://schemas.microsoft.com/office/drawing/2014/main" val="3274479781"/>
                    </a:ext>
                  </a:extLst>
                </a:gridCol>
                <a:gridCol w="822960">
                  <a:extLst>
                    <a:ext uri="{9D8B030D-6E8A-4147-A177-3AD203B41FA5}">
                      <a16:colId xmlns:a16="http://schemas.microsoft.com/office/drawing/2014/main" val="1257626891"/>
                    </a:ext>
                  </a:extLst>
                </a:gridCol>
                <a:gridCol w="822960">
                  <a:extLst>
                    <a:ext uri="{9D8B030D-6E8A-4147-A177-3AD203B41FA5}">
                      <a16:colId xmlns:a16="http://schemas.microsoft.com/office/drawing/2014/main" val="951068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1218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- 2018-03-05 12:00:00</a:t>
                      </a:r>
                      <a:r>
                        <a:rPr kumimoji="0" lang="en-US" sz="1000" b="0" i="0" u="none" strike="noStrike" kern="1200" cap="none" spc="0" normalizeH="0" baseline="0" noProof="0">
                          <a:ln>
                            <a:noFill/>
                          </a:ln>
                          <a:solidFill>
                            <a:prstClr val="black"/>
                          </a:solidFill>
                          <a:effectLst/>
                          <a:uLnTx/>
                          <a:uFillTx/>
                          <a:latin typeface="+mn-lt"/>
                          <a:ea typeface="+mn-ea"/>
                          <a:cs typeface="+mn-cs"/>
                        </a:rPr>
                        <a:t>
Stock up on your #SPLAT toothpaste online and your shipping fee is on us!
Note: Applicable for orders exceeding RM18 to anywhere within Peninsula Malaysia in 2018!
Shop online now at:
- Lazada (http://www.lazada.com.my/mimijumi-malaysia/)
- Shopee (https://shopee.com.my/portessdnbhd)
- 11street MY (http://www.11street.my/store/mimijumi)
#ProfessionalOralCare #BrushingTeeth
#freshbreath #oralhygiene
 — Products shown: SPLAT Medical Herbs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44539602"/>
                  </a:ext>
                </a:extLst>
              </a:tr>
            </a:tbl>
          </a:graphicData>
        </a:graphic>
      </p:graphicFrame>
      <p:sp>
        <p:nvSpPr>
          <p:cNvPr id="4" name="Text Placeholder 3">
            <a:extLst>
              <a:ext uri="{FF2B5EF4-FFF2-40B4-BE49-F238E27FC236}">
                <a16:creationId xmlns:a16="http://schemas.microsoft.com/office/drawing/2014/main" id="{E845E267-784B-4BF8-8181-AD02195FC6F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0844675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0F449-82FD-4C63-8870-E53CC456D1EC}"/>
              </a:ext>
            </a:extLst>
          </p:cNvPr>
          <p:cNvSpPr>
            <a:spLocks noGrp="1"/>
          </p:cNvSpPr>
          <p:nvPr>
            <p:ph type="title"/>
          </p:nvPr>
        </p:nvSpPr>
        <p:spPr/>
        <p:txBody>
          <a:bodyPr/>
          <a:lstStyle/>
          <a:p>
            <a:r>
              <a:rPr lang="en-US"/>
              <a:t>(FB) Custom Own Posts Table (new) - 2 of 4</a:t>
            </a:r>
          </a:p>
        </p:txBody>
      </p:sp>
      <p:graphicFrame>
        <p:nvGraphicFramePr>
          <p:cNvPr id="5" name="Table Placeholder 4">
            <a:extLst>
              <a:ext uri="{FF2B5EF4-FFF2-40B4-BE49-F238E27FC236}">
                <a16:creationId xmlns:a16="http://schemas.microsoft.com/office/drawing/2014/main" id="{79EC1BB6-53CB-4887-BC9D-1DB82986F8E7}"/>
              </a:ext>
            </a:extLst>
          </p:cNvPr>
          <p:cNvGraphicFramePr>
            <a:graphicFrameLocks noGrp="1"/>
          </p:cNvGraphicFramePr>
          <p:nvPr>
            <p:ph type="tbl" sz="quarter" idx="13"/>
            <p:extLst>
              <p:ext uri="{D42A27DB-BD31-4B8C-83A1-F6EECF244321}">
                <p14:modId xmlns:p14="http://schemas.microsoft.com/office/powerpoint/2010/main" val="4059976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87230762"/>
                    </a:ext>
                  </a:extLst>
                </a:gridCol>
                <a:gridCol w="822960">
                  <a:extLst>
                    <a:ext uri="{9D8B030D-6E8A-4147-A177-3AD203B41FA5}">
                      <a16:colId xmlns:a16="http://schemas.microsoft.com/office/drawing/2014/main" val="1388931438"/>
                    </a:ext>
                  </a:extLst>
                </a:gridCol>
                <a:gridCol w="822960">
                  <a:extLst>
                    <a:ext uri="{9D8B030D-6E8A-4147-A177-3AD203B41FA5}">
                      <a16:colId xmlns:a16="http://schemas.microsoft.com/office/drawing/2014/main" val="209379796"/>
                    </a:ext>
                  </a:extLst>
                </a:gridCol>
                <a:gridCol w="822960">
                  <a:extLst>
                    <a:ext uri="{9D8B030D-6E8A-4147-A177-3AD203B41FA5}">
                      <a16:colId xmlns:a16="http://schemas.microsoft.com/office/drawing/2014/main" val="1172963552"/>
                    </a:ext>
                  </a:extLst>
                </a:gridCol>
                <a:gridCol w="822960">
                  <a:extLst>
                    <a:ext uri="{9D8B030D-6E8A-4147-A177-3AD203B41FA5}">
                      <a16:colId xmlns:a16="http://schemas.microsoft.com/office/drawing/2014/main" val="3427296191"/>
                    </a:ext>
                  </a:extLst>
                </a:gridCol>
                <a:gridCol w="822960">
                  <a:extLst>
                    <a:ext uri="{9D8B030D-6E8A-4147-A177-3AD203B41FA5}">
                      <a16:colId xmlns:a16="http://schemas.microsoft.com/office/drawing/2014/main" val="920869976"/>
                    </a:ext>
                  </a:extLst>
                </a:gridCol>
                <a:gridCol w="822960">
                  <a:extLst>
                    <a:ext uri="{9D8B030D-6E8A-4147-A177-3AD203B41FA5}">
                      <a16:colId xmlns:a16="http://schemas.microsoft.com/office/drawing/2014/main" val="4148665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49455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- 2018-03-01 12:00:00</a:t>
                      </a:r>
                      <a:r>
                        <a:rPr kumimoji="0" lang="en-US" sz="1000" b="0" i="0" u="none" strike="noStrike" kern="1200" cap="none" spc="0" normalizeH="0" baseline="0" noProof="0">
                          <a:ln>
                            <a:noFill/>
                          </a:ln>
                          <a:solidFill>
                            <a:prstClr val="black"/>
                          </a:solidFill>
                          <a:effectLst/>
                          <a:uLnTx/>
                          <a:uFillTx/>
                          <a:latin typeface="+mn-lt"/>
                          <a:ea typeface="+mn-ea"/>
                          <a:cs typeface="+mn-cs"/>
                        </a:rPr>
                        <a:t>
Knock knock!
March: Who’s there?
It’s the flavour of the month, #SPLAT Medical Herbs Toothpaste!
Starting today, you can get RM1 discount when you purchase your Medical Herbs Toothpaste in Malaysia till the end of the month!
You can find us at:
Ben's Independent Grocer
Jaya Grocer
#ProfessionalOralCare
#NaturalIngredients
#oralhygiene #freshbreath
 — Products shown: SPLAT Medical Herbs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26663406"/>
                  </a:ext>
                </a:extLst>
              </a:tr>
            </a:tbl>
          </a:graphicData>
        </a:graphic>
      </p:graphicFrame>
      <p:sp>
        <p:nvSpPr>
          <p:cNvPr id="4" name="Text Placeholder 3">
            <a:extLst>
              <a:ext uri="{FF2B5EF4-FFF2-40B4-BE49-F238E27FC236}">
                <a16:creationId xmlns:a16="http://schemas.microsoft.com/office/drawing/2014/main" id="{9C3DA0F1-5B30-4577-947B-7434EA569B0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7063912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7E191-3B83-4886-90AF-C8A1DF21BA40}"/>
              </a:ext>
            </a:extLst>
          </p:cNvPr>
          <p:cNvSpPr>
            <a:spLocks noGrp="1"/>
          </p:cNvSpPr>
          <p:nvPr>
            <p:ph type="title"/>
          </p:nvPr>
        </p:nvSpPr>
        <p:spPr/>
        <p:txBody>
          <a:bodyPr/>
          <a:lstStyle/>
          <a:p>
            <a:r>
              <a:rPr lang="en-US"/>
              <a:t>(FB) Custom Own Posts Table (new) - 3 of 4</a:t>
            </a:r>
          </a:p>
        </p:txBody>
      </p:sp>
      <p:graphicFrame>
        <p:nvGraphicFramePr>
          <p:cNvPr id="5" name="Table Placeholder 4">
            <a:extLst>
              <a:ext uri="{FF2B5EF4-FFF2-40B4-BE49-F238E27FC236}">
                <a16:creationId xmlns:a16="http://schemas.microsoft.com/office/drawing/2014/main" id="{9A981ED2-4234-45B7-8D56-2B7E182D0B2D}"/>
              </a:ext>
            </a:extLst>
          </p:cNvPr>
          <p:cNvGraphicFramePr>
            <a:graphicFrameLocks noGrp="1"/>
          </p:cNvGraphicFramePr>
          <p:nvPr>
            <p:ph type="tbl" sz="quarter" idx="13"/>
            <p:extLst>
              <p:ext uri="{D42A27DB-BD31-4B8C-83A1-F6EECF244321}">
                <p14:modId xmlns:p14="http://schemas.microsoft.com/office/powerpoint/2010/main" val="2914938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46858698"/>
                    </a:ext>
                  </a:extLst>
                </a:gridCol>
                <a:gridCol w="822960">
                  <a:extLst>
                    <a:ext uri="{9D8B030D-6E8A-4147-A177-3AD203B41FA5}">
                      <a16:colId xmlns:a16="http://schemas.microsoft.com/office/drawing/2014/main" val="2084401679"/>
                    </a:ext>
                  </a:extLst>
                </a:gridCol>
                <a:gridCol w="822960">
                  <a:extLst>
                    <a:ext uri="{9D8B030D-6E8A-4147-A177-3AD203B41FA5}">
                      <a16:colId xmlns:a16="http://schemas.microsoft.com/office/drawing/2014/main" val="436548926"/>
                    </a:ext>
                  </a:extLst>
                </a:gridCol>
                <a:gridCol w="822960">
                  <a:extLst>
                    <a:ext uri="{9D8B030D-6E8A-4147-A177-3AD203B41FA5}">
                      <a16:colId xmlns:a16="http://schemas.microsoft.com/office/drawing/2014/main" val="3285655553"/>
                    </a:ext>
                  </a:extLst>
                </a:gridCol>
                <a:gridCol w="822960">
                  <a:extLst>
                    <a:ext uri="{9D8B030D-6E8A-4147-A177-3AD203B41FA5}">
                      <a16:colId xmlns:a16="http://schemas.microsoft.com/office/drawing/2014/main" val="3580056301"/>
                    </a:ext>
                  </a:extLst>
                </a:gridCol>
                <a:gridCol w="822960">
                  <a:extLst>
                    <a:ext uri="{9D8B030D-6E8A-4147-A177-3AD203B41FA5}">
                      <a16:colId xmlns:a16="http://schemas.microsoft.com/office/drawing/2014/main" val="2787020047"/>
                    </a:ext>
                  </a:extLst>
                </a:gridCol>
                <a:gridCol w="822960">
                  <a:extLst>
                    <a:ext uri="{9D8B030D-6E8A-4147-A177-3AD203B41FA5}">
                      <a16:colId xmlns:a16="http://schemas.microsoft.com/office/drawing/2014/main" val="3335845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57715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- 2018-03-08 12:00:00</a:t>
                      </a:r>
                      <a:r>
                        <a:rPr kumimoji="0" lang="en-US" sz="1000" b="0" i="0" u="none" strike="noStrike" kern="1200" cap="none" spc="0" normalizeH="0" baseline="0" noProof="0">
                          <a:ln>
                            <a:noFill/>
                          </a:ln>
                          <a:solidFill>
                            <a:prstClr val="black"/>
                          </a:solidFill>
                          <a:effectLst/>
                          <a:uLnTx/>
                          <a:uFillTx/>
                          <a:latin typeface="+mn-lt"/>
                          <a:ea typeface="+mn-ea"/>
                          <a:cs typeface="+mn-cs"/>
                        </a:rPr>
                        <a:t>
It’s March 8 and we celebrate women’s achievement in culture, politic, social and economy.
This day also marks a call to action for accelerating gender equality. Happy International Women's Day​! 
Portes (SPLAT's distributor) has came up with the Portes Social Initiative to empower mothers to become merchandisers and mumpreneurs, supporting the entrepreneurial spirit and desire for self improvement among women.
You can watch the video here: https://www.facebook.com/splatasia/videos/354532148332247/
#SPLATsmile #oralhealthcare
#SPLATtoothpaste #freshbreath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97344432"/>
                  </a:ext>
                </a:extLst>
              </a:tr>
            </a:tbl>
          </a:graphicData>
        </a:graphic>
      </p:graphicFrame>
      <p:sp>
        <p:nvSpPr>
          <p:cNvPr id="4" name="Text Placeholder 3">
            <a:extLst>
              <a:ext uri="{FF2B5EF4-FFF2-40B4-BE49-F238E27FC236}">
                <a16:creationId xmlns:a16="http://schemas.microsoft.com/office/drawing/2014/main" id="{8275FCFB-F457-44A7-B1FC-A24A77BF3F0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6141583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2608F-0AB3-470D-AA59-1EB57B6CEE61}"/>
              </a:ext>
            </a:extLst>
          </p:cNvPr>
          <p:cNvSpPr>
            <a:spLocks noGrp="1"/>
          </p:cNvSpPr>
          <p:nvPr>
            <p:ph type="title"/>
          </p:nvPr>
        </p:nvSpPr>
        <p:spPr/>
        <p:txBody>
          <a:bodyPr/>
          <a:lstStyle/>
          <a:p>
            <a:r>
              <a:rPr lang="en-US"/>
              <a:t>(FB) Custom Own Posts Table (new) - 4 of 4</a:t>
            </a:r>
          </a:p>
        </p:txBody>
      </p:sp>
      <p:graphicFrame>
        <p:nvGraphicFramePr>
          <p:cNvPr id="5" name="Table Placeholder 4">
            <a:extLst>
              <a:ext uri="{FF2B5EF4-FFF2-40B4-BE49-F238E27FC236}">
                <a16:creationId xmlns:a16="http://schemas.microsoft.com/office/drawing/2014/main" id="{9804F4C0-0CCD-4E28-84C6-5032065BC67D}"/>
              </a:ext>
            </a:extLst>
          </p:cNvPr>
          <p:cNvGraphicFramePr>
            <a:graphicFrameLocks noGrp="1"/>
          </p:cNvGraphicFramePr>
          <p:nvPr>
            <p:ph type="tbl" sz="quarter" idx="13"/>
            <p:extLst>
              <p:ext uri="{D42A27DB-BD31-4B8C-83A1-F6EECF244321}">
                <p14:modId xmlns:p14="http://schemas.microsoft.com/office/powerpoint/2010/main" val="1084723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4850311"/>
                    </a:ext>
                  </a:extLst>
                </a:gridCol>
                <a:gridCol w="822960">
                  <a:extLst>
                    <a:ext uri="{9D8B030D-6E8A-4147-A177-3AD203B41FA5}">
                      <a16:colId xmlns:a16="http://schemas.microsoft.com/office/drawing/2014/main" val="2154392658"/>
                    </a:ext>
                  </a:extLst>
                </a:gridCol>
                <a:gridCol w="822960">
                  <a:extLst>
                    <a:ext uri="{9D8B030D-6E8A-4147-A177-3AD203B41FA5}">
                      <a16:colId xmlns:a16="http://schemas.microsoft.com/office/drawing/2014/main" val="2409981101"/>
                    </a:ext>
                  </a:extLst>
                </a:gridCol>
                <a:gridCol w="822960">
                  <a:extLst>
                    <a:ext uri="{9D8B030D-6E8A-4147-A177-3AD203B41FA5}">
                      <a16:colId xmlns:a16="http://schemas.microsoft.com/office/drawing/2014/main" val="704300017"/>
                    </a:ext>
                  </a:extLst>
                </a:gridCol>
                <a:gridCol w="822960">
                  <a:extLst>
                    <a:ext uri="{9D8B030D-6E8A-4147-A177-3AD203B41FA5}">
                      <a16:colId xmlns:a16="http://schemas.microsoft.com/office/drawing/2014/main" val="1217894329"/>
                    </a:ext>
                  </a:extLst>
                </a:gridCol>
                <a:gridCol w="822960">
                  <a:extLst>
                    <a:ext uri="{9D8B030D-6E8A-4147-A177-3AD203B41FA5}">
                      <a16:colId xmlns:a16="http://schemas.microsoft.com/office/drawing/2014/main" val="3244477515"/>
                    </a:ext>
                  </a:extLst>
                </a:gridCol>
                <a:gridCol w="822960">
                  <a:extLst>
                    <a:ext uri="{9D8B030D-6E8A-4147-A177-3AD203B41FA5}">
                      <a16:colId xmlns:a16="http://schemas.microsoft.com/office/drawing/2014/main" val="1495437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25248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- 2018-03-30 12:00:00</a:t>
                      </a:r>
                      <a:r>
                        <a:rPr kumimoji="0" lang="en-US" sz="1000" b="0" i="0" u="none" strike="noStrike" kern="1200" cap="none" spc="0" normalizeH="0" baseline="0" noProof="0">
                          <a:ln>
                            <a:noFill/>
                          </a:ln>
                          <a:solidFill>
                            <a:prstClr val="black"/>
                          </a:solidFill>
                          <a:effectLst/>
                          <a:uLnTx/>
                          <a:uFillTx/>
                          <a:latin typeface="+mn-lt"/>
                          <a:ea typeface="+mn-ea"/>
                          <a:cs typeface="+mn-cs"/>
                        </a:rPr>
                        <a:t>
Who do you think is the toothpaste’s favourite artist? 
Hint: What do you mint? ♫ oh ~ ♪ what do you mint?  ♪  ♬
🎶🎵
#SPLAT
#SPLATsmile
#ProfessionalOralCare
#naturalproducts
#oralhygiene
 — Products shown: SPLAT Medical Herbs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70663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- 2018-03-17 12:00:00</a:t>
                      </a:r>
                      <a:r>
                        <a:rPr kumimoji="0" lang="en-US" sz="1000" b="0" i="0" u="none" strike="noStrike" kern="1200" cap="none" spc="0" normalizeH="0" baseline="0" noProof="0">
                          <a:ln>
                            <a:noFill/>
                          </a:ln>
                          <a:solidFill>
                            <a:prstClr val="black"/>
                          </a:solidFill>
                          <a:effectLst/>
                          <a:uLnTx/>
                          <a:uFillTx/>
                          <a:latin typeface="+mn-lt"/>
                          <a:ea typeface="+mn-ea"/>
                          <a:cs typeface="+mn-cs"/>
                        </a:rPr>
                        <a:t>
There are two types of people, are you a minty toothpaste lover or a mint-phobic?
#SPLAT
#SPLATsmile
#ProfessionalOralCare
#naturalproducts
#oralhygiene
 — Products shown: SPLAT Medical Herbs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69619481"/>
                  </a:ext>
                </a:extLst>
              </a:tr>
            </a:tbl>
          </a:graphicData>
        </a:graphic>
      </p:graphicFrame>
      <p:sp>
        <p:nvSpPr>
          <p:cNvPr id="4" name="Text Placeholder 3">
            <a:extLst>
              <a:ext uri="{FF2B5EF4-FFF2-40B4-BE49-F238E27FC236}">
                <a16:creationId xmlns:a16="http://schemas.microsoft.com/office/drawing/2014/main" id="{F918DD67-B498-4B6D-9A06-16637AF137B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4369163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BC1D0-0252-4AAA-AFE8-E4DEB7FF892E}"/>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6709C81B-9602-42A6-8C89-78A35F80A46E}"/>
              </a:ext>
            </a:extLst>
          </p:cNvPr>
          <p:cNvGraphicFramePr>
            <a:graphicFrameLocks noGrp="1"/>
          </p:cNvGraphicFramePr>
          <p:nvPr>
            <p:ph type="chart" sz="quarter" idx="13"/>
            <p:extLst>
              <p:ext uri="{D42A27DB-BD31-4B8C-83A1-F6EECF244321}">
                <p14:modId xmlns:p14="http://schemas.microsoft.com/office/powerpoint/2010/main" val="369639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58FF3B-CC6D-4DA3-A8CF-D6F5EFC564E3}"/>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2C185EB3-EE07-4261-81CB-3B40BE454B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68521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EA2D3-DD0D-473A-A237-373727580D51}"/>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9A37A6BE-3E7F-49BC-9558-413E3B09CA26}"/>
              </a:ext>
            </a:extLst>
          </p:cNvPr>
          <p:cNvGraphicFramePr>
            <a:graphicFrameLocks noGrp="1"/>
          </p:cNvGraphicFramePr>
          <p:nvPr>
            <p:ph type="chart" sz="quarter" idx="13"/>
            <p:extLst>
              <p:ext uri="{D42A27DB-BD31-4B8C-83A1-F6EECF244321}">
                <p14:modId xmlns:p14="http://schemas.microsoft.com/office/powerpoint/2010/main" val="28992240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0D6B54-99B1-41C9-9A05-84A07FDEFD21}"/>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E434DF62-7308-47EE-A76D-22789F4AAF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47608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1C093-D8E1-40E3-AECF-5B9C0D23EB7B}"/>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FC0D8DB8-76C9-46DB-80D6-CA44A565CEE1}"/>
              </a:ext>
            </a:extLst>
          </p:cNvPr>
          <p:cNvGraphicFramePr>
            <a:graphicFrameLocks noGrp="1"/>
          </p:cNvGraphicFramePr>
          <p:nvPr>
            <p:ph type="chart" sz="quarter" idx="13"/>
            <p:extLst>
              <p:ext uri="{D42A27DB-BD31-4B8C-83A1-F6EECF244321}">
                <p14:modId xmlns:p14="http://schemas.microsoft.com/office/powerpoint/2010/main" val="31337082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273D21-46A5-4D54-8357-64E68636A609}"/>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40912037-7E77-453B-9696-A67FC6CC78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1271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706B8-EDC7-402A-AF44-5DC346031DA9}"/>
              </a:ext>
            </a:extLst>
          </p:cNvPr>
          <p:cNvSpPr>
            <a:spLocks noGrp="1"/>
          </p:cNvSpPr>
          <p:nvPr>
            <p:ph type="title"/>
          </p:nvPr>
        </p:nvSpPr>
        <p:spPr/>
        <p:txBody>
          <a:bodyPr/>
          <a:lstStyle/>
          <a:p>
            <a:r>
              <a:rPr lang="en-US"/>
              <a:t>Facebook Page Views</a:t>
            </a:r>
          </a:p>
        </p:txBody>
      </p:sp>
      <p:graphicFrame>
        <p:nvGraphicFramePr>
          <p:cNvPr id="6" name="Chart Placeholder 5">
            <a:extLst>
              <a:ext uri="{FF2B5EF4-FFF2-40B4-BE49-F238E27FC236}">
                <a16:creationId xmlns:a16="http://schemas.microsoft.com/office/drawing/2014/main" id="{D82789DD-20BC-475D-8F54-417075416253}"/>
              </a:ext>
            </a:extLst>
          </p:cNvPr>
          <p:cNvGraphicFramePr>
            <a:graphicFrameLocks noGrp="1"/>
          </p:cNvGraphicFramePr>
          <p:nvPr>
            <p:ph type="chart" sz="quarter" idx="13"/>
            <p:extLst>
              <p:ext uri="{D42A27DB-BD31-4B8C-83A1-F6EECF244321}">
                <p14:modId xmlns:p14="http://schemas.microsoft.com/office/powerpoint/2010/main" val="2518279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6346CF-35E6-42BF-8A4C-D3274F83A8EF}"/>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25D16F74-6FC2-4816-8FF1-EEEB5B90DA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85329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50E19-7B87-42B3-9B10-77C3D36417C2}"/>
              </a:ext>
            </a:extLst>
          </p:cNvPr>
          <p:cNvSpPr>
            <a:spLocks noGrp="1"/>
          </p:cNvSpPr>
          <p:nvPr>
            <p:ph type="title"/>
          </p:nvPr>
        </p:nvSpPr>
        <p:spPr/>
        <p:txBody>
          <a:bodyPr/>
          <a:lstStyle/>
          <a:p>
            <a:r>
              <a:rPr lang="en-US"/>
              <a:t>Facebook Fans By City Table - 1 of 3</a:t>
            </a:r>
          </a:p>
        </p:txBody>
      </p:sp>
      <p:graphicFrame>
        <p:nvGraphicFramePr>
          <p:cNvPr id="5" name="Table Placeholder 4">
            <a:extLst>
              <a:ext uri="{FF2B5EF4-FFF2-40B4-BE49-F238E27FC236}">
                <a16:creationId xmlns:a16="http://schemas.microsoft.com/office/drawing/2014/main" id="{619B7CF9-5668-4FB0-8F49-0D30B08EF26D}"/>
              </a:ext>
            </a:extLst>
          </p:cNvPr>
          <p:cNvGraphicFramePr>
            <a:graphicFrameLocks noGrp="1"/>
          </p:cNvGraphicFramePr>
          <p:nvPr>
            <p:ph type="tbl" sz="quarter" idx="13"/>
            <p:extLst>
              <p:ext uri="{D42A27DB-BD31-4B8C-83A1-F6EECF244321}">
                <p14:modId xmlns:p14="http://schemas.microsoft.com/office/powerpoint/2010/main" val="3843717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780498180"/>
                    </a:ext>
                  </a:extLst>
                </a:gridCol>
                <a:gridCol w="1645920">
                  <a:extLst>
                    <a:ext uri="{9D8B030D-6E8A-4147-A177-3AD203B41FA5}">
                      <a16:colId xmlns:a16="http://schemas.microsoft.com/office/drawing/2014/main" val="2160858029"/>
                    </a:ext>
                  </a:extLst>
                </a:gridCol>
                <a:gridCol w="1645920">
                  <a:extLst>
                    <a:ext uri="{9D8B030D-6E8A-4147-A177-3AD203B41FA5}">
                      <a16:colId xmlns:a16="http://schemas.microsoft.com/office/drawing/2014/main" val="451668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371166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extLst>
                  <a:ext uri="{0D108BD9-81ED-4DB2-BD59-A6C34878D82A}">
                    <a16:rowId xmlns:a16="http://schemas.microsoft.com/office/drawing/2014/main" val="3191482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extLst>
                  <a:ext uri="{0D108BD9-81ED-4DB2-BD59-A6C34878D82A}">
                    <a16:rowId xmlns:a16="http://schemas.microsoft.com/office/drawing/2014/main" val="3467649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extLst>
                  <a:ext uri="{0D108BD9-81ED-4DB2-BD59-A6C34878D82A}">
                    <a16:rowId xmlns:a16="http://schemas.microsoft.com/office/drawing/2014/main" val="1227964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142647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246142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223545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2370182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2079869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1636128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1441696768"/>
                  </a:ext>
                </a:extLst>
              </a:tr>
            </a:tbl>
          </a:graphicData>
        </a:graphic>
      </p:graphicFrame>
      <p:sp>
        <p:nvSpPr>
          <p:cNvPr id="4" name="Text Placeholder 3">
            <a:extLst>
              <a:ext uri="{FF2B5EF4-FFF2-40B4-BE49-F238E27FC236}">
                <a16:creationId xmlns:a16="http://schemas.microsoft.com/office/drawing/2014/main" id="{0E835F83-C57E-4A93-8915-391E65044F9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9781942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3BE83-4020-4AD0-AF1B-372BC7FE88A2}"/>
              </a:ext>
            </a:extLst>
          </p:cNvPr>
          <p:cNvSpPr>
            <a:spLocks noGrp="1"/>
          </p:cNvSpPr>
          <p:nvPr>
            <p:ph type="title"/>
          </p:nvPr>
        </p:nvSpPr>
        <p:spPr/>
        <p:txBody>
          <a:bodyPr/>
          <a:lstStyle/>
          <a:p>
            <a:r>
              <a:rPr lang="en-US"/>
              <a:t>Facebook Fans By City Table - 2 of 3</a:t>
            </a:r>
          </a:p>
        </p:txBody>
      </p:sp>
      <p:graphicFrame>
        <p:nvGraphicFramePr>
          <p:cNvPr id="5" name="Table Placeholder 4">
            <a:extLst>
              <a:ext uri="{FF2B5EF4-FFF2-40B4-BE49-F238E27FC236}">
                <a16:creationId xmlns:a16="http://schemas.microsoft.com/office/drawing/2014/main" id="{1B3088F8-5540-4964-B708-CA533F6891DC}"/>
              </a:ext>
            </a:extLst>
          </p:cNvPr>
          <p:cNvGraphicFramePr>
            <a:graphicFrameLocks noGrp="1"/>
          </p:cNvGraphicFramePr>
          <p:nvPr>
            <p:ph type="tbl" sz="quarter" idx="13"/>
            <p:extLst>
              <p:ext uri="{D42A27DB-BD31-4B8C-83A1-F6EECF244321}">
                <p14:modId xmlns:p14="http://schemas.microsoft.com/office/powerpoint/2010/main" val="50455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577662327"/>
                    </a:ext>
                  </a:extLst>
                </a:gridCol>
                <a:gridCol w="1645920">
                  <a:extLst>
                    <a:ext uri="{9D8B030D-6E8A-4147-A177-3AD203B41FA5}">
                      <a16:colId xmlns:a16="http://schemas.microsoft.com/office/drawing/2014/main" val="2531061537"/>
                    </a:ext>
                  </a:extLst>
                </a:gridCol>
                <a:gridCol w="1645920">
                  <a:extLst>
                    <a:ext uri="{9D8B030D-6E8A-4147-A177-3AD203B41FA5}">
                      <a16:colId xmlns:a16="http://schemas.microsoft.com/office/drawing/2014/main" val="363343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318529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3032836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3208691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2369848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1299112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215234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3429312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898477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318717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extLst>
                  <a:ext uri="{0D108BD9-81ED-4DB2-BD59-A6C34878D82A}">
                    <a16:rowId xmlns:a16="http://schemas.microsoft.com/office/drawing/2014/main" val="1886377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extLst>
                  <a:ext uri="{0D108BD9-81ED-4DB2-BD59-A6C34878D82A}">
                    <a16:rowId xmlns:a16="http://schemas.microsoft.com/office/drawing/2014/main" val="4252340858"/>
                  </a:ext>
                </a:extLst>
              </a:tr>
            </a:tbl>
          </a:graphicData>
        </a:graphic>
      </p:graphicFrame>
      <p:sp>
        <p:nvSpPr>
          <p:cNvPr id="4" name="Text Placeholder 3">
            <a:extLst>
              <a:ext uri="{FF2B5EF4-FFF2-40B4-BE49-F238E27FC236}">
                <a16:creationId xmlns:a16="http://schemas.microsoft.com/office/drawing/2014/main" id="{228C918B-5F39-4951-927D-3E1AA6EEA02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5565032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D2A10-86CD-464F-943E-22AC54BD884A}"/>
              </a:ext>
            </a:extLst>
          </p:cNvPr>
          <p:cNvSpPr>
            <a:spLocks noGrp="1"/>
          </p:cNvSpPr>
          <p:nvPr>
            <p:ph type="title"/>
          </p:nvPr>
        </p:nvSpPr>
        <p:spPr/>
        <p:txBody>
          <a:bodyPr/>
          <a:lstStyle/>
          <a:p>
            <a:r>
              <a:rPr lang="en-US"/>
              <a:t>Facebook Fans By City Table - 3 of 3</a:t>
            </a:r>
          </a:p>
        </p:txBody>
      </p:sp>
      <p:graphicFrame>
        <p:nvGraphicFramePr>
          <p:cNvPr id="5" name="Table Placeholder 4">
            <a:extLst>
              <a:ext uri="{FF2B5EF4-FFF2-40B4-BE49-F238E27FC236}">
                <a16:creationId xmlns:a16="http://schemas.microsoft.com/office/drawing/2014/main" id="{63058F09-AD8D-4AD9-A100-8D3CDE9859CC}"/>
              </a:ext>
            </a:extLst>
          </p:cNvPr>
          <p:cNvGraphicFramePr>
            <a:graphicFrameLocks noGrp="1"/>
          </p:cNvGraphicFramePr>
          <p:nvPr>
            <p:ph type="tbl" sz="quarter" idx="13"/>
            <p:extLst>
              <p:ext uri="{D42A27DB-BD31-4B8C-83A1-F6EECF244321}">
                <p14:modId xmlns:p14="http://schemas.microsoft.com/office/powerpoint/2010/main" val="1567616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992291540"/>
                    </a:ext>
                  </a:extLst>
                </a:gridCol>
                <a:gridCol w="1645920">
                  <a:extLst>
                    <a:ext uri="{9D8B030D-6E8A-4147-A177-3AD203B41FA5}">
                      <a16:colId xmlns:a16="http://schemas.microsoft.com/office/drawing/2014/main" val="1082004294"/>
                    </a:ext>
                  </a:extLst>
                </a:gridCol>
                <a:gridCol w="1645920">
                  <a:extLst>
                    <a:ext uri="{9D8B030D-6E8A-4147-A177-3AD203B41FA5}">
                      <a16:colId xmlns:a16="http://schemas.microsoft.com/office/drawing/2014/main" val="1226338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982821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8295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Lahad Datu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3038136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a:t>
                      </a:r>
                    </a:p>
                  </a:txBody>
                  <a:tcPr/>
                </a:tc>
                <a:extLst>
                  <a:ext uri="{0D108BD9-81ED-4DB2-BD59-A6C34878D82A}">
                    <a16:rowId xmlns:a16="http://schemas.microsoft.com/office/drawing/2014/main" val="3953207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extLst>
                  <a:ext uri="{0D108BD9-81ED-4DB2-BD59-A6C34878D82A}">
                    <a16:rowId xmlns:a16="http://schemas.microsoft.com/office/drawing/2014/main" val="1889592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extLst>
                  <a:ext uri="{0D108BD9-81ED-4DB2-BD59-A6C34878D82A}">
                    <a16:rowId xmlns:a16="http://schemas.microsoft.com/office/drawing/2014/main" val="1347051903"/>
                  </a:ext>
                </a:extLst>
              </a:tr>
            </a:tbl>
          </a:graphicData>
        </a:graphic>
      </p:graphicFrame>
      <p:sp>
        <p:nvSpPr>
          <p:cNvPr id="4" name="Text Placeholder 3">
            <a:extLst>
              <a:ext uri="{FF2B5EF4-FFF2-40B4-BE49-F238E27FC236}">
                <a16:creationId xmlns:a16="http://schemas.microsoft.com/office/drawing/2014/main" id="{F0EBA341-E255-4C79-8D0F-2AE798034DF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505562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C8BF6-7DF1-4F72-BB57-5AB6D172EABC}"/>
              </a:ext>
            </a:extLst>
          </p:cNvPr>
          <p:cNvSpPr>
            <a:spLocks noGrp="1"/>
          </p:cNvSpPr>
          <p:nvPr>
            <p:ph type="title"/>
          </p:nvPr>
        </p:nvSpPr>
        <p:spPr/>
        <p:txBody>
          <a:bodyPr/>
          <a:lstStyle/>
          <a:p>
            <a:r>
              <a:rPr lang="en-US"/>
              <a:t>Facebook Own Posts Table - 1 of 11</a:t>
            </a:r>
          </a:p>
        </p:txBody>
      </p:sp>
      <p:graphicFrame>
        <p:nvGraphicFramePr>
          <p:cNvPr id="5" name="Table Placeholder 4">
            <a:extLst>
              <a:ext uri="{FF2B5EF4-FFF2-40B4-BE49-F238E27FC236}">
                <a16:creationId xmlns:a16="http://schemas.microsoft.com/office/drawing/2014/main" id="{39F515F5-3F37-4264-AEB9-4FB6B59B190A}"/>
              </a:ext>
            </a:extLst>
          </p:cNvPr>
          <p:cNvGraphicFramePr>
            <a:graphicFrameLocks noGrp="1"/>
          </p:cNvGraphicFramePr>
          <p:nvPr>
            <p:ph type="tbl" sz="quarter" idx="13"/>
            <p:extLst>
              <p:ext uri="{D42A27DB-BD31-4B8C-83A1-F6EECF244321}">
                <p14:modId xmlns:p14="http://schemas.microsoft.com/office/powerpoint/2010/main" val="613593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83279365"/>
                    </a:ext>
                  </a:extLst>
                </a:gridCol>
                <a:gridCol w="658368">
                  <a:extLst>
                    <a:ext uri="{9D8B030D-6E8A-4147-A177-3AD203B41FA5}">
                      <a16:colId xmlns:a16="http://schemas.microsoft.com/office/drawing/2014/main" val="435490224"/>
                    </a:ext>
                  </a:extLst>
                </a:gridCol>
                <a:gridCol w="658368">
                  <a:extLst>
                    <a:ext uri="{9D8B030D-6E8A-4147-A177-3AD203B41FA5}">
                      <a16:colId xmlns:a16="http://schemas.microsoft.com/office/drawing/2014/main" val="3952208360"/>
                    </a:ext>
                  </a:extLst>
                </a:gridCol>
                <a:gridCol w="658368">
                  <a:extLst>
                    <a:ext uri="{9D8B030D-6E8A-4147-A177-3AD203B41FA5}">
                      <a16:colId xmlns:a16="http://schemas.microsoft.com/office/drawing/2014/main" val="4245322023"/>
                    </a:ext>
                  </a:extLst>
                </a:gridCol>
                <a:gridCol w="658368">
                  <a:extLst>
                    <a:ext uri="{9D8B030D-6E8A-4147-A177-3AD203B41FA5}">
                      <a16:colId xmlns:a16="http://schemas.microsoft.com/office/drawing/2014/main" val="2437253599"/>
                    </a:ext>
                  </a:extLst>
                </a:gridCol>
                <a:gridCol w="658368">
                  <a:extLst>
                    <a:ext uri="{9D8B030D-6E8A-4147-A177-3AD203B41FA5}">
                      <a16:colId xmlns:a16="http://schemas.microsoft.com/office/drawing/2014/main" val="1271116247"/>
                    </a:ext>
                  </a:extLst>
                </a:gridCol>
                <a:gridCol w="658368">
                  <a:extLst>
                    <a:ext uri="{9D8B030D-6E8A-4147-A177-3AD203B41FA5}">
                      <a16:colId xmlns:a16="http://schemas.microsoft.com/office/drawing/2014/main" val="428724648"/>
                    </a:ext>
                  </a:extLst>
                </a:gridCol>
                <a:gridCol w="658368">
                  <a:extLst>
                    <a:ext uri="{9D8B030D-6E8A-4147-A177-3AD203B41FA5}">
                      <a16:colId xmlns:a16="http://schemas.microsoft.com/office/drawing/2014/main" val="1224451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28283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- 2018-03-30 12:00:00</a:t>
                      </a:r>
                      <a:r>
                        <a:rPr kumimoji="0" lang="en-US" sz="1000" b="0" i="0" u="none" strike="noStrike" kern="1200" cap="none" spc="0" normalizeH="0" baseline="0" noProof="0">
                          <a:ln>
                            <a:noFill/>
                          </a:ln>
                          <a:solidFill>
                            <a:prstClr val="black"/>
                          </a:solidFill>
                          <a:effectLst/>
                          <a:uLnTx/>
                          <a:uFillTx/>
                          <a:latin typeface="+mn-lt"/>
                          <a:ea typeface="+mn-ea"/>
                          <a:cs typeface="+mn-cs"/>
                        </a:rPr>
                        <a:t>
Who do you think is the toothpaste’s favourite artist? 
Hint: What do you mint? ♫ oh ~ ♪ what do you mint?  ♪  ♬
🎶🎵
#SPLAT
#SPLATsmile
#ProfessionalOralCare
#naturalproducts
#oralhygiene
 — Products shown: SPLAT Medical Herbs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67722643"/>
                  </a:ext>
                </a:extLst>
              </a:tr>
            </a:tbl>
          </a:graphicData>
        </a:graphic>
      </p:graphicFrame>
      <p:sp>
        <p:nvSpPr>
          <p:cNvPr id="4" name="Text Placeholder 3">
            <a:extLst>
              <a:ext uri="{FF2B5EF4-FFF2-40B4-BE49-F238E27FC236}">
                <a16:creationId xmlns:a16="http://schemas.microsoft.com/office/drawing/2014/main" id="{304CE481-EA67-413A-8197-81585EAA75A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5392159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DAF5D-CEA1-4430-9689-94C07C01C11D}"/>
              </a:ext>
            </a:extLst>
          </p:cNvPr>
          <p:cNvSpPr>
            <a:spLocks noGrp="1"/>
          </p:cNvSpPr>
          <p:nvPr>
            <p:ph type="title"/>
          </p:nvPr>
        </p:nvSpPr>
        <p:spPr/>
        <p:txBody>
          <a:bodyPr/>
          <a:lstStyle/>
          <a:p>
            <a:r>
              <a:rPr lang="en-US"/>
              <a:t>Facebook Own Posts Table - 2 of 11</a:t>
            </a:r>
          </a:p>
        </p:txBody>
      </p:sp>
      <p:graphicFrame>
        <p:nvGraphicFramePr>
          <p:cNvPr id="5" name="Table Placeholder 4">
            <a:extLst>
              <a:ext uri="{FF2B5EF4-FFF2-40B4-BE49-F238E27FC236}">
                <a16:creationId xmlns:a16="http://schemas.microsoft.com/office/drawing/2014/main" id="{F0264E4D-C9D8-4940-8AD8-BF7C33191DD0}"/>
              </a:ext>
            </a:extLst>
          </p:cNvPr>
          <p:cNvGraphicFramePr>
            <a:graphicFrameLocks noGrp="1"/>
          </p:cNvGraphicFramePr>
          <p:nvPr>
            <p:ph type="tbl" sz="quarter" idx="13"/>
            <p:extLst>
              <p:ext uri="{D42A27DB-BD31-4B8C-83A1-F6EECF244321}">
                <p14:modId xmlns:p14="http://schemas.microsoft.com/office/powerpoint/2010/main" val="4286910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57449620"/>
                    </a:ext>
                  </a:extLst>
                </a:gridCol>
                <a:gridCol w="658368">
                  <a:extLst>
                    <a:ext uri="{9D8B030D-6E8A-4147-A177-3AD203B41FA5}">
                      <a16:colId xmlns:a16="http://schemas.microsoft.com/office/drawing/2014/main" val="2860556464"/>
                    </a:ext>
                  </a:extLst>
                </a:gridCol>
                <a:gridCol w="658368">
                  <a:extLst>
                    <a:ext uri="{9D8B030D-6E8A-4147-A177-3AD203B41FA5}">
                      <a16:colId xmlns:a16="http://schemas.microsoft.com/office/drawing/2014/main" val="451865340"/>
                    </a:ext>
                  </a:extLst>
                </a:gridCol>
                <a:gridCol w="658368">
                  <a:extLst>
                    <a:ext uri="{9D8B030D-6E8A-4147-A177-3AD203B41FA5}">
                      <a16:colId xmlns:a16="http://schemas.microsoft.com/office/drawing/2014/main" val="1874438491"/>
                    </a:ext>
                  </a:extLst>
                </a:gridCol>
                <a:gridCol w="658368">
                  <a:extLst>
                    <a:ext uri="{9D8B030D-6E8A-4147-A177-3AD203B41FA5}">
                      <a16:colId xmlns:a16="http://schemas.microsoft.com/office/drawing/2014/main" val="602682624"/>
                    </a:ext>
                  </a:extLst>
                </a:gridCol>
                <a:gridCol w="658368">
                  <a:extLst>
                    <a:ext uri="{9D8B030D-6E8A-4147-A177-3AD203B41FA5}">
                      <a16:colId xmlns:a16="http://schemas.microsoft.com/office/drawing/2014/main" val="3805832711"/>
                    </a:ext>
                  </a:extLst>
                </a:gridCol>
                <a:gridCol w="658368">
                  <a:extLst>
                    <a:ext uri="{9D8B030D-6E8A-4147-A177-3AD203B41FA5}">
                      <a16:colId xmlns:a16="http://schemas.microsoft.com/office/drawing/2014/main" val="843811161"/>
                    </a:ext>
                  </a:extLst>
                </a:gridCol>
                <a:gridCol w="658368">
                  <a:extLst>
                    <a:ext uri="{9D8B030D-6E8A-4147-A177-3AD203B41FA5}">
                      <a16:colId xmlns:a16="http://schemas.microsoft.com/office/drawing/2014/main" val="3113440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12691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- 2018-03-28 12:00:01</a:t>
                      </a:r>
                      <a:r>
                        <a:rPr kumimoji="0" lang="en-US" sz="1000" b="0" i="0" u="none" strike="noStrike" kern="1200" cap="none" spc="0" normalizeH="0" baseline="0" noProof="0">
                          <a:ln>
                            <a:noFill/>
                          </a:ln>
                          <a:solidFill>
                            <a:prstClr val="black"/>
                          </a:solidFill>
                          <a:effectLst/>
                          <a:uLnTx/>
                          <a:uFillTx/>
                          <a:latin typeface="+mn-lt"/>
                          <a:ea typeface="+mn-ea"/>
                          <a:cs typeface="+mn-cs"/>
                        </a:rPr>
                        <a:t>
Toothpaste that brighten your day!
#SPLAT Medical Herb toothpaste contains natural essential oil and medical herbs extract take care of your gums. It have an enchanting aroma produced by geranium essential oil which creates a bright mood.
Start your day with Medical Herb toothpaste, you can get it at Jaya Grocer and Shopee!
#SPLAT
#SPLATsmile
#ProfessionalOralCare
#naturalproducts
#oralhygiene
 — Products shown: SPLAT Medical Herbs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14960410"/>
                  </a:ext>
                </a:extLst>
              </a:tr>
            </a:tbl>
          </a:graphicData>
        </a:graphic>
      </p:graphicFrame>
      <p:sp>
        <p:nvSpPr>
          <p:cNvPr id="4" name="Text Placeholder 3">
            <a:extLst>
              <a:ext uri="{FF2B5EF4-FFF2-40B4-BE49-F238E27FC236}">
                <a16:creationId xmlns:a16="http://schemas.microsoft.com/office/drawing/2014/main" id="{33B06452-8BF1-4C36-A5FC-C1D00A8BF19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9695942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2E2FE-F5FE-47BB-ACAC-0FF8DAFF7AFD}"/>
              </a:ext>
            </a:extLst>
          </p:cNvPr>
          <p:cNvSpPr>
            <a:spLocks noGrp="1"/>
          </p:cNvSpPr>
          <p:nvPr>
            <p:ph type="title"/>
          </p:nvPr>
        </p:nvSpPr>
        <p:spPr/>
        <p:txBody>
          <a:bodyPr/>
          <a:lstStyle/>
          <a:p>
            <a:r>
              <a:rPr lang="en-US"/>
              <a:t>Facebook Own Posts Table - 3 of 11</a:t>
            </a:r>
          </a:p>
        </p:txBody>
      </p:sp>
      <p:graphicFrame>
        <p:nvGraphicFramePr>
          <p:cNvPr id="5" name="Table Placeholder 4">
            <a:extLst>
              <a:ext uri="{FF2B5EF4-FFF2-40B4-BE49-F238E27FC236}">
                <a16:creationId xmlns:a16="http://schemas.microsoft.com/office/drawing/2014/main" id="{D97AB6B9-B307-4407-8689-E9AC2D9B9C20}"/>
              </a:ext>
            </a:extLst>
          </p:cNvPr>
          <p:cNvGraphicFramePr>
            <a:graphicFrameLocks noGrp="1"/>
          </p:cNvGraphicFramePr>
          <p:nvPr>
            <p:ph type="tbl" sz="quarter" idx="13"/>
            <p:extLst>
              <p:ext uri="{D42A27DB-BD31-4B8C-83A1-F6EECF244321}">
                <p14:modId xmlns:p14="http://schemas.microsoft.com/office/powerpoint/2010/main" val="889728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43158310"/>
                    </a:ext>
                  </a:extLst>
                </a:gridCol>
                <a:gridCol w="658368">
                  <a:extLst>
                    <a:ext uri="{9D8B030D-6E8A-4147-A177-3AD203B41FA5}">
                      <a16:colId xmlns:a16="http://schemas.microsoft.com/office/drawing/2014/main" val="4241516621"/>
                    </a:ext>
                  </a:extLst>
                </a:gridCol>
                <a:gridCol w="658368">
                  <a:extLst>
                    <a:ext uri="{9D8B030D-6E8A-4147-A177-3AD203B41FA5}">
                      <a16:colId xmlns:a16="http://schemas.microsoft.com/office/drawing/2014/main" val="1336835696"/>
                    </a:ext>
                  </a:extLst>
                </a:gridCol>
                <a:gridCol w="658368">
                  <a:extLst>
                    <a:ext uri="{9D8B030D-6E8A-4147-A177-3AD203B41FA5}">
                      <a16:colId xmlns:a16="http://schemas.microsoft.com/office/drawing/2014/main" val="3652767743"/>
                    </a:ext>
                  </a:extLst>
                </a:gridCol>
                <a:gridCol w="658368">
                  <a:extLst>
                    <a:ext uri="{9D8B030D-6E8A-4147-A177-3AD203B41FA5}">
                      <a16:colId xmlns:a16="http://schemas.microsoft.com/office/drawing/2014/main" val="2507422796"/>
                    </a:ext>
                  </a:extLst>
                </a:gridCol>
                <a:gridCol w="658368">
                  <a:extLst>
                    <a:ext uri="{9D8B030D-6E8A-4147-A177-3AD203B41FA5}">
                      <a16:colId xmlns:a16="http://schemas.microsoft.com/office/drawing/2014/main" val="4103231456"/>
                    </a:ext>
                  </a:extLst>
                </a:gridCol>
                <a:gridCol w="658368">
                  <a:extLst>
                    <a:ext uri="{9D8B030D-6E8A-4147-A177-3AD203B41FA5}">
                      <a16:colId xmlns:a16="http://schemas.microsoft.com/office/drawing/2014/main" val="503483558"/>
                    </a:ext>
                  </a:extLst>
                </a:gridCol>
                <a:gridCol w="658368">
                  <a:extLst>
                    <a:ext uri="{9D8B030D-6E8A-4147-A177-3AD203B41FA5}">
                      <a16:colId xmlns:a16="http://schemas.microsoft.com/office/drawing/2014/main" val="1539513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31153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- 2018-03-25 12:00:00</a:t>
                      </a:r>
                      <a:r>
                        <a:rPr kumimoji="0" lang="en-US" sz="1000" b="0" i="0" u="none" strike="noStrike" kern="1200" cap="none" spc="0" normalizeH="0" baseline="0" noProof="0">
                          <a:ln>
                            <a:noFill/>
                          </a:ln>
                          <a:solidFill>
                            <a:prstClr val="black"/>
                          </a:solidFill>
                          <a:effectLst/>
                          <a:uLnTx/>
                          <a:uFillTx/>
                          <a:latin typeface="+mn-lt"/>
                          <a:ea typeface="+mn-ea"/>
                          <a:cs typeface="+mn-cs"/>
                        </a:rPr>
                        <a:t>
Did you know, over 1 million bacteria are formed in your mouth in 2 – 4 hours after brushing your teeth?
4 – 7 hours after brushing, an invisible dental plaque is formed. By that time, you will have 10 million bacteria!
Shocking speed right? It’s important to brush your teeth twice daily with #SPLAT toothpaste to fight dental plaque.
#SPLATtoothpaste
#OralHygiene
#NaturalIngredients
#ProfessionalOralCare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48286117"/>
                  </a:ext>
                </a:extLst>
              </a:tr>
            </a:tbl>
          </a:graphicData>
        </a:graphic>
      </p:graphicFrame>
      <p:sp>
        <p:nvSpPr>
          <p:cNvPr id="4" name="Text Placeholder 3">
            <a:extLst>
              <a:ext uri="{FF2B5EF4-FFF2-40B4-BE49-F238E27FC236}">
                <a16:creationId xmlns:a16="http://schemas.microsoft.com/office/drawing/2014/main" id="{8FD1CC40-CC51-4E01-9B3D-67595531E80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760424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BABEB-0FBA-4C9C-BDB7-6A813E3F2AD6}"/>
              </a:ext>
            </a:extLst>
          </p:cNvPr>
          <p:cNvSpPr>
            <a:spLocks noGrp="1"/>
          </p:cNvSpPr>
          <p:nvPr>
            <p:ph type="title"/>
          </p:nvPr>
        </p:nvSpPr>
        <p:spPr/>
        <p:txBody>
          <a:bodyPr/>
          <a:lstStyle/>
          <a:p>
            <a:r>
              <a:rPr lang="en-US"/>
              <a:t>Facebook Own Posts Table - 4 of 11</a:t>
            </a:r>
          </a:p>
        </p:txBody>
      </p:sp>
      <p:graphicFrame>
        <p:nvGraphicFramePr>
          <p:cNvPr id="5" name="Table Placeholder 4">
            <a:extLst>
              <a:ext uri="{FF2B5EF4-FFF2-40B4-BE49-F238E27FC236}">
                <a16:creationId xmlns:a16="http://schemas.microsoft.com/office/drawing/2014/main" id="{6C2FFB24-2B2F-4D24-A568-0BECDAA9E328}"/>
              </a:ext>
            </a:extLst>
          </p:cNvPr>
          <p:cNvGraphicFramePr>
            <a:graphicFrameLocks noGrp="1"/>
          </p:cNvGraphicFramePr>
          <p:nvPr>
            <p:ph type="tbl" sz="quarter" idx="13"/>
            <p:extLst>
              <p:ext uri="{D42A27DB-BD31-4B8C-83A1-F6EECF244321}">
                <p14:modId xmlns:p14="http://schemas.microsoft.com/office/powerpoint/2010/main" val="2501870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77540223"/>
                    </a:ext>
                  </a:extLst>
                </a:gridCol>
                <a:gridCol w="658368">
                  <a:extLst>
                    <a:ext uri="{9D8B030D-6E8A-4147-A177-3AD203B41FA5}">
                      <a16:colId xmlns:a16="http://schemas.microsoft.com/office/drawing/2014/main" val="482500546"/>
                    </a:ext>
                  </a:extLst>
                </a:gridCol>
                <a:gridCol w="658368">
                  <a:extLst>
                    <a:ext uri="{9D8B030D-6E8A-4147-A177-3AD203B41FA5}">
                      <a16:colId xmlns:a16="http://schemas.microsoft.com/office/drawing/2014/main" val="3399751866"/>
                    </a:ext>
                  </a:extLst>
                </a:gridCol>
                <a:gridCol w="658368">
                  <a:extLst>
                    <a:ext uri="{9D8B030D-6E8A-4147-A177-3AD203B41FA5}">
                      <a16:colId xmlns:a16="http://schemas.microsoft.com/office/drawing/2014/main" val="352594968"/>
                    </a:ext>
                  </a:extLst>
                </a:gridCol>
                <a:gridCol w="658368">
                  <a:extLst>
                    <a:ext uri="{9D8B030D-6E8A-4147-A177-3AD203B41FA5}">
                      <a16:colId xmlns:a16="http://schemas.microsoft.com/office/drawing/2014/main" val="2279423188"/>
                    </a:ext>
                  </a:extLst>
                </a:gridCol>
                <a:gridCol w="658368">
                  <a:extLst>
                    <a:ext uri="{9D8B030D-6E8A-4147-A177-3AD203B41FA5}">
                      <a16:colId xmlns:a16="http://schemas.microsoft.com/office/drawing/2014/main" val="1639007171"/>
                    </a:ext>
                  </a:extLst>
                </a:gridCol>
                <a:gridCol w="658368">
                  <a:extLst>
                    <a:ext uri="{9D8B030D-6E8A-4147-A177-3AD203B41FA5}">
                      <a16:colId xmlns:a16="http://schemas.microsoft.com/office/drawing/2014/main" val="3277676205"/>
                    </a:ext>
                  </a:extLst>
                </a:gridCol>
                <a:gridCol w="658368">
                  <a:extLst>
                    <a:ext uri="{9D8B030D-6E8A-4147-A177-3AD203B41FA5}">
                      <a16:colId xmlns:a16="http://schemas.microsoft.com/office/drawing/2014/main" val="3080417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89763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- 2018-03-23 12:00:00</a:t>
                      </a:r>
                      <a:r>
                        <a:rPr kumimoji="0" lang="en-US" sz="1000" b="0" i="0" u="none" strike="noStrike" kern="1200" cap="none" spc="0" normalizeH="0" baseline="0" noProof="0">
                          <a:ln>
                            <a:noFill/>
                          </a:ln>
                          <a:solidFill>
                            <a:prstClr val="black"/>
                          </a:solidFill>
                          <a:effectLst/>
                          <a:uLnTx/>
                          <a:uFillTx/>
                          <a:latin typeface="+mn-lt"/>
                          <a:ea typeface="+mn-ea"/>
                          <a:cs typeface="+mn-cs"/>
                        </a:rPr>
                        <a:t>
How to KO bad breath everyday?
1. Drink more water and rinse with cool water
2. Floss your teeth after meals
3. Brush your teeth with #SPLAT Medical Herbs Toothpaste!
Its solid antibacterial properties from natural essential oils and medicinal herbs extracts create long-term breath freshness. It’s available at Ben's Independent Grocer !
#SPLATtoothpaste
#NaturalIngredients
#ProfessionalOralCare
#BrushingTeeth
 — Products shown: SPLAT Medical Herbs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93890460"/>
                  </a:ext>
                </a:extLst>
              </a:tr>
            </a:tbl>
          </a:graphicData>
        </a:graphic>
      </p:graphicFrame>
      <p:sp>
        <p:nvSpPr>
          <p:cNvPr id="4" name="Text Placeholder 3">
            <a:extLst>
              <a:ext uri="{FF2B5EF4-FFF2-40B4-BE49-F238E27FC236}">
                <a16:creationId xmlns:a16="http://schemas.microsoft.com/office/drawing/2014/main" id="{50F3D17B-70A0-42CE-ADFC-45FD98562FC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8056010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0EA36-39A9-4191-8076-FE44ED2E67DE}"/>
              </a:ext>
            </a:extLst>
          </p:cNvPr>
          <p:cNvSpPr>
            <a:spLocks noGrp="1"/>
          </p:cNvSpPr>
          <p:nvPr>
            <p:ph type="title"/>
          </p:nvPr>
        </p:nvSpPr>
        <p:spPr/>
        <p:txBody>
          <a:bodyPr/>
          <a:lstStyle/>
          <a:p>
            <a:r>
              <a:rPr lang="en-US"/>
              <a:t>Facebook Own Posts Table - 5 of 11</a:t>
            </a:r>
          </a:p>
        </p:txBody>
      </p:sp>
      <p:graphicFrame>
        <p:nvGraphicFramePr>
          <p:cNvPr id="5" name="Table Placeholder 4">
            <a:extLst>
              <a:ext uri="{FF2B5EF4-FFF2-40B4-BE49-F238E27FC236}">
                <a16:creationId xmlns:a16="http://schemas.microsoft.com/office/drawing/2014/main" id="{F3E0AD64-A4AC-4209-84C8-EA91F93A85D1}"/>
              </a:ext>
            </a:extLst>
          </p:cNvPr>
          <p:cNvGraphicFramePr>
            <a:graphicFrameLocks noGrp="1"/>
          </p:cNvGraphicFramePr>
          <p:nvPr>
            <p:ph type="tbl" sz="quarter" idx="13"/>
            <p:extLst>
              <p:ext uri="{D42A27DB-BD31-4B8C-83A1-F6EECF244321}">
                <p14:modId xmlns:p14="http://schemas.microsoft.com/office/powerpoint/2010/main" val="1439425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55973429"/>
                    </a:ext>
                  </a:extLst>
                </a:gridCol>
                <a:gridCol w="658368">
                  <a:extLst>
                    <a:ext uri="{9D8B030D-6E8A-4147-A177-3AD203B41FA5}">
                      <a16:colId xmlns:a16="http://schemas.microsoft.com/office/drawing/2014/main" val="3785698794"/>
                    </a:ext>
                  </a:extLst>
                </a:gridCol>
                <a:gridCol w="658368">
                  <a:extLst>
                    <a:ext uri="{9D8B030D-6E8A-4147-A177-3AD203B41FA5}">
                      <a16:colId xmlns:a16="http://schemas.microsoft.com/office/drawing/2014/main" val="1925929513"/>
                    </a:ext>
                  </a:extLst>
                </a:gridCol>
                <a:gridCol w="658368">
                  <a:extLst>
                    <a:ext uri="{9D8B030D-6E8A-4147-A177-3AD203B41FA5}">
                      <a16:colId xmlns:a16="http://schemas.microsoft.com/office/drawing/2014/main" val="2924134994"/>
                    </a:ext>
                  </a:extLst>
                </a:gridCol>
                <a:gridCol w="658368">
                  <a:extLst>
                    <a:ext uri="{9D8B030D-6E8A-4147-A177-3AD203B41FA5}">
                      <a16:colId xmlns:a16="http://schemas.microsoft.com/office/drawing/2014/main" val="4273468969"/>
                    </a:ext>
                  </a:extLst>
                </a:gridCol>
                <a:gridCol w="658368">
                  <a:extLst>
                    <a:ext uri="{9D8B030D-6E8A-4147-A177-3AD203B41FA5}">
                      <a16:colId xmlns:a16="http://schemas.microsoft.com/office/drawing/2014/main" val="267178397"/>
                    </a:ext>
                  </a:extLst>
                </a:gridCol>
                <a:gridCol w="658368">
                  <a:extLst>
                    <a:ext uri="{9D8B030D-6E8A-4147-A177-3AD203B41FA5}">
                      <a16:colId xmlns:a16="http://schemas.microsoft.com/office/drawing/2014/main" val="4270598908"/>
                    </a:ext>
                  </a:extLst>
                </a:gridCol>
                <a:gridCol w="658368">
                  <a:extLst>
                    <a:ext uri="{9D8B030D-6E8A-4147-A177-3AD203B41FA5}">
                      <a16:colId xmlns:a16="http://schemas.microsoft.com/office/drawing/2014/main" val="390277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32823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- 2018-03-20 12:00:00</a:t>
                      </a:r>
                      <a:r>
                        <a:rPr kumimoji="0" lang="en-US" sz="1000" b="0" i="0" u="none" strike="noStrike" kern="1200" cap="none" spc="0" normalizeH="0" baseline="0" noProof="0">
                          <a:ln>
                            <a:noFill/>
                          </a:ln>
                          <a:solidFill>
                            <a:prstClr val="black"/>
                          </a:solidFill>
                          <a:effectLst/>
                          <a:uLnTx/>
                          <a:uFillTx/>
                          <a:latin typeface="+mn-lt"/>
                          <a:ea typeface="+mn-ea"/>
                          <a:cs typeface="+mn-cs"/>
                        </a:rPr>
                        <a:t>
Dental cavities happens when plaque bacteria expel acid and breaks down carbohydrates. The oral pH balance becomes more acidic and it leads to the demineralization of your enamel.
Spots appear when your enamel loses mineral and causes tooth decay.
However! You can restore the damaged enamel by using remineralizing oral care products that contain calcium and phosphorus compounds.
#SPLATtoothpaste #oralhygiene
#oralhealthcare #naturalproducts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34753099"/>
                  </a:ext>
                </a:extLst>
              </a:tr>
            </a:tbl>
          </a:graphicData>
        </a:graphic>
      </p:graphicFrame>
      <p:sp>
        <p:nvSpPr>
          <p:cNvPr id="4" name="Text Placeholder 3">
            <a:extLst>
              <a:ext uri="{FF2B5EF4-FFF2-40B4-BE49-F238E27FC236}">
                <a16:creationId xmlns:a16="http://schemas.microsoft.com/office/drawing/2014/main" id="{09C65CB6-AE56-455E-96C3-3BD9BF83224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5715728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380CF-0276-498D-8C6D-B2D1000EC2C3}"/>
              </a:ext>
            </a:extLst>
          </p:cNvPr>
          <p:cNvSpPr>
            <a:spLocks noGrp="1"/>
          </p:cNvSpPr>
          <p:nvPr>
            <p:ph type="title"/>
          </p:nvPr>
        </p:nvSpPr>
        <p:spPr/>
        <p:txBody>
          <a:bodyPr/>
          <a:lstStyle/>
          <a:p>
            <a:r>
              <a:rPr lang="en-US"/>
              <a:t>Facebook Own Posts Table - 6 of 11</a:t>
            </a:r>
          </a:p>
        </p:txBody>
      </p:sp>
      <p:graphicFrame>
        <p:nvGraphicFramePr>
          <p:cNvPr id="5" name="Table Placeholder 4">
            <a:extLst>
              <a:ext uri="{FF2B5EF4-FFF2-40B4-BE49-F238E27FC236}">
                <a16:creationId xmlns:a16="http://schemas.microsoft.com/office/drawing/2014/main" id="{30C34BD8-3A3E-464C-AA21-FF7481707759}"/>
              </a:ext>
            </a:extLst>
          </p:cNvPr>
          <p:cNvGraphicFramePr>
            <a:graphicFrameLocks noGrp="1"/>
          </p:cNvGraphicFramePr>
          <p:nvPr>
            <p:ph type="tbl" sz="quarter" idx="13"/>
            <p:extLst>
              <p:ext uri="{D42A27DB-BD31-4B8C-83A1-F6EECF244321}">
                <p14:modId xmlns:p14="http://schemas.microsoft.com/office/powerpoint/2010/main" val="3727511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45612951"/>
                    </a:ext>
                  </a:extLst>
                </a:gridCol>
                <a:gridCol w="658368">
                  <a:extLst>
                    <a:ext uri="{9D8B030D-6E8A-4147-A177-3AD203B41FA5}">
                      <a16:colId xmlns:a16="http://schemas.microsoft.com/office/drawing/2014/main" val="2375483887"/>
                    </a:ext>
                  </a:extLst>
                </a:gridCol>
                <a:gridCol w="658368">
                  <a:extLst>
                    <a:ext uri="{9D8B030D-6E8A-4147-A177-3AD203B41FA5}">
                      <a16:colId xmlns:a16="http://schemas.microsoft.com/office/drawing/2014/main" val="2655991625"/>
                    </a:ext>
                  </a:extLst>
                </a:gridCol>
                <a:gridCol w="658368">
                  <a:extLst>
                    <a:ext uri="{9D8B030D-6E8A-4147-A177-3AD203B41FA5}">
                      <a16:colId xmlns:a16="http://schemas.microsoft.com/office/drawing/2014/main" val="2526002503"/>
                    </a:ext>
                  </a:extLst>
                </a:gridCol>
                <a:gridCol w="658368">
                  <a:extLst>
                    <a:ext uri="{9D8B030D-6E8A-4147-A177-3AD203B41FA5}">
                      <a16:colId xmlns:a16="http://schemas.microsoft.com/office/drawing/2014/main" val="3273648471"/>
                    </a:ext>
                  </a:extLst>
                </a:gridCol>
                <a:gridCol w="658368">
                  <a:extLst>
                    <a:ext uri="{9D8B030D-6E8A-4147-A177-3AD203B41FA5}">
                      <a16:colId xmlns:a16="http://schemas.microsoft.com/office/drawing/2014/main" val="3870041198"/>
                    </a:ext>
                  </a:extLst>
                </a:gridCol>
                <a:gridCol w="658368">
                  <a:extLst>
                    <a:ext uri="{9D8B030D-6E8A-4147-A177-3AD203B41FA5}">
                      <a16:colId xmlns:a16="http://schemas.microsoft.com/office/drawing/2014/main" val="2872685056"/>
                    </a:ext>
                  </a:extLst>
                </a:gridCol>
                <a:gridCol w="658368">
                  <a:extLst>
                    <a:ext uri="{9D8B030D-6E8A-4147-A177-3AD203B41FA5}">
                      <a16:colId xmlns:a16="http://schemas.microsoft.com/office/drawing/2014/main" val="2429866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38351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- 2018-03-17 12:00:00</a:t>
                      </a:r>
                      <a:r>
                        <a:rPr kumimoji="0" lang="en-US" sz="1000" b="0" i="0" u="none" strike="noStrike" kern="1200" cap="none" spc="0" normalizeH="0" baseline="0" noProof="0">
                          <a:ln>
                            <a:noFill/>
                          </a:ln>
                          <a:solidFill>
                            <a:prstClr val="black"/>
                          </a:solidFill>
                          <a:effectLst/>
                          <a:uLnTx/>
                          <a:uFillTx/>
                          <a:latin typeface="+mn-lt"/>
                          <a:ea typeface="+mn-ea"/>
                          <a:cs typeface="+mn-cs"/>
                        </a:rPr>
                        <a:t>
There are two types of people, are you a minty toothpaste lover or a mint-phobic?
#SPLAT
#SPLATsmile
#ProfessionalOralCare
#naturalproducts
#oralhygiene
 — Products shown: SPLAT Medical Herbs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1658688"/>
                  </a:ext>
                </a:extLst>
              </a:tr>
            </a:tbl>
          </a:graphicData>
        </a:graphic>
      </p:graphicFrame>
      <p:sp>
        <p:nvSpPr>
          <p:cNvPr id="4" name="Text Placeholder 3">
            <a:extLst>
              <a:ext uri="{FF2B5EF4-FFF2-40B4-BE49-F238E27FC236}">
                <a16:creationId xmlns:a16="http://schemas.microsoft.com/office/drawing/2014/main" id="{55CD3029-A7E0-415C-8B18-0F129715D09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837984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325E0-252F-470D-B7F2-7B9B80224BE4}"/>
              </a:ext>
            </a:extLst>
          </p:cNvPr>
          <p:cNvSpPr>
            <a:spLocks noGrp="1"/>
          </p:cNvSpPr>
          <p:nvPr>
            <p:ph type="title"/>
          </p:nvPr>
        </p:nvSpPr>
        <p:spPr/>
        <p:txBody>
          <a:bodyPr/>
          <a:lstStyle/>
          <a:p>
            <a:r>
              <a:rPr lang="en-US"/>
              <a:t>Facebook Own Posts Table - 7 of 11</a:t>
            </a:r>
          </a:p>
        </p:txBody>
      </p:sp>
      <p:graphicFrame>
        <p:nvGraphicFramePr>
          <p:cNvPr id="5" name="Table Placeholder 4">
            <a:extLst>
              <a:ext uri="{FF2B5EF4-FFF2-40B4-BE49-F238E27FC236}">
                <a16:creationId xmlns:a16="http://schemas.microsoft.com/office/drawing/2014/main" id="{C113B35E-9D1D-425E-81EC-90A03D59E1B9}"/>
              </a:ext>
            </a:extLst>
          </p:cNvPr>
          <p:cNvGraphicFramePr>
            <a:graphicFrameLocks noGrp="1"/>
          </p:cNvGraphicFramePr>
          <p:nvPr>
            <p:ph type="tbl" sz="quarter" idx="13"/>
            <p:extLst>
              <p:ext uri="{D42A27DB-BD31-4B8C-83A1-F6EECF244321}">
                <p14:modId xmlns:p14="http://schemas.microsoft.com/office/powerpoint/2010/main" val="1689078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19264249"/>
                    </a:ext>
                  </a:extLst>
                </a:gridCol>
                <a:gridCol w="658368">
                  <a:extLst>
                    <a:ext uri="{9D8B030D-6E8A-4147-A177-3AD203B41FA5}">
                      <a16:colId xmlns:a16="http://schemas.microsoft.com/office/drawing/2014/main" val="2047146508"/>
                    </a:ext>
                  </a:extLst>
                </a:gridCol>
                <a:gridCol w="658368">
                  <a:extLst>
                    <a:ext uri="{9D8B030D-6E8A-4147-A177-3AD203B41FA5}">
                      <a16:colId xmlns:a16="http://schemas.microsoft.com/office/drawing/2014/main" val="1634788816"/>
                    </a:ext>
                  </a:extLst>
                </a:gridCol>
                <a:gridCol w="658368">
                  <a:extLst>
                    <a:ext uri="{9D8B030D-6E8A-4147-A177-3AD203B41FA5}">
                      <a16:colId xmlns:a16="http://schemas.microsoft.com/office/drawing/2014/main" val="3559204258"/>
                    </a:ext>
                  </a:extLst>
                </a:gridCol>
                <a:gridCol w="658368">
                  <a:extLst>
                    <a:ext uri="{9D8B030D-6E8A-4147-A177-3AD203B41FA5}">
                      <a16:colId xmlns:a16="http://schemas.microsoft.com/office/drawing/2014/main" val="1808725228"/>
                    </a:ext>
                  </a:extLst>
                </a:gridCol>
                <a:gridCol w="658368">
                  <a:extLst>
                    <a:ext uri="{9D8B030D-6E8A-4147-A177-3AD203B41FA5}">
                      <a16:colId xmlns:a16="http://schemas.microsoft.com/office/drawing/2014/main" val="3031436596"/>
                    </a:ext>
                  </a:extLst>
                </a:gridCol>
                <a:gridCol w="658368">
                  <a:extLst>
                    <a:ext uri="{9D8B030D-6E8A-4147-A177-3AD203B41FA5}">
                      <a16:colId xmlns:a16="http://schemas.microsoft.com/office/drawing/2014/main" val="537082229"/>
                    </a:ext>
                  </a:extLst>
                </a:gridCol>
                <a:gridCol w="658368">
                  <a:extLst>
                    <a:ext uri="{9D8B030D-6E8A-4147-A177-3AD203B41FA5}">
                      <a16:colId xmlns:a16="http://schemas.microsoft.com/office/drawing/2014/main" val="1448520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55388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- 2018-03-14 12:00:01</a:t>
                      </a:r>
                      <a:r>
                        <a:rPr kumimoji="0" lang="en-US" sz="1000" b="0" i="0" u="none" strike="noStrike" kern="1200" cap="none" spc="0" normalizeH="0" baseline="0" noProof="0">
                          <a:ln>
                            <a:noFill/>
                          </a:ln>
                          <a:solidFill>
                            <a:prstClr val="black"/>
                          </a:solidFill>
                          <a:effectLst/>
                          <a:uLnTx/>
                          <a:uFillTx/>
                          <a:latin typeface="+mn-lt"/>
                          <a:ea typeface="+mn-ea"/>
                          <a:cs typeface="+mn-cs"/>
                        </a:rPr>
                        <a:t>
Today is the best excuse to eat a pie! Why? Because it’s Pi Day!
Remember these magical figures π=3.14159?
Who can resist the fresh, crusty pie right? Just don’t forget to use SPLAT Medical Herbs Toothpaste after eating it.
The natural extracts of sage, camomile and hawthorn in the toothpaste provides effective gum and tooth care. It is available at Ben's Independent Grocer and Jaya Grocer.
#TriclosanFree #ProfessionalOralCare
#SPLATtoothpaste #oralhygiene
 — Products shown: SPLAT Medical Herbs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82663083"/>
                  </a:ext>
                </a:extLst>
              </a:tr>
            </a:tbl>
          </a:graphicData>
        </a:graphic>
      </p:graphicFrame>
      <p:sp>
        <p:nvSpPr>
          <p:cNvPr id="4" name="Text Placeholder 3">
            <a:extLst>
              <a:ext uri="{FF2B5EF4-FFF2-40B4-BE49-F238E27FC236}">
                <a16:creationId xmlns:a16="http://schemas.microsoft.com/office/drawing/2014/main" id="{41786D29-0D2D-4BA0-B755-E477BC41F20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2191357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33F3A-37FD-410D-A5EA-5A3D3253C617}"/>
              </a:ext>
            </a:extLst>
          </p:cNvPr>
          <p:cNvSpPr>
            <a:spLocks noGrp="1"/>
          </p:cNvSpPr>
          <p:nvPr>
            <p:ph type="title"/>
          </p:nvPr>
        </p:nvSpPr>
        <p:spPr/>
        <p:txBody>
          <a:bodyPr/>
          <a:lstStyle/>
          <a:p>
            <a:r>
              <a:rPr lang="en-US"/>
              <a:t>Facebook Own Posts Table - 8 of 11</a:t>
            </a:r>
          </a:p>
        </p:txBody>
      </p:sp>
      <p:graphicFrame>
        <p:nvGraphicFramePr>
          <p:cNvPr id="5" name="Table Placeholder 4">
            <a:extLst>
              <a:ext uri="{FF2B5EF4-FFF2-40B4-BE49-F238E27FC236}">
                <a16:creationId xmlns:a16="http://schemas.microsoft.com/office/drawing/2014/main" id="{D35979DC-484B-4A93-889E-18FC53EC9B58}"/>
              </a:ext>
            </a:extLst>
          </p:cNvPr>
          <p:cNvGraphicFramePr>
            <a:graphicFrameLocks noGrp="1"/>
          </p:cNvGraphicFramePr>
          <p:nvPr>
            <p:ph type="tbl" sz="quarter" idx="13"/>
            <p:extLst>
              <p:ext uri="{D42A27DB-BD31-4B8C-83A1-F6EECF244321}">
                <p14:modId xmlns:p14="http://schemas.microsoft.com/office/powerpoint/2010/main" val="514215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69223624"/>
                    </a:ext>
                  </a:extLst>
                </a:gridCol>
                <a:gridCol w="658368">
                  <a:extLst>
                    <a:ext uri="{9D8B030D-6E8A-4147-A177-3AD203B41FA5}">
                      <a16:colId xmlns:a16="http://schemas.microsoft.com/office/drawing/2014/main" val="1992329624"/>
                    </a:ext>
                  </a:extLst>
                </a:gridCol>
                <a:gridCol w="658368">
                  <a:extLst>
                    <a:ext uri="{9D8B030D-6E8A-4147-A177-3AD203B41FA5}">
                      <a16:colId xmlns:a16="http://schemas.microsoft.com/office/drawing/2014/main" val="1993409184"/>
                    </a:ext>
                  </a:extLst>
                </a:gridCol>
                <a:gridCol w="658368">
                  <a:extLst>
                    <a:ext uri="{9D8B030D-6E8A-4147-A177-3AD203B41FA5}">
                      <a16:colId xmlns:a16="http://schemas.microsoft.com/office/drawing/2014/main" val="2168257125"/>
                    </a:ext>
                  </a:extLst>
                </a:gridCol>
                <a:gridCol w="658368">
                  <a:extLst>
                    <a:ext uri="{9D8B030D-6E8A-4147-A177-3AD203B41FA5}">
                      <a16:colId xmlns:a16="http://schemas.microsoft.com/office/drawing/2014/main" val="3522972497"/>
                    </a:ext>
                  </a:extLst>
                </a:gridCol>
                <a:gridCol w="658368">
                  <a:extLst>
                    <a:ext uri="{9D8B030D-6E8A-4147-A177-3AD203B41FA5}">
                      <a16:colId xmlns:a16="http://schemas.microsoft.com/office/drawing/2014/main" val="2102512597"/>
                    </a:ext>
                  </a:extLst>
                </a:gridCol>
                <a:gridCol w="658368">
                  <a:extLst>
                    <a:ext uri="{9D8B030D-6E8A-4147-A177-3AD203B41FA5}">
                      <a16:colId xmlns:a16="http://schemas.microsoft.com/office/drawing/2014/main" val="2693282283"/>
                    </a:ext>
                  </a:extLst>
                </a:gridCol>
                <a:gridCol w="658368">
                  <a:extLst>
                    <a:ext uri="{9D8B030D-6E8A-4147-A177-3AD203B41FA5}">
                      <a16:colId xmlns:a16="http://schemas.microsoft.com/office/drawing/2014/main" val="566156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555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- 2018-03-11 12:00:00</a:t>
                      </a:r>
                      <a:r>
                        <a:rPr kumimoji="0" lang="en-US" sz="1000" b="0" i="0" u="none" strike="noStrike" kern="1200" cap="none" spc="0" normalizeH="0" baseline="0" noProof="0">
                          <a:ln>
                            <a:noFill/>
                          </a:ln>
                          <a:solidFill>
                            <a:prstClr val="black"/>
                          </a:solidFill>
                          <a:effectLst/>
                          <a:uLnTx/>
                          <a:uFillTx/>
                          <a:latin typeface="+mn-lt"/>
                          <a:ea typeface="+mn-ea"/>
                          <a:cs typeface="+mn-cs"/>
                        </a:rPr>
                        <a:t>
Horse hair and silk thread were used for flossing back in ancient times!
Now, nylon is the most common dental flossing material because it works well between teeth. There are also eco-friendly floss products in the market.
Dental floss helps to remove plaque that accumulate between your teeth. However, flossing alone ain’t enough – don’t forget to brush your teeth too!
#ProfessionalOralCare
#NaturalIngredients
#oralhygiene 
#freshbreath
 — Products shown: SPLAT Medical Herbs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08249885"/>
                  </a:ext>
                </a:extLst>
              </a:tr>
            </a:tbl>
          </a:graphicData>
        </a:graphic>
      </p:graphicFrame>
      <p:sp>
        <p:nvSpPr>
          <p:cNvPr id="4" name="Text Placeholder 3">
            <a:extLst>
              <a:ext uri="{FF2B5EF4-FFF2-40B4-BE49-F238E27FC236}">
                <a16:creationId xmlns:a16="http://schemas.microsoft.com/office/drawing/2014/main" id="{3003B9D1-4C46-42FD-B232-352305BA36E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823169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76ADA-3E01-4DF9-AE1E-3FB87F60F524}"/>
              </a:ext>
            </a:extLst>
          </p:cNvPr>
          <p:cNvSpPr>
            <a:spLocks noGrp="1"/>
          </p:cNvSpPr>
          <p:nvPr>
            <p:ph type="title"/>
          </p:nvPr>
        </p:nvSpPr>
        <p:spPr/>
        <p:txBody>
          <a:bodyPr/>
          <a:lstStyle/>
          <a:p>
            <a:r>
              <a:rPr lang="en-US"/>
              <a:t>Facebook Own Posts Table - 9 of 11</a:t>
            </a:r>
          </a:p>
        </p:txBody>
      </p:sp>
      <p:graphicFrame>
        <p:nvGraphicFramePr>
          <p:cNvPr id="5" name="Table Placeholder 4">
            <a:extLst>
              <a:ext uri="{FF2B5EF4-FFF2-40B4-BE49-F238E27FC236}">
                <a16:creationId xmlns:a16="http://schemas.microsoft.com/office/drawing/2014/main" id="{A11E6833-D5A8-47EB-8FAB-A763C7CFFC92}"/>
              </a:ext>
            </a:extLst>
          </p:cNvPr>
          <p:cNvGraphicFramePr>
            <a:graphicFrameLocks noGrp="1"/>
          </p:cNvGraphicFramePr>
          <p:nvPr>
            <p:ph type="tbl" sz="quarter" idx="13"/>
            <p:extLst>
              <p:ext uri="{D42A27DB-BD31-4B8C-83A1-F6EECF244321}">
                <p14:modId xmlns:p14="http://schemas.microsoft.com/office/powerpoint/2010/main" val="4111584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53247788"/>
                    </a:ext>
                  </a:extLst>
                </a:gridCol>
                <a:gridCol w="658368">
                  <a:extLst>
                    <a:ext uri="{9D8B030D-6E8A-4147-A177-3AD203B41FA5}">
                      <a16:colId xmlns:a16="http://schemas.microsoft.com/office/drawing/2014/main" val="668278560"/>
                    </a:ext>
                  </a:extLst>
                </a:gridCol>
                <a:gridCol w="658368">
                  <a:extLst>
                    <a:ext uri="{9D8B030D-6E8A-4147-A177-3AD203B41FA5}">
                      <a16:colId xmlns:a16="http://schemas.microsoft.com/office/drawing/2014/main" val="1404052750"/>
                    </a:ext>
                  </a:extLst>
                </a:gridCol>
                <a:gridCol w="658368">
                  <a:extLst>
                    <a:ext uri="{9D8B030D-6E8A-4147-A177-3AD203B41FA5}">
                      <a16:colId xmlns:a16="http://schemas.microsoft.com/office/drawing/2014/main" val="1678063469"/>
                    </a:ext>
                  </a:extLst>
                </a:gridCol>
                <a:gridCol w="658368">
                  <a:extLst>
                    <a:ext uri="{9D8B030D-6E8A-4147-A177-3AD203B41FA5}">
                      <a16:colId xmlns:a16="http://schemas.microsoft.com/office/drawing/2014/main" val="1472295590"/>
                    </a:ext>
                  </a:extLst>
                </a:gridCol>
                <a:gridCol w="658368">
                  <a:extLst>
                    <a:ext uri="{9D8B030D-6E8A-4147-A177-3AD203B41FA5}">
                      <a16:colId xmlns:a16="http://schemas.microsoft.com/office/drawing/2014/main" val="3609140838"/>
                    </a:ext>
                  </a:extLst>
                </a:gridCol>
                <a:gridCol w="658368">
                  <a:extLst>
                    <a:ext uri="{9D8B030D-6E8A-4147-A177-3AD203B41FA5}">
                      <a16:colId xmlns:a16="http://schemas.microsoft.com/office/drawing/2014/main" val="2374430738"/>
                    </a:ext>
                  </a:extLst>
                </a:gridCol>
                <a:gridCol w="658368">
                  <a:extLst>
                    <a:ext uri="{9D8B030D-6E8A-4147-A177-3AD203B41FA5}">
                      <a16:colId xmlns:a16="http://schemas.microsoft.com/office/drawing/2014/main" val="3191975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65344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- 2018-03-08 12:00:00</a:t>
                      </a:r>
                      <a:r>
                        <a:rPr kumimoji="0" lang="en-US" sz="1000" b="0" i="0" u="none" strike="noStrike" kern="1200" cap="none" spc="0" normalizeH="0" baseline="0" noProof="0">
                          <a:ln>
                            <a:noFill/>
                          </a:ln>
                          <a:solidFill>
                            <a:prstClr val="black"/>
                          </a:solidFill>
                          <a:effectLst/>
                          <a:uLnTx/>
                          <a:uFillTx/>
                          <a:latin typeface="+mn-lt"/>
                          <a:ea typeface="+mn-ea"/>
                          <a:cs typeface="+mn-cs"/>
                        </a:rPr>
                        <a:t>
It’s March 8 and we celebrate women’s achievement in culture, politic, social and economy.
This day also marks a call to action for accelerating gender equality. Happy International Women's Day​! 
Portes (SPLAT's distributor) has came up with the Portes Social Initiative to empower mothers to become merchandisers and mumpreneurs, supporting the entrepreneurial spirit and desire for self improvement among women.
You can watch the video here: https://www.facebook.com/splatasia/videos/354532148332247/
#SPLATsmile #oralhealthcare
#SPLATtoothpaste #freshbreath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54242141"/>
                  </a:ext>
                </a:extLst>
              </a:tr>
            </a:tbl>
          </a:graphicData>
        </a:graphic>
      </p:graphicFrame>
      <p:sp>
        <p:nvSpPr>
          <p:cNvPr id="4" name="Text Placeholder 3">
            <a:extLst>
              <a:ext uri="{FF2B5EF4-FFF2-40B4-BE49-F238E27FC236}">
                <a16:creationId xmlns:a16="http://schemas.microsoft.com/office/drawing/2014/main" id="{D59280B7-7773-4721-B822-942DF110054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9182417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743E7-9522-4297-9B7B-B9F76B4524B9}"/>
              </a:ext>
            </a:extLst>
          </p:cNvPr>
          <p:cNvSpPr>
            <a:spLocks noGrp="1"/>
          </p:cNvSpPr>
          <p:nvPr>
            <p:ph type="title"/>
          </p:nvPr>
        </p:nvSpPr>
        <p:spPr/>
        <p:txBody>
          <a:bodyPr/>
          <a:lstStyle/>
          <a:p>
            <a:r>
              <a:rPr lang="en-US"/>
              <a:t>Facebook Own Posts Table - 10 of 11</a:t>
            </a:r>
          </a:p>
        </p:txBody>
      </p:sp>
      <p:graphicFrame>
        <p:nvGraphicFramePr>
          <p:cNvPr id="5" name="Table Placeholder 4">
            <a:extLst>
              <a:ext uri="{FF2B5EF4-FFF2-40B4-BE49-F238E27FC236}">
                <a16:creationId xmlns:a16="http://schemas.microsoft.com/office/drawing/2014/main" id="{535F868A-AE98-4654-AF28-58A31CC2AF5D}"/>
              </a:ext>
            </a:extLst>
          </p:cNvPr>
          <p:cNvGraphicFramePr>
            <a:graphicFrameLocks noGrp="1"/>
          </p:cNvGraphicFramePr>
          <p:nvPr>
            <p:ph type="tbl" sz="quarter" idx="13"/>
            <p:extLst>
              <p:ext uri="{D42A27DB-BD31-4B8C-83A1-F6EECF244321}">
                <p14:modId xmlns:p14="http://schemas.microsoft.com/office/powerpoint/2010/main" val="2695864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24669364"/>
                    </a:ext>
                  </a:extLst>
                </a:gridCol>
                <a:gridCol w="658368">
                  <a:extLst>
                    <a:ext uri="{9D8B030D-6E8A-4147-A177-3AD203B41FA5}">
                      <a16:colId xmlns:a16="http://schemas.microsoft.com/office/drawing/2014/main" val="690913205"/>
                    </a:ext>
                  </a:extLst>
                </a:gridCol>
                <a:gridCol w="658368">
                  <a:extLst>
                    <a:ext uri="{9D8B030D-6E8A-4147-A177-3AD203B41FA5}">
                      <a16:colId xmlns:a16="http://schemas.microsoft.com/office/drawing/2014/main" val="2574468291"/>
                    </a:ext>
                  </a:extLst>
                </a:gridCol>
                <a:gridCol w="658368">
                  <a:extLst>
                    <a:ext uri="{9D8B030D-6E8A-4147-A177-3AD203B41FA5}">
                      <a16:colId xmlns:a16="http://schemas.microsoft.com/office/drawing/2014/main" val="93130282"/>
                    </a:ext>
                  </a:extLst>
                </a:gridCol>
                <a:gridCol w="658368">
                  <a:extLst>
                    <a:ext uri="{9D8B030D-6E8A-4147-A177-3AD203B41FA5}">
                      <a16:colId xmlns:a16="http://schemas.microsoft.com/office/drawing/2014/main" val="3299305582"/>
                    </a:ext>
                  </a:extLst>
                </a:gridCol>
                <a:gridCol w="658368">
                  <a:extLst>
                    <a:ext uri="{9D8B030D-6E8A-4147-A177-3AD203B41FA5}">
                      <a16:colId xmlns:a16="http://schemas.microsoft.com/office/drawing/2014/main" val="3194729284"/>
                    </a:ext>
                  </a:extLst>
                </a:gridCol>
                <a:gridCol w="658368">
                  <a:extLst>
                    <a:ext uri="{9D8B030D-6E8A-4147-A177-3AD203B41FA5}">
                      <a16:colId xmlns:a16="http://schemas.microsoft.com/office/drawing/2014/main" val="671442114"/>
                    </a:ext>
                  </a:extLst>
                </a:gridCol>
                <a:gridCol w="658368">
                  <a:extLst>
                    <a:ext uri="{9D8B030D-6E8A-4147-A177-3AD203B41FA5}">
                      <a16:colId xmlns:a16="http://schemas.microsoft.com/office/drawing/2014/main" val="3020937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66024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- 2018-03-05 12:00:00</a:t>
                      </a:r>
                      <a:r>
                        <a:rPr kumimoji="0" lang="en-US" sz="1000" b="0" i="0" u="none" strike="noStrike" kern="1200" cap="none" spc="0" normalizeH="0" baseline="0" noProof="0">
                          <a:ln>
                            <a:noFill/>
                          </a:ln>
                          <a:solidFill>
                            <a:prstClr val="black"/>
                          </a:solidFill>
                          <a:effectLst/>
                          <a:uLnTx/>
                          <a:uFillTx/>
                          <a:latin typeface="+mn-lt"/>
                          <a:ea typeface="+mn-ea"/>
                          <a:cs typeface="+mn-cs"/>
                        </a:rPr>
                        <a:t>
Stock up on your #SPLAT toothpaste online and your shipping fee is on us!
Note: Applicable for orders exceeding RM18 to anywhere within Peninsula Malaysia in 2018!
Shop online now at:
- Lazada (http://www.lazada.com.my/mimijumi-malaysia/)
- Shopee (https://shopee.com.my/portessdnbhd)
- 11street MY (http://www.11street.my/store/mimijumi)
#ProfessionalOralCare #BrushingTeeth
#freshbreath #oralhygiene
 — Products shown: SPLAT Medical Herbs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1747121"/>
                  </a:ext>
                </a:extLst>
              </a:tr>
            </a:tbl>
          </a:graphicData>
        </a:graphic>
      </p:graphicFrame>
      <p:sp>
        <p:nvSpPr>
          <p:cNvPr id="4" name="Text Placeholder 3">
            <a:extLst>
              <a:ext uri="{FF2B5EF4-FFF2-40B4-BE49-F238E27FC236}">
                <a16:creationId xmlns:a16="http://schemas.microsoft.com/office/drawing/2014/main" id="{0579741A-E58C-405C-9730-8FC9E93C90C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0315344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1236A-A5F2-419A-B41D-C598B12D1525}"/>
              </a:ext>
            </a:extLst>
          </p:cNvPr>
          <p:cNvSpPr>
            <a:spLocks noGrp="1"/>
          </p:cNvSpPr>
          <p:nvPr>
            <p:ph type="title"/>
          </p:nvPr>
        </p:nvSpPr>
        <p:spPr/>
        <p:txBody>
          <a:bodyPr/>
          <a:lstStyle/>
          <a:p>
            <a:r>
              <a:rPr lang="en-US"/>
              <a:t>Facebook Own Posts Table - 11 of 11</a:t>
            </a:r>
          </a:p>
        </p:txBody>
      </p:sp>
      <p:graphicFrame>
        <p:nvGraphicFramePr>
          <p:cNvPr id="5" name="Table Placeholder 4">
            <a:extLst>
              <a:ext uri="{FF2B5EF4-FFF2-40B4-BE49-F238E27FC236}">
                <a16:creationId xmlns:a16="http://schemas.microsoft.com/office/drawing/2014/main" id="{6C96D793-D21E-4EC4-B959-41F574EF8676}"/>
              </a:ext>
            </a:extLst>
          </p:cNvPr>
          <p:cNvGraphicFramePr>
            <a:graphicFrameLocks noGrp="1"/>
          </p:cNvGraphicFramePr>
          <p:nvPr>
            <p:ph type="tbl" sz="quarter" idx="13"/>
            <p:extLst>
              <p:ext uri="{D42A27DB-BD31-4B8C-83A1-F6EECF244321}">
                <p14:modId xmlns:p14="http://schemas.microsoft.com/office/powerpoint/2010/main" val="3086727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99536400"/>
                    </a:ext>
                  </a:extLst>
                </a:gridCol>
                <a:gridCol w="658368">
                  <a:extLst>
                    <a:ext uri="{9D8B030D-6E8A-4147-A177-3AD203B41FA5}">
                      <a16:colId xmlns:a16="http://schemas.microsoft.com/office/drawing/2014/main" val="2160987598"/>
                    </a:ext>
                  </a:extLst>
                </a:gridCol>
                <a:gridCol w="658368">
                  <a:extLst>
                    <a:ext uri="{9D8B030D-6E8A-4147-A177-3AD203B41FA5}">
                      <a16:colId xmlns:a16="http://schemas.microsoft.com/office/drawing/2014/main" val="735755724"/>
                    </a:ext>
                  </a:extLst>
                </a:gridCol>
                <a:gridCol w="658368">
                  <a:extLst>
                    <a:ext uri="{9D8B030D-6E8A-4147-A177-3AD203B41FA5}">
                      <a16:colId xmlns:a16="http://schemas.microsoft.com/office/drawing/2014/main" val="2622482304"/>
                    </a:ext>
                  </a:extLst>
                </a:gridCol>
                <a:gridCol w="658368">
                  <a:extLst>
                    <a:ext uri="{9D8B030D-6E8A-4147-A177-3AD203B41FA5}">
                      <a16:colId xmlns:a16="http://schemas.microsoft.com/office/drawing/2014/main" val="2486553124"/>
                    </a:ext>
                  </a:extLst>
                </a:gridCol>
                <a:gridCol w="658368">
                  <a:extLst>
                    <a:ext uri="{9D8B030D-6E8A-4147-A177-3AD203B41FA5}">
                      <a16:colId xmlns:a16="http://schemas.microsoft.com/office/drawing/2014/main" val="34571364"/>
                    </a:ext>
                  </a:extLst>
                </a:gridCol>
                <a:gridCol w="658368">
                  <a:extLst>
                    <a:ext uri="{9D8B030D-6E8A-4147-A177-3AD203B41FA5}">
                      <a16:colId xmlns:a16="http://schemas.microsoft.com/office/drawing/2014/main" val="2356177451"/>
                    </a:ext>
                  </a:extLst>
                </a:gridCol>
                <a:gridCol w="658368">
                  <a:extLst>
                    <a:ext uri="{9D8B030D-6E8A-4147-A177-3AD203B41FA5}">
                      <a16:colId xmlns:a16="http://schemas.microsoft.com/office/drawing/2014/main" val="4282415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04628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- 2018-03-01 12:00:00</a:t>
                      </a:r>
                      <a:r>
                        <a:rPr kumimoji="0" lang="en-US" sz="1000" b="0" i="0" u="none" strike="noStrike" kern="1200" cap="none" spc="0" normalizeH="0" baseline="0" noProof="0">
                          <a:ln>
                            <a:noFill/>
                          </a:ln>
                          <a:solidFill>
                            <a:prstClr val="black"/>
                          </a:solidFill>
                          <a:effectLst/>
                          <a:uLnTx/>
                          <a:uFillTx/>
                          <a:latin typeface="+mn-lt"/>
                          <a:ea typeface="+mn-ea"/>
                          <a:cs typeface="+mn-cs"/>
                        </a:rPr>
                        <a:t>
Knock knock!
March: Who’s there?
It’s the flavour of the month, #SPLAT Medical Herbs Toothpaste!
Starting today, you can get RM1 discount when you purchase your Medical Herbs Toothpaste in Malaysia till the end of the month!
You can find us at:
Ben's Independent Grocer
Jaya Grocer
#ProfessionalOralCare
#NaturalIngredients
#oralhygiene #freshbreath
 — Products shown: SPLAT Medical Herbs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90423836"/>
                  </a:ext>
                </a:extLst>
              </a:tr>
            </a:tbl>
          </a:graphicData>
        </a:graphic>
      </p:graphicFrame>
      <p:sp>
        <p:nvSpPr>
          <p:cNvPr id="4" name="Text Placeholder 3">
            <a:extLst>
              <a:ext uri="{FF2B5EF4-FFF2-40B4-BE49-F238E27FC236}">
                <a16:creationId xmlns:a16="http://schemas.microsoft.com/office/drawing/2014/main" id="{DD6A3BE2-DDA1-4E4A-9C83-B0C54D9E312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1235632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9DBC8-A029-43F6-9942-74AB3CE80802}"/>
              </a:ext>
            </a:extLst>
          </p:cNvPr>
          <p:cNvSpPr>
            <a:spLocks noGrp="1"/>
          </p:cNvSpPr>
          <p:nvPr>
            <p:ph type="title"/>
          </p:nvPr>
        </p:nvSpPr>
        <p:spPr/>
        <p:txBody>
          <a:bodyPr/>
          <a:lstStyle/>
          <a:p>
            <a:r>
              <a:rPr lang="en-US"/>
              <a:t>Facebook Own Posts Table - 1 of 14</a:t>
            </a:r>
          </a:p>
        </p:txBody>
      </p:sp>
      <p:graphicFrame>
        <p:nvGraphicFramePr>
          <p:cNvPr id="5" name="Table Placeholder 4">
            <a:extLst>
              <a:ext uri="{FF2B5EF4-FFF2-40B4-BE49-F238E27FC236}">
                <a16:creationId xmlns:a16="http://schemas.microsoft.com/office/drawing/2014/main" id="{4917CE2C-CBDA-4242-8977-95AADD081915}"/>
              </a:ext>
            </a:extLst>
          </p:cNvPr>
          <p:cNvGraphicFramePr>
            <a:graphicFrameLocks noGrp="1"/>
          </p:cNvGraphicFramePr>
          <p:nvPr>
            <p:ph type="tbl" sz="quarter" idx="13"/>
            <p:extLst>
              <p:ext uri="{D42A27DB-BD31-4B8C-83A1-F6EECF244321}">
                <p14:modId xmlns:p14="http://schemas.microsoft.com/office/powerpoint/2010/main" val="3260880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87961758"/>
                    </a:ext>
                  </a:extLst>
                </a:gridCol>
                <a:gridCol w="246888">
                  <a:extLst>
                    <a:ext uri="{9D8B030D-6E8A-4147-A177-3AD203B41FA5}">
                      <a16:colId xmlns:a16="http://schemas.microsoft.com/office/drawing/2014/main" val="3804954383"/>
                    </a:ext>
                  </a:extLst>
                </a:gridCol>
                <a:gridCol w="246888">
                  <a:extLst>
                    <a:ext uri="{9D8B030D-6E8A-4147-A177-3AD203B41FA5}">
                      <a16:colId xmlns:a16="http://schemas.microsoft.com/office/drawing/2014/main" val="923214299"/>
                    </a:ext>
                  </a:extLst>
                </a:gridCol>
                <a:gridCol w="246888">
                  <a:extLst>
                    <a:ext uri="{9D8B030D-6E8A-4147-A177-3AD203B41FA5}">
                      <a16:colId xmlns:a16="http://schemas.microsoft.com/office/drawing/2014/main" val="1284137925"/>
                    </a:ext>
                  </a:extLst>
                </a:gridCol>
                <a:gridCol w="246888">
                  <a:extLst>
                    <a:ext uri="{9D8B030D-6E8A-4147-A177-3AD203B41FA5}">
                      <a16:colId xmlns:a16="http://schemas.microsoft.com/office/drawing/2014/main" val="3353831272"/>
                    </a:ext>
                  </a:extLst>
                </a:gridCol>
                <a:gridCol w="246888">
                  <a:extLst>
                    <a:ext uri="{9D8B030D-6E8A-4147-A177-3AD203B41FA5}">
                      <a16:colId xmlns:a16="http://schemas.microsoft.com/office/drawing/2014/main" val="2372480671"/>
                    </a:ext>
                  </a:extLst>
                </a:gridCol>
                <a:gridCol w="246888">
                  <a:extLst>
                    <a:ext uri="{9D8B030D-6E8A-4147-A177-3AD203B41FA5}">
                      <a16:colId xmlns:a16="http://schemas.microsoft.com/office/drawing/2014/main" val="4065991499"/>
                    </a:ext>
                  </a:extLst>
                </a:gridCol>
                <a:gridCol w="246888">
                  <a:extLst>
                    <a:ext uri="{9D8B030D-6E8A-4147-A177-3AD203B41FA5}">
                      <a16:colId xmlns:a16="http://schemas.microsoft.com/office/drawing/2014/main" val="765675521"/>
                    </a:ext>
                  </a:extLst>
                </a:gridCol>
                <a:gridCol w="246888">
                  <a:extLst>
                    <a:ext uri="{9D8B030D-6E8A-4147-A177-3AD203B41FA5}">
                      <a16:colId xmlns:a16="http://schemas.microsoft.com/office/drawing/2014/main" val="362866955"/>
                    </a:ext>
                  </a:extLst>
                </a:gridCol>
                <a:gridCol w="246888">
                  <a:extLst>
                    <a:ext uri="{9D8B030D-6E8A-4147-A177-3AD203B41FA5}">
                      <a16:colId xmlns:a16="http://schemas.microsoft.com/office/drawing/2014/main" val="2997565786"/>
                    </a:ext>
                  </a:extLst>
                </a:gridCol>
                <a:gridCol w="246888">
                  <a:extLst>
                    <a:ext uri="{9D8B030D-6E8A-4147-A177-3AD203B41FA5}">
                      <a16:colId xmlns:a16="http://schemas.microsoft.com/office/drawing/2014/main" val="3389151433"/>
                    </a:ext>
                  </a:extLst>
                </a:gridCol>
                <a:gridCol w="246888">
                  <a:extLst>
                    <a:ext uri="{9D8B030D-6E8A-4147-A177-3AD203B41FA5}">
                      <a16:colId xmlns:a16="http://schemas.microsoft.com/office/drawing/2014/main" val="2242322148"/>
                    </a:ext>
                  </a:extLst>
                </a:gridCol>
                <a:gridCol w="246888">
                  <a:extLst>
                    <a:ext uri="{9D8B030D-6E8A-4147-A177-3AD203B41FA5}">
                      <a16:colId xmlns:a16="http://schemas.microsoft.com/office/drawing/2014/main" val="3490601925"/>
                    </a:ext>
                  </a:extLst>
                </a:gridCol>
                <a:gridCol w="246888">
                  <a:extLst>
                    <a:ext uri="{9D8B030D-6E8A-4147-A177-3AD203B41FA5}">
                      <a16:colId xmlns:a16="http://schemas.microsoft.com/office/drawing/2014/main" val="971082981"/>
                    </a:ext>
                  </a:extLst>
                </a:gridCol>
                <a:gridCol w="246888">
                  <a:extLst>
                    <a:ext uri="{9D8B030D-6E8A-4147-A177-3AD203B41FA5}">
                      <a16:colId xmlns:a16="http://schemas.microsoft.com/office/drawing/2014/main" val="3099702137"/>
                    </a:ext>
                  </a:extLst>
                </a:gridCol>
                <a:gridCol w="246888">
                  <a:extLst>
                    <a:ext uri="{9D8B030D-6E8A-4147-A177-3AD203B41FA5}">
                      <a16:colId xmlns:a16="http://schemas.microsoft.com/office/drawing/2014/main" val="2342166292"/>
                    </a:ext>
                  </a:extLst>
                </a:gridCol>
                <a:gridCol w="246888">
                  <a:extLst>
                    <a:ext uri="{9D8B030D-6E8A-4147-A177-3AD203B41FA5}">
                      <a16:colId xmlns:a16="http://schemas.microsoft.com/office/drawing/2014/main" val="1245981119"/>
                    </a:ext>
                  </a:extLst>
                </a:gridCol>
                <a:gridCol w="246888">
                  <a:extLst>
                    <a:ext uri="{9D8B030D-6E8A-4147-A177-3AD203B41FA5}">
                      <a16:colId xmlns:a16="http://schemas.microsoft.com/office/drawing/2014/main" val="985464757"/>
                    </a:ext>
                  </a:extLst>
                </a:gridCol>
                <a:gridCol w="246888">
                  <a:extLst>
                    <a:ext uri="{9D8B030D-6E8A-4147-A177-3AD203B41FA5}">
                      <a16:colId xmlns:a16="http://schemas.microsoft.com/office/drawing/2014/main" val="832686469"/>
                    </a:ext>
                  </a:extLst>
                </a:gridCol>
                <a:gridCol w="246888">
                  <a:extLst>
                    <a:ext uri="{9D8B030D-6E8A-4147-A177-3AD203B41FA5}">
                      <a16:colId xmlns:a16="http://schemas.microsoft.com/office/drawing/2014/main" val="1206085080"/>
                    </a:ext>
                  </a:extLst>
                </a:gridCol>
                <a:gridCol w="246888">
                  <a:extLst>
                    <a:ext uri="{9D8B030D-6E8A-4147-A177-3AD203B41FA5}">
                      <a16:colId xmlns:a16="http://schemas.microsoft.com/office/drawing/2014/main" val="51170147"/>
                    </a:ext>
                  </a:extLst>
                </a:gridCol>
                <a:gridCol w="246888">
                  <a:extLst>
                    <a:ext uri="{9D8B030D-6E8A-4147-A177-3AD203B41FA5}">
                      <a16:colId xmlns:a16="http://schemas.microsoft.com/office/drawing/2014/main" val="1232480006"/>
                    </a:ext>
                  </a:extLst>
                </a:gridCol>
                <a:gridCol w="246888">
                  <a:extLst>
                    <a:ext uri="{9D8B030D-6E8A-4147-A177-3AD203B41FA5}">
                      <a16:colId xmlns:a16="http://schemas.microsoft.com/office/drawing/2014/main" val="1564752188"/>
                    </a:ext>
                  </a:extLst>
                </a:gridCol>
                <a:gridCol w="246888">
                  <a:extLst>
                    <a:ext uri="{9D8B030D-6E8A-4147-A177-3AD203B41FA5}">
                      <a16:colId xmlns:a16="http://schemas.microsoft.com/office/drawing/2014/main" val="3839576509"/>
                    </a:ext>
                  </a:extLst>
                </a:gridCol>
                <a:gridCol w="246888">
                  <a:extLst>
                    <a:ext uri="{9D8B030D-6E8A-4147-A177-3AD203B41FA5}">
                      <a16:colId xmlns:a16="http://schemas.microsoft.com/office/drawing/2014/main" val="3568397188"/>
                    </a:ext>
                  </a:extLst>
                </a:gridCol>
                <a:gridCol w="246888">
                  <a:extLst>
                    <a:ext uri="{9D8B030D-6E8A-4147-A177-3AD203B41FA5}">
                      <a16:colId xmlns:a16="http://schemas.microsoft.com/office/drawing/2014/main" val="2171047358"/>
                    </a:ext>
                  </a:extLst>
                </a:gridCol>
                <a:gridCol w="246888">
                  <a:extLst>
                    <a:ext uri="{9D8B030D-6E8A-4147-A177-3AD203B41FA5}">
                      <a16:colId xmlns:a16="http://schemas.microsoft.com/office/drawing/2014/main" val="3115377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68967460"/>
                  </a:ext>
                </a:extLst>
              </a:tr>
            </a:tbl>
          </a:graphicData>
        </a:graphic>
      </p:graphicFrame>
      <p:sp>
        <p:nvSpPr>
          <p:cNvPr id="4" name="Text Placeholder 3">
            <a:extLst>
              <a:ext uri="{FF2B5EF4-FFF2-40B4-BE49-F238E27FC236}">
                <a16:creationId xmlns:a16="http://schemas.microsoft.com/office/drawing/2014/main" id="{DD45D8B2-9CA3-4C83-9AA4-B650CDE3701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6574350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4F61C-CC8B-40EC-8B73-3CA3413E384C}"/>
              </a:ext>
            </a:extLst>
          </p:cNvPr>
          <p:cNvSpPr>
            <a:spLocks noGrp="1"/>
          </p:cNvSpPr>
          <p:nvPr>
            <p:ph type="title"/>
          </p:nvPr>
        </p:nvSpPr>
        <p:spPr/>
        <p:txBody>
          <a:bodyPr/>
          <a:lstStyle/>
          <a:p>
            <a:r>
              <a:rPr lang="en-US"/>
              <a:t>Facebook Own Posts Table - 2 of 14</a:t>
            </a:r>
          </a:p>
        </p:txBody>
      </p:sp>
      <p:graphicFrame>
        <p:nvGraphicFramePr>
          <p:cNvPr id="5" name="Table Placeholder 4">
            <a:extLst>
              <a:ext uri="{FF2B5EF4-FFF2-40B4-BE49-F238E27FC236}">
                <a16:creationId xmlns:a16="http://schemas.microsoft.com/office/drawing/2014/main" id="{09F14EC3-6F78-412D-950A-A8CA9257174D}"/>
              </a:ext>
            </a:extLst>
          </p:cNvPr>
          <p:cNvGraphicFramePr>
            <a:graphicFrameLocks noGrp="1"/>
          </p:cNvGraphicFramePr>
          <p:nvPr>
            <p:ph type="tbl" sz="quarter" idx="13"/>
            <p:extLst>
              <p:ext uri="{D42A27DB-BD31-4B8C-83A1-F6EECF244321}">
                <p14:modId xmlns:p14="http://schemas.microsoft.com/office/powerpoint/2010/main" val="2724117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02821977"/>
                    </a:ext>
                  </a:extLst>
                </a:gridCol>
                <a:gridCol w="246888">
                  <a:extLst>
                    <a:ext uri="{9D8B030D-6E8A-4147-A177-3AD203B41FA5}">
                      <a16:colId xmlns:a16="http://schemas.microsoft.com/office/drawing/2014/main" val="1384601502"/>
                    </a:ext>
                  </a:extLst>
                </a:gridCol>
                <a:gridCol w="246888">
                  <a:extLst>
                    <a:ext uri="{9D8B030D-6E8A-4147-A177-3AD203B41FA5}">
                      <a16:colId xmlns:a16="http://schemas.microsoft.com/office/drawing/2014/main" val="3335074416"/>
                    </a:ext>
                  </a:extLst>
                </a:gridCol>
                <a:gridCol w="246888">
                  <a:extLst>
                    <a:ext uri="{9D8B030D-6E8A-4147-A177-3AD203B41FA5}">
                      <a16:colId xmlns:a16="http://schemas.microsoft.com/office/drawing/2014/main" val="3146795418"/>
                    </a:ext>
                  </a:extLst>
                </a:gridCol>
                <a:gridCol w="246888">
                  <a:extLst>
                    <a:ext uri="{9D8B030D-6E8A-4147-A177-3AD203B41FA5}">
                      <a16:colId xmlns:a16="http://schemas.microsoft.com/office/drawing/2014/main" val="771392992"/>
                    </a:ext>
                  </a:extLst>
                </a:gridCol>
                <a:gridCol w="246888">
                  <a:extLst>
                    <a:ext uri="{9D8B030D-6E8A-4147-A177-3AD203B41FA5}">
                      <a16:colId xmlns:a16="http://schemas.microsoft.com/office/drawing/2014/main" val="14043449"/>
                    </a:ext>
                  </a:extLst>
                </a:gridCol>
                <a:gridCol w="246888">
                  <a:extLst>
                    <a:ext uri="{9D8B030D-6E8A-4147-A177-3AD203B41FA5}">
                      <a16:colId xmlns:a16="http://schemas.microsoft.com/office/drawing/2014/main" val="2140936669"/>
                    </a:ext>
                  </a:extLst>
                </a:gridCol>
                <a:gridCol w="246888">
                  <a:extLst>
                    <a:ext uri="{9D8B030D-6E8A-4147-A177-3AD203B41FA5}">
                      <a16:colId xmlns:a16="http://schemas.microsoft.com/office/drawing/2014/main" val="127669985"/>
                    </a:ext>
                  </a:extLst>
                </a:gridCol>
                <a:gridCol w="246888">
                  <a:extLst>
                    <a:ext uri="{9D8B030D-6E8A-4147-A177-3AD203B41FA5}">
                      <a16:colId xmlns:a16="http://schemas.microsoft.com/office/drawing/2014/main" val="1611490957"/>
                    </a:ext>
                  </a:extLst>
                </a:gridCol>
                <a:gridCol w="246888">
                  <a:extLst>
                    <a:ext uri="{9D8B030D-6E8A-4147-A177-3AD203B41FA5}">
                      <a16:colId xmlns:a16="http://schemas.microsoft.com/office/drawing/2014/main" val="32149149"/>
                    </a:ext>
                  </a:extLst>
                </a:gridCol>
                <a:gridCol w="246888">
                  <a:extLst>
                    <a:ext uri="{9D8B030D-6E8A-4147-A177-3AD203B41FA5}">
                      <a16:colId xmlns:a16="http://schemas.microsoft.com/office/drawing/2014/main" val="112794137"/>
                    </a:ext>
                  </a:extLst>
                </a:gridCol>
                <a:gridCol w="246888">
                  <a:extLst>
                    <a:ext uri="{9D8B030D-6E8A-4147-A177-3AD203B41FA5}">
                      <a16:colId xmlns:a16="http://schemas.microsoft.com/office/drawing/2014/main" val="827189274"/>
                    </a:ext>
                  </a:extLst>
                </a:gridCol>
                <a:gridCol w="246888">
                  <a:extLst>
                    <a:ext uri="{9D8B030D-6E8A-4147-A177-3AD203B41FA5}">
                      <a16:colId xmlns:a16="http://schemas.microsoft.com/office/drawing/2014/main" val="3567662577"/>
                    </a:ext>
                  </a:extLst>
                </a:gridCol>
                <a:gridCol w="246888">
                  <a:extLst>
                    <a:ext uri="{9D8B030D-6E8A-4147-A177-3AD203B41FA5}">
                      <a16:colId xmlns:a16="http://schemas.microsoft.com/office/drawing/2014/main" val="398289790"/>
                    </a:ext>
                  </a:extLst>
                </a:gridCol>
                <a:gridCol w="246888">
                  <a:extLst>
                    <a:ext uri="{9D8B030D-6E8A-4147-A177-3AD203B41FA5}">
                      <a16:colId xmlns:a16="http://schemas.microsoft.com/office/drawing/2014/main" val="319603902"/>
                    </a:ext>
                  </a:extLst>
                </a:gridCol>
                <a:gridCol w="246888">
                  <a:extLst>
                    <a:ext uri="{9D8B030D-6E8A-4147-A177-3AD203B41FA5}">
                      <a16:colId xmlns:a16="http://schemas.microsoft.com/office/drawing/2014/main" val="2367111995"/>
                    </a:ext>
                  </a:extLst>
                </a:gridCol>
                <a:gridCol w="246888">
                  <a:extLst>
                    <a:ext uri="{9D8B030D-6E8A-4147-A177-3AD203B41FA5}">
                      <a16:colId xmlns:a16="http://schemas.microsoft.com/office/drawing/2014/main" val="4097950072"/>
                    </a:ext>
                  </a:extLst>
                </a:gridCol>
                <a:gridCol w="246888">
                  <a:extLst>
                    <a:ext uri="{9D8B030D-6E8A-4147-A177-3AD203B41FA5}">
                      <a16:colId xmlns:a16="http://schemas.microsoft.com/office/drawing/2014/main" val="4050630704"/>
                    </a:ext>
                  </a:extLst>
                </a:gridCol>
                <a:gridCol w="246888">
                  <a:extLst>
                    <a:ext uri="{9D8B030D-6E8A-4147-A177-3AD203B41FA5}">
                      <a16:colId xmlns:a16="http://schemas.microsoft.com/office/drawing/2014/main" val="1004282097"/>
                    </a:ext>
                  </a:extLst>
                </a:gridCol>
                <a:gridCol w="246888">
                  <a:extLst>
                    <a:ext uri="{9D8B030D-6E8A-4147-A177-3AD203B41FA5}">
                      <a16:colId xmlns:a16="http://schemas.microsoft.com/office/drawing/2014/main" val="1268574410"/>
                    </a:ext>
                  </a:extLst>
                </a:gridCol>
                <a:gridCol w="246888">
                  <a:extLst>
                    <a:ext uri="{9D8B030D-6E8A-4147-A177-3AD203B41FA5}">
                      <a16:colId xmlns:a16="http://schemas.microsoft.com/office/drawing/2014/main" val="593784130"/>
                    </a:ext>
                  </a:extLst>
                </a:gridCol>
                <a:gridCol w="246888">
                  <a:extLst>
                    <a:ext uri="{9D8B030D-6E8A-4147-A177-3AD203B41FA5}">
                      <a16:colId xmlns:a16="http://schemas.microsoft.com/office/drawing/2014/main" val="1962339872"/>
                    </a:ext>
                  </a:extLst>
                </a:gridCol>
                <a:gridCol w="246888">
                  <a:extLst>
                    <a:ext uri="{9D8B030D-6E8A-4147-A177-3AD203B41FA5}">
                      <a16:colId xmlns:a16="http://schemas.microsoft.com/office/drawing/2014/main" val="2503905999"/>
                    </a:ext>
                  </a:extLst>
                </a:gridCol>
                <a:gridCol w="246888">
                  <a:extLst>
                    <a:ext uri="{9D8B030D-6E8A-4147-A177-3AD203B41FA5}">
                      <a16:colId xmlns:a16="http://schemas.microsoft.com/office/drawing/2014/main" val="1501942093"/>
                    </a:ext>
                  </a:extLst>
                </a:gridCol>
                <a:gridCol w="246888">
                  <a:extLst>
                    <a:ext uri="{9D8B030D-6E8A-4147-A177-3AD203B41FA5}">
                      <a16:colId xmlns:a16="http://schemas.microsoft.com/office/drawing/2014/main" val="4166155589"/>
                    </a:ext>
                  </a:extLst>
                </a:gridCol>
                <a:gridCol w="246888">
                  <a:extLst>
                    <a:ext uri="{9D8B030D-6E8A-4147-A177-3AD203B41FA5}">
                      <a16:colId xmlns:a16="http://schemas.microsoft.com/office/drawing/2014/main" val="3037010181"/>
                    </a:ext>
                  </a:extLst>
                </a:gridCol>
                <a:gridCol w="246888">
                  <a:extLst>
                    <a:ext uri="{9D8B030D-6E8A-4147-A177-3AD203B41FA5}">
                      <a16:colId xmlns:a16="http://schemas.microsoft.com/office/drawing/2014/main" val="2060932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49965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- 2018-03-30 12:00:00</a:t>
                      </a:r>
                      <a:r>
                        <a:rPr kumimoji="0" lang="en-US" sz="1000" b="0" i="0" u="none" strike="noStrike" kern="1200" cap="none" spc="0" normalizeH="0" baseline="0" noProof="0">
                          <a:ln>
                            <a:noFill/>
                          </a:ln>
                          <a:solidFill>
                            <a:prstClr val="black"/>
                          </a:solidFill>
                          <a:effectLst/>
                          <a:uLnTx/>
                          <a:uFillTx/>
                          <a:latin typeface="+mn-lt"/>
                          <a:ea typeface="+mn-ea"/>
                          <a:cs typeface="+mn-cs"/>
                        </a:rPr>
                        <a:t>
Who do you think is the toothpaste’s favourite artist? 
Hint: What do you mint? ♫ oh ~ ♪ what do you mint?  ♪  ♬
🎶🎵
#SPLAT
#SPLATsmile
#ProfessionalOralCare
#naturalproducts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00318450"/>
                  </a:ext>
                </a:extLst>
              </a:tr>
            </a:tbl>
          </a:graphicData>
        </a:graphic>
      </p:graphicFrame>
      <p:sp>
        <p:nvSpPr>
          <p:cNvPr id="4" name="Text Placeholder 3">
            <a:extLst>
              <a:ext uri="{FF2B5EF4-FFF2-40B4-BE49-F238E27FC236}">
                <a16:creationId xmlns:a16="http://schemas.microsoft.com/office/drawing/2014/main" id="{9EAB0AF9-61D5-4CB6-B096-99F04C20E6C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7037958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06B20-2C10-49EF-AAC9-97A1CE6A2F0E}"/>
              </a:ext>
            </a:extLst>
          </p:cNvPr>
          <p:cNvSpPr>
            <a:spLocks noGrp="1"/>
          </p:cNvSpPr>
          <p:nvPr>
            <p:ph type="title"/>
          </p:nvPr>
        </p:nvSpPr>
        <p:spPr/>
        <p:txBody>
          <a:bodyPr/>
          <a:lstStyle/>
          <a:p>
            <a:r>
              <a:rPr lang="en-US"/>
              <a:t>Facebook Own Posts Table - 3 of 14</a:t>
            </a:r>
          </a:p>
        </p:txBody>
      </p:sp>
      <p:graphicFrame>
        <p:nvGraphicFramePr>
          <p:cNvPr id="5" name="Table Placeholder 4">
            <a:extLst>
              <a:ext uri="{FF2B5EF4-FFF2-40B4-BE49-F238E27FC236}">
                <a16:creationId xmlns:a16="http://schemas.microsoft.com/office/drawing/2014/main" id="{00B46D87-5B75-499C-A05C-9D61222C5C57}"/>
              </a:ext>
            </a:extLst>
          </p:cNvPr>
          <p:cNvGraphicFramePr>
            <a:graphicFrameLocks noGrp="1"/>
          </p:cNvGraphicFramePr>
          <p:nvPr>
            <p:ph type="tbl" sz="quarter" idx="13"/>
            <p:extLst>
              <p:ext uri="{D42A27DB-BD31-4B8C-83A1-F6EECF244321}">
                <p14:modId xmlns:p14="http://schemas.microsoft.com/office/powerpoint/2010/main" val="2850253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88924076"/>
                    </a:ext>
                  </a:extLst>
                </a:gridCol>
                <a:gridCol w="246888">
                  <a:extLst>
                    <a:ext uri="{9D8B030D-6E8A-4147-A177-3AD203B41FA5}">
                      <a16:colId xmlns:a16="http://schemas.microsoft.com/office/drawing/2014/main" val="2356128448"/>
                    </a:ext>
                  </a:extLst>
                </a:gridCol>
                <a:gridCol w="246888">
                  <a:extLst>
                    <a:ext uri="{9D8B030D-6E8A-4147-A177-3AD203B41FA5}">
                      <a16:colId xmlns:a16="http://schemas.microsoft.com/office/drawing/2014/main" val="2274763111"/>
                    </a:ext>
                  </a:extLst>
                </a:gridCol>
                <a:gridCol w="246888">
                  <a:extLst>
                    <a:ext uri="{9D8B030D-6E8A-4147-A177-3AD203B41FA5}">
                      <a16:colId xmlns:a16="http://schemas.microsoft.com/office/drawing/2014/main" val="2581776215"/>
                    </a:ext>
                  </a:extLst>
                </a:gridCol>
                <a:gridCol w="246888">
                  <a:extLst>
                    <a:ext uri="{9D8B030D-6E8A-4147-A177-3AD203B41FA5}">
                      <a16:colId xmlns:a16="http://schemas.microsoft.com/office/drawing/2014/main" val="2250913382"/>
                    </a:ext>
                  </a:extLst>
                </a:gridCol>
                <a:gridCol w="246888">
                  <a:extLst>
                    <a:ext uri="{9D8B030D-6E8A-4147-A177-3AD203B41FA5}">
                      <a16:colId xmlns:a16="http://schemas.microsoft.com/office/drawing/2014/main" val="1370721757"/>
                    </a:ext>
                  </a:extLst>
                </a:gridCol>
                <a:gridCol w="246888">
                  <a:extLst>
                    <a:ext uri="{9D8B030D-6E8A-4147-A177-3AD203B41FA5}">
                      <a16:colId xmlns:a16="http://schemas.microsoft.com/office/drawing/2014/main" val="3905594111"/>
                    </a:ext>
                  </a:extLst>
                </a:gridCol>
                <a:gridCol w="246888">
                  <a:extLst>
                    <a:ext uri="{9D8B030D-6E8A-4147-A177-3AD203B41FA5}">
                      <a16:colId xmlns:a16="http://schemas.microsoft.com/office/drawing/2014/main" val="2457234683"/>
                    </a:ext>
                  </a:extLst>
                </a:gridCol>
                <a:gridCol w="246888">
                  <a:extLst>
                    <a:ext uri="{9D8B030D-6E8A-4147-A177-3AD203B41FA5}">
                      <a16:colId xmlns:a16="http://schemas.microsoft.com/office/drawing/2014/main" val="1119379732"/>
                    </a:ext>
                  </a:extLst>
                </a:gridCol>
                <a:gridCol w="246888">
                  <a:extLst>
                    <a:ext uri="{9D8B030D-6E8A-4147-A177-3AD203B41FA5}">
                      <a16:colId xmlns:a16="http://schemas.microsoft.com/office/drawing/2014/main" val="3689778661"/>
                    </a:ext>
                  </a:extLst>
                </a:gridCol>
                <a:gridCol w="246888">
                  <a:extLst>
                    <a:ext uri="{9D8B030D-6E8A-4147-A177-3AD203B41FA5}">
                      <a16:colId xmlns:a16="http://schemas.microsoft.com/office/drawing/2014/main" val="1721900251"/>
                    </a:ext>
                  </a:extLst>
                </a:gridCol>
                <a:gridCol w="246888">
                  <a:extLst>
                    <a:ext uri="{9D8B030D-6E8A-4147-A177-3AD203B41FA5}">
                      <a16:colId xmlns:a16="http://schemas.microsoft.com/office/drawing/2014/main" val="1024787214"/>
                    </a:ext>
                  </a:extLst>
                </a:gridCol>
                <a:gridCol w="246888">
                  <a:extLst>
                    <a:ext uri="{9D8B030D-6E8A-4147-A177-3AD203B41FA5}">
                      <a16:colId xmlns:a16="http://schemas.microsoft.com/office/drawing/2014/main" val="2742061860"/>
                    </a:ext>
                  </a:extLst>
                </a:gridCol>
                <a:gridCol w="246888">
                  <a:extLst>
                    <a:ext uri="{9D8B030D-6E8A-4147-A177-3AD203B41FA5}">
                      <a16:colId xmlns:a16="http://schemas.microsoft.com/office/drawing/2014/main" val="3216789391"/>
                    </a:ext>
                  </a:extLst>
                </a:gridCol>
                <a:gridCol w="246888">
                  <a:extLst>
                    <a:ext uri="{9D8B030D-6E8A-4147-A177-3AD203B41FA5}">
                      <a16:colId xmlns:a16="http://schemas.microsoft.com/office/drawing/2014/main" val="3669843183"/>
                    </a:ext>
                  </a:extLst>
                </a:gridCol>
                <a:gridCol w="246888">
                  <a:extLst>
                    <a:ext uri="{9D8B030D-6E8A-4147-A177-3AD203B41FA5}">
                      <a16:colId xmlns:a16="http://schemas.microsoft.com/office/drawing/2014/main" val="1730857895"/>
                    </a:ext>
                  </a:extLst>
                </a:gridCol>
                <a:gridCol w="246888">
                  <a:extLst>
                    <a:ext uri="{9D8B030D-6E8A-4147-A177-3AD203B41FA5}">
                      <a16:colId xmlns:a16="http://schemas.microsoft.com/office/drawing/2014/main" val="2337320044"/>
                    </a:ext>
                  </a:extLst>
                </a:gridCol>
                <a:gridCol w="246888">
                  <a:extLst>
                    <a:ext uri="{9D8B030D-6E8A-4147-A177-3AD203B41FA5}">
                      <a16:colId xmlns:a16="http://schemas.microsoft.com/office/drawing/2014/main" val="4188439593"/>
                    </a:ext>
                  </a:extLst>
                </a:gridCol>
                <a:gridCol w="246888">
                  <a:extLst>
                    <a:ext uri="{9D8B030D-6E8A-4147-A177-3AD203B41FA5}">
                      <a16:colId xmlns:a16="http://schemas.microsoft.com/office/drawing/2014/main" val="1237907795"/>
                    </a:ext>
                  </a:extLst>
                </a:gridCol>
                <a:gridCol w="246888">
                  <a:extLst>
                    <a:ext uri="{9D8B030D-6E8A-4147-A177-3AD203B41FA5}">
                      <a16:colId xmlns:a16="http://schemas.microsoft.com/office/drawing/2014/main" val="1507888299"/>
                    </a:ext>
                  </a:extLst>
                </a:gridCol>
                <a:gridCol w="246888">
                  <a:extLst>
                    <a:ext uri="{9D8B030D-6E8A-4147-A177-3AD203B41FA5}">
                      <a16:colId xmlns:a16="http://schemas.microsoft.com/office/drawing/2014/main" val="3757541512"/>
                    </a:ext>
                  </a:extLst>
                </a:gridCol>
                <a:gridCol w="246888">
                  <a:extLst>
                    <a:ext uri="{9D8B030D-6E8A-4147-A177-3AD203B41FA5}">
                      <a16:colId xmlns:a16="http://schemas.microsoft.com/office/drawing/2014/main" val="1220858965"/>
                    </a:ext>
                  </a:extLst>
                </a:gridCol>
                <a:gridCol w="246888">
                  <a:extLst>
                    <a:ext uri="{9D8B030D-6E8A-4147-A177-3AD203B41FA5}">
                      <a16:colId xmlns:a16="http://schemas.microsoft.com/office/drawing/2014/main" val="2889808513"/>
                    </a:ext>
                  </a:extLst>
                </a:gridCol>
                <a:gridCol w="246888">
                  <a:extLst>
                    <a:ext uri="{9D8B030D-6E8A-4147-A177-3AD203B41FA5}">
                      <a16:colId xmlns:a16="http://schemas.microsoft.com/office/drawing/2014/main" val="3552246727"/>
                    </a:ext>
                  </a:extLst>
                </a:gridCol>
                <a:gridCol w="246888">
                  <a:extLst>
                    <a:ext uri="{9D8B030D-6E8A-4147-A177-3AD203B41FA5}">
                      <a16:colId xmlns:a16="http://schemas.microsoft.com/office/drawing/2014/main" val="1919798941"/>
                    </a:ext>
                  </a:extLst>
                </a:gridCol>
                <a:gridCol w="246888">
                  <a:extLst>
                    <a:ext uri="{9D8B030D-6E8A-4147-A177-3AD203B41FA5}">
                      <a16:colId xmlns:a16="http://schemas.microsoft.com/office/drawing/2014/main" val="3067547289"/>
                    </a:ext>
                  </a:extLst>
                </a:gridCol>
                <a:gridCol w="246888">
                  <a:extLst>
                    <a:ext uri="{9D8B030D-6E8A-4147-A177-3AD203B41FA5}">
                      <a16:colId xmlns:a16="http://schemas.microsoft.com/office/drawing/2014/main" val="832305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51783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- 2018-03-28 12:00:01</a:t>
                      </a:r>
                      <a:r>
                        <a:rPr kumimoji="0" lang="en-US" sz="1000" b="0" i="0" u="none" strike="noStrike" kern="1200" cap="none" spc="0" normalizeH="0" baseline="0" noProof="0">
                          <a:ln>
                            <a:noFill/>
                          </a:ln>
                          <a:solidFill>
                            <a:prstClr val="black"/>
                          </a:solidFill>
                          <a:effectLst/>
                          <a:uLnTx/>
                          <a:uFillTx/>
                          <a:latin typeface="+mn-lt"/>
                          <a:ea typeface="+mn-ea"/>
                          <a:cs typeface="+mn-cs"/>
                        </a:rPr>
                        <a:t>
Toothpaste that brighten your day!
#SPLAT Medical Herb toothpaste contains natural essential oil and medical herbs extract take care of your gums. It have an enchanting aroma produced by geranium essential oil which creates a bright mood.
Start your day with Medical Herb toothpaste, you can get it at Jaya Grocer and Shopee!
#SPLAT
#SPLATsmile
#ProfessionalOralCare
#naturalproducts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25698446"/>
                  </a:ext>
                </a:extLst>
              </a:tr>
            </a:tbl>
          </a:graphicData>
        </a:graphic>
      </p:graphicFrame>
      <p:sp>
        <p:nvSpPr>
          <p:cNvPr id="4" name="Text Placeholder 3">
            <a:extLst>
              <a:ext uri="{FF2B5EF4-FFF2-40B4-BE49-F238E27FC236}">
                <a16:creationId xmlns:a16="http://schemas.microsoft.com/office/drawing/2014/main" id="{24BDB2E2-CD1A-4038-B8C9-0B11C96AA49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7385677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F18B5-92EF-401F-9FC2-CFF5EFCD7687}"/>
              </a:ext>
            </a:extLst>
          </p:cNvPr>
          <p:cNvSpPr>
            <a:spLocks noGrp="1"/>
          </p:cNvSpPr>
          <p:nvPr>
            <p:ph type="title"/>
          </p:nvPr>
        </p:nvSpPr>
        <p:spPr/>
        <p:txBody>
          <a:bodyPr/>
          <a:lstStyle/>
          <a:p>
            <a:r>
              <a:rPr lang="en-US"/>
              <a:t>Facebook Own Posts Table - 4 of 14</a:t>
            </a:r>
          </a:p>
        </p:txBody>
      </p:sp>
      <p:graphicFrame>
        <p:nvGraphicFramePr>
          <p:cNvPr id="5" name="Table Placeholder 4">
            <a:extLst>
              <a:ext uri="{FF2B5EF4-FFF2-40B4-BE49-F238E27FC236}">
                <a16:creationId xmlns:a16="http://schemas.microsoft.com/office/drawing/2014/main" id="{C8152480-21EB-4753-90FE-5BC38A8FAFE9}"/>
              </a:ext>
            </a:extLst>
          </p:cNvPr>
          <p:cNvGraphicFramePr>
            <a:graphicFrameLocks noGrp="1"/>
          </p:cNvGraphicFramePr>
          <p:nvPr>
            <p:ph type="tbl" sz="quarter" idx="13"/>
            <p:extLst>
              <p:ext uri="{D42A27DB-BD31-4B8C-83A1-F6EECF244321}">
                <p14:modId xmlns:p14="http://schemas.microsoft.com/office/powerpoint/2010/main" val="3695093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96869140"/>
                    </a:ext>
                  </a:extLst>
                </a:gridCol>
                <a:gridCol w="246888">
                  <a:extLst>
                    <a:ext uri="{9D8B030D-6E8A-4147-A177-3AD203B41FA5}">
                      <a16:colId xmlns:a16="http://schemas.microsoft.com/office/drawing/2014/main" val="3160228447"/>
                    </a:ext>
                  </a:extLst>
                </a:gridCol>
                <a:gridCol w="246888">
                  <a:extLst>
                    <a:ext uri="{9D8B030D-6E8A-4147-A177-3AD203B41FA5}">
                      <a16:colId xmlns:a16="http://schemas.microsoft.com/office/drawing/2014/main" val="1181878554"/>
                    </a:ext>
                  </a:extLst>
                </a:gridCol>
                <a:gridCol w="246888">
                  <a:extLst>
                    <a:ext uri="{9D8B030D-6E8A-4147-A177-3AD203B41FA5}">
                      <a16:colId xmlns:a16="http://schemas.microsoft.com/office/drawing/2014/main" val="2645182682"/>
                    </a:ext>
                  </a:extLst>
                </a:gridCol>
                <a:gridCol w="246888">
                  <a:extLst>
                    <a:ext uri="{9D8B030D-6E8A-4147-A177-3AD203B41FA5}">
                      <a16:colId xmlns:a16="http://schemas.microsoft.com/office/drawing/2014/main" val="2717226031"/>
                    </a:ext>
                  </a:extLst>
                </a:gridCol>
                <a:gridCol w="246888">
                  <a:extLst>
                    <a:ext uri="{9D8B030D-6E8A-4147-A177-3AD203B41FA5}">
                      <a16:colId xmlns:a16="http://schemas.microsoft.com/office/drawing/2014/main" val="803387868"/>
                    </a:ext>
                  </a:extLst>
                </a:gridCol>
                <a:gridCol w="246888">
                  <a:extLst>
                    <a:ext uri="{9D8B030D-6E8A-4147-A177-3AD203B41FA5}">
                      <a16:colId xmlns:a16="http://schemas.microsoft.com/office/drawing/2014/main" val="3909838874"/>
                    </a:ext>
                  </a:extLst>
                </a:gridCol>
                <a:gridCol w="246888">
                  <a:extLst>
                    <a:ext uri="{9D8B030D-6E8A-4147-A177-3AD203B41FA5}">
                      <a16:colId xmlns:a16="http://schemas.microsoft.com/office/drawing/2014/main" val="2814414754"/>
                    </a:ext>
                  </a:extLst>
                </a:gridCol>
                <a:gridCol w="246888">
                  <a:extLst>
                    <a:ext uri="{9D8B030D-6E8A-4147-A177-3AD203B41FA5}">
                      <a16:colId xmlns:a16="http://schemas.microsoft.com/office/drawing/2014/main" val="4105327146"/>
                    </a:ext>
                  </a:extLst>
                </a:gridCol>
                <a:gridCol w="246888">
                  <a:extLst>
                    <a:ext uri="{9D8B030D-6E8A-4147-A177-3AD203B41FA5}">
                      <a16:colId xmlns:a16="http://schemas.microsoft.com/office/drawing/2014/main" val="3609328972"/>
                    </a:ext>
                  </a:extLst>
                </a:gridCol>
                <a:gridCol w="246888">
                  <a:extLst>
                    <a:ext uri="{9D8B030D-6E8A-4147-A177-3AD203B41FA5}">
                      <a16:colId xmlns:a16="http://schemas.microsoft.com/office/drawing/2014/main" val="4211477220"/>
                    </a:ext>
                  </a:extLst>
                </a:gridCol>
                <a:gridCol w="246888">
                  <a:extLst>
                    <a:ext uri="{9D8B030D-6E8A-4147-A177-3AD203B41FA5}">
                      <a16:colId xmlns:a16="http://schemas.microsoft.com/office/drawing/2014/main" val="2543217255"/>
                    </a:ext>
                  </a:extLst>
                </a:gridCol>
                <a:gridCol w="246888">
                  <a:extLst>
                    <a:ext uri="{9D8B030D-6E8A-4147-A177-3AD203B41FA5}">
                      <a16:colId xmlns:a16="http://schemas.microsoft.com/office/drawing/2014/main" val="70374462"/>
                    </a:ext>
                  </a:extLst>
                </a:gridCol>
                <a:gridCol w="246888">
                  <a:extLst>
                    <a:ext uri="{9D8B030D-6E8A-4147-A177-3AD203B41FA5}">
                      <a16:colId xmlns:a16="http://schemas.microsoft.com/office/drawing/2014/main" val="1363996393"/>
                    </a:ext>
                  </a:extLst>
                </a:gridCol>
                <a:gridCol w="246888">
                  <a:extLst>
                    <a:ext uri="{9D8B030D-6E8A-4147-A177-3AD203B41FA5}">
                      <a16:colId xmlns:a16="http://schemas.microsoft.com/office/drawing/2014/main" val="3157629989"/>
                    </a:ext>
                  </a:extLst>
                </a:gridCol>
                <a:gridCol w="246888">
                  <a:extLst>
                    <a:ext uri="{9D8B030D-6E8A-4147-A177-3AD203B41FA5}">
                      <a16:colId xmlns:a16="http://schemas.microsoft.com/office/drawing/2014/main" val="296011184"/>
                    </a:ext>
                  </a:extLst>
                </a:gridCol>
                <a:gridCol w="246888">
                  <a:extLst>
                    <a:ext uri="{9D8B030D-6E8A-4147-A177-3AD203B41FA5}">
                      <a16:colId xmlns:a16="http://schemas.microsoft.com/office/drawing/2014/main" val="2179316992"/>
                    </a:ext>
                  </a:extLst>
                </a:gridCol>
                <a:gridCol w="246888">
                  <a:extLst>
                    <a:ext uri="{9D8B030D-6E8A-4147-A177-3AD203B41FA5}">
                      <a16:colId xmlns:a16="http://schemas.microsoft.com/office/drawing/2014/main" val="2306587467"/>
                    </a:ext>
                  </a:extLst>
                </a:gridCol>
                <a:gridCol w="246888">
                  <a:extLst>
                    <a:ext uri="{9D8B030D-6E8A-4147-A177-3AD203B41FA5}">
                      <a16:colId xmlns:a16="http://schemas.microsoft.com/office/drawing/2014/main" val="1368364163"/>
                    </a:ext>
                  </a:extLst>
                </a:gridCol>
                <a:gridCol w="246888">
                  <a:extLst>
                    <a:ext uri="{9D8B030D-6E8A-4147-A177-3AD203B41FA5}">
                      <a16:colId xmlns:a16="http://schemas.microsoft.com/office/drawing/2014/main" val="1198838829"/>
                    </a:ext>
                  </a:extLst>
                </a:gridCol>
                <a:gridCol w="246888">
                  <a:extLst>
                    <a:ext uri="{9D8B030D-6E8A-4147-A177-3AD203B41FA5}">
                      <a16:colId xmlns:a16="http://schemas.microsoft.com/office/drawing/2014/main" val="117548098"/>
                    </a:ext>
                  </a:extLst>
                </a:gridCol>
                <a:gridCol w="246888">
                  <a:extLst>
                    <a:ext uri="{9D8B030D-6E8A-4147-A177-3AD203B41FA5}">
                      <a16:colId xmlns:a16="http://schemas.microsoft.com/office/drawing/2014/main" val="3185097306"/>
                    </a:ext>
                  </a:extLst>
                </a:gridCol>
                <a:gridCol w="246888">
                  <a:extLst>
                    <a:ext uri="{9D8B030D-6E8A-4147-A177-3AD203B41FA5}">
                      <a16:colId xmlns:a16="http://schemas.microsoft.com/office/drawing/2014/main" val="1489588099"/>
                    </a:ext>
                  </a:extLst>
                </a:gridCol>
                <a:gridCol w="246888">
                  <a:extLst>
                    <a:ext uri="{9D8B030D-6E8A-4147-A177-3AD203B41FA5}">
                      <a16:colId xmlns:a16="http://schemas.microsoft.com/office/drawing/2014/main" val="3992495857"/>
                    </a:ext>
                  </a:extLst>
                </a:gridCol>
                <a:gridCol w="246888">
                  <a:extLst>
                    <a:ext uri="{9D8B030D-6E8A-4147-A177-3AD203B41FA5}">
                      <a16:colId xmlns:a16="http://schemas.microsoft.com/office/drawing/2014/main" val="3887617820"/>
                    </a:ext>
                  </a:extLst>
                </a:gridCol>
                <a:gridCol w="246888">
                  <a:extLst>
                    <a:ext uri="{9D8B030D-6E8A-4147-A177-3AD203B41FA5}">
                      <a16:colId xmlns:a16="http://schemas.microsoft.com/office/drawing/2014/main" val="2882288188"/>
                    </a:ext>
                  </a:extLst>
                </a:gridCol>
                <a:gridCol w="246888">
                  <a:extLst>
                    <a:ext uri="{9D8B030D-6E8A-4147-A177-3AD203B41FA5}">
                      <a16:colId xmlns:a16="http://schemas.microsoft.com/office/drawing/2014/main" val="1221091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20548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- 2018-03-25 12:00:00</a:t>
                      </a:r>
                      <a:r>
                        <a:rPr kumimoji="0" lang="en-US" sz="1000" b="0" i="0" u="none" strike="noStrike" kern="1200" cap="none" spc="0" normalizeH="0" baseline="0" noProof="0">
                          <a:ln>
                            <a:noFill/>
                          </a:ln>
                          <a:solidFill>
                            <a:prstClr val="black"/>
                          </a:solidFill>
                          <a:effectLst/>
                          <a:uLnTx/>
                          <a:uFillTx/>
                          <a:latin typeface="+mn-lt"/>
                          <a:ea typeface="+mn-ea"/>
                          <a:cs typeface="+mn-cs"/>
                        </a:rPr>
                        <a:t>
Did you know, over 1 million bacteria are formed in your mouth in 2 – 4 hours after brushing your teeth?
4 – 7 hours after brushing, an invisible dental plaque is formed. By that time, you will have 10 million bacteria!
Shocking speed right? It’s important to brush your teeth twice daily with #SPLAT toothpaste to fight dental plaque.
#SPLATtoothpaste
#OralHygiene
#NaturalIngredients
#ProfessionalOralCare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24608345"/>
                  </a:ext>
                </a:extLst>
              </a:tr>
            </a:tbl>
          </a:graphicData>
        </a:graphic>
      </p:graphicFrame>
      <p:sp>
        <p:nvSpPr>
          <p:cNvPr id="4" name="Text Placeholder 3">
            <a:extLst>
              <a:ext uri="{FF2B5EF4-FFF2-40B4-BE49-F238E27FC236}">
                <a16:creationId xmlns:a16="http://schemas.microsoft.com/office/drawing/2014/main" id="{5D6B5B3D-BFC4-4AE8-92ED-A9BF3762E77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7577642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74C4A-936E-4C11-BECF-F4E9C0CA77FE}"/>
              </a:ext>
            </a:extLst>
          </p:cNvPr>
          <p:cNvSpPr>
            <a:spLocks noGrp="1"/>
          </p:cNvSpPr>
          <p:nvPr>
            <p:ph type="title"/>
          </p:nvPr>
        </p:nvSpPr>
        <p:spPr/>
        <p:txBody>
          <a:bodyPr/>
          <a:lstStyle/>
          <a:p>
            <a:r>
              <a:rPr lang="en-US"/>
              <a:t>Facebook Own Posts Table - 5 of 14</a:t>
            </a:r>
          </a:p>
        </p:txBody>
      </p:sp>
      <p:graphicFrame>
        <p:nvGraphicFramePr>
          <p:cNvPr id="5" name="Table Placeholder 4">
            <a:extLst>
              <a:ext uri="{FF2B5EF4-FFF2-40B4-BE49-F238E27FC236}">
                <a16:creationId xmlns:a16="http://schemas.microsoft.com/office/drawing/2014/main" id="{08201007-6826-4BF9-857D-03B052F7552B}"/>
              </a:ext>
            </a:extLst>
          </p:cNvPr>
          <p:cNvGraphicFramePr>
            <a:graphicFrameLocks noGrp="1"/>
          </p:cNvGraphicFramePr>
          <p:nvPr>
            <p:ph type="tbl" sz="quarter" idx="13"/>
            <p:extLst>
              <p:ext uri="{D42A27DB-BD31-4B8C-83A1-F6EECF244321}">
                <p14:modId xmlns:p14="http://schemas.microsoft.com/office/powerpoint/2010/main" val="3342406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67217258"/>
                    </a:ext>
                  </a:extLst>
                </a:gridCol>
                <a:gridCol w="246888">
                  <a:extLst>
                    <a:ext uri="{9D8B030D-6E8A-4147-A177-3AD203B41FA5}">
                      <a16:colId xmlns:a16="http://schemas.microsoft.com/office/drawing/2014/main" val="607607986"/>
                    </a:ext>
                  </a:extLst>
                </a:gridCol>
                <a:gridCol w="246888">
                  <a:extLst>
                    <a:ext uri="{9D8B030D-6E8A-4147-A177-3AD203B41FA5}">
                      <a16:colId xmlns:a16="http://schemas.microsoft.com/office/drawing/2014/main" val="2402096204"/>
                    </a:ext>
                  </a:extLst>
                </a:gridCol>
                <a:gridCol w="246888">
                  <a:extLst>
                    <a:ext uri="{9D8B030D-6E8A-4147-A177-3AD203B41FA5}">
                      <a16:colId xmlns:a16="http://schemas.microsoft.com/office/drawing/2014/main" val="3818675023"/>
                    </a:ext>
                  </a:extLst>
                </a:gridCol>
                <a:gridCol w="246888">
                  <a:extLst>
                    <a:ext uri="{9D8B030D-6E8A-4147-A177-3AD203B41FA5}">
                      <a16:colId xmlns:a16="http://schemas.microsoft.com/office/drawing/2014/main" val="1643136464"/>
                    </a:ext>
                  </a:extLst>
                </a:gridCol>
                <a:gridCol w="246888">
                  <a:extLst>
                    <a:ext uri="{9D8B030D-6E8A-4147-A177-3AD203B41FA5}">
                      <a16:colId xmlns:a16="http://schemas.microsoft.com/office/drawing/2014/main" val="2028433461"/>
                    </a:ext>
                  </a:extLst>
                </a:gridCol>
                <a:gridCol w="246888">
                  <a:extLst>
                    <a:ext uri="{9D8B030D-6E8A-4147-A177-3AD203B41FA5}">
                      <a16:colId xmlns:a16="http://schemas.microsoft.com/office/drawing/2014/main" val="584771120"/>
                    </a:ext>
                  </a:extLst>
                </a:gridCol>
                <a:gridCol w="246888">
                  <a:extLst>
                    <a:ext uri="{9D8B030D-6E8A-4147-A177-3AD203B41FA5}">
                      <a16:colId xmlns:a16="http://schemas.microsoft.com/office/drawing/2014/main" val="3082485841"/>
                    </a:ext>
                  </a:extLst>
                </a:gridCol>
                <a:gridCol w="246888">
                  <a:extLst>
                    <a:ext uri="{9D8B030D-6E8A-4147-A177-3AD203B41FA5}">
                      <a16:colId xmlns:a16="http://schemas.microsoft.com/office/drawing/2014/main" val="3012585297"/>
                    </a:ext>
                  </a:extLst>
                </a:gridCol>
                <a:gridCol w="246888">
                  <a:extLst>
                    <a:ext uri="{9D8B030D-6E8A-4147-A177-3AD203B41FA5}">
                      <a16:colId xmlns:a16="http://schemas.microsoft.com/office/drawing/2014/main" val="1422568600"/>
                    </a:ext>
                  </a:extLst>
                </a:gridCol>
                <a:gridCol w="246888">
                  <a:extLst>
                    <a:ext uri="{9D8B030D-6E8A-4147-A177-3AD203B41FA5}">
                      <a16:colId xmlns:a16="http://schemas.microsoft.com/office/drawing/2014/main" val="3343020672"/>
                    </a:ext>
                  </a:extLst>
                </a:gridCol>
                <a:gridCol w="246888">
                  <a:extLst>
                    <a:ext uri="{9D8B030D-6E8A-4147-A177-3AD203B41FA5}">
                      <a16:colId xmlns:a16="http://schemas.microsoft.com/office/drawing/2014/main" val="1567196942"/>
                    </a:ext>
                  </a:extLst>
                </a:gridCol>
                <a:gridCol w="246888">
                  <a:extLst>
                    <a:ext uri="{9D8B030D-6E8A-4147-A177-3AD203B41FA5}">
                      <a16:colId xmlns:a16="http://schemas.microsoft.com/office/drawing/2014/main" val="1256937684"/>
                    </a:ext>
                  </a:extLst>
                </a:gridCol>
                <a:gridCol w="246888">
                  <a:extLst>
                    <a:ext uri="{9D8B030D-6E8A-4147-A177-3AD203B41FA5}">
                      <a16:colId xmlns:a16="http://schemas.microsoft.com/office/drawing/2014/main" val="427023583"/>
                    </a:ext>
                  </a:extLst>
                </a:gridCol>
                <a:gridCol w="246888">
                  <a:extLst>
                    <a:ext uri="{9D8B030D-6E8A-4147-A177-3AD203B41FA5}">
                      <a16:colId xmlns:a16="http://schemas.microsoft.com/office/drawing/2014/main" val="1770421050"/>
                    </a:ext>
                  </a:extLst>
                </a:gridCol>
                <a:gridCol w="246888">
                  <a:extLst>
                    <a:ext uri="{9D8B030D-6E8A-4147-A177-3AD203B41FA5}">
                      <a16:colId xmlns:a16="http://schemas.microsoft.com/office/drawing/2014/main" val="4015406357"/>
                    </a:ext>
                  </a:extLst>
                </a:gridCol>
                <a:gridCol w="246888">
                  <a:extLst>
                    <a:ext uri="{9D8B030D-6E8A-4147-A177-3AD203B41FA5}">
                      <a16:colId xmlns:a16="http://schemas.microsoft.com/office/drawing/2014/main" val="2274135553"/>
                    </a:ext>
                  </a:extLst>
                </a:gridCol>
                <a:gridCol w="246888">
                  <a:extLst>
                    <a:ext uri="{9D8B030D-6E8A-4147-A177-3AD203B41FA5}">
                      <a16:colId xmlns:a16="http://schemas.microsoft.com/office/drawing/2014/main" val="238817629"/>
                    </a:ext>
                  </a:extLst>
                </a:gridCol>
                <a:gridCol w="246888">
                  <a:extLst>
                    <a:ext uri="{9D8B030D-6E8A-4147-A177-3AD203B41FA5}">
                      <a16:colId xmlns:a16="http://schemas.microsoft.com/office/drawing/2014/main" val="3987808265"/>
                    </a:ext>
                  </a:extLst>
                </a:gridCol>
                <a:gridCol w="246888">
                  <a:extLst>
                    <a:ext uri="{9D8B030D-6E8A-4147-A177-3AD203B41FA5}">
                      <a16:colId xmlns:a16="http://schemas.microsoft.com/office/drawing/2014/main" val="181405223"/>
                    </a:ext>
                  </a:extLst>
                </a:gridCol>
                <a:gridCol w="246888">
                  <a:extLst>
                    <a:ext uri="{9D8B030D-6E8A-4147-A177-3AD203B41FA5}">
                      <a16:colId xmlns:a16="http://schemas.microsoft.com/office/drawing/2014/main" val="1571418624"/>
                    </a:ext>
                  </a:extLst>
                </a:gridCol>
                <a:gridCol w="246888">
                  <a:extLst>
                    <a:ext uri="{9D8B030D-6E8A-4147-A177-3AD203B41FA5}">
                      <a16:colId xmlns:a16="http://schemas.microsoft.com/office/drawing/2014/main" val="1788374608"/>
                    </a:ext>
                  </a:extLst>
                </a:gridCol>
                <a:gridCol w="246888">
                  <a:extLst>
                    <a:ext uri="{9D8B030D-6E8A-4147-A177-3AD203B41FA5}">
                      <a16:colId xmlns:a16="http://schemas.microsoft.com/office/drawing/2014/main" val="3871180175"/>
                    </a:ext>
                  </a:extLst>
                </a:gridCol>
                <a:gridCol w="246888">
                  <a:extLst>
                    <a:ext uri="{9D8B030D-6E8A-4147-A177-3AD203B41FA5}">
                      <a16:colId xmlns:a16="http://schemas.microsoft.com/office/drawing/2014/main" val="1637636607"/>
                    </a:ext>
                  </a:extLst>
                </a:gridCol>
                <a:gridCol w="246888">
                  <a:extLst>
                    <a:ext uri="{9D8B030D-6E8A-4147-A177-3AD203B41FA5}">
                      <a16:colId xmlns:a16="http://schemas.microsoft.com/office/drawing/2014/main" val="1021236124"/>
                    </a:ext>
                  </a:extLst>
                </a:gridCol>
                <a:gridCol w="246888">
                  <a:extLst>
                    <a:ext uri="{9D8B030D-6E8A-4147-A177-3AD203B41FA5}">
                      <a16:colId xmlns:a16="http://schemas.microsoft.com/office/drawing/2014/main" val="1102747433"/>
                    </a:ext>
                  </a:extLst>
                </a:gridCol>
                <a:gridCol w="246888">
                  <a:extLst>
                    <a:ext uri="{9D8B030D-6E8A-4147-A177-3AD203B41FA5}">
                      <a16:colId xmlns:a16="http://schemas.microsoft.com/office/drawing/2014/main" val="2986077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17999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- 2018-03-23 12:00:00</a:t>
                      </a:r>
                      <a:r>
                        <a:rPr kumimoji="0" lang="en-US" sz="1000" b="0" i="0" u="none" strike="noStrike" kern="1200" cap="none" spc="0" normalizeH="0" baseline="0" noProof="0">
                          <a:ln>
                            <a:noFill/>
                          </a:ln>
                          <a:solidFill>
                            <a:prstClr val="black"/>
                          </a:solidFill>
                          <a:effectLst/>
                          <a:uLnTx/>
                          <a:uFillTx/>
                          <a:latin typeface="+mn-lt"/>
                          <a:ea typeface="+mn-ea"/>
                          <a:cs typeface="+mn-cs"/>
                        </a:rPr>
                        <a:t>
How to KO bad breath everyday?
1. Drink more water and rinse with cool water
2. Floss your teeth after meals
3. Brush your teeth with #SPLAT Medical Herbs Toothpaste!
Its solid antibacterial properties from natural essential oils and medicinal herbs extracts create long-term breath freshness. It’s available at Ben's Independent Grocer !
#SPLATtoothpaste
#NaturalIngredients
#ProfessionalOralCare
#BrushingTeeth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06453798"/>
                  </a:ext>
                </a:extLst>
              </a:tr>
            </a:tbl>
          </a:graphicData>
        </a:graphic>
      </p:graphicFrame>
      <p:sp>
        <p:nvSpPr>
          <p:cNvPr id="4" name="Text Placeholder 3">
            <a:extLst>
              <a:ext uri="{FF2B5EF4-FFF2-40B4-BE49-F238E27FC236}">
                <a16:creationId xmlns:a16="http://schemas.microsoft.com/office/drawing/2014/main" id="{48CB87B5-6BE9-4A0B-95F3-E6321A46479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7973129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54F2C-7F73-453A-8CB2-BB74A4F1F9B8}"/>
              </a:ext>
            </a:extLst>
          </p:cNvPr>
          <p:cNvSpPr>
            <a:spLocks noGrp="1"/>
          </p:cNvSpPr>
          <p:nvPr>
            <p:ph type="title"/>
          </p:nvPr>
        </p:nvSpPr>
        <p:spPr/>
        <p:txBody>
          <a:bodyPr/>
          <a:lstStyle/>
          <a:p>
            <a:r>
              <a:rPr lang="en-US"/>
              <a:t>Facebook Own Posts Table - 6 of 14</a:t>
            </a:r>
          </a:p>
        </p:txBody>
      </p:sp>
      <p:graphicFrame>
        <p:nvGraphicFramePr>
          <p:cNvPr id="5" name="Table Placeholder 4">
            <a:extLst>
              <a:ext uri="{FF2B5EF4-FFF2-40B4-BE49-F238E27FC236}">
                <a16:creationId xmlns:a16="http://schemas.microsoft.com/office/drawing/2014/main" id="{A15723BB-4698-40B9-98FC-F034BCC99735}"/>
              </a:ext>
            </a:extLst>
          </p:cNvPr>
          <p:cNvGraphicFramePr>
            <a:graphicFrameLocks noGrp="1"/>
          </p:cNvGraphicFramePr>
          <p:nvPr>
            <p:ph type="tbl" sz="quarter" idx="13"/>
            <p:extLst>
              <p:ext uri="{D42A27DB-BD31-4B8C-83A1-F6EECF244321}">
                <p14:modId xmlns:p14="http://schemas.microsoft.com/office/powerpoint/2010/main" val="3747201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63583050"/>
                    </a:ext>
                  </a:extLst>
                </a:gridCol>
                <a:gridCol w="246888">
                  <a:extLst>
                    <a:ext uri="{9D8B030D-6E8A-4147-A177-3AD203B41FA5}">
                      <a16:colId xmlns:a16="http://schemas.microsoft.com/office/drawing/2014/main" val="1586333250"/>
                    </a:ext>
                  </a:extLst>
                </a:gridCol>
                <a:gridCol w="246888">
                  <a:extLst>
                    <a:ext uri="{9D8B030D-6E8A-4147-A177-3AD203B41FA5}">
                      <a16:colId xmlns:a16="http://schemas.microsoft.com/office/drawing/2014/main" val="2294788489"/>
                    </a:ext>
                  </a:extLst>
                </a:gridCol>
                <a:gridCol w="246888">
                  <a:extLst>
                    <a:ext uri="{9D8B030D-6E8A-4147-A177-3AD203B41FA5}">
                      <a16:colId xmlns:a16="http://schemas.microsoft.com/office/drawing/2014/main" val="650191854"/>
                    </a:ext>
                  </a:extLst>
                </a:gridCol>
                <a:gridCol w="246888">
                  <a:extLst>
                    <a:ext uri="{9D8B030D-6E8A-4147-A177-3AD203B41FA5}">
                      <a16:colId xmlns:a16="http://schemas.microsoft.com/office/drawing/2014/main" val="253962810"/>
                    </a:ext>
                  </a:extLst>
                </a:gridCol>
                <a:gridCol w="246888">
                  <a:extLst>
                    <a:ext uri="{9D8B030D-6E8A-4147-A177-3AD203B41FA5}">
                      <a16:colId xmlns:a16="http://schemas.microsoft.com/office/drawing/2014/main" val="947817156"/>
                    </a:ext>
                  </a:extLst>
                </a:gridCol>
                <a:gridCol w="246888">
                  <a:extLst>
                    <a:ext uri="{9D8B030D-6E8A-4147-A177-3AD203B41FA5}">
                      <a16:colId xmlns:a16="http://schemas.microsoft.com/office/drawing/2014/main" val="3724058862"/>
                    </a:ext>
                  </a:extLst>
                </a:gridCol>
                <a:gridCol w="246888">
                  <a:extLst>
                    <a:ext uri="{9D8B030D-6E8A-4147-A177-3AD203B41FA5}">
                      <a16:colId xmlns:a16="http://schemas.microsoft.com/office/drawing/2014/main" val="3117844532"/>
                    </a:ext>
                  </a:extLst>
                </a:gridCol>
                <a:gridCol w="246888">
                  <a:extLst>
                    <a:ext uri="{9D8B030D-6E8A-4147-A177-3AD203B41FA5}">
                      <a16:colId xmlns:a16="http://schemas.microsoft.com/office/drawing/2014/main" val="3089026702"/>
                    </a:ext>
                  </a:extLst>
                </a:gridCol>
                <a:gridCol w="246888">
                  <a:extLst>
                    <a:ext uri="{9D8B030D-6E8A-4147-A177-3AD203B41FA5}">
                      <a16:colId xmlns:a16="http://schemas.microsoft.com/office/drawing/2014/main" val="330618024"/>
                    </a:ext>
                  </a:extLst>
                </a:gridCol>
                <a:gridCol w="246888">
                  <a:extLst>
                    <a:ext uri="{9D8B030D-6E8A-4147-A177-3AD203B41FA5}">
                      <a16:colId xmlns:a16="http://schemas.microsoft.com/office/drawing/2014/main" val="3304324714"/>
                    </a:ext>
                  </a:extLst>
                </a:gridCol>
                <a:gridCol w="246888">
                  <a:extLst>
                    <a:ext uri="{9D8B030D-6E8A-4147-A177-3AD203B41FA5}">
                      <a16:colId xmlns:a16="http://schemas.microsoft.com/office/drawing/2014/main" val="2392392961"/>
                    </a:ext>
                  </a:extLst>
                </a:gridCol>
                <a:gridCol w="246888">
                  <a:extLst>
                    <a:ext uri="{9D8B030D-6E8A-4147-A177-3AD203B41FA5}">
                      <a16:colId xmlns:a16="http://schemas.microsoft.com/office/drawing/2014/main" val="1908536978"/>
                    </a:ext>
                  </a:extLst>
                </a:gridCol>
                <a:gridCol w="246888">
                  <a:extLst>
                    <a:ext uri="{9D8B030D-6E8A-4147-A177-3AD203B41FA5}">
                      <a16:colId xmlns:a16="http://schemas.microsoft.com/office/drawing/2014/main" val="1816398394"/>
                    </a:ext>
                  </a:extLst>
                </a:gridCol>
                <a:gridCol w="246888">
                  <a:extLst>
                    <a:ext uri="{9D8B030D-6E8A-4147-A177-3AD203B41FA5}">
                      <a16:colId xmlns:a16="http://schemas.microsoft.com/office/drawing/2014/main" val="938759150"/>
                    </a:ext>
                  </a:extLst>
                </a:gridCol>
                <a:gridCol w="246888">
                  <a:extLst>
                    <a:ext uri="{9D8B030D-6E8A-4147-A177-3AD203B41FA5}">
                      <a16:colId xmlns:a16="http://schemas.microsoft.com/office/drawing/2014/main" val="2714823842"/>
                    </a:ext>
                  </a:extLst>
                </a:gridCol>
                <a:gridCol w="246888">
                  <a:extLst>
                    <a:ext uri="{9D8B030D-6E8A-4147-A177-3AD203B41FA5}">
                      <a16:colId xmlns:a16="http://schemas.microsoft.com/office/drawing/2014/main" val="114299656"/>
                    </a:ext>
                  </a:extLst>
                </a:gridCol>
                <a:gridCol w="246888">
                  <a:extLst>
                    <a:ext uri="{9D8B030D-6E8A-4147-A177-3AD203B41FA5}">
                      <a16:colId xmlns:a16="http://schemas.microsoft.com/office/drawing/2014/main" val="1062496335"/>
                    </a:ext>
                  </a:extLst>
                </a:gridCol>
                <a:gridCol w="246888">
                  <a:extLst>
                    <a:ext uri="{9D8B030D-6E8A-4147-A177-3AD203B41FA5}">
                      <a16:colId xmlns:a16="http://schemas.microsoft.com/office/drawing/2014/main" val="265958347"/>
                    </a:ext>
                  </a:extLst>
                </a:gridCol>
                <a:gridCol w="246888">
                  <a:extLst>
                    <a:ext uri="{9D8B030D-6E8A-4147-A177-3AD203B41FA5}">
                      <a16:colId xmlns:a16="http://schemas.microsoft.com/office/drawing/2014/main" val="1097876210"/>
                    </a:ext>
                  </a:extLst>
                </a:gridCol>
                <a:gridCol w="246888">
                  <a:extLst>
                    <a:ext uri="{9D8B030D-6E8A-4147-A177-3AD203B41FA5}">
                      <a16:colId xmlns:a16="http://schemas.microsoft.com/office/drawing/2014/main" val="109690433"/>
                    </a:ext>
                  </a:extLst>
                </a:gridCol>
                <a:gridCol w="246888">
                  <a:extLst>
                    <a:ext uri="{9D8B030D-6E8A-4147-A177-3AD203B41FA5}">
                      <a16:colId xmlns:a16="http://schemas.microsoft.com/office/drawing/2014/main" val="3682930060"/>
                    </a:ext>
                  </a:extLst>
                </a:gridCol>
                <a:gridCol w="246888">
                  <a:extLst>
                    <a:ext uri="{9D8B030D-6E8A-4147-A177-3AD203B41FA5}">
                      <a16:colId xmlns:a16="http://schemas.microsoft.com/office/drawing/2014/main" val="4245226211"/>
                    </a:ext>
                  </a:extLst>
                </a:gridCol>
                <a:gridCol w="246888">
                  <a:extLst>
                    <a:ext uri="{9D8B030D-6E8A-4147-A177-3AD203B41FA5}">
                      <a16:colId xmlns:a16="http://schemas.microsoft.com/office/drawing/2014/main" val="5627664"/>
                    </a:ext>
                  </a:extLst>
                </a:gridCol>
                <a:gridCol w="246888">
                  <a:extLst>
                    <a:ext uri="{9D8B030D-6E8A-4147-A177-3AD203B41FA5}">
                      <a16:colId xmlns:a16="http://schemas.microsoft.com/office/drawing/2014/main" val="688723247"/>
                    </a:ext>
                  </a:extLst>
                </a:gridCol>
                <a:gridCol w="246888">
                  <a:extLst>
                    <a:ext uri="{9D8B030D-6E8A-4147-A177-3AD203B41FA5}">
                      <a16:colId xmlns:a16="http://schemas.microsoft.com/office/drawing/2014/main" val="1144383319"/>
                    </a:ext>
                  </a:extLst>
                </a:gridCol>
                <a:gridCol w="246888">
                  <a:extLst>
                    <a:ext uri="{9D8B030D-6E8A-4147-A177-3AD203B41FA5}">
                      <a16:colId xmlns:a16="http://schemas.microsoft.com/office/drawing/2014/main" val="3204133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49293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- 2018-03-20 12:00:00</a:t>
                      </a:r>
                      <a:r>
                        <a:rPr kumimoji="0" lang="en-US" sz="1000" b="0" i="0" u="none" strike="noStrike" kern="1200" cap="none" spc="0" normalizeH="0" baseline="0" noProof="0">
                          <a:ln>
                            <a:noFill/>
                          </a:ln>
                          <a:solidFill>
                            <a:prstClr val="black"/>
                          </a:solidFill>
                          <a:effectLst/>
                          <a:uLnTx/>
                          <a:uFillTx/>
                          <a:latin typeface="+mn-lt"/>
                          <a:ea typeface="+mn-ea"/>
                          <a:cs typeface="+mn-cs"/>
                        </a:rPr>
                        <a:t>
Dental cavities happens when plaque bacteria expel acid and breaks down carbohydrates. The oral pH balance becomes more acidic and it leads to the demineralization of your enamel.
Spots appear when your enamel loses mineral and causes tooth decay.
However! You can restore the damaged enamel by using remineralizing oral care products that contain calcium and phosphorus compounds.
#SPLATtoothpaste #oralhygiene
#oralhealthcare #naturalproducts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825357388"/>
                  </a:ext>
                </a:extLst>
              </a:tr>
            </a:tbl>
          </a:graphicData>
        </a:graphic>
      </p:graphicFrame>
      <p:sp>
        <p:nvSpPr>
          <p:cNvPr id="4" name="Text Placeholder 3">
            <a:extLst>
              <a:ext uri="{FF2B5EF4-FFF2-40B4-BE49-F238E27FC236}">
                <a16:creationId xmlns:a16="http://schemas.microsoft.com/office/drawing/2014/main" id="{0BB97045-71C9-443B-836B-89D0497DBCC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5091636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1109E-061F-469C-B15F-9927E609FA2E}"/>
              </a:ext>
            </a:extLst>
          </p:cNvPr>
          <p:cNvSpPr>
            <a:spLocks noGrp="1"/>
          </p:cNvSpPr>
          <p:nvPr>
            <p:ph type="title"/>
          </p:nvPr>
        </p:nvSpPr>
        <p:spPr/>
        <p:txBody>
          <a:bodyPr/>
          <a:lstStyle/>
          <a:p>
            <a:r>
              <a:rPr lang="en-US"/>
              <a:t>Facebook Own Posts Table - 7 of 14</a:t>
            </a:r>
          </a:p>
        </p:txBody>
      </p:sp>
      <p:graphicFrame>
        <p:nvGraphicFramePr>
          <p:cNvPr id="5" name="Table Placeholder 4">
            <a:extLst>
              <a:ext uri="{FF2B5EF4-FFF2-40B4-BE49-F238E27FC236}">
                <a16:creationId xmlns:a16="http://schemas.microsoft.com/office/drawing/2014/main" id="{9EF887FD-DCB8-43A9-BAB6-3CCB28E0D668}"/>
              </a:ext>
            </a:extLst>
          </p:cNvPr>
          <p:cNvGraphicFramePr>
            <a:graphicFrameLocks noGrp="1"/>
          </p:cNvGraphicFramePr>
          <p:nvPr>
            <p:ph type="tbl" sz="quarter" idx="13"/>
            <p:extLst>
              <p:ext uri="{D42A27DB-BD31-4B8C-83A1-F6EECF244321}">
                <p14:modId xmlns:p14="http://schemas.microsoft.com/office/powerpoint/2010/main" val="2594635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73530330"/>
                    </a:ext>
                  </a:extLst>
                </a:gridCol>
                <a:gridCol w="246888">
                  <a:extLst>
                    <a:ext uri="{9D8B030D-6E8A-4147-A177-3AD203B41FA5}">
                      <a16:colId xmlns:a16="http://schemas.microsoft.com/office/drawing/2014/main" val="244101261"/>
                    </a:ext>
                  </a:extLst>
                </a:gridCol>
                <a:gridCol w="246888">
                  <a:extLst>
                    <a:ext uri="{9D8B030D-6E8A-4147-A177-3AD203B41FA5}">
                      <a16:colId xmlns:a16="http://schemas.microsoft.com/office/drawing/2014/main" val="3480933668"/>
                    </a:ext>
                  </a:extLst>
                </a:gridCol>
                <a:gridCol w="246888">
                  <a:extLst>
                    <a:ext uri="{9D8B030D-6E8A-4147-A177-3AD203B41FA5}">
                      <a16:colId xmlns:a16="http://schemas.microsoft.com/office/drawing/2014/main" val="31445927"/>
                    </a:ext>
                  </a:extLst>
                </a:gridCol>
                <a:gridCol w="246888">
                  <a:extLst>
                    <a:ext uri="{9D8B030D-6E8A-4147-A177-3AD203B41FA5}">
                      <a16:colId xmlns:a16="http://schemas.microsoft.com/office/drawing/2014/main" val="269722454"/>
                    </a:ext>
                  </a:extLst>
                </a:gridCol>
                <a:gridCol w="246888">
                  <a:extLst>
                    <a:ext uri="{9D8B030D-6E8A-4147-A177-3AD203B41FA5}">
                      <a16:colId xmlns:a16="http://schemas.microsoft.com/office/drawing/2014/main" val="2484270919"/>
                    </a:ext>
                  </a:extLst>
                </a:gridCol>
                <a:gridCol w="246888">
                  <a:extLst>
                    <a:ext uri="{9D8B030D-6E8A-4147-A177-3AD203B41FA5}">
                      <a16:colId xmlns:a16="http://schemas.microsoft.com/office/drawing/2014/main" val="3158415378"/>
                    </a:ext>
                  </a:extLst>
                </a:gridCol>
                <a:gridCol w="246888">
                  <a:extLst>
                    <a:ext uri="{9D8B030D-6E8A-4147-A177-3AD203B41FA5}">
                      <a16:colId xmlns:a16="http://schemas.microsoft.com/office/drawing/2014/main" val="3775996114"/>
                    </a:ext>
                  </a:extLst>
                </a:gridCol>
                <a:gridCol w="246888">
                  <a:extLst>
                    <a:ext uri="{9D8B030D-6E8A-4147-A177-3AD203B41FA5}">
                      <a16:colId xmlns:a16="http://schemas.microsoft.com/office/drawing/2014/main" val="2400827070"/>
                    </a:ext>
                  </a:extLst>
                </a:gridCol>
                <a:gridCol w="246888">
                  <a:extLst>
                    <a:ext uri="{9D8B030D-6E8A-4147-A177-3AD203B41FA5}">
                      <a16:colId xmlns:a16="http://schemas.microsoft.com/office/drawing/2014/main" val="1839996533"/>
                    </a:ext>
                  </a:extLst>
                </a:gridCol>
                <a:gridCol w="246888">
                  <a:extLst>
                    <a:ext uri="{9D8B030D-6E8A-4147-A177-3AD203B41FA5}">
                      <a16:colId xmlns:a16="http://schemas.microsoft.com/office/drawing/2014/main" val="2402894454"/>
                    </a:ext>
                  </a:extLst>
                </a:gridCol>
                <a:gridCol w="246888">
                  <a:extLst>
                    <a:ext uri="{9D8B030D-6E8A-4147-A177-3AD203B41FA5}">
                      <a16:colId xmlns:a16="http://schemas.microsoft.com/office/drawing/2014/main" val="4153427680"/>
                    </a:ext>
                  </a:extLst>
                </a:gridCol>
                <a:gridCol w="246888">
                  <a:extLst>
                    <a:ext uri="{9D8B030D-6E8A-4147-A177-3AD203B41FA5}">
                      <a16:colId xmlns:a16="http://schemas.microsoft.com/office/drawing/2014/main" val="3336009356"/>
                    </a:ext>
                  </a:extLst>
                </a:gridCol>
                <a:gridCol w="246888">
                  <a:extLst>
                    <a:ext uri="{9D8B030D-6E8A-4147-A177-3AD203B41FA5}">
                      <a16:colId xmlns:a16="http://schemas.microsoft.com/office/drawing/2014/main" val="1564732278"/>
                    </a:ext>
                  </a:extLst>
                </a:gridCol>
                <a:gridCol w="246888">
                  <a:extLst>
                    <a:ext uri="{9D8B030D-6E8A-4147-A177-3AD203B41FA5}">
                      <a16:colId xmlns:a16="http://schemas.microsoft.com/office/drawing/2014/main" val="4148703262"/>
                    </a:ext>
                  </a:extLst>
                </a:gridCol>
                <a:gridCol w="246888">
                  <a:extLst>
                    <a:ext uri="{9D8B030D-6E8A-4147-A177-3AD203B41FA5}">
                      <a16:colId xmlns:a16="http://schemas.microsoft.com/office/drawing/2014/main" val="2616440436"/>
                    </a:ext>
                  </a:extLst>
                </a:gridCol>
                <a:gridCol w="246888">
                  <a:extLst>
                    <a:ext uri="{9D8B030D-6E8A-4147-A177-3AD203B41FA5}">
                      <a16:colId xmlns:a16="http://schemas.microsoft.com/office/drawing/2014/main" val="945219724"/>
                    </a:ext>
                  </a:extLst>
                </a:gridCol>
                <a:gridCol w="246888">
                  <a:extLst>
                    <a:ext uri="{9D8B030D-6E8A-4147-A177-3AD203B41FA5}">
                      <a16:colId xmlns:a16="http://schemas.microsoft.com/office/drawing/2014/main" val="1391539436"/>
                    </a:ext>
                  </a:extLst>
                </a:gridCol>
                <a:gridCol w="246888">
                  <a:extLst>
                    <a:ext uri="{9D8B030D-6E8A-4147-A177-3AD203B41FA5}">
                      <a16:colId xmlns:a16="http://schemas.microsoft.com/office/drawing/2014/main" val="947612752"/>
                    </a:ext>
                  </a:extLst>
                </a:gridCol>
                <a:gridCol w="246888">
                  <a:extLst>
                    <a:ext uri="{9D8B030D-6E8A-4147-A177-3AD203B41FA5}">
                      <a16:colId xmlns:a16="http://schemas.microsoft.com/office/drawing/2014/main" val="4070705936"/>
                    </a:ext>
                  </a:extLst>
                </a:gridCol>
                <a:gridCol w="246888">
                  <a:extLst>
                    <a:ext uri="{9D8B030D-6E8A-4147-A177-3AD203B41FA5}">
                      <a16:colId xmlns:a16="http://schemas.microsoft.com/office/drawing/2014/main" val="3319894692"/>
                    </a:ext>
                  </a:extLst>
                </a:gridCol>
                <a:gridCol w="246888">
                  <a:extLst>
                    <a:ext uri="{9D8B030D-6E8A-4147-A177-3AD203B41FA5}">
                      <a16:colId xmlns:a16="http://schemas.microsoft.com/office/drawing/2014/main" val="2109049223"/>
                    </a:ext>
                  </a:extLst>
                </a:gridCol>
                <a:gridCol w="246888">
                  <a:extLst>
                    <a:ext uri="{9D8B030D-6E8A-4147-A177-3AD203B41FA5}">
                      <a16:colId xmlns:a16="http://schemas.microsoft.com/office/drawing/2014/main" val="1645953667"/>
                    </a:ext>
                  </a:extLst>
                </a:gridCol>
                <a:gridCol w="246888">
                  <a:extLst>
                    <a:ext uri="{9D8B030D-6E8A-4147-A177-3AD203B41FA5}">
                      <a16:colId xmlns:a16="http://schemas.microsoft.com/office/drawing/2014/main" val="3195753528"/>
                    </a:ext>
                  </a:extLst>
                </a:gridCol>
                <a:gridCol w="246888">
                  <a:extLst>
                    <a:ext uri="{9D8B030D-6E8A-4147-A177-3AD203B41FA5}">
                      <a16:colId xmlns:a16="http://schemas.microsoft.com/office/drawing/2014/main" val="3346303285"/>
                    </a:ext>
                  </a:extLst>
                </a:gridCol>
                <a:gridCol w="246888">
                  <a:extLst>
                    <a:ext uri="{9D8B030D-6E8A-4147-A177-3AD203B41FA5}">
                      <a16:colId xmlns:a16="http://schemas.microsoft.com/office/drawing/2014/main" val="2384100245"/>
                    </a:ext>
                  </a:extLst>
                </a:gridCol>
                <a:gridCol w="246888">
                  <a:extLst>
                    <a:ext uri="{9D8B030D-6E8A-4147-A177-3AD203B41FA5}">
                      <a16:colId xmlns:a16="http://schemas.microsoft.com/office/drawing/2014/main" val="3573527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85849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- 2018-03-19 12:00:00</a:t>
                      </a:r>
                      <a:r>
                        <a:rPr kumimoji="0" lang="en-US" sz="1000" b="0" i="0" u="none" strike="noStrike" kern="1200" cap="none" spc="0" normalizeH="0" baseline="0" noProof="0">
                          <a:ln>
                            <a:noFill/>
                          </a:ln>
                          <a:solidFill>
                            <a:prstClr val="black"/>
                          </a:solidFill>
                          <a:effectLst/>
                          <a:uLnTx/>
                          <a:uFillTx/>
                          <a:latin typeface="+mn-lt"/>
                          <a:ea typeface="+mn-ea"/>
                          <a:cs typeface="+mn-cs"/>
                        </a:rPr>
                        <a:t>
SPLAT offers you a variety of toothpaste flavours using the best ingredients in the world. We have Lavendersept, Green Tea, Biocalcium and Sensitive toothpastes.
Andddd they are fluoride-free! ; )
Get your #SPLAT toothpaste at your nearest Watsons Singapore or shop online: http://www.watsons.com.sg/Product-Categories/c/1?q=:productBrandCode:productBrandCode:227794&amp;text=&amp;masterBrandCode=227794
#ProfessionalOralCare
#BrushingTeeth
#freshbreath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94022005"/>
                  </a:ext>
                </a:extLst>
              </a:tr>
            </a:tbl>
          </a:graphicData>
        </a:graphic>
      </p:graphicFrame>
      <p:sp>
        <p:nvSpPr>
          <p:cNvPr id="4" name="Text Placeholder 3">
            <a:extLst>
              <a:ext uri="{FF2B5EF4-FFF2-40B4-BE49-F238E27FC236}">
                <a16:creationId xmlns:a16="http://schemas.microsoft.com/office/drawing/2014/main" id="{DD48F5F6-D0DC-4D5A-A384-86510096A4A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3925688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69C46-F2F8-41FA-ADC7-57856D3FFD29}"/>
              </a:ext>
            </a:extLst>
          </p:cNvPr>
          <p:cNvSpPr>
            <a:spLocks noGrp="1"/>
          </p:cNvSpPr>
          <p:nvPr>
            <p:ph type="title"/>
          </p:nvPr>
        </p:nvSpPr>
        <p:spPr/>
        <p:txBody>
          <a:bodyPr/>
          <a:lstStyle/>
          <a:p>
            <a:r>
              <a:rPr lang="en-US"/>
              <a:t>Facebook Own Posts Table - 8 of 14</a:t>
            </a:r>
          </a:p>
        </p:txBody>
      </p:sp>
      <p:graphicFrame>
        <p:nvGraphicFramePr>
          <p:cNvPr id="5" name="Table Placeholder 4">
            <a:extLst>
              <a:ext uri="{FF2B5EF4-FFF2-40B4-BE49-F238E27FC236}">
                <a16:creationId xmlns:a16="http://schemas.microsoft.com/office/drawing/2014/main" id="{172615E7-D664-4058-BC55-370699C7EE77}"/>
              </a:ext>
            </a:extLst>
          </p:cNvPr>
          <p:cNvGraphicFramePr>
            <a:graphicFrameLocks noGrp="1"/>
          </p:cNvGraphicFramePr>
          <p:nvPr>
            <p:ph type="tbl" sz="quarter" idx="13"/>
            <p:extLst>
              <p:ext uri="{D42A27DB-BD31-4B8C-83A1-F6EECF244321}">
                <p14:modId xmlns:p14="http://schemas.microsoft.com/office/powerpoint/2010/main" val="1717593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36658052"/>
                    </a:ext>
                  </a:extLst>
                </a:gridCol>
                <a:gridCol w="246888">
                  <a:extLst>
                    <a:ext uri="{9D8B030D-6E8A-4147-A177-3AD203B41FA5}">
                      <a16:colId xmlns:a16="http://schemas.microsoft.com/office/drawing/2014/main" val="2618543268"/>
                    </a:ext>
                  </a:extLst>
                </a:gridCol>
                <a:gridCol w="246888">
                  <a:extLst>
                    <a:ext uri="{9D8B030D-6E8A-4147-A177-3AD203B41FA5}">
                      <a16:colId xmlns:a16="http://schemas.microsoft.com/office/drawing/2014/main" val="517496904"/>
                    </a:ext>
                  </a:extLst>
                </a:gridCol>
                <a:gridCol w="246888">
                  <a:extLst>
                    <a:ext uri="{9D8B030D-6E8A-4147-A177-3AD203B41FA5}">
                      <a16:colId xmlns:a16="http://schemas.microsoft.com/office/drawing/2014/main" val="3788751633"/>
                    </a:ext>
                  </a:extLst>
                </a:gridCol>
                <a:gridCol w="246888">
                  <a:extLst>
                    <a:ext uri="{9D8B030D-6E8A-4147-A177-3AD203B41FA5}">
                      <a16:colId xmlns:a16="http://schemas.microsoft.com/office/drawing/2014/main" val="3884654379"/>
                    </a:ext>
                  </a:extLst>
                </a:gridCol>
                <a:gridCol w="246888">
                  <a:extLst>
                    <a:ext uri="{9D8B030D-6E8A-4147-A177-3AD203B41FA5}">
                      <a16:colId xmlns:a16="http://schemas.microsoft.com/office/drawing/2014/main" val="351371225"/>
                    </a:ext>
                  </a:extLst>
                </a:gridCol>
                <a:gridCol w="246888">
                  <a:extLst>
                    <a:ext uri="{9D8B030D-6E8A-4147-A177-3AD203B41FA5}">
                      <a16:colId xmlns:a16="http://schemas.microsoft.com/office/drawing/2014/main" val="517655092"/>
                    </a:ext>
                  </a:extLst>
                </a:gridCol>
                <a:gridCol w="246888">
                  <a:extLst>
                    <a:ext uri="{9D8B030D-6E8A-4147-A177-3AD203B41FA5}">
                      <a16:colId xmlns:a16="http://schemas.microsoft.com/office/drawing/2014/main" val="1713766571"/>
                    </a:ext>
                  </a:extLst>
                </a:gridCol>
                <a:gridCol w="246888">
                  <a:extLst>
                    <a:ext uri="{9D8B030D-6E8A-4147-A177-3AD203B41FA5}">
                      <a16:colId xmlns:a16="http://schemas.microsoft.com/office/drawing/2014/main" val="3008717487"/>
                    </a:ext>
                  </a:extLst>
                </a:gridCol>
                <a:gridCol w="246888">
                  <a:extLst>
                    <a:ext uri="{9D8B030D-6E8A-4147-A177-3AD203B41FA5}">
                      <a16:colId xmlns:a16="http://schemas.microsoft.com/office/drawing/2014/main" val="1832915777"/>
                    </a:ext>
                  </a:extLst>
                </a:gridCol>
                <a:gridCol w="246888">
                  <a:extLst>
                    <a:ext uri="{9D8B030D-6E8A-4147-A177-3AD203B41FA5}">
                      <a16:colId xmlns:a16="http://schemas.microsoft.com/office/drawing/2014/main" val="1960799675"/>
                    </a:ext>
                  </a:extLst>
                </a:gridCol>
                <a:gridCol w="246888">
                  <a:extLst>
                    <a:ext uri="{9D8B030D-6E8A-4147-A177-3AD203B41FA5}">
                      <a16:colId xmlns:a16="http://schemas.microsoft.com/office/drawing/2014/main" val="185464179"/>
                    </a:ext>
                  </a:extLst>
                </a:gridCol>
                <a:gridCol w="246888">
                  <a:extLst>
                    <a:ext uri="{9D8B030D-6E8A-4147-A177-3AD203B41FA5}">
                      <a16:colId xmlns:a16="http://schemas.microsoft.com/office/drawing/2014/main" val="3935303308"/>
                    </a:ext>
                  </a:extLst>
                </a:gridCol>
                <a:gridCol w="246888">
                  <a:extLst>
                    <a:ext uri="{9D8B030D-6E8A-4147-A177-3AD203B41FA5}">
                      <a16:colId xmlns:a16="http://schemas.microsoft.com/office/drawing/2014/main" val="4230310280"/>
                    </a:ext>
                  </a:extLst>
                </a:gridCol>
                <a:gridCol w="246888">
                  <a:extLst>
                    <a:ext uri="{9D8B030D-6E8A-4147-A177-3AD203B41FA5}">
                      <a16:colId xmlns:a16="http://schemas.microsoft.com/office/drawing/2014/main" val="1696853749"/>
                    </a:ext>
                  </a:extLst>
                </a:gridCol>
                <a:gridCol w="246888">
                  <a:extLst>
                    <a:ext uri="{9D8B030D-6E8A-4147-A177-3AD203B41FA5}">
                      <a16:colId xmlns:a16="http://schemas.microsoft.com/office/drawing/2014/main" val="440369663"/>
                    </a:ext>
                  </a:extLst>
                </a:gridCol>
                <a:gridCol w="246888">
                  <a:extLst>
                    <a:ext uri="{9D8B030D-6E8A-4147-A177-3AD203B41FA5}">
                      <a16:colId xmlns:a16="http://schemas.microsoft.com/office/drawing/2014/main" val="4094278657"/>
                    </a:ext>
                  </a:extLst>
                </a:gridCol>
                <a:gridCol w="246888">
                  <a:extLst>
                    <a:ext uri="{9D8B030D-6E8A-4147-A177-3AD203B41FA5}">
                      <a16:colId xmlns:a16="http://schemas.microsoft.com/office/drawing/2014/main" val="1384393700"/>
                    </a:ext>
                  </a:extLst>
                </a:gridCol>
                <a:gridCol w="246888">
                  <a:extLst>
                    <a:ext uri="{9D8B030D-6E8A-4147-A177-3AD203B41FA5}">
                      <a16:colId xmlns:a16="http://schemas.microsoft.com/office/drawing/2014/main" val="2716452734"/>
                    </a:ext>
                  </a:extLst>
                </a:gridCol>
                <a:gridCol w="246888">
                  <a:extLst>
                    <a:ext uri="{9D8B030D-6E8A-4147-A177-3AD203B41FA5}">
                      <a16:colId xmlns:a16="http://schemas.microsoft.com/office/drawing/2014/main" val="3436556386"/>
                    </a:ext>
                  </a:extLst>
                </a:gridCol>
                <a:gridCol w="246888">
                  <a:extLst>
                    <a:ext uri="{9D8B030D-6E8A-4147-A177-3AD203B41FA5}">
                      <a16:colId xmlns:a16="http://schemas.microsoft.com/office/drawing/2014/main" val="3495080492"/>
                    </a:ext>
                  </a:extLst>
                </a:gridCol>
                <a:gridCol w="246888">
                  <a:extLst>
                    <a:ext uri="{9D8B030D-6E8A-4147-A177-3AD203B41FA5}">
                      <a16:colId xmlns:a16="http://schemas.microsoft.com/office/drawing/2014/main" val="2252952361"/>
                    </a:ext>
                  </a:extLst>
                </a:gridCol>
                <a:gridCol w="246888">
                  <a:extLst>
                    <a:ext uri="{9D8B030D-6E8A-4147-A177-3AD203B41FA5}">
                      <a16:colId xmlns:a16="http://schemas.microsoft.com/office/drawing/2014/main" val="2449281241"/>
                    </a:ext>
                  </a:extLst>
                </a:gridCol>
                <a:gridCol w="246888">
                  <a:extLst>
                    <a:ext uri="{9D8B030D-6E8A-4147-A177-3AD203B41FA5}">
                      <a16:colId xmlns:a16="http://schemas.microsoft.com/office/drawing/2014/main" val="2697002710"/>
                    </a:ext>
                  </a:extLst>
                </a:gridCol>
                <a:gridCol w="246888">
                  <a:extLst>
                    <a:ext uri="{9D8B030D-6E8A-4147-A177-3AD203B41FA5}">
                      <a16:colId xmlns:a16="http://schemas.microsoft.com/office/drawing/2014/main" val="3515002473"/>
                    </a:ext>
                  </a:extLst>
                </a:gridCol>
                <a:gridCol w="246888">
                  <a:extLst>
                    <a:ext uri="{9D8B030D-6E8A-4147-A177-3AD203B41FA5}">
                      <a16:colId xmlns:a16="http://schemas.microsoft.com/office/drawing/2014/main" val="3034689176"/>
                    </a:ext>
                  </a:extLst>
                </a:gridCol>
                <a:gridCol w="246888">
                  <a:extLst>
                    <a:ext uri="{9D8B030D-6E8A-4147-A177-3AD203B41FA5}">
                      <a16:colId xmlns:a16="http://schemas.microsoft.com/office/drawing/2014/main" val="4293943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42160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- 2018-03-17 12:00:00</a:t>
                      </a:r>
                      <a:r>
                        <a:rPr kumimoji="0" lang="en-US" sz="1000" b="0" i="0" u="none" strike="noStrike" kern="1200" cap="none" spc="0" normalizeH="0" baseline="0" noProof="0">
                          <a:ln>
                            <a:noFill/>
                          </a:ln>
                          <a:solidFill>
                            <a:prstClr val="black"/>
                          </a:solidFill>
                          <a:effectLst/>
                          <a:uLnTx/>
                          <a:uFillTx/>
                          <a:latin typeface="+mn-lt"/>
                          <a:ea typeface="+mn-ea"/>
                          <a:cs typeface="+mn-cs"/>
                        </a:rPr>
                        <a:t>
There are two types of people, are you a minty toothpaste lover or a mint-phobic?
#SPLAT
#SPLATsmile
#ProfessionalOralCare
#naturalproducts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79645619"/>
                  </a:ext>
                </a:extLst>
              </a:tr>
            </a:tbl>
          </a:graphicData>
        </a:graphic>
      </p:graphicFrame>
      <p:sp>
        <p:nvSpPr>
          <p:cNvPr id="4" name="Text Placeholder 3">
            <a:extLst>
              <a:ext uri="{FF2B5EF4-FFF2-40B4-BE49-F238E27FC236}">
                <a16:creationId xmlns:a16="http://schemas.microsoft.com/office/drawing/2014/main" id="{C0244A06-1A6D-4511-A291-C97C76949DB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2329869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662D8-C4E3-49CA-B433-4F482B5F6B03}"/>
              </a:ext>
            </a:extLst>
          </p:cNvPr>
          <p:cNvSpPr>
            <a:spLocks noGrp="1"/>
          </p:cNvSpPr>
          <p:nvPr>
            <p:ph type="title"/>
          </p:nvPr>
        </p:nvSpPr>
        <p:spPr/>
        <p:txBody>
          <a:bodyPr/>
          <a:lstStyle/>
          <a:p>
            <a:r>
              <a:rPr lang="en-US"/>
              <a:t>Facebook Own Posts Table - 9 of 14</a:t>
            </a:r>
          </a:p>
        </p:txBody>
      </p:sp>
      <p:graphicFrame>
        <p:nvGraphicFramePr>
          <p:cNvPr id="5" name="Table Placeholder 4">
            <a:extLst>
              <a:ext uri="{FF2B5EF4-FFF2-40B4-BE49-F238E27FC236}">
                <a16:creationId xmlns:a16="http://schemas.microsoft.com/office/drawing/2014/main" id="{4BC5755F-A424-49B5-ACFC-0FCE90568442}"/>
              </a:ext>
            </a:extLst>
          </p:cNvPr>
          <p:cNvGraphicFramePr>
            <a:graphicFrameLocks noGrp="1"/>
          </p:cNvGraphicFramePr>
          <p:nvPr>
            <p:ph type="tbl" sz="quarter" idx="13"/>
            <p:extLst>
              <p:ext uri="{D42A27DB-BD31-4B8C-83A1-F6EECF244321}">
                <p14:modId xmlns:p14="http://schemas.microsoft.com/office/powerpoint/2010/main" val="2370368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86952882"/>
                    </a:ext>
                  </a:extLst>
                </a:gridCol>
                <a:gridCol w="246888">
                  <a:extLst>
                    <a:ext uri="{9D8B030D-6E8A-4147-A177-3AD203B41FA5}">
                      <a16:colId xmlns:a16="http://schemas.microsoft.com/office/drawing/2014/main" val="757067835"/>
                    </a:ext>
                  </a:extLst>
                </a:gridCol>
                <a:gridCol w="246888">
                  <a:extLst>
                    <a:ext uri="{9D8B030D-6E8A-4147-A177-3AD203B41FA5}">
                      <a16:colId xmlns:a16="http://schemas.microsoft.com/office/drawing/2014/main" val="1769603367"/>
                    </a:ext>
                  </a:extLst>
                </a:gridCol>
                <a:gridCol w="246888">
                  <a:extLst>
                    <a:ext uri="{9D8B030D-6E8A-4147-A177-3AD203B41FA5}">
                      <a16:colId xmlns:a16="http://schemas.microsoft.com/office/drawing/2014/main" val="112581551"/>
                    </a:ext>
                  </a:extLst>
                </a:gridCol>
                <a:gridCol w="246888">
                  <a:extLst>
                    <a:ext uri="{9D8B030D-6E8A-4147-A177-3AD203B41FA5}">
                      <a16:colId xmlns:a16="http://schemas.microsoft.com/office/drawing/2014/main" val="1499964787"/>
                    </a:ext>
                  </a:extLst>
                </a:gridCol>
                <a:gridCol w="246888">
                  <a:extLst>
                    <a:ext uri="{9D8B030D-6E8A-4147-A177-3AD203B41FA5}">
                      <a16:colId xmlns:a16="http://schemas.microsoft.com/office/drawing/2014/main" val="4038354577"/>
                    </a:ext>
                  </a:extLst>
                </a:gridCol>
                <a:gridCol w="246888">
                  <a:extLst>
                    <a:ext uri="{9D8B030D-6E8A-4147-A177-3AD203B41FA5}">
                      <a16:colId xmlns:a16="http://schemas.microsoft.com/office/drawing/2014/main" val="984566558"/>
                    </a:ext>
                  </a:extLst>
                </a:gridCol>
                <a:gridCol w="246888">
                  <a:extLst>
                    <a:ext uri="{9D8B030D-6E8A-4147-A177-3AD203B41FA5}">
                      <a16:colId xmlns:a16="http://schemas.microsoft.com/office/drawing/2014/main" val="2213288308"/>
                    </a:ext>
                  </a:extLst>
                </a:gridCol>
                <a:gridCol w="246888">
                  <a:extLst>
                    <a:ext uri="{9D8B030D-6E8A-4147-A177-3AD203B41FA5}">
                      <a16:colId xmlns:a16="http://schemas.microsoft.com/office/drawing/2014/main" val="3004005206"/>
                    </a:ext>
                  </a:extLst>
                </a:gridCol>
                <a:gridCol w="246888">
                  <a:extLst>
                    <a:ext uri="{9D8B030D-6E8A-4147-A177-3AD203B41FA5}">
                      <a16:colId xmlns:a16="http://schemas.microsoft.com/office/drawing/2014/main" val="2031653812"/>
                    </a:ext>
                  </a:extLst>
                </a:gridCol>
                <a:gridCol w="246888">
                  <a:extLst>
                    <a:ext uri="{9D8B030D-6E8A-4147-A177-3AD203B41FA5}">
                      <a16:colId xmlns:a16="http://schemas.microsoft.com/office/drawing/2014/main" val="2594557948"/>
                    </a:ext>
                  </a:extLst>
                </a:gridCol>
                <a:gridCol w="246888">
                  <a:extLst>
                    <a:ext uri="{9D8B030D-6E8A-4147-A177-3AD203B41FA5}">
                      <a16:colId xmlns:a16="http://schemas.microsoft.com/office/drawing/2014/main" val="3797967500"/>
                    </a:ext>
                  </a:extLst>
                </a:gridCol>
                <a:gridCol w="246888">
                  <a:extLst>
                    <a:ext uri="{9D8B030D-6E8A-4147-A177-3AD203B41FA5}">
                      <a16:colId xmlns:a16="http://schemas.microsoft.com/office/drawing/2014/main" val="3653158327"/>
                    </a:ext>
                  </a:extLst>
                </a:gridCol>
                <a:gridCol w="246888">
                  <a:extLst>
                    <a:ext uri="{9D8B030D-6E8A-4147-A177-3AD203B41FA5}">
                      <a16:colId xmlns:a16="http://schemas.microsoft.com/office/drawing/2014/main" val="3567860801"/>
                    </a:ext>
                  </a:extLst>
                </a:gridCol>
                <a:gridCol w="246888">
                  <a:extLst>
                    <a:ext uri="{9D8B030D-6E8A-4147-A177-3AD203B41FA5}">
                      <a16:colId xmlns:a16="http://schemas.microsoft.com/office/drawing/2014/main" val="1568041440"/>
                    </a:ext>
                  </a:extLst>
                </a:gridCol>
                <a:gridCol w="246888">
                  <a:extLst>
                    <a:ext uri="{9D8B030D-6E8A-4147-A177-3AD203B41FA5}">
                      <a16:colId xmlns:a16="http://schemas.microsoft.com/office/drawing/2014/main" val="785691617"/>
                    </a:ext>
                  </a:extLst>
                </a:gridCol>
                <a:gridCol w="246888">
                  <a:extLst>
                    <a:ext uri="{9D8B030D-6E8A-4147-A177-3AD203B41FA5}">
                      <a16:colId xmlns:a16="http://schemas.microsoft.com/office/drawing/2014/main" val="2303691491"/>
                    </a:ext>
                  </a:extLst>
                </a:gridCol>
                <a:gridCol w="246888">
                  <a:extLst>
                    <a:ext uri="{9D8B030D-6E8A-4147-A177-3AD203B41FA5}">
                      <a16:colId xmlns:a16="http://schemas.microsoft.com/office/drawing/2014/main" val="410715190"/>
                    </a:ext>
                  </a:extLst>
                </a:gridCol>
                <a:gridCol w="246888">
                  <a:extLst>
                    <a:ext uri="{9D8B030D-6E8A-4147-A177-3AD203B41FA5}">
                      <a16:colId xmlns:a16="http://schemas.microsoft.com/office/drawing/2014/main" val="2314055526"/>
                    </a:ext>
                  </a:extLst>
                </a:gridCol>
                <a:gridCol w="246888">
                  <a:extLst>
                    <a:ext uri="{9D8B030D-6E8A-4147-A177-3AD203B41FA5}">
                      <a16:colId xmlns:a16="http://schemas.microsoft.com/office/drawing/2014/main" val="93297094"/>
                    </a:ext>
                  </a:extLst>
                </a:gridCol>
                <a:gridCol w="246888">
                  <a:extLst>
                    <a:ext uri="{9D8B030D-6E8A-4147-A177-3AD203B41FA5}">
                      <a16:colId xmlns:a16="http://schemas.microsoft.com/office/drawing/2014/main" val="2586226020"/>
                    </a:ext>
                  </a:extLst>
                </a:gridCol>
                <a:gridCol w="246888">
                  <a:extLst>
                    <a:ext uri="{9D8B030D-6E8A-4147-A177-3AD203B41FA5}">
                      <a16:colId xmlns:a16="http://schemas.microsoft.com/office/drawing/2014/main" val="3987337070"/>
                    </a:ext>
                  </a:extLst>
                </a:gridCol>
                <a:gridCol w="246888">
                  <a:extLst>
                    <a:ext uri="{9D8B030D-6E8A-4147-A177-3AD203B41FA5}">
                      <a16:colId xmlns:a16="http://schemas.microsoft.com/office/drawing/2014/main" val="1697926679"/>
                    </a:ext>
                  </a:extLst>
                </a:gridCol>
                <a:gridCol w="246888">
                  <a:extLst>
                    <a:ext uri="{9D8B030D-6E8A-4147-A177-3AD203B41FA5}">
                      <a16:colId xmlns:a16="http://schemas.microsoft.com/office/drawing/2014/main" val="1463810745"/>
                    </a:ext>
                  </a:extLst>
                </a:gridCol>
                <a:gridCol w="246888">
                  <a:extLst>
                    <a:ext uri="{9D8B030D-6E8A-4147-A177-3AD203B41FA5}">
                      <a16:colId xmlns:a16="http://schemas.microsoft.com/office/drawing/2014/main" val="4135608413"/>
                    </a:ext>
                  </a:extLst>
                </a:gridCol>
                <a:gridCol w="246888">
                  <a:extLst>
                    <a:ext uri="{9D8B030D-6E8A-4147-A177-3AD203B41FA5}">
                      <a16:colId xmlns:a16="http://schemas.microsoft.com/office/drawing/2014/main" val="1693573506"/>
                    </a:ext>
                  </a:extLst>
                </a:gridCol>
                <a:gridCol w="246888">
                  <a:extLst>
                    <a:ext uri="{9D8B030D-6E8A-4147-A177-3AD203B41FA5}">
                      <a16:colId xmlns:a16="http://schemas.microsoft.com/office/drawing/2014/main" val="2635054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35890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- 2018-03-14 12:00:01</a:t>
                      </a:r>
                      <a:r>
                        <a:rPr kumimoji="0" lang="en-US" sz="1000" b="0" i="0" u="none" strike="noStrike" kern="1200" cap="none" spc="0" normalizeH="0" baseline="0" noProof="0">
                          <a:ln>
                            <a:noFill/>
                          </a:ln>
                          <a:solidFill>
                            <a:prstClr val="black"/>
                          </a:solidFill>
                          <a:effectLst/>
                          <a:uLnTx/>
                          <a:uFillTx/>
                          <a:latin typeface="+mn-lt"/>
                          <a:ea typeface="+mn-ea"/>
                          <a:cs typeface="+mn-cs"/>
                        </a:rPr>
                        <a:t>
Today is the best excuse to eat a pie! Why? Because it’s Pi Day!
Remember these magical figures π=3.14159?
Who can resist the fresh, crusty pie right? Just don’t forget to use SPLAT Medical Herbs Toothpaste after eating it.
The natural extracts of sage, camomile and hawthorn in the toothpaste provides effective gum and tooth care. It is available at Ben's Independent Grocer and Jaya Grocer.
#TriclosanFree #ProfessionalOralCare
#SPLATtoothpaste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054257559"/>
                  </a:ext>
                </a:extLst>
              </a:tr>
            </a:tbl>
          </a:graphicData>
        </a:graphic>
      </p:graphicFrame>
      <p:sp>
        <p:nvSpPr>
          <p:cNvPr id="4" name="Text Placeholder 3">
            <a:extLst>
              <a:ext uri="{FF2B5EF4-FFF2-40B4-BE49-F238E27FC236}">
                <a16:creationId xmlns:a16="http://schemas.microsoft.com/office/drawing/2014/main" id="{D4AB5419-7628-4CA8-8C85-588F5A87450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7573626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31BE6-617D-4593-BD73-74B23BE6C8A6}"/>
              </a:ext>
            </a:extLst>
          </p:cNvPr>
          <p:cNvSpPr>
            <a:spLocks noGrp="1"/>
          </p:cNvSpPr>
          <p:nvPr>
            <p:ph type="title"/>
          </p:nvPr>
        </p:nvSpPr>
        <p:spPr/>
        <p:txBody>
          <a:bodyPr/>
          <a:lstStyle/>
          <a:p>
            <a:r>
              <a:rPr lang="en-US"/>
              <a:t>Facebook Own Posts Table - 10 of 14</a:t>
            </a:r>
          </a:p>
        </p:txBody>
      </p:sp>
      <p:graphicFrame>
        <p:nvGraphicFramePr>
          <p:cNvPr id="5" name="Table Placeholder 4">
            <a:extLst>
              <a:ext uri="{FF2B5EF4-FFF2-40B4-BE49-F238E27FC236}">
                <a16:creationId xmlns:a16="http://schemas.microsoft.com/office/drawing/2014/main" id="{26ADE8FC-E8FD-4316-8FF5-AD37D6FC8B8F}"/>
              </a:ext>
            </a:extLst>
          </p:cNvPr>
          <p:cNvGraphicFramePr>
            <a:graphicFrameLocks noGrp="1"/>
          </p:cNvGraphicFramePr>
          <p:nvPr>
            <p:ph type="tbl" sz="quarter" idx="13"/>
            <p:extLst>
              <p:ext uri="{D42A27DB-BD31-4B8C-83A1-F6EECF244321}">
                <p14:modId xmlns:p14="http://schemas.microsoft.com/office/powerpoint/2010/main" val="2899013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41824868"/>
                    </a:ext>
                  </a:extLst>
                </a:gridCol>
                <a:gridCol w="246888">
                  <a:extLst>
                    <a:ext uri="{9D8B030D-6E8A-4147-A177-3AD203B41FA5}">
                      <a16:colId xmlns:a16="http://schemas.microsoft.com/office/drawing/2014/main" val="152941010"/>
                    </a:ext>
                  </a:extLst>
                </a:gridCol>
                <a:gridCol w="246888">
                  <a:extLst>
                    <a:ext uri="{9D8B030D-6E8A-4147-A177-3AD203B41FA5}">
                      <a16:colId xmlns:a16="http://schemas.microsoft.com/office/drawing/2014/main" val="3284706067"/>
                    </a:ext>
                  </a:extLst>
                </a:gridCol>
                <a:gridCol w="246888">
                  <a:extLst>
                    <a:ext uri="{9D8B030D-6E8A-4147-A177-3AD203B41FA5}">
                      <a16:colId xmlns:a16="http://schemas.microsoft.com/office/drawing/2014/main" val="1428025409"/>
                    </a:ext>
                  </a:extLst>
                </a:gridCol>
                <a:gridCol w="246888">
                  <a:extLst>
                    <a:ext uri="{9D8B030D-6E8A-4147-A177-3AD203B41FA5}">
                      <a16:colId xmlns:a16="http://schemas.microsoft.com/office/drawing/2014/main" val="2979467341"/>
                    </a:ext>
                  </a:extLst>
                </a:gridCol>
                <a:gridCol w="246888">
                  <a:extLst>
                    <a:ext uri="{9D8B030D-6E8A-4147-A177-3AD203B41FA5}">
                      <a16:colId xmlns:a16="http://schemas.microsoft.com/office/drawing/2014/main" val="1466136459"/>
                    </a:ext>
                  </a:extLst>
                </a:gridCol>
                <a:gridCol w="246888">
                  <a:extLst>
                    <a:ext uri="{9D8B030D-6E8A-4147-A177-3AD203B41FA5}">
                      <a16:colId xmlns:a16="http://schemas.microsoft.com/office/drawing/2014/main" val="351834959"/>
                    </a:ext>
                  </a:extLst>
                </a:gridCol>
                <a:gridCol w="246888">
                  <a:extLst>
                    <a:ext uri="{9D8B030D-6E8A-4147-A177-3AD203B41FA5}">
                      <a16:colId xmlns:a16="http://schemas.microsoft.com/office/drawing/2014/main" val="2434020367"/>
                    </a:ext>
                  </a:extLst>
                </a:gridCol>
                <a:gridCol w="246888">
                  <a:extLst>
                    <a:ext uri="{9D8B030D-6E8A-4147-A177-3AD203B41FA5}">
                      <a16:colId xmlns:a16="http://schemas.microsoft.com/office/drawing/2014/main" val="2544912307"/>
                    </a:ext>
                  </a:extLst>
                </a:gridCol>
                <a:gridCol w="246888">
                  <a:extLst>
                    <a:ext uri="{9D8B030D-6E8A-4147-A177-3AD203B41FA5}">
                      <a16:colId xmlns:a16="http://schemas.microsoft.com/office/drawing/2014/main" val="3248393702"/>
                    </a:ext>
                  </a:extLst>
                </a:gridCol>
                <a:gridCol w="246888">
                  <a:extLst>
                    <a:ext uri="{9D8B030D-6E8A-4147-A177-3AD203B41FA5}">
                      <a16:colId xmlns:a16="http://schemas.microsoft.com/office/drawing/2014/main" val="3656850702"/>
                    </a:ext>
                  </a:extLst>
                </a:gridCol>
                <a:gridCol w="246888">
                  <a:extLst>
                    <a:ext uri="{9D8B030D-6E8A-4147-A177-3AD203B41FA5}">
                      <a16:colId xmlns:a16="http://schemas.microsoft.com/office/drawing/2014/main" val="659492553"/>
                    </a:ext>
                  </a:extLst>
                </a:gridCol>
                <a:gridCol w="246888">
                  <a:extLst>
                    <a:ext uri="{9D8B030D-6E8A-4147-A177-3AD203B41FA5}">
                      <a16:colId xmlns:a16="http://schemas.microsoft.com/office/drawing/2014/main" val="4132316819"/>
                    </a:ext>
                  </a:extLst>
                </a:gridCol>
                <a:gridCol w="246888">
                  <a:extLst>
                    <a:ext uri="{9D8B030D-6E8A-4147-A177-3AD203B41FA5}">
                      <a16:colId xmlns:a16="http://schemas.microsoft.com/office/drawing/2014/main" val="1879257117"/>
                    </a:ext>
                  </a:extLst>
                </a:gridCol>
                <a:gridCol w="246888">
                  <a:extLst>
                    <a:ext uri="{9D8B030D-6E8A-4147-A177-3AD203B41FA5}">
                      <a16:colId xmlns:a16="http://schemas.microsoft.com/office/drawing/2014/main" val="538650296"/>
                    </a:ext>
                  </a:extLst>
                </a:gridCol>
                <a:gridCol w="246888">
                  <a:extLst>
                    <a:ext uri="{9D8B030D-6E8A-4147-A177-3AD203B41FA5}">
                      <a16:colId xmlns:a16="http://schemas.microsoft.com/office/drawing/2014/main" val="3112816785"/>
                    </a:ext>
                  </a:extLst>
                </a:gridCol>
                <a:gridCol w="246888">
                  <a:extLst>
                    <a:ext uri="{9D8B030D-6E8A-4147-A177-3AD203B41FA5}">
                      <a16:colId xmlns:a16="http://schemas.microsoft.com/office/drawing/2014/main" val="2649359699"/>
                    </a:ext>
                  </a:extLst>
                </a:gridCol>
                <a:gridCol w="246888">
                  <a:extLst>
                    <a:ext uri="{9D8B030D-6E8A-4147-A177-3AD203B41FA5}">
                      <a16:colId xmlns:a16="http://schemas.microsoft.com/office/drawing/2014/main" val="1224610894"/>
                    </a:ext>
                  </a:extLst>
                </a:gridCol>
                <a:gridCol w="246888">
                  <a:extLst>
                    <a:ext uri="{9D8B030D-6E8A-4147-A177-3AD203B41FA5}">
                      <a16:colId xmlns:a16="http://schemas.microsoft.com/office/drawing/2014/main" val="657892346"/>
                    </a:ext>
                  </a:extLst>
                </a:gridCol>
                <a:gridCol w="246888">
                  <a:extLst>
                    <a:ext uri="{9D8B030D-6E8A-4147-A177-3AD203B41FA5}">
                      <a16:colId xmlns:a16="http://schemas.microsoft.com/office/drawing/2014/main" val="3832259966"/>
                    </a:ext>
                  </a:extLst>
                </a:gridCol>
                <a:gridCol w="246888">
                  <a:extLst>
                    <a:ext uri="{9D8B030D-6E8A-4147-A177-3AD203B41FA5}">
                      <a16:colId xmlns:a16="http://schemas.microsoft.com/office/drawing/2014/main" val="3016710944"/>
                    </a:ext>
                  </a:extLst>
                </a:gridCol>
                <a:gridCol w="246888">
                  <a:extLst>
                    <a:ext uri="{9D8B030D-6E8A-4147-A177-3AD203B41FA5}">
                      <a16:colId xmlns:a16="http://schemas.microsoft.com/office/drawing/2014/main" val="183871899"/>
                    </a:ext>
                  </a:extLst>
                </a:gridCol>
                <a:gridCol w="246888">
                  <a:extLst>
                    <a:ext uri="{9D8B030D-6E8A-4147-A177-3AD203B41FA5}">
                      <a16:colId xmlns:a16="http://schemas.microsoft.com/office/drawing/2014/main" val="3037864346"/>
                    </a:ext>
                  </a:extLst>
                </a:gridCol>
                <a:gridCol w="246888">
                  <a:extLst>
                    <a:ext uri="{9D8B030D-6E8A-4147-A177-3AD203B41FA5}">
                      <a16:colId xmlns:a16="http://schemas.microsoft.com/office/drawing/2014/main" val="78179547"/>
                    </a:ext>
                  </a:extLst>
                </a:gridCol>
                <a:gridCol w="246888">
                  <a:extLst>
                    <a:ext uri="{9D8B030D-6E8A-4147-A177-3AD203B41FA5}">
                      <a16:colId xmlns:a16="http://schemas.microsoft.com/office/drawing/2014/main" val="179466626"/>
                    </a:ext>
                  </a:extLst>
                </a:gridCol>
                <a:gridCol w="246888">
                  <a:extLst>
                    <a:ext uri="{9D8B030D-6E8A-4147-A177-3AD203B41FA5}">
                      <a16:colId xmlns:a16="http://schemas.microsoft.com/office/drawing/2014/main" val="840376091"/>
                    </a:ext>
                  </a:extLst>
                </a:gridCol>
                <a:gridCol w="246888">
                  <a:extLst>
                    <a:ext uri="{9D8B030D-6E8A-4147-A177-3AD203B41FA5}">
                      <a16:colId xmlns:a16="http://schemas.microsoft.com/office/drawing/2014/main" val="1558133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95666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- 2018-03-11 12:00:00</a:t>
                      </a:r>
                      <a:r>
                        <a:rPr kumimoji="0" lang="en-US" sz="1000" b="0" i="0" u="none" strike="noStrike" kern="1200" cap="none" spc="0" normalizeH="0" baseline="0" noProof="0">
                          <a:ln>
                            <a:noFill/>
                          </a:ln>
                          <a:solidFill>
                            <a:prstClr val="black"/>
                          </a:solidFill>
                          <a:effectLst/>
                          <a:uLnTx/>
                          <a:uFillTx/>
                          <a:latin typeface="+mn-lt"/>
                          <a:ea typeface="+mn-ea"/>
                          <a:cs typeface="+mn-cs"/>
                        </a:rPr>
                        <a:t>
Horse hair and silk thread were used for flossing back in ancient times!
Now, nylon is the most common dental flossing material because it works well between teeth. There are also eco-friendly floss products in the market.
Dental floss helps to remove plaque that accumulate between your teeth. However, flossing alone ain’t enough – don’t forget to brush your teeth too!
#ProfessionalOralCare
#NaturalIngredients
#oralhygiene 
#freshbreath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16244929"/>
                  </a:ext>
                </a:extLst>
              </a:tr>
            </a:tbl>
          </a:graphicData>
        </a:graphic>
      </p:graphicFrame>
      <p:sp>
        <p:nvSpPr>
          <p:cNvPr id="4" name="Text Placeholder 3">
            <a:extLst>
              <a:ext uri="{FF2B5EF4-FFF2-40B4-BE49-F238E27FC236}">
                <a16:creationId xmlns:a16="http://schemas.microsoft.com/office/drawing/2014/main" id="{FD97AF67-4C37-4E71-9E42-6BBAE36941F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2386835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98A65-F0E2-4EB4-A378-077A99B46647}"/>
              </a:ext>
            </a:extLst>
          </p:cNvPr>
          <p:cNvSpPr>
            <a:spLocks noGrp="1"/>
          </p:cNvSpPr>
          <p:nvPr>
            <p:ph type="title"/>
          </p:nvPr>
        </p:nvSpPr>
        <p:spPr/>
        <p:txBody>
          <a:bodyPr/>
          <a:lstStyle/>
          <a:p>
            <a:r>
              <a:rPr lang="en-US"/>
              <a:t>Facebook Own Posts Table - 11 of 14</a:t>
            </a:r>
          </a:p>
        </p:txBody>
      </p:sp>
      <p:graphicFrame>
        <p:nvGraphicFramePr>
          <p:cNvPr id="5" name="Table Placeholder 4">
            <a:extLst>
              <a:ext uri="{FF2B5EF4-FFF2-40B4-BE49-F238E27FC236}">
                <a16:creationId xmlns:a16="http://schemas.microsoft.com/office/drawing/2014/main" id="{8348AC90-CCCC-4CE7-9C66-C29BD9BB3813}"/>
              </a:ext>
            </a:extLst>
          </p:cNvPr>
          <p:cNvGraphicFramePr>
            <a:graphicFrameLocks noGrp="1"/>
          </p:cNvGraphicFramePr>
          <p:nvPr>
            <p:ph type="tbl" sz="quarter" idx="13"/>
            <p:extLst>
              <p:ext uri="{D42A27DB-BD31-4B8C-83A1-F6EECF244321}">
                <p14:modId xmlns:p14="http://schemas.microsoft.com/office/powerpoint/2010/main" val="3490009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25054022"/>
                    </a:ext>
                  </a:extLst>
                </a:gridCol>
                <a:gridCol w="246888">
                  <a:extLst>
                    <a:ext uri="{9D8B030D-6E8A-4147-A177-3AD203B41FA5}">
                      <a16:colId xmlns:a16="http://schemas.microsoft.com/office/drawing/2014/main" val="2721831812"/>
                    </a:ext>
                  </a:extLst>
                </a:gridCol>
                <a:gridCol w="246888">
                  <a:extLst>
                    <a:ext uri="{9D8B030D-6E8A-4147-A177-3AD203B41FA5}">
                      <a16:colId xmlns:a16="http://schemas.microsoft.com/office/drawing/2014/main" val="1077708908"/>
                    </a:ext>
                  </a:extLst>
                </a:gridCol>
                <a:gridCol w="246888">
                  <a:extLst>
                    <a:ext uri="{9D8B030D-6E8A-4147-A177-3AD203B41FA5}">
                      <a16:colId xmlns:a16="http://schemas.microsoft.com/office/drawing/2014/main" val="1801090920"/>
                    </a:ext>
                  </a:extLst>
                </a:gridCol>
                <a:gridCol w="246888">
                  <a:extLst>
                    <a:ext uri="{9D8B030D-6E8A-4147-A177-3AD203B41FA5}">
                      <a16:colId xmlns:a16="http://schemas.microsoft.com/office/drawing/2014/main" val="3220336823"/>
                    </a:ext>
                  </a:extLst>
                </a:gridCol>
                <a:gridCol w="246888">
                  <a:extLst>
                    <a:ext uri="{9D8B030D-6E8A-4147-A177-3AD203B41FA5}">
                      <a16:colId xmlns:a16="http://schemas.microsoft.com/office/drawing/2014/main" val="1307176837"/>
                    </a:ext>
                  </a:extLst>
                </a:gridCol>
                <a:gridCol w="246888">
                  <a:extLst>
                    <a:ext uri="{9D8B030D-6E8A-4147-A177-3AD203B41FA5}">
                      <a16:colId xmlns:a16="http://schemas.microsoft.com/office/drawing/2014/main" val="2236260674"/>
                    </a:ext>
                  </a:extLst>
                </a:gridCol>
                <a:gridCol w="246888">
                  <a:extLst>
                    <a:ext uri="{9D8B030D-6E8A-4147-A177-3AD203B41FA5}">
                      <a16:colId xmlns:a16="http://schemas.microsoft.com/office/drawing/2014/main" val="1288819204"/>
                    </a:ext>
                  </a:extLst>
                </a:gridCol>
                <a:gridCol w="246888">
                  <a:extLst>
                    <a:ext uri="{9D8B030D-6E8A-4147-A177-3AD203B41FA5}">
                      <a16:colId xmlns:a16="http://schemas.microsoft.com/office/drawing/2014/main" val="3721848278"/>
                    </a:ext>
                  </a:extLst>
                </a:gridCol>
                <a:gridCol w="246888">
                  <a:extLst>
                    <a:ext uri="{9D8B030D-6E8A-4147-A177-3AD203B41FA5}">
                      <a16:colId xmlns:a16="http://schemas.microsoft.com/office/drawing/2014/main" val="3128681007"/>
                    </a:ext>
                  </a:extLst>
                </a:gridCol>
                <a:gridCol w="246888">
                  <a:extLst>
                    <a:ext uri="{9D8B030D-6E8A-4147-A177-3AD203B41FA5}">
                      <a16:colId xmlns:a16="http://schemas.microsoft.com/office/drawing/2014/main" val="1661299567"/>
                    </a:ext>
                  </a:extLst>
                </a:gridCol>
                <a:gridCol w="246888">
                  <a:extLst>
                    <a:ext uri="{9D8B030D-6E8A-4147-A177-3AD203B41FA5}">
                      <a16:colId xmlns:a16="http://schemas.microsoft.com/office/drawing/2014/main" val="3849511903"/>
                    </a:ext>
                  </a:extLst>
                </a:gridCol>
                <a:gridCol w="246888">
                  <a:extLst>
                    <a:ext uri="{9D8B030D-6E8A-4147-A177-3AD203B41FA5}">
                      <a16:colId xmlns:a16="http://schemas.microsoft.com/office/drawing/2014/main" val="2317312073"/>
                    </a:ext>
                  </a:extLst>
                </a:gridCol>
                <a:gridCol w="246888">
                  <a:extLst>
                    <a:ext uri="{9D8B030D-6E8A-4147-A177-3AD203B41FA5}">
                      <a16:colId xmlns:a16="http://schemas.microsoft.com/office/drawing/2014/main" val="4182816809"/>
                    </a:ext>
                  </a:extLst>
                </a:gridCol>
                <a:gridCol w="246888">
                  <a:extLst>
                    <a:ext uri="{9D8B030D-6E8A-4147-A177-3AD203B41FA5}">
                      <a16:colId xmlns:a16="http://schemas.microsoft.com/office/drawing/2014/main" val="3917773388"/>
                    </a:ext>
                  </a:extLst>
                </a:gridCol>
                <a:gridCol w="246888">
                  <a:extLst>
                    <a:ext uri="{9D8B030D-6E8A-4147-A177-3AD203B41FA5}">
                      <a16:colId xmlns:a16="http://schemas.microsoft.com/office/drawing/2014/main" val="3088897632"/>
                    </a:ext>
                  </a:extLst>
                </a:gridCol>
                <a:gridCol w="246888">
                  <a:extLst>
                    <a:ext uri="{9D8B030D-6E8A-4147-A177-3AD203B41FA5}">
                      <a16:colId xmlns:a16="http://schemas.microsoft.com/office/drawing/2014/main" val="2293204243"/>
                    </a:ext>
                  </a:extLst>
                </a:gridCol>
                <a:gridCol w="246888">
                  <a:extLst>
                    <a:ext uri="{9D8B030D-6E8A-4147-A177-3AD203B41FA5}">
                      <a16:colId xmlns:a16="http://schemas.microsoft.com/office/drawing/2014/main" val="2664035500"/>
                    </a:ext>
                  </a:extLst>
                </a:gridCol>
                <a:gridCol w="246888">
                  <a:extLst>
                    <a:ext uri="{9D8B030D-6E8A-4147-A177-3AD203B41FA5}">
                      <a16:colId xmlns:a16="http://schemas.microsoft.com/office/drawing/2014/main" val="822336095"/>
                    </a:ext>
                  </a:extLst>
                </a:gridCol>
                <a:gridCol w="246888">
                  <a:extLst>
                    <a:ext uri="{9D8B030D-6E8A-4147-A177-3AD203B41FA5}">
                      <a16:colId xmlns:a16="http://schemas.microsoft.com/office/drawing/2014/main" val="2514010846"/>
                    </a:ext>
                  </a:extLst>
                </a:gridCol>
                <a:gridCol w="246888">
                  <a:extLst>
                    <a:ext uri="{9D8B030D-6E8A-4147-A177-3AD203B41FA5}">
                      <a16:colId xmlns:a16="http://schemas.microsoft.com/office/drawing/2014/main" val="2349459880"/>
                    </a:ext>
                  </a:extLst>
                </a:gridCol>
                <a:gridCol w="246888">
                  <a:extLst>
                    <a:ext uri="{9D8B030D-6E8A-4147-A177-3AD203B41FA5}">
                      <a16:colId xmlns:a16="http://schemas.microsoft.com/office/drawing/2014/main" val="4102342568"/>
                    </a:ext>
                  </a:extLst>
                </a:gridCol>
                <a:gridCol w="246888">
                  <a:extLst>
                    <a:ext uri="{9D8B030D-6E8A-4147-A177-3AD203B41FA5}">
                      <a16:colId xmlns:a16="http://schemas.microsoft.com/office/drawing/2014/main" val="1248367092"/>
                    </a:ext>
                  </a:extLst>
                </a:gridCol>
                <a:gridCol w="246888">
                  <a:extLst>
                    <a:ext uri="{9D8B030D-6E8A-4147-A177-3AD203B41FA5}">
                      <a16:colId xmlns:a16="http://schemas.microsoft.com/office/drawing/2014/main" val="4257742445"/>
                    </a:ext>
                  </a:extLst>
                </a:gridCol>
                <a:gridCol w="246888">
                  <a:extLst>
                    <a:ext uri="{9D8B030D-6E8A-4147-A177-3AD203B41FA5}">
                      <a16:colId xmlns:a16="http://schemas.microsoft.com/office/drawing/2014/main" val="3972101661"/>
                    </a:ext>
                  </a:extLst>
                </a:gridCol>
                <a:gridCol w="246888">
                  <a:extLst>
                    <a:ext uri="{9D8B030D-6E8A-4147-A177-3AD203B41FA5}">
                      <a16:colId xmlns:a16="http://schemas.microsoft.com/office/drawing/2014/main" val="630493694"/>
                    </a:ext>
                  </a:extLst>
                </a:gridCol>
                <a:gridCol w="246888">
                  <a:extLst>
                    <a:ext uri="{9D8B030D-6E8A-4147-A177-3AD203B41FA5}">
                      <a16:colId xmlns:a16="http://schemas.microsoft.com/office/drawing/2014/main" val="185907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36283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- 2018-03-08 12:00:00</a:t>
                      </a:r>
                      <a:r>
                        <a:rPr kumimoji="0" lang="en-US" sz="1000" b="0" i="0" u="none" strike="noStrike" kern="1200" cap="none" spc="0" normalizeH="0" baseline="0" noProof="0">
                          <a:ln>
                            <a:noFill/>
                          </a:ln>
                          <a:solidFill>
                            <a:prstClr val="black"/>
                          </a:solidFill>
                          <a:effectLst/>
                          <a:uLnTx/>
                          <a:uFillTx/>
                          <a:latin typeface="+mn-lt"/>
                          <a:ea typeface="+mn-ea"/>
                          <a:cs typeface="+mn-cs"/>
                        </a:rPr>
                        <a:t>
It’s March 8 and we celebrate women’s achievement in culture, politic, social and economy.
This day also marks a call to action for accelerating gender equality. Happy International Women's Day​! 
Portes (SPLAT's distributor) has came up with the Portes Social Initiative to empower mothers to become merchandisers and mumpreneurs, supporting the entrepreneurial spirit and desire for self improvement among women.
You can watch the video here: https://www.facebook.com/splatasia/videos/354532148332247/
#SPLATsmile #oralhealthcare
#SPLATtoothpaste #freshbreath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917316096"/>
                  </a:ext>
                </a:extLst>
              </a:tr>
            </a:tbl>
          </a:graphicData>
        </a:graphic>
      </p:graphicFrame>
      <p:sp>
        <p:nvSpPr>
          <p:cNvPr id="4" name="Text Placeholder 3">
            <a:extLst>
              <a:ext uri="{FF2B5EF4-FFF2-40B4-BE49-F238E27FC236}">
                <a16:creationId xmlns:a16="http://schemas.microsoft.com/office/drawing/2014/main" id="{283E35EC-E12B-4714-854C-E40B17748B9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3301673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E1BCB-DBB0-4B8C-84E7-A500401177CF}"/>
              </a:ext>
            </a:extLst>
          </p:cNvPr>
          <p:cNvSpPr>
            <a:spLocks noGrp="1"/>
          </p:cNvSpPr>
          <p:nvPr>
            <p:ph type="title"/>
          </p:nvPr>
        </p:nvSpPr>
        <p:spPr/>
        <p:txBody>
          <a:bodyPr/>
          <a:lstStyle/>
          <a:p>
            <a:r>
              <a:rPr lang="en-US"/>
              <a:t>Facebook Own Posts Table - 12 of 14</a:t>
            </a:r>
          </a:p>
        </p:txBody>
      </p:sp>
      <p:graphicFrame>
        <p:nvGraphicFramePr>
          <p:cNvPr id="5" name="Table Placeholder 4">
            <a:extLst>
              <a:ext uri="{FF2B5EF4-FFF2-40B4-BE49-F238E27FC236}">
                <a16:creationId xmlns:a16="http://schemas.microsoft.com/office/drawing/2014/main" id="{6A608B18-A0D0-4433-900F-5C235E0AC5DC}"/>
              </a:ext>
            </a:extLst>
          </p:cNvPr>
          <p:cNvGraphicFramePr>
            <a:graphicFrameLocks noGrp="1"/>
          </p:cNvGraphicFramePr>
          <p:nvPr>
            <p:ph type="tbl" sz="quarter" idx="13"/>
            <p:extLst>
              <p:ext uri="{D42A27DB-BD31-4B8C-83A1-F6EECF244321}">
                <p14:modId xmlns:p14="http://schemas.microsoft.com/office/powerpoint/2010/main" val="1368668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20575098"/>
                    </a:ext>
                  </a:extLst>
                </a:gridCol>
                <a:gridCol w="246888">
                  <a:extLst>
                    <a:ext uri="{9D8B030D-6E8A-4147-A177-3AD203B41FA5}">
                      <a16:colId xmlns:a16="http://schemas.microsoft.com/office/drawing/2014/main" val="598062871"/>
                    </a:ext>
                  </a:extLst>
                </a:gridCol>
                <a:gridCol w="246888">
                  <a:extLst>
                    <a:ext uri="{9D8B030D-6E8A-4147-A177-3AD203B41FA5}">
                      <a16:colId xmlns:a16="http://schemas.microsoft.com/office/drawing/2014/main" val="3733809229"/>
                    </a:ext>
                  </a:extLst>
                </a:gridCol>
                <a:gridCol w="246888">
                  <a:extLst>
                    <a:ext uri="{9D8B030D-6E8A-4147-A177-3AD203B41FA5}">
                      <a16:colId xmlns:a16="http://schemas.microsoft.com/office/drawing/2014/main" val="2797164784"/>
                    </a:ext>
                  </a:extLst>
                </a:gridCol>
                <a:gridCol w="246888">
                  <a:extLst>
                    <a:ext uri="{9D8B030D-6E8A-4147-A177-3AD203B41FA5}">
                      <a16:colId xmlns:a16="http://schemas.microsoft.com/office/drawing/2014/main" val="1370098909"/>
                    </a:ext>
                  </a:extLst>
                </a:gridCol>
                <a:gridCol w="246888">
                  <a:extLst>
                    <a:ext uri="{9D8B030D-6E8A-4147-A177-3AD203B41FA5}">
                      <a16:colId xmlns:a16="http://schemas.microsoft.com/office/drawing/2014/main" val="3838413766"/>
                    </a:ext>
                  </a:extLst>
                </a:gridCol>
                <a:gridCol w="246888">
                  <a:extLst>
                    <a:ext uri="{9D8B030D-6E8A-4147-A177-3AD203B41FA5}">
                      <a16:colId xmlns:a16="http://schemas.microsoft.com/office/drawing/2014/main" val="3932617346"/>
                    </a:ext>
                  </a:extLst>
                </a:gridCol>
                <a:gridCol w="246888">
                  <a:extLst>
                    <a:ext uri="{9D8B030D-6E8A-4147-A177-3AD203B41FA5}">
                      <a16:colId xmlns:a16="http://schemas.microsoft.com/office/drawing/2014/main" val="887945709"/>
                    </a:ext>
                  </a:extLst>
                </a:gridCol>
                <a:gridCol w="246888">
                  <a:extLst>
                    <a:ext uri="{9D8B030D-6E8A-4147-A177-3AD203B41FA5}">
                      <a16:colId xmlns:a16="http://schemas.microsoft.com/office/drawing/2014/main" val="1047293742"/>
                    </a:ext>
                  </a:extLst>
                </a:gridCol>
                <a:gridCol w="246888">
                  <a:extLst>
                    <a:ext uri="{9D8B030D-6E8A-4147-A177-3AD203B41FA5}">
                      <a16:colId xmlns:a16="http://schemas.microsoft.com/office/drawing/2014/main" val="907840820"/>
                    </a:ext>
                  </a:extLst>
                </a:gridCol>
                <a:gridCol w="246888">
                  <a:extLst>
                    <a:ext uri="{9D8B030D-6E8A-4147-A177-3AD203B41FA5}">
                      <a16:colId xmlns:a16="http://schemas.microsoft.com/office/drawing/2014/main" val="1879486879"/>
                    </a:ext>
                  </a:extLst>
                </a:gridCol>
                <a:gridCol w="246888">
                  <a:extLst>
                    <a:ext uri="{9D8B030D-6E8A-4147-A177-3AD203B41FA5}">
                      <a16:colId xmlns:a16="http://schemas.microsoft.com/office/drawing/2014/main" val="122200958"/>
                    </a:ext>
                  </a:extLst>
                </a:gridCol>
                <a:gridCol w="246888">
                  <a:extLst>
                    <a:ext uri="{9D8B030D-6E8A-4147-A177-3AD203B41FA5}">
                      <a16:colId xmlns:a16="http://schemas.microsoft.com/office/drawing/2014/main" val="3982714160"/>
                    </a:ext>
                  </a:extLst>
                </a:gridCol>
                <a:gridCol w="246888">
                  <a:extLst>
                    <a:ext uri="{9D8B030D-6E8A-4147-A177-3AD203B41FA5}">
                      <a16:colId xmlns:a16="http://schemas.microsoft.com/office/drawing/2014/main" val="4129615878"/>
                    </a:ext>
                  </a:extLst>
                </a:gridCol>
                <a:gridCol w="246888">
                  <a:extLst>
                    <a:ext uri="{9D8B030D-6E8A-4147-A177-3AD203B41FA5}">
                      <a16:colId xmlns:a16="http://schemas.microsoft.com/office/drawing/2014/main" val="1736758711"/>
                    </a:ext>
                  </a:extLst>
                </a:gridCol>
                <a:gridCol w="246888">
                  <a:extLst>
                    <a:ext uri="{9D8B030D-6E8A-4147-A177-3AD203B41FA5}">
                      <a16:colId xmlns:a16="http://schemas.microsoft.com/office/drawing/2014/main" val="3907914021"/>
                    </a:ext>
                  </a:extLst>
                </a:gridCol>
                <a:gridCol w="246888">
                  <a:extLst>
                    <a:ext uri="{9D8B030D-6E8A-4147-A177-3AD203B41FA5}">
                      <a16:colId xmlns:a16="http://schemas.microsoft.com/office/drawing/2014/main" val="1105999803"/>
                    </a:ext>
                  </a:extLst>
                </a:gridCol>
                <a:gridCol w="246888">
                  <a:extLst>
                    <a:ext uri="{9D8B030D-6E8A-4147-A177-3AD203B41FA5}">
                      <a16:colId xmlns:a16="http://schemas.microsoft.com/office/drawing/2014/main" val="1843945216"/>
                    </a:ext>
                  </a:extLst>
                </a:gridCol>
                <a:gridCol w="246888">
                  <a:extLst>
                    <a:ext uri="{9D8B030D-6E8A-4147-A177-3AD203B41FA5}">
                      <a16:colId xmlns:a16="http://schemas.microsoft.com/office/drawing/2014/main" val="3879247215"/>
                    </a:ext>
                  </a:extLst>
                </a:gridCol>
                <a:gridCol w="246888">
                  <a:extLst>
                    <a:ext uri="{9D8B030D-6E8A-4147-A177-3AD203B41FA5}">
                      <a16:colId xmlns:a16="http://schemas.microsoft.com/office/drawing/2014/main" val="1267973643"/>
                    </a:ext>
                  </a:extLst>
                </a:gridCol>
                <a:gridCol w="246888">
                  <a:extLst>
                    <a:ext uri="{9D8B030D-6E8A-4147-A177-3AD203B41FA5}">
                      <a16:colId xmlns:a16="http://schemas.microsoft.com/office/drawing/2014/main" val="1596280883"/>
                    </a:ext>
                  </a:extLst>
                </a:gridCol>
                <a:gridCol w="246888">
                  <a:extLst>
                    <a:ext uri="{9D8B030D-6E8A-4147-A177-3AD203B41FA5}">
                      <a16:colId xmlns:a16="http://schemas.microsoft.com/office/drawing/2014/main" val="1278362993"/>
                    </a:ext>
                  </a:extLst>
                </a:gridCol>
                <a:gridCol w="246888">
                  <a:extLst>
                    <a:ext uri="{9D8B030D-6E8A-4147-A177-3AD203B41FA5}">
                      <a16:colId xmlns:a16="http://schemas.microsoft.com/office/drawing/2014/main" val="2883046954"/>
                    </a:ext>
                  </a:extLst>
                </a:gridCol>
                <a:gridCol w="246888">
                  <a:extLst>
                    <a:ext uri="{9D8B030D-6E8A-4147-A177-3AD203B41FA5}">
                      <a16:colId xmlns:a16="http://schemas.microsoft.com/office/drawing/2014/main" val="2008162101"/>
                    </a:ext>
                  </a:extLst>
                </a:gridCol>
                <a:gridCol w="246888">
                  <a:extLst>
                    <a:ext uri="{9D8B030D-6E8A-4147-A177-3AD203B41FA5}">
                      <a16:colId xmlns:a16="http://schemas.microsoft.com/office/drawing/2014/main" val="4181564256"/>
                    </a:ext>
                  </a:extLst>
                </a:gridCol>
                <a:gridCol w="246888">
                  <a:extLst>
                    <a:ext uri="{9D8B030D-6E8A-4147-A177-3AD203B41FA5}">
                      <a16:colId xmlns:a16="http://schemas.microsoft.com/office/drawing/2014/main" val="899836794"/>
                    </a:ext>
                  </a:extLst>
                </a:gridCol>
                <a:gridCol w="246888">
                  <a:extLst>
                    <a:ext uri="{9D8B030D-6E8A-4147-A177-3AD203B41FA5}">
                      <a16:colId xmlns:a16="http://schemas.microsoft.com/office/drawing/2014/main" val="3969756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2447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- 2018-03-05 12:00:00</a:t>
                      </a:r>
                      <a:r>
                        <a:rPr kumimoji="0" lang="en-US" sz="1000" b="0" i="0" u="none" strike="noStrike" kern="1200" cap="none" spc="0" normalizeH="0" baseline="0" noProof="0">
                          <a:ln>
                            <a:noFill/>
                          </a:ln>
                          <a:solidFill>
                            <a:prstClr val="black"/>
                          </a:solidFill>
                          <a:effectLst/>
                          <a:uLnTx/>
                          <a:uFillTx/>
                          <a:latin typeface="+mn-lt"/>
                          <a:ea typeface="+mn-ea"/>
                          <a:cs typeface="+mn-cs"/>
                        </a:rPr>
                        <a:t>
Stock up on your #SPLAT toothpaste online and your shipping fee is on us!
Note: Applicable for orders exceeding RM18 to anywhere within Peninsula Malaysia in 2018!
Shop online now at:
- Lazada (http://www.lazada.com.my/mimijumi-malaysia/)
- Shopee (https://shopee.com.my/portessdnbhd)
- 11street MY (http://www.11street.my/store/mimijumi)
#ProfessionalOralCare #BrushingTeeth
#freshbreath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618464759"/>
                  </a:ext>
                </a:extLst>
              </a:tr>
            </a:tbl>
          </a:graphicData>
        </a:graphic>
      </p:graphicFrame>
      <p:sp>
        <p:nvSpPr>
          <p:cNvPr id="4" name="Text Placeholder 3">
            <a:extLst>
              <a:ext uri="{FF2B5EF4-FFF2-40B4-BE49-F238E27FC236}">
                <a16:creationId xmlns:a16="http://schemas.microsoft.com/office/drawing/2014/main" id="{CE15303E-3939-4771-9F87-B87CD2B1B9B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5403196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56F81-4F45-4044-B820-76C8FEDBC744}"/>
              </a:ext>
            </a:extLst>
          </p:cNvPr>
          <p:cNvSpPr>
            <a:spLocks noGrp="1"/>
          </p:cNvSpPr>
          <p:nvPr>
            <p:ph type="title"/>
          </p:nvPr>
        </p:nvSpPr>
        <p:spPr/>
        <p:txBody>
          <a:bodyPr/>
          <a:lstStyle/>
          <a:p>
            <a:r>
              <a:rPr lang="en-US"/>
              <a:t>Facebook Own Posts Table - 13 of 14</a:t>
            </a:r>
          </a:p>
        </p:txBody>
      </p:sp>
      <p:graphicFrame>
        <p:nvGraphicFramePr>
          <p:cNvPr id="5" name="Table Placeholder 4">
            <a:extLst>
              <a:ext uri="{FF2B5EF4-FFF2-40B4-BE49-F238E27FC236}">
                <a16:creationId xmlns:a16="http://schemas.microsoft.com/office/drawing/2014/main" id="{7B6A5522-D961-4D2C-84AB-CE5C4E539B38}"/>
              </a:ext>
            </a:extLst>
          </p:cNvPr>
          <p:cNvGraphicFramePr>
            <a:graphicFrameLocks noGrp="1"/>
          </p:cNvGraphicFramePr>
          <p:nvPr>
            <p:ph type="tbl" sz="quarter" idx="13"/>
            <p:extLst>
              <p:ext uri="{D42A27DB-BD31-4B8C-83A1-F6EECF244321}">
                <p14:modId xmlns:p14="http://schemas.microsoft.com/office/powerpoint/2010/main" val="3683233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37571034"/>
                    </a:ext>
                  </a:extLst>
                </a:gridCol>
                <a:gridCol w="246888">
                  <a:extLst>
                    <a:ext uri="{9D8B030D-6E8A-4147-A177-3AD203B41FA5}">
                      <a16:colId xmlns:a16="http://schemas.microsoft.com/office/drawing/2014/main" val="1744436736"/>
                    </a:ext>
                  </a:extLst>
                </a:gridCol>
                <a:gridCol w="246888">
                  <a:extLst>
                    <a:ext uri="{9D8B030D-6E8A-4147-A177-3AD203B41FA5}">
                      <a16:colId xmlns:a16="http://schemas.microsoft.com/office/drawing/2014/main" val="2806065600"/>
                    </a:ext>
                  </a:extLst>
                </a:gridCol>
                <a:gridCol w="246888">
                  <a:extLst>
                    <a:ext uri="{9D8B030D-6E8A-4147-A177-3AD203B41FA5}">
                      <a16:colId xmlns:a16="http://schemas.microsoft.com/office/drawing/2014/main" val="3494023263"/>
                    </a:ext>
                  </a:extLst>
                </a:gridCol>
                <a:gridCol w="246888">
                  <a:extLst>
                    <a:ext uri="{9D8B030D-6E8A-4147-A177-3AD203B41FA5}">
                      <a16:colId xmlns:a16="http://schemas.microsoft.com/office/drawing/2014/main" val="4094656624"/>
                    </a:ext>
                  </a:extLst>
                </a:gridCol>
                <a:gridCol w="246888">
                  <a:extLst>
                    <a:ext uri="{9D8B030D-6E8A-4147-A177-3AD203B41FA5}">
                      <a16:colId xmlns:a16="http://schemas.microsoft.com/office/drawing/2014/main" val="3120086043"/>
                    </a:ext>
                  </a:extLst>
                </a:gridCol>
                <a:gridCol w="246888">
                  <a:extLst>
                    <a:ext uri="{9D8B030D-6E8A-4147-A177-3AD203B41FA5}">
                      <a16:colId xmlns:a16="http://schemas.microsoft.com/office/drawing/2014/main" val="2312892718"/>
                    </a:ext>
                  </a:extLst>
                </a:gridCol>
                <a:gridCol w="246888">
                  <a:extLst>
                    <a:ext uri="{9D8B030D-6E8A-4147-A177-3AD203B41FA5}">
                      <a16:colId xmlns:a16="http://schemas.microsoft.com/office/drawing/2014/main" val="1148582207"/>
                    </a:ext>
                  </a:extLst>
                </a:gridCol>
                <a:gridCol w="246888">
                  <a:extLst>
                    <a:ext uri="{9D8B030D-6E8A-4147-A177-3AD203B41FA5}">
                      <a16:colId xmlns:a16="http://schemas.microsoft.com/office/drawing/2014/main" val="1329394704"/>
                    </a:ext>
                  </a:extLst>
                </a:gridCol>
                <a:gridCol w="246888">
                  <a:extLst>
                    <a:ext uri="{9D8B030D-6E8A-4147-A177-3AD203B41FA5}">
                      <a16:colId xmlns:a16="http://schemas.microsoft.com/office/drawing/2014/main" val="1099750361"/>
                    </a:ext>
                  </a:extLst>
                </a:gridCol>
                <a:gridCol w="246888">
                  <a:extLst>
                    <a:ext uri="{9D8B030D-6E8A-4147-A177-3AD203B41FA5}">
                      <a16:colId xmlns:a16="http://schemas.microsoft.com/office/drawing/2014/main" val="1649249783"/>
                    </a:ext>
                  </a:extLst>
                </a:gridCol>
                <a:gridCol w="246888">
                  <a:extLst>
                    <a:ext uri="{9D8B030D-6E8A-4147-A177-3AD203B41FA5}">
                      <a16:colId xmlns:a16="http://schemas.microsoft.com/office/drawing/2014/main" val="2305608955"/>
                    </a:ext>
                  </a:extLst>
                </a:gridCol>
                <a:gridCol w="246888">
                  <a:extLst>
                    <a:ext uri="{9D8B030D-6E8A-4147-A177-3AD203B41FA5}">
                      <a16:colId xmlns:a16="http://schemas.microsoft.com/office/drawing/2014/main" val="2222934120"/>
                    </a:ext>
                  </a:extLst>
                </a:gridCol>
                <a:gridCol w="246888">
                  <a:extLst>
                    <a:ext uri="{9D8B030D-6E8A-4147-A177-3AD203B41FA5}">
                      <a16:colId xmlns:a16="http://schemas.microsoft.com/office/drawing/2014/main" val="757856819"/>
                    </a:ext>
                  </a:extLst>
                </a:gridCol>
                <a:gridCol w="246888">
                  <a:extLst>
                    <a:ext uri="{9D8B030D-6E8A-4147-A177-3AD203B41FA5}">
                      <a16:colId xmlns:a16="http://schemas.microsoft.com/office/drawing/2014/main" val="1995562320"/>
                    </a:ext>
                  </a:extLst>
                </a:gridCol>
                <a:gridCol w="246888">
                  <a:extLst>
                    <a:ext uri="{9D8B030D-6E8A-4147-A177-3AD203B41FA5}">
                      <a16:colId xmlns:a16="http://schemas.microsoft.com/office/drawing/2014/main" val="4022911432"/>
                    </a:ext>
                  </a:extLst>
                </a:gridCol>
                <a:gridCol w="246888">
                  <a:extLst>
                    <a:ext uri="{9D8B030D-6E8A-4147-A177-3AD203B41FA5}">
                      <a16:colId xmlns:a16="http://schemas.microsoft.com/office/drawing/2014/main" val="579743852"/>
                    </a:ext>
                  </a:extLst>
                </a:gridCol>
                <a:gridCol w="246888">
                  <a:extLst>
                    <a:ext uri="{9D8B030D-6E8A-4147-A177-3AD203B41FA5}">
                      <a16:colId xmlns:a16="http://schemas.microsoft.com/office/drawing/2014/main" val="1000114020"/>
                    </a:ext>
                  </a:extLst>
                </a:gridCol>
                <a:gridCol w="246888">
                  <a:extLst>
                    <a:ext uri="{9D8B030D-6E8A-4147-A177-3AD203B41FA5}">
                      <a16:colId xmlns:a16="http://schemas.microsoft.com/office/drawing/2014/main" val="2832474110"/>
                    </a:ext>
                  </a:extLst>
                </a:gridCol>
                <a:gridCol w="246888">
                  <a:extLst>
                    <a:ext uri="{9D8B030D-6E8A-4147-A177-3AD203B41FA5}">
                      <a16:colId xmlns:a16="http://schemas.microsoft.com/office/drawing/2014/main" val="3153989605"/>
                    </a:ext>
                  </a:extLst>
                </a:gridCol>
                <a:gridCol w="246888">
                  <a:extLst>
                    <a:ext uri="{9D8B030D-6E8A-4147-A177-3AD203B41FA5}">
                      <a16:colId xmlns:a16="http://schemas.microsoft.com/office/drawing/2014/main" val="3083494086"/>
                    </a:ext>
                  </a:extLst>
                </a:gridCol>
                <a:gridCol w="246888">
                  <a:extLst>
                    <a:ext uri="{9D8B030D-6E8A-4147-A177-3AD203B41FA5}">
                      <a16:colId xmlns:a16="http://schemas.microsoft.com/office/drawing/2014/main" val="2853054136"/>
                    </a:ext>
                  </a:extLst>
                </a:gridCol>
                <a:gridCol w="246888">
                  <a:extLst>
                    <a:ext uri="{9D8B030D-6E8A-4147-A177-3AD203B41FA5}">
                      <a16:colId xmlns:a16="http://schemas.microsoft.com/office/drawing/2014/main" val="1843766995"/>
                    </a:ext>
                  </a:extLst>
                </a:gridCol>
                <a:gridCol w="246888">
                  <a:extLst>
                    <a:ext uri="{9D8B030D-6E8A-4147-A177-3AD203B41FA5}">
                      <a16:colId xmlns:a16="http://schemas.microsoft.com/office/drawing/2014/main" val="3021844645"/>
                    </a:ext>
                  </a:extLst>
                </a:gridCol>
                <a:gridCol w="246888">
                  <a:extLst>
                    <a:ext uri="{9D8B030D-6E8A-4147-A177-3AD203B41FA5}">
                      <a16:colId xmlns:a16="http://schemas.microsoft.com/office/drawing/2014/main" val="71367843"/>
                    </a:ext>
                  </a:extLst>
                </a:gridCol>
                <a:gridCol w="246888">
                  <a:extLst>
                    <a:ext uri="{9D8B030D-6E8A-4147-A177-3AD203B41FA5}">
                      <a16:colId xmlns:a16="http://schemas.microsoft.com/office/drawing/2014/main" val="1757467912"/>
                    </a:ext>
                  </a:extLst>
                </a:gridCol>
                <a:gridCol w="246888">
                  <a:extLst>
                    <a:ext uri="{9D8B030D-6E8A-4147-A177-3AD203B41FA5}">
                      <a16:colId xmlns:a16="http://schemas.microsoft.com/office/drawing/2014/main" val="3845929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67741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- 2018-03-04 12:00:00</a:t>
                      </a:r>
                      <a:r>
                        <a:rPr kumimoji="0" lang="en-US" sz="1000" b="0" i="0" u="none" strike="noStrike" kern="1200" cap="none" spc="0" normalizeH="0" baseline="0" noProof="0">
                          <a:ln>
                            <a:noFill/>
                          </a:ln>
                          <a:solidFill>
                            <a:prstClr val="black"/>
                          </a:solidFill>
                          <a:effectLst/>
                          <a:uLnTx/>
                          <a:uFillTx/>
                          <a:latin typeface="+mn-lt"/>
                          <a:ea typeface="+mn-ea"/>
                          <a:cs typeface="+mn-cs"/>
                        </a:rPr>
                        <a:t>
Do you like green tea? If yes, you will definitely like #SPLAT Green Tea toothpaste. 
The active extracts of green tea, sage and camomile in this toothpaste provide you all day protection against plaque formation and help to soothe your gum.
You can purchase SPLAT Green Tea toothpaste at your nearest Watsons Singapore or click here http://www.watsons.com.sg/pro-toothpaste-green-tea-100ml/p/BP_86265!
#ProfessionalOralCare
#BrushingTeeth
#freshbreath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182523930"/>
                  </a:ext>
                </a:extLst>
              </a:tr>
            </a:tbl>
          </a:graphicData>
        </a:graphic>
      </p:graphicFrame>
      <p:sp>
        <p:nvSpPr>
          <p:cNvPr id="4" name="Text Placeholder 3">
            <a:extLst>
              <a:ext uri="{FF2B5EF4-FFF2-40B4-BE49-F238E27FC236}">
                <a16:creationId xmlns:a16="http://schemas.microsoft.com/office/drawing/2014/main" id="{4DE3EF96-7566-44B0-946C-19B81A85D16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8282440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118A9-5E59-4684-A6FF-2907A128384F}"/>
              </a:ext>
            </a:extLst>
          </p:cNvPr>
          <p:cNvSpPr>
            <a:spLocks noGrp="1"/>
          </p:cNvSpPr>
          <p:nvPr>
            <p:ph type="title"/>
          </p:nvPr>
        </p:nvSpPr>
        <p:spPr/>
        <p:txBody>
          <a:bodyPr/>
          <a:lstStyle/>
          <a:p>
            <a:r>
              <a:rPr lang="en-US"/>
              <a:t>Facebook Own Posts Table - 14 of 14</a:t>
            </a:r>
          </a:p>
        </p:txBody>
      </p:sp>
      <p:graphicFrame>
        <p:nvGraphicFramePr>
          <p:cNvPr id="5" name="Table Placeholder 4">
            <a:extLst>
              <a:ext uri="{FF2B5EF4-FFF2-40B4-BE49-F238E27FC236}">
                <a16:creationId xmlns:a16="http://schemas.microsoft.com/office/drawing/2014/main" id="{FAE25076-6BC6-4614-988C-2575B1D62E0C}"/>
              </a:ext>
            </a:extLst>
          </p:cNvPr>
          <p:cNvGraphicFramePr>
            <a:graphicFrameLocks noGrp="1"/>
          </p:cNvGraphicFramePr>
          <p:nvPr>
            <p:ph type="tbl" sz="quarter" idx="13"/>
            <p:extLst>
              <p:ext uri="{D42A27DB-BD31-4B8C-83A1-F6EECF244321}">
                <p14:modId xmlns:p14="http://schemas.microsoft.com/office/powerpoint/2010/main" val="3385946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03699238"/>
                    </a:ext>
                  </a:extLst>
                </a:gridCol>
                <a:gridCol w="246888">
                  <a:extLst>
                    <a:ext uri="{9D8B030D-6E8A-4147-A177-3AD203B41FA5}">
                      <a16:colId xmlns:a16="http://schemas.microsoft.com/office/drawing/2014/main" val="3946170987"/>
                    </a:ext>
                  </a:extLst>
                </a:gridCol>
                <a:gridCol w="246888">
                  <a:extLst>
                    <a:ext uri="{9D8B030D-6E8A-4147-A177-3AD203B41FA5}">
                      <a16:colId xmlns:a16="http://schemas.microsoft.com/office/drawing/2014/main" val="3864249481"/>
                    </a:ext>
                  </a:extLst>
                </a:gridCol>
                <a:gridCol w="246888">
                  <a:extLst>
                    <a:ext uri="{9D8B030D-6E8A-4147-A177-3AD203B41FA5}">
                      <a16:colId xmlns:a16="http://schemas.microsoft.com/office/drawing/2014/main" val="2705115241"/>
                    </a:ext>
                  </a:extLst>
                </a:gridCol>
                <a:gridCol w="246888">
                  <a:extLst>
                    <a:ext uri="{9D8B030D-6E8A-4147-A177-3AD203B41FA5}">
                      <a16:colId xmlns:a16="http://schemas.microsoft.com/office/drawing/2014/main" val="3090474001"/>
                    </a:ext>
                  </a:extLst>
                </a:gridCol>
                <a:gridCol w="246888">
                  <a:extLst>
                    <a:ext uri="{9D8B030D-6E8A-4147-A177-3AD203B41FA5}">
                      <a16:colId xmlns:a16="http://schemas.microsoft.com/office/drawing/2014/main" val="1392765824"/>
                    </a:ext>
                  </a:extLst>
                </a:gridCol>
                <a:gridCol w="246888">
                  <a:extLst>
                    <a:ext uri="{9D8B030D-6E8A-4147-A177-3AD203B41FA5}">
                      <a16:colId xmlns:a16="http://schemas.microsoft.com/office/drawing/2014/main" val="2051117047"/>
                    </a:ext>
                  </a:extLst>
                </a:gridCol>
                <a:gridCol w="246888">
                  <a:extLst>
                    <a:ext uri="{9D8B030D-6E8A-4147-A177-3AD203B41FA5}">
                      <a16:colId xmlns:a16="http://schemas.microsoft.com/office/drawing/2014/main" val="1974754125"/>
                    </a:ext>
                  </a:extLst>
                </a:gridCol>
                <a:gridCol w="246888">
                  <a:extLst>
                    <a:ext uri="{9D8B030D-6E8A-4147-A177-3AD203B41FA5}">
                      <a16:colId xmlns:a16="http://schemas.microsoft.com/office/drawing/2014/main" val="3157395081"/>
                    </a:ext>
                  </a:extLst>
                </a:gridCol>
                <a:gridCol w="246888">
                  <a:extLst>
                    <a:ext uri="{9D8B030D-6E8A-4147-A177-3AD203B41FA5}">
                      <a16:colId xmlns:a16="http://schemas.microsoft.com/office/drawing/2014/main" val="1053497795"/>
                    </a:ext>
                  </a:extLst>
                </a:gridCol>
                <a:gridCol w="246888">
                  <a:extLst>
                    <a:ext uri="{9D8B030D-6E8A-4147-A177-3AD203B41FA5}">
                      <a16:colId xmlns:a16="http://schemas.microsoft.com/office/drawing/2014/main" val="3488334409"/>
                    </a:ext>
                  </a:extLst>
                </a:gridCol>
                <a:gridCol w="246888">
                  <a:extLst>
                    <a:ext uri="{9D8B030D-6E8A-4147-A177-3AD203B41FA5}">
                      <a16:colId xmlns:a16="http://schemas.microsoft.com/office/drawing/2014/main" val="1030342051"/>
                    </a:ext>
                  </a:extLst>
                </a:gridCol>
                <a:gridCol w="246888">
                  <a:extLst>
                    <a:ext uri="{9D8B030D-6E8A-4147-A177-3AD203B41FA5}">
                      <a16:colId xmlns:a16="http://schemas.microsoft.com/office/drawing/2014/main" val="1987855624"/>
                    </a:ext>
                  </a:extLst>
                </a:gridCol>
                <a:gridCol w="246888">
                  <a:extLst>
                    <a:ext uri="{9D8B030D-6E8A-4147-A177-3AD203B41FA5}">
                      <a16:colId xmlns:a16="http://schemas.microsoft.com/office/drawing/2014/main" val="1802713205"/>
                    </a:ext>
                  </a:extLst>
                </a:gridCol>
                <a:gridCol w="246888">
                  <a:extLst>
                    <a:ext uri="{9D8B030D-6E8A-4147-A177-3AD203B41FA5}">
                      <a16:colId xmlns:a16="http://schemas.microsoft.com/office/drawing/2014/main" val="3105661638"/>
                    </a:ext>
                  </a:extLst>
                </a:gridCol>
                <a:gridCol w="246888">
                  <a:extLst>
                    <a:ext uri="{9D8B030D-6E8A-4147-A177-3AD203B41FA5}">
                      <a16:colId xmlns:a16="http://schemas.microsoft.com/office/drawing/2014/main" val="842653855"/>
                    </a:ext>
                  </a:extLst>
                </a:gridCol>
                <a:gridCol w="246888">
                  <a:extLst>
                    <a:ext uri="{9D8B030D-6E8A-4147-A177-3AD203B41FA5}">
                      <a16:colId xmlns:a16="http://schemas.microsoft.com/office/drawing/2014/main" val="2397996580"/>
                    </a:ext>
                  </a:extLst>
                </a:gridCol>
                <a:gridCol w="246888">
                  <a:extLst>
                    <a:ext uri="{9D8B030D-6E8A-4147-A177-3AD203B41FA5}">
                      <a16:colId xmlns:a16="http://schemas.microsoft.com/office/drawing/2014/main" val="3480128445"/>
                    </a:ext>
                  </a:extLst>
                </a:gridCol>
                <a:gridCol w="246888">
                  <a:extLst>
                    <a:ext uri="{9D8B030D-6E8A-4147-A177-3AD203B41FA5}">
                      <a16:colId xmlns:a16="http://schemas.microsoft.com/office/drawing/2014/main" val="2996422915"/>
                    </a:ext>
                  </a:extLst>
                </a:gridCol>
                <a:gridCol w="246888">
                  <a:extLst>
                    <a:ext uri="{9D8B030D-6E8A-4147-A177-3AD203B41FA5}">
                      <a16:colId xmlns:a16="http://schemas.microsoft.com/office/drawing/2014/main" val="3937875779"/>
                    </a:ext>
                  </a:extLst>
                </a:gridCol>
                <a:gridCol w="246888">
                  <a:extLst>
                    <a:ext uri="{9D8B030D-6E8A-4147-A177-3AD203B41FA5}">
                      <a16:colId xmlns:a16="http://schemas.microsoft.com/office/drawing/2014/main" val="3060471260"/>
                    </a:ext>
                  </a:extLst>
                </a:gridCol>
                <a:gridCol w="246888">
                  <a:extLst>
                    <a:ext uri="{9D8B030D-6E8A-4147-A177-3AD203B41FA5}">
                      <a16:colId xmlns:a16="http://schemas.microsoft.com/office/drawing/2014/main" val="2500642992"/>
                    </a:ext>
                  </a:extLst>
                </a:gridCol>
                <a:gridCol w="246888">
                  <a:extLst>
                    <a:ext uri="{9D8B030D-6E8A-4147-A177-3AD203B41FA5}">
                      <a16:colId xmlns:a16="http://schemas.microsoft.com/office/drawing/2014/main" val="1127713207"/>
                    </a:ext>
                  </a:extLst>
                </a:gridCol>
                <a:gridCol w="246888">
                  <a:extLst>
                    <a:ext uri="{9D8B030D-6E8A-4147-A177-3AD203B41FA5}">
                      <a16:colId xmlns:a16="http://schemas.microsoft.com/office/drawing/2014/main" val="2360632911"/>
                    </a:ext>
                  </a:extLst>
                </a:gridCol>
                <a:gridCol w="246888">
                  <a:extLst>
                    <a:ext uri="{9D8B030D-6E8A-4147-A177-3AD203B41FA5}">
                      <a16:colId xmlns:a16="http://schemas.microsoft.com/office/drawing/2014/main" val="1559405842"/>
                    </a:ext>
                  </a:extLst>
                </a:gridCol>
                <a:gridCol w="246888">
                  <a:extLst>
                    <a:ext uri="{9D8B030D-6E8A-4147-A177-3AD203B41FA5}">
                      <a16:colId xmlns:a16="http://schemas.microsoft.com/office/drawing/2014/main" val="3159219599"/>
                    </a:ext>
                  </a:extLst>
                </a:gridCol>
                <a:gridCol w="246888">
                  <a:extLst>
                    <a:ext uri="{9D8B030D-6E8A-4147-A177-3AD203B41FA5}">
                      <a16:colId xmlns:a16="http://schemas.microsoft.com/office/drawing/2014/main" val="1851175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56686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- 2018-03-01 12:00:00</a:t>
                      </a:r>
                      <a:r>
                        <a:rPr kumimoji="0" lang="en-US" sz="1000" b="0" i="0" u="none" strike="noStrike" kern="1200" cap="none" spc="0" normalizeH="0" baseline="0" noProof="0">
                          <a:ln>
                            <a:noFill/>
                          </a:ln>
                          <a:solidFill>
                            <a:prstClr val="black"/>
                          </a:solidFill>
                          <a:effectLst/>
                          <a:uLnTx/>
                          <a:uFillTx/>
                          <a:latin typeface="+mn-lt"/>
                          <a:ea typeface="+mn-ea"/>
                          <a:cs typeface="+mn-cs"/>
                        </a:rPr>
                        <a:t>
Knock knock!
March: Who’s there?
It’s the flavour of the month, #SPLAT Medical Herbs Toothpaste!
Starting today, you can get RM1 discount when you purchase your Medical Herbs Toothpaste in Malaysia till the end of the month!
You can find us at:
Ben's Independent Grocer
Jaya Grocer
#ProfessionalOralCare
#NaturalIngredients
#oralhygiene #freshbreath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766717308"/>
                  </a:ext>
                </a:extLst>
              </a:tr>
            </a:tbl>
          </a:graphicData>
        </a:graphic>
      </p:graphicFrame>
      <p:sp>
        <p:nvSpPr>
          <p:cNvPr id="4" name="Text Placeholder 3">
            <a:extLst>
              <a:ext uri="{FF2B5EF4-FFF2-40B4-BE49-F238E27FC236}">
                <a16:creationId xmlns:a16="http://schemas.microsoft.com/office/drawing/2014/main" id="{A6065463-4F47-40AF-8E9F-CE2FB5D42B2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5282239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6A6EC-4D59-4C9C-9570-5C16DAE688B6}"/>
              </a:ext>
            </a:extLst>
          </p:cNvPr>
          <p:cNvSpPr>
            <a:spLocks noGrp="1"/>
          </p:cNvSpPr>
          <p:nvPr>
            <p:ph type="title"/>
          </p:nvPr>
        </p:nvSpPr>
        <p:spPr/>
        <p:txBody>
          <a:bodyPr/>
          <a:lstStyle/>
          <a:p>
            <a:r>
              <a:rPr lang="en-US"/>
              <a:t>Facebook Fans By Country Table - 1 of 3</a:t>
            </a:r>
          </a:p>
        </p:txBody>
      </p:sp>
      <p:graphicFrame>
        <p:nvGraphicFramePr>
          <p:cNvPr id="5" name="Table Placeholder 4">
            <a:extLst>
              <a:ext uri="{FF2B5EF4-FFF2-40B4-BE49-F238E27FC236}">
                <a16:creationId xmlns:a16="http://schemas.microsoft.com/office/drawing/2014/main" id="{AAB9F424-DD63-4510-92C1-A2EC49979860}"/>
              </a:ext>
            </a:extLst>
          </p:cNvPr>
          <p:cNvGraphicFramePr>
            <a:graphicFrameLocks noGrp="1"/>
          </p:cNvGraphicFramePr>
          <p:nvPr>
            <p:ph type="tbl" sz="quarter" idx="13"/>
            <p:extLst>
              <p:ext uri="{D42A27DB-BD31-4B8C-83A1-F6EECF244321}">
                <p14:modId xmlns:p14="http://schemas.microsoft.com/office/powerpoint/2010/main" val="3155819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0857813"/>
                    </a:ext>
                  </a:extLst>
                </a:gridCol>
                <a:gridCol w="1645920">
                  <a:extLst>
                    <a:ext uri="{9D8B030D-6E8A-4147-A177-3AD203B41FA5}">
                      <a16:colId xmlns:a16="http://schemas.microsoft.com/office/drawing/2014/main" val="1175014175"/>
                    </a:ext>
                  </a:extLst>
                </a:gridCol>
                <a:gridCol w="1645920">
                  <a:extLst>
                    <a:ext uri="{9D8B030D-6E8A-4147-A177-3AD203B41FA5}">
                      <a16:colId xmlns:a16="http://schemas.microsoft.com/office/drawing/2014/main" val="2230038691"/>
                    </a:ext>
                  </a:extLst>
                </a:gridCol>
                <a:gridCol w="1645920">
                  <a:extLst>
                    <a:ext uri="{9D8B030D-6E8A-4147-A177-3AD203B41FA5}">
                      <a16:colId xmlns:a16="http://schemas.microsoft.com/office/drawing/2014/main" val="559575018"/>
                    </a:ext>
                  </a:extLst>
                </a:gridCol>
                <a:gridCol w="1645920">
                  <a:extLst>
                    <a:ext uri="{9D8B030D-6E8A-4147-A177-3AD203B41FA5}">
                      <a16:colId xmlns:a16="http://schemas.microsoft.com/office/drawing/2014/main" val="1543596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2851041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Bangladesh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extLst>
                  <a:ext uri="{0D108BD9-81ED-4DB2-BD59-A6C34878D82A}">
                    <a16:rowId xmlns:a16="http://schemas.microsoft.com/office/drawing/2014/main" val="3908048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Costa 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283092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Egypt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4263335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Kingdom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681625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2413484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05887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Iraq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892805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622217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Japan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899642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Cambodia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4029121222"/>
                  </a:ext>
                </a:extLst>
              </a:tr>
            </a:tbl>
          </a:graphicData>
        </a:graphic>
      </p:graphicFrame>
      <p:sp>
        <p:nvSpPr>
          <p:cNvPr id="4" name="Text Placeholder 3">
            <a:extLst>
              <a:ext uri="{FF2B5EF4-FFF2-40B4-BE49-F238E27FC236}">
                <a16:creationId xmlns:a16="http://schemas.microsoft.com/office/drawing/2014/main" id="{B67752B6-C219-47A1-8755-2E8A9EB5854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5193937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5CA1C-65F9-4007-8256-AA6884C2B2EF}"/>
              </a:ext>
            </a:extLst>
          </p:cNvPr>
          <p:cNvSpPr>
            <a:spLocks noGrp="1"/>
          </p:cNvSpPr>
          <p:nvPr>
            <p:ph type="title"/>
          </p:nvPr>
        </p:nvSpPr>
        <p:spPr/>
        <p:txBody>
          <a:bodyPr/>
          <a:lstStyle/>
          <a:p>
            <a:r>
              <a:rPr lang="en-US"/>
              <a:t>Facebook Fans By Country Table - 2 of 3</a:t>
            </a:r>
          </a:p>
        </p:txBody>
      </p:sp>
      <p:graphicFrame>
        <p:nvGraphicFramePr>
          <p:cNvPr id="5" name="Table Placeholder 4">
            <a:extLst>
              <a:ext uri="{FF2B5EF4-FFF2-40B4-BE49-F238E27FC236}">
                <a16:creationId xmlns:a16="http://schemas.microsoft.com/office/drawing/2014/main" id="{7AED2ED3-6858-4AF6-ADB4-9D0F9886866B}"/>
              </a:ext>
            </a:extLst>
          </p:cNvPr>
          <p:cNvGraphicFramePr>
            <a:graphicFrameLocks noGrp="1"/>
          </p:cNvGraphicFramePr>
          <p:nvPr>
            <p:ph type="tbl" sz="quarter" idx="13"/>
            <p:extLst>
              <p:ext uri="{D42A27DB-BD31-4B8C-83A1-F6EECF244321}">
                <p14:modId xmlns:p14="http://schemas.microsoft.com/office/powerpoint/2010/main" val="2922283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9001609"/>
                    </a:ext>
                  </a:extLst>
                </a:gridCol>
                <a:gridCol w="1645920">
                  <a:extLst>
                    <a:ext uri="{9D8B030D-6E8A-4147-A177-3AD203B41FA5}">
                      <a16:colId xmlns:a16="http://schemas.microsoft.com/office/drawing/2014/main" val="4177225774"/>
                    </a:ext>
                  </a:extLst>
                </a:gridCol>
                <a:gridCol w="1645920">
                  <a:extLst>
                    <a:ext uri="{9D8B030D-6E8A-4147-A177-3AD203B41FA5}">
                      <a16:colId xmlns:a16="http://schemas.microsoft.com/office/drawing/2014/main" val="118392421"/>
                    </a:ext>
                  </a:extLst>
                </a:gridCol>
                <a:gridCol w="1645920">
                  <a:extLst>
                    <a:ext uri="{9D8B030D-6E8A-4147-A177-3AD203B41FA5}">
                      <a16:colId xmlns:a16="http://schemas.microsoft.com/office/drawing/2014/main" val="901549229"/>
                    </a:ext>
                  </a:extLst>
                </a:gridCol>
                <a:gridCol w="1645920">
                  <a:extLst>
                    <a:ext uri="{9D8B030D-6E8A-4147-A177-3AD203B41FA5}">
                      <a16:colId xmlns:a16="http://schemas.microsoft.com/office/drawing/2014/main" val="3860553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1078025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Sri Lanka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271131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Libyan Arab Jamahiriya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813800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Myanmar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extLst>
                  <a:ext uri="{0D108BD9-81ED-4DB2-BD59-A6C34878D82A}">
                    <a16:rowId xmlns:a16="http://schemas.microsoft.com/office/drawing/2014/main" val="81354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Mongolia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238048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extLst>
                  <a:ext uri="{0D108BD9-81ED-4DB2-BD59-A6C34878D82A}">
                    <a16:rowId xmlns:a16="http://schemas.microsoft.com/office/drawing/2014/main" val="3248324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Nepal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2831313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Philippines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959988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Pakistan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extLst>
                  <a:ext uri="{0D108BD9-81ED-4DB2-BD59-A6C34878D82A}">
                    <a16:rowId xmlns:a16="http://schemas.microsoft.com/office/drawing/2014/main" val="2951071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Puerto Rico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663137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Qatar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06804646"/>
                  </a:ext>
                </a:extLst>
              </a:tr>
            </a:tbl>
          </a:graphicData>
        </a:graphic>
      </p:graphicFrame>
      <p:sp>
        <p:nvSpPr>
          <p:cNvPr id="4" name="Text Placeholder 3">
            <a:extLst>
              <a:ext uri="{FF2B5EF4-FFF2-40B4-BE49-F238E27FC236}">
                <a16:creationId xmlns:a16="http://schemas.microsoft.com/office/drawing/2014/main" id="{6C4435CD-CAF5-43FC-BC6B-EE00D6DB71C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965258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5357B-03E0-474D-8032-AC557DB33785}"/>
              </a:ext>
            </a:extLst>
          </p:cNvPr>
          <p:cNvSpPr>
            <a:spLocks noGrp="1"/>
          </p:cNvSpPr>
          <p:nvPr>
            <p:ph type="title"/>
          </p:nvPr>
        </p:nvSpPr>
        <p:spPr/>
        <p:txBody>
          <a:bodyPr/>
          <a:lstStyle/>
          <a:p>
            <a:r>
              <a:rPr lang="en-US"/>
              <a:t>Facebook Fans By Country Table - 3 of 3</a:t>
            </a:r>
          </a:p>
        </p:txBody>
      </p:sp>
      <p:graphicFrame>
        <p:nvGraphicFramePr>
          <p:cNvPr id="5" name="Table Placeholder 4">
            <a:extLst>
              <a:ext uri="{FF2B5EF4-FFF2-40B4-BE49-F238E27FC236}">
                <a16:creationId xmlns:a16="http://schemas.microsoft.com/office/drawing/2014/main" id="{FAE03189-D3C7-42E5-AC07-5824F924CB4D}"/>
              </a:ext>
            </a:extLst>
          </p:cNvPr>
          <p:cNvGraphicFramePr>
            <a:graphicFrameLocks noGrp="1"/>
          </p:cNvGraphicFramePr>
          <p:nvPr>
            <p:ph type="tbl" sz="quarter" idx="13"/>
            <p:extLst>
              <p:ext uri="{D42A27DB-BD31-4B8C-83A1-F6EECF244321}">
                <p14:modId xmlns:p14="http://schemas.microsoft.com/office/powerpoint/2010/main" val="1818155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96905830"/>
                    </a:ext>
                  </a:extLst>
                </a:gridCol>
                <a:gridCol w="1645920">
                  <a:extLst>
                    <a:ext uri="{9D8B030D-6E8A-4147-A177-3AD203B41FA5}">
                      <a16:colId xmlns:a16="http://schemas.microsoft.com/office/drawing/2014/main" val="2218922559"/>
                    </a:ext>
                  </a:extLst>
                </a:gridCol>
                <a:gridCol w="1645920">
                  <a:extLst>
                    <a:ext uri="{9D8B030D-6E8A-4147-A177-3AD203B41FA5}">
                      <a16:colId xmlns:a16="http://schemas.microsoft.com/office/drawing/2014/main" val="4237901841"/>
                    </a:ext>
                  </a:extLst>
                </a:gridCol>
                <a:gridCol w="1645920">
                  <a:extLst>
                    <a:ext uri="{9D8B030D-6E8A-4147-A177-3AD203B41FA5}">
                      <a16:colId xmlns:a16="http://schemas.microsoft.com/office/drawing/2014/main" val="3464556743"/>
                    </a:ext>
                  </a:extLst>
                </a:gridCol>
                <a:gridCol w="1645920">
                  <a:extLst>
                    <a:ext uri="{9D8B030D-6E8A-4147-A177-3AD203B41FA5}">
                      <a16:colId xmlns:a16="http://schemas.microsoft.com/office/drawing/2014/main" val="2303495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1213774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Romania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322150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Russian Federation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163598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649250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Thailand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781431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Ukraine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815188212"/>
                  </a:ext>
                </a:extLst>
              </a:tr>
            </a:tbl>
          </a:graphicData>
        </a:graphic>
      </p:graphicFrame>
      <p:sp>
        <p:nvSpPr>
          <p:cNvPr id="4" name="Text Placeholder 3">
            <a:extLst>
              <a:ext uri="{FF2B5EF4-FFF2-40B4-BE49-F238E27FC236}">
                <a16:creationId xmlns:a16="http://schemas.microsoft.com/office/drawing/2014/main" id="{E91B364A-1669-484B-8F3C-A58322DC597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2494635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57932-0DFD-40BE-9CEF-8A26C8EC1451}"/>
              </a:ext>
            </a:extLst>
          </p:cNvPr>
          <p:cNvSpPr>
            <a:spLocks noGrp="1"/>
          </p:cNvSpPr>
          <p:nvPr>
            <p:ph type="title"/>
          </p:nvPr>
        </p:nvSpPr>
        <p:spPr/>
        <p:txBody>
          <a:bodyPr/>
          <a:lstStyle/>
          <a:p>
            <a:r>
              <a:rPr lang="en-US"/>
              <a:t>Facebook Hashtag Detection - 1 of 2</a:t>
            </a:r>
          </a:p>
        </p:txBody>
      </p:sp>
      <p:graphicFrame>
        <p:nvGraphicFramePr>
          <p:cNvPr id="5" name="Table Placeholder 4">
            <a:extLst>
              <a:ext uri="{FF2B5EF4-FFF2-40B4-BE49-F238E27FC236}">
                <a16:creationId xmlns:a16="http://schemas.microsoft.com/office/drawing/2014/main" id="{5C6A96CB-33E3-4FE2-8720-85F89F9EC37C}"/>
              </a:ext>
            </a:extLst>
          </p:cNvPr>
          <p:cNvGraphicFramePr>
            <a:graphicFrameLocks noGrp="1"/>
          </p:cNvGraphicFramePr>
          <p:nvPr>
            <p:ph type="tbl" sz="quarter" idx="13"/>
            <p:extLst>
              <p:ext uri="{D42A27DB-BD31-4B8C-83A1-F6EECF244321}">
                <p14:modId xmlns:p14="http://schemas.microsoft.com/office/powerpoint/2010/main" val="505704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71944425"/>
                    </a:ext>
                  </a:extLst>
                </a:gridCol>
                <a:gridCol w="1234440">
                  <a:extLst>
                    <a:ext uri="{9D8B030D-6E8A-4147-A177-3AD203B41FA5}">
                      <a16:colId xmlns:a16="http://schemas.microsoft.com/office/drawing/2014/main" val="953724533"/>
                    </a:ext>
                  </a:extLst>
                </a:gridCol>
                <a:gridCol w="1234440">
                  <a:extLst>
                    <a:ext uri="{9D8B030D-6E8A-4147-A177-3AD203B41FA5}">
                      <a16:colId xmlns:a16="http://schemas.microsoft.com/office/drawing/2014/main" val="2023177836"/>
                    </a:ext>
                  </a:extLst>
                </a:gridCol>
                <a:gridCol w="1234440">
                  <a:extLst>
                    <a:ext uri="{9D8B030D-6E8A-4147-A177-3AD203B41FA5}">
                      <a16:colId xmlns:a16="http://schemas.microsoft.com/office/drawing/2014/main" val="3574139865"/>
                    </a:ext>
                  </a:extLst>
                </a:gridCol>
                <a:gridCol w="1234440">
                  <a:extLst>
                    <a:ext uri="{9D8B030D-6E8A-4147-A177-3AD203B41FA5}">
                      <a16:colId xmlns:a16="http://schemas.microsoft.com/office/drawing/2014/main" val="532502159"/>
                    </a:ext>
                  </a:extLst>
                </a:gridCol>
                <a:gridCol w="1234440">
                  <a:extLst>
                    <a:ext uri="{9D8B030D-6E8A-4147-A177-3AD203B41FA5}">
                      <a16:colId xmlns:a16="http://schemas.microsoft.com/office/drawing/2014/main" val="768780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21136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extLst>
                  <a:ext uri="{0D108BD9-81ED-4DB2-BD59-A6C34878D82A}">
                    <a16:rowId xmlns:a16="http://schemas.microsoft.com/office/drawing/2014/main" val="3091619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#ProfessionalOralCare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17.111111111111</a:t>
                      </a:r>
                    </a:p>
                  </a:txBody>
                  <a:tcPr/>
                </a:tc>
                <a:extLst>
                  <a:ext uri="{0D108BD9-81ED-4DB2-BD59-A6C34878D82A}">
                    <a16:rowId xmlns:a16="http://schemas.microsoft.com/office/drawing/2014/main" val="1076879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#NaturalIngredients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2768134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18.875</a:t>
                      </a:r>
                    </a:p>
                  </a:txBody>
                  <a:tcPr/>
                </a:tc>
                <a:extLst>
                  <a:ext uri="{0D108BD9-81ED-4DB2-BD59-A6C34878D82A}">
                    <a16:rowId xmlns:a16="http://schemas.microsoft.com/office/drawing/2014/main" val="1901737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42.25</a:t>
                      </a:r>
                    </a:p>
                  </a:txBody>
                  <a:tcPr/>
                </a:tc>
                <a:extLst>
                  <a:ext uri="{0D108BD9-81ED-4DB2-BD59-A6C34878D82A}">
                    <a16:rowId xmlns:a16="http://schemas.microsoft.com/office/drawing/2014/main" val="563074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#BrushingTeeth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extLst>
                  <a:ext uri="{0D108BD9-81ED-4DB2-BD59-A6C34878D82A}">
                    <a16:rowId xmlns:a16="http://schemas.microsoft.com/office/drawing/2014/main" val="1583028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#SPLATsmile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948113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#oralhealthcare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extLst>
                  <a:ext uri="{0D108BD9-81ED-4DB2-BD59-A6C34878D82A}">
                    <a16:rowId xmlns:a16="http://schemas.microsoft.com/office/drawing/2014/main" val="268702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extLst>
                  <a:ext uri="{0D108BD9-81ED-4DB2-BD59-A6C34878D82A}">
                    <a16:rowId xmlns:a16="http://schemas.microsoft.com/office/drawing/2014/main" val="2404715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#TriclosanFree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37460658"/>
                  </a:ext>
                </a:extLst>
              </a:tr>
            </a:tbl>
          </a:graphicData>
        </a:graphic>
      </p:graphicFrame>
      <p:sp>
        <p:nvSpPr>
          <p:cNvPr id="4" name="Text Placeholder 3">
            <a:extLst>
              <a:ext uri="{FF2B5EF4-FFF2-40B4-BE49-F238E27FC236}">
                <a16:creationId xmlns:a16="http://schemas.microsoft.com/office/drawing/2014/main" id="{B24C4BFE-C9A4-4CB6-A3F7-8989CFEEF4E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5830077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25A0A-B56B-43FB-918A-82240AC851FF}"/>
              </a:ext>
            </a:extLst>
          </p:cNvPr>
          <p:cNvSpPr>
            <a:spLocks noGrp="1"/>
          </p:cNvSpPr>
          <p:nvPr>
            <p:ph type="title"/>
          </p:nvPr>
        </p:nvSpPr>
        <p:spPr/>
        <p:txBody>
          <a:bodyPr/>
          <a:lstStyle/>
          <a:p>
            <a:r>
              <a:rPr lang="en-US"/>
              <a:t>Facebook Hashtag Detection - 2 of 2</a:t>
            </a:r>
          </a:p>
        </p:txBody>
      </p:sp>
      <p:graphicFrame>
        <p:nvGraphicFramePr>
          <p:cNvPr id="5" name="Table Placeholder 4">
            <a:extLst>
              <a:ext uri="{FF2B5EF4-FFF2-40B4-BE49-F238E27FC236}">
                <a16:creationId xmlns:a16="http://schemas.microsoft.com/office/drawing/2014/main" id="{72916F06-0422-415E-8A7E-99AC9BBBB25E}"/>
              </a:ext>
            </a:extLst>
          </p:cNvPr>
          <p:cNvGraphicFramePr>
            <a:graphicFrameLocks noGrp="1"/>
          </p:cNvGraphicFramePr>
          <p:nvPr>
            <p:ph type="tbl" sz="quarter" idx="13"/>
            <p:extLst>
              <p:ext uri="{D42A27DB-BD31-4B8C-83A1-F6EECF244321}">
                <p14:modId xmlns:p14="http://schemas.microsoft.com/office/powerpoint/2010/main" val="1717366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20104802"/>
                    </a:ext>
                  </a:extLst>
                </a:gridCol>
                <a:gridCol w="1234440">
                  <a:extLst>
                    <a:ext uri="{9D8B030D-6E8A-4147-A177-3AD203B41FA5}">
                      <a16:colId xmlns:a16="http://schemas.microsoft.com/office/drawing/2014/main" val="2026070217"/>
                    </a:ext>
                  </a:extLst>
                </a:gridCol>
                <a:gridCol w="1234440">
                  <a:extLst>
                    <a:ext uri="{9D8B030D-6E8A-4147-A177-3AD203B41FA5}">
                      <a16:colId xmlns:a16="http://schemas.microsoft.com/office/drawing/2014/main" val="942637964"/>
                    </a:ext>
                  </a:extLst>
                </a:gridCol>
                <a:gridCol w="1234440">
                  <a:extLst>
                    <a:ext uri="{9D8B030D-6E8A-4147-A177-3AD203B41FA5}">
                      <a16:colId xmlns:a16="http://schemas.microsoft.com/office/drawing/2014/main" val="250906848"/>
                    </a:ext>
                  </a:extLst>
                </a:gridCol>
                <a:gridCol w="1234440">
                  <a:extLst>
                    <a:ext uri="{9D8B030D-6E8A-4147-A177-3AD203B41FA5}">
                      <a16:colId xmlns:a16="http://schemas.microsoft.com/office/drawing/2014/main" val="3072963037"/>
                    </a:ext>
                  </a:extLst>
                </a:gridCol>
                <a:gridCol w="1234440">
                  <a:extLst>
                    <a:ext uri="{9D8B030D-6E8A-4147-A177-3AD203B41FA5}">
                      <a16:colId xmlns:a16="http://schemas.microsoft.com/office/drawing/2014/main" val="991114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556331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#naturalproducts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extLst>
                  <a:ext uri="{0D108BD9-81ED-4DB2-BD59-A6C34878D82A}">
                    <a16:rowId xmlns:a16="http://schemas.microsoft.com/office/drawing/2014/main" val="373397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430913481"/>
                  </a:ext>
                </a:extLst>
              </a:tr>
            </a:tbl>
          </a:graphicData>
        </a:graphic>
      </p:graphicFrame>
      <p:sp>
        <p:nvSpPr>
          <p:cNvPr id="4" name="Text Placeholder 3">
            <a:extLst>
              <a:ext uri="{FF2B5EF4-FFF2-40B4-BE49-F238E27FC236}">
                <a16:creationId xmlns:a16="http://schemas.microsoft.com/office/drawing/2014/main" id="{039A6ABD-0307-43EE-8267-A9D85AA02E9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43061613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2449</Words>
  <Application>Microsoft Office PowerPoint</Application>
  <PresentationFormat>On-screen Show (4:3)</PresentationFormat>
  <Paragraphs>1385</Paragraphs>
  <Slides>48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48</vt:i4>
      </vt:variant>
    </vt:vector>
  </HeadingPairs>
  <TitlesOfParts>
    <vt:vector size="51" baseType="lpstr">
      <vt:lpstr>Calibri</vt:lpstr>
      <vt:lpstr>Arial</vt:lpstr>
      <vt:lpstr>quintly_template</vt:lpstr>
      <vt:lpstr>SPLAT Asia</vt:lpstr>
      <vt:lpstr>Facebook Engaged Users</vt:lpstr>
      <vt:lpstr>Facebook Key Metrics Table</vt:lpstr>
      <vt:lpstr>Facebook Reach</vt:lpstr>
      <vt:lpstr>Facebook Interactions Distribution</vt:lpstr>
      <vt:lpstr>Facebook Average Reactions Per Post</vt:lpstr>
      <vt:lpstr>Facebook Interaction Rate By Weekday</vt:lpstr>
      <vt:lpstr>(FB) Custom Own Posts Table (new) - 1 of 4</vt:lpstr>
      <vt:lpstr>(FB) Custom Own Posts Table (new) - 2 of 4</vt:lpstr>
      <vt:lpstr>(FB) Custom Own Posts Table (new) - 3 of 4</vt:lpstr>
      <vt:lpstr>(FB) Custom Own Posts Table (new) - 4 of 4</vt:lpstr>
      <vt:lpstr>Facebook Fan Demographics</vt:lpstr>
      <vt:lpstr>Facebook Interaction Rate</vt:lpstr>
      <vt:lpstr>Facebook Fans Total</vt:lpstr>
      <vt:lpstr>Facebook Page Views</vt:lpstr>
      <vt:lpstr>Facebook Fans By City Table - 1 of 3</vt:lpstr>
      <vt:lpstr>Facebook Fans By City Table - 2 of 3</vt:lpstr>
      <vt:lpstr>Facebook Fans By City Table - 3 of 3</vt:lpstr>
      <vt:lpstr>Facebook Own Posts Table - 1 of 11</vt:lpstr>
      <vt:lpstr>Facebook Own Posts Table - 2 of 11</vt:lpstr>
      <vt:lpstr>Facebook Own Posts Table - 3 of 11</vt:lpstr>
      <vt:lpstr>Facebook Own Posts Table - 4 of 11</vt:lpstr>
      <vt:lpstr>Facebook Own Posts Table - 5 of 11</vt:lpstr>
      <vt:lpstr>Facebook Own Posts Table - 6 of 11</vt:lpstr>
      <vt:lpstr>Facebook Own Posts Table - 7 of 11</vt:lpstr>
      <vt:lpstr>Facebook Own Posts Table - 8 of 11</vt:lpstr>
      <vt:lpstr>Facebook Own Posts Table - 9 of 11</vt:lpstr>
      <vt:lpstr>Facebook Own Posts Table - 10 of 11</vt:lpstr>
      <vt:lpstr>Facebook Own Posts Table - 11 of 11</vt:lpstr>
      <vt:lpstr>Facebook Own Posts Table - 1 of 14</vt:lpstr>
      <vt:lpstr>Facebook Own Posts Table - 2 of 14</vt:lpstr>
      <vt:lpstr>Facebook Own Posts Table - 3 of 14</vt:lpstr>
      <vt:lpstr>Facebook Own Posts Table - 4 of 14</vt:lpstr>
      <vt:lpstr>Facebook Own Posts Table - 5 of 14</vt:lpstr>
      <vt:lpstr>Facebook Own Posts Table - 6 of 14</vt:lpstr>
      <vt:lpstr>Facebook Own Posts Table - 7 of 14</vt:lpstr>
      <vt:lpstr>Facebook Own Posts Table - 8 of 14</vt:lpstr>
      <vt:lpstr>Facebook Own Posts Table - 9 of 14</vt:lpstr>
      <vt:lpstr>Facebook Own Posts Table - 10 of 14</vt:lpstr>
      <vt:lpstr>Facebook Own Posts Table - 11 of 14</vt:lpstr>
      <vt:lpstr>Facebook Own Posts Table - 12 of 14</vt:lpstr>
      <vt:lpstr>Facebook Own Posts Table - 13 of 14</vt:lpstr>
      <vt:lpstr>Facebook Own Posts Table - 14 of 14</vt:lpstr>
      <vt:lpstr>Facebook Fans By Country Table - 1 of 3</vt:lpstr>
      <vt:lpstr>Facebook Fans By Country Table - 2 of 3</vt:lpstr>
      <vt:lpstr>Facebook Fans By Country Table - 3 of 3</vt:lpstr>
      <vt:lpstr>Facebook Hashtag Detection - 1 of 2</vt:lpstr>
      <vt:lpstr>Facebook Hashtag Detection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SPLAT Asia</dc:title>
  <dc:creator>Administrator</dc:creator>
  <cp:lastModifiedBy>Administrator</cp:lastModifiedBy>
  <cp:revision>1</cp:revision>
  <dcterms:created xsi:type="dcterms:W3CDTF">2018-04-04T13:00:05Z</dcterms:created>
  <dcterms:modified xsi:type="dcterms:W3CDTF">2018-04-04T13:01:54Z</dcterms:modified>
</cp:coreProperties>
</file>