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4" r:id="rId45"/>
    <p:sldId id="305" r:id="rId46"/>
    <p:sldId id="306" r:id="rId47"/>
    <p:sldId id="308" r:id="rId48"/>
    <p:sldId id="309"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93</c:v>
                </c:pt>
                <c:pt idx="1">
                  <c:v>88</c:v>
                </c:pt>
                <c:pt idx="2">
                  <c:v>47</c:v>
                </c:pt>
                <c:pt idx="3">
                  <c:v>17</c:v>
                </c:pt>
                <c:pt idx="4">
                  <c:v>41</c:v>
                </c:pt>
                <c:pt idx="5">
                  <c:v>60</c:v>
                </c:pt>
                <c:pt idx="6">
                  <c:v>50</c:v>
                </c:pt>
                <c:pt idx="7">
                  <c:v>38</c:v>
                </c:pt>
                <c:pt idx="8">
                  <c:v>127</c:v>
                </c:pt>
                <c:pt idx="9">
                  <c:v>20</c:v>
                </c:pt>
                <c:pt idx="10">
                  <c:v>23</c:v>
                </c:pt>
                <c:pt idx="11">
                  <c:v>19</c:v>
                </c:pt>
                <c:pt idx="12">
                  <c:v>16</c:v>
                </c:pt>
                <c:pt idx="13">
                  <c:v>3</c:v>
                </c:pt>
                <c:pt idx="14">
                  <c:v>3</c:v>
                </c:pt>
                <c:pt idx="15">
                  <c:v>0</c:v>
                </c:pt>
                <c:pt idx="16">
                  <c:v>4</c:v>
                </c:pt>
                <c:pt idx="17">
                  <c:v>2</c:v>
                </c:pt>
                <c:pt idx="18">
                  <c:v>1</c:v>
                </c:pt>
                <c:pt idx="19">
                  <c:v>5</c:v>
                </c:pt>
                <c:pt idx="20">
                  <c:v>2</c:v>
                </c:pt>
                <c:pt idx="21">
                  <c:v>2</c:v>
                </c:pt>
                <c:pt idx="22">
                  <c:v>5</c:v>
                </c:pt>
                <c:pt idx="23">
                  <c:v>1</c:v>
                </c:pt>
                <c:pt idx="24">
                  <c:v>2</c:v>
                </c:pt>
                <c:pt idx="25">
                  <c:v>1</c:v>
                </c:pt>
                <c:pt idx="26">
                  <c:v>0</c:v>
                </c:pt>
                <c:pt idx="27">
                  <c:v>4</c:v>
                </c:pt>
                <c:pt idx="28">
                  <c:v>1</c:v>
                </c:pt>
                <c:pt idx="29">
                  <c:v>4</c:v>
                </c:pt>
                <c:pt idx="30">
                  <c:v>3</c:v>
                </c:pt>
              </c:numCache>
            </c:numRef>
          </c:val>
          <c:smooth val="0"/>
          <c:extLst>
            <c:ext xmlns:c16="http://schemas.microsoft.com/office/drawing/2014/chart" uri="{C3380CC4-5D6E-409C-BE32-E72D297353CC}">
              <c16:uniqueId val="{00000000-ED1E-4C40-B58A-9BFFE96D4A43}"/>
            </c:ext>
          </c:extLst>
        </c:ser>
        <c:dLbls>
          <c:showLegendKey val="0"/>
          <c:showVal val="0"/>
          <c:showCatName val="0"/>
          <c:showSerName val="0"/>
          <c:showPercent val="0"/>
          <c:showBubbleSize val="0"/>
        </c:dLbls>
        <c:smooth val="0"/>
        <c:axId val="166096920"/>
        <c:axId val="242734576"/>
      </c:lineChart>
      <c:dateAx>
        <c:axId val="16609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734576"/>
        <c:crosses val="autoZero"/>
        <c:auto val="1"/>
        <c:lblOffset val="100"/>
        <c:baseTimeUnit val="days"/>
      </c:dateAx>
      <c:valAx>
        <c:axId val="24273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09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396</c:v>
                </c:pt>
                <c:pt idx="1">
                  <c:v>335</c:v>
                </c:pt>
                <c:pt idx="2">
                  <c:v>234</c:v>
                </c:pt>
                <c:pt idx="3">
                  <c:v>127</c:v>
                </c:pt>
                <c:pt idx="4">
                  <c:v>210</c:v>
                </c:pt>
                <c:pt idx="5">
                  <c:v>241</c:v>
                </c:pt>
                <c:pt idx="6">
                  <c:v>196</c:v>
                </c:pt>
                <c:pt idx="7">
                  <c:v>363</c:v>
                </c:pt>
                <c:pt idx="8">
                  <c:v>766</c:v>
                </c:pt>
                <c:pt idx="9">
                  <c:v>103</c:v>
                </c:pt>
                <c:pt idx="10">
                  <c:v>198</c:v>
                </c:pt>
                <c:pt idx="11">
                  <c:v>202</c:v>
                </c:pt>
                <c:pt idx="12">
                  <c:v>141</c:v>
                </c:pt>
                <c:pt idx="13">
                  <c:v>36</c:v>
                </c:pt>
                <c:pt idx="14">
                  <c:v>22</c:v>
                </c:pt>
                <c:pt idx="15">
                  <c:v>8</c:v>
                </c:pt>
                <c:pt idx="16">
                  <c:v>35</c:v>
                </c:pt>
                <c:pt idx="17">
                  <c:v>30</c:v>
                </c:pt>
                <c:pt idx="18">
                  <c:v>10</c:v>
                </c:pt>
                <c:pt idx="19">
                  <c:v>36</c:v>
                </c:pt>
                <c:pt idx="20">
                  <c:v>28</c:v>
                </c:pt>
                <c:pt idx="21">
                  <c:v>13</c:v>
                </c:pt>
                <c:pt idx="22">
                  <c:v>10</c:v>
                </c:pt>
                <c:pt idx="23">
                  <c:v>11</c:v>
                </c:pt>
                <c:pt idx="24">
                  <c:v>29</c:v>
                </c:pt>
                <c:pt idx="25">
                  <c:v>15</c:v>
                </c:pt>
                <c:pt idx="26">
                  <c:v>5</c:v>
                </c:pt>
                <c:pt idx="27">
                  <c:v>23</c:v>
                </c:pt>
                <c:pt idx="28">
                  <c:v>16</c:v>
                </c:pt>
                <c:pt idx="29">
                  <c:v>22</c:v>
                </c:pt>
                <c:pt idx="30">
                  <c:v>18</c:v>
                </c:pt>
              </c:numCache>
            </c:numRef>
          </c:val>
          <c:smooth val="0"/>
          <c:extLst>
            <c:ext xmlns:c16="http://schemas.microsoft.com/office/drawing/2014/chart" uri="{C3380CC4-5D6E-409C-BE32-E72D297353CC}">
              <c16:uniqueId val="{00000000-C0B5-4B16-9A03-448C21A00389}"/>
            </c:ext>
          </c:extLst>
        </c:ser>
        <c:dLbls>
          <c:showLegendKey val="0"/>
          <c:showVal val="0"/>
          <c:showCatName val="0"/>
          <c:showSerName val="0"/>
          <c:showPercent val="0"/>
          <c:showBubbleSize val="0"/>
        </c:dLbls>
        <c:smooth val="0"/>
        <c:axId val="165452848"/>
        <c:axId val="165448256"/>
      </c:lineChart>
      <c:dateAx>
        <c:axId val="16545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448256"/>
        <c:crosses val="autoZero"/>
        <c:auto val="1"/>
        <c:lblOffset val="100"/>
        <c:baseTimeUnit val="days"/>
      </c:dateAx>
      <c:valAx>
        <c:axId val="16544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45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SPLAT Asia</c:v>
                </c:pt>
              </c:strCache>
            </c:strRef>
          </c:cat>
          <c:val>
            <c:numRef>
              <c:f>Sheet1!$B$2</c:f>
              <c:numCache>
                <c:formatCode>General</c:formatCode>
                <c:ptCount val="1"/>
                <c:pt idx="0">
                  <c:v>180</c:v>
                </c:pt>
              </c:numCache>
            </c:numRef>
          </c:val>
          <c:extLst>
            <c:ext xmlns:c16="http://schemas.microsoft.com/office/drawing/2014/chart" uri="{C3380CC4-5D6E-409C-BE32-E72D297353CC}">
              <c16:uniqueId val="{00000000-F461-4CE8-AC72-F744E323324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SPLAT Asia</c:v>
                </c:pt>
              </c:strCache>
            </c:strRef>
          </c:cat>
          <c:val>
            <c:numRef>
              <c:f>Sheet1!$C$2</c:f>
              <c:numCache>
                <c:formatCode>General</c:formatCode>
                <c:ptCount val="1"/>
                <c:pt idx="0">
                  <c:v>0</c:v>
                </c:pt>
              </c:numCache>
            </c:numRef>
          </c:val>
          <c:extLst>
            <c:ext xmlns:c16="http://schemas.microsoft.com/office/drawing/2014/chart" uri="{C3380CC4-5D6E-409C-BE32-E72D297353CC}">
              <c16:uniqueId val="{00000001-F461-4CE8-AC72-F744E323324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SPLAT Asia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F461-4CE8-AC72-F744E323324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SPLAT Asia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F461-4CE8-AC72-F744E323324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SPLAT Asia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F461-4CE8-AC72-F744E323324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SPLAT Asia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F461-4CE8-AC72-F744E323324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SPLAT Asia</c:v>
                </c:pt>
              </c:strCache>
            </c:strRef>
          </c:cat>
          <c:val>
            <c:numRef>
              <c:f>Sheet1!$H$2</c:f>
              <c:numCache>
                <c:formatCode>General</c:formatCode>
                <c:ptCount val="1"/>
                <c:pt idx="0">
                  <c:v>1</c:v>
                </c:pt>
              </c:numCache>
            </c:numRef>
          </c:val>
          <c:extLst>
            <c:ext xmlns:c16="http://schemas.microsoft.com/office/drawing/2014/chart" uri="{C3380CC4-5D6E-409C-BE32-E72D297353CC}">
              <c16:uniqueId val="{00000006-F461-4CE8-AC72-F744E323324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SPLAT Asia</c:v>
                </c:pt>
              </c:strCache>
            </c:strRef>
          </c:cat>
          <c:val>
            <c:numRef>
              <c:f>Sheet1!$I$2</c:f>
              <c:numCache>
                <c:formatCode>General</c:formatCode>
                <c:ptCount val="1"/>
                <c:pt idx="0">
                  <c:v>2</c:v>
                </c:pt>
              </c:numCache>
            </c:numRef>
          </c:val>
          <c:extLst>
            <c:ext xmlns:c16="http://schemas.microsoft.com/office/drawing/2014/chart" uri="{C3380CC4-5D6E-409C-BE32-E72D297353CC}">
              <c16:uniqueId val="{00000007-F461-4CE8-AC72-F744E3233242}"/>
            </c:ext>
          </c:extLst>
        </c:ser>
        <c:dLbls>
          <c:showLegendKey val="0"/>
          <c:showVal val="0"/>
          <c:showCatName val="0"/>
          <c:showSerName val="0"/>
          <c:showPercent val="0"/>
          <c:showBubbleSize val="0"/>
        </c:dLbls>
        <c:gapWidth val="150"/>
        <c:overlap val="100"/>
        <c:axId val="315419304"/>
        <c:axId val="315419632"/>
      </c:barChart>
      <c:catAx>
        <c:axId val="315419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19632"/>
        <c:crosses val="autoZero"/>
        <c:auto val="1"/>
        <c:lblAlgn val="ctr"/>
        <c:lblOffset val="100"/>
        <c:noMultiLvlLbl val="0"/>
      </c:catAx>
      <c:valAx>
        <c:axId val="315419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1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68</c:v>
                </c:pt>
                <c:pt idx="1">
                  <c:v>0</c:v>
                </c:pt>
                <c:pt idx="2">
                  <c:v>0</c:v>
                </c:pt>
                <c:pt idx="3">
                  <c:v>0</c:v>
                </c:pt>
                <c:pt idx="4">
                  <c:v>71</c:v>
                </c:pt>
                <c:pt idx="5">
                  <c:v>0</c:v>
                </c:pt>
                <c:pt idx="6">
                  <c:v>0</c:v>
                </c:pt>
                <c:pt idx="7">
                  <c:v>27</c:v>
                </c:pt>
                <c:pt idx="8">
                  <c:v>0</c:v>
                </c:pt>
                <c:pt idx="9">
                  <c:v>0</c:v>
                </c:pt>
                <c:pt idx="10">
                  <c:v>1</c:v>
                </c:pt>
                <c:pt idx="11">
                  <c:v>0</c:v>
                </c:pt>
                <c:pt idx="12">
                  <c:v>0</c:v>
                </c:pt>
                <c:pt idx="13">
                  <c:v>0</c:v>
                </c:pt>
                <c:pt idx="14">
                  <c:v>0</c:v>
                </c:pt>
                <c:pt idx="15">
                  <c:v>0</c:v>
                </c:pt>
                <c:pt idx="16">
                  <c:v>4</c:v>
                </c:pt>
                <c:pt idx="17">
                  <c:v>0</c:v>
                </c:pt>
                <c:pt idx="18">
                  <c:v>0</c:v>
                </c:pt>
                <c:pt idx="19">
                  <c:v>0</c:v>
                </c:pt>
                <c:pt idx="20">
                  <c:v>0</c:v>
                </c:pt>
                <c:pt idx="21">
                  <c:v>0</c:v>
                </c:pt>
                <c:pt idx="22">
                  <c:v>2</c:v>
                </c:pt>
                <c:pt idx="23">
                  <c:v>0</c:v>
                </c:pt>
                <c:pt idx="24">
                  <c:v>1</c:v>
                </c:pt>
                <c:pt idx="25">
                  <c:v>0</c:v>
                </c:pt>
                <c:pt idx="26">
                  <c:v>0</c:v>
                </c:pt>
                <c:pt idx="27">
                  <c:v>3</c:v>
                </c:pt>
                <c:pt idx="28">
                  <c:v>0</c:v>
                </c:pt>
                <c:pt idx="29">
                  <c:v>3</c:v>
                </c:pt>
                <c:pt idx="30">
                  <c:v>0</c:v>
                </c:pt>
              </c:numCache>
            </c:numRef>
          </c:val>
          <c:smooth val="0"/>
          <c:extLst>
            <c:ext xmlns:c16="http://schemas.microsoft.com/office/drawing/2014/chart" uri="{C3380CC4-5D6E-409C-BE32-E72D297353CC}">
              <c16:uniqueId val="{00000000-C71E-4A06-94E9-68A161A8C130}"/>
            </c:ext>
          </c:extLst>
        </c:ser>
        <c:dLbls>
          <c:showLegendKey val="0"/>
          <c:showVal val="0"/>
          <c:showCatName val="0"/>
          <c:showSerName val="0"/>
          <c:showPercent val="0"/>
          <c:showBubbleSize val="0"/>
        </c:dLbls>
        <c:smooth val="0"/>
        <c:axId val="317347216"/>
        <c:axId val="317342296"/>
      </c:lineChart>
      <c:dateAx>
        <c:axId val="31734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42296"/>
        <c:crosses val="autoZero"/>
        <c:auto val="1"/>
        <c:lblOffset val="100"/>
        <c:baseTimeUnit val="days"/>
      </c:dateAx>
      <c:valAx>
        <c:axId val="31734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4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SPLAT Asia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2.7788649706458002</c:v>
                </c:pt>
                <c:pt idx="1">
                  <c:v>0</c:v>
                </c:pt>
                <c:pt idx="2">
                  <c:v>5.8708414872798001E-2</c:v>
                </c:pt>
                <c:pt idx="3">
                  <c:v>1.8982387475538001</c:v>
                </c:pt>
                <c:pt idx="4">
                  <c:v>0.1174168297456</c:v>
                </c:pt>
                <c:pt idx="5">
                  <c:v>0.15655577299413001</c:v>
                </c:pt>
                <c:pt idx="6">
                  <c:v>3.9138943248532003E-2</c:v>
                </c:pt>
              </c:numCache>
            </c:numRef>
          </c:val>
          <c:extLst>
            <c:ext xmlns:c16="http://schemas.microsoft.com/office/drawing/2014/chart" uri="{C3380CC4-5D6E-409C-BE32-E72D297353CC}">
              <c16:uniqueId val="{00000000-959D-43B4-AEA5-F2BCF73B6D9D}"/>
            </c:ext>
          </c:extLst>
        </c:ser>
        <c:dLbls>
          <c:showLegendKey val="0"/>
          <c:showVal val="0"/>
          <c:showCatName val="0"/>
          <c:showSerName val="0"/>
          <c:showPercent val="0"/>
          <c:showBubbleSize val="0"/>
        </c:dLbls>
        <c:gapWidth val="219"/>
        <c:overlap val="-27"/>
        <c:axId val="317342952"/>
        <c:axId val="317343608"/>
      </c:barChart>
      <c:catAx>
        <c:axId val="317342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43608"/>
        <c:crosses val="autoZero"/>
        <c:auto val="1"/>
        <c:lblAlgn val="ctr"/>
        <c:lblOffset val="100"/>
        <c:noMultiLvlLbl val="0"/>
      </c:catAx>
      <c:valAx>
        <c:axId val="31734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4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399</c:v>
                </c:pt>
                <c:pt idx="2">
                  <c:v>465</c:v>
                </c:pt>
                <c:pt idx="3">
                  <c:v>179</c:v>
                </c:pt>
                <c:pt idx="4">
                  <c:v>72</c:v>
                </c:pt>
                <c:pt idx="5">
                  <c:v>16</c:v>
                </c:pt>
                <c:pt idx="6">
                  <c:v>0</c:v>
                </c:pt>
              </c:numCache>
            </c:numRef>
          </c:val>
          <c:extLst>
            <c:ext xmlns:c16="http://schemas.microsoft.com/office/drawing/2014/chart" uri="{C3380CC4-5D6E-409C-BE32-E72D297353CC}">
              <c16:uniqueId val="{00000000-6BF9-4F1C-A7D6-BEAF854ACB9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651</c:v>
                </c:pt>
                <c:pt idx="2">
                  <c:v>602</c:v>
                </c:pt>
                <c:pt idx="3">
                  <c:v>153</c:v>
                </c:pt>
                <c:pt idx="4">
                  <c:v>61</c:v>
                </c:pt>
                <c:pt idx="5">
                  <c:v>22</c:v>
                </c:pt>
                <c:pt idx="6">
                  <c:v>1</c:v>
                </c:pt>
              </c:numCache>
            </c:numRef>
          </c:val>
          <c:extLst>
            <c:ext xmlns:c16="http://schemas.microsoft.com/office/drawing/2014/chart" uri="{C3380CC4-5D6E-409C-BE32-E72D297353CC}">
              <c16:uniqueId val="{00000001-6BF9-4F1C-A7D6-BEAF854ACB98}"/>
            </c:ext>
          </c:extLst>
        </c:ser>
        <c:dLbls>
          <c:showLegendKey val="0"/>
          <c:showVal val="0"/>
          <c:showCatName val="0"/>
          <c:showSerName val="0"/>
          <c:showPercent val="0"/>
          <c:showBubbleSize val="0"/>
        </c:dLbls>
        <c:gapWidth val="219"/>
        <c:overlap val="-27"/>
        <c:axId val="166093968"/>
        <c:axId val="242735888"/>
      </c:barChart>
      <c:catAx>
        <c:axId val="166093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735888"/>
        <c:crosses val="autoZero"/>
        <c:auto val="1"/>
        <c:lblAlgn val="ctr"/>
        <c:lblOffset val="100"/>
        <c:noMultiLvlLbl val="0"/>
      </c:catAx>
      <c:valAx>
        <c:axId val="24273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09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2.7508090614887002</c:v>
                </c:pt>
                <c:pt idx="1">
                  <c:v>0</c:v>
                </c:pt>
                <c:pt idx="2">
                  <c:v>0</c:v>
                </c:pt>
                <c:pt idx="3">
                  <c:v>0</c:v>
                </c:pt>
                <c:pt idx="4">
                  <c:v>2.8118811881188002</c:v>
                </c:pt>
                <c:pt idx="5">
                  <c:v>0</c:v>
                </c:pt>
                <c:pt idx="6">
                  <c:v>0</c:v>
                </c:pt>
                <c:pt idx="7">
                  <c:v>1.1266511266510999</c:v>
                </c:pt>
                <c:pt idx="8">
                  <c:v>0</c:v>
                </c:pt>
                <c:pt idx="9">
                  <c:v>0</c:v>
                </c:pt>
                <c:pt idx="10">
                  <c:v>3.8402457757295998E-2</c:v>
                </c:pt>
                <c:pt idx="11">
                  <c:v>0</c:v>
                </c:pt>
                <c:pt idx="12">
                  <c:v>0</c:v>
                </c:pt>
                <c:pt idx="13">
                  <c:v>0</c:v>
                </c:pt>
                <c:pt idx="14">
                  <c:v>0</c:v>
                </c:pt>
                <c:pt idx="15">
                  <c:v>0</c:v>
                </c:pt>
                <c:pt idx="16">
                  <c:v>0.15209125475285001</c:v>
                </c:pt>
                <c:pt idx="17">
                  <c:v>0</c:v>
                </c:pt>
                <c:pt idx="18">
                  <c:v>0</c:v>
                </c:pt>
                <c:pt idx="19">
                  <c:v>0</c:v>
                </c:pt>
                <c:pt idx="20">
                  <c:v>0</c:v>
                </c:pt>
                <c:pt idx="21">
                  <c:v>0</c:v>
                </c:pt>
                <c:pt idx="22">
                  <c:v>7.6074553062001005E-2</c:v>
                </c:pt>
                <c:pt idx="23">
                  <c:v>0</c:v>
                </c:pt>
                <c:pt idx="24">
                  <c:v>3.8022813688213003E-2</c:v>
                </c:pt>
                <c:pt idx="25">
                  <c:v>0</c:v>
                </c:pt>
                <c:pt idx="26">
                  <c:v>0</c:v>
                </c:pt>
                <c:pt idx="27">
                  <c:v>0.11406844106463999</c:v>
                </c:pt>
                <c:pt idx="28">
                  <c:v>0</c:v>
                </c:pt>
                <c:pt idx="29">
                  <c:v>0.15214910612400001</c:v>
                </c:pt>
                <c:pt idx="30">
                  <c:v>0</c:v>
                </c:pt>
              </c:numCache>
            </c:numRef>
          </c:val>
          <c:smooth val="0"/>
          <c:extLst>
            <c:ext xmlns:c16="http://schemas.microsoft.com/office/drawing/2014/chart" uri="{C3380CC4-5D6E-409C-BE32-E72D297353CC}">
              <c16:uniqueId val="{00000000-EC25-4DFC-892D-EBC214EE9EAB}"/>
            </c:ext>
          </c:extLst>
        </c:ser>
        <c:dLbls>
          <c:showLegendKey val="0"/>
          <c:showVal val="0"/>
          <c:showCatName val="0"/>
          <c:showSerName val="0"/>
          <c:showPercent val="0"/>
          <c:showBubbleSize val="0"/>
        </c:dLbls>
        <c:smooth val="0"/>
        <c:axId val="325315808"/>
        <c:axId val="325310232"/>
      </c:lineChart>
      <c:dateAx>
        <c:axId val="325315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10232"/>
        <c:crosses val="autoZero"/>
        <c:auto val="1"/>
        <c:lblOffset val="100"/>
        <c:baseTimeUnit val="days"/>
      </c:dateAx>
      <c:valAx>
        <c:axId val="32531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1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2480</c:v>
                </c:pt>
                <c:pt idx="1">
                  <c:v>2490</c:v>
                </c:pt>
                <c:pt idx="2">
                  <c:v>2502</c:v>
                </c:pt>
                <c:pt idx="3">
                  <c:v>2515</c:v>
                </c:pt>
                <c:pt idx="4">
                  <c:v>2536</c:v>
                </c:pt>
                <c:pt idx="5">
                  <c:v>2552</c:v>
                </c:pt>
                <c:pt idx="6">
                  <c:v>2569</c:v>
                </c:pt>
                <c:pt idx="7">
                  <c:v>2580</c:v>
                </c:pt>
                <c:pt idx="8">
                  <c:v>2589</c:v>
                </c:pt>
                <c:pt idx="9">
                  <c:v>2598</c:v>
                </c:pt>
                <c:pt idx="10">
                  <c:v>2611</c:v>
                </c:pt>
                <c:pt idx="11">
                  <c:v>2625</c:v>
                </c:pt>
                <c:pt idx="12">
                  <c:v>2633</c:v>
                </c:pt>
                <c:pt idx="13">
                  <c:v>2633</c:v>
                </c:pt>
                <c:pt idx="14">
                  <c:v>2633</c:v>
                </c:pt>
                <c:pt idx="15">
                  <c:v>2631</c:v>
                </c:pt>
                <c:pt idx="16">
                  <c:v>2630</c:v>
                </c:pt>
                <c:pt idx="17">
                  <c:v>2629</c:v>
                </c:pt>
                <c:pt idx="18">
                  <c:v>2629</c:v>
                </c:pt>
                <c:pt idx="19">
                  <c:v>2631</c:v>
                </c:pt>
                <c:pt idx="20">
                  <c:v>2629</c:v>
                </c:pt>
                <c:pt idx="21">
                  <c:v>2629</c:v>
                </c:pt>
                <c:pt idx="22">
                  <c:v>2629</c:v>
                </c:pt>
                <c:pt idx="23">
                  <c:v>2630</c:v>
                </c:pt>
                <c:pt idx="24">
                  <c:v>2630</c:v>
                </c:pt>
                <c:pt idx="25">
                  <c:v>2630</c:v>
                </c:pt>
                <c:pt idx="26">
                  <c:v>2630</c:v>
                </c:pt>
                <c:pt idx="27">
                  <c:v>2630</c:v>
                </c:pt>
                <c:pt idx="28">
                  <c:v>2630</c:v>
                </c:pt>
                <c:pt idx="29">
                  <c:v>2629</c:v>
                </c:pt>
                <c:pt idx="30">
                  <c:v>2630</c:v>
                </c:pt>
              </c:numCache>
            </c:numRef>
          </c:val>
          <c:smooth val="0"/>
          <c:extLst>
            <c:ext xmlns:c16="http://schemas.microsoft.com/office/drawing/2014/chart" uri="{C3380CC4-5D6E-409C-BE32-E72D297353CC}">
              <c16:uniqueId val="{00000000-2801-459F-B838-491A3D528D19}"/>
            </c:ext>
          </c:extLst>
        </c:ser>
        <c:dLbls>
          <c:showLegendKey val="0"/>
          <c:showVal val="0"/>
          <c:showCatName val="0"/>
          <c:showSerName val="0"/>
          <c:showPercent val="0"/>
          <c:showBubbleSize val="0"/>
        </c:dLbls>
        <c:smooth val="0"/>
        <c:axId val="325311216"/>
        <c:axId val="325314168"/>
      </c:lineChart>
      <c:dateAx>
        <c:axId val="325311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14168"/>
        <c:crosses val="autoZero"/>
        <c:auto val="1"/>
        <c:lblOffset val="100"/>
        <c:baseTimeUnit val="days"/>
      </c:dateAx>
      <c:valAx>
        <c:axId val="32531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31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c:v>
                </c:pt>
                <c:pt idx="1">
                  <c:v>9</c:v>
                </c:pt>
                <c:pt idx="2">
                  <c:v>2</c:v>
                </c:pt>
                <c:pt idx="3">
                  <c:v>0</c:v>
                </c:pt>
                <c:pt idx="4">
                  <c:v>5</c:v>
                </c:pt>
                <c:pt idx="5">
                  <c:v>0</c:v>
                </c:pt>
                <c:pt idx="6">
                  <c:v>3</c:v>
                </c:pt>
                <c:pt idx="7">
                  <c:v>1</c:v>
                </c:pt>
                <c:pt idx="8">
                  <c:v>4</c:v>
                </c:pt>
                <c:pt idx="9">
                  <c:v>0</c:v>
                </c:pt>
                <c:pt idx="10">
                  <c:v>7</c:v>
                </c:pt>
                <c:pt idx="11">
                  <c:v>2</c:v>
                </c:pt>
                <c:pt idx="12">
                  <c:v>3</c:v>
                </c:pt>
                <c:pt idx="13">
                  <c:v>1</c:v>
                </c:pt>
                <c:pt idx="14">
                  <c:v>0</c:v>
                </c:pt>
                <c:pt idx="15">
                  <c:v>6</c:v>
                </c:pt>
                <c:pt idx="16">
                  <c:v>0</c:v>
                </c:pt>
                <c:pt idx="17">
                  <c:v>1</c:v>
                </c:pt>
                <c:pt idx="18">
                  <c:v>1</c:v>
                </c:pt>
                <c:pt idx="19">
                  <c:v>8</c:v>
                </c:pt>
                <c:pt idx="20">
                  <c:v>1</c:v>
                </c:pt>
                <c:pt idx="21">
                  <c:v>2</c:v>
                </c:pt>
                <c:pt idx="22">
                  <c:v>1</c:v>
                </c:pt>
                <c:pt idx="23">
                  <c:v>2</c:v>
                </c:pt>
                <c:pt idx="24">
                  <c:v>0</c:v>
                </c:pt>
                <c:pt idx="25">
                  <c:v>2</c:v>
                </c:pt>
                <c:pt idx="26">
                  <c:v>0</c:v>
                </c:pt>
                <c:pt idx="27">
                  <c:v>2</c:v>
                </c:pt>
                <c:pt idx="28">
                  <c:v>2</c:v>
                </c:pt>
                <c:pt idx="29">
                  <c:v>2</c:v>
                </c:pt>
                <c:pt idx="30">
                  <c:v>2</c:v>
                </c:pt>
              </c:numCache>
            </c:numRef>
          </c:val>
          <c:smooth val="0"/>
          <c:extLst>
            <c:ext xmlns:c16="http://schemas.microsoft.com/office/drawing/2014/chart" uri="{C3380CC4-5D6E-409C-BE32-E72D297353CC}">
              <c16:uniqueId val="{00000000-7ADB-46B7-B956-00C03D4AA4B2}"/>
            </c:ext>
          </c:extLst>
        </c:ser>
        <c:dLbls>
          <c:showLegendKey val="0"/>
          <c:showVal val="0"/>
          <c:showCatName val="0"/>
          <c:showSerName val="0"/>
          <c:showPercent val="0"/>
          <c:showBubbleSize val="0"/>
        </c:dLbls>
        <c:smooth val="0"/>
        <c:axId val="241812560"/>
        <c:axId val="241814528"/>
      </c:lineChart>
      <c:dateAx>
        <c:axId val="241812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814528"/>
        <c:crosses val="autoZero"/>
        <c:auto val="1"/>
        <c:lblOffset val="100"/>
        <c:baseTimeUnit val="days"/>
      </c:dateAx>
      <c:valAx>
        <c:axId val="24181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81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2AF6D-13D1-4ABA-ABE7-79F6BE567432}"/>
              </a:ext>
            </a:extLst>
          </p:cNvPr>
          <p:cNvSpPr>
            <a:spLocks noGrp="1"/>
          </p:cNvSpPr>
          <p:nvPr>
            <p:ph type="ctrTitle"/>
          </p:nvPr>
        </p:nvSpPr>
        <p:spPr/>
        <p:txBody>
          <a:bodyPr/>
          <a:lstStyle/>
          <a:p>
            <a:r>
              <a:rPr lang="en-US"/>
              <a:t>SPLAT Asia</a:t>
            </a:r>
          </a:p>
        </p:txBody>
      </p:sp>
      <p:sp>
        <p:nvSpPr>
          <p:cNvPr id="3" name="Subtitle 2">
            <a:extLst>
              <a:ext uri="{FF2B5EF4-FFF2-40B4-BE49-F238E27FC236}">
                <a16:creationId xmlns:a16="http://schemas.microsoft.com/office/drawing/2014/main" id="{FF48B227-8090-4D7A-9FB9-73728084319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93418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7F1F4-6E77-416D-BFA0-B9BDA7FCD2D9}"/>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5BF69D90-7379-4950-879A-22F3DFBAEF35}"/>
              </a:ext>
            </a:extLst>
          </p:cNvPr>
          <p:cNvGraphicFramePr>
            <a:graphicFrameLocks noGrp="1"/>
          </p:cNvGraphicFramePr>
          <p:nvPr>
            <p:ph type="chart" sz="quarter" idx="13"/>
            <p:extLst>
              <p:ext uri="{D42A27DB-BD31-4B8C-83A1-F6EECF244321}">
                <p14:modId xmlns:p14="http://schemas.microsoft.com/office/powerpoint/2010/main" val="185696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92C7B4-FF59-4372-A69F-ACDD5D4905B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C80876A-FA2B-44DF-B0B6-F604D61DB2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1042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03165-BB44-434F-982C-B932BC2345F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C287956-8FA8-4DDE-86EC-C9AEFCAA213D}"/>
              </a:ext>
            </a:extLst>
          </p:cNvPr>
          <p:cNvGraphicFramePr>
            <a:graphicFrameLocks noGrp="1"/>
          </p:cNvGraphicFramePr>
          <p:nvPr>
            <p:ph type="tbl" sz="quarter" idx="13"/>
            <p:extLst>
              <p:ext uri="{D42A27DB-BD31-4B8C-83A1-F6EECF244321}">
                <p14:modId xmlns:p14="http://schemas.microsoft.com/office/powerpoint/2010/main" val="316493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96282385"/>
                    </a:ext>
                  </a:extLst>
                </a:gridCol>
                <a:gridCol w="740664">
                  <a:extLst>
                    <a:ext uri="{9D8B030D-6E8A-4147-A177-3AD203B41FA5}">
                      <a16:colId xmlns:a16="http://schemas.microsoft.com/office/drawing/2014/main" val="2998233101"/>
                    </a:ext>
                  </a:extLst>
                </a:gridCol>
                <a:gridCol w="740664">
                  <a:extLst>
                    <a:ext uri="{9D8B030D-6E8A-4147-A177-3AD203B41FA5}">
                      <a16:colId xmlns:a16="http://schemas.microsoft.com/office/drawing/2014/main" val="298020369"/>
                    </a:ext>
                  </a:extLst>
                </a:gridCol>
                <a:gridCol w="740664">
                  <a:extLst>
                    <a:ext uri="{9D8B030D-6E8A-4147-A177-3AD203B41FA5}">
                      <a16:colId xmlns:a16="http://schemas.microsoft.com/office/drawing/2014/main" val="2715276135"/>
                    </a:ext>
                  </a:extLst>
                </a:gridCol>
                <a:gridCol w="740664">
                  <a:extLst>
                    <a:ext uri="{9D8B030D-6E8A-4147-A177-3AD203B41FA5}">
                      <a16:colId xmlns:a16="http://schemas.microsoft.com/office/drawing/2014/main" val="1722377497"/>
                    </a:ext>
                  </a:extLst>
                </a:gridCol>
                <a:gridCol w="740664">
                  <a:extLst>
                    <a:ext uri="{9D8B030D-6E8A-4147-A177-3AD203B41FA5}">
                      <a16:colId xmlns:a16="http://schemas.microsoft.com/office/drawing/2014/main" val="2786019700"/>
                    </a:ext>
                  </a:extLst>
                </a:gridCol>
                <a:gridCol w="740664">
                  <a:extLst>
                    <a:ext uri="{9D8B030D-6E8A-4147-A177-3AD203B41FA5}">
                      <a16:colId xmlns:a16="http://schemas.microsoft.com/office/drawing/2014/main" val="227811333"/>
                    </a:ext>
                  </a:extLst>
                </a:gridCol>
                <a:gridCol w="740664">
                  <a:extLst>
                    <a:ext uri="{9D8B030D-6E8A-4147-A177-3AD203B41FA5}">
                      <a16:colId xmlns:a16="http://schemas.microsoft.com/office/drawing/2014/main" val="295212766"/>
                    </a:ext>
                  </a:extLst>
                </a:gridCol>
                <a:gridCol w="740664">
                  <a:extLst>
                    <a:ext uri="{9D8B030D-6E8A-4147-A177-3AD203B41FA5}">
                      <a16:colId xmlns:a16="http://schemas.microsoft.com/office/drawing/2014/main" val="3580067290"/>
                    </a:ext>
                  </a:extLst>
                </a:gridCol>
                <a:gridCol w="740664">
                  <a:extLst>
                    <a:ext uri="{9D8B030D-6E8A-4147-A177-3AD203B41FA5}">
                      <a16:colId xmlns:a16="http://schemas.microsoft.com/office/drawing/2014/main" val="3402452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16640690"/>
                  </a:ext>
                </a:extLst>
              </a:tr>
              <a:tr h="370840">
                <a:tc>
                  <a:txBody>
                    <a:bodyPr/>
                    <a:lstStyle/>
                    <a:p>
                      <a:r>
                        <a:rPr lang="en-US" sz="1000"/>
                        <a:t>SPLAT Asia</a:t>
                      </a:r>
                    </a:p>
                  </a:txBody>
                  <a:tcPr/>
                </a:tc>
                <a:tc>
                  <a:txBody>
                    <a:bodyPr/>
                    <a:lstStyle/>
                    <a:p>
                      <a:r>
                        <a:rPr lang="en-US" sz="1000"/>
                        <a:t>2630</a:t>
                      </a:r>
                    </a:p>
                  </a:txBody>
                  <a:tcPr/>
                </a:tc>
                <a:tc>
                  <a:txBody>
                    <a:bodyPr/>
                    <a:lstStyle/>
                    <a:p>
                      <a:r>
                        <a:rPr lang="en-US" sz="1000"/>
                        <a:t>165</a:t>
                      </a:r>
                    </a:p>
                  </a:txBody>
                  <a:tcPr/>
                </a:tc>
                <a:tc>
                  <a:txBody>
                    <a:bodyPr/>
                    <a:lstStyle/>
                    <a:p>
                      <a:r>
                        <a:rPr lang="en-US" sz="1000"/>
                        <a:t>11</a:t>
                      </a:r>
                    </a:p>
                  </a:txBody>
                  <a:tcPr/>
                </a:tc>
                <a:tc>
                  <a:txBody>
                    <a:bodyPr/>
                    <a:lstStyle/>
                    <a:p>
                      <a:r>
                        <a:rPr lang="en-US" sz="1000"/>
                        <a:t>180</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0.6532%</a:t>
                      </a:r>
                    </a:p>
                  </a:txBody>
                  <a:tcPr/>
                </a:tc>
                <a:tc>
                  <a:txBody>
                    <a:bodyPr/>
                    <a:lstStyle/>
                    <a:p>
                      <a:r>
                        <a:rPr lang="en-US" sz="1000"/>
                        <a:t>0.0%</a:t>
                      </a:r>
                    </a:p>
                  </a:txBody>
                  <a:tcPr/>
                </a:tc>
                <a:extLst>
                  <a:ext uri="{0D108BD9-81ED-4DB2-BD59-A6C34878D82A}">
                    <a16:rowId xmlns:a16="http://schemas.microsoft.com/office/drawing/2014/main" val="2078140639"/>
                  </a:ext>
                </a:extLst>
              </a:tr>
            </a:tbl>
          </a:graphicData>
        </a:graphic>
      </p:graphicFrame>
      <p:sp>
        <p:nvSpPr>
          <p:cNvPr id="4" name="Text Placeholder 3">
            <a:extLst>
              <a:ext uri="{FF2B5EF4-FFF2-40B4-BE49-F238E27FC236}">
                <a16:creationId xmlns:a16="http://schemas.microsoft.com/office/drawing/2014/main" id="{268EC58B-B42C-4ECA-906C-8074FF896F4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69079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6B405-18FC-426F-8CF1-E9EF37AC6962}"/>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B381D073-4C7A-4702-8361-AA8FF32F6755}"/>
              </a:ext>
            </a:extLst>
          </p:cNvPr>
          <p:cNvGraphicFramePr>
            <a:graphicFrameLocks noGrp="1"/>
          </p:cNvGraphicFramePr>
          <p:nvPr>
            <p:ph type="chart" sz="quarter" idx="13"/>
            <p:extLst>
              <p:ext uri="{D42A27DB-BD31-4B8C-83A1-F6EECF244321}">
                <p14:modId xmlns:p14="http://schemas.microsoft.com/office/powerpoint/2010/main" val="1272236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1D4A74-31EA-4079-9FDE-4287C8EDA9B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FD3CCB9-8F95-4299-ACF8-7BF99A8419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831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D983A-1750-4429-A413-CB93C4935629}"/>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5FB8702-AD20-4A99-9F9C-1D5C4DF0DB81}"/>
              </a:ext>
            </a:extLst>
          </p:cNvPr>
          <p:cNvGraphicFramePr>
            <a:graphicFrameLocks noGrp="1"/>
          </p:cNvGraphicFramePr>
          <p:nvPr>
            <p:ph type="chart" sz="quarter" idx="13"/>
            <p:extLst>
              <p:ext uri="{D42A27DB-BD31-4B8C-83A1-F6EECF244321}">
                <p14:modId xmlns:p14="http://schemas.microsoft.com/office/powerpoint/2010/main" val="2584885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0160D7-8514-42D3-96C8-D7E9DF87C9A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14778B7-A6B6-42A9-8D44-A22C33F6B8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9303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457A4-5CE3-4969-B9FE-D9D9D45AD85A}"/>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D5B690AF-CE77-4DE1-A7BA-B350C5119BA0}"/>
              </a:ext>
            </a:extLst>
          </p:cNvPr>
          <p:cNvGraphicFramePr>
            <a:graphicFrameLocks noGrp="1"/>
          </p:cNvGraphicFramePr>
          <p:nvPr>
            <p:ph type="chart" sz="quarter" idx="13"/>
            <p:extLst>
              <p:ext uri="{D42A27DB-BD31-4B8C-83A1-F6EECF244321}">
                <p14:modId xmlns:p14="http://schemas.microsoft.com/office/powerpoint/2010/main" val="784760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29BAF8-4F8A-4853-9603-09DFAA46F85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4088462-A25E-4D2A-9459-E3479979AE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0252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DF838-4048-4E62-A1B1-1686036ABA41}"/>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D637C7A0-0369-4534-90A2-EA67FB4442C5}"/>
              </a:ext>
            </a:extLst>
          </p:cNvPr>
          <p:cNvGraphicFramePr>
            <a:graphicFrameLocks noGrp="1"/>
          </p:cNvGraphicFramePr>
          <p:nvPr>
            <p:ph type="chart" sz="quarter" idx="13"/>
            <p:extLst>
              <p:ext uri="{D42A27DB-BD31-4B8C-83A1-F6EECF244321}">
                <p14:modId xmlns:p14="http://schemas.microsoft.com/office/powerpoint/2010/main" val="3870955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C6AE57-9555-4F84-B0E7-D8E8B2799BB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B714ECA-7539-4A91-A863-5D76CD900B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2405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0A4D0-3B48-4B65-BE29-F6926B44BCA0}"/>
              </a:ext>
            </a:extLst>
          </p:cNvPr>
          <p:cNvSpPr>
            <a:spLocks noGrp="1"/>
          </p:cNvSpPr>
          <p:nvPr>
            <p:ph type="title"/>
          </p:nvPr>
        </p:nvSpPr>
        <p:spPr/>
        <p:txBody>
          <a:bodyPr/>
          <a:lstStyle/>
          <a:p>
            <a:r>
              <a:rPr lang="en-US"/>
              <a:t>(FB) Custom Own Posts Table (new) - 1 of 4</a:t>
            </a:r>
          </a:p>
        </p:txBody>
      </p:sp>
      <p:graphicFrame>
        <p:nvGraphicFramePr>
          <p:cNvPr id="5" name="Table Placeholder 4">
            <a:extLst>
              <a:ext uri="{FF2B5EF4-FFF2-40B4-BE49-F238E27FC236}">
                <a16:creationId xmlns:a16="http://schemas.microsoft.com/office/drawing/2014/main" id="{DD86DF5B-9F26-4D9C-BB53-57D281E8659B}"/>
              </a:ext>
            </a:extLst>
          </p:cNvPr>
          <p:cNvGraphicFramePr>
            <a:graphicFrameLocks noGrp="1"/>
          </p:cNvGraphicFramePr>
          <p:nvPr>
            <p:ph type="tbl" sz="quarter" idx="13"/>
            <p:extLst>
              <p:ext uri="{D42A27DB-BD31-4B8C-83A1-F6EECF244321}">
                <p14:modId xmlns:p14="http://schemas.microsoft.com/office/powerpoint/2010/main" val="1908448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16559837"/>
                    </a:ext>
                  </a:extLst>
                </a:gridCol>
                <a:gridCol w="822960">
                  <a:extLst>
                    <a:ext uri="{9D8B030D-6E8A-4147-A177-3AD203B41FA5}">
                      <a16:colId xmlns:a16="http://schemas.microsoft.com/office/drawing/2014/main" val="2527857419"/>
                    </a:ext>
                  </a:extLst>
                </a:gridCol>
                <a:gridCol w="822960">
                  <a:extLst>
                    <a:ext uri="{9D8B030D-6E8A-4147-A177-3AD203B41FA5}">
                      <a16:colId xmlns:a16="http://schemas.microsoft.com/office/drawing/2014/main" val="2633660719"/>
                    </a:ext>
                  </a:extLst>
                </a:gridCol>
                <a:gridCol w="822960">
                  <a:extLst>
                    <a:ext uri="{9D8B030D-6E8A-4147-A177-3AD203B41FA5}">
                      <a16:colId xmlns:a16="http://schemas.microsoft.com/office/drawing/2014/main" val="3563410441"/>
                    </a:ext>
                  </a:extLst>
                </a:gridCol>
                <a:gridCol w="822960">
                  <a:extLst>
                    <a:ext uri="{9D8B030D-6E8A-4147-A177-3AD203B41FA5}">
                      <a16:colId xmlns:a16="http://schemas.microsoft.com/office/drawing/2014/main" val="2180837445"/>
                    </a:ext>
                  </a:extLst>
                </a:gridCol>
                <a:gridCol w="822960">
                  <a:extLst>
                    <a:ext uri="{9D8B030D-6E8A-4147-A177-3AD203B41FA5}">
                      <a16:colId xmlns:a16="http://schemas.microsoft.com/office/drawing/2014/main" val="3874028945"/>
                    </a:ext>
                  </a:extLst>
                </a:gridCol>
                <a:gridCol w="822960">
                  <a:extLst>
                    <a:ext uri="{9D8B030D-6E8A-4147-A177-3AD203B41FA5}">
                      <a16:colId xmlns:a16="http://schemas.microsoft.com/office/drawing/2014/main" val="691425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905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- 2018-03-05 12:00:00</a:t>
                      </a:r>
                      <a:r>
                        <a:rPr kumimoji="0" lang="en-US" sz="1000" b="0" i="0" u="none" strike="noStrike" kern="1200" cap="none" spc="0" normalizeH="0" baseline="0" noProof="0">
                          <a:ln>
                            <a:noFill/>
                          </a:ln>
                          <a:solidFill>
                            <a:prstClr val="black"/>
                          </a:solidFill>
                          <a:effectLst/>
                          <a:uLnTx/>
                          <a:uFillTx/>
                          <a:latin typeface="+mn-lt"/>
                          <a:ea typeface="+mn-ea"/>
                          <a:cs typeface="+mn-cs"/>
                        </a:rPr>
                        <a:t>
Stock up on your #SPLAT toothpaste online and your shipping fee is on us!
Note: Applicable for orders exceeding RM18 to anywhere within Peninsula Malaysia in 2018!
Shop online now at:
- Lazada (http://www.lazada.com.my/mimijumi-malaysia/)
- Shopee (https://shopee.com.my/portessdnbhd)
- 11street MY (http://www.11street.my/store/mimijumi)
#ProfessionalOralCare #BrushingTeeth
#freshbreath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4139589"/>
                  </a:ext>
                </a:extLst>
              </a:tr>
            </a:tbl>
          </a:graphicData>
        </a:graphic>
      </p:graphicFrame>
      <p:sp>
        <p:nvSpPr>
          <p:cNvPr id="4" name="Text Placeholder 3">
            <a:extLst>
              <a:ext uri="{FF2B5EF4-FFF2-40B4-BE49-F238E27FC236}">
                <a16:creationId xmlns:a16="http://schemas.microsoft.com/office/drawing/2014/main" id="{32704734-98FB-4040-A0A8-37FA9200634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48264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F48B1-20EC-42EF-B1B9-AA9BED0D324E}"/>
              </a:ext>
            </a:extLst>
          </p:cNvPr>
          <p:cNvSpPr>
            <a:spLocks noGrp="1"/>
          </p:cNvSpPr>
          <p:nvPr>
            <p:ph type="title"/>
          </p:nvPr>
        </p:nvSpPr>
        <p:spPr/>
        <p:txBody>
          <a:bodyPr/>
          <a:lstStyle/>
          <a:p>
            <a:r>
              <a:rPr lang="en-US"/>
              <a:t>(FB) Custom Own Posts Table (new) - 2 of 4</a:t>
            </a:r>
          </a:p>
        </p:txBody>
      </p:sp>
      <p:graphicFrame>
        <p:nvGraphicFramePr>
          <p:cNvPr id="5" name="Table Placeholder 4">
            <a:extLst>
              <a:ext uri="{FF2B5EF4-FFF2-40B4-BE49-F238E27FC236}">
                <a16:creationId xmlns:a16="http://schemas.microsoft.com/office/drawing/2014/main" id="{D6323885-2161-469B-B0C0-EFF21945D820}"/>
              </a:ext>
            </a:extLst>
          </p:cNvPr>
          <p:cNvGraphicFramePr>
            <a:graphicFrameLocks noGrp="1"/>
          </p:cNvGraphicFramePr>
          <p:nvPr>
            <p:ph type="tbl" sz="quarter" idx="13"/>
            <p:extLst>
              <p:ext uri="{D42A27DB-BD31-4B8C-83A1-F6EECF244321}">
                <p14:modId xmlns:p14="http://schemas.microsoft.com/office/powerpoint/2010/main" val="707370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76242125"/>
                    </a:ext>
                  </a:extLst>
                </a:gridCol>
                <a:gridCol w="822960">
                  <a:extLst>
                    <a:ext uri="{9D8B030D-6E8A-4147-A177-3AD203B41FA5}">
                      <a16:colId xmlns:a16="http://schemas.microsoft.com/office/drawing/2014/main" val="4216078403"/>
                    </a:ext>
                  </a:extLst>
                </a:gridCol>
                <a:gridCol w="822960">
                  <a:extLst>
                    <a:ext uri="{9D8B030D-6E8A-4147-A177-3AD203B41FA5}">
                      <a16:colId xmlns:a16="http://schemas.microsoft.com/office/drawing/2014/main" val="3809665860"/>
                    </a:ext>
                  </a:extLst>
                </a:gridCol>
                <a:gridCol w="822960">
                  <a:extLst>
                    <a:ext uri="{9D8B030D-6E8A-4147-A177-3AD203B41FA5}">
                      <a16:colId xmlns:a16="http://schemas.microsoft.com/office/drawing/2014/main" val="481498479"/>
                    </a:ext>
                  </a:extLst>
                </a:gridCol>
                <a:gridCol w="822960">
                  <a:extLst>
                    <a:ext uri="{9D8B030D-6E8A-4147-A177-3AD203B41FA5}">
                      <a16:colId xmlns:a16="http://schemas.microsoft.com/office/drawing/2014/main" val="2162502484"/>
                    </a:ext>
                  </a:extLst>
                </a:gridCol>
                <a:gridCol w="822960">
                  <a:extLst>
                    <a:ext uri="{9D8B030D-6E8A-4147-A177-3AD203B41FA5}">
                      <a16:colId xmlns:a16="http://schemas.microsoft.com/office/drawing/2014/main" val="239913567"/>
                    </a:ext>
                  </a:extLst>
                </a:gridCol>
                <a:gridCol w="822960">
                  <a:extLst>
                    <a:ext uri="{9D8B030D-6E8A-4147-A177-3AD203B41FA5}">
                      <a16:colId xmlns:a16="http://schemas.microsoft.com/office/drawing/2014/main" val="4212726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2638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- 2018-03-01 12:00:00</a:t>
                      </a:r>
                      <a:r>
                        <a:rPr kumimoji="0" lang="en-US" sz="1000" b="0" i="0" u="none" strike="noStrike" kern="1200" cap="none" spc="0" normalizeH="0" baseline="0" noProof="0">
                          <a:ln>
                            <a:noFill/>
                          </a:ln>
                          <a:solidFill>
                            <a:prstClr val="black"/>
                          </a:solidFill>
                          <a:effectLst/>
                          <a:uLnTx/>
                          <a:uFillTx/>
                          <a:latin typeface="+mn-lt"/>
                          <a:ea typeface="+mn-ea"/>
                          <a:cs typeface="+mn-cs"/>
                        </a:rPr>
                        <a:t>
Knock knock!
March: Who’s there?
It’s the flavour of the month, #SPLAT Medical Herbs Toothpaste!
Starting today, you can get RM1 discount when you purchase your Medical Herbs Toothpaste in Malaysia till the end of the month!
You can find us at:
Ben's Independent Grocer
Jaya Grocer
#ProfessionalOralCare
#NaturalIngredients
#oralhygiene #freshbreath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6979599"/>
                  </a:ext>
                </a:extLst>
              </a:tr>
            </a:tbl>
          </a:graphicData>
        </a:graphic>
      </p:graphicFrame>
      <p:sp>
        <p:nvSpPr>
          <p:cNvPr id="4" name="Text Placeholder 3">
            <a:extLst>
              <a:ext uri="{FF2B5EF4-FFF2-40B4-BE49-F238E27FC236}">
                <a16:creationId xmlns:a16="http://schemas.microsoft.com/office/drawing/2014/main" id="{7A6267CE-2538-4939-8BE4-04A6714E0BA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01918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95763-046E-4C0C-8744-15FBAB257CE9}"/>
              </a:ext>
            </a:extLst>
          </p:cNvPr>
          <p:cNvSpPr>
            <a:spLocks noGrp="1"/>
          </p:cNvSpPr>
          <p:nvPr>
            <p:ph type="title"/>
          </p:nvPr>
        </p:nvSpPr>
        <p:spPr/>
        <p:txBody>
          <a:bodyPr/>
          <a:lstStyle/>
          <a:p>
            <a:r>
              <a:rPr lang="en-US"/>
              <a:t>(FB) Custom Own Posts Table (new) - 3 of 4</a:t>
            </a:r>
          </a:p>
        </p:txBody>
      </p:sp>
      <p:graphicFrame>
        <p:nvGraphicFramePr>
          <p:cNvPr id="5" name="Table Placeholder 4">
            <a:extLst>
              <a:ext uri="{FF2B5EF4-FFF2-40B4-BE49-F238E27FC236}">
                <a16:creationId xmlns:a16="http://schemas.microsoft.com/office/drawing/2014/main" id="{3C1652CE-F47A-42C5-B2ED-451B61EE8366}"/>
              </a:ext>
            </a:extLst>
          </p:cNvPr>
          <p:cNvGraphicFramePr>
            <a:graphicFrameLocks noGrp="1"/>
          </p:cNvGraphicFramePr>
          <p:nvPr>
            <p:ph type="tbl" sz="quarter" idx="13"/>
            <p:extLst>
              <p:ext uri="{D42A27DB-BD31-4B8C-83A1-F6EECF244321}">
                <p14:modId xmlns:p14="http://schemas.microsoft.com/office/powerpoint/2010/main" val="4141943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36964341"/>
                    </a:ext>
                  </a:extLst>
                </a:gridCol>
                <a:gridCol w="822960">
                  <a:extLst>
                    <a:ext uri="{9D8B030D-6E8A-4147-A177-3AD203B41FA5}">
                      <a16:colId xmlns:a16="http://schemas.microsoft.com/office/drawing/2014/main" val="1122503473"/>
                    </a:ext>
                  </a:extLst>
                </a:gridCol>
                <a:gridCol w="822960">
                  <a:extLst>
                    <a:ext uri="{9D8B030D-6E8A-4147-A177-3AD203B41FA5}">
                      <a16:colId xmlns:a16="http://schemas.microsoft.com/office/drawing/2014/main" val="1819216397"/>
                    </a:ext>
                  </a:extLst>
                </a:gridCol>
                <a:gridCol w="822960">
                  <a:extLst>
                    <a:ext uri="{9D8B030D-6E8A-4147-A177-3AD203B41FA5}">
                      <a16:colId xmlns:a16="http://schemas.microsoft.com/office/drawing/2014/main" val="1923053237"/>
                    </a:ext>
                  </a:extLst>
                </a:gridCol>
                <a:gridCol w="822960">
                  <a:extLst>
                    <a:ext uri="{9D8B030D-6E8A-4147-A177-3AD203B41FA5}">
                      <a16:colId xmlns:a16="http://schemas.microsoft.com/office/drawing/2014/main" val="639108510"/>
                    </a:ext>
                  </a:extLst>
                </a:gridCol>
                <a:gridCol w="822960">
                  <a:extLst>
                    <a:ext uri="{9D8B030D-6E8A-4147-A177-3AD203B41FA5}">
                      <a16:colId xmlns:a16="http://schemas.microsoft.com/office/drawing/2014/main" val="850895192"/>
                    </a:ext>
                  </a:extLst>
                </a:gridCol>
                <a:gridCol w="822960">
                  <a:extLst>
                    <a:ext uri="{9D8B030D-6E8A-4147-A177-3AD203B41FA5}">
                      <a16:colId xmlns:a16="http://schemas.microsoft.com/office/drawing/2014/main" val="3775728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9042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It’s March 8 and we celebrate women’s achievement in culture, politic, social and economy.
This day also marks a call to action for accelerating gender equality. Happy International Women's Day​! 
Portes (SPLAT's distributor) has came up with the Portes Social Initiative to empower mothers to become merchandisers and mumpreneurs, supporting the entrepreneurial spirit and desire for self improvement among women.
You can watch the video here: https://www.facebook.com/splatasia/videos/354532148332247/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63779191"/>
                  </a:ext>
                </a:extLst>
              </a:tr>
            </a:tbl>
          </a:graphicData>
        </a:graphic>
      </p:graphicFrame>
      <p:sp>
        <p:nvSpPr>
          <p:cNvPr id="4" name="Text Placeholder 3">
            <a:extLst>
              <a:ext uri="{FF2B5EF4-FFF2-40B4-BE49-F238E27FC236}">
                <a16:creationId xmlns:a16="http://schemas.microsoft.com/office/drawing/2014/main" id="{DB6C906F-14D0-4EA7-A36A-382361A6AEF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65343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6C36B-13C5-425A-BA74-93348EB59717}"/>
              </a:ext>
            </a:extLst>
          </p:cNvPr>
          <p:cNvSpPr>
            <a:spLocks noGrp="1"/>
          </p:cNvSpPr>
          <p:nvPr>
            <p:ph type="title"/>
          </p:nvPr>
        </p:nvSpPr>
        <p:spPr/>
        <p:txBody>
          <a:bodyPr/>
          <a:lstStyle/>
          <a:p>
            <a:r>
              <a:rPr lang="en-US"/>
              <a:t>(FB) Custom Own Posts Table (new) - 4 of 4</a:t>
            </a:r>
          </a:p>
        </p:txBody>
      </p:sp>
      <p:graphicFrame>
        <p:nvGraphicFramePr>
          <p:cNvPr id="5" name="Table Placeholder 4">
            <a:extLst>
              <a:ext uri="{FF2B5EF4-FFF2-40B4-BE49-F238E27FC236}">
                <a16:creationId xmlns:a16="http://schemas.microsoft.com/office/drawing/2014/main" id="{99F6B2ED-3042-40E8-886E-20EC899A9405}"/>
              </a:ext>
            </a:extLst>
          </p:cNvPr>
          <p:cNvGraphicFramePr>
            <a:graphicFrameLocks noGrp="1"/>
          </p:cNvGraphicFramePr>
          <p:nvPr>
            <p:ph type="tbl" sz="quarter" idx="13"/>
            <p:extLst>
              <p:ext uri="{D42A27DB-BD31-4B8C-83A1-F6EECF244321}">
                <p14:modId xmlns:p14="http://schemas.microsoft.com/office/powerpoint/2010/main" val="4241344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4864903"/>
                    </a:ext>
                  </a:extLst>
                </a:gridCol>
                <a:gridCol w="822960">
                  <a:extLst>
                    <a:ext uri="{9D8B030D-6E8A-4147-A177-3AD203B41FA5}">
                      <a16:colId xmlns:a16="http://schemas.microsoft.com/office/drawing/2014/main" val="1443111414"/>
                    </a:ext>
                  </a:extLst>
                </a:gridCol>
                <a:gridCol w="822960">
                  <a:extLst>
                    <a:ext uri="{9D8B030D-6E8A-4147-A177-3AD203B41FA5}">
                      <a16:colId xmlns:a16="http://schemas.microsoft.com/office/drawing/2014/main" val="2108521535"/>
                    </a:ext>
                  </a:extLst>
                </a:gridCol>
                <a:gridCol w="822960">
                  <a:extLst>
                    <a:ext uri="{9D8B030D-6E8A-4147-A177-3AD203B41FA5}">
                      <a16:colId xmlns:a16="http://schemas.microsoft.com/office/drawing/2014/main" val="4143789791"/>
                    </a:ext>
                  </a:extLst>
                </a:gridCol>
                <a:gridCol w="822960">
                  <a:extLst>
                    <a:ext uri="{9D8B030D-6E8A-4147-A177-3AD203B41FA5}">
                      <a16:colId xmlns:a16="http://schemas.microsoft.com/office/drawing/2014/main" val="1493663694"/>
                    </a:ext>
                  </a:extLst>
                </a:gridCol>
                <a:gridCol w="822960">
                  <a:extLst>
                    <a:ext uri="{9D8B030D-6E8A-4147-A177-3AD203B41FA5}">
                      <a16:colId xmlns:a16="http://schemas.microsoft.com/office/drawing/2014/main" val="517683921"/>
                    </a:ext>
                  </a:extLst>
                </a:gridCol>
                <a:gridCol w="822960">
                  <a:extLst>
                    <a:ext uri="{9D8B030D-6E8A-4147-A177-3AD203B41FA5}">
                      <a16:colId xmlns:a16="http://schemas.microsoft.com/office/drawing/2014/main" val="1358774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914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Who do you think is the toothpaste’s favourite artist? 
Hint: What do you mint? ♫ oh ~ ♪ what do you mint?  ♪  ♬
🎶🎵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5717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- 2018-03-17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are you a minty toothpaste lover or a mint-phobic?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1062375"/>
                  </a:ext>
                </a:extLst>
              </a:tr>
            </a:tbl>
          </a:graphicData>
        </a:graphic>
      </p:graphicFrame>
      <p:sp>
        <p:nvSpPr>
          <p:cNvPr id="4" name="Text Placeholder 3">
            <a:extLst>
              <a:ext uri="{FF2B5EF4-FFF2-40B4-BE49-F238E27FC236}">
                <a16:creationId xmlns:a16="http://schemas.microsoft.com/office/drawing/2014/main" id="{264169AB-99C9-4530-910C-6FB95D39B46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87101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3F4E3-D1DA-4B99-9382-3483B8178BAA}"/>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28B7D97B-2E85-4A24-A362-E185799C4863}"/>
              </a:ext>
            </a:extLst>
          </p:cNvPr>
          <p:cNvGraphicFramePr>
            <a:graphicFrameLocks noGrp="1"/>
          </p:cNvGraphicFramePr>
          <p:nvPr>
            <p:ph type="chart" sz="quarter" idx="13"/>
            <p:extLst>
              <p:ext uri="{D42A27DB-BD31-4B8C-83A1-F6EECF244321}">
                <p14:modId xmlns:p14="http://schemas.microsoft.com/office/powerpoint/2010/main" val="4119358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A6ABD2-EF1E-4CDA-B8C1-0A82D44179D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A652148-0199-403A-B72C-E6AEE61A4D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8687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3EA48-3951-4F4C-8E94-2A13ABFAD14F}"/>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0EE0932-B5C7-4EE3-84F2-F0E1D3DDA9B6}"/>
              </a:ext>
            </a:extLst>
          </p:cNvPr>
          <p:cNvGraphicFramePr>
            <a:graphicFrameLocks noGrp="1"/>
          </p:cNvGraphicFramePr>
          <p:nvPr>
            <p:ph type="chart" sz="quarter" idx="13"/>
            <p:extLst>
              <p:ext uri="{D42A27DB-BD31-4B8C-83A1-F6EECF244321}">
                <p14:modId xmlns:p14="http://schemas.microsoft.com/office/powerpoint/2010/main" val="16696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D7DADF-89D3-4B3B-B074-4FB1470F537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D47C15F-8D87-46DD-A2DE-9EE5579283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3156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1CACD-A7D2-4CEE-960D-00E56A8F7B6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FE1892E-75D8-4E44-89E9-49D8396A3008}"/>
              </a:ext>
            </a:extLst>
          </p:cNvPr>
          <p:cNvGraphicFramePr>
            <a:graphicFrameLocks noGrp="1"/>
          </p:cNvGraphicFramePr>
          <p:nvPr>
            <p:ph type="chart" sz="quarter" idx="13"/>
            <p:extLst>
              <p:ext uri="{D42A27DB-BD31-4B8C-83A1-F6EECF244321}">
                <p14:modId xmlns:p14="http://schemas.microsoft.com/office/powerpoint/2010/main" val="319413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A12CFF-6218-42E6-9D64-61CB180C569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8703B8F-12A6-4FB4-86A1-B490B158BF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4819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7D1F1-3C34-4B6A-A26F-C6DF9FC2D85D}"/>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AB2FEA57-1C37-4BEE-9A58-6EB85F961023}"/>
              </a:ext>
            </a:extLst>
          </p:cNvPr>
          <p:cNvGraphicFramePr>
            <a:graphicFrameLocks noGrp="1"/>
          </p:cNvGraphicFramePr>
          <p:nvPr>
            <p:ph type="chart" sz="quarter" idx="13"/>
            <p:extLst>
              <p:ext uri="{D42A27DB-BD31-4B8C-83A1-F6EECF244321}">
                <p14:modId xmlns:p14="http://schemas.microsoft.com/office/powerpoint/2010/main" val="2707257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E9CF7C-11AF-432C-A18C-95957C99107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D0EE875-0132-4E21-8C2B-DCB4487D62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9337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C666-015F-49C3-8198-D4A77060E2AA}"/>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378D3164-F014-4E1D-A277-1E8DBF4F47C0}"/>
              </a:ext>
            </a:extLst>
          </p:cNvPr>
          <p:cNvGraphicFramePr>
            <a:graphicFrameLocks noGrp="1"/>
          </p:cNvGraphicFramePr>
          <p:nvPr>
            <p:ph type="tbl" sz="quarter" idx="13"/>
            <p:extLst>
              <p:ext uri="{D42A27DB-BD31-4B8C-83A1-F6EECF244321}">
                <p14:modId xmlns:p14="http://schemas.microsoft.com/office/powerpoint/2010/main" val="1817565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28914834"/>
                    </a:ext>
                  </a:extLst>
                </a:gridCol>
                <a:gridCol w="1645920">
                  <a:extLst>
                    <a:ext uri="{9D8B030D-6E8A-4147-A177-3AD203B41FA5}">
                      <a16:colId xmlns:a16="http://schemas.microsoft.com/office/drawing/2014/main" val="1303605090"/>
                    </a:ext>
                  </a:extLst>
                </a:gridCol>
                <a:gridCol w="1645920">
                  <a:extLst>
                    <a:ext uri="{9D8B030D-6E8A-4147-A177-3AD203B41FA5}">
                      <a16:colId xmlns:a16="http://schemas.microsoft.com/office/drawing/2014/main" val="3892317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32526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1660136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366202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379992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41353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845643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437438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32770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998110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10809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905476752"/>
                  </a:ext>
                </a:extLst>
              </a:tr>
            </a:tbl>
          </a:graphicData>
        </a:graphic>
      </p:graphicFrame>
      <p:sp>
        <p:nvSpPr>
          <p:cNvPr id="4" name="Text Placeholder 3">
            <a:extLst>
              <a:ext uri="{FF2B5EF4-FFF2-40B4-BE49-F238E27FC236}">
                <a16:creationId xmlns:a16="http://schemas.microsoft.com/office/drawing/2014/main" id="{D891653E-A691-4AA5-B8C5-2CBE0E30E37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6309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2A59E-B430-4DD6-99BA-535ABF7FAC4A}"/>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DA5F4CE8-BA97-4BBF-AF26-A9839F60A46D}"/>
              </a:ext>
            </a:extLst>
          </p:cNvPr>
          <p:cNvGraphicFramePr>
            <a:graphicFrameLocks noGrp="1"/>
          </p:cNvGraphicFramePr>
          <p:nvPr>
            <p:ph type="tbl" sz="quarter" idx="13"/>
            <p:extLst>
              <p:ext uri="{D42A27DB-BD31-4B8C-83A1-F6EECF244321}">
                <p14:modId xmlns:p14="http://schemas.microsoft.com/office/powerpoint/2010/main" val="69244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89979675"/>
                    </a:ext>
                  </a:extLst>
                </a:gridCol>
                <a:gridCol w="1645920">
                  <a:extLst>
                    <a:ext uri="{9D8B030D-6E8A-4147-A177-3AD203B41FA5}">
                      <a16:colId xmlns:a16="http://schemas.microsoft.com/office/drawing/2014/main" val="2985922421"/>
                    </a:ext>
                  </a:extLst>
                </a:gridCol>
                <a:gridCol w="1645920">
                  <a:extLst>
                    <a:ext uri="{9D8B030D-6E8A-4147-A177-3AD203B41FA5}">
                      <a16:colId xmlns:a16="http://schemas.microsoft.com/office/drawing/2014/main" val="509899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04152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664831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448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225704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57075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76949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038639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8436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17917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617757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441750407"/>
                  </a:ext>
                </a:extLst>
              </a:tr>
            </a:tbl>
          </a:graphicData>
        </a:graphic>
      </p:graphicFrame>
      <p:sp>
        <p:nvSpPr>
          <p:cNvPr id="4" name="Text Placeholder 3">
            <a:extLst>
              <a:ext uri="{FF2B5EF4-FFF2-40B4-BE49-F238E27FC236}">
                <a16:creationId xmlns:a16="http://schemas.microsoft.com/office/drawing/2014/main" id="{DDF84E14-03D6-4CD3-9826-97B7ECFA177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65005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D47A5-BBF1-4EC7-8A48-D88129B4A21A}"/>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B8F374FC-5DAC-40B6-AC93-B248B7DAC87C}"/>
              </a:ext>
            </a:extLst>
          </p:cNvPr>
          <p:cNvGraphicFramePr>
            <a:graphicFrameLocks noGrp="1"/>
          </p:cNvGraphicFramePr>
          <p:nvPr>
            <p:ph type="tbl" sz="quarter" idx="13"/>
            <p:extLst>
              <p:ext uri="{D42A27DB-BD31-4B8C-83A1-F6EECF244321}">
                <p14:modId xmlns:p14="http://schemas.microsoft.com/office/powerpoint/2010/main" val="380156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89408916"/>
                    </a:ext>
                  </a:extLst>
                </a:gridCol>
                <a:gridCol w="1645920">
                  <a:extLst>
                    <a:ext uri="{9D8B030D-6E8A-4147-A177-3AD203B41FA5}">
                      <a16:colId xmlns:a16="http://schemas.microsoft.com/office/drawing/2014/main" val="2036962480"/>
                    </a:ext>
                  </a:extLst>
                </a:gridCol>
                <a:gridCol w="1645920">
                  <a:extLst>
                    <a:ext uri="{9D8B030D-6E8A-4147-A177-3AD203B41FA5}">
                      <a16:colId xmlns:a16="http://schemas.microsoft.com/office/drawing/2014/main" val="423531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91742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060159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4372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2797651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2190844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3813620537"/>
                  </a:ext>
                </a:extLst>
              </a:tr>
            </a:tbl>
          </a:graphicData>
        </a:graphic>
      </p:graphicFrame>
      <p:sp>
        <p:nvSpPr>
          <p:cNvPr id="4" name="Text Placeholder 3">
            <a:extLst>
              <a:ext uri="{FF2B5EF4-FFF2-40B4-BE49-F238E27FC236}">
                <a16:creationId xmlns:a16="http://schemas.microsoft.com/office/drawing/2014/main" id="{9BC8FDBF-3DCE-4DFA-8BC2-C95FB42E553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58366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5FB56-0952-47FC-9E20-FE7A8A2A1FFF}"/>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6D5798F6-1426-449C-854E-7C0D437309ED}"/>
              </a:ext>
            </a:extLst>
          </p:cNvPr>
          <p:cNvGraphicFramePr>
            <a:graphicFrameLocks noGrp="1"/>
          </p:cNvGraphicFramePr>
          <p:nvPr>
            <p:ph type="tbl" sz="quarter" idx="13"/>
            <p:extLst>
              <p:ext uri="{D42A27DB-BD31-4B8C-83A1-F6EECF244321}">
                <p14:modId xmlns:p14="http://schemas.microsoft.com/office/powerpoint/2010/main" val="4010984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08728092"/>
                    </a:ext>
                  </a:extLst>
                </a:gridCol>
                <a:gridCol w="658368">
                  <a:extLst>
                    <a:ext uri="{9D8B030D-6E8A-4147-A177-3AD203B41FA5}">
                      <a16:colId xmlns:a16="http://schemas.microsoft.com/office/drawing/2014/main" val="2010350913"/>
                    </a:ext>
                  </a:extLst>
                </a:gridCol>
                <a:gridCol w="658368">
                  <a:extLst>
                    <a:ext uri="{9D8B030D-6E8A-4147-A177-3AD203B41FA5}">
                      <a16:colId xmlns:a16="http://schemas.microsoft.com/office/drawing/2014/main" val="1951295279"/>
                    </a:ext>
                  </a:extLst>
                </a:gridCol>
                <a:gridCol w="658368">
                  <a:extLst>
                    <a:ext uri="{9D8B030D-6E8A-4147-A177-3AD203B41FA5}">
                      <a16:colId xmlns:a16="http://schemas.microsoft.com/office/drawing/2014/main" val="826705449"/>
                    </a:ext>
                  </a:extLst>
                </a:gridCol>
                <a:gridCol w="658368">
                  <a:extLst>
                    <a:ext uri="{9D8B030D-6E8A-4147-A177-3AD203B41FA5}">
                      <a16:colId xmlns:a16="http://schemas.microsoft.com/office/drawing/2014/main" val="519266018"/>
                    </a:ext>
                  </a:extLst>
                </a:gridCol>
                <a:gridCol w="658368">
                  <a:extLst>
                    <a:ext uri="{9D8B030D-6E8A-4147-A177-3AD203B41FA5}">
                      <a16:colId xmlns:a16="http://schemas.microsoft.com/office/drawing/2014/main" val="2731202203"/>
                    </a:ext>
                  </a:extLst>
                </a:gridCol>
                <a:gridCol w="658368">
                  <a:extLst>
                    <a:ext uri="{9D8B030D-6E8A-4147-A177-3AD203B41FA5}">
                      <a16:colId xmlns:a16="http://schemas.microsoft.com/office/drawing/2014/main" val="3771758596"/>
                    </a:ext>
                  </a:extLst>
                </a:gridCol>
                <a:gridCol w="658368">
                  <a:extLst>
                    <a:ext uri="{9D8B030D-6E8A-4147-A177-3AD203B41FA5}">
                      <a16:colId xmlns:a16="http://schemas.microsoft.com/office/drawing/2014/main" val="811706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265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Who do you think is the toothpaste’s favourite artist? 
Hint: What do you mint? ♫ oh ~ ♪ what do you mint?  ♪  ♬
🎶🎵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18361"/>
                  </a:ext>
                </a:extLst>
              </a:tr>
            </a:tbl>
          </a:graphicData>
        </a:graphic>
      </p:graphicFrame>
      <p:sp>
        <p:nvSpPr>
          <p:cNvPr id="4" name="Text Placeholder 3">
            <a:extLst>
              <a:ext uri="{FF2B5EF4-FFF2-40B4-BE49-F238E27FC236}">
                <a16:creationId xmlns:a16="http://schemas.microsoft.com/office/drawing/2014/main" id="{C9A56B41-B0FB-424B-8047-99A83DA6EB7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05391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04C67-77D9-47A0-AFA0-58E48769018B}"/>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925513C4-2E7D-48F5-A0B9-0A5F83AEE2E2}"/>
              </a:ext>
            </a:extLst>
          </p:cNvPr>
          <p:cNvGraphicFramePr>
            <a:graphicFrameLocks noGrp="1"/>
          </p:cNvGraphicFramePr>
          <p:nvPr>
            <p:ph type="tbl" sz="quarter" idx="13"/>
            <p:extLst>
              <p:ext uri="{D42A27DB-BD31-4B8C-83A1-F6EECF244321}">
                <p14:modId xmlns:p14="http://schemas.microsoft.com/office/powerpoint/2010/main" val="92502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8403354"/>
                    </a:ext>
                  </a:extLst>
                </a:gridCol>
                <a:gridCol w="658368">
                  <a:extLst>
                    <a:ext uri="{9D8B030D-6E8A-4147-A177-3AD203B41FA5}">
                      <a16:colId xmlns:a16="http://schemas.microsoft.com/office/drawing/2014/main" val="298320623"/>
                    </a:ext>
                  </a:extLst>
                </a:gridCol>
                <a:gridCol w="658368">
                  <a:extLst>
                    <a:ext uri="{9D8B030D-6E8A-4147-A177-3AD203B41FA5}">
                      <a16:colId xmlns:a16="http://schemas.microsoft.com/office/drawing/2014/main" val="2580420843"/>
                    </a:ext>
                  </a:extLst>
                </a:gridCol>
                <a:gridCol w="658368">
                  <a:extLst>
                    <a:ext uri="{9D8B030D-6E8A-4147-A177-3AD203B41FA5}">
                      <a16:colId xmlns:a16="http://schemas.microsoft.com/office/drawing/2014/main" val="2907639294"/>
                    </a:ext>
                  </a:extLst>
                </a:gridCol>
                <a:gridCol w="658368">
                  <a:extLst>
                    <a:ext uri="{9D8B030D-6E8A-4147-A177-3AD203B41FA5}">
                      <a16:colId xmlns:a16="http://schemas.microsoft.com/office/drawing/2014/main" val="1094275021"/>
                    </a:ext>
                  </a:extLst>
                </a:gridCol>
                <a:gridCol w="658368">
                  <a:extLst>
                    <a:ext uri="{9D8B030D-6E8A-4147-A177-3AD203B41FA5}">
                      <a16:colId xmlns:a16="http://schemas.microsoft.com/office/drawing/2014/main" val="3291106579"/>
                    </a:ext>
                  </a:extLst>
                </a:gridCol>
                <a:gridCol w="658368">
                  <a:extLst>
                    <a:ext uri="{9D8B030D-6E8A-4147-A177-3AD203B41FA5}">
                      <a16:colId xmlns:a16="http://schemas.microsoft.com/office/drawing/2014/main" val="1774919231"/>
                    </a:ext>
                  </a:extLst>
                </a:gridCol>
                <a:gridCol w="658368">
                  <a:extLst>
                    <a:ext uri="{9D8B030D-6E8A-4147-A177-3AD203B41FA5}">
                      <a16:colId xmlns:a16="http://schemas.microsoft.com/office/drawing/2014/main" val="3497124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164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- 2018-03-28 12:00:01</a:t>
                      </a:r>
                      <a:r>
                        <a:rPr kumimoji="0" lang="en-US" sz="1000" b="0" i="0" u="none" strike="noStrike" kern="1200" cap="none" spc="0" normalizeH="0" baseline="0" noProof="0">
                          <a:ln>
                            <a:noFill/>
                          </a:ln>
                          <a:solidFill>
                            <a:prstClr val="black"/>
                          </a:solidFill>
                          <a:effectLst/>
                          <a:uLnTx/>
                          <a:uFillTx/>
                          <a:latin typeface="+mn-lt"/>
                          <a:ea typeface="+mn-ea"/>
                          <a:cs typeface="+mn-cs"/>
                        </a:rPr>
                        <a:t>
Toothpaste that brighten your day!
#SPLAT Medical Herb toothpaste contains natural essential oil and medical herbs extract take care of your gums. It have an enchanting aroma produced by geranium essential oil which creates a bright mood.
Start your day with Medical Herb toothpaste, you can get it at Jaya Grocer and Shopee!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5704464"/>
                  </a:ext>
                </a:extLst>
              </a:tr>
            </a:tbl>
          </a:graphicData>
        </a:graphic>
      </p:graphicFrame>
      <p:sp>
        <p:nvSpPr>
          <p:cNvPr id="4" name="Text Placeholder 3">
            <a:extLst>
              <a:ext uri="{FF2B5EF4-FFF2-40B4-BE49-F238E27FC236}">
                <a16:creationId xmlns:a16="http://schemas.microsoft.com/office/drawing/2014/main" id="{A6ED8265-4788-4540-A62C-F8A4ED56DE9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434662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88F69-F390-41ED-A7C0-8025A2018254}"/>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3D900864-C8A1-4D51-9A70-81116C178B14}"/>
              </a:ext>
            </a:extLst>
          </p:cNvPr>
          <p:cNvGraphicFramePr>
            <a:graphicFrameLocks noGrp="1"/>
          </p:cNvGraphicFramePr>
          <p:nvPr>
            <p:ph type="tbl" sz="quarter" idx="13"/>
            <p:extLst>
              <p:ext uri="{D42A27DB-BD31-4B8C-83A1-F6EECF244321}">
                <p14:modId xmlns:p14="http://schemas.microsoft.com/office/powerpoint/2010/main" val="2194427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11538903"/>
                    </a:ext>
                  </a:extLst>
                </a:gridCol>
                <a:gridCol w="658368">
                  <a:extLst>
                    <a:ext uri="{9D8B030D-6E8A-4147-A177-3AD203B41FA5}">
                      <a16:colId xmlns:a16="http://schemas.microsoft.com/office/drawing/2014/main" val="3741708834"/>
                    </a:ext>
                  </a:extLst>
                </a:gridCol>
                <a:gridCol w="658368">
                  <a:extLst>
                    <a:ext uri="{9D8B030D-6E8A-4147-A177-3AD203B41FA5}">
                      <a16:colId xmlns:a16="http://schemas.microsoft.com/office/drawing/2014/main" val="1805971487"/>
                    </a:ext>
                  </a:extLst>
                </a:gridCol>
                <a:gridCol w="658368">
                  <a:extLst>
                    <a:ext uri="{9D8B030D-6E8A-4147-A177-3AD203B41FA5}">
                      <a16:colId xmlns:a16="http://schemas.microsoft.com/office/drawing/2014/main" val="27830058"/>
                    </a:ext>
                  </a:extLst>
                </a:gridCol>
                <a:gridCol w="658368">
                  <a:extLst>
                    <a:ext uri="{9D8B030D-6E8A-4147-A177-3AD203B41FA5}">
                      <a16:colId xmlns:a16="http://schemas.microsoft.com/office/drawing/2014/main" val="1991874237"/>
                    </a:ext>
                  </a:extLst>
                </a:gridCol>
                <a:gridCol w="658368">
                  <a:extLst>
                    <a:ext uri="{9D8B030D-6E8A-4147-A177-3AD203B41FA5}">
                      <a16:colId xmlns:a16="http://schemas.microsoft.com/office/drawing/2014/main" val="2743706085"/>
                    </a:ext>
                  </a:extLst>
                </a:gridCol>
                <a:gridCol w="658368">
                  <a:extLst>
                    <a:ext uri="{9D8B030D-6E8A-4147-A177-3AD203B41FA5}">
                      <a16:colId xmlns:a16="http://schemas.microsoft.com/office/drawing/2014/main" val="2774760753"/>
                    </a:ext>
                  </a:extLst>
                </a:gridCol>
                <a:gridCol w="658368">
                  <a:extLst>
                    <a:ext uri="{9D8B030D-6E8A-4147-A177-3AD203B41FA5}">
                      <a16:colId xmlns:a16="http://schemas.microsoft.com/office/drawing/2014/main" val="211170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2570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- 2018-03-25 12:00:00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over 1 million bacteria are formed in your mouth in 2 – 4 hours after brushing your teeth?
4 – 7 hours after brushing, an invisible dental plaque is formed. By that time, you will have 10 million bacteria!
Shocking speed right? It’s important to brush your teeth twice daily with #SPLAT toothpaste to fight dental plaque.
#SPLATtoothpaste
#OralHygiene
#NaturalIngredients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9908623"/>
                  </a:ext>
                </a:extLst>
              </a:tr>
            </a:tbl>
          </a:graphicData>
        </a:graphic>
      </p:graphicFrame>
      <p:sp>
        <p:nvSpPr>
          <p:cNvPr id="4" name="Text Placeholder 3">
            <a:extLst>
              <a:ext uri="{FF2B5EF4-FFF2-40B4-BE49-F238E27FC236}">
                <a16:creationId xmlns:a16="http://schemas.microsoft.com/office/drawing/2014/main" id="{03DD9AA4-ECB1-4F3F-9691-D190F8A4C93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92636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3D59E-7B47-488D-B21E-90E3E88CA05A}"/>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747D0E81-694E-4B15-916A-7D7BB05D0FB6}"/>
              </a:ext>
            </a:extLst>
          </p:cNvPr>
          <p:cNvGraphicFramePr>
            <a:graphicFrameLocks noGrp="1"/>
          </p:cNvGraphicFramePr>
          <p:nvPr>
            <p:ph type="tbl" sz="quarter" idx="13"/>
            <p:extLst>
              <p:ext uri="{D42A27DB-BD31-4B8C-83A1-F6EECF244321}">
                <p14:modId xmlns:p14="http://schemas.microsoft.com/office/powerpoint/2010/main" val="3330554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00903995"/>
                    </a:ext>
                  </a:extLst>
                </a:gridCol>
                <a:gridCol w="658368">
                  <a:extLst>
                    <a:ext uri="{9D8B030D-6E8A-4147-A177-3AD203B41FA5}">
                      <a16:colId xmlns:a16="http://schemas.microsoft.com/office/drawing/2014/main" val="2156465932"/>
                    </a:ext>
                  </a:extLst>
                </a:gridCol>
                <a:gridCol w="658368">
                  <a:extLst>
                    <a:ext uri="{9D8B030D-6E8A-4147-A177-3AD203B41FA5}">
                      <a16:colId xmlns:a16="http://schemas.microsoft.com/office/drawing/2014/main" val="4286380205"/>
                    </a:ext>
                  </a:extLst>
                </a:gridCol>
                <a:gridCol w="658368">
                  <a:extLst>
                    <a:ext uri="{9D8B030D-6E8A-4147-A177-3AD203B41FA5}">
                      <a16:colId xmlns:a16="http://schemas.microsoft.com/office/drawing/2014/main" val="3087053620"/>
                    </a:ext>
                  </a:extLst>
                </a:gridCol>
                <a:gridCol w="658368">
                  <a:extLst>
                    <a:ext uri="{9D8B030D-6E8A-4147-A177-3AD203B41FA5}">
                      <a16:colId xmlns:a16="http://schemas.microsoft.com/office/drawing/2014/main" val="954447570"/>
                    </a:ext>
                  </a:extLst>
                </a:gridCol>
                <a:gridCol w="658368">
                  <a:extLst>
                    <a:ext uri="{9D8B030D-6E8A-4147-A177-3AD203B41FA5}">
                      <a16:colId xmlns:a16="http://schemas.microsoft.com/office/drawing/2014/main" val="2625986338"/>
                    </a:ext>
                  </a:extLst>
                </a:gridCol>
                <a:gridCol w="658368">
                  <a:extLst>
                    <a:ext uri="{9D8B030D-6E8A-4147-A177-3AD203B41FA5}">
                      <a16:colId xmlns:a16="http://schemas.microsoft.com/office/drawing/2014/main" val="4165131143"/>
                    </a:ext>
                  </a:extLst>
                </a:gridCol>
                <a:gridCol w="658368">
                  <a:extLst>
                    <a:ext uri="{9D8B030D-6E8A-4147-A177-3AD203B41FA5}">
                      <a16:colId xmlns:a16="http://schemas.microsoft.com/office/drawing/2014/main" val="1078744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792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How to KO bad breath everyday?
1. Drink more water and rinse with cool water
2. Floss your teeth after meals
3. Brush your teeth with #SPLAT Medical Herbs Toothpaste!
Its solid antibacterial properties from natural essential oils and medicinal herbs extracts create long-term breath freshness. It’s available at Ben's Independent Grocer !
#SPLATtoothpaste
#NaturalIngredients
#ProfessionalOralCare
#BrushingTeeth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1919610"/>
                  </a:ext>
                </a:extLst>
              </a:tr>
            </a:tbl>
          </a:graphicData>
        </a:graphic>
      </p:graphicFrame>
      <p:sp>
        <p:nvSpPr>
          <p:cNvPr id="4" name="Text Placeholder 3">
            <a:extLst>
              <a:ext uri="{FF2B5EF4-FFF2-40B4-BE49-F238E27FC236}">
                <a16:creationId xmlns:a16="http://schemas.microsoft.com/office/drawing/2014/main" id="{A653C9EE-76A3-40A8-A0F1-B921F71205C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4366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A0909-C43B-40AF-B1EB-716F811EF747}"/>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D39408D0-2564-4D28-8F18-9747DE05E722}"/>
              </a:ext>
            </a:extLst>
          </p:cNvPr>
          <p:cNvGraphicFramePr>
            <a:graphicFrameLocks noGrp="1"/>
          </p:cNvGraphicFramePr>
          <p:nvPr>
            <p:ph type="tbl" sz="quarter" idx="13"/>
            <p:extLst>
              <p:ext uri="{D42A27DB-BD31-4B8C-83A1-F6EECF244321}">
                <p14:modId xmlns:p14="http://schemas.microsoft.com/office/powerpoint/2010/main" val="2673717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36425604"/>
                    </a:ext>
                  </a:extLst>
                </a:gridCol>
                <a:gridCol w="658368">
                  <a:extLst>
                    <a:ext uri="{9D8B030D-6E8A-4147-A177-3AD203B41FA5}">
                      <a16:colId xmlns:a16="http://schemas.microsoft.com/office/drawing/2014/main" val="3956707466"/>
                    </a:ext>
                  </a:extLst>
                </a:gridCol>
                <a:gridCol w="658368">
                  <a:extLst>
                    <a:ext uri="{9D8B030D-6E8A-4147-A177-3AD203B41FA5}">
                      <a16:colId xmlns:a16="http://schemas.microsoft.com/office/drawing/2014/main" val="999168985"/>
                    </a:ext>
                  </a:extLst>
                </a:gridCol>
                <a:gridCol w="658368">
                  <a:extLst>
                    <a:ext uri="{9D8B030D-6E8A-4147-A177-3AD203B41FA5}">
                      <a16:colId xmlns:a16="http://schemas.microsoft.com/office/drawing/2014/main" val="2310330669"/>
                    </a:ext>
                  </a:extLst>
                </a:gridCol>
                <a:gridCol w="658368">
                  <a:extLst>
                    <a:ext uri="{9D8B030D-6E8A-4147-A177-3AD203B41FA5}">
                      <a16:colId xmlns:a16="http://schemas.microsoft.com/office/drawing/2014/main" val="3076767438"/>
                    </a:ext>
                  </a:extLst>
                </a:gridCol>
                <a:gridCol w="658368">
                  <a:extLst>
                    <a:ext uri="{9D8B030D-6E8A-4147-A177-3AD203B41FA5}">
                      <a16:colId xmlns:a16="http://schemas.microsoft.com/office/drawing/2014/main" val="979133069"/>
                    </a:ext>
                  </a:extLst>
                </a:gridCol>
                <a:gridCol w="658368">
                  <a:extLst>
                    <a:ext uri="{9D8B030D-6E8A-4147-A177-3AD203B41FA5}">
                      <a16:colId xmlns:a16="http://schemas.microsoft.com/office/drawing/2014/main" val="880348692"/>
                    </a:ext>
                  </a:extLst>
                </a:gridCol>
                <a:gridCol w="658368">
                  <a:extLst>
                    <a:ext uri="{9D8B030D-6E8A-4147-A177-3AD203B41FA5}">
                      <a16:colId xmlns:a16="http://schemas.microsoft.com/office/drawing/2014/main" val="2178156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7346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- 2018-03-20 12:00:00</a:t>
                      </a:r>
                      <a:r>
                        <a:rPr kumimoji="0" lang="en-US" sz="1000" b="0" i="0" u="none" strike="noStrike" kern="1200" cap="none" spc="0" normalizeH="0" baseline="0" noProof="0">
                          <a:ln>
                            <a:noFill/>
                          </a:ln>
                          <a:solidFill>
                            <a:prstClr val="black"/>
                          </a:solidFill>
                          <a:effectLst/>
                          <a:uLnTx/>
                          <a:uFillTx/>
                          <a:latin typeface="+mn-lt"/>
                          <a:ea typeface="+mn-ea"/>
                          <a:cs typeface="+mn-cs"/>
                        </a:rPr>
                        <a:t>
Dental cavities happens when plaque bacteria expel acid and breaks down carbohydrates. The oral pH balance becomes more acidic and it leads to the demineralization of your enamel.
Spots appear when your enamel loses mineral and causes tooth decay.
However! You can restore the damaged enamel by using remineralizing oral care products that contain calcium and phosphorus compounds.
#SPLATtoothpaste #oralhygiene
#oralhealthcare #naturalproducts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8107539"/>
                  </a:ext>
                </a:extLst>
              </a:tr>
            </a:tbl>
          </a:graphicData>
        </a:graphic>
      </p:graphicFrame>
      <p:sp>
        <p:nvSpPr>
          <p:cNvPr id="4" name="Text Placeholder 3">
            <a:extLst>
              <a:ext uri="{FF2B5EF4-FFF2-40B4-BE49-F238E27FC236}">
                <a16:creationId xmlns:a16="http://schemas.microsoft.com/office/drawing/2014/main" id="{4AA53F72-FE84-4F39-97D3-A64DBDED471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38044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20142-F2A6-4CBD-BE71-E71EABA33896}"/>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9E51B3DE-4088-41AA-971E-FD7C8C9374F9}"/>
              </a:ext>
            </a:extLst>
          </p:cNvPr>
          <p:cNvGraphicFramePr>
            <a:graphicFrameLocks noGrp="1"/>
          </p:cNvGraphicFramePr>
          <p:nvPr>
            <p:ph type="tbl" sz="quarter" idx="13"/>
            <p:extLst>
              <p:ext uri="{D42A27DB-BD31-4B8C-83A1-F6EECF244321}">
                <p14:modId xmlns:p14="http://schemas.microsoft.com/office/powerpoint/2010/main" val="1762131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3657978"/>
                    </a:ext>
                  </a:extLst>
                </a:gridCol>
                <a:gridCol w="658368">
                  <a:extLst>
                    <a:ext uri="{9D8B030D-6E8A-4147-A177-3AD203B41FA5}">
                      <a16:colId xmlns:a16="http://schemas.microsoft.com/office/drawing/2014/main" val="1484482993"/>
                    </a:ext>
                  </a:extLst>
                </a:gridCol>
                <a:gridCol w="658368">
                  <a:extLst>
                    <a:ext uri="{9D8B030D-6E8A-4147-A177-3AD203B41FA5}">
                      <a16:colId xmlns:a16="http://schemas.microsoft.com/office/drawing/2014/main" val="2367375349"/>
                    </a:ext>
                  </a:extLst>
                </a:gridCol>
                <a:gridCol w="658368">
                  <a:extLst>
                    <a:ext uri="{9D8B030D-6E8A-4147-A177-3AD203B41FA5}">
                      <a16:colId xmlns:a16="http://schemas.microsoft.com/office/drawing/2014/main" val="1721560270"/>
                    </a:ext>
                  </a:extLst>
                </a:gridCol>
                <a:gridCol w="658368">
                  <a:extLst>
                    <a:ext uri="{9D8B030D-6E8A-4147-A177-3AD203B41FA5}">
                      <a16:colId xmlns:a16="http://schemas.microsoft.com/office/drawing/2014/main" val="774052056"/>
                    </a:ext>
                  </a:extLst>
                </a:gridCol>
                <a:gridCol w="658368">
                  <a:extLst>
                    <a:ext uri="{9D8B030D-6E8A-4147-A177-3AD203B41FA5}">
                      <a16:colId xmlns:a16="http://schemas.microsoft.com/office/drawing/2014/main" val="1630807215"/>
                    </a:ext>
                  </a:extLst>
                </a:gridCol>
                <a:gridCol w="658368">
                  <a:extLst>
                    <a:ext uri="{9D8B030D-6E8A-4147-A177-3AD203B41FA5}">
                      <a16:colId xmlns:a16="http://schemas.microsoft.com/office/drawing/2014/main" val="1547406776"/>
                    </a:ext>
                  </a:extLst>
                </a:gridCol>
                <a:gridCol w="658368">
                  <a:extLst>
                    <a:ext uri="{9D8B030D-6E8A-4147-A177-3AD203B41FA5}">
                      <a16:colId xmlns:a16="http://schemas.microsoft.com/office/drawing/2014/main" val="2713627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0147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- 2018-03-17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are you a minty toothpaste lover or a mint-phobic?
#SPLAT
#SPLATsmile
#ProfessionalOralCare
#naturalproducts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6745561"/>
                  </a:ext>
                </a:extLst>
              </a:tr>
            </a:tbl>
          </a:graphicData>
        </a:graphic>
      </p:graphicFrame>
      <p:sp>
        <p:nvSpPr>
          <p:cNvPr id="4" name="Text Placeholder 3">
            <a:extLst>
              <a:ext uri="{FF2B5EF4-FFF2-40B4-BE49-F238E27FC236}">
                <a16:creationId xmlns:a16="http://schemas.microsoft.com/office/drawing/2014/main" id="{D16DA52B-6B6C-4045-AE27-6724B680757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75311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CE93F-0076-4072-8657-C642123550E8}"/>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05AE447B-092A-4890-A01B-B176BCF3F9E7}"/>
              </a:ext>
            </a:extLst>
          </p:cNvPr>
          <p:cNvGraphicFramePr>
            <a:graphicFrameLocks noGrp="1"/>
          </p:cNvGraphicFramePr>
          <p:nvPr>
            <p:ph type="tbl" sz="quarter" idx="13"/>
            <p:extLst>
              <p:ext uri="{D42A27DB-BD31-4B8C-83A1-F6EECF244321}">
                <p14:modId xmlns:p14="http://schemas.microsoft.com/office/powerpoint/2010/main" val="3925542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7145522"/>
                    </a:ext>
                  </a:extLst>
                </a:gridCol>
                <a:gridCol w="658368">
                  <a:extLst>
                    <a:ext uri="{9D8B030D-6E8A-4147-A177-3AD203B41FA5}">
                      <a16:colId xmlns:a16="http://schemas.microsoft.com/office/drawing/2014/main" val="3884034921"/>
                    </a:ext>
                  </a:extLst>
                </a:gridCol>
                <a:gridCol w="658368">
                  <a:extLst>
                    <a:ext uri="{9D8B030D-6E8A-4147-A177-3AD203B41FA5}">
                      <a16:colId xmlns:a16="http://schemas.microsoft.com/office/drawing/2014/main" val="960992916"/>
                    </a:ext>
                  </a:extLst>
                </a:gridCol>
                <a:gridCol w="658368">
                  <a:extLst>
                    <a:ext uri="{9D8B030D-6E8A-4147-A177-3AD203B41FA5}">
                      <a16:colId xmlns:a16="http://schemas.microsoft.com/office/drawing/2014/main" val="655741533"/>
                    </a:ext>
                  </a:extLst>
                </a:gridCol>
                <a:gridCol w="658368">
                  <a:extLst>
                    <a:ext uri="{9D8B030D-6E8A-4147-A177-3AD203B41FA5}">
                      <a16:colId xmlns:a16="http://schemas.microsoft.com/office/drawing/2014/main" val="969758135"/>
                    </a:ext>
                  </a:extLst>
                </a:gridCol>
                <a:gridCol w="658368">
                  <a:extLst>
                    <a:ext uri="{9D8B030D-6E8A-4147-A177-3AD203B41FA5}">
                      <a16:colId xmlns:a16="http://schemas.microsoft.com/office/drawing/2014/main" val="3796937331"/>
                    </a:ext>
                  </a:extLst>
                </a:gridCol>
                <a:gridCol w="658368">
                  <a:extLst>
                    <a:ext uri="{9D8B030D-6E8A-4147-A177-3AD203B41FA5}">
                      <a16:colId xmlns:a16="http://schemas.microsoft.com/office/drawing/2014/main" val="2299103760"/>
                    </a:ext>
                  </a:extLst>
                </a:gridCol>
                <a:gridCol w="658368">
                  <a:extLst>
                    <a:ext uri="{9D8B030D-6E8A-4147-A177-3AD203B41FA5}">
                      <a16:colId xmlns:a16="http://schemas.microsoft.com/office/drawing/2014/main" val="1009297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9292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- 2018-03-14 12:00:01</a:t>
                      </a:r>
                      <a:r>
                        <a:rPr kumimoji="0" lang="en-US" sz="1000" b="0" i="0" u="none" strike="noStrike" kern="1200" cap="none" spc="0" normalizeH="0" baseline="0" noProof="0">
                          <a:ln>
                            <a:noFill/>
                          </a:ln>
                          <a:solidFill>
                            <a:prstClr val="black"/>
                          </a:solidFill>
                          <a:effectLst/>
                          <a:uLnTx/>
                          <a:uFillTx/>
                          <a:latin typeface="+mn-lt"/>
                          <a:ea typeface="+mn-ea"/>
                          <a:cs typeface="+mn-cs"/>
                        </a:rPr>
                        <a:t>
Today is the best excuse to eat a pie! Why? Because it’s Pi Day!
Remember these magical figures π=3.14159?
Who can resist the fresh, crusty pie right? Just don’t forget to use SPLAT Medical Herbs Toothpaste after eating it.
The natural extracts of sage, camomile and hawthorn in the toothpaste provides effective gum and tooth care. It is available at Ben's Independent Grocer and Jaya Grocer.
#TriclosanFree #ProfessionalOralCare
#SPLATtoothpaste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2514196"/>
                  </a:ext>
                </a:extLst>
              </a:tr>
            </a:tbl>
          </a:graphicData>
        </a:graphic>
      </p:graphicFrame>
      <p:sp>
        <p:nvSpPr>
          <p:cNvPr id="4" name="Text Placeholder 3">
            <a:extLst>
              <a:ext uri="{FF2B5EF4-FFF2-40B4-BE49-F238E27FC236}">
                <a16:creationId xmlns:a16="http://schemas.microsoft.com/office/drawing/2014/main" id="{DFA65F08-4D91-451D-95C9-1CE95CCFC10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3856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F0335-6532-4746-A0B6-C44DD8133E1C}"/>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0F17B73D-5B6B-48D4-AD12-DFE5EEC26E1A}"/>
              </a:ext>
            </a:extLst>
          </p:cNvPr>
          <p:cNvGraphicFramePr>
            <a:graphicFrameLocks noGrp="1"/>
          </p:cNvGraphicFramePr>
          <p:nvPr>
            <p:ph type="tbl" sz="quarter" idx="13"/>
            <p:extLst>
              <p:ext uri="{D42A27DB-BD31-4B8C-83A1-F6EECF244321}">
                <p14:modId xmlns:p14="http://schemas.microsoft.com/office/powerpoint/2010/main" val="193182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7575517"/>
                    </a:ext>
                  </a:extLst>
                </a:gridCol>
                <a:gridCol w="658368">
                  <a:extLst>
                    <a:ext uri="{9D8B030D-6E8A-4147-A177-3AD203B41FA5}">
                      <a16:colId xmlns:a16="http://schemas.microsoft.com/office/drawing/2014/main" val="408874390"/>
                    </a:ext>
                  </a:extLst>
                </a:gridCol>
                <a:gridCol w="658368">
                  <a:extLst>
                    <a:ext uri="{9D8B030D-6E8A-4147-A177-3AD203B41FA5}">
                      <a16:colId xmlns:a16="http://schemas.microsoft.com/office/drawing/2014/main" val="2050716926"/>
                    </a:ext>
                  </a:extLst>
                </a:gridCol>
                <a:gridCol w="658368">
                  <a:extLst>
                    <a:ext uri="{9D8B030D-6E8A-4147-A177-3AD203B41FA5}">
                      <a16:colId xmlns:a16="http://schemas.microsoft.com/office/drawing/2014/main" val="1645401612"/>
                    </a:ext>
                  </a:extLst>
                </a:gridCol>
                <a:gridCol w="658368">
                  <a:extLst>
                    <a:ext uri="{9D8B030D-6E8A-4147-A177-3AD203B41FA5}">
                      <a16:colId xmlns:a16="http://schemas.microsoft.com/office/drawing/2014/main" val="1866188222"/>
                    </a:ext>
                  </a:extLst>
                </a:gridCol>
                <a:gridCol w="658368">
                  <a:extLst>
                    <a:ext uri="{9D8B030D-6E8A-4147-A177-3AD203B41FA5}">
                      <a16:colId xmlns:a16="http://schemas.microsoft.com/office/drawing/2014/main" val="3329275408"/>
                    </a:ext>
                  </a:extLst>
                </a:gridCol>
                <a:gridCol w="658368">
                  <a:extLst>
                    <a:ext uri="{9D8B030D-6E8A-4147-A177-3AD203B41FA5}">
                      <a16:colId xmlns:a16="http://schemas.microsoft.com/office/drawing/2014/main" val="992028922"/>
                    </a:ext>
                  </a:extLst>
                </a:gridCol>
                <a:gridCol w="658368">
                  <a:extLst>
                    <a:ext uri="{9D8B030D-6E8A-4147-A177-3AD203B41FA5}">
                      <a16:colId xmlns:a16="http://schemas.microsoft.com/office/drawing/2014/main" val="3722036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400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- 2018-03-11 12:00:00</a:t>
                      </a:r>
                      <a:r>
                        <a:rPr kumimoji="0" lang="en-US" sz="1000" b="0" i="0" u="none" strike="noStrike" kern="1200" cap="none" spc="0" normalizeH="0" baseline="0" noProof="0">
                          <a:ln>
                            <a:noFill/>
                          </a:ln>
                          <a:solidFill>
                            <a:prstClr val="black"/>
                          </a:solidFill>
                          <a:effectLst/>
                          <a:uLnTx/>
                          <a:uFillTx/>
                          <a:latin typeface="+mn-lt"/>
                          <a:ea typeface="+mn-ea"/>
                          <a:cs typeface="+mn-cs"/>
                        </a:rPr>
                        <a:t>
Horse hair and silk thread were used for flossing back in ancient times!
Now, nylon is the most common dental flossing material because it works well between teeth. There are also eco-friendly floss products in the market.
Dental floss helps to remove plaque that accumulate between your teeth. However, flossing alone ain’t enough – don’t forget to brush your teeth too!
#ProfessionalOralCare
#NaturalIngredients
#oralhygiene 
#freshbreath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4377971"/>
                  </a:ext>
                </a:extLst>
              </a:tr>
            </a:tbl>
          </a:graphicData>
        </a:graphic>
      </p:graphicFrame>
      <p:sp>
        <p:nvSpPr>
          <p:cNvPr id="4" name="Text Placeholder 3">
            <a:extLst>
              <a:ext uri="{FF2B5EF4-FFF2-40B4-BE49-F238E27FC236}">
                <a16:creationId xmlns:a16="http://schemas.microsoft.com/office/drawing/2014/main" id="{B9798F2B-D968-4143-860A-D0BC1EFB2F4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80025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FB0DC-5882-441C-89BB-4EACAC0E3E63}"/>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E73BE16D-B31C-42D5-B12C-2AC867E74077}"/>
              </a:ext>
            </a:extLst>
          </p:cNvPr>
          <p:cNvGraphicFramePr>
            <a:graphicFrameLocks noGrp="1"/>
          </p:cNvGraphicFramePr>
          <p:nvPr>
            <p:ph type="tbl" sz="quarter" idx="13"/>
            <p:extLst>
              <p:ext uri="{D42A27DB-BD31-4B8C-83A1-F6EECF244321}">
                <p14:modId xmlns:p14="http://schemas.microsoft.com/office/powerpoint/2010/main" val="1307955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4424910"/>
                    </a:ext>
                  </a:extLst>
                </a:gridCol>
                <a:gridCol w="658368">
                  <a:extLst>
                    <a:ext uri="{9D8B030D-6E8A-4147-A177-3AD203B41FA5}">
                      <a16:colId xmlns:a16="http://schemas.microsoft.com/office/drawing/2014/main" val="255815223"/>
                    </a:ext>
                  </a:extLst>
                </a:gridCol>
                <a:gridCol w="658368">
                  <a:extLst>
                    <a:ext uri="{9D8B030D-6E8A-4147-A177-3AD203B41FA5}">
                      <a16:colId xmlns:a16="http://schemas.microsoft.com/office/drawing/2014/main" val="964344936"/>
                    </a:ext>
                  </a:extLst>
                </a:gridCol>
                <a:gridCol w="658368">
                  <a:extLst>
                    <a:ext uri="{9D8B030D-6E8A-4147-A177-3AD203B41FA5}">
                      <a16:colId xmlns:a16="http://schemas.microsoft.com/office/drawing/2014/main" val="1833612229"/>
                    </a:ext>
                  </a:extLst>
                </a:gridCol>
                <a:gridCol w="658368">
                  <a:extLst>
                    <a:ext uri="{9D8B030D-6E8A-4147-A177-3AD203B41FA5}">
                      <a16:colId xmlns:a16="http://schemas.microsoft.com/office/drawing/2014/main" val="1962935900"/>
                    </a:ext>
                  </a:extLst>
                </a:gridCol>
                <a:gridCol w="658368">
                  <a:extLst>
                    <a:ext uri="{9D8B030D-6E8A-4147-A177-3AD203B41FA5}">
                      <a16:colId xmlns:a16="http://schemas.microsoft.com/office/drawing/2014/main" val="1796131677"/>
                    </a:ext>
                  </a:extLst>
                </a:gridCol>
                <a:gridCol w="658368">
                  <a:extLst>
                    <a:ext uri="{9D8B030D-6E8A-4147-A177-3AD203B41FA5}">
                      <a16:colId xmlns:a16="http://schemas.microsoft.com/office/drawing/2014/main" val="574687703"/>
                    </a:ext>
                  </a:extLst>
                </a:gridCol>
                <a:gridCol w="658368">
                  <a:extLst>
                    <a:ext uri="{9D8B030D-6E8A-4147-A177-3AD203B41FA5}">
                      <a16:colId xmlns:a16="http://schemas.microsoft.com/office/drawing/2014/main" val="2333562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9062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It’s March 8 and we celebrate women’s achievement in culture, politic, social and economy.
This day also marks a call to action for accelerating gender equality. Happy International Women's Day​! 
Portes (SPLAT's distributor) has came up with the Portes Social Initiative to empower mothers to become merchandisers and mumpreneurs, supporting the entrepreneurial spirit and desire for self improvement among women.
You can watch the video here: https://www.facebook.com/splatasia/videos/354532148332247/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84157200"/>
                  </a:ext>
                </a:extLst>
              </a:tr>
            </a:tbl>
          </a:graphicData>
        </a:graphic>
      </p:graphicFrame>
      <p:sp>
        <p:nvSpPr>
          <p:cNvPr id="4" name="Text Placeholder 3">
            <a:extLst>
              <a:ext uri="{FF2B5EF4-FFF2-40B4-BE49-F238E27FC236}">
                <a16:creationId xmlns:a16="http://schemas.microsoft.com/office/drawing/2014/main" id="{822ABDB7-076B-4F29-88B2-9F6AF23A3CA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50356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B9F66-B3C1-4C3C-9EF4-BD8866F09E49}"/>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65068766-E4FD-4F86-9C6E-D620D0CB0BDC}"/>
              </a:ext>
            </a:extLst>
          </p:cNvPr>
          <p:cNvGraphicFramePr>
            <a:graphicFrameLocks noGrp="1"/>
          </p:cNvGraphicFramePr>
          <p:nvPr>
            <p:ph type="tbl" sz="quarter" idx="13"/>
            <p:extLst>
              <p:ext uri="{D42A27DB-BD31-4B8C-83A1-F6EECF244321}">
                <p14:modId xmlns:p14="http://schemas.microsoft.com/office/powerpoint/2010/main" val="430232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5840648"/>
                    </a:ext>
                  </a:extLst>
                </a:gridCol>
                <a:gridCol w="658368">
                  <a:extLst>
                    <a:ext uri="{9D8B030D-6E8A-4147-A177-3AD203B41FA5}">
                      <a16:colId xmlns:a16="http://schemas.microsoft.com/office/drawing/2014/main" val="2755170288"/>
                    </a:ext>
                  </a:extLst>
                </a:gridCol>
                <a:gridCol w="658368">
                  <a:extLst>
                    <a:ext uri="{9D8B030D-6E8A-4147-A177-3AD203B41FA5}">
                      <a16:colId xmlns:a16="http://schemas.microsoft.com/office/drawing/2014/main" val="664277400"/>
                    </a:ext>
                  </a:extLst>
                </a:gridCol>
                <a:gridCol w="658368">
                  <a:extLst>
                    <a:ext uri="{9D8B030D-6E8A-4147-A177-3AD203B41FA5}">
                      <a16:colId xmlns:a16="http://schemas.microsoft.com/office/drawing/2014/main" val="736261132"/>
                    </a:ext>
                  </a:extLst>
                </a:gridCol>
                <a:gridCol w="658368">
                  <a:extLst>
                    <a:ext uri="{9D8B030D-6E8A-4147-A177-3AD203B41FA5}">
                      <a16:colId xmlns:a16="http://schemas.microsoft.com/office/drawing/2014/main" val="845331919"/>
                    </a:ext>
                  </a:extLst>
                </a:gridCol>
                <a:gridCol w="658368">
                  <a:extLst>
                    <a:ext uri="{9D8B030D-6E8A-4147-A177-3AD203B41FA5}">
                      <a16:colId xmlns:a16="http://schemas.microsoft.com/office/drawing/2014/main" val="2959403085"/>
                    </a:ext>
                  </a:extLst>
                </a:gridCol>
                <a:gridCol w="658368">
                  <a:extLst>
                    <a:ext uri="{9D8B030D-6E8A-4147-A177-3AD203B41FA5}">
                      <a16:colId xmlns:a16="http://schemas.microsoft.com/office/drawing/2014/main" val="2437423849"/>
                    </a:ext>
                  </a:extLst>
                </a:gridCol>
                <a:gridCol w="658368">
                  <a:extLst>
                    <a:ext uri="{9D8B030D-6E8A-4147-A177-3AD203B41FA5}">
                      <a16:colId xmlns:a16="http://schemas.microsoft.com/office/drawing/2014/main" val="1706688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0797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- 2018-03-05 12:00:00</a:t>
                      </a:r>
                      <a:r>
                        <a:rPr kumimoji="0" lang="en-US" sz="1000" b="0" i="0" u="none" strike="noStrike" kern="1200" cap="none" spc="0" normalizeH="0" baseline="0" noProof="0">
                          <a:ln>
                            <a:noFill/>
                          </a:ln>
                          <a:solidFill>
                            <a:prstClr val="black"/>
                          </a:solidFill>
                          <a:effectLst/>
                          <a:uLnTx/>
                          <a:uFillTx/>
                          <a:latin typeface="+mn-lt"/>
                          <a:ea typeface="+mn-ea"/>
                          <a:cs typeface="+mn-cs"/>
                        </a:rPr>
                        <a:t>
Stock up on your #SPLAT toothpaste online and your shipping fee is on us!
Note: Applicable for orders exceeding RM18 to anywhere within Peninsula Malaysia in 2018!
Shop online now at:
- Lazada (http://www.lazada.com.my/mimijumi-malaysia/)
- Shopee (https://shopee.com.my/portessdnbhd)
- 11street MY (http://www.11street.my/store/mimijumi)
#ProfessionalOralCare #BrushingTeeth
#freshbreath #oralhygiene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100930"/>
                  </a:ext>
                </a:extLst>
              </a:tr>
            </a:tbl>
          </a:graphicData>
        </a:graphic>
      </p:graphicFrame>
      <p:sp>
        <p:nvSpPr>
          <p:cNvPr id="4" name="Text Placeholder 3">
            <a:extLst>
              <a:ext uri="{FF2B5EF4-FFF2-40B4-BE49-F238E27FC236}">
                <a16:creationId xmlns:a16="http://schemas.microsoft.com/office/drawing/2014/main" id="{1927610C-FBC1-442D-ACFE-C63D1348A87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50747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231E9-1AAE-49F0-A011-0E3AEC0226CB}"/>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5D2CC859-280B-4C91-9BC3-E55CB4F9F1FA}"/>
              </a:ext>
            </a:extLst>
          </p:cNvPr>
          <p:cNvGraphicFramePr>
            <a:graphicFrameLocks noGrp="1"/>
          </p:cNvGraphicFramePr>
          <p:nvPr>
            <p:ph type="tbl" sz="quarter" idx="13"/>
            <p:extLst>
              <p:ext uri="{D42A27DB-BD31-4B8C-83A1-F6EECF244321}">
                <p14:modId xmlns:p14="http://schemas.microsoft.com/office/powerpoint/2010/main" val="1245681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35823182"/>
                    </a:ext>
                  </a:extLst>
                </a:gridCol>
                <a:gridCol w="658368">
                  <a:extLst>
                    <a:ext uri="{9D8B030D-6E8A-4147-A177-3AD203B41FA5}">
                      <a16:colId xmlns:a16="http://schemas.microsoft.com/office/drawing/2014/main" val="92895963"/>
                    </a:ext>
                  </a:extLst>
                </a:gridCol>
                <a:gridCol w="658368">
                  <a:extLst>
                    <a:ext uri="{9D8B030D-6E8A-4147-A177-3AD203B41FA5}">
                      <a16:colId xmlns:a16="http://schemas.microsoft.com/office/drawing/2014/main" val="1709549008"/>
                    </a:ext>
                  </a:extLst>
                </a:gridCol>
                <a:gridCol w="658368">
                  <a:extLst>
                    <a:ext uri="{9D8B030D-6E8A-4147-A177-3AD203B41FA5}">
                      <a16:colId xmlns:a16="http://schemas.microsoft.com/office/drawing/2014/main" val="2143029958"/>
                    </a:ext>
                  </a:extLst>
                </a:gridCol>
                <a:gridCol w="658368">
                  <a:extLst>
                    <a:ext uri="{9D8B030D-6E8A-4147-A177-3AD203B41FA5}">
                      <a16:colId xmlns:a16="http://schemas.microsoft.com/office/drawing/2014/main" val="1479361428"/>
                    </a:ext>
                  </a:extLst>
                </a:gridCol>
                <a:gridCol w="658368">
                  <a:extLst>
                    <a:ext uri="{9D8B030D-6E8A-4147-A177-3AD203B41FA5}">
                      <a16:colId xmlns:a16="http://schemas.microsoft.com/office/drawing/2014/main" val="136814405"/>
                    </a:ext>
                  </a:extLst>
                </a:gridCol>
                <a:gridCol w="658368">
                  <a:extLst>
                    <a:ext uri="{9D8B030D-6E8A-4147-A177-3AD203B41FA5}">
                      <a16:colId xmlns:a16="http://schemas.microsoft.com/office/drawing/2014/main" val="59920670"/>
                    </a:ext>
                  </a:extLst>
                </a:gridCol>
                <a:gridCol w="658368">
                  <a:extLst>
                    <a:ext uri="{9D8B030D-6E8A-4147-A177-3AD203B41FA5}">
                      <a16:colId xmlns:a16="http://schemas.microsoft.com/office/drawing/2014/main" val="3662971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3528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- 2018-03-01 12:00:00</a:t>
                      </a:r>
                      <a:r>
                        <a:rPr kumimoji="0" lang="en-US" sz="1000" b="0" i="0" u="none" strike="noStrike" kern="1200" cap="none" spc="0" normalizeH="0" baseline="0" noProof="0">
                          <a:ln>
                            <a:noFill/>
                          </a:ln>
                          <a:solidFill>
                            <a:prstClr val="black"/>
                          </a:solidFill>
                          <a:effectLst/>
                          <a:uLnTx/>
                          <a:uFillTx/>
                          <a:latin typeface="+mn-lt"/>
                          <a:ea typeface="+mn-ea"/>
                          <a:cs typeface="+mn-cs"/>
                        </a:rPr>
                        <a:t>
Knock knock!
March: Who’s there?
It’s the flavour of the month, #SPLAT Medical Herbs Toothpaste!
Starting today, you can get RM1 discount when you purchase your Medical Herbs Toothpaste in Malaysia till the end of the month!
You can find us at:
Ben's Independent Grocer
Jaya Grocer
#ProfessionalOralCare
#NaturalIngredients
#oralhygiene #freshbreath
 — Products shown: SPLAT Medical Herbs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42708987"/>
                  </a:ext>
                </a:extLst>
              </a:tr>
            </a:tbl>
          </a:graphicData>
        </a:graphic>
      </p:graphicFrame>
      <p:sp>
        <p:nvSpPr>
          <p:cNvPr id="4" name="Text Placeholder 3">
            <a:extLst>
              <a:ext uri="{FF2B5EF4-FFF2-40B4-BE49-F238E27FC236}">
                <a16:creationId xmlns:a16="http://schemas.microsoft.com/office/drawing/2014/main" id="{90D452D2-34DF-4583-AAB9-011080B7C3D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76193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C04B-B53F-452B-AB60-F5E204B6633B}"/>
              </a:ext>
            </a:extLst>
          </p:cNvPr>
          <p:cNvSpPr>
            <a:spLocks noGrp="1"/>
          </p:cNvSpPr>
          <p:nvPr>
            <p:ph type="title"/>
          </p:nvPr>
        </p:nvSpPr>
        <p:spPr/>
        <p:txBody>
          <a:bodyPr/>
          <a:lstStyle/>
          <a:p>
            <a:r>
              <a:rPr lang="en-US"/>
              <a:t>Facebook Own Posts Table - 1 of 14</a:t>
            </a:r>
          </a:p>
        </p:txBody>
      </p:sp>
      <p:graphicFrame>
        <p:nvGraphicFramePr>
          <p:cNvPr id="5" name="Table Placeholder 4">
            <a:extLst>
              <a:ext uri="{FF2B5EF4-FFF2-40B4-BE49-F238E27FC236}">
                <a16:creationId xmlns:a16="http://schemas.microsoft.com/office/drawing/2014/main" id="{D953B8B8-5AE8-4835-A47A-4C0706CFB4D3}"/>
              </a:ext>
            </a:extLst>
          </p:cNvPr>
          <p:cNvGraphicFramePr>
            <a:graphicFrameLocks noGrp="1"/>
          </p:cNvGraphicFramePr>
          <p:nvPr>
            <p:ph type="tbl" sz="quarter" idx="13"/>
            <p:extLst>
              <p:ext uri="{D42A27DB-BD31-4B8C-83A1-F6EECF244321}">
                <p14:modId xmlns:p14="http://schemas.microsoft.com/office/powerpoint/2010/main" val="3346263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60184880"/>
                    </a:ext>
                  </a:extLst>
                </a:gridCol>
                <a:gridCol w="246888">
                  <a:extLst>
                    <a:ext uri="{9D8B030D-6E8A-4147-A177-3AD203B41FA5}">
                      <a16:colId xmlns:a16="http://schemas.microsoft.com/office/drawing/2014/main" val="4128758529"/>
                    </a:ext>
                  </a:extLst>
                </a:gridCol>
                <a:gridCol w="246888">
                  <a:extLst>
                    <a:ext uri="{9D8B030D-6E8A-4147-A177-3AD203B41FA5}">
                      <a16:colId xmlns:a16="http://schemas.microsoft.com/office/drawing/2014/main" val="1910530512"/>
                    </a:ext>
                  </a:extLst>
                </a:gridCol>
                <a:gridCol w="246888">
                  <a:extLst>
                    <a:ext uri="{9D8B030D-6E8A-4147-A177-3AD203B41FA5}">
                      <a16:colId xmlns:a16="http://schemas.microsoft.com/office/drawing/2014/main" val="3889385961"/>
                    </a:ext>
                  </a:extLst>
                </a:gridCol>
                <a:gridCol w="246888">
                  <a:extLst>
                    <a:ext uri="{9D8B030D-6E8A-4147-A177-3AD203B41FA5}">
                      <a16:colId xmlns:a16="http://schemas.microsoft.com/office/drawing/2014/main" val="651612703"/>
                    </a:ext>
                  </a:extLst>
                </a:gridCol>
                <a:gridCol w="246888">
                  <a:extLst>
                    <a:ext uri="{9D8B030D-6E8A-4147-A177-3AD203B41FA5}">
                      <a16:colId xmlns:a16="http://schemas.microsoft.com/office/drawing/2014/main" val="2819127439"/>
                    </a:ext>
                  </a:extLst>
                </a:gridCol>
                <a:gridCol w="246888">
                  <a:extLst>
                    <a:ext uri="{9D8B030D-6E8A-4147-A177-3AD203B41FA5}">
                      <a16:colId xmlns:a16="http://schemas.microsoft.com/office/drawing/2014/main" val="45506752"/>
                    </a:ext>
                  </a:extLst>
                </a:gridCol>
                <a:gridCol w="246888">
                  <a:extLst>
                    <a:ext uri="{9D8B030D-6E8A-4147-A177-3AD203B41FA5}">
                      <a16:colId xmlns:a16="http://schemas.microsoft.com/office/drawing/2014/main" val="2692080854"/>
                    </a:ext>
                  </a:extLst>
                </a:gridCol>
                <a:gridCol w="246888">
                  <a:extLst>
                    <a:ext uri="{9D8B030D-6E8A-4147-A177-3AD203B41FA5}">
                      <a16:colId xmlns:a16="http://schemas.microsoft.com/office/drawing/2014/main" val="3191794243"/>
                    </a:ext>
                  </a:extLst>
                </a:gridCol>
                <a:gridCol w="246888">
                  <a:extLst>
                    <a:ext uri="{9D8B030D-6E8A-4147-A177-3AD203B41FA5}">
                      <a16:colId xmlns:a16="http://schemas.microsoft.com/office/drawing/2014/main" val="2906805897"/>
                    </a:ext>
                  </a:extLst>
                </a:gridCol>
                <a:gridCol w="246888">
                  <a:extLst>
                    <a:ext uri="{9D8B030D-6E8A-4147-A177-3AD203B41FA5}">
                      <a16:colId xmlns:a16="http://schemas.microsoft.com/office/drawing/2014/main" val="822590016"/>
                    </a:ext>
                  </a:extLst>
                </a:gridCol>
                <a:gridCol w="246888">
                  <a:extLst>
                    <a:ext uri="{9D8B030D-6E8A-4147-A177-3AD203B41FA5}">
                      <a16:colId xmlns:a16="http://schemas.microsoft.com/office/drawing/2014/main" val="3559742802"/>
                    </a:ext>
                  </a:extLst>
                </a:gridCol>
                <a:gridCol w="246888">
                  <a:extLst>
                    <a:ext uri="{9D8B030D-6E8A-4147-A177-3AD203B41FA5}">
                      <a16:colId xmlns:a16="http://schemas.microsoft.com/office/drawing/2014/main" val="1838182221"/>
                    </a:ext>
                  </a:extLst>
                </a:gridCol>
                <a:gridCol w="246888">
                  <a:extLst>
                    <a:ext uri="{9D8B030D-6E8A-4147-A177-3AD203B41FA5}">
                      <a16:colId xmlns:a16="http://schemas.microsoft.com/office/drawing/2014/main" val="2462387946"/>
                    </a:ext>
                  </a:extLst>
                </a:gridCol>
                <a:gridCol w="246888">
                  <a:extLst>
                    <a:ext uri="{9D8B030D-6E8A-4147-A177-3AD203B41FA5}">
                      <a16:colId xmlns:a16="http://schemas.microsoft.com/office/drawing/2014/main" val="495995311"/>
                    </a:ext>
                  </a:extLst>
                </a:gridCol>
                <a:gridCol w="246888">
                  <a:extLst>
                    <a:ext uri="{9D8B030D-6E8A-4147-A177-3AD203B41FA5}">
                      <a16:colId xmlns:a16="http://schemas.microsoft.com/office/drawing/2014/main" val="3170294968"/>
                    </a:ext>
                  </a:extLst>
                </a:gridCol>
                <a:gridCol w="246888">
                  <a:extLst>
                    <a:ext uri="{9D8B030D-6E8A-4147-A177-3AD203B41FA5}">
                      <a16:colId xmlns:a16="http://schemas.microsoft.com/office/drawing/2014/main" val="4264478373"/>
                    </a:ext>
                  </a:extLst>
                </a:gridCol>
                <a:gridCol w="246888">
                  <a:extLst>
                    <a:ext uri="{9D8B030D-6E8A-4147-A177-3AD203B41FA5}">
                      <a16:colId xmlns:a16="http://schemas.microsoft.com/office/drawing/2014/main" val="230869217"/>
                    </a:ext>
                  </a:extLst>
                </a:gridCol>
                <a:gridCol w="246888">
                  <a:extLst>
                    <a:ext uri="{9D8B030D-6E8A-4147-A177-3AD203B41FA5}">
                      <a16:colId xmlns:a16="http://schemas.microsoft.com/office/drawing/2014/main" val="4219430242"/>
                    </a:ext>
                  </a:extLst>
                </a:gridCol>
                <a:gridCol w="246888">
                  <a:extLst>
                    <a:ext uri="{9D8B030D-6E8A-4147-A177-3AD203B41FA5}">
                      <a16:colId xmlns:a16="http://schemas.microsoft.com/office/drawing/2014/main" val="114512133"/>
                    </a:ext>
                  </a:extLst>
                </a:gridCol>
                <a:gridCol w="246888">
                  <a:extLst>
                    <a:ext uri="{9D8B030D-6E8A-4147-A177-3AD203B41FA5}">
                      <a16:colId xmlns:a16="http://schemas.microsoft.com/office/drawing/2014/main" val="3605903329"/>
                    </a:ext>
                  </a:extLst>
                </a:gridCol>
                <a:gridCol w="246888">
                  <a:extLst>
                    <a:ext uri="{9D8B030D-6E8A-4147-A177-3AD203B41FA5}">
                      <a16:colId xmlns:a16="http://schemas.microsoft.com/office/drawing/2014/main" val="1025046880"/>
                    </a:ext>
                  </a:extLst>
                </a:gridCol>
                <a:gridCol w="246888">
                  <a:extLst>
                    <a:ext uri="{9D8B030D-6E8A-4147-A177-3AD203B41FA5}">
                      <a16:colId xmlns:a16="http://schemas.microsoft.com/office/drawing/2014/main" val="269189186"/>
                    </a:ext>
                  </a:extLst>
                </a:gridCol>
                <a:gridCol w="246888">
                  <a:extLst>
                    <a:ext uri="{9D8B030D-6E8A-4147-A177-3AD203B41FA5}">
                      <a16:colId xmlns:a16="http://schemas.microsoft.com/office/drawing/2014/main" val="759772290"/>
                    </a:ext>
                  </a:extLst>
                </a:gridCol>
                <a:gridCol w="246888">
                  <a:extLst>
                    <a:ext uri="{9D8B030D-6E8A-4147-A177-3AD203B41FA5}">
                      <a16:colId xmlns:a16="http://schemas.microsoft.com/office/drawing/2014/main" val="2116306412"/>
                    </a:ext>
                  </a:extLst>
                </a:gridCol>
                <a:gridCol w="246888">
                  <a:extLst>
                    <a:ext uri="{9D8B030D-6E8A-4147-A177-3AD203B41FA5}">
                      <a16:colId xmlns:a16="http://schemas.microsoft.com/office/drawing/2014/main" val="2951818201"/>
                    </a:ext>
                  </a:extLst>
                </a:gridCol>
                <a:gridCol w="246888">
                  <a:extLst>
                    <a:ext uri="{9D8B030D-6E8A-4147-A177-3AD203B41FA5}">
                      <a16:colId xmlns:a16="http://schemas.microsoft.com/office/drawing/2014/main" val="76900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75824156"/>
                  </a:ext>
                </a:extLst>
              </a:tr>
            </a:tbl>
          </a:graphicData>
        </a:graphic>
      </p:graphicFrame>
      <p:sp>
        <p:nvSpPr>
          <p:cNvPr id="4" name="Text Placeholder 3">
            <a:extLst>
              <a:ext uri="{FF2B5EF4-FFF2-40B4-BE49-F238E27FC236}">
                <a16:creationId xmlns:a16="http://schemas.microsoft.com/office/drawing/2014/main" id="{B62D4ECD-BA98-4E64-A684-87BC9798161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158951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392D9-6CF9-4E3B-B7DA-54B95D8246C2}"/>
              </a:ext>
            </a:extLst>
          </p:cNvPr>
          <p:cNvSpPr>
            <a:spLocks noGrp="1"/>
          </p:cNvSpPr>
          <p:nvPr>
            <p:ph type="title"/>
          </p:nvPr>
        </p:nvSpPr>
        <p:spPr/>
        <p:txBody>
          <a:bodyPr/>
          <a:lstStyle/>
          <a:p>
            <a:r>
              <a:rPr lang="en-US"/>
              <a:t>Facebook Own Posts Table - 2 of 14</a:t>
            </a:r>
          </a:p>
        </p:txBody>
      </p:sp>
      <p:graphicFrame>
        <p:nvGraphicFramePr>
          <p:cNvPr id="5" name="Table Placeholder 4">
            <a:extLst>
              <a:ext uri="{FF2B5EF4-FFF2-40B4-BE49-F238E27FC236}">
                <a16:creationId xmlns:a16="http://schemas.microsoft.com/office/drawing/2014/main" id="{F4065E2C-09EB-41CA-BDFD-7E5FF969443C}"/>
              </a:ext>
            </a:extLst>
          </p:cNvPr>
          <p:cNvGraphicFramePr>
            <a:graphicFrameLocks noGrp="1"/>
          </p:cNvGraphicFramePr>
          <p:nvPr>
            <p:ph type="tbl" sz="quarter" idx="13"/>
            <p:extLst>
              <p:ext uri="{D42A27DB-BD31-4B8C-83A1-F6EECF244321}">
                <p14:modId xmlns:p14="http://schemas.microsoft.com/office/powerpoint/2010/main" val="2136652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9948893"/>
                    </a:ext>
                  </a:extLst>
                </a:gridCol>
                <a:gridCol w="246888">
                  <a:extLst>
                    <a:ext uri="{9D8B030D-6E8A-4147-A177-3AD203B41FA5}">
                      <a16:colId xmlns:a16="http://schemas.microsoft.com/office/drawing/2014/main" val="273806932"/>
                    </a:ext>
                  </a:extLst>
                </a:gridCol>
                <a:gridCol w="246888">
                  <a:extLst>
                    <a:ext uri="{9D8B030D-6E8A-4147-A177-3AD203B41FA5}">
                      <a16:colId xmlns:a16="http://schemas.microsoft.com/office/drawing/2014/main" val="964865207"/>
                    </a:ext>
                  </a:extLst>
                </a:gridCol>
                <a:gridCol w="246888">
                  <a:extLst>
                    <a:ext uri="{9D8B030D-6E8A-4147-A177-3AD203B41FA5}">
                      <a16:colId xmlns:a16="http://schemas.microsoft.com/office/drawing/2014/main" val="1665676183"/>
                    </a:ext>
                  </a:extLst>
                </a:gridCol>
                <a:gridCol w="246888">
                  <a:extLst>
                    <a:ext uri="{9D8B030D-6E8A-4147-A177-3AD203B41FA5}">
                      <a16:colId xmlns:a16="http://schemas.microsoft.com/office/drawing/2014/main" val="132224668"/>
                    </a:ext>
                  </a:extLst>
                </a:gridCol>
                <a:gridCol w="246888">
                  <a:extLst>
                    <a:ext uri="{9D8B030D-6E8A-4147-A177-3AD203B41FA5}">
                      <a16:colId xmlns:a16="http://schemas.microsoft.com/office/drawing/2014/main" val="3350719015"/>
                    </a:ext>
                  </a:extLst>
                </a:gridCol>
                <a:gridCol w="246888">
                  <a:extLst>
                    <a:ext uri="{9D8B030D-6E8A-4147-A177-3AD203B41FA5}">
                      <a16:colId xmlns:a16="http://schemas.microsoft.com/office/drawing/2014/main" val="3360880413"/>
                    </a:ext>
                  </a:extLst>
                </a:gridCol>
                <a:gridCol w="246888">
                  <a:extLst>
                    <a:ext uri="{9D8B030D-6E8A-4147-A177-3AD203B41FA5}">
                      <a16:colId xmlns:a16="http://schemas.microsoft.com/office/drawing/2014/main" val="2535735897"/>
                    </a:ext>
                  </a:extLst>
                </a:gridCol>
                <a:gridCol w="246888">
                  <a:extLst>
                    <a:ext uri="{9D8B030D-6E8A-4147-A177-3AD203B41FA5}">
                      <a16:colId xmlns:a16="http://schemas.microsoft.com/office/drawing/2014/main" val="812978969"/>
                    </a:ext>
                  </a:extLst>
                </a:gridCol>
                <a:gridCol w="246888">
                  <a:extLst>
                    <a:ext uri="{9D8B030D-6E8A-4147-A177-3AD203B41FA5}">
                      <a16:colId xmlns:a16="http://schemas.microsoft.com/office/drawing/2014/main" val="3574613488"/>
                    </a:ext>
                  </a:extLst>
                </a:gridCol>
                <a:gridCol w="246888">
                  <a:extLst>
                    <a:ext uri="{9D8B030D-6E8A-4147-A177-3AD203B41FA5}">
                      <a16:colId xmlns:a16="http://schemas.microsoft.com/office/drawing/2014/main" val="2178077249"/>
                    </a:ext>
                  </a:extLst>
                </a:gridCol>
                <a:gridCol w="246888">
                  <a:extLst>
                    <a:ext uri="{9D8B030D-6E8A-4147-A177-3AD203B41FA5}">
                      <a16:colId xmlns:a16="http://schemas.microsoft.com/office/drawing/2014/main" val="4057217270"/>
                    </a:ext>
                  </a:extLst>
                </a:gridCol>
                <a:gridCol w="246888">
                  <a:extLst>
                    <a:ext uri="{9D8B030D-6E8A-4147-A177-3AD203B41FA5}">
                      <a16:colId xmlns:a16="http://schemas.microsoft.com/office/drawing/2014/main" val="827205508"/>
                    </a:ext>
                  </a:extLst>
                </a:gridCol>
                <a:gridCol w="246888">
                  <a:extLst>
                    <a:ext uri="{9D8B030D-6E8A-4147-A177-3AD203B41FA5}">
                      <a16:colId xmlns:a16="http://schemas.microsoft.com/office/drawing/2014/main" val="2953531538"/>
                    </a:ext>
                  </a:extLst>
                </a:gridCol>
                <a:gridCol w="246888">
                  <a:extLst>
                    <a:ext uri="{9D8B030D-6E8A-4147-A177-3AD203B41FA5}">
                      <a16:colId xmlns:a16="http://schemas.microsoft.com/office/drawing/2014/main" val="3515174304"/>
                    </a:ext>
                  </a:extLst>
                </a:gridCol>
                <a:gridCol w="246888">
                  <a:extLst>
                    <a:ext uri="{9D8B030D-6E8A-4147-A177-3AD203B41FA5}">
                      <a16:colId xmlns:a16="http://schemas.microsoft.com/office/drawing/2014/main" val="152803783"/>
                    </a:ext>
                  </a:extLst>
                </a:gridCol>
                <a:gridCol w="246888">
                  <a:extLst>
                    <a:ext uri="{9D8B030D-6E8A-4147-A177-3AD203B41FA5}">
                      <a16:colId xmlns:a16="http://schemas.microsoft.com/office/drawing/2014/main" val="1049605791"/>
                    </a:ext>
                  </a:extLst>
                </a:gridCol>
                <a:gridCol w="246888">
                  <a:extLst>
                    <a:ext uri="{9D8B030D-6E8A-4147-A177-3AD203B41FA5}">
                      <a16:colId xmlns:a16="http://schemas.microsoft.com/office/drawing/2014/main" val="605153687"/>
                    </a:ext>
                  </a:extLst>
                </a:gridCol>
                <a:gridCol w="246888">
                  <a:extLst>
                    <a:ext uri="{9D8B030D-6E8A-4147-A177-3AD203B41FA5}">
                      <a16:colId xmlns:a16="http://schemas.microsoft.com/office/drawing/2014/main" val="2919600966"/>
                    </a:ext>
                  </a:extLst>
                </a:gridCol>
                <a:gridCol w="246888">
                  <a:extLst>
                    <a:ext uri="{9D8B030D-6E8A-4147-A177-3AD203B41FA5}">
                      <a16:colId xmlns:a16="http://schemas.microsoft.com/office/drawing/2014/main" val="2422684606"/>
                    </a:ext>
                  </a:extLst>
                </a:gridCol>
                <a:gridCol w="246888">
                  <a:extLst>
                    <a:ext uri="{9D8B030D-6E8A-4147-A177-3AD203B41FA5}">
                      <a16:colId xmlns:a16="http://schemas.microsoft.com/office/drawing/2014/main" val="3224347810"/>
                    </a:ext>
                  </a:extLst>
                </a:gridCol>
                <a:gridCol w="246888">
                  <a:extLst>
                    <a:ext uri="{9D8B030D-6E8A-4147-A177-3AD203B41FA5}">
                      <a16:colId xmlns:a16="http://schemas.microsoft.com/office/drawing/2014/main" val="2597433658"/>
                    </a:ext>
                  </a:extLst>
                </a:gridCol>
                <a:gridCol w="246888">
                  <a:extLst>
                    <a:ext uri="{9D8B030D-6E8A-4147-A177-3AD203B41FA5}">
                      <a16:colId xmlns:a16="http://schemas.microsoft.com/office/drawing/2014/main" val="3676471570"/>
                    </a:ext>
                  </a:extLst>
                </a:gridCol>
                <a:gridCol w="246888">
                  <a:extLst>
                    <a:ext uri="{9D8B030D-6E8A-4147-A177-3AD203B41FA5}">
                      <a16:colId xmlns:a16="http://schemas.microsoft.com/office/drawing/2014/main" val="1166719936"/>
                    </a:ext>
                  </a:extLst>
                </a:gridCol>
                <a:gridCol w="246888">
                  <a:extLst>
                    <a:ext uri="{9D8B030D-6E8A-4147-A177-3AD203B41FA5}">
                      <a16:colId xmlns:a16="http://schemas.microsoft.com/office/drawing/2014/main" val="1822922036"/>
                    </a:ext>
                  </a:extLst>
                </a:gridCol>
                <a:gridCol w="246888">
                  <a:extLst>
                    <a:ext uri="{9D8B030D-6E8A-4147-A177-3AD203B41FA5}">
                      <a16:colId xmlns:a16="http://schemas.microsoft.com/office/drawing/2014/main" val="1372674951"/>
                    </a:ext>
                  </a:extLst>
                </a:gridCol>
                <a:gridCol w="246888">
                  <a:extLst>
                    <a:ext uri="{9D8B030D-6E8A-4147-A177-3AD203B41FA5}">
                      <a16:colId xmlns:a16="http://schemas.microsoft.com/office/drawing/2014/main" val="3497269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7570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Who do you think is the toothpaste’s favourite artist? 
Hint: What do you mint? ♫ oh ~ ♪ what do you mint?  ♪  ♬
🎶🎵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10415396"/>
                  </a:ext>
                </a:extLst>
              </a:tr>
            </a:tbl>
          </a:graphicData>
        </a:graphic>
      </p:graphicFrame>
      <p:sp>
        <p:nvSpPr>
          <p:cNvPr id="4" name="Text Placeholder 3">
            <a:extLst>
              <a:ext uri="{FF2B5EF4-FFF2-40B4-BE49-F238E27FC236}">
                <a16:creationId xmlns:a16="http://schemas.microsoft.com/office/drawing/2014/main" id="{5ECA2024-192C-4420-AB71-F1A986DADAF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46741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68B59-1ADA-4C5A-BF51-8BD63C7EBE93}"/>
              </a:ext>
            </a:extLst>
          </p:cNvPr>
          <p:cNvSpPr>
            <a:spLocks noGrp="1"/>
          </p:cNvSpPr>
          <p:nvPr>
            <p:ph type="title"/>
          </p:nvPr>
        </p:nvSpPr>
        <p:spPr/>
        <p:txBody>
          <a:bodyPr/>
          <a:lstStyle/>
          <a:p>
            <a:r>
              <a:rPr lang="en-US"/>
              <a:t>Facebook Own Posts Table - 3 of 14</a:t>
            </a:r>
          </a:p>
        </p:txBody>
      </p:sp>
      <p:graphicFrame>
        <p:nvGraphicFramePr>
          <p:cNvPr id="5" name="Table Placeholder 4">
            <a:extLst>
              <a:ext uri="{FF2B5EF4-FFF2-40B4-BE49-F238E27FC236}">
                <a16:creationId xmlns:a16="http://schemas.microsoft.com/office/drawing/2014/main" id="{7399C13A-6219-4457-8457-12EE5781EFF2}"/>
              </a:ext>
            </a:extLst>
          </p:cNvPr>
          <p:cNvGraphicFramePr>
            <a:graphicFrameLocks noGrp="1"/>
          </p:cNvGraphicFramePr>
          <p:nvPr>
            <p:ph type="tbl" sz="quarter" idx="13"/>
            <p:extLst>
              <p:ext uri="{D42A27DB-BD31-4B8C-83A1-F6EECF244321}">
                <p14:modId xmlns:p14="http://schemas.microsoft.com/office/powerpoint/2010/main" val="713603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46839946"/>
                    </a:ext>
                  </a:extLst>
                </a:gridCol>
                <a:gridCol w="246888">
                  <a:extLst>
                    <a:ext uri="{9D8B030D-6E8A-4147-A177-3AD203B41FA5}">
                      <a16:colId xmlns:a16="http://schemas.microsoft.com/office/drawing/2014/main" val="3355008552"/>
                    </a:ext>
                  </a:extLst>
                </a:gridCol>
                <a:gridCol w="246888">
                  <a:extLst>
                    <a:ext uri="{9D8B030D-6E8A-4147-A177-3AD203B41FA5}">
                      <a16:colId xmlns:a16="http://schemas.microsoft.com/office/drawing/2014/main" val="2783430606"/>
                    </a:ext>
                  </a:extLst>
                </a:gridCol>
                <a:gridCol w="246888">
                  <a:extLst>
                    <a:ext uri="{9D8B030D-6E8A-4147-A177-3AD203B41FA5}">
                      <a16:colId xmlns:a16="http://schemas.microsoft.com/office/drawing/2014/main" val="4134629330"/>
                    </a:ext>
                  </a:extLst>
                </a:gridCol>
                <a:gridCol w="246888">
                  <a:extLst>
                    <a:ext uri="{9D8B030D-6E8A-4147-A177-3AD203B41FA5}">
                      <a16:colId xmlns:a16="http://schemas.microsoft.com/office/drawing/2014/main" val="940371463"/>
                    </a:ext>
                  </a:extLst>
                </a:gridCol>
                <a:gridCol w="246888">
                  <a:extLst>
                    <a:ext uri="{9D8B030D-6E8A-4147-A177-3AD203B41FA5}">
                      <a16:colId xmlns:a16="http://schemas.microsoft.com/office/drawing/2014/main" val="155843781"/>
                    </a:ext>
                  </a:extLst>
                </a:gridCol>
                <a:gridCol w="246888">
                  <a:extLst>
                    <a:ext uri="{9D8B030D-6E8A-4147-A177-3AD203B41FA5}">
                      <a16:colId xmlns:a16="http://schemas.microsoft.com/office/drawing/2014/main" val="900093998"/>
                    </a:ext>
                  </a:extLst>
                </a:gridCol>
                <a:gridCol w="246888">
                  <a:extLst>
                    <a:ext uri="{9D8B030D-6E8A-4147-A177-3AD203B41FA5}">
                      <a16:colId xmlns:a16="http://schemas.microsoft.com/office/drawing/2014/main" val="3734300147"/>
                    </a:ext>
                  </a:extLst>
                </a:gridCol>
                <a:gridCol w="246888">
                  <a:extLst>
                    <a:ext uri="{9D8B030D-6E8A-4147-A177-3AD203B41FA5}">
                      <a16:colId xmlns:a16="http://schemas.microsoft.com/office/drawing/2014/main" val="2637245628"/>
                    </a:ext>
                  </a:extLst>
                </a:gridCol>
                <a:gridCol w="246888">
                  <a:extLst>
                    <a:ext uri="{9D8B030D-6E8A-4147-A177-3AD203B41FA5}">
                      <a16:colId xmlns:a16="http://schemas.microsoft.com/office/drawing/2014/main" val="408498528"/>
                    </a:ext>
                  </a:extLst>
                </a:gridCol>
                <a:gridCol w="246888">
                  <a:extLst>
                    <a:ext uri="{9D8B030D-6E8A-4147-A177-3AD203B41FA5}">
                      <a16:colId xmlns:a16="http://schemas.microsoft.com/office/drawing/2014/main" val="2211100157"/>
                    </a:ext>
                  </a:extLst>
                </a:gridCol>
                <a:gridCol w="246888">
                  <a:extLst>
                    <a:ext uri="{9D8B030D-6E8A-4147-A177-3AD203B41FA5}">
                      <a16:colId xmlns:a16="http://schemas.microsoft.com/office/drawing/2014/main" val="3308110636"/>
                    </a:ext>
                  </a:extLst>
                </a:gridCol>
                <a:gridCol w="246888">
                  <a:extLst>
                    <a:ext uri="{9D8B030D-6E8A-4147-A177-3AD203B41FA5}">
                      <a16:colId xmlns:a16="http://schemas.microsoft.com/office/drawing/2014/main" val="1390082303"/>
                    </a:ext>
                  </a:extLst>
                </a:gridCol>
                <a:gridCol w="246888">
                  <a:extLst>
                    <a:ext uri="{9D8B030D-6E8A-4147-A177-3AD203B41FA5}">
                      <a16:colId xmlns:a16="http://schemas.microsoft.com/office/drawing/2014/main" val="1128923706"/>
                    </a:ext>
                  </a:extLst>
                </a:gridCol>
                <a:gridCol w="246888">
                  <a:extLst>
                    <a:ext uri="{9D8B030D-6E8A-4147-A177-3AD203B41FA5}">
                      <a16:colId xmlns:a16="http://schemas.microsoft.com/office/drawing/2014/main" val="3578777242"/>
                    </a:ext>
                  </a:extLst>
                </a:gridCol>
                <a:gridCol w="246888">
                  <a:extLst>
                    <a:ext uri="{9D8B030D-6E8A-4147-A177-3AD203B41FA5}">
                      <a16:colId xmlns:a16="http://schemas.microsoft.com/office/drawing/2014/main" val="3857432354"/>
                    </a:ext>
                  </a:extLst>
                </a:gridCol>
                <a:gridCol w="246888">
                  <a:extLst>
                    <a:ext uri="{9D8B030D-6E8A-4147-A177-3AD203B41FA5}">
                      <a16:colId xmlns:a16="http://schemas.microsoft.com/office/drawing/2014/main" val="903266281"/>
                    </a:ext>
                  </a:extLst>
                </a:gridCol>
                <a:gridCol w="246888">
                  <a:extLst>
                    <a:ext uri="{9D8B030D-6E8A-4147-A177-3AD203B41FA5}">
                      <a16:colId xmlns:a16="http://schemas.microsoft.com/office/drawing/2014/main" val="2691156557"/>
                    </a:ext>
                  </a:extLst>
                </a:gridCol>
                <a:gridCol w="246888">
                  <a:extLst>
                    <a:ext uri="{9D8B030D-6E8A-4147-A177-3AD203B41FA5}">
                      <a16:colId xmlns:a16="http://schemas.microsoft.com/office/drawing/2014/main" val="3177331697"/>
                    </a:ext>
                  </a:extLst>
                </a:gridCol>
                <a:gridCol w="246888">
                  <a:extLst>
                    <a:ext uri="{9D8B030D-6E8A-4147-A177-3AD203B41FA5}">
                      <a16:colId xmlns:a16="http://schemas.microsoft.com/office/drawing/2014/main" val="4287201244"/>
                    </a:ext>
                  </a:extLst>
                </a:gridCol>
                <a:gridCol w="246888">
                  <a:extLst>
                    <a:ext uri="{9D8B030D-6E8A-4147-A177-3AD203B41FA5}">
                      <a16:colId xmlns:a16="http://schemas.microsoft.com/office/drawing/2014/main" val="1158875824"/>
                    </a:ext>
                  </a:extLst>
                </a:gridCol>
                <a:gridCol w="246888">
                  <a:extLst>
                    <a:ext uri="{9D8B030D-6E8A-4147-A177-3AD203B41FA5}">
                      <a16:colId xmlns:a16="http://schemas.microsoft.com/office/drawing/2014/main" val="213410436"/>
                    </a:ext>
                  </a:extLst>
                </a:gridCol>
                <a:gridCol w="246888">
                  <a:extLst>
                    <a:ext uri="{9D8B030D-6E8A-4147-A177-3AD203B41FA5}">
                      <a16:colId xmlns:a16="http://schemas.microsoft.com/office/drawing/2014/main" val="2437167260"/>
                    </a:ext>
                  </a:extLst>
                </a:gridCol>
                <a:gridCol w="246888">
                  <a:extLst>
                    <a:ext uri="{9D8B030D-6E8A-4147-A177-3AD203B41FA5}">
                      <a16:colId xmlns:a16="http://schemas.microsoft.com/office/drawing/2014/main" val="814976552"/>
                    </a:ext>
                  </a:extLst>
                </a:gridCol>
                <a:gridCol w="246888">
                  <a:extLst>
                    <a:ext uri="{9D8B030D-6E8A-4147-A177-3AD203B41FA5}">
                      <a16:colId xmlns:a16="http://schemas.microsoft.com/office/drawing/2014/main" val="3316407208"/>
                    </a:ext>
                  </a:extLst>
                </a:gridCol>
                <a:gridCol w="246888">
                  <a:extLst>
                    <a:ext uri="{9D8B030D-6E8A-4147-A177-3AD203B41FA5}">
                      <a16:colId xmlns:a16="http://schemas.microsoft.com/office/drawing/2014/main" val="3332076771"/>
                    </a:ext>
                  </a:extLst>
                </a:gridCol>
                <a:gridCol w="246888">
                  <a:extLst>
                    <a:ext uri="{9D8B030D-6E8A-4147-A177-3AD203B41FA5}">
                      <a16:colId xmlns:a16="http://schemas.microsoft.com/office/drawing/2014/main" val="2604786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5393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- 2018-03-28 12:00:01</a:t>
                      </a:r>
                      <a:r>
                        <a:rPr kumimoji="0" lang="en-US" sz="1000" b="0" i="0" u="none" strike="noStrike" kern="1200" cap="none" spc="0" normalizeH="0" baseline="0" noProof="0">
                          <a:ln>
                            <a:noFill/>
                          </a:ln>
                          <a:solidFill>
                            <a:prstClr val="black"/>
                          </a:solidFill>
                          <a:effectLst/>
                          <a:uLnTx/>
                          <a:uFillTx/>
                          <a:latin typeface="+mn-lt"/>
                          <a:ea typeface="+mn-ea"/>
                          <a:cs typeface="+mn-cs"/>
                        </a:rPr>
                        <a:t>
Toothpaste that brighten your day!
#SPLAT Medical Herb toothpaste contains natural essential oil and medical herbs extract take care of your gums. It have an enchanting aroma produced by geranium essential oil which creates a bright mood.
Start your day with Medical Herb toothpaste, you can get it at Jaya Grocer and Shopee!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37267343"/>
                  </a:ext>
                </a:extLst>
              </a:tr>
            </a:tbl>
          </a:graphicData>
        </a:graphic>
      </p:graphicFrame>
      <p:sp>
        <p:nvSpPr>
          <p:cNvPr id="4" name="Text Placeholder 3">
            <a:extLst>
              <a:ext uri="{FF2B5EF4-FFF2-40B4-BE49-F238E27FC236}">
                <a16:creationId xmlns:a16="http://schemas.microsoft.com/office/drawing/2014/main" id="{7FC6968A-512E-482A-B9EB-BAF82E6C5E9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02110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1F62C-8E63-42CA-9A19-3AEA65D46FF5}"/>
              </a:ext>
            </a:extLst>
          </p:cNvPr>
          <p:cNvSpPr>
            <a:spLocks noGrp="1"/>
          </p:cNvSpPr>
          <p:nvPr>
            <p:ph type="title"/>
          </p:nvPr>
        </p:nvSpPr>
        <p:spPr/>
        <p:txBody>
          <a:bodyPr/>
          <a:lstStyle/>
          <a:p>
            <a:r>
              <a:rPr lang="en-US"/>
              <a:t>Facebook Own Posts Table - 4 of 14</a:t>
            </a:r>
          </a:p>
        </p:txBody>
      </p:sp>
      <p:graphicFrame>
        <p:nvGraphicFramePr>
          <p:cNvPr id="5" name="Table Placeholder 4">
            <a:extLst>
              <a:ext uri="{FF2B5EF4-FFF2-40B4-BE49-F238E27FC236}">
                <a16:creationId xmlns:a16="http://schemas.microsoft.com/office/drawing/2014/main" id="{40E7CBFD-FD72-468B-BA67-6980809BDC94}"/>
              </a:ext>
            </a:extLst>
          </p:cNvPr>
          <p:cNvGraphicFramePr>
            <a:graphicFrameLocks noGrp="1"/>
          </p:cNvGraphicFramePr>
          <p:nvPr>
            <p:ph type="tbl" sz="quarter" idx="13"/>
            <p:extLst>
              <p:ext uri="{D42A27DB-BD31-4B8C-83A1-F6EECF244321}">
                <p14:modId xmlns:p14="http://schemas.microsoft.com/office/powerpoint/2010/main" val="178540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51836840"/>
                    </a:ext>
                  </a:extLst>
                </a:gridCol>
                <a:gridCol w="246888">
                  <a:extLst>
                    <a:ext uri="{9D8B030D-6E8A-4147-A177-3AD203B41FA5}">
                      <a16:colId xmlns:a16="http://schemas.microsoft.com/office/drawing/2014/main" val="1242592641"/>
                    </a:ext>
                  </a:extLst>
                </a:gridCol>
                <a:gridCol w="246888">
                  <a:extLst>
                    <a:ext uri="{9D8B030D-6E8A-4147-A177-3AD203B41FA5}">
                      <a16:colId xmlns:a16="http://schemas.microsoft.com/office/drawing/2014/main" val="16482030"/>
                    </a:ext>
                  </a:extLst>
                </a:gridCol>
                <a:gridCol w="246888">
                  <a:extLst>
                    <a:ext uri="{9D8B030D-6E8A-4147-A177-3AD203B41FA5}">
                      <a16:colId xmlns:a16="http://schemas.microsoft.com/office/drawing/2014/main" val="3366565272"/>
                    </a:ext>
                  </a:extLst>
                </a:gridCol>
                <a:gridCol w="246888">
                  <a:extLst>
                    <a:ext uri="{9D8B030D-6E8A-4147-A177-3AD203B41FA5}">
                      <a16:colId xmlns:a16="http://schemas.microsoft.com/office/drawing/2014/main" val="2066128433"/>
                    </a:ext>
                  </a:extLst>
                </a:gridCol>
                <a:gridCol w="246888">
                  <a:extLst>
                    <a:ext uri="{9D8B030D-6E8A-4147-A177-3AD203B41FA5}">
                      <a16:colId xmlns:a16="http://schemas.microsoft.com/office/drawing/2014/main" val="187607317"/>
                    </a:ext>
                  </a:extLst>
                </a:gridCol>
                <a:gridCol w="246888">
                  <a:extLst>
                    <a:ext uri="{9D8B030D-6E8A-4147-A177-3AD203B41FA5}">
                      <a16:colId xmlns:a16="http://schemas.microsoft.com/office/drawing/2014/main" val="2816726799"/>
                    </a:ext>
                  </a:extLst>
                </a:gridCol>
                <a:gridCol w="246888">
                  <a:extLst>
                    <a:ext uri="{9D8B030D-6E8A-4147-A177-3AD203B41FA5}">
                      <a16:colId xmlns:a16="http://schemas.microsoft.com/office/drawing/2014/main" val="2685013900"/>
                    </a:ext>
                  </a:extLst>
                </a:gridCol>
                <a:gridCol w="246888">
                  <a:extLst>
                    <a:ext uri="{9D8B030D-6E8A-4147-A177-3AD203B41FA5}">
                      <a16:colId xmlns:a16="http://schemas.microsoft.com/office/drawing/2014/main" val="382341158"/>
                    </a:ext>
                  </a:extLst>
                </a:gridCol>
                <a:gridCol w="246888">
                  <a:extLst>
                    <a:ext uri="{9D8B030D-6E8A-4147-A177-3AD203B41FA5}">
                      <a16:colId xmlns:a16="http://schemas.microsoft.com/office/drawing/2014/main" val="640462044"/>
                    </a:ext>
                  </a:extLst>
                </a:gridCol>
                <a:gridCol w="246888">
                  <a:extLst>
                    <a:ext uri="{9D8B030D-6E8A-4147-A177-3AD203B41FA5}">
                      <a16:colId xmlns:a16="http://schemas.microsoft.com/office/drawing/2014/main" val="2818828102"/>
                    </a:ext>
                  </a:extLst>
                </a:gridCol>
                <a:gridCol w="246888">
                  <a:extLst>
                    <a:ext uri="{9D8B030D-6E8A-4147-A177-3AD203B41FA5}">
                      <a16:colId xmlns:a16="http://schemas.microsoft.com/office/drawing/2014/main" val="2383634416"/>
                    </a:ext>
                  </a:extLst>
                </a:gridCol>
                <a:gridCol w="246888">
                  <a:extLst>
                    <a:ext uri="{9D8B030D-6E8A-4147-A177-3AD203B41FA5}">
                      <a16:colId xmlns:a16="http://schemas.microsoft.com/office/drawing/2014/main" val="1230300171"/>
                    </a:ext>
                  </a:extLst>
                </a:gridCol>
                <a:gridCol w="246888">
                  <a:extLst>
                    <a:ext uri="{9D8B030D-6E8A-4147-A177-3AD203B41FA5}">
                      <a16:colId xmlns:a16="http://schemas.microsoft.com/office/drawing/2014/main" val="826861071"/>
                    </a:ext>
                  </a:extLst>
                </a:gridCol>
                <a:gridCol w="246888">
                  <a:extLst>
                    <a:ext uri="{9D8B030D-6E8A-4147-A177-3AD203B41FA5}">
                      <a16:colId xmlns:a16="http://schemas.microsoft.com/office/drawing/2014/main" val="3226175882"/>
                    </a:ext>
                  </a:extLst>
                </a:gridCol>
                <a:gridCol w="246888">
                  <a:extLst>
                    <a:ext uri="{9D8B030D-6E8A-4147-A177-3AD203B41FA5}">
                      <a16:colId xmlns:a16="http://schemas.microsoft.com/office/drawing/2014/main" val="2621110644"/>
                    </a:ext>
                  </a:extLst>
                </a:gridCol>
                <a:gridCol w="246888">
                  <a:extLst>
                    <a:ext uri="{9D8B030D-6E8A-4147-A177-3AD203B41FA5}">
                      <a16:colId xmlns:a16="http://schemas.microsoft.com/office/drawing/2014/main" val="65197361"/>
                    </a:ext>
                  </a:extLst>
                </a:gridCol>
                <a:gridCol w="246888">
                  <a:extLst>
                    <a:ext uri="{9D8B030D-6E8A-4147-A177-3AD203B41FA5}">
                      <a16:colId xmlns:a16="http://schemas.microsoft.com/office/drawing/2014/main" val="2008114772"/>
                    </a:ext>
                  </a:extLst>
                </a:gridCol>
                <a:gridCol w="246888">
                  <a:extLst>
                    <a:ext uri="{9D8B030D-6E8A-4147-A177-3AD203B41FA5}">
                      <a16:colId xmlns:a16="http://schemas.microsoft.com/office/drawing/2014/main" val="1466492407"/>
                    </a:ext>
                  </a:extLst>
                </a:gridCol>
                <a:gridCol w="246888">
                  <a:extLst>
                    <a:ext uri="{9D8B030D-6E8A-4147-A177-3AD203B41FA5}">
                      <a16:colId xmlns:a16="http://schemas.microsoft.com/office/drawing/2014/main" val="2959331497"/>
                    </a:ext>
                  </a:extLst>
                </a:gridCol>
                <a:gridCol w="246888">
                  <a:extLst>
                    <a:ext uri="{9D8B030D-6E8A-4147-A177-3AD203B41FA5}">
                      <a16:colId xmlns:a16="http://schemas.microsoft.com/office/drawing/2014/main" val="290413005"/>
                    </a:ext>
                  </a:extLst>
                </a:gridCol>
                <a:gridCol w="246888">
                  <a:extLst>
                    <a:ext uri="{9D8B030D-6E8A-4147-A177-3AD203B41FA5}">
                      <a16:colId xmlns:a16="http://schemas.microsoft.com/office/drawing/2014/main" val="3011325950"/>
                    </a:ext>
                  </a:extLst>
                </a:gridCol>
                <a:gridCol w="246888">
                  <a:extLst>
                    <a:ext uri="{9D8B030D-6E8A-4147-A177-3AD203B41FA5}">
                      <a16:colId xmlns:a16="http://schemas.microsoft.com/office/drawing/2014/main" val="5294655"/>
                    </a:ext>
                  </a:extLst>
                </a:gridCol>
                <a:gridCol w="246888">
                  <a:extLst>
                    <a:ext uri="{9D8B030D-6E8A-4147-A177-3AD203B41FA5}">
                      <a16:colId xmlns:a16="http://schemas.microsoft.com/office/drawing/2014/main" val="3921280959"/>
                    </a:ext>
                  </a:extLst>
                </a:gridCol>
                <a:gridCol w="246888">
                  <a:extLst>
                    <a:ext uri="{9D8B030D-6E8A-4147-A177-3AD203B41FA5}">
                      <a16:colId xmlns:a16="http://schemas.microsoft.com/office/drawing/2014/main" val="2521111497"/>
                    </a:ext>
                  </a:extLst>
                </a:gridCol>
                <a:gridCol w="246888">
                  <a:extLst>
                    <a:ext uri="{9D8B030D-6E8A-4147-A177-3AD203B41FA5}">
                      <a16:colId xmlns:a16="http://schemas.microsoft.com/office/drawing/2014/main" val="3414771024"/>
                    </a:ext>
                  </a:extLst>
                </a:gridCol>
                <a:gridCol w="246888">
                  <a:extLst>
                    <a:ext uri="{9D8B030D-6E8A-4147-A177-3AD203B41FA5}">
                      <a16:colId xmlns:a16="http://schemas.microsoft.com/office/drawing/2014/main" val="1036199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17598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- 2018-03-25 12:00:00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over 1 million bacteria are formed in your mouth in 2 – 4 hours after brushing your teeth?
4 – 7 hours after brushing, an invisible dental plaque is formed. By that time, you will have 10 million bacteria!
Shocking speed right? It’s important to brush your teeth twice daily with #SPLAT toothpaste to fight dental plaque.
#SPLATtoothpaste
#OralHygiene
#NaturalIngredients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35790794"/>
                  </a:ext>
                </a:extLst>
              </a:tr>
            </a:tbl>
          </a:graphicData>
        </a:graphic>
      </p:graphicFrame>
      <p:sp>
        <p:nvSpPr>
          <p:cNvPr id="4" name="Text Placeholder 3">
            <a:extLst>
              <a:ext uri="{FF2B5EF4-FFF2-40B4-BE49-F238E27FC236}">
                <a16:creationId xmlns:a16="http://schemas.microsoft.com/office/drawing/2014/main" id="{433C05E2-40D8-4E58-86E0-F64230BCA10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104686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E42A3-87B1-4179-8217-5D5E6BE1A909}"/>
              </a:ext>
            </a:extLst>
          </p:cNvPr>
          <p:cNvSpPr>
            <a:spLocks noGrp="1"/>
          </p:cNvSpPr>
          <p:nvPr>
            <p:ph type="title"/>
          </p:nvPr>
        </p:nvSpPr>
        <p:spPr/>
        <p:txBody>
          <a:bodyPr/>
          <a:lstStyle/>
          <a:p>
            <a:r>
              <a:rPr lang="en-US"/>
              <a:t>Facebook Own Posts Table - 5 of 14</a:t>
            </a:r>
          </a:p>
        </p:txBody>
      </p:sp>
      <p:graphicFrame>
        <p:nvGraphicFramePr>
          <p:cNvPr id="5" name="Table Placeholder 4">
            <a:extLst>
              <a:ext uri="{FF2B5EF4-FFF2-40B4-BE49-F238E27FC236}">
                <a16:creationId xmlns:a16="http://schemas.microsoft.com/office/drawing/2014/main" id="{F5401817-57AE-4039-B2B2-C8CBBA4CA9E6}"/>
              </a:ext>
            </a:extLst>
          </p:cNvPr>
          <p:cNvGraphicFramePr>
            <a:graphicFrameLocks noGrp="1"/>
          </p:cNvGraphicFramePr>
          <p:nvPr>
            <p:ph type="tbl" sz="quarter" idx="13"/>
            <p:extLst>
              <p:ext uri="{D42A27DB-BD31-4B8C-83A1-F6EECF244321}">
                <p14:modId xmlns:p14="http://schemas.microsoft.com/office/powerpoint/2010/main" val="1581983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79549679"/>
                    </a:ext>
                  </a:extLst>
                </a:gridCol>
                <a:gridCol w="246888">
                  <a:extLst>
                    <a:ext uri="{9D8B030D-6E8A-4147-A177-3AD203B41FA5}">
                      <a16:colId xmlns:a16="http://schemas.microsoft.com/office/drawing/2014/main" val="4211767529"/>
                    </a:ext>
                  </a:extLst>
                </a:gridCol>
                <a:gridCol w="246888">
                  <a:extLst>
                    <a:ext uri="{9D8B030D-6E8A-4147-A177-3AD203B41FA5}">
                      <a16:colId xmlns:a16="http://schemas.microsoft.com/office/drawing/2014/main" val="4024078972"/>
                    </a:ext>
                  </a:extLst>
                </a:gridCol>
                <a:gridCol w="246888">
                  <a:extLst>
                    <a:ext uri="{9D8B030D-6E8A-4147-A177-3AD203B41FA5}">
                      <a16:colId xmlns:a16="http://schemas.microsoft.com/office/drawing/2014/main" val="3717026946"/>
                    </a:ext>
                  </a:extLst>
                </a:gridCol>
                <a:gridCol w="246888">
                  <a:extLst>
                    <a:ext uri="{9D8B030D-6E8A-4147-A177-3AD203B41FA5}">
                      <a16:colId xmlns:a16="http://schemas.microsoft.com/office/drawing/2014/main" val="1629434864"/>
                    </a:ext>
                  </a:extLst>
                </a:gridCol>
                <a:gridCol w="246888">
                  <a:extLst>
                    <a:ext uri="{9D8B030D-6E8A-4147-A177-3AD203B41FA5}">
                      <a16:colId xmlns:a16="http://schemas.microsoft.com/office/drawing/2014/main" val="2337315231"/>
                    </a:ext>
                  </a:extLst>
                </a:gridCol>
                <a:gridCol w="246888">
                  <a:extLst>
                    <a:ext uri="{9D8B030D-6E8A-4147-A177-3AD203B41FA5}">
                      <a16:colId xmlns:a16="http://schemas.microsoft.com/office/drawing/2014/main" val="190137652"/>
                    </a:ext>
                  </a:extLst>
                </a:gridCol>
                <a:gridCol w="246888">
                  <a:extLst>
                    <a:ext uri="{9D8B030D-6E8A-4147-A177-3AD203B41FA5}">
                      <a16:colId xmlns:a16="http://schemas.microsoft.com/office/drawing/2014/main" val="61246175"/>
                    </a:ext>
                  </a:extLst>
                </a:gridCol>
                <a:gridCol w="246888">
                  <a:extLst>
                    <a:ext uri="{9D8B030D-6E8A-4147-A177-3AD203B41FA5}">
                      <a16:colId xmlns:a16="http://schemas.microsoft.com/office/drawing/2014/main" val="1179100437"/>
                    </a:ext>
                  </a:extLst>
                </a:gridCol>
                <a:gridCol w="246888">
                  <a:extLst>
                    <a:ext uri="{9D8B030D-6E8A-4147-A177-3AD203B41FA5}">
                      <a16:colId xmlns:a16="http://schemas.microsoft.com/office/drawing/2014/main" val="4176254796"/>
                    </a:ext>
                  </a:extLst>
                </a:gridCol>
                <a:gridCol w="246888">
                  <a:extLst>
                    <a:ext uri="{9D8B030D-6E8A-4147-A177-3AD203B41FA5}">
                      <a16:colId xmlns:a16="http://schemas.microsoft.com/office/drawing/2014/main" val="2487033907"/>
                    </a:ext>
                  </a:extLst>
                </a:gridCol>
                <a:gridCol w="246888">
                  <a:extLst>
                    <a:ext uri="{9D8B030D-6E8A-4147-A177-3AD203B41FA5}">
                      <a16:colId xmlns:a16="http://schemas.microsoft.com/office/drawing/2014/main" val="19363074"/>
                    </a:ext>
                  </a:extLst>
                </a:gridCol>
                <a:gridCol w="246888">
                  <a:extLst>
                    <a:ext uri="{9D8B030D-6E8A-4147-A177-3AD203B41FA5}">
                      <a16:colId xmlns:a16="http://schemas.microsoft.com/office/drawing/2014/main" val="534813633"/>
                    </a:ext>
                  </a:extLst>
                </a:gridCol>
                <a:gridCol w="246888">
                  <a:extLst>
                    <a:ext uri="{9D8B030D-6E8A-4147-A177-3AD203B41FA5}">
                      <a16:colId xmlns:a16="http://schemas.microsoft.com/office/drawing/2014/main" val="2015400850"/>
                    </a:ext>
                  </a:extLst>
                </a:gridCol>
                <a:gridCol w="246888">
                  <a:extLst>
                    <a:ext uri="{9D8B030D-6E8A-4147-A177-3AD203B41FA5}">
                      <a16:colId xmlns:a16="http://schemas.microsoft.com/office/drawing/2014/main" val="2354773608"/>
                    </a:ext>
                  </a:extLst>
                </a:gridCol>
                <a:gridCol w="246888">
                  <a:extLst>
                    <a:ext uri="{9D8B030D-6E8A-4147-A177-3AD203B41FA5}">
                      <a16:colId xmlns:a16="http://schemas.microsoft.com/office/drawing/2014/main" val="3399058411"/>
                    </a:ext>
                  </a:extLst>
                </a:gridCol>
                <a:gridCol w="246888">
                  <a:extLst>
                    <a:ext uri="{9D8B030D-6E8A-4147-A177-3AD203B41FA5}">
                      <a16:colId xmlns:a16="http://schemas.microsoft.com/office/drawing/2014/main" val="1613729233"/>
                    </a:ext>
                  </a:extLst>
                </a:gridCol>
                <a:gridCol w="246888">
                  <a:extLst>
                    <a:ext uri="{9D8B030D-6E8A-4147-A177-3AD203B41FA5}">
                      <a16:colId xmlns:a16="http://schemas.microsoft.com/office/drawing/2014/main" val="3785161553"/>
                    </a:ext>
                  </a:extLst>
                </a:gridCol>
                <a:gridCol w="246888">
                  <a:extLst>
                    <a:ext uri="{9D8B030D-6E8A-4147-A177-3AD203B41FA5}">
                      <a16:colId xmlns:a16="http://schemas.microsoft.com/office/drawing/2014/main" val="1130776018"/>
                    </a:ext>
                  </a:extLst>
                </a:gridCol>
                <a:gridCol w="246888">
                  <a:extLst>
                    <a:ext uri="{9D8B030D-6E8A-4147-A177-3AD203B41FA5}">
                      <a16:colId xmlns:a16="http://schemas.microsoft.com/office/drawing/2014/main" val="1629265380"/>
                    </a:ext>
                  </a:extLst>
                </a:gridCol>
                <a:gridCol w="246888">
                  <a:extLst>
                    <a:ext uri="{9D8B030D-6E8A-4147-A177-3AD203B41FA5}">
                      <a16:colId xmlns:a16="http://schemas.microsoft.com/office/drawing/2014/main" val="2841095022"/>
                    </a:ext>
                  </a:extLst>
                </a:gridCol>
                <a:gridCol w="246888">
                  <a:extLst>
                    <a:ext uri="{9D8B030D-6E8A-4147-A177-3AD203B41FA5}">
                      <a16:colId xmlns:a16="http://schemas.microsoft.com/office/drawing/2014/main" val="3918762330"/>
                    </a:ext>
                  </a:extLst>
                </a:gridCol>
                <a:gridCol w="246888">
                  <a:extLst>
                    <a:ext uri="{9D8B030D-6E8A-4147-A177-3AD203B41FA5}">
                      <a16:colId xmlns:a16="http://schemas.microsoft.com/office/drawing/2014/main" val="1422322211"/>
                    </a:ext>
                  </a:extLst>
                </a:gridCol>
                <a:gridCol w="246888">
                  <a:extLst>
                    <a:ext uri="{9D8B030D-6E8A-4147-A177-3AD203B41FA5}">
                      <a16:colId xmlns:a16="http://schemas.microsoft.com/office/drawing/2014/main" val="1927995183"/>
                    </a:ext>
                  </a:extLst>
                </a:gridCol>
                <a:gridCol w="246888">
                  <a:extLst>
                    <a:ext uri="{9D8B030D-6E8A-4147-A177-3AD203B41FA5}">
                      <a16:colId xmlns:a16="http://schemas.microsoft.com/office/drawing/2014/main" val="1430363184"/>
                    </a:ext>
                  </a:extLst>
                </a:gridCol>
                <a:gridCol w="246888">
                  <a:extLst>
                    <a:ext uri="{9D8B030D-6E8A-4147-A177-3AD203B41FA5}">
                      <a16:colId xmlns:a16="http://schemas.microsoft.com/office/drawing/2014/main" val="2982917377"/>
                    </a:ext>
                  </a:extLst>
                </a:gridCol>
                <a:gridCol w="246888">
                  <a:extLst>
                    <a:ext uri="{9D8B030D-6E8A-4147-A177-3AD203B41FA5}">
                      <a16:colId xmlns:a16="http://schemas.microsoft.com/office/drawing/2014/main" val="2101392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45184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How to KO bad breath everyday?
1. Drink more water and rinse with cool water
2. Floss your teeth after meals
3. Brush your teeth with #SPLAT Medical Herbs Toothpaste!
Its solid antibacterial properties from natural essential oils and medicinal herbs extracts create long-term breath freshness. It’s available at Ben's Independent Grocer !
#SPLATtoothpaste
#NaturalIngredients
#ProfessionalOralCare
#BrushingTeeth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59603211"/>
                  </a:ext>
                </a:extLst>
              </a:tr>
            </a:tbl>
          </a:graphicData>
        </a:graphic>
      </p:graphicFrame>
      <p:sp>
        <p:nvSpPr>
          <p:cNvPr id="4" name="Text Placeholder 3">
            <a:extLst>
              <a:ext uri="{FF2B5EF4-FFF2-40B4-BE49-F238E27FC236}">
                <a16:creationId xmlns:a16="http://schemas.microsoft.com/office/drawing/2014/main" id="{36102130-0095-48EC-BD6C-D26EF0384D2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631617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2E6BF-E5B5-4FA1-B678-6C36CFC97F50}"/>
              </a:ext>
            </a:extLst>
          </p:cNvPr>
          <p:cNvSpPr>
            <a:spLocks noGrp="1"/>
          </p:cNvSpPr>
          <p:nvPr>
            <p:ph type="title"/>
          </p:nvPr>
        </p:nvSpPr>
        <p:spPr/>
        <p:txBody>
          <a:bodyPr/>
          <a:lstStyle/>
          <a:p>
            <a:r>
              <a:rPr lang="en-US"/>
              <a:t>Facebook Own Posts Table - 6 of 14</a:t>
            </a:r>
          </a:p>
        </p:txBody>
      </p:sp>
      <p:graphicFrame>
        <p:nvGraphicFramePr>
          <p:cNvPr id="5" name="Table Placeholder 4">
            <a:extLst>
              <a:ext uri="{FF2B5EF4-FFF2-40B4-BE49-F238E27FC236}">
                <a16:creationId xmlns:a16="http://schemas.microsoft.com/office/drawing/2014/main" id="{50187EB5-5645-45CE-BA8F-0C4FAFC82B4D}"/>
              </a:ext>
            </a:extLst>
          </p:cNvPr>
          <p:cNvGraphicFramePr>
            <a:graphicFrameLocks noGrp="1"/>
          </p:cNvGraphicFramePr>
          <p:nvPr>
            <p:ph type="tbl" sz="quarter" idx="13"/>
            <p:extLst>
              <p:ext uri="{D42A27DB-BD31-4B8C-83A1-F6EECF244321}">
                <p14:modId xmlns:p14="http://schemas.microsoft.com/office/powerpoint/2010/main" val="358187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70204126"/>
                    </a:ext>
                  </a:extLst>
                </a:gridCol>
                <a:gridCol w="246888">
                  <a:extLst>
                    <a:ext uri="{9D8B030D-6E8A-4147-A177-3AD203B41FA5}">
                      <a16:colId xmlns:a16="http://schemas.microsoft.com/office/drawing/2014/main" val="1672716760"/>
                    </a:ext>
                  </a:extLst>
                </a:gridCol>
                <a:gridCol w="246888">
                  <a:extLst>
                    <a:ext uri="{9D8B030D-6E8A-4147-A177-3AD203B41FA5}">
                      <a16:colId xmlns:a16="http://schemas.microsoft.com/office/drawing/2014/main" val="225869158"/>
                    </a:ext>
                  </a:extLst>
                </a:gridCol>
                <a:gridCol w="246888">
                  <a:extLst>
                    <a:ext uri="{9D8B030D-6E8A-4147-A177-3AD203B41FA5}">
                      <a16:colId xmlns:a16="http://schemas.microsoft.com/office/drawing/2014/main" val="2787128205"/>
                    </a:ext>
                  </a:extLst>
                </a:gridCol>
                <a:gridCol w="246888">
                  <a:extLst>
                    <a:ext uri="{9D8B030D-6E8A-4147-A177-3AD203B41FA5}">
                      <a16:colId xmlns:a16="http://schemas.microsoft.com/office/drawing/2014/main" val="378636458"/>
                    </a:ext>
                  </a:extLst>
                </a:gridCol>
                <a:gridCol w="246888">
                  <a:extLst>
                    <a:ext uri="{9D8B030D-6E8A-4147-A177-3AD203B41FA5}">
                      <a16:colId xmlns:a16="http://schemas.microsoft.com/office/drawing/2014/main" val="3656903909"/>
                    </a:ext>
                  </a:extLst>
                </a:gridCol>
                <a:gridCol w="246888">
                  <a:extLst>
                    <a:ext uri="{9D8B030D-6E8A-4147-A177-3AD203B41FA5}">
                      <a16:colId xmlns:a16="http://schemas.microsoft.com/office/drawing/2014/main" val="2084245768"/>
                    </a:ext>
                  </a:extLst>
                </a:gridCol>
                <a:gridCol w="246888">
                  <a:extLst>
                    <a:ext uri="{9D8B030D-6E8A-4147-A177-3AD203B41FA5}">
                      <a16:colId xmlns:a16="http://schemas.microsoft.com/office/drawing/2014/main" val="3408588950"/>
                    </a:ext>
                  </a:extLst>
                </a:gridCol>
                <a:gridCol w="246888">
                  <a:extLst>
                    <a:ext uri="{9D8B030D-6E8A-4147-A177-3AD203B41FA5}">
                      <a16:colId xmlns:a16="http://schemas.microsoft.com/office/drawing/2014/main" val="2423312094"/>
                    </a:ext>
                  </a:extLst>
                </a:gridCol>
                <a:gridCol w="246888">
                  <a:extLst>
                    <a:ext uri="{9D8B030D-6E8A-4147-A177-3AD203B41FA5}">
                      <a16:colId xmlns:a16="http://schemas.microsoft.com/office/drawing/2014/main" val="2264588756"/>
                    </a:ext>
                  </a:extLst>
                </a:gridCol>
                <a:gridCol w="246888">
                  <a:extLst>
                    <a:ext uri="{9D8B030D-6E8A-4147-A177-3AD203B41FA5}">
                      <a16:colId xmlns:a16="http://schemas.microsoft.com/office/drawing/2014/main" val="3573893836"/>
                    </a:ext>
                  </a:extLst>
                </a:gridCol>
                <a:gridCol w="246888">
                  <a:extLst>
                    <a:ext uri="{9D8B030D-6E8A-4147-A177-3AD203B41FA5}">
                      <a16:colId xmlns:a16="http://schemas.microsoft.com/office/drawing/2014/main" val="2817786736"/>
                    </a:ext>
                  </a:extLst>
                </a:gridCol>
                <a:gridCol w="246888">
                  <a:extLst>
                    <a:ext uri="{9D8B030D-6E8A-4147-A177-3AD203B41FA5}">
                      <a16:colId xmlns:a16="http://schemas.microsoft.com/office/drawing/2014/main" val="1079625521"/>
                    </a:ext>
                  </a:extLst>
                </a:gridCol>
                <a:gridCol w="246888">
                  <a:extLst>
                    <a:ext uri="{9D8B030D-6E8A-4147-A177-3AD203B41FA5}">
                      <a16:colId xmlns:a16="http://schemas.microsoft.com/office/drawing/2014/main" val="3074260045"/>
                    </a:ext>
                  </a:extLst>
                </a:gridCol>
                <a:gridCol w="246888">
                  <a:extLst>
                    <a:ext uri="{9D8B030D-6E8A-4147-A177-3AD203B41FA5}">
                      <a16:colId xmlns:a16="http://schemas.microsoft.com/office/drawing/2014/main" val="1716647113"/>
                    </a:ext>
                  </a:extLst>
                </a:gridCol>
                <a:gridCol w="246888">
                  <a:extLst>
                    <a:ext uri="{9D8B030D-6E8A-4147-A177-3AD203B41FA5}">
                      <a16:colId xmlns:a16="http://schemas.microsoft.com/office/drawing/2014/main" val="4026051905"/>
                    </a:ext>
                  </a:extLst>
                </a:gridCol>
                <a:gridCol w="246888">
                  <a:extLst>
                    <a:ext uri="{9D8B030D-6E8A-4147-A177-3AD203B41FA5}">
                      <a16:colId xmlns:a16="http://schemas.microsoft.com/office/drawing/2014/main" val="3770678591"/>
                    </a:ext>
                  </a:extLst>
                </a:gridCol>
                <a:gridCol w="246888">
                  <a:extLst>
                    <a:ext uri="{9D8B030D-6E8A-4147-A177-3AD203B41FA5}">
                      <a16:colId xmlns:a16="http://schemas.microsoft.com/office/drawing/2014/main" val="4125728529"/>
                    </a:ext>
                  </a:extLst>
                </a:gridCol>
                <a:gridCol w="246888">
                  <a:extLst>
                    <a:ext uri="{9D8B030D-6E8A-4147-A177-3AD203B41FA5}">
                      <a16:colId xmlns:a16="http://schemas.microsoft.com/office/drawing/2014/main" val="681953064"/>
                    </a:ext>
                  </a:extLst>
                </a:gridCol>
                <a:gridCol w="246888">
                  <a:extLst>
                    <a:ext uri="{9D8B030D-6E8A-4147-A177-3AD203B41FA5}">
                      <a16:colId xmlns:a16="http://schemas.microsoft.com/office/drawing/2014/main" val="3538824120"/>
                    </a:ext>
                  </a:extLst>
                </a:gridCol>
                <a:gridCol w="246888">
                  <a:extLst>
                    <a:ext uri="{9D8B030D-6E8A-4147-A177-3AD203B41FA5}">
                      <a16:colId xmlns:a16="http://schemas.microsoft.com/office/drawing/2014/main" val="2976379833"/>
                    </a:ext>
                  </a:extLst>
                </a:gridCol>
                <a:gridCol w="246888">
                  <a:extLst>
                    <a:ext uri="{9D8B030D-6E8A-4147-A177-3AD203B41FA5}">
                      <a16:colId xmlns:a16="http://schemas.microsoft.com/office/drawing/2014/main" val="3403202078"/>
                    </a:ext>
                  </a:extLst>
                </a:gridCol>
                <a:gridCol w="246888">
                  <a:extLst>
                    <a:ext uri="{9D8B030D-6E8A-4147-A177-3AD203B41FA5}">
                      <a16:colId xmlns:a16="http://schemas.microsoft.com/office/drawing/2014/main" val="2749765579"/>
                    </a:ext>
                  </a:extLst>
                </a:gridCol>
                <a:gridCol w="246888">
                  <a:extLst>
                    <a:ext uri="{9D8B030D-6E8A-4147-A177-3AD203B41FA5}">
                      <a16:colId xmlns:a16="http://schemas.microsoft.com/office/drawing/2014/main" val="3192273211"/>
                    </a:ext>
                  </a:extLst>
                </a:gridCol>
                <a:gridCol w="246888">
                  <a:extLst>
                    <a:ext uri="{9D8B030D-6E8A-4147-A177-3AD203B41FA5}">
                      <a16:colId xmlns:a16="http://schemas.microsoft.com/office/drawing/2014/main" val="3313655643"/>
                    </a:ext>
                  </a:extLst>
                </a:gridCol>
                <a:gridCol w="246888">
                  <a:extLst>
                    <a:ext uri="{9D8B030D-6E8A-4147-A177-3AD203B41FA5}">
                      <a16:colId xmlns:a16="http://schemas.microsoft.com/office/drawing/2014/main" val="937814372"/>
                    </a:ext>
                  </a:extLst>
                </a:gridCol>
                <a:gridCol w="246888">
                  <a:extLst>
                    <a:ext uri="{9D8B030D-6E8A-4147-A177-3AD203B41FA5}">
                      <a16:colId xmlns:a16="http://schemas.microsoft.com/office/drawing/2014/main" val="1301162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72328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- 2018-03-20 12:00:00</a:t>
                      </a:r>
                      <a:r>
                        <a:rPr kumimoji="0" lang="en-US" sz="1000" b="0" i="0" u="none" strike="noStrike" kern="1200" cap="none" spc="0" normalizeH="0" baseline="0" noProof="0">
                          <a:ln>
                            <a:noFill/>
                          </a:ln>
                          <a:solidFill>
                            <a:prstClr val="black"/>
                          </a:solidFill>
                          <a:effectLst/>
                          <a:uLnTx/>
                          <a:uFillTx/>
                          <a:latin typeface="+mn-lt"/>
                          <a:ea typeface="+mn-ea"/>
                          <a:cs typeface="+mn-cs"/>
                        </a:rPr>
                        <a:t>
Dental cavities happens when plaque bacteria expel acid and breaks down carbohydrates. The oral pH balance becomes more acidic and it leads to the demineralization of your enamel.
Spots appear when your enamel loses mineral and causes tooth decay.
However! You can restore the damaged enamel by using remineralizing oral care products that contain calcium and phosphorus compounds.
#SPLATtoothpaste #oralhygiene
#oralhealthcare #naturalproducts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47783495"/>
                  </a:ext>
                </a:extLst>
              </a:tr>
            </a:tbl>
          </a:graphicData>
        </a:graphic>
      </p:graphicFrame>
      <p:sp>
        <p:nvSpPr>
          <p:cNvPr id="4" name="Text Placeholder 3">
            <a:extLst>
              <a:ext uri="{FF2B5EF4-FFF2-40B4-BE49-F238E27FC236}">
                <a16:creationId xmlns:a16="http://schemas.microsoft.com/office/drawing/2014/main" id="{3EDC0273-99F4-4224-8222-F77F14B1E02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159876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034FC-8C7D-47B0-BE14-90F564CADE48}"/>
              </a:ext>
            </a:extLst>
          </p:cNvPr>
          <p:cNvSpPr>
            <a:spLocks noGrp="1"/>
          </p:cNvSpPr>
          <p:nvPr>
            <p:ph type="title"/>
          </p:nvPr>
        </p:nvSpPr>
        <p:spPr/>
        <p:txBody>
          <a:bodyPr/>
          <a:lstStyle/>
          <a:p>
            <a:r>
              <a:rPr lang="en-US"/>
              <a:t>Facebook Own Posts Table - 7 of 14</a:t>
            </a:r>
          </a:p>
        </p:txBody>
      </p:sp>
      <p:graphicFrame>
        <p:nvGraphicFramePr>
          <p:cNvPr id="5" name="Table Placeholder 4">
            <a:extLst>
              <a:ext uri="{FF2B5EF4-FFF2-40B4-BE49-F238E27FC236}">
                <a16:creationId xmlns:a16="http://schemas.microsoft.com/office/drawing/2014/main" id="{F3860A61-027C-473A-9F8D-79FFA401ACB5}"/>
              </a:ext>
            </a:extLst>
          </p:cNvPr>
          <p:cNvGraphicFramePr>
            <a:graphicFrameLocks noGrp="1"/>
          </p:cNvGraphicFramePr>
          <p:nvPr>
            <p:ph type="tbl" sz="quarter" idx="13"/>
            <p:extLst>
              <p:ext uri="{D42A27DB-BD31-4B8C-83A1-F6EECF244321}">
                <p14:modId xmlns:p14="http://schemas.microsoft.com/office/powerpoint/2010/main" val="3722360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0597834"/>
                    </a:ext>
                  </a:extLst>
                </a:gridCol>
                <a:gridCol w="246888">
                  <a:extLst>
                    <a:ext uri="{9D8B030D-6E8A-4147-A177-3AD203B41FA5}">
                      <a16:colId xmlns:a16="http://schemas.microsoft.com/office/drawing/2014/main" val="2826874867"/>
                    </a:ext>
                  </a:extLst>
                </a:gridCol>
                <a:gridCol w="246888">
                  <a:extLst>
                    <a:ext uri="{9D8B030D-6E8A-4147-A177-3AD203B41FA5}">
                      <a16:colId xmlns:a16="http://schemas.microsoft.com/office/drawing/2014/main" val="2495084201"/>
                    </a:ext>
                  </a:extLst>
                </a:gridCol>
                <a:gridCol w="246888">
                  <a:extLst>
                    <a:ext uri="{9D8B030D-6E8A-4147-A177-3AD203B41FA5}">
                      <a16:colId xmlns:a16="http://schemas.microsoft.com/office/drawing/2014/main" val="3654687522"/>
                    </a:ext>
                  </a:extLst>
                </a:gridCol>
                <a:gridCol w="246888">
                  <a:extLst>
                    <a:ext uri="{9D8B030D-6E8A-4147-A177-3AD203B41FA5}">
                      <a16:colId xmlns:a16="http://schemas.microsoft.com/office/drawing/2014/main" val="451789290"/>
                    </a:ext>
                  </a:extLst>
                </a:gridCol>
                <a:gridCol w="246888">
                  <a:extLst>
                    <a:ext uri="{9D8B030D-6E8A-4147-A177-3AD203B41FA5}">
                      <a16:colId xmlns:a16="http://schemas.microsoft.com/office/drawing/2014/main" val="270126796"/>
                    </a:ext>
                  </a:extLst>
                </a:gridCol>
                <a:gridCol w="246888">
                  <a:extLst>
                    <a:ext uri="{9D8B030D-6E8A-4147-A177-3AD203B41FA5}">
                      <a16:colId xmlns:a16="http://schemas.microsoft.com/office/drawing/2014/main" val="299517313"/>
                    </a:ext>
                  </a:extLst>
                </a:gridCol>
                <a:gridCol w="246888">
                  <a:extLst>
                    <a:ext uri="{9D8B030D-6E8A-4147-A177-3AD203B41FA5}">
                      <a16:colId xmlns:a16="http://schemas.microsoft.com/office/drawing/2014/main" val="3231816178"/>
                    </a:ext>
                  </a:extLst>
                </a:gridCol>
                <a:gridCol w="246888">
                  <a:extLst>
                    <a:ext uri="{9D8B030D-6E8A-4147-A177-3AD203B41FA5}">
                      <a16:colId xmlns:a16="http://schemas.microsoft.com/office/drawing/2014/main" val="98957519"/>
                    </a:ext>
                  </a:extLst>
                </a:gridCol>
                <a:gridCol w="246888">
                  <a:extLst>
                    <a:ext uri="{9D8B030D-6E8A-4147-A177-3AD203B41FA5}">
                      <a16:colId xmlns:a16="http://schemas.microsoft.com/office/drawing/2014/main" val="1045201187"/>
                    </a:ext>
                  </a:extLst>
                </a:gridCol>
                <a:gridCol w="246888">
                  <a:extLst>
                    <a:ext uri="{9D8B030D-6E8A-4147-A177-3AD203B41FA5}">
                      <a16:colId xmlns:a16="http://schemas.microsoft.com/office/drawing/2014/main" val="3110320489"/>
                    </a:ext>
                  </a:extLst>
                </a:gridCol>
                <a:gridCol w="246888">
                  <a:extLst>
                    <a:ext uri="{9D8B030D-6E8A-4147-A177-3AD203B41FA5}">
                      <a16:colId xmlns:a16="http://schemas.microsoft.com/office/drawing/2014/main" val="3657176130"/>
                    </a:ext>
                  </a:extLst>
                </a:gridCol>
                <a:gridCol w="246888">
                  <a:extLst>
                    <a:ext uri="{9D8B030D-6E8A-4147-A177-3AD203B41FA5}">
                      <a16:colId xmlns:a16="http://schemas.microsoft.com/office/drawing/2014/main" val="1964811303"/>
                    </a:ext>
                  </a:extLst>
                </a:gridCol>
                <a:gridCol w="246888">
                  <a:extLst>
                    <a:ext uri="{9D8B030D-6E8A-4147-A177-3AD203B41FA5}">
                      <a16:colId xmlns:a16="http://schemas.microsoft.com/office/drawing/2014/main" val="3090729417"/>
                    </a:ext>
                  </a:extLst>
                </a:gridCol>
                <a:gridCol w="246888">
                  <a:extLst>
                    <a:ext uri="{9D8B030D-6E8A-4147-A177-3AD203B41FA5}">
                      <a16:colId xmlns:a16="http://schemas.microsoft.com/office/drawing/2014/main" val="1644432903"/>
                    </a:ext>
                  </a:extLst>
                </a:gridCol>
                <a:gridCol w="246888">
                  <a:extLst>
                    <a:ext uri="{9D8B030D-6E8A-4147-A177-3AD203B41FA5}">
                      <a16:colId xmlns:a16="http://schemas.microsoft.com/office/drawing/2014/main" val="3525728790"/>
                    </a:ext>
                  </a:extLst>
                </a:gridCol>
                <a:gridCol w="246888">
                  <a:extLst>
                    <a:ext uri="{9D8B030D-6E8A-4147-A177-3AD203B41FA5}">
                      <a16:colId xmlns:a16="http://schemas.microsoft.com/office/drawing/2014/main" val="1764176463"/>
                    </a:ext>
                  </a:extLst>
                </a:gridCol>
                <a:gridCol w="246888">
                  <a:extLst>
                    <a:ext uri="{9D8B030D-6E8A-4147-A177-3AD203B41FA5}">
                      <a16:colId xmlns:a16="http://schemas.microsoft.com/office/drawing/2014/main" val="3914118346"/>
                    </a:ext>
                  </a:extLst>
                </a:gridCol>
                <a:gridCol w="246888">
                  <a:extLst>
                    <a:ext uri="{9D8B030D-6E8A-4147-A177-3AD203B41FA5}">
                      <a16:colId xmlns:a16="http://schemas.microsoft.com/office/drawing/2014/main" val="2182455068"/>
                    </a:ext>
                  </a:extLst>
                </a:gridCol>
                <a:gridCol w="246888">
                  <a:extLst>
                    <a:ext uri="{9D8B030D-6E8A-4147-A177-3AD203B41FA5}">
                      <a16:colId xmlns:a16="http://schemas.microsoft.com/office/drawing/2014/main" val="3692644995"/>
                    </a:ext>
                  </a:extLst>
                </a:gridCol>
                <a:gridCol w="246888">
                  <a:extLst>
                    <a:ext uri="{9D8B030D-6E8A-4147-A177-3AD203B41FA5}">
                      <a16:colId xmlns:a16="http://schemas.microsoft.com/office/drawing/2014/main" val="4071224665"/>
                    </a:ext>
                  </a:extLst>
                </a:gridCol>
                <a:gridCol w="246888">
                  <a:extLst>
                    <a:ext uri="{9D8B030D-6E8A-4147-A177-3AD203B41FA5}">
                      <a16:colId xmlns:a16="http://schemas.microsoft.com/office/drawing/2014/main" val="3343941534"/>
                    </a:ext>
                  </a:extLst>
                </a:gridCol>
                <a:gridCol w="246888">
                  <a:extLst>
                    <a:ext uri="{9D8B030D-6E8A-4147-A177-3AD203B41FA5}">
                      <a16:colId xmlns:a16="http://schemas.microsoft.com/office/drawing/2014/main" val="3502432409"/>
                    </a:ext>
                  </a:extLst>
                </a:gridCol>
                <a:gridCol w="246888">
                  <a:extLst>
                    <a:ext uri="{9D8B030D-6E8A-4147-A177-3AD203B41FA5}">
                      <a16:colId xmlns:a16="http://schemas.microsoft.com/office/drawing/2014/main" val="2982679132"/>
                    </a:ext>
                  </a:extLst>
                </a:gridCol>
                <a:gridCol w="246888">
                  <a:extLst>
                    <a:ext uri="{9D8B030D-6E8A-4147-A177-3AD203B41FA5}">
                      <a16:colId xmlns:a16="http://schemas.microsoft.com/office/drawing/2014/main" val="3603227772"/>
                    </a:ext>
                  </a:extLst>
                </a:gridCol>
                <a:gridCol w="246888">
                  <a:extLst>
                    <a:ext uri="{9D8B030D-6E8A-4147-A177-3AD203B41FA5}">
                      <a16:colId xmlns:a16="http://schemas.microsoft.com/office/drawing/2014/main" val="976267211"/>
                    </a:ext>
                  </a:extLst>
                </a:gridCol>
                <a:gridCol w="246888">
                  <a:extLst>
                    <a:ext uri="{9D8B030D-6E8A-4147-A177-3AD203B41FA5}">
                      <a16:colId xmlns:a16="http://schemas.microsoft.com/office/drawing/2014/main" val="568600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54890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- 2018-03-19 12:00:00</a:t>
                      </a:r>
                      <a:r>
                        <a:rPr kumimoji="0" lang="en-US" sz="1000" b="0" i="0" u="none" strike="noStrike" kern="1200" cap="none" spc="0" normalizeH="0" baseline="0" noProof="0">
                          <a:ln>
                            <a:noFill/>
                          </a:ln>
                          <a:solidFill>
                            <a:prstClr val="black"/>
                          </a:solidFill>
                          <a:effectLst/>
                          <a:uLnTx/>
                          <a:uFillTx/>
                          <a:latin typeface="+mn-lt"/>
                          <a:ea typeface="+mn-ea"/>
                          <a:cs typeface="+mn-cs"/>
                        </a:rPr>
                        <a:t>
SPLAT offers you a variety of toothpaste flavours using the best ingredients in the world. We have Lavendersept, Green Tea, Biocalcium and Sensitive toothpastes.
Andddd they are fluoride-free! ; )
Get your #SPLAT toothpaste at your nearest Watsons Singapore or shop online: http://www.watsons.com.sg/Product-Categories/c/1?q=:productBrandCode:productBrandCode:227794&amp;text=&amp;masterBrandCode=227794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56628755"/>
                  </a:ext>
                </a:extLst>
              </a:tr>
            </a:tbl>
          </a:graphicData>
        </a:graphic>
      </p:graphicFrame>
      <p:sp>
        <p:nvSpPr>
          <p:cNvPr id="4" name="Text Placeholder 3">
            <a:extLst>
              <a:ext uri="{FF2B5EF4-FFF2-40B4-BE49-F238E27FC236}">
                <a16:creationId xmlns:a16="http://schemas.microsoft.com/office/drawing/2014/main" id="{7CDD08FE-C53C-4D30-BF85-DE3138A4895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479852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F85B7-AED2-4423-8C81-5CC1CD2D471B}"/>
              </a:ext>
            </a:extLst>
          </p:cNvPr>
          <p:cNvSpPr>
            <a:spLocks noGrp="1"/>
          </p:cNvSpPr>
          <p:nvPr>
            <p:ph type="title"/>
          </p:nvPr>
        </p:nvSpPr>
        <p:spPr/>
        <p:txBody>
          <a:bodyPr/>
          <a:lstStyle/>
          <a:p>
            <a:r>
              <a:rPr lang="en-US"/>
              <a:t>Facebook Own Posts Table - 8 of 14</a:t>
            </a:r>
          </a:p>
        </p:txBody>
      </p:sp>
      <p:graphicFrame>
        <p:nvGraphicFramePr>
          <p:cNvPr id="5" name="Table Placeholder 4">
            <a:extLst>
              <a:ext uri="{FF2B5EF4-FFF2-40B4-BE49-F238E27FC236}">
                <a16:creationId xmlns:a16="http://schemas.microsoft.com/office/drawing/2014/main" id="{34541E06-1671-45ED-9DDC-EBB59E03401B}"/>
              </a:ext>
            </a:extLst>
          </p:cNvPr>
          <p:cNvGraphicFramePr>
            <a:graphicFrameLocks noGrp="1"/>
          </p:cNvGraphicFramePr>
          <p:nvPr>
            <p:ph type="tbl" sz="quarter" idx="13"/>
            <p:extLst>
              <p:ext uri="{D42A27DB-BD31-4B8C-83A1-F6EECF244321}">
                <p14:modId xmlns:p14="http://schemas.microsoft.com/office/powerpoint/2010/main" val="1575306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67829461"/>
                    </a:ext>
                  </a:extLst>
                </a:gridCol>
                <a:gridCol w="246888">
                  <a:extLst>
                    <a:ext uri="{9D8B030D-6E8A-4147-A177-3AD203B41FA5}">
                      <a16:colId xmlns:a16="http://schemas.microsoft.com/office/drawing/2014/main" val="2963990443"/>
                    </a:ext>
                  </a:extLst>
                </a:gridCol>
                <a:gridCol w="246888">
                  <a:extLst>
                    <a:ext uri="{9D8B030D-6E8A-4147-A177-3AD203B41FA5}">
                      <a16:colId xmlns:a16="http://schemas.microsoft.com/office/drawing/2014/main" val="1146683060"/>
                    </a:ext>
                  </a:extLst>
                </a:gridCol>
                <a:gridCol w="246888">
                  <a:extLst>
                    <a:ext uri="{9D8B030D-6E8A-4147-A177-3AD203B41FA5}">
                      <a16:colId xmlns:a16="http://schemas.microsoft.com/office/drawing/2014/main" val="2854553818"/>
                    </a:ext>
                  </a:extLst>
                </a:gridCol>
                <a:gridCol w="246888">
                  <a:extLst>
                    <a:ext uri="{9D8B030D-6E8A-4147-A177-3AD203B41FA5}">
                      <a16:colId xmlns:a16="http://schemas.microsoft.com/office/drawing/2014/main" val="2994537820"/>
                    </a:ext>
                  </a:extLst>
                </a:gridCol>
                <a:gridCol w="246888">
                  <a:extLst>
                    <a:ext uri="{9D8B030D-6E8A-4147-A177-3AD203B41FA5}">
                      <a16:colId xmlns:a16="http://schemas.microsoft.com/office/drawing/2014/main" val="1204148924"/>
                    </a:ext>
                  </a:extLst>
                </a:gridCol>
                <a:gridCol w="246888">
                  <a:extLst>
                    <a:ext uri="{9D8B030D-6E8A-4147-A177-3AD203B41FA5}">
                      <a16:colId xmlns:a16="http://schemas.microsoft.com/office/drawing/2014/main" val="187125382"/>
                    </a:ext>
                  </a:extLst>
                </a:gridCol>
                <a:gridCol w="246888">
                  <a:extLst>
                    <a:ext uri="{9D8B030D-6E8A-4147-A177-3AD203B41FA5}">
                      <a16:colId xmlns:a16="http://schemas.microsoft.com/office/drawing/2014/main" val="625932482"/>
                    </a:ext>
                  </a:extLst>
                </a:gridCol>
                <a:gridCol w="246888">
                  <a:extLst>
                    <a:ext uri="{9D8B030D-6E8A-4147-A177-3AD203B41FA5}">
                      <a16:colId xmlns:a16="http://schemas.microsoft.com/office/drawing/2014/main" val="1157918543"/>
                    </a:ext>
                  </a:extLst>
                </a:gridCol>
                <a:gridCol w="246888">
                  <a:extLst>
                    <a:ext uri="{9D8B030D-6E8A-4147-A177-3AD203B41FA5}">
                      <a16:colId xmlns:a16="http://schemas.microsoft.com/office/drawing/2014/main" val="43891056"/>
                    </a:ext>
                  </a:extLst>
                </a:gridCol>
                <a:gridCol w="246888">
                  <a:extLst>
                    <a:ext uri="{9D8B030D-6E8A-4147-A177-3AD203B41FA5}">
                      <a16:colId xmlns:a16="http://schemas.microsoft.com/office/drawing/2014/main" val="1893043608"/>
                    </a:ext>
                  </a:extLst>
                </a:gridCol>
                <a:gridCol w="246888">
                  <a:extLst>
                    <a:ext uri="{9D8B030D-6E8A-4147-A177-3AD203B41FA5}">
                      <a16:colId xmlns:a16="http://schemas.microsoft.com/office/drawing/2014/main" val="837947149"/>
                    </a:ext>
                  </a:extLst>
                </a:gridCol>
                <a:gridCol w="246888">
                  <a:extLst>
                    <a:ext uri="{9D8B030D-6E8A-4147-A177-3AD203B41FA5}">
                      <a16:colId xmlns:a16="http://schemas.microsoft.com/office/drawing/2014/main" val="158886137"/>
                    </a:ext>
                  </a:extLst>
                </a:gridCol>
                <a:gridCol w="246888">
                  <a:extLst>
                    <a:ext uri="{9D8B030D-6E8A-4147-A177-3AD203B41FA5}">
                      <a16:colId xmlns:a16="http://schemas.microsoft.com/office/drawing/2014/main" val="1124295916"/>
                    </a:ext>
                  </a:extLst>
                </a:gridCol>
                <a:gridCol w="246888">
                  <a:extLst>
                    <a:ext uri="{9D8B030D-6E8A-4147-A177-3AD203B41FA5}">
                      <a16:colId xmlns:a16="http://schemas.microsoft.com/office/drawing/2014/main" val="3943770150"/>
                    </a:ext>
                  </a:extLst>
                </a:gridCol>
                <a:gridCol w="246888">
                  <a:extLst>
                    <a:ext uri="{9D8B030D-6E8A-4147-A177-3AD203B41FA5}">
                      <a16:colId xmlns:a16="http://schemas.microsoft.com/office/drawing/2014/main" val="88448172"/>
                    </a:ext>
                  </a:extLst>
                </a:gridCol>
                <a:gridCol w="246888">
                  <a:extLst>
                    <a:ext uri="{9D8B030D-6E8A-4147-A177-3AD203B41FA5}">
                      <a16:colId xmlns:a16="http://schemas.microsoft.com/office/drawing/2014/main" val="1025175382"/>
                    </a:ext>
                  </a:extLst>
                </a:gridCol>
                <a:gridCol w="246888">
                  <a:extLst>
                    <a:ext uri="{9D8B030D-6E8A-4147-A177-3AD203B41FA5}">
                      <a16:colId xmlns:a16="http://schemas.microsoft.com/office/drawing/2014/main" val="4024282791"/>
                    </a:ext>
                  </a:extLst>
                </a:gridCol>
                <a:gridCol w="246888">
                  <a:extLst>
                    <a:ext uri="{9D8B030D-6E8A-4147-A177-3AD203B41FA5}">
                      <a16:colId xmlns:a16="http://schemas.microsoft.com/office/drawing/2014/main" val="3859558729"/>
                    </a:ext>
                  </a:extLst>
                </a:gridCol>
                <a:gridCol w="246888">
                  <a:extLst>
                    <a:ext uri="{9D8B030D-6E8A-4147-A177-3AD203B41FA5}">
                      <a16:colId xmlns:a16="http://schemas.microsoft.com/office/drawing/2014/main" val="1001900870"/>
                    </a:ext>
                  </a:extLst>
                </a:gridCol>
                <a:gridCol w="246888">
                  <a:extLst>
                    <a:ext uri="{9D8B030D-6E8A-4147-A177-3AD203B41FA5}">
                      <a16:colId xmlns:a16="http://schemas.microsoft.com/office/drawing/2014/main" val="4196795041"/>
                    </a:ext>
                  </a:extLst>
                </a:gridCol>
                <a:gridCol w="246888">
                  <a:extLst>
                    <a:ext uri="{9D8B030D-6E8A-4147-A177-3AD203B41FA5}">
                      <a16:colId xmlns:a16="http://schemas.microsoft.com/office/drawing/2014/main" val="1861754289"/>
                    </a:ext>
                  </a:extLst>
                </a:gridCol>
                <a:gridCol w="246888">
                  <a:extLst>
                    <a:ext uri="{9D8B030D-6E8A-4147-A177-3AD203B41FA5}">
                      <a16:colId xmlns:a16="http://schemas.microsoft.com/office/drawing/2014/main" val="2283645062"/>
                    </a:ext>
                  </a:extLst>
                </a:gridCol>
                <a:gridCol w="246888">
                  <a:extLst>
                    <a:ext uri="{9D8B030D-6E8A-4147-A177-3AD203B41FA5}">
                      <a16:colId xmlns:a16="http://schemas.microsoft.com/office/drawing/2014/main" val="3037052714"/>
                    </a:ext>
                  </a:extLst>
                </a:gridCol>
                <a:gridCol w="246888">
                  <a:extLst>
                    <a:ext uri="{9D8B030D-6E8A-4147-A177-3AD203B41FA5}">
                      <a16:colId xmlns:a16="http://schemas.microsoft.com/office/drawing/2014/main" val="2771351731"/>
                    </a:ext>
                  </a:extLst>
                </a:gridCol>
                <a:gridCol w="246888">
                  <a:extLst>
                    <a:ext uri="{9D8B030D-6E8A-4147-A177-3AD203B41FA5}">
                      <a16:colId xmlns:a16="http://schemas.microsoft.com/office/drawing/2014/main" val="3784669357"/>
                    </a:ext>
                  </a:extLst>
                </a:gridCol>
                <a:gridCol w="246888">
                  <a:extLst>
                    <a:ext uri="{9D8B030D-6E8A-4147-A177-3AD203B41FA5}">
                      <a16:colId xmlns:a16="http://schemas.microsoft.com/office/drawing/2014/main" val="2150913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1212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- 2018-03-17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are you a minty toothpaste lover or a mint-phobic?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81307192"/>
                  </a:ext>
                </a:extLst>
              </a:tr>
            </a:tbl>
          </a:graphicData>
        </a:graphic>
      </p:graphicFrame>
      <p:sp>
        <p:nvSpPr>
          <p:cNvPr id="4" name="Text Placeholder 3">
            <a:extLst>
              <a:ext uri="{FF2B5EF4-FFF2-40B4-BE49-F238E27FC236}">
                <a16:creationId xmlns:a16="http://schemas.microsoft.com/office/drawing/2014/main" id="{972AF643-2A44-4D94-AF0A-88C5502C3AA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9960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39C13-F181-4FCE-877C-3415A1CD9CC8}"/>
              </a:ext>
            </a:extLst>
          </p:cNvPr>
          <p:cNvSpPr>
            <a:spLocks noGrp="1"/>
          </p:cNvSpPr>
          <p:nvPr>
            <p:ph type="title"/>
          </p:nvPr>
        </p:nvSpPr>
        <p:spPr/>
        <p:txBody>
          <a:bodyPr/>
          <a:lstStyle/>
          <a:p>
            <a:r>
              <a:rPr lang="en-US"/>
              <a:t>Facebook Own Posts Table - 9 of 14</a:t>
            </a:r>
          </a:p>
        </p:txBody>
      </p:sp>
      <p:graphicFrame>
        <p:nvGraphicFramePr>
          <p:cNvPr id="5" name="Table Placeholder 4">
            <a:extLst>
              <a:ext uri="{FF2B5EF4-FFF2-40B4-BE49-F238E27FC236}">
                <a16:creationId xmlns:a16="http://schemas.microsoft.com/office/drawing/2014/main" id="{42FB432F-89B6-4B3B-BAA8-CA69AFB7E1F6}"/>
              </a:ext>
            </a:extLst>
          </p:cNvPr>
          <p:cNvGraphicFramePr>
            <a:graphicFrameLocks noGrp="1"/>
          </p:cNvGraphicFramePr>
          <p:nvPr>
            <p:ph type="tbl" sz="quarter" idx="13"/>
            <p:extLst>
              <p:ext uri="{D42A27DB-BD31-4B8C-83A1-F6EECF244321}">
                <p14:modId xmlns:p14="http://schemas.microsoft.com/office/powerpoint/2010/main" val="3261789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01756313"/>
                    </a:ext>
                  </a:extLst>
                </a:gridCol>
                <a:gridCol w="246888">
                  <a:extLst>
                    <a:ext uri="{9D8B030D-6E8A-4147-A177-3AD203B41FA5}">
                      <a16:colId xmlns:a16="http://schemas.microsoft.com/office/drawing/2014/main" val="700460768"/>
                    </a:ext>
                  </a:extLst>
                </a:gridCol>
                <a:gridCol w="246888">
                  <a:extLst>
                    <a:ext uri="{9D8B030D-6E8A-4147-A177-3AD203B41FA5}">
                      <a16:colId xmlns:a16="http://schemas.microsoft.com/office/drawing/2014/main" val="3687572075"/>
                    </a:ext>
                  </a:extLst>
                </a:gridCol>
                <a:gridCol w="246888">
                  <a:extLst>
                    <a:ext uri="{9D8B030D-6E8A-4147-A177-3AD203B41FA5}">
                      <a16:colId xmlns:a16="http://schemas.microsoft.com/office/drawing/2014/main" val="3881688923"/>
                    </a:ext>
                  </a:extLst>
                </a:gridCol>
                <a:gridCol w="246888">
                  <a:extLst>
                    <a:ext uri="{9D8B030D-6E8A-4147-A177-3AD203B41FA5}">
                      <a16:colId xmlns:a16="http://schemas.microsoft.com/office/drawing/2014/main" val="786893353"/>
                    </a:ext>
                  </a:extLst>
                </a:gridCol>
                <a:gridCol w="246888">
                  <a:extLst>
                    <a:ext uri="{9D8B030D-6E8A-4147-A177-3AD203B41FA5}">
                      <a16:colId xmlns:a16="http://schemas.microsoft.com/office/drawing/2014/main" val="266414359"/>
                    </a:ext>
                  </a:extLst>
                </a:gridCol>
                <a:gridCol w="246888">
                  <a:extLst>
                    <a:ext uri="{9D8B030D-6E8A-4147-A177-3AD203B41FA5}">
                      <a16:colId xmlns:a16="http://schemas.microsoft.com/office/drawing/2014/main" val="652118410"/>
                    </a:ext>
                  </a:extLst>
                </a:gridCol>
                <a:gridCol w="246888">
                  <a:extLst>
                    <a:ext uri="{9D8B030D-6E8A-4147-A177-3AD203B41FA5}">
                      <a16:colId xmlns:a16="http://schemas.microsoft.com/office/drawing/2014/main" val="3097241072"/>
                    </a:ext>
                  </a:extLst>
                </a:gridCol>
                <a:gridCol w="246888">
                  <a:extLst>
                    <a:ext uri="{9D8B030D-6E8A-4147-A177-3AD203B41FA5}">
                      <a16:colId xmlns:a16="http://schemas.microsoft.com/office/drawing/2014/main" val="2636161575"/>
                    </a:ext>
                  </a:extLst>
                </a:gridCol>
                <a:gridCol w="246888">
                  <a:extLst>
                    <a:ext uri="{9D8B030D-6E8A-4147-A177-3AD203B41FA5}">
                      <a16:colId xmlns:a16="http://schemas.microsoft.com/office/drawing/2014/main" val="4066748576"/>
                    </a:ext>
                  </a:extLst>
                </a:gridCol>
                <a:gridCol w="246888">
                  <a:extLst>
                    <a:ext uri="{9D8B030D-6E8A-4147-A177-3AD203B41FA5}">
                      <a16:colId xmlns:a16="http://schemas.microsoft.com/office/drawing/2014/main" val="1269111561"/>
                    </a:ext>
                  </a:extLst>
                </a:gridCol>
                <a:gridCol w="246888">
                  <a:extLst>
                    <a:ext uri="{9D8B030D-6E8A-4147-A177-3AD203B41FA5}">
                      <a16:colId xmlns:a16="http://schemas.microsoft.com/office/drawing/2014/main" val="2713616102"/>
                    </a:ext>
                  </a:extLst>
                </a:gridCol>
                <a:gridCol w="246888">
                  <a:extLst>
                    <a:ext uri="{9D8B030D-6E8A-4147-A177-3AD203B41FA5}">
                      <a16:colId xmlns:a16="http://schemas.microsoft.com/office/drawing/2014/main" val="123418774"/>
                    </a:ext>
                  </a:extLst>
                </a:gridCol>
                <a:gridCol w="246888">
                  <a:extLst>
                    <a:ext uri="{9D8B030D-6E8A-4147-A177-3AD203B41FA5}">
                      <a16:colId xmlns:a16="http://schemas.microsoft.com/office/drawing/2014/main" val="3041165899"/>
                    </a:ext>
                  </a:extLst>
                </a:gridCol>
                <a:gridCol w="246888">
                  <a:extLst>
                    <a:ext uri="{9D8B030D-6E8A-4147-A177-3AD203B41FA5}">
                      <a16:colId xmlns:a16="http://schemas.microsoft.com/office/drawing/2014/main" val="2864160132"/>
                    </a:ext>
                  </a:extLst>
                </a:gridCol>
                <a:gridCol w="246888">
                  <a:extLst>
                    <a:ext uri="{9D8B030D-6E8A-4147-A177-3AD203B41FA5}">
                      <a16:colId xmlns:a16="http://schemas.microsoft.com/office/drawing/2014/main" val="2964041245"/>
                    </a:ext>
                  </a:extLst>
                </a:gridCol>
                <a:gridCol w="246888">
                  <a:extLst>
                    <a:ext uri="{9D8B030D-6E8A-4147-A177-3AD203B41FA5}">
                      <a16:colId xmlns:a16="http://schemas.microsoft.com/office/drawing/2014/main" val="3047990238"/>
                    </a:ext>
                  </a:extLst>
                </a:gridCol>
                <a:gridCol w="246888">
                  <a:extLst>
                    <a:ext uri="{9D8B030D-6E8A-4147-A177-3AD203B41FA5}">
                      <a16:colId xmlns:a16="http://schemas.microsoft.com/office/drawing/2014/main" val="1596393354"/>
                    </a:ext>
                  </a:extLst>
                </a:gridCol>
                <a:gridCol w="246888">
                  <a:extLst>
                    <a:ext uri="{9D8B030D-6E8A-4147-A177-3AD203B41FA5}">
                      <a16:colId xmlns:a16="http://schemas.microsoft.com/office/drawing/2014/main" val="958079162"/>
                    </a:ext>
                  </a:extLst>
                </a:gridCol>
                <a:gridCol w="246888">
                  <a:extLst>
                    <a:ext uri="{9D8B030D-6E8A-4147-A177-3AD203B41FA5}">
                      <a16:colId xmlns:a16="http://schemas.microsoft.com/office/drawing/2014/main" val="2169672398"/>
                    </a:ext>
                  </a:extLst>
                </a:gridCol>
                <a:gridCol w="246888">
                  <a:extLst>
                    <a:ext uri="{9D8B030D-6E8A-4147-A177-3AD203B41FA5}">
                      <a16:colId xmlns:a16="http://schemas.microsoft.com/office/drawing/2014/main" val="1525852963"/>
                    </a:ext>
                  </a:extLst>
                </a:gridCol>
                <a:gridCol w="246888">
                  <a:extLst>
                    <a:ext uri="{9D8B030D-6E8A-4147-A177-3AD203B41FA5}">
                      <a16:colId xmlns:a16="http://schemas.microsoft.com/office/drawing/2014/main" val="1094183615"/>
                    </a:ext>
                  </a:extLst>
                </a:gridCol>
                <a:gridCol w="246888">
                  <a:extLst>
                    <a:ext uri="{9D8B030D-6E8A-4147-A177-3AD203B41FA5}">
                      <a16:colId xmlns:a16="http://schemas.microsoft.com/office/drawing/2014/main" val="3533912580"/>
                    </a:ext>
                  </a:extLst>
                </a:gridCol>
                <a:gridCol w="246888">
                  <a:extLst>
                    <a:ext uri="{9D8B030D-6E8A-4147-A177-3AD203B41FA5}">
                      <a16:colId xmlns:a16="http://schemas.microsoft.com/office/drawing/2014/main" val="1666897087"/>
                    </a:ext>
                  </a:extLst>
                </a:gridCol>
                <a:gridCol w="246888">
                  <a:extLst>
                    <a:ext uri="{9D8B030D-6E8A-4147-A177-3AD203B41FA5}">
                      <a16:colId xmlns:a16="http://schemas.microsoft.com/office/drawing/2014/main" val="281845816"/>
                    </a:ext>
                  </a:extLst>
                </a:gridCol>
                <a:gridCol w="246888">
                  <a:extLst>
                    <a:ext uri="{9D8B030D-6E8A-4147-A177-3AD203B41FA5}">
                      <a16:colId xmlns:a16="http://schemas.microsoft.com/office/drawing/2014/main" val="477547040"/>
                    </a:ext>
                  </a:extLst>
                </a:gridCol>
                <a:gridCol w="246888">
                  <a:extLst>
                    <a:ext uri="{9D8B030D-6E8A-4147-A177-3AD203B41FA5}">
                      <a16:colId xmlns:a16="http://schemas.microsoft.com/office/drawing/2014/main" val="3916377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4331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- 2018-03-14 12:00:01</a:t>
                      </a:r>
                      <a:r>
                        <a:rPr kumimoji="0" lang="en-US" sz="1000" b="0" i="0" u="none" strike="noStrike" kern="1200" cap="none" spc="0" normalizeH="0" baseline="0" noProof="0">
                          <a:ln>
                            <a:noFill/>
                          </a:ln>
                          <a:solidFill>
                            <a:prstClr val="black"/>
                          </a:solidFill>
                          <a:effectLst/>
                          <a:uLnTx/>
                          <a:uFillTx/>
                          <a:latin typeface="+mn-lt"/>
                          <a:ea typeface="+mn-ea"/>
                          <a:cs typeface="+mn-cs"/>
                        </a:rPr>
                        <a:t>
Today is the best excuse to eat a pie! Why? Because it’s Pi Day!
Remember these magical figures π=3.14159?
Who can resist the fresh, crusty pie right? Just don’t forget to use SPLAT Medical Herbs Toothpaste after eating it.
The natural extracts of sage, camomile and hawthorn in the toothpaste provides effective gum and tooth care. It is available at Ben's Independent Grocer and Jaya Grocer.
#TriclosanFree #ProfessionalOralCare
#SPLATtoothpaste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76509092"/>
                  </a:ext>
                </a:extLst>
              </a:tr>
            </a:tbl>
          </a:graphicData>
        </a:graphic>
      </p:graphicFrame>
      <p:sp>
        <p:nvSpPr>
          <p:cNvPr id="4" name="Text Placeholder 3">
            <a:extLst>
              <a:ext uri="{FF2B5EF4-FFF2-40B4-BE49-F238E27FC236}">
                <a16:creationId xmlns:a16="http://schemas.microsoft.com/office/drawing/2014/main" id="{74A27EEF-58BA-4874-B9B7-5C8383D876A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513279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BBCF-1207-4F38-B6AB-312AEE03ADFC}"/>
              </a:ext>
            </a:extLst>
          </p:cNvPr>
          <p:cNvSpPr>
            <a:spLocks noGrp="1"/>
          </p:cNvSpPr>
          <p:nvPr>
            <p:ph type="title"/>
          </p:nvPr>
        </p:nvSpPr>
        <p:spPr/>
        <p:txBody>
          <a:bodyPr/>
          <a:lstStyle/>
          <a:p>
            <a:r>
              <a:rPr lang="en-US"/>
              <a:t>Facebook Own Posts Table - 10 of 14</a:t>
            </a:r>
          </a:p>
        </p:txBody>
      </p:sp>
      <p:graphicFrame>
        <p:nvGraphicFramePr>
          <p:cNvPr id="5" name="Table Placeholder 4">
            <a:extLst>
              <a:ext uri="{FF2B5EF4-FFF2-40B4-BE49-F238E27FC236}">
                <a16:creationId xmlns:a16="http://schemas.microsoft.com/office/drawing/2014/main" id="{7F9330CD-D356-4844-A8BE-0FB9567DB7F5}"/>
              </a:ext>
            </a:extLst>
          </p:cNvPr>
          <p:cNvGraphicFramePr>
            <a:graphicFrameLocks noGrp="1"/>
          </p:cNvGraphicFramePr>
          <p:nvPr>
            <p:ph type="tbl" sz="quarter" idx="13"/>
            <p:extLst>
              <p:ext uri="{D42A27DB-BD31-4B8C-83A1-F6EECF244321}">
                <p14:modId xmlns:p14="http://schemas.microsoft.com/office/powerpoint/2010/main" val="1752677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83461081"/>
                    </a:ext>
                  </a:extLst>
                </a:gridCol>
                <a:gridCol w="246888">
                  <a:extLst>
                    <a:ext uri="{9D8B030D-6E8A-4147-A177-3AD203B41FA5}">
                      <a16:colId xmlns:a16="http://schemas.microsoft.com/office/drawing/2014/main" val="2284842315"/>
                    </a:ext>
                  </a:extLst>
                </a:gridCol>
                <a:gridCol w="246888">
                  <a:extLst>
                    <a:ext uri="{9D8B030D-6E8A-4147-A177-3AD203B41FA5}">
                      <a16:colId xmlns:a16="http://schemas.microsoft.com/office/drawing/2014/main" val="3307647699"/>
                    </a:ext>
                  </a:extLst>
                </a:gridCol>
                <a:gridCol w="246888">
                  <a:extLst>
                    <a:ext uri="{9D8B030D-6E8A-4147-A177-3AD203B41FA5}">
                      <a16:colId xmlns:a16="http://schemas.microsoft.com/office/drawing/2014/main" val="429620012"/>
                    </a:ext>
                  </a:extLst>
                </a:gridCol>
                <a:gridCol w="246888">
                  <a:extLst>
                    <a:ext uri="{9D8B030D-6E8A-4147-A177-3AD203B41FA5}">
                      <a16:colId xmlns:a16="http://schemas.microsoft.com/office/drawing/2014/main" val="2225157825"/>
                    </a:ext>
                  </a:extLst>
                </a:gridCol>
                <a:gridCol w="246888">
                  <a:extLst>
                    <a:ext uri="{9D8B030D-6E8A-4147-A177-3AD203B41FA5}">
                      <a16:colId xmlns:a16="http://schemas.microsoft.com/office/drawing/2014/main" val="2282867533"/>
                    </a:ext>
                  </a:extLst>
                </a:gridCol>
                <a:gridCol w="246888">
                  <a:extLst>
                    <a:ext uri="{9D8B030D-6E8A-4147-A177-3AD203B41FA5}">
                      <a16:colId xmlns:a16="http://schemas.microsoft.com/office/drawing/2014/main" val="761313201"/>
                    </a:ext>
                  </a:extLst>
                </a:gridCol>
                <a:gridCol w="246888">
                  <a:extLst>
                    <a:ext uri="{9D8B030D-6E8A-4147-A177-3AD203B41FA5}">
                      <a16:colId xmlns:a16="http://schemas.microsoft.com/office/drawing/2014/main" val="612981538"/>
                    </a:ext>
                  </a:extLst>
                </a:gridCol>
                <a:gridCol w="246888">
                  <a:extLst>
                    <a:ext uri="{9D8B030D-6E8A-4147-A177-3AD203B41FA5}">
                      <a16:colId xmlns:a16="http://schemas.microsoft.com/office/drawing/2014/main" val="1561816145"/>
                    </a:ext>
                  </a:extLst>
                </a:gridCol>
                <a:gridCol w="246888">
                  <a:extLst>
                    <a:ext uri="{9D8B030D-6E8A-4147-A177-3AD203B41FA5}">
                      <a16:colId xmlns:a16="http://schemas.microsoft.com/office/drawing/2014/main" val="674091090"/>
                    </a:ext>
                  </a:extLst>
                </a:gridCol>
                <a:gridCol w="246888">
                  <a:extLst>
                    <a:ext uri="{9D8B030D-6E8A-4147-A177-3AD203B41FA5}">
                      <a16:colId xmlns:a16="http://schemas.microsoft.com/office/drawing/2014/main" val="3249514275"/>
                    </a:ext>
                  </a:extLst>
                </a:gridCol>
                <a:gridCol w="246888">
                  <a:extLst>
                    <a:ext uri="{9D8B030D-6E8A-4147-A177-3AD203B41FA5}">
                      <a16:colId xmlns:a16="http://schemas.microsoft.com/office/drawing/2014/main" val="798971453"/>
                    </a:ext>
                  </a:extLst>
                </a:gridCol>
                <a:gridCol w="246888">
                  <a:extLst>
                    <a:ext uri="{9D8B030D-6E8A-4147-A177-3AD203B41FA5}">
                      <a16:colId xmlns:a16="http://schemas.microsoft.com/office/drawing/2014/main" val="3659846077"/>
                    </a:ext>
                  </a:extLst>
                </a:gridCol>
                <a:gridCol w="246888">
                  <a:extLst>
                    <a:ext uri="{9D8B030D-6E8A-4147-A177-3AD203B41FA5}">
                      <a16:colId xmlns:a16="http://schemas.microsoft.com/office/drawing/2014/main" val="665400336"/>
                    </a:ext>
                  </a:extLst>
                </a:gridCol>
                <a:gridCol w="246888">
                  <a:extLst>
                    <a:ext uri="{9D8B030D-6E8A-4147-A177-3AD203B41FA5}">
                      <a16:colId xmlns:a16="http://schemas.microsoft.com/office/drawing/2014/main" val="952736459"/>
                    </a:ext>
                  </a:extLst>
                </a:gridCol>
                <a:gridCol w="246888">
                  <a:extLst>
                    <a:ext uri="{9D8B030D-6E8A-4147-A177-3AD203B41FA5}">
                      <a16:colId xmlns:a16="http://schemas.microsoft.com/office/drawing/2014/main" val="3669012004"/>
                    </a:ext>
                  </a:extLst>
                </a:gridCol>
                <a:gridCol w="246888">
                  <a:extLst>
                    <a:ext uri="{9D8B030D-6E8A-4147-A177-3AD203B41FA5}">
                      <a16:colId xmlns:a16="http://schemas.microsoft.com/office/drawing/2014/main" val="2188923180"/>
                    </a:ext>
                  </a:extLst>
                </a:gridCol>
                <a:gridCol w="246888">
                  <a:extLst>
                    <a:ext uri="{9D8B030D-6E8A-4147-A177-3AD203B41FA5}">
                      <a16:colId xmlns:a16="http://schemas.microsoft.com/office/drawing/2014/main" val="244139861"/>
                    </a:ext>
                  </a:extLst>
                </a:gridCol>
                <a:gridCol w="246888">
                  <a:extLst>
                    <a:ext uri="{9D8B030D-6E8A-4147-A177-3AD203B41FA5}">
                      <a16:colId xmlns:a16="http://schemas.microsoft.com/office/drawing/2014/main" val="2469314912"/>
                    </a:ext>
                  </a:extLst>
                </a:gridCol>
                <a:gridCol w="246888">
                  <a:extLst>
                    <a:ext uri="{9D8B030D-6E8A-4147-A177-3AD203B41FA5}">
                      <a16:colId xmlns:a16="http://schemas.microsoft.com/office/drawing/2014/main" val="3758456612"/>
                    </a:ext>
                  </a:extLst>
                </a:gridCol>
                <a:gridCol w="246888">
                  <a:extLst>
                    <a:ext uri="{9D8B030D-6E8A-4147-A177-3AD203B41FA5}">
                      <a16:colId xmlns:a16="http://schemas.microsoft.com/office/drawing/2014/main" val="2126770767"/>
                    </a:ext>
                  </a:extLst>
                </a:gridCol>
                <a:gridCol w="246888">
                  <a:extLst>
                    <a:ext uri="{9D8B030D-6E8A-4147-A177-3AD203B41FA5}">
                      <a16:colId xmlns:a16="http://schemas.microsoft.com/office/drawing/2014/main" val="2403729840"/>
                    </a:ext>
                  </a:extLst>
                </a:gridCol>
                <a:gridCol w="246888">
                  <a:extLst>
                    <a:ext uri="{9D8B030D-6E8A-4147-A177-3AD203B41FA5}">
                      <a16:colId xmlns:a16="http://schemas.microsoft.com/office/drawing/2014/main" val="2612189122"/>
                    </a:ext>
                  </a:extLst>
                </a:gridCol>
                <a:gridCol w="246888">
                  <a:extLst>
                    <a:ext uri="{9D8B030D-6E8A-4147-A177-3AD203B41FA5}">
                      <a16:colId xmlns:a16="http://schemas.microsoft.com/office/drawing/2014/main" val="421757003"/>
                    </a:ext>
                  </a:extLst>
                </a:gridCol>
                <a:gridCol w="246888">
                  <a:extLst>
                    <a:ext uri="{9D8B030D-6E8A-4147-A177-3AD203B41FA5}">
                      <a16:colId xmlns:a16="http://schemas.microsoft.com/office/drawing/2014/main" val="1046269147"/>
                    </a:ext>
                  </a:extLst>
                </a:gridCol>
                <a:gridCol w="246888">
                  <a:extLst>
                    <a:ext uri="{9D8B030D-6E8A-4147-A177-3AD203B41FA5}">
                      <a16:colId xmlns:a16="http://schemas.microsoft.com/office/drawing/2014/main" val="3074424073"/>
                    </a:ext>
                  </a:extLst>
                </a:gridCol>
                <a:gridCol w="246888">
                  <a:extLst>
                    <a:ext uri="{9D8B030D-6E8A-4147-A177-3AD203B41FA5}">
                      <a16:colId xmlns:a16="http://schemas.microsoft.com/office/drawing/2014/main" val="1965453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9900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- 2018-03-11 12:00:00</a:t>
                      </a:r>
                      <a:r>
                        <a:rPr kumimoji="0" lang="en-US" sz="1000" b="0" i="0" u="none" strike="noStrike" kern="1200" cap="none" spc="0" normalizeH="0" baseline="0" noProof="0">
                          <a:ln>
                            <a:noFill/>
                          </a:ln>
                          <a:solidFill>
                            <a:prstClr val="black"/>
                          </a:solidFill>
                          <a:effectLst/>
                          <a:uLnTx/>
                          <a:uFillTx/>
                          <a:latin typeface="+mn-lt"/>
                          <a:ea typeface="+mn-ea"/>
                          <a:cs typeface="+mn-cs"/>
                        </a:rPr>
                        <a:t>
Horse hair and silk thread were used for flossing back in ancient times!
Now, nylon is the most common dental flossing material because it works well between teeth. There are also eco-friendly floss products in the market.
Dental floss helps to remove plaque that accumulate between your teeth. However, flossing alone ain’t enough – don’t forget to brush your teeth too!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30897133"/>
                  </a:ext>
                </a:extLst>
              </a:tr>
            </a:tbl>
          </a:graphicData>
        </a:graphic>
      </p:graphicFrame>
      <p:sp>
        <p:nvSpPr>
          <p:cNvPr id="4" name="Text Placeholder 3">
            <a:extLst>
              <a:ext uri="{FF2B5EF4-FFF2-40B4-BE49-F238E27FC236}">
                <a16:creationId xmlns:a16="http://schemas.microsoft.com/office/drawing/2014/main" id="{AA417703-55D2-42D6-8F6F-1A3A2D0BBD6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91300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93822-187F-42A7-9840-ECBEE775821E}"/>
              </a:ext>
            </a:extLst>
          </p:cNvPr>
          <p:cNvSpPr>
            <a:spLocks noGrp="1"/>
          </p:cNvSpPr>
          <p:nvPr>
            <p:ph type="title"/>
          </p:nvPr>
        </p:nvSpPr>
        <p:spPr/>
        <p:txBody>
          <a:bodyPr/>
          <a:lstStyle/>
          <a:p>
            <a:r>
              <a:rPr lang="en-US"/>
              <a:t>Facebook Own Posts Table - 11 of 14</a:t>
            </a:r>
          </a:p>
        </p:txBody>
      </p:sp>
      <p:graphicFrame>
        <p:nvGraphicFramePr>
          <p:cNvPr id="5" name="Table Placeholder 4">
            <a:extLst>
              <a:ext uri="{FF2B5EF4-FFF2-40B4-BE49-F238E27FC236}">
                <a16:creationId xmlns:a16="http://schemas.microsoft.com/office/drawing/2014/main" id="{BC08D5FF-DB3F-4158-88C0-B85219596017}"/>
              </a:ext>
            </a:extLst>
          </p:cNvPr>
          <p:cNvGraphicFramePr>
            <a:graphicFrameLocks noGrp="1"/>
          </p:cNvGraphicFramePr>
          <p:nvPr>
            <p:ph type="tbl" sz="quarter" idx="13"/>
            <p:extLst>
              <p:ext uri="{D42A27DB-BD31-4B8C-83A1-F6EECF244321}">
                <p14:modId xmlns:p14="http://schemas.microsoft.com/office/powerpoint/2010/main" val="3360268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16620697"/>
                    </a:ext>
                  </a:extLst>
                </a:gridCol>
                <a:gridCol w="246888">
                  <a:extLst>
                    <a:ext uri="{9D8B030D-6E8A-4147-A177-3AD203B41FA5}">
                      <a16:colId xmlns:a16="http://schemas.microsoft.com/office/drawing/2014/main" val="1010146781"/>
                    </a:ext>
                  </a:extLst>
                </a:gridCol>
                <a:gridCol w="246888">
                  <a:extLst>
                    <a:ext uri="{9D8B030D-6E8A-4147-A177-3AD203B41FA5}">
                      <a16:colId xmlns:a16="http://schemas.microsoft.com/office/drawing/2014/main" val="756534607"/>
                    </a:ext>
                  </a:extLst>
                </a:gridCol>
                <a:gridCol w="246888">
                  <a:extLst>
                    <a:ext uri="{9D8B030D-6E8A-4147-A177-3AD203B41FA5}">
                      <a16:colId xmlns:a16="http://schemas.microsoft.com/office/drawing/2014/main" val="965088859"/>
                    </a:ext>
                  </a:extLst>
                </a:gridCol>
                <a:gridCol w="246888">
                  <a:extLst>
                    <a:ext uri="{9D8B030D-6E8A-4147-A177-3AD203B41FA5}">
                      <a16:colId xmlns:a16="http://schemas.microsoft.com/office/drawing/2014/main" val="3006695156"/>
                    </a:ext>
                  </a:extLst>
                </a:gridCol>
                <a:gridCol w="246888">
                  <a:extLst>
                    <a:ext uri="{9D8B030D-6E8A-4147-A177-3AD203B41FA5}">
                      <a16:colId xmlns:a16="http://schemas.microsoft.com/office/drawing/2014/main" val="4009008923"/>
                    </a:ext>
                  </a:extLst>
                </a:gridCol>
                <a:gridCol w="246888">
                  <a:extLst>
                    <a:ext uri="{9D8B030D-6E8A-4147-A177-3AD203B41FA5}">
                      <a16:colId xmlns:a16="http://schemas.microsoft.com/office/drawing/2014/main" val="2265506008"/>
                    </a:ext>
                  </a:extLst>
                </a:gridCol>
                <a:gridCol w="246888">
                  <a:extLst>
                    <a:ext uri="{9D8B030D-6E8A-4147-A177-3AD203B41FA5}">
                      <a16:colId xmlns:a16="http://schemas.microsoft.com/office/drawing/2014/main" val="702536012"/>
                    </a:ext>
                  </a:extLst>
                </a:gridCol>
                <a:gridCol w="246888">
                  <a:extLst>
                    <a:ext uri="{9D8B030D-6E8A-4147-A177-3AD203B41FA5}">
                      <a16:colId xmlns:a16="http://schemas.microsoft.com/office/drawing/2014/main" val="3877179716"/>
                    </a:ext>
                  </a:extLst>
                </a:gridCol>
                <a:gridCol w="246888">
                  <a:extLst>
                    <a:ext uri="{9D8B030D-6E8A-4147-A177-3AD203B41FA5}">
                      <a16:colId xmlns:a16="http://schemas.microsoft.com/office/drawing/2014/main" val="1692769611"/>
                    </a:ext>
                  </a:extLst>
                </a:gridCol>
                <a:gridCol w="246888">
                  <a:extLst>
                    <a:ext uri="{9D8B030D-6E8A-4147-A177-3AD203B41FA5}">
                      <a16:colId xmlns:a16="http://schemas.microsoft.com/office/drawing/2014/main" val="3752213201"/>
                    </a:ext>
                  </a:extLst>
                </a:gridCol>
                <a:gridCol w="246888">
                  <a:extLst>
                    <a:ext uri="{9D8B030D-6E8A-4147-A177-3AD203B41FA5}">
                      <a16:colId xmlns:a16="http://schemas.microsoft.com/office/drawing/2014/main" val="3797898277"/>
                    </a:ext>
                  </a:extLst>
                </a:gridCol>
                <a:gridCol w="246888">
                  <a:extLst>
                    <a:ext uri="{9D8B030D-6E8A-4147-A177-3AD203B41FA5}">
                      <a16:colId xmlns:a16="http://schemas.microsoft.com/office/drawing/2014/main" val="1363254808"/>
                    </a:ext>
                  </a:extLst>
                </a:gridCol>
                <a:gridCol w="246888">
                  <a:extLst>
                    <a:ext uri="{9D8B030D-6E8A-4147-A177-3AD203B41FA5}">
                      <a16:colId xmlns:a16="http://schemas.microsoft.com/office/drawing/2014/main" val="1808079122"/>
                    </a:ext>
                  </a:extLst>
                </a:gridCol>
                <a:gridCol w="246888">
                  <a:extLst>
                    <a:ext uri="{9D8B030D-6E8A-4147-A177-3AD203B41FA5}">
                      <a16:colId xmlns:a16="http://schemas.microsoft.com/office/drawing/2014/main" val="871392171"/>
                    </a:ext>
                  </a:extLst>
                </a:gridCol>
                <a:gridCol w="246888">
                  <a:extLst>
                    <a:ext uri="{9D8B030D-6E8A-4147-A177-3AD203B41FA5}">
                      <a16:colId xmlns:a16="http://schemas.microsoft.com/office/drawing/2014/main" val="3900057351"/>
                    </a:ext>
                  </a:extLst>
                </a:gridCol>
                <a:gridCol w="246888">
                  <a:extLst>
                    <a:ext uri="{9D8B030D-6E8A-4147-A177-3AD203B41FA5}">
                      <a16:colId xmlns:a16="http://schemas.microsoft.com/office/drawing/2014/main" val="530802213"/>
                    </a:ext>
                  </a:extLst>
                </a:gridCol>
                <a:gridCol w="246888">
                  <a:extLst>
                    <a:ext uri="{9D8B030D-6E8A-4147-A177-3AD203B41FA5}">
                      <a16:colId xmlns:a16="http://schemas.microsoft.com/office/drawing/2014/main" val="349902938"/>
                    </a:ext>
                  </a:extLst>
                </a:gridCol>
                <a:gridCol w="246888">
                  <a:extLst>
                    <a:ext uri="{9D8B030D-6E8A-4147-A177-3AD203B41FA5}">
                      <a16:colId xmlns:a16="http://schemas.microsoft.com/office/drawing/2014/main" val="678000180"/>
                    </a:ext>
                  </a:extLst>
                </a:gridCol>
                <a:gridCol w="246888">
                  <a:extLst>
                    <a:ext uri="{9D8B030D-6E8A-4147-A177-3AD203B41FA5}">
                      <a16:colId xmlns:a16="http://schemas.microsoft.com/office/drawing/2014/main" val="3560348498"/>
                    </a:ext>
                  </a:extLst>
                </a:gridCol>
                <a:gridCol w="246888">
                  <a:extLst>
                    <a:ext uri="{9D8B030D-6E8A-4147-A177-3AD203B41FA5}">
                      <a16:colId xmlns:a16="http://schemas.microsoft.com/office/drawing/2014/main" val="50725023"/>
                    </a:ext>
                  </a:extLst>
                </a:gridCol>
                <a:gridCol w="246888">
                  <a:extLst>
                    <a:ext uri="{9D8B030D-6E8A-4147-A177-3AD203B41FA5}">
                      <a16:colId xmlns:a16="http://schemas.microsoft.com/office/drawing/2014/main" val="1226038004"/>
                    </a:ext>
                  </a:extLst>
                </a:gridCol>
                <a:gridCol w="246888">
                  <a:extLst>
                    <a:ext uri="{9D8B030D-6E8A-4147-A177-3AD203B41FA5}">
                      <a16:colId xmlns:a16="http://schemas.microsoft.com/office/drawing/2014/main" val="2393607400"/>
                    </a:ext>
                  </a:extLst>
                </a:gridCol>
                <a:gridCol w="246888">
                  <a:extLst>
                    <a:ext uri="{9D8B030D-6E8A-4147-A177-3AD203B41FA5}">
                      <a16:colId xmlns:a16="http://schemas.microsoft.com/office/drawing/2014/main" val="3958196821"/>
                    </a:ext>
                  </a:extLst>
                </a:gridCol>
                <a:gridCol w="246888">
                  <a:extLst>
                    <a:ext uri="{9D8B030D-6E8A-4147-A177-3AD203B41FA5}">
                      <a16:colId xmlns:a16="http://schemas.microsoft.com/office/drawing/2014/main" val="3404414215"/>
                    </a:ext>
                  </a:extLst>
                </a:gridCol>
                <a:gridCol w="246888">
                  <a:extLst>
                    <a:ext uri="{9D8B030D-6E8A-4147-A177-3AD203B41FA5}">
                      <a16:colId xmlns:a16="http://schemas.microsoft.com/office/drawing/2014/main" val="721879890"/>
                    </a:ext>
                  </a:extLst>
                </a:gridCol>
                <a:gridCol w="246888">
                  <a:extLst>
                    <a:ext uri="{9D8B030D-6E8A-4147-A177-3AD203B41FA5}">
                      <a16:colId xmlns:a16="http://schemas.microsoft.com/office/drawing/2014/main" val="2298408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80535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- 2018-03-08 12:00:00</a:t>
                      </a:r>
                      <a:r>
                        <a:rPr kumimoji="0" lang="en-US" sz="1000" b="0" i="0" u="none" strike="noStrike" kern="1200" cap="none" spc="0" normalizeH="0" baseline="0" noProof="0">
                          <a:ln>
                            <a:noFill/>
                          </a:ln>
                          <a:solidFill>
                            <a:prstClr val="black"/>
                          </a:solidFill>
                          <a:effectLst/>
                          <a:uLnTx/>
                          <a:uFillTx/>
                          <a:latin typeface="+mn-lt"/>
                          <a:ea typeface="+mn-ea"/>
                          <a:cs typeface="+mn-cs"/>
                        </a:rPr>
                        <a:t>
It’s March 8 and we celebrate women’s achievement in culture, politic, social and economy.
This day also marks a call to action for accelerating gender equality. Happy International Women's Day​! 
Portes (SPLAT's distributor) has came up with the Portes Social Initiative to empower mothers to become merchandisers and mumpreneurs, supporting the entrepreneurial spirit and desire for self improvement among women.
You can watch the video here: https://www.facebook.com/splatasia/videos/354532148332247/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70918406"/>
                  </a:ext>
                </a:extLst>
              </a:tr>
            </a:tbl>
          </a:graphicData>
        </a:graphic>
      </p:graphicFrame>
      <p:sp>
        <p:nvSpPr>
          <p:cNvPr id="4" name="Text Placeholder 3">
            <a:extLst>
              <a:ext uri="{FF2B5EF4-FFF2-40B4-BE49-F238E27FC236}">
                <a16:creationId xmlns:a16="http://schemas.microsoft.com/office/drawing/2014/main" id="{B7751B16-A833-4021-8EBD-3BA177A4808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815214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37B43-F955-43A9-AF53-CA6284059D00}"/>
              </a:ext>
            </a:extLst>
          </p:cNvPr>
          <p:cNvSpPr>
            <a:spLocks noGrp="1"/>
          </p:cNvSpPr>
          <p:nvPr>
            <p:ph type="title"/>
          </p:nvPr>
        </p:nvSpPr>
        <p:spPr/>
        <p:txBody>
          <a:bodyPr/>
          <a:lstStyle/>
          <a:p>
            <a:r>
              <a:rPr lang="en-US"/>
              <a:t>Facebook Own Posts Table - 12 of 14</a:t>
            </a:r>
          </a:p>
        </p:txBody>
      </p:sp>
      <p:graphicFrame>
        <p:nvGraphicFramePr>
          <p:cNvPr id="5" name="Table Placeholder 4">
            <a:extLst>
              <a:ext uri="{FF2B5EF4-FFF2-40B4-BE49-F238E27FC236}">
                <a16:creationId xmlns:a16="http://schemas.microsoft.com/office/drawing/2014/main" id="{D8A38DCE-0AF8-43AA-9188-7D2CEFDAFCB5}"/>
              </a:ext>
            </a:extLst>
          </p:cNvPr>
          <p:cNvGraphicFramePr>
            <a:graphicFrameLocks noGrp="1"/>
          </p:cNvGraphicFramePr>
          <p:nvPr>
            <p:ph type="tbl" sz="quarter" idx="13"/>
            <p:extLst>
              <p:ext uri="{D42A27DB-BD31-4B8C-83A1-F6EECF244321}">
                <p14:modId xmlns:p14="http://schemas.microsoft.com/office/powerpoint/2010/main" val="1117255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43665553"/>
                    </a:ext>
                  </a:extLst>
                </a:gridCol>
                <a:gridCol w="246888">
                  <a:extLst>
                    <a:ext uri="{9D8B030D-6E8A-4147-A177-3AD203B41FA5}">
                      <a16:colId xmlns:a16="http://schemas.microsoft.com/office/drawing/2014/main" val="2372828551"/>
                    </a:ext>
                  </a:extLst>
                </a:gridCol>
                <a:gridCol w="246888">
                  <a:extLst>
                    <a:ext uri="{9D8B030D-6E8A-4147-A177-3AD203B41FA5}">
                      <a16:colId xmlns:a16="http://schemas.microsoft.com/office/drawing/2014/main" val="1953288184"/>
                    </a:ext>
                  </a:extLst>
                </a:gridCol>
                <a:gridCol w="246888">
                  <a:extLst>
                    <a:ext uri="{9D8B030D-6E8A-4147-A177-3AD203B41FA5}">
                      <a16:colId xmlns:a16="http://schemas.microsoft.com/office/drawing/2014/main" val="1062772681"/>
                    </a:ext>
                  </a:extLst>
                </a:gridCol>
                <a:gridCol w="246888">
                  <a:extLst>
                    <a:ext uri="{9D8B030D-6E8A-4147-A177-3AD203B41FA5}">
                      <a16:colId xmlns:a16="http://schemas.microsoft.com/office/drawing/2014/main" val="1183112436"/>
                    </a:ext>
                  </a:extLst>
                </a:gridCol>
                <a:gridCol w="246888">
                  <a:extLst>
                    <a:ext uri="{9D8B030D-6E8A-4147-A177-3AD203B41FA5}">
                      <a16:colId xmlns:a16="http://schemas.microsoft.com/office/drawing/2014/main" val="66968979"/>
                    </a:ext>
                  </a:extLst>
                </a:gridCol>
                <a:gridCol w="246888">
                  <a:extLst>
                    <a:ext uri="{9D8B030D-6E8A-4147-A177-3AD203B41FA5}">
                      <a16:colId xmlns:a16="http://schemas.microsoft.com/office/drawing/2014/main" val="743018917"/>
                    </a:ext>
                  </a:extLst>
                </a:gridCol>
                <a:gridCol w="246888">
                  <a:extLst>
                    <a:ext uri="{9D8B030D-6E8A-4147-A177-3AD203B41FA5}">
                      <a16:colId xmlns:a16="http://schemas.microsoft.com/office/drawing/2014/main" val="3570017765"/>
                    </a:ext>
                  </a:extLst>
                </a:gridCol>
                <a:gridCol w="246888">
                  <a:extLst>
                    <a:ext uri="{9D8B030D-6E8A-4147-A177-3AD203B41FA5}">
                      <a16:colId xmlns:a16="http://schemas.microsoft.com/office/drawing/2014/main" val="4056958063"/>
                    </a:ext>
                  </a:extLst>
                </a:gridCol>
                <a:gridCol w="246888">
                  <a:extLst>
                    <a:ext uri="{9D8B030D-6E8A-4147-A177-3AD203B41FA5}">
                      <a16:colId xmlns:a16="http://schemas.microsoft.com/office/drawing/2014/main" val="4270505086"/>
                    </a:ext>
                  </a:extLst>
                </a:gridCol>
                <a:gridCol w="246888">
                  <a:extLst>
                    <a:ext uri="{9D8B030D-6E8A-4147-A177-3AD203B41FA5}">
                      <a16:colId xmlns:a16="http://schemas.microsoft.com/office/drawing/2014/main" val="3346658152"/>
                    </a:ext>
                  </a:extLst>
                </a:gridCol>
                <a:gridCol w="246888">
                  <a:extLst>
                    <a:ext uri="{9D8B030D-6E8A-4147-A177-3AD203B41FA5}">
                      <a16:colId xmlns:a16="http://schemas.microsoft.com/office/drawing/2014/main" val="409369069"/>
                    </a:ext>
                  </a:extLst>
                </a:gridCol>
                <a:gridCol w="246888">
                  <a:extLst>
                    <a:ext uri="{9D8B030D-6E8A-4147-A177-3AD203B41FA5}">
                      <a16:colId xmlns:a16="http://schemas.microsoft.com/office/drawing/2014/main" val="2802272903"/>
                    </a:ext>
                  </a:extLst>
                </a:gridCol>
                <a:gridCol w="246888">
                  <a:extLst>
                    <a:ext uri="{9D8B030D-6E8A-4147-A177-3AD203B41FA5}">
                      <a16:colId xmlns:a16="http://schemas.microsoft.com/office/drawing/2014/main" val="3863744556"/>
                    </a:ext>
                  </a:extLst>
                </a:gridCol>
                <a:gridCol w="246888">
                  <a:extLst>
                    <a:ext uri="{9D8B030D-6E8A-4147-A177-3AD203B41FA5}">
                      <a16:colId xmlns:a16="http://schemas.microsoft.com/office/drawing/2014/main" val="2331473855"/>
                    </a:ext>
                  </a:extLst>
                </a:gridCol>
                <a:gridCol w="246888">
                  <a:extLst>
                    <a:ext uri="{9D8B030D-6E8A-4147-A177-3AD203B41FA5}">
                      <a16:colId xmlns:a16="http://schemas.microsoft.com/office/drawing/2014/main" val="4267282965"/>
                    </a:ext>
                  </a:extLst>
                </a:gridCol>
                <a:gridCol w="246888">
                  <a:extLst>
                    <a:ext uri="{9D8B030D-6E8A-4147-A177-3AD203B41FA5}">
                      <a16:colId xmlns:a16="http://schemas.microsoft.com/office/drawing/2014/main" val="3004864071"/>
                    </a:ext>
                  </a:extLst>
                </a:gridCol>
                <a:gridCol w="246888">
                  <a:extLst>
                    <a:ext uri="{9D8B030D-6E8A-4147-A177-3AD203B41FA5}">
                      <a16:colId xmlns:a16="http://schemas.microsoft.com/office/drawing/2014/main" val="491996383"/>
                    </a:ext>
                  </a:extLst>
                </a:gridCol>
                <a:gridCol w="246888">
                  <a:extLst>
                    <a:ext uri="{9D8B030D-6E8A-4147-A177-3AD203B41FA5}">
                      <a16:colId xmlns:a16="http://schemas.microsoft.com/office/drawing/2014/main" val="683930232"/>
                    </a:ext>
                  </a:extLst>
                </a:gridCol>
                <a:gridCol w="246888">
                  <a:extLst>
                    <a:ext uri="{9D8B030D-6E8A-4147-A177-3AD203B41FA5}">
                      <a16:colId xmlns:a16="http://schemas.microsoft.com/office/drawing/2014/main" val="3978862929"/>
                    </a:ext>
                  </a:extLst>
                </a:gridCol>
                <a:gridCol w="246888">
                  <a:extLst>
                    <a:ext uri="{9D8B030D-6E8A-4147-A177-3AD203B41FA5}">
                      <a16:colId xmlns:a16="http://schemas.microsoft.com/office/drawing/2014/main" val="2862424945"/>
                    </a:ext>
                  </a:extLst>
                </a:gridCol>
                <a:gridCol w="246888">
                  <a:extLst>
                    <a:ext uri="{9D8B030D-6E8A-4147-A177-3AD203B41FA5}">
                      <a16:colId xmlns:a16="http://schemas.microsoft.com/office/drawing/2014/main" val="1945798049"/>
                    </a:ext>
                  </a:extLst>
                </a:gridCol>
                <a:gridCol w="246888">
                  <a:extLst>
                    <a:ext uri="{9D8B030D-6E8A-4147-A177-3AD203B41FA5}">
                      <a16:colId xmlns:a16="http://schemas.microsoft.com/office/drawing/2014/main" val="4024397147"/>
                    </a:ext>
                  </a:extLst>
                </a:gridCol>
                <a:gridCol w="246888">
                  <a:extLst>
                    <a:ext uri="{9D8B030D-6E8A-4147-A177-3AD203B41FA5}">
                      <a16:colId xmlns:a16="http://schemas.microsoft.com/office/drawing/2014/main" val="3068758740"/>
                    </a:ext>
                  </a:extLst>
                </a:gridCol>
                <a:gridCol w="246888">
                  <a:extLst>
                    <a:ext uri="{9D8B030D-6E8A-4147-A177-3AD203B41FA5}">
                      <a16:colId xmlns:a16="http://schemas.microsoft.com/office/drawing/2014/main" val="3610377858"/>
                    </a:ext>
                  </a:extLst>
                </a:gridCol>
                <a:gridCol w="246888">
                  <a:extLst>
                    <a:ext uri="{9D8B030D-6E8A-4147-A177-3AD203B41FA5}">
                      <a16:colId xmlns:a16="http://schemas.microsoft.com/office/drawing/2014/main" val="1567093555"/>
                    </a:ext>
                  </a:extLst>
                </a:gridCol>
                <a:gridCol w="246888">
                  <a:extLst>
                    <a:ext uri="{9D8B030D-6E8A-4147-A177-3AD203B41FA5}">
                      <a16:colId xmlns:a16="http://schemas.microsoft.com/office/drawing/2014/main" val="4243116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702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- 2018-03-05 12:00:00</a:t>
                      </a:r>
                      <a:r>
                        <a:rPr kumimoji="0" lang="en-US" sz="1000" b="0" i="0" u="none" strike="noStrike" kern="1200" cap="none" spc="0" normalizeH="0" baseline="0" noProof="0">
                          <a:ln>
                            <a:noFill/>
                          </a:ln>
                          <a:solidFill>
                            <a:prstClr val="black"/>
                          </a:solidFill>
                          <a:effectLst/>
                          <a:uLnTx/>
                          <a:uFillTx/>
                          <a:latin typeface="+mn-lt"/>
                          <a:ea typeface="+mn-ea"/>
                          <a:cs typeface="+mn-cs"/>
                        </a:rPr>
                        <a:t>
Stock up on your #SPLAT toothpaste online and your shipping fee is on us!
Note: Applicable for orders exceeding RM18 to anywhere within Peninsula Malaysia in 2018!
Shop online now at:
- Lazada (http://www.lazada.com.my/mimijumi-malaysia/)
- Shopee (https://shopee.com.my/portessdnbhd)
- 11street MY (http://www.11street.my/store/mimijumi)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49544158"/>
                  </a:ext>
                </a:extLst>
              </a:tr>
            </a:tbl>
          </a:graphicData>
        </a:graphic>
      </p:graphicFrame>
      <p:sp>
        <p:nvSpPr>
          <p:cNvPr id="4" name="Text Placeholder 3">
            <a:extLst>
              <a:ext uri="{FF2B5EF4-FFF2-40B4-BE49-F238E27FC236}">
                <a16:creationId xmlns:a16="http://schemas.microsoft.com/office/drawing/2014/main" id="{6AB06876-8758-46DC-98A7-CEB0AF55A8F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635094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21CD7-8911-4FFE-B1A2-E087182322D3}"/>
              </a:ext>
            </a:extLst>
          </p:cNvPr>
          <p:cNvSpPr>
            <a:spLocks noGrp="1"/>
          </p:cNvSpPr>
          <p:nvPr>
            <p:ph type="title"/>
          </p:nvPr>
        </p:nvSpPr>
        <p:spPr/>
        <p:txBody>
          <a:bodyPr/>
          <a:lstStyle/>
          <a:p>
            <a:r>
              <a:rPr lang="en-US"/>
              <a:t>Facebook Own Posts Table - 13 of 14</a:t>
            </a:r>
          </a:p>
        </p:txBody>
      </p:sp>
      <p:graphicFrame>
        <p:nvGraphicFramePr>
          <p:cNvPr id="5" name="Table Placeholder 4">
            <a:extLst>
              <a:ext uri="{FF2B5EF4-FFF2-40B4-BE49-F238E27FC236}">
                <a16:creationId xmlns:a16="http://schemas.microsoft.com/office/drawing/2014/main" id="{D980420F-2321-4B97-AAF6-F300735238F1}"/>
              </a:ext>
            </a:extLst>
          </p:cNvPr>
          <p:cNvGraphicFramePr>
            <a:graphicFrameLocks noGrp="1"/>
          </p:cNvGraphicFramePr>
          <p:nvPr>
            <p:ph type="tbl" sz="quarter" idx="13"/>
            <p:extLst>
              <p:ext uri="{D42A27DB-BD31-4B8C-83A1-F6EECF244321}">
                <p14:modId xmlns:p14="http://schemas.microsoft.com/office/powerpoint/2010/main" val="3084736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56467526"/>
                    </a:ext>
                  </a:extLst>
                </a:gridCol>
                <a:gridCol w="246888">
                  <a:extLst>
                    <a:ext uri="{9D8B030D-6E8A-4147-A177-3AD203B41FA5}">
                      <a16:colId xmlns:a16="http://schemas.microsoft.com/office/drawing/2014/main" val="2295487512"/>
                    </a:ext>
                  </a:extLst>
                </a:gridCol>
                <a:gridCol w="246888">
                  <a:extLst>
                    <a:ext uri="{9D8B030D-6E8A-4147-A177-3AD203B41FA5}">
                      <a16:colId xmlns:a16="http://schemas.microsoft.com/office/drawing/2014/main" val="2344590119"/>
                    </a:ext>
                  </a:extLst>
                </a:gridCol>
                <a:gridCol w="246888">
                  <a:extLst>
                    <a:ext uri="{9D8B030D-6E8A-4147-A177-3AD203B41FA5}">
                      <a16:colId xmlns:a16="http://schemas.microsoft.com/office/drawing/2014/main" val="1160045564"/>
                    </a:ext>
                  </a:extLst>
                </a:gridCol>
                <a:gridCol w="246888">
                  <a:extLst>
                    <a:ext uri="{9D8B030D-6E8A-4147-A177-3AD203B41FA5}">
                      <a16:colId xmlns:a16="http://schemas.microsoft.com/office/drawing/2014/main" val="4198445367"/>
                    </a:ext>
                  </a:extLst>
                </a:gridCol>
                <a:gridCol w="246888">
                  <a:extLst>
                    <a:ext uri="{9D8B030D-6E8A-4147-A177-3AD203B41FA5}">
                      <a16:colId xmlns:a16="http://schemas.microsoft.com/office/drawing/2014/main" val="634045218"/>
                    </a:ext>
                  </a:extLst>
                </a:gridCol>
                <a:gridCol w="246888">
                  <a:extLst>
                    <a:ext uri="{9D8B030D-6E8A-4147-A177-3AD203B41FA5}">
                      <a16:colId xmlns:a16="http://schemas.microsoft.com/office/drawing/2014/main" val="3426913354"/>
                    </a:ext>
                  </a:extLst>
                </a:gridCol>
                <a:gridCol w="246888">
                  <a:extLst>
                    <a:ext uri="{9D8B030D-6E8A-4147-A177-3AD203B41FA5}">
                      <a16:colId xmlns:a16="http://schemas.microsoft.com/office/drawing/2014/main" val="2196562310"/>
                    </a:ext>
                  </a:extLst>
                </a:gridCol>
                <a:gridCol w="246888">
                  <a:extLst>
                    <a:ext uri="{9D8B030D-6E8A-4147-A177-3AD203B41FA5}">
                      <a16:colId xmlns:a16="http://schemas.microsoft.com/office/drawing/2014/main" val="445544853"/>
                    </a:ext>
                  </a:extLst>
                </a:gridCol>
                <a:gridCol w="246888">
                  <a:extLst>
                    <a:ext uri="{9D8B030D-6E8A-4147-A177-3AD203B41FA5}">
                      <a16:colId xmlns:a16="http://schemas.microsoft.com/office/drawing/2014/main" val="2006355850"/>
                    </a:ext>
                  </a:extLst>
                </a:gridCol>
                <a:gridCol w="246888">
                  <a:extLst>
                    <a:ext uri="{9D8B030D-6E8A-4147-A177-3AD203B41FA5}">
                      <a16:colId xmlns:a16="http://schemas.microsoft.com/office/drawing/2014/main" val="3776811997"/>
                    </a:ext>
                  </a:extLst>
                </a:gridCol>
                <a:gridCol w="246888">
                  <a:extLst>
                    <a:ext uri="{9D8B030D-6E8A-4147-A177-3AD203B41FA5}">
                      <a16:colId xmlns:a16="http://schemas.microsoft.com/office/drawing/2014/main" val="413828791"/>
                    </a:ext>
                  </a:extLst>
                </a:gridCol>
                <a:gridCol w="246888">
                  <a:extLst>
                    <a:ext uri="{9D8B030D-6E8A-4147-A177-3AD203B41FA5}">
                      <a16:colId xmlns:a16="http://schemas.microsoft.com/office/drawing/2014/main" val="3216331430"/>
                    </a:ext>
                  </a:extLst>
                </a:gridCol>
                <a:gridCol w="246888">
                  <a:extLst>
                    <a:ext uri="{9D8B030D-6E8A-4147-A177-3AD203B41FA5}">
                      <a16:colId xmlns:a16="http://schemas.microsoft.com/office/drawing/2014/main" val="2886583754"/>
                    </a:ext>
                  </a:extLst>
                </a:gridCol>
                <a:gridCol w="246888">
                  <a:extLst>
                    <a:ext uri="{9D8B030D-6E8A-4147-A177-3AD203B41FA5}">
                      <a16:colId xmlns:a16="http://schemas.microsoft.com/office/drawing/2014/main" val="1230152915"/>
                    </a:ext>
                  </a:extLst>
                </a:gridCol>
                <a:gridCol w="246888">
                  <a:extLst>
                    <a:ext uri="{9D8B030D-6E8A-4147-A177-3AD203B41FA5}">
                      <a16:colId xmlns:a16="http://schemas.microsoft.com/office/drawing/2014/main" val="1398525547"/>
                    </a:ext>
                  </a:extLst>
                </a:gridCol>
                <a:gridCol w="246888">
                  <a:extLst>
                    <a:ext uri="{9D8B030D-6E8A-4147-A177-3AD203B41FA5}">
                      <a16:colId xmlns:a16="http://schemas.microsoft.com/office/drawing/2014/main" val="329528916"/>
                    </a:ext>
                  </a:extLst>
                </a:gridCol>
                <a:gridCol w="246888">
                  <a:extLst>
                    <a:ext uri="{9D8B030D-6E8A-4147-A177-3AD203B41FA5}">
                      <a16:colId xmlns:a16="http://schemas.microsoft.com/office/drawing/2014/main" val="1434221146"/>
                    </a:ext>
                  </a:extLst>
                </a:gridCol>
                <a:gridCol w="246888">
                  <a:extLst>
                    <a:ext uri="{9D8B030D-6E8A-4147-A177-3AD203B41FA5}">
                      <a16:colId xmlns:a16="http://schemas.microsoft.com/office/drawing/2014/main" val="3881690565"/>
                    </a:ext>
                  </a:extLst>
                </a:gridCol>
                <a:gridCol w="246888">
                  <a:extLst>
                    <a:ext uri="{9D8B030D-6E8A-4147-A177-3AD203B41FA5}">
                      <a16:colId xmlns:a16="http://schemas.microsoft.com/office/drawing/2014/main" val="1592711527"/>
                    </a:ext>
                  </a:extLst>
                </a:gridCol>
                <a:gridCol w="246888">
                  <a:extLst>
                    <a:ext uri="{9D8B030D-6E8A-4147-A177-3AD203B41FA5}">
                      <a16:colId xmlns:a16="http://schemas.microsoft.com/office/drawing/2014/main" val="3295628193"/>
                    </a:ext>
                  </a:extLst>
                </a:gridCol>
                <a:gridCol w="246888">
                  <a:extLst>
                    <a:ext uri="{9D8B030D-6E8A-4147-A177-3AD203B41FA5}">
                      <a16:colId xmlns:a16="http://schemas.microsoft.com/office/drawing/2014/main" val="3217150631"/>
                    </a:ext>
                  </a:extLst>
                </a:gridCol>
                <a:gridCol w="246888">
                  <a:extLst>
                    <a:ext uri="{9D8B030D-6E8A-4147-A177-3AD203B41FA5}">
                      <a16:colId xmlns:a16="http://schemas.microsoft.com/office/drawing/2014/main" val="2116657690"/>
                    </a:ext>
                  </a:extLst>
                </a:gridCol>
                <a:gridCol w="246888">
                  <a:extLst>
                    <a:ext uri="{9D8B030D-6E8A-4147-A177-3AD203B41FA5}">
                      <a16:colId xmlns:a16="http://schemas.microsoft.com/office/drawing/2014/main" val="1320130263"/>
                    </a:ext>
                  </a:extLst>
                </a:gridCol>
                <a:gridCol w="246888">
                  <a:extLst>
                    <a:ext uri="{9D8B030D-6E8A-4147-A177-3AD203B41FA5}">
                      <a16:colId xmlns:a16="http://schemas.microsoft.com/office/drawing/2014/main" val="3518056794"/>
                    </a:ext>
                  </a:extLst>
                </a:gridCol>
                <a:gridCol w="246888">
                  <a:extLst>
                    <a:ext uri="{9D8B030D-6E8A-4147-A177-3AD203B41FA5}">
                      <a16:colId xmlns:a16="http://schemas.microsoft.com/office/drawing/2014/main" val="3472153581"/>
                    </a:ext>
                  </a:extLst>
                </a:gridCol>
                <a:gridCol w="246888">
                  <a:extLst>
                    <a:ext uri="{9D8B030D-6E8A-4147-A177-3AD203B41FA5}">
                      <a16:colId xmlns:a16="http://schemas.microsoft.com/office/drawing/2014/main" val="691588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093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- 2018-03-04 12:00:00</a:t>
                      </a:r>
                      <a:r>
                        <a:rPr kumimoji="0" lang="en-US" sz="1000" b="0" i="0" u="none" strike="noStrike" kern="1200" cap="none" spc="0" normalizeH="0" baseline="0" noProof="0">
                          <a:ln>
                            <a:noFill/>
                          </a:ln>
                          <a:solidFill>
                            <a:prstClr val="black"/>
                          </a:solidFill>
                          <a:effectLst/>
                          <a:uLnTx/>
                          <a:uFillTx/>
                          <a:latin typeface="+mn-lt"/>
                          <a:ea typeface="+mn-ea"/>
                          <a:cs typeface="+mn-cs"/>
                        </a:rPr>
                        <a:t>
Do you like green tea? If yes, you will definitely like #SPLAT Green Tea toothpaste. 
The active extracts of green tea, sage and camomile in this toothpaste provide you all day protection against plaque formation and help to soothe your gum.
You can purchase SPLAT Green Tea toothpaste at your nearest Watsons Singapore or click here http://www.watsons.com.sg/pro-toothpaste-green-tea-100ml/p/BP_86265!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0087886"/>
                  </a:ext>
                </a:extLst>
              </a:tr>
            </a:tbl>
          </a:graphicData>
        </a:graphic>
      </p:graphicFrame>
      <p:sp>
        <p:nvSpPr>
          <p:cNvPr id="4" name="Text Placeholder 3">
            <a:extLst>
              <a:ext uri="{FF2B5EF4-FFF2-40B4-BE49-F238E27FC236}">
                <a16:creationId xmlns:a16="http://schemas.microsoft.com/office/drawing/2014/main" id="{E7C078B3-2D0F-4CF1-A0BD-74CF8B1C09D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247159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E26CD-72C6-4056-A927-7FD09AE288EA}"/>
              </a:ext>
            </a:extLst>
          </p:cNvPr>
          <p:cNvSpPr>
            <a:spLocks noGrp="1"/>
          </p:cNvSpPr>
          <p:nvPr>
            <p:ph type="title"/>
          </p:nvPr>
        </p:nvSpPr>
        <p:spPr/>
        <p:txBody>
          <a:bodyPr/>
          <a:lstStyle/>
          <a:p>
            <a:r>
              <a:rPr lang="en-US"/>
              <a:t>Facebook Own Posts Table - 14 of 14</a:t>
            </a:r>
          </a:p>
        </p:txBody>
      </p:sp>
      <p:graphicFrame>
        <p:nvGraphicFramePr>
          <p:cNvPr id="5" name="Table Placeholder 4">
            <a:extLst>
              <a:ext uri="{FF2B5EF4-FFF2-40B4-BE49-F238E27FC236}">
                <a16:creationId xmlns:a16="http://schemas.microsoft.com/office/drawing/2014/main" id="{F39DEE0C-2780-4812-B870-9C84B432782C}"/>
              </a:ext>
            </a:extLst>
          </p:cNvPr>
          <p:cNvGraphicFramePr>
            <a:graphicFrameLocks noGrp="1"/>
          </p:cNvGraphicFramePr>
          <p:nvPr>
            <p:ph type="tbl" sz="quarter" idx="13"/>
            <p:extLst>
              <p:ext uri="{D42A27DB-BD31-4B8C-83A1-F6EECF244321}">
                <p14:modId xmlns:p14="http://schemas.microsoft.com/office/powerpoint/2010/main" val="1948233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63811323"/>
                    </a:ext>
                  </a:extLst>
                </a:gridCol>
                <a:gridCol w="246888">
                  <a:extLst>
                    <a:ext uri="{9D8B030D-6E8A-4147-A177-3AD203B41FA5}">
                      <a16:colId xmlns:a16="http://schemas.microsoft.com/office/drawing/2014/main" val="458676925"/>
                    </a:ext>
                  </a:extLst>
                </a:gridCol>
                <a:gridCol w="246888">
                  <a:extLst>
                    <a:ext uri="{9D8B030D-6E8A-4147-A177-3AD203B41FA5}">
                      <a16:colId xmlns:a16="http://schemas.microsoft.com/office/drawing/2014/main" val="284804737"/>
                    </a:ext>
                  </a:extLst>
                </a:gridCol>
                <a:gridCol w="246888">
                  <a:extLst>
                    <a:ext uri="{9D8B030D-6E8A-4147-A177-3AD203B41FA5}">
                      <a16:colId xmlns:a16="http://schemas.microsoft.com/office/drawing/2014/main" val="4061674759"/>
                    </a:ext>
                  </a:extLst>
                </a:gridCol>
                <a:gridCol w="246888">
                  <a:extLst>
                    <a:ext uri="{9D8B030D-6E8A-4147-A177-3AD203B41FA5}">
                      <a16:colId xmlns:a16="http://schemas.microsoft.com/office/drawing/2014/main" val="1770449998"/>
                    </a:ext>
                  </a:extLst>
                </a:gridCol>
                <a:gridCol w="246888">
                  <a:extLst>
                    <a:ext uri="{9D8B030D-6E8A-4147-A177-3AD203B41FA5}">
                      <a16:colId xmlns:a16="http://schemas.microsoft.com/office/drawing/2014/main" val="1403259006"/>
                    </a:ext>
                  </a:extLst>
                </a:gridCol>
                <a:gridCol w="246888">
                  <a:extLst>
                    <a:ext uri="{9D8B030D-6E8A-4147-A177-3AD203B41FA5}">
                      <a16:colId xmlns:a16="http://schemas.microsoft.com/office/drawing/2014/main" val="3352070395"/>
                    </a:ext>
                  </a:extLst>
                </a:gridCol>
                <a:gridCol w="246888">
                  <a:extLst>
                    <a:ext uri="{9D8B030D-6E8A-4147-A177-3AD203B41FA5}">
                      <a16:colId xmlns:a16="http://schemas.microsoft.com/office/drawing/2014/main" val="1879592264"/>
                    </a:ext>
                  </a:extLst>
                </a:gridCol>
                <a:gridCol w="246888">
                  <a:extLst>
                    <a:ext uri="{9D8B030D-6E8A-4147-A177-3AD203B41FA5}">
                      <a16:colId xmlns:a16="http://schemas.microsoft.com/office/drawing/2014/main" val="946544845"/>
                    </a:ext>
                  </a:extLst>
                </a:gridCol>
                <a:gridCol w="246888">
                  <a:extLst>
                    <a:ext uri="{9D8B030D-6E8A-4147-A177-3AD203B41FA5}">
                      <a16:colId xmlns:a16="http://schemas.microsoft.com/office/drawing/2014/main" val="3443815281"/>
                    </a:ext>
                  </a:extLst>
                </a:gridCol>
                <a:gridCol w="246888">
                  <a:extLst>
                    <a:ext uri="{9D8B030D-6E8A-4147-A177-3AD203B41FA5}">
                      <a16:colId xmlns:a16="http://schemas.microsoft.com/office/drawing/2014/main" val="1029863240"/>
                    </a:ext>
                  </a:extLst>
                </a:gridCol>
                <a:gridCol w="246888">
                  <a:extLst>
                    <a:ext uri="{9D8B030D-6E8A-4147-A177-3AD203B41FA5}">
                      <a16:colId xmlns:a16="http://schemas.microsoft.com/office/drawing/2014/main" val="73553545"/>
                    </a:ext>
                  </a:extLst>
                </a:gridCol>
                <a:gridCol w="246888">
                  <a:extLst>
                    <a:ext uri="{9D8B030D-6E8A-4147-A177-3AD203B41FA5}">
                      <a16:colId xmlns:a16="http://schemas.microsoft.com/office/drawing/2014/main" val="914163819"/>
                    </a:ext>
                  </a:extLst>
                </a:gridCol>
                <a:gridCol w="246888">
                  <a:extLst>
                    <a:ext uri="{9D8B030D-6E8A-4147-A177-3AD203B41FA5}">
                      <a16:colId xmlns:a16="http://schemas.microsoft.com/office/drawing/2014/main" val="3373851106"/>
                    </a:ext>
                  </a:extLst>
                </a:gridCol>
                <a:gridCol w="246888">
                  <a:extLst>
                    <a:ext uri="{9D8B030D-6E8A-4147-A177-3AD203B41FA5}">
                      <a16:colId xmlns:a16="http://schemas.microsoft.com/office/drawing/2014/main" val="803517293"/>
                    </a:ext>
                  </a:extLst>
                </a:gridCol>
                <a:gridCol w="246888">
                  <a:extLst>
                    <a:ext uri="{9D8B030D-6E8A-4147-A177-3AD203B41FA5}">
                      <a16:colId xmlns:a16="http://schemas.microsoft.com/office/drawing/2014/main" val="1963220386"/>
                    </a:ext>
                  </a:extLst>
                </a:gridCol>
                <a:gridCol w="246888">
                  <a:extLst>
                    <a:ext uri="{9D8B030D-6E8A-4147-A177-3AD203B41FA5}">
                      <a16:colId xmlns:a16="http://schemas.microsoft.com/office/drawing/2014/main" val="3759023415"/>
                    </a:ext>
                  </a:extLst>
                </a:gridCol>
                <a:gridCol w="246888">
                  <a:extLst>
                    <a:ext uri="{9D8B030D-6E8A-4147-A177-3AD203B41FA5}">
                      <a16:colId xmlns:a16="http://schemas.microsoft.com/office/drawing/2014/main" val="2000365483"/>
                    </a:ext>
                  </a:extLst>
                </a:gridCol>
                <a:gridCol w="246888">
                  <a:extLst>
                    <a:ext uri="{9D8B030D-6E8A-4147-A177-3AD203B41FA5}">
                      <a16:colId xmlns:a16="http://schemas.microsoft.com/office/drawing/2014/main" val="4126131031"/>
                    </a:ext>
                  </a:extLst>
                </a:gridCol>
                <a:gridCol w="246888">
                  <a:extLst>
                    <a:ext uri="{9D8B030D-6E8A-4147-A177-3AD203B41FA5}">
                      <a16:colId xmlns:a16="http://schemas.microsoft.com/office/drawing/2014/main" val="1016989128"/>
                    </a:ext>
                  </a:extLst>
                </a:gridCol>
                <a:gridCol w="246888">
                  <a:extLst>
                    <a:ext uri="{9D8B030D-6E8A-4147-A177-3AD203B41FA5}">
                      <a16:colId xmlns:a16="http://schemas.microsoft.com/office/drawing/2014/main" val="2222991233"/>
                    </a:ext>
                  </a:extLst>
                </a:gridCol>
                <a:gridCol w="246888">
                  <a:extLst>
                    <a:ext uri="{9D8B030D-6E8A-4147-A177-3AD203B41FA5}">
                      <a16:colId xmlns:a16="http://schemas.microsoft.com/office/drawing/2014/main" val="3657936448"/>
                    </a:ext>
                  </a:extLst>
                </a:gridCol>
                <a:gridCol w="246888">
                  <a:extLst>
                    <a:ext uri="{9D8B030D-6E8A-4147-A177-3AD203B41FA5}">
                      <a16:colId xmlns:a16="http://schemas.microsoft.com/office/drawing/2014/main" val="1633367252"/>
                    </a:ext>
                  </a:extLst>
                </a:gridCol>
                <a:gridCol w="246888">
                  <a:extLst>
                    <a:ext uri="{9D8B030D-6E8A-4147-A177-3AD203B41FA5}">
                      <a16:colId xmlns:a16="http://schemas.microsoft.com/office/drawing/2014/main" val="2631242600"/>
                    </a:ext>
                  </a:extLst>
                </a:gridCol>
                <a:gridCol w="246888">
                  <a:extLst>
                    <a:ext uri="{9D8B030D-6E8A-4147-A177-3AD203B41FA5}">
                      <a16:colId xmlns:a16="http://schemas.microsoft.com/office/drawing/2014/main" val="3801800367"/>
                    </a:ext>
                  </a:extLst>
                </a:gridCol>
                <a:gridCol w="246888">
                  <a:extLst>
                    <a:ext uri="{9D8B030D-6E8A-4147-A177-3AD203B41FA5}">
                      <a16:colId xmlns:a16="http://schemas.microsoft.com/office/drawing/2014/main" val="2809947891"/>
                    </a:ext>
                  </a:extLst>
                </a:gridCol>
                <a:gridCol w="246888">
                  <a:extLst>
                    <a:ext uri="{9D8B030D-6E8A-4147-A177-3AD203B41FA5}">
                      <a16:colId xmlns:a16="http://schemas.microsoft.com/office/drawing/2014/main" val="2284066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90398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- 2018-03-01 12:00:00</a:t>
                      </a:r>
                      <a:r>
                        <a:rPr kumimoji="0" lang="en-US" sz="1000" b="0" i="0" u="none" strike="noStrike" kern="1200" cap="none" spc="0" normalizeH="0" baseline="0" noProof="0">
                          <a:ln>
                            <a:noFill/>
                          </a:ln>
                          <a:solidFill>
                            <a:prstClr val="black"/>
                          </a:solidFill>
                          <a:effectLst/>
                          <a:uLnTx/>
                          <a:uFillTx/>
                          <a:latin typeface="+mn-lt"/>
                          <a:ea typeface="+mn-ea"/>
                          <a:cs typeface="+mn-cs"/>
                        </a:rPr>
                        <a:t>
Knock knock!
March: Who’s there?
It’s the flavour of the month, #SPLAT Medical Herbs Toothpaste!
Starting today, you can get RM1 discount when you purchase your Medical Herbs Toothpaste in Malaysia till the end of the month!
You can find us at:
Ben's Independent Grocer
Jaya Grocer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90813991"/>
                  </a:ext>
                </a:extLst>
              </a:tr>
            </a:tbl>
          </a:graphicData>
        </a:graphic>
      </p:graphicFrame>
      <p:sp>
        <p:nvSpPr>
          <p:cNvPr id="4" name="Text Placeholder 3">
            <a:extLst>
              <a:ext uri="{FF2B5EF4-FFF2-40B4-BE49-F238E27FC236}">
                <a16:creationId xmlns:a16="http://schemas.microsoft.com/office/drawing/2014/main" id="{6B3C4231-4A5E-4667-97E3-00606FA1AE7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835694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72D21-4CE2-4C50-8C87-250A699067EC}"/>
              </a:ext>
            </a:extLst>
          </p:cNvPr>
          <p:cNvSpPr>
            <a:spLocks noGrp="1"/>
          </p:cNvSpPr>
          <p:nvPr>
            <p:ph type="title"/>
          </p:nvPr>
        </p:nvSpPr>
        <p:spPr/>
        <p:txBody>
          <a:bodyPr/>
          <a:lstStyle/>
          <a:p>
            <a:r>
              <a:rPr lang="en-US"/>
              <a:t>Facebook Fans By Country Table - 1 of 3</a:t>
            </a:r>
          </a:p>
        </p:txBody>
      </p:sp>
      <p:graphicFrame>
        <p:nvGraphicFramePr>
          <p:cNvPr id="5" name="Table Placeholder 4">
            <a:extLst>
              <a:ext uri="{FF2B5EF4-FFF2-40B4-BE49-F238E27FC236}">
                <a16:creationId xmlns:a16="http://schemas.microsoft.com/office/drawing/2014/main" id="{9A49C04A-6046-4038-8961-90AA5052214C}"/>
              </a:ext>
            </a:extLst>
          </p:cNvPr>
          <p:cNvGraphicFramePr>
            <a:graphicFrameLocks noGrp="1"/>
          </p:cNvGraphicFramePr>
          <p:nvPr>
            <p:ph type="tbl" sz="quarter" idx="13"/>
            <p:extLst>
              <p:ext uri="{D42A27DB-BD31-4B8C-83A1-F6EECF244321}">
                <p14:modId xmlns:p14="http://schemas.microsoft.com/office/powerpoint/2010/main" val="2138392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00977354"/>
                    </a:ext>
                  </a:extLst>
                </a:gridCol>
                <a:gridCol w="1645920">
                  <a:extLst>
                    <a:ext uri="{9D8B030D-6E8A-4147-A177-3AD203B41FA5}">
                      <a16:colId xmlns:a16="http://schemas.microsoft.com/office/drawing/2014/main" val="1803914210"/>
                    </a:ext>
                  </a:extLst>
                </a:gridCol>
                <a:gridCol w="1645920">
                  <a:extLst>
                    <a:ext uri="{9D8B030D-6E8A-4147-A177-3AD203B41FA5}">
                      <a16:colId xmlns:a16="http://schemas.microsoft.com/office/drawing/2014/main" val="978206188"/>
                    </a:ext>
                  </a:extLst>
                </a:gridCol>
                <a:gridCol w="1645920">
                  <a:extLst>
                    <a:ext uri="{9D8B030D-6E8A-4147-A177-3AD203B41FA5}">
                      <a16:colId xmlns:a16="http://schemas.microsoft.com/office/drawing/2014/main" val="2056206118"/>
                    </a:ext>
                  </a:extLst>
                </a:gridCol>
                <a:gridCol w="1645920">
                  <a:extLst>
                    <a:ext uri="{9D8B030D-6E8A-4147-A177-3AD203B41FA5}">
                      <a16:colId xmlns:a16="http://schemas.microsoft.com/office/drawing/2014/main" val="952849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236285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98648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10638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665532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836377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34339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314224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46727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68440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864298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Cambodia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757097106"/>
                  </a:ext>
                </a:extLst>
              </a:tr>
            </a:tbl>
          </a:graphicData>
        </a:graphic>
      </p:graphicFrame>
      <p:sp>
        <p:nvSpPr>
          <p:cNvPr id="4" name="Text Placeholder 3">
            <a:extLst>
              <a:ext uri="{FF2B5EF4-FFF2-40B4-BE49-F238E27FC236}">
                <a16:creationId xmlns:a16="http://schemas.microsoft.com/office/drawing/2014/main" id="{85F42819-9866-42B5-A6C4-E423FC9A9EE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92125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C9F9D-AF96-4AC6-993C-C97C18FCB37E}"/>
              </a:ext>
            </a:extLst>
          </p:cNvPr>
          <p:cNvSpPr>
            <a:spLocks noGrp="1"/>
          </p:cNvSpPr>
          <p:nvPr>
            <p:ph type="title"/>
          </p:nvPr>
        </p:nvSpPr>
        <p:spPr/>
        <p:txBody>
          <a:bodyPr/>
          <a:lstStyle/>
          <a:p>
            <a:r>
              <a:rPr lang="en-US"/>
              <a:t>Facebook Fans By Country Table - 2 of 3</a:t>
            </a:r>
          </a:p>
        </p:txBody>
      </p:sp>
      <p:graphicFrame>
        <p:nvGraphicFramePr>
          <p:cNvPr id="5" name="Table Placeholder 4">
            <a:extLst>
              <a:ext uri="{FF2B5EF4-FFF2-40B4-BE49-F238E27FC236}">
                <a16:creationId xmlns:a16="http://schemas.microsoft.com/office/drawing/2014/main" id="{2E706533-94A4-43A1-A1EA-9F0C1E356D13}"/>
              </a:ext>
            </a:extLst>
          </p:cNvPr>
          <p:cNvGraphicFramePr>
            <a:graphicFrameLocks noGrp="1"/>
          </p:cNvGraphicFramePr>
          <p:nvPr>
            <p:ph type="tbl" sz="quarter" idx="13"/>
            <p:extLst>
              <p:ext uri="{D42A27DB-BD31-4B8C-83A1-F6EECF244321}">
                <p14:modId xmlns:p14="http://schemas.microsoft.com/office/powerpoint/2010/main" val="1454556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91145936"/>
                    </a:ext>
                  </a:extLst>
                </a:gridCol>
                <a:gridCol w="1645920">
                  <a:extLst>
                    <a:ext uri="{9D8B030D-6E8A-4147-A177-3AD203B41FA5}">
                      <a16:colId xmlns:a16="http://schemas.microsoft.com/office/drawing/2014/main" val="18417543"/>
                    </a:ext>
                  </a:extLst>
                </a:gridCol>
                <a:gridCol w="1645920">
                  <a:extLst>
                    <a:ext uri="{9D8B030D-6E8A-4147-A177-3AD203B41FA5}">
                      <a16:colId xmlns:a16="http://schemas.microsoft.com/office/drawing/2014/main" val="2756394200"/>
                    </a:ext>
                  </a:extLst>
                </a:gridCol>
                <a:gridCol w="1645920">
                  <a:extLst>
                    <a:ext uri="{9D8B030D-6E8A-4147-A177-3AD203B41FA5}">
                      <a16:colId xmlns:a16="http://schemas.microsoft.com/office/drawing/2014/main" val="2185045596"/>
                    </a:ext>
                  </a:extLst>
                </a:gridCol>
                <a:gridCol w="1645920">
                  <a:extLst>
                    <a:ext uri="{9D8B030D-6E8A-4147-A177-3AD203B41FA5}">
                      <a16:colId xmlns:a16="http://schemas.microsoft.com/office/drawing/2014/main" val="1389201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38773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Sri Lanka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259273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Libyan Arab Jamahiriya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78144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Myanmar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82716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Mongolia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39863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2159949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Nepal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46029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027542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859896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Puerto Rico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33333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4022993"/>
                  </a:ext>
                </a:extLst>
              </a:tr>
            </a:tbl>
          </a:graphicData>
        </a:graphic>
      </p:graphicFrame>
      <p:sp>
        <p:nvSpPr>
          <p:cNvPr id="4" name="Text Placeholder 3">
            <a:extLst>
              <a:ext uri="{FF2B5EF4-FFF2-40B4-BE49-F238E27FC236}">
                <a16:creationId xmlns:a16="http://schemas.microsoft.com/office/drawing/2014/main" id="{31CE95C8-852C-40E4-BAB0-CA1156504E8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423658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0CEB4-8029-41E7-8934-0155B36387B0}"/>
              </a:ext>
            </a:extLst>
          </p:cNvPr>
          <p:cNvSpPr>
            <a:spLocks noGrp="1"/>
          </p:cNvSpPr>
          <p:nvPr>
            <p:ph type="title"/>
          </p:nvPr>
        </p:nvSpPr>
        <p:spPr/>
        <p:txBody>
          <a:bodyPr/>
          <a:lstStyle/>
          <a:p>
            <a:r>
              <a:rPr lang="en-US"/>
              <a:t>Facebook Fans By Country Table - 3 of 3</a:t>
            </a:r>
          </a:p>
        </p:txBody>
      </p:sp>
      <p:graphicFrame>
        <p:nvGraphicFramePr>
          <p:cNvPr id="5" name="Table Placeholder 4">
            <a:extLst>
              <a:ext uri="{FF2B5EF4-FFF2-40B4-BE49-F238E27FC236}">
                <a16:creationId xmlns:a16="http://schemas.microsoft.com/office/drawing/2014/main" id="{4A2F6937-0656-46F8-A2B3-28AAF6BAE9C2}"/>
              </a:ext>
            </a:extLst>
          </p:cNvPr>
          <p:cNvGraphicFramePr>
            <a:graphicFrameLocks noGrp="1"/>
          </p:cNvGraphicFramePr>
          <p:nvPr>
            <p:ph type="tbl" sz="quarter" idx="13"/>
            <p:extLst>
              <p:ext uri="{D42A27DB-BD31-4B8C-83A1-F6EECF244321}">
                <p14:modId xmlns:p14="http://schemas.microsoft.com/office/powerpoint/2010/main" val="313114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96147247"/>
                    </a:ext>
                  </a:extLst>
                </a:gridCol>
                <a:gridCol w="1645920">
                  <a:extLst>
                    <a:ext uri="{9D8B030D-6E8A-4147-A177-3AD203B41FA5}">
                      <a16:colId xmlns:a16="http://schemas.microsoft.com/office/drawing/2014/main" val="427831970"/>
                    </a:ext>
                  </a:extLst>
                </a:gridCol>
                <a:gridCol w="1645920">
                  <a:extLst>
                    <a:ext uri="{9D8B030D-6E8A-4147-A177-3AD203B41FA5}">
                      <a16:colId xmlns:a16="http://schemas.microsoft.com/office/drawing/2014/main" val="1556726690"/>
                    </a:ext>
                  </a:extLst>
                </a:gridCol>
                <a:gridCol w="1645920">
                  <a:extLst>
                    <a:ext uri="{9D8B030D-6E8A-4147-A177-3AD203B41FA5}">
                      <a16:colId xmlns:a16="http://schemas.microsoft.com/office/drawing/2014/main" val="1981888694"/>
                    </a:ext>
                  </a:extLst>
                </a:gridCol>
                <a:gridCol w="1645920">
                  <a:extLst>
                    <a:ext uri="{9D8B030D-6E8A-4147-A177-3AD203B41FA5}">
                      <a16:colId xmlns:a16="http://schemas.microsoft.com/office/drawing/2014/main" val="1171065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106150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716013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Russian Federation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3279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00813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51780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867146514"/>
                  </a:ext>
                </a:extLst>
              </a:tr>
            </a:tbl>
          </a:graphicData>
        </a:graphic>
      </p:graphicFrame>
      <p:sp>
        <p:nvSpPr>
          <p:cNvPr id="4" name="Text Placeholder 3">
            <a:extLst>
              <a:ext uri="{FF2B5EF4-FFF2-40B4-BE49-F238E27FC236}">
                <a16:creationId xmlns:a16="http://schemas.microsoft.com/office/drawing/2014/main" id="{CB926CB7-584B-4148-AC04-31F9EC214D7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601772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13068-51D6-4FA3-959F-518DEBDCD30A}"/>
              </a:ext>
            </a:extLst>
          </p:cNvPr>
          <p:cNvSpPr>
            <a:spLocks noGrp="1"/>
          </p:cNvSpPr>
          <p:nvPr>
            <p:ph type="title"/>
          </p:nvPr>
        </p:nvSpPr>
        <p:spPr/>
        <p:txBody>
          <a:bodyPr/>
          <a:lstStyle/>
          <a:p>
            <a:r>
              <a:rPr lang="en-US"/>
              <a:t>Facebook Hashtag Detection - 1 of 2</a:t>
            </a:r>
          </a:p>
        </p:txBody>
      </p:sp>
      <p:graphicFrame>
        <p:nvGraphicFramePr>
          <p:cNvPr id="5" name="Table Placeholder 4">
            <a:extLst>
              <a:ext uri="{FF2B5EF4-FFF2-40B4-BE49-F238E27FC236}">
                <a16:creationId xmlns:a16="http://schemas.microsoft.com/office/drawing/2014/main" id="{F41EBDE4-ADEE-49B7-BE14-30B88697F491}"/>
              </a:ext>
            </a:extLst>
          </p:cNvPr>
          <p:cNvGraphicFramePr>
            <a:graphicFrameLocks noGrp="1"/>
          </p:cNvGraphicFramePr>
          <p:nvPr>
            <p:ph type="tbl" sz="quarter" idx="13"/>
            <p:extLst>
              <p:ext uri="{D42A27DB-BD31-4B8C-83A1-F6EECF244321}">
                <p14:modId xmlns:p14="http://schemas.microsoft.com/office/powerpoint/2010/main" val="3660091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9926983"/>
                    </a:ext>
                  </a:extLst>
                </a:gridCol>
                <a:gridCol w="1234440">
                  <a:extLst>
                    <a:ext uri="{9D8B030D-6E8A-4147-A177-3AD203B41FA5}">
                      <a16:colId xmlns:a16="http://schemas.microsoft.com/office/drawing/2014/main" val="2798188686"/>
                    </a:ext>
                  </a:extLst>
                </a:gridCol>
                <a:gridCol w="1234440">
                  <a:extLst>
                    <a:ext uri="{9D8B030D-6E8A-4147-A177-3AD203B41FA5}">
                      <a16:colId xmlns:a16="http://schemas.microsoft.com/office/drawing/2014/main" val="2098054095"/>
                    </a:ext>
                  </a:extLst>
                </a:gridCol>
                <a:gridCol w="1234440">
                  <a:extLst>
                    <a:ext uri="{9D8B030D-6E8A-4147-A177-3AD203B41FA5}">
                      <a16:colId xmlns:a16="http://schemas.microsoft.com/office/drawing/2014/main" val="1189353022"/>
                    </a:ext>
                  </a:extLst>
                </a:gridCol>
                <a:gridCol w="1234440">
                  <a:extLst>
                    <a:ext uri="{9D8B030D-6E8A-4147-A177-3AD203B41FA5}">
                      <a16:colId xmlns:a16="http://schemas.microsoft.com/office/drawing/2014/main" val="3981324670"/>
                    </a:ext>
                  </a:extLst>
                </a:gridCol>
                <a:gridCol w="1234440">
                  <a:extLst>
                    <a:ext uri="{9D8B030D-6E8A-4147-A177-3AD203B41FA5}">
                      <a16:colId xmlns:a16="http://schemas.microsoft.com/office/drawing/2014/main" val="3732373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50938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270192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17.111111111111</a:t>
                      </a:r>
                    </a:p>
                  </a:txBody>
                  <a:tcPr/>
                </a:tc>
                <a:extLst>
                  <a:ext uri="{0D108BD9-81ED-4DB2-BD59-A6C34878D82A}">
                    <a16:rowId xmlns:a16="http://schemas.microsoft.com/office/drawing/2014/main" val="897604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#NaturalIngredients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93790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18.875</a:t>
                      </a:r>
                    </a:p>
                  </a:txBody>
                  <a:tcPr/>
                </a:tc>
                <a:extLst>
                  <a:ext uri="{0D108BD9-81ED-4DB2-BD59-A6C34878D82A}">
                    <a16:rowId xmlns:a16="http://schemas.microsoft.com/office/drawing/2014/main" val="124917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42.25</a:t>
                      </a:r>
                    </a:p>
                  </a:txBody>
                  <a:tcPr/>
                </a:tc>
                <a:extLst>
                  <a:ext uri="{0D108BD9-81ED-4DB2-BD59-A6C34878D82A}">
                    <a16:rowId xmlns:a16="http://schemas.microsoft.com/office/drawing/2014/main" val="2538405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extLst>
                  <a:ext uri="{0D108BD9-81ED-4DB2-BD59-A6C34878D82A}">
                    <a16:rowId xmlns:a16="http://schemas.microsoft.com/office/drawing/2014/main" val="887477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006052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335343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288031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#TriclosanFree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93112345"/>
                  </a:ext>
                </a:extLst>
              </a:tr>
            </a:tbl>
          </a:graphicData>
        </a:graphic>
      </p:graphicFrame>
      <p:sp>
        <p:nvSpPr>
          <p:cNvPr id="4" name="Text Placeholder 3">
            <a:extLst>
              <a:ext uri="{FF2B5EF4-FFF2-40B4-BE49-F238E27FC236}">
                <a16:creationId xmlns:a16="http://schemas.microsoft.com/office/drawing/2014/main" id="{9F7E2206-EF2B-44A3-A225-6E7DA75D065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832075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9370B-61BF-47CE-9203-176787C57CA3}"/>
              </a:ext>
            </a:extLst>
          </p:cNvPr>
          <p:cNvSpPr>
            <a:spLocks noGrp="1"/>
          </p:cNvSpPr>
          <p:nvPr>
            <p:ph type="title"/>
          </p:nvPr>
        </p:nvSpPr>
        <p:spPr/>
        <p:txBody>
          <a:bodyPr/>
          <a:lstStyle/>
          <a:p>
            <a:r>
              <a:rPr lang="en-US"/>
              <a:t>Facebook Hashtag Detection - 2 of 2</a:t>
            </a:r>
          </a:p>
        </p:txBody>
      </p:sp>
      <p:graphicFrame>
        <p:nvGraphicFramePr>
          <p:cNvPr id="5" name="Table Placeholder 4">
            <a:extLst>
              <a:ext uri="{FF2B5EF4-FFF2-40B4-BE49-F238E27FC236}">
                <a16:creationId xmlns:a16="http://schemas.microsoft.com/office/drawing/2014/main" id="{216124CD-CF96-4E65-A618-CA5C956BB135}"/>
              </a:ext>
            </a:extLst>
          </p:cNvPr>
          <p:cNvGraphicFramePr>
            <a:graphicFrameLocks noGrp="1"/>
          </p:cNvGraphicFramePr>
          <p:nvPr>
            <p:ph type="tbl" sz="quarter" idx="13"/>
            <p:extLst>
              <p:ext uri="{D42A27DB-BD31-4B8C-83A1-F6EECF244321}">
                <p14:modId xmlns:p14="http://schemas.microsoft.com/office/powerpoint/2010/main" val="2228209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6362271"/>
                    </a:ext>
                  </a:extLst>
                </a:gridCol>
                <a:gridCol w="1234440">
                  <a:extLst>
                    <a:ext uri="{9D8B030D-6E8A-4147-A177-3AD203B41FA5}">
                      <a16:colId xmlns:a16="http://schemas.microsoft.com/office/drawing/2014/main" val="2138302306"/>
                    </a:ext>
                  </a:extLst>
                </a:gridCol>
                <a:gridCol w="1234440">
                  <a:extLst>
                    <a:ext uri="{9D8B030D-6E8A-4147-A177-3AD203B41FA5}">
                      <a16:colId xmlns:a16="http://schemas.microsoft.com/office/drawing/2014/main" val="2110887195"/>
                    </a:ext>
                  </a:extLst>
                </a:gridCol>
                <a:gridCol w="1234440">
                  <a:extLst>
                    <a:ext uri="{9D8B030D-6E8A-4147-A177-3AD203B41FA5}">
                      <a16:colId xmlns:a16="http://schemas.microsoft.com/office/drawing/2014/main" val="1089259930"/>
                    </a:ext>
                  </a:extLst>
                </a:gridCol>
                <a:gridCol w="1234440">
                  <a:extLst>
                    <a:ext uri="{9D8B030D-6E8A-4147-A177-3AD203B41FA5}">
                      <a16:colId xmlns:a16="http://schemas.microsoft.com/office/drawing/2014/main" val="274230580"/>
                    </a:ext>
                  </a:extLst>
                </a:gridCol>
                <a:gridCol w="1234440">
                  <a:extLst>
                    <a:ext uri="{9D8B030D-6E8A-4147-A177-3AD203B41FA5}">
                      <a16:colId xmlns:a16="http://schemas.microsoft.com/office/drawing/2014/main" val="3090311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709897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1216168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30087884"/>
                  </a:ext>
                </a:extLst>
              </a:tr>
            </a:tbl>
          </a:graphicData>
        </a:graphic>
      </p:graphicFrame>
      <p:sp>
        <p:nvSpPr>
          <p:cNvPr id="4" name="Text Placeholder 3">
            <a:extLst>
              <a:ext uri="{FF2B5EF4-FFF2-40B4-BE49-F238E27FC236}">
                <a16:creationId xmlns:a16="http://schemas.microsoft.com/office/drawing/2014/main" id="{84488F51-5583-4186-B021-BEF3DD3180B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883382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2449</Words>
  <Application>Microsoft Office PowerPoint</Application>
  <PresentationFormat>On-screen Show (4:3)</PresentationFormat>
  <Paragraphs>1385</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Calibri</vt:lpstr>
      <vt:lpstr>Arial</vt:lpstr>
      <vt:lpstr>quintly_template</vt:lpstr>
      <vt:lpstr>SPLAT Asia</vt:lpstr>
      <vt:lpstr>Facebook Engaged Users</vt:lpstr>
      <vt:lpstr>Facebook Key Metrics Table</vt:lpstr>
      <vt:lpstr>Facebook Reach</vt:lpstr>
      <vt:lpstr>Facebook Interactions Distribution</vt:lpstr>
      <vt:lpstr>Facebook Average Reactions Per Post</vt:lpstr>
      <vt:lpstr>Facebook Interaction Rate By Weekday</vt:lpstr>
      <vt:lpstr>(FB) Custom Own Posts Table (new) - 1 of 4</vt:lpstr>
      <vt:lpstr>(FB) Custom Own Posts Table (new) - 2 of 4</vt:lpstr>
      <vt:lpstr>(FB) Custom Own Posts Table (new) - 3 of 4</vt:lpstr>
      <vt:lpstr>(FB) Custom Own Posts Table (new) - 4 of 4</vt:lpstr>
      <vt:lpstr>Facebook Fan Demographics</vt:lpstr>
      <vt:lpstr>Facebook Interaction Rate</vt:lpstr>
      <vt:lpstr>Facebook Fans Total</vt:lpstr>
      <vt:lpstr>Facebook Page Views</vt:lpstr>
      <vt:lpstr>Facebook Fans By City Table - 1 of 3</vt:lpstr>
      <vt:lpstr>Facebook Fans By City Table - 2 of 3</vt:lpstr>
      <vt:lpstr>Facebook Fans By City Table - 3 of 3</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 Table - 1 of 14</vt:lpstr>
      <vt:lpstr>Facebook Own Posts Table - 2 of 14</vt:lpstr>
      <vt:lpstr>Facebook Own Posts Table - 3 of 14</vt:lpstr>
      <vt:lpstr>Facebook Own Posts Table - 4 of 14</vt:lpstr>
      <vt:lpstr>Facebook Own Posts Table - 5 of 14</vt:lpstr>
      <vt:lpstr>Facebook Own Posts Table - 6 of 14</vt:lpstr>
      <vt:lpstr>Facebook Own Posts Table - 7 of 14</vt:lpstr>
      <vt:lpstr>Facebook Own Posts Table - 8 of 14</vt:lpstr>
      <vt:lpstr>Facebook Own Posts Table - 9 of 14</vt:lpstr>
      <vt:lpstr>Facebook Own Posts Table - 10 of 14</vt:lpstr>
      <vt:lpstr>Facebook Own Posts Table - 11 of 14</vt:lpstr>
      <vt:lpstr>Facebook Own Posts Table - 12 of 14</vt:lpstr>
      <vt:lpstr>Facebook Own Posts Table - 13 of 14</vt:lpstr>
      <vt:lpstr>Facebook Own Posts Table - 14 of 14</vt:lpstr>
      <vt:lpstr>Facebook Fans By Country Table - 1 of 3</vt:lpstr>
      <vt:lpstr>Facebook Fans By Country Table - 2 of 3</vt:lpstr>
      <vt:lpstr>Facebook Fans By Country Table - 3 of 3</vt:lpstr>
      <vt:lpstr>Facebook Hashtag Detection - 1 of 2</vt:lpstr>
      <vt:lpstr>Facebook Hashtag Detection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SPLAT Asia</dc:title>
  <dc:creator>Administrator</dc:creator>
  <cp:lastModifiedBy>Administrator</cp:lastModifiedBy>
  <cp:revision>1</cp:revision>
  <dcterms:created xsi:type="dcterms:W3CDTF">2018-04-04T12:51:01Z</dcterms:created>
  <dcterms:modified xsi:type="dcterms:W3CDTF">2018-04-04T12:52:46Z</dcterms:modified>
</cp:coreProperties>
</file>