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17</c:v>
                </c:pt>
                <c:pt idx="2">
                  <c:v>17</c:v>
                </c:pt>
                <c:pt idx="3">
                  <c:v>20</c:v>
                </c:pt>
                <c:pt idx="4">
                  <c:v>18</c:v>
                </c:pt>
                <c:pt idx="5">
                  <c:v>12</c:v>
                </c:pt>
                <c:pt idx="6">
                  <c:v>20</c:v>
                </c:pt>
                <c:pt idx="7">
                  <c:v>11</c:v>
                </c:pt>
                <c:pt idx="8">
                  <c:v>17</c:v>
                </c:pt>
                <c:pt idx="9">
                  <c:v>12</c:v>
                </c:pt>
                <c:pt idx="10">
                  <c:v>19</c:v>
                </c:pt>
                <c:pt idx="11">
                  <c:v>10</c:v>
                </c:pt>
                <c:pt idx="12">
                  <c:v>13</c:v>
                </c:pt>
                <c:pt idx="13">
                  <c:v>13</c:v>
                </c:pt>
                <c:pt idx="14">
                  <c:v>16</c:v>
                </c:pt>
                <c:pt idx="15">
                  <c:v>10</c:v>
                </c:pt>
                <c:pt idx="16">
                  <c:v>4</c:v>
                </c:pt>
                <c:pt idx="17">
                  <c:v>1</c:v>
                </c:pt>
                <c:pt idx="18">
                  <c:v>1</c:v>
                </c:pt>
                <c:pt idx="19">
                  <c:v>1</c:v>
                </c:pt>
                <c:pt idx="20">
                  <c:v>6</c:v>
                </c:pt>
                <c:pt idx="21">
                  <c:v>25</c:v>
                </c:pt>
                <c:pt idx="22">
                  <c:v>13</c:v>
                </c:pt>
                <c:pt idx="23">
                  <c:v>7</c:v>
                </c:pt>
                <c:pt idx="24">
                  <c:v>9</c:v>
                </c:pt>
                <c:pt idx="25">
                  <c:v>6</c:v>
                </c:pt>
                <c:pt idx="26">
                  <c:v>3</c:v>
                </c:pt>
                <c:pt idx="27">
                  <c:v>2</c:v>
                </c:pt>
                <c:pt idx="28">
                  <c:v>2</c:v>
                </c:pt>
                <c:pt idx="29">
                  <c:v>3</c:v>
                </c:pt>
                <c:pt idx="30">
                  <c:v>3</c:v>
                </c:pt>
              </c:numCache>
            </c:numRef>
          </c:val>
          <c:smooth val="0"/>
          <c:extLst>
            <c:ext xmlns:c16="http://schemas.microsoft.com/office/drawing/2014/chart" uri="{C3380CC4-5D6E-409C-BE32-E72D297353CC}">
              <c16:uniqueId val="{00000000-5B26-4888-821B-71A341F0B65F}"/>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c:v>
                </c:pt>
                <c:pt idx="1">
                  <c:v>7</c:v>
                </c:pt>
                <c:pt idx="2">
                  <c:v>2</c:v>
                </c:pt>
                <c:pt idx="3">
                  <c:v>0</c:v>
                </c:pt>
                <c:pt idx="4">
                  <c:v>7</c:v>
                </c:pt>
                <c:pt idx="5">
                  <c:v>2</c:v>
                </c:pt>
                <c:pt idx="6">
                  <c:v>4</c:v>
                </c:pt>
                <c:pt idx="7">
                  <c:v>5</c:v>
                </c:pt>
                <c:pt idx="8">
                  <c:v>3</c:v>
                </c:pt>
                <c:pt idx="9">
                  <c:v>1</c:v>
                </c:pt>
                <c:pt idx="10">
                  <c:v>4</c:v>
                </c:pt>
                <c:pt idx="11">
                  <c:v>2</c:v>
                </c:pt>
                <c:pt idx="12">
                  <c:v>2</c:v>
                </c:pt>
                <c:pt idx="13">
                  <c:v>6</c:v>
                </c:pt>
                <c:pt idx="14">
                  <c:v>1</c:v>
                </c:pt>
                <c:pt idx="15">
                  <c:v>4</c:v>
                </c:pt>
                <c:pt idx="16">
                  <c:v>12</c:v>
                </c:pt>
                <c:pt idx="17">
                  <c:v>2</c:v>
                </c:pt>
                <c:pt idx="18">
                  <c:v>4</c:v>
                </c:pt>
                <c:pt idx="19">
                  <c:v>0</c:v>
                </c:pt>
                <c:pt idx="20">
                  <c:v>4</c:v>
                </c:pt>
                <c:pt idx="21">
                  <c:v>2</c:v>
                </c:pt>
                <c:pt idx="22">
                  <c:v>2</c:v>
                </c:pt>
                <c:pt idx="23">
                  <c:v>2</c:v>
                </c:pt>
                <c:pt idx="24">
                  <c:v>1</c:v>
                </c:pt>
                <c:pt idx="25">
                  <c:v>2</c:v>
                </c:pt>
                <c:pt idx="26">
                  <c:v>3</c:v>
                </c:pt>
                <c:pt idx="27">
                  <c:v>1</c:v>
                </c:pt>
                <c:pt idx="28">
                  <c:v>2</c:v>
                </c:pt>
                <c:pt idx="29">
                  <c:v>0</c:v>
                </c:pt>
                <c:pt idx="30">
                  <c:v>3</c:v>
                </c:pt>
              </c:numCache>
            </c:numRef>
          </c:val>
          <c:smooth val="0"/>
          <c:extLst>
            <c:ext xmlns:c16="http://schemas.microsoft.com/office/drawing/2014/chart" uri="{C3380CC4-5D6E-409C-BE32-E72D297353CC}">
              <c16:uniqueId val="{00000001-5B26-4888-821B-71A341F0B65F}"/>
            </c:ext>
          </c:extLst>
        </c:ser>
        <c:dLbls>
          <c:showLegendKey val="0"/>
          <c:showVal val="0"/>
          <c:showCatName val="0"/>
          <c:showSerName val="0"/>
          <c:showPercent val="0"/>
          <c:showBubbleSize val="0"/>
        </c:dLbls>
        <c:smooth val="0"/>
        <c:axId val="322777664"/>
        <c:axId val="322771432"/>
      </c:lineChart>
      <c:dateAx>
        <c:axId val="32277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1432"/>
        <c:crosses val="autoZero"/>
        <c:auto val="1"/>
        <c:lblOffset val="100"/>
        <c:baseTimeUnit val="days"/>
      </c:dateAx>
      <c:valAx>
        <c:axId val="32277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643</c:v>
                </c:pt>
                <c:pt idx="1">
                  <c:v>92410</c:v>
                </c:pt>
                <c:pt idx="2">
                  <c:v>129831</c:v>
                </c:pt>
                <c:pt idx="3">
                  <c:v>134829</c:v>
                </c:pt>
                <c:pt idx="4">
                  <c:v>136299</c:v>
                </c:pt>
                <c:pt idx="5">
                  <c:v>138736</c:v>
                </c:pt>
                <c:pt idx="6">
                  <c:v>139422</c:v>
                </c:pt>
                <c:pt idx="7">
                  <c:v>117902</c:v>
                </c:pt>
                <c:pt idx="8">
                  <c:v>131397</c:v>
                </c:pt>
                <c:pt idx="9">
                  <c:v>132698</c:v>
                </c:pt>
                <c:pt idx="10">
                  <c:v>139235</c:v>
                </c:pt>
                <c:pt idx="11">
                  <c:v>130396</c:v>
                </c:pt>
                <c:pt idx="12">
                  <c:v>132786</c:v>
                </c:pt>
                <c:pt idx="13">
                  <c:v>121915</c:v>
                </c:pt>
                <c:pt idx="14">
                  <c:v>116036</c:v>
                </c:pt>
                <c:pt idx="15">
                  <c:v>94329</c:v>
                </c:pt>
                <c:pt idx="16">
                  <c:v>450</c:v>
                </c:pt>
                <c:pt idx="17">
                  <c:v>249</c:v>
                </c:pt>
                <c:pt idx="18">
                  <c:v>390</c:v>
                </c:pt>
                <c:pt idx="19">
                  <c:v>467</c:v>
                </c:pt>
                <c:pt idx="20">
                  <c:v>22039</c:v>
                </c:pt>
                <c:pt idx="21">
                  <c:v>149275</c:v>
                </c:pt>
                <c:pt idx="22">
                  <c:v>145814</c:v>
                </c:pt>
                <c:pt idx="23">
                  <c:v>135045</c:v>
                </c:pt>
                <c:pt idx="24">
                  <c:v>140166</c:v>
                </c:pt>
                <c:pt idx="25">
                  <c:v>71594</c:v>
                </c:pt>
                <c:pt idx="26">
                  <c:v>563</c:v>
                </c:pt>
                <c:pt idx="27">
                  <c:v>419</c:v>
                </c:pt>
                <c:pt idx="28">
                  <c:v>749</c:v>
                </c:pt>
                <c:pt idx="29">
                  <c:v>121</c:v>
                </c:pt>
                <c:pt idx="30">
                  <c:v>216</c:v>
                </c:pt>
              </c:numCache>
            </c:numRef>
          </c:val>
          <c:smooth val="0"/>
          <c:extLst>
            <c:ext xmlns:c16="http://schemas.microsoft.com/office/drawing/2014/chart" uri="{C3380CC4-5D6E-409C-BE32-E72D297353CC}">
              <c16:uniqueId val="{00000000-E6EF-4777-9873-1096DE410FD9}"/>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287</c:v>
                </c:pt>
                <c:pt idx="1">
                  <c:v>52376</c:v>
                </c:pt>
                <c:pt idx="2">
                  <c:v>67010</c:v>
                </c:pt>
                <c:pt idx="3">
                  <c:v>70663</c:v>
                </c:pt>
                <c:pt idx="4">
                  <c:v>70309</c:v>
                </c:pt>
                <c:pt idx="5">
                  <c:v>72090</c:v>
                </c:pt>
                <c:pt idx="6">
                  <c:v>69080</c:v>
                </c:pt>
                <c:pt idx="7">
                  <c:v>65099</c:v>
                </c:pt>
                <c:pt idx="8">
                  <c:v>69651</c:v>
                </c:pt>
                <c:pt idx="9">
                  <c:v>69282</c:v>
                </c:pt>
                <c:pt idx="10">
                  <c:v>75565</c:v>
                </c:pt>
                <c:pt idx="11">
                  <c:v>68929</c:v>
                </c:pt>
                <c:pt idx="12">
                  <c:v>70364</c:v>
                </c:pt>
                <c:pt idx="13">
                  <c:v>64989</c:v>
                </c:pt>
                <c:pt idx="14">
                  <c:v>61535</c:v>
                </c:pt>
                <c:pt idx="15">
                  <c:v>52798</c:v>
                </c:pt>
                <c:pt idx="16">
                  <c:v>157</c:v>
                </c:pt>
                <c:pt idx="17">
                  <c:v>51</c:v>
                </c:pt>
                <c:pt idx="18">
                  <c:v>236</c:v>
                </c:pt>
                <c:pt idx="19">
                  <c:v>239</c:v>
                </c:pt>
                <c:pt idx="20">
                  <c:v>15813</c:v>
                </c:pt>
                <c:pt idx="21">
                  <c:v>83978</c:v>
                </c:pt>
                <c:pt idx="22">
                  <c:v>83467</c:v>
                </c:pt>
                <c:pt idx="23">
                  <c:v>77674</c:v>
                </c:pt>
                <c:pt idx="24">
                  <c:v>75456</c:v>
                </c:pt>
                <c:pt idx="25">
                  <c:v>44791</c:v>
                </c:pt>
                <c:pt idx="26">
                  <c:v>207</c:v>
                </c:pt>
                <c:pt idx="27">
                  <c:v>167</c:v>
                </c:pt>
                <c:pt idx="28">
                  <c:v>222</c:v>
                </c:pt>
                <c:pt idx="29">
                  <c:v>67</c:v>
                </c:pt>
                <c:pt idx="30">
                  <c:v>32</c:v>
                </c:pt>
              </c:numCache>
            </c:numRef>
          </c:val>
          <c:smooth val="0"/>
          <c:extLst>
            <c:ext xmlns:c16="http://schemas.microsoft.com/office/drawing/2014/chart" uri="{C3380CC4-5D6E-409C-BE32-E72D297353CC}">
              <c16:uniqueId val="{00000001-E6EF-4777-9873-1096DE410FD9}"/>
            </c:ext>
          </c:extLst>
        </c:ser>
        <c:dLbls>
          <c:showLegendKey val="0"/>
          <c:showVal val="0"/>
          <c:showCatName val="0"/>
          <c:showSerName val="0"/>
          <c:showPercent val="0"/>
          <c:showBubbleSize val="0"/>
        </c:dLbls>
        <c:smooth val="0"/>
        <c:axId val="337551864"/>
        <c:axId val="337552848"/>
      </c:lineChart>
      <c:dateAx>
        <c:axId val="33755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52848"/>
        <c:crosses val="autoZero"/>
        <c:auto val="1"/>
        <c:lblOffset val="100"/>
        <c:baseTimeUnit val="days"/>
      </c:dateAx>
      <c:valAx>
        <c:axId val="33755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5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Consumptions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27</c:v>
                </c:pt>
                <c:pt idx="1">
                  <c:v>1447</c:v>
                </c:pt>
                <c:pt idx="2">
                  <c:v>2093</c:v>
                </c:pt>
                <c:pt idx="3">
                  <c:v>2096</c:v>
                </c:pt>
                <c:pt idx="4">
                  <c:v>1954</c:v>
                </c:pt>
                <c:pt idx="5">
                  <c:v>2270</c:v>
                </c:pt>
                <c:pt idx="6">
                  <c:v>2091</c:v>
                </c:pt>
                <c:pt idx="7">
                  <c:v>1847</c:v>
                </c:pt>
                <c:pt idx="8">
                  <c:v>2088</c:v>
                </c:pt>
                <c:pt idx="9">
                  <c:v>2220</c:v>
                </c:pt>
                <c:pt idx="10">
                  <c:v>2377</c:v>
                </c:pt>
                <c:pt idx="11">
                  <c:v>2065</c:v>
                </c:pt>
                <c:pt idx="12">
                  <c:v>2258</c:v>
                </c:pt>
                <c:pt idx="13">
                  <c:v>2022</c:v>
                </c:pt>
                <c:pt idx="14">
                  <c:v>2005</c:v>
                </c:pt>
                <c:pt idx="15">
                  <c:v>1754</c:v>
                </c:pt>
                <c:pt idx="16">
                  <c:v>85</c:v>
                </c:pt>
                <c:pt idx="17">
                  <c:v>18</c:v>
                </c:pt>
                <c:pt idx="18">
                  <c:v>23</c:v>
                </c:pt>
                <c:pt idx="19">
                  <c:v>19</c:v>
                </c:pt>
                <c:pt idx="20">
                  <c:v>420</c:v>
                </c:pt>
                <c:pt idx="21">
                  <c:v>2122</c:v>
                </c:pt>
                <c:pt idx="22">
                  <c:v>2041</c:v>
                </c:pt>
                <c:pt idx="23">
                  <c:v>2200</c:v>
                </c:pt>
                <c:pt idx="24">
                  <c:v>2342</c:v>
                </c:pt>
                <c:pt idx="25">
                  <c:v>1259</c:v>
                </c:pt>
                <c:pt idx="26">
                  <c:v>32</c:v>
                </c:pt>
                <c:pt idx="27">
                  <c:v>16</c:v>
                </c:pt>
                <c:pt idx="28">
                  <c:v>16</c:v>
                </c:pt>
                <c:pt idx="29">
                  <c:v>27</c:v>
                </c:pt>
                <c:pt idx="30">
                  <c:v>5</c:v>
                </c:pt>
              </c:numCache>
            </c:numRef>
          </c:val>
          <c:smooth val="0"/>
          <c:extLst>
            <c:ext xmlns:c16="http://schemas.microsoft.com/office/drawing/2014/chart" uri="{C3380CC4-5D6E-409C-BE32-E72D297353CC}">
              <c16:uniqueId val="{00000000-CE97-4E4E-9673-D358E1772C92}"/>
            </c:ext>
          </c:extLst>
        </c:ser>
        <c:ser>
          <c:idx val="1"/>
          <c:order val="1"/>
          <c:tx>
            <c:strRef>
              <c:f>Sheet1!$C$1</c:f>
              <c:strCache>
                <c:ptCount val="1"/>
                <c:pt idx="0">
                  <c:v>Engaged Users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18</c:v>
                </c:pt>
                <c:pt idx="1">
                  <c:v>1275</c:v>
                </c:pt>
                <c:pt idx="2">
                  <c:v>1835</c:v>
                </c:pt>
                <c:pt idx="3">
                  <c:v>1782</c:v>
                </c:pt>
                <c:pt idx="4">
                  <c:v>1664</c:v>
                </c:pt>
                <c:pt idx="5">
                  <c:v>1933</c:v>
                </c:pt>
                <c:pt idx="6">
                  <c:v>1784</c:v>
                </c:pt>
                <c:pt idx="7">
                  <c:v>1539</c:v>
                </c:pt>
                <c:pt idx="8">
                  <c:v>1833</c:v>
                </c:pt>
                <c:pt idx="9">
                  <c:v>1811</c:v>
                </c:pt>
                <c:pt idx="10">
                  <c:v>2009</c:v>
                </c:pt>
                <c:pt idx="11">
                  <c:v>1794</c:v>
                </c:pt>
                <c:pt idx="12">
                  <c:v>1964</c:v>
                </c:pt>
                <c:pt idx="13">
                  <c:v>1753</c:v>
                </c:pt>
                <c:pt idx="14">
                  <c:v>1704</c:v>
                </c:pt>
                <c:pt idx="15">
                  <c:v>1355</c:v>
                </c:pt>
                <c:pt idx="16">
                  <c:v>32</c:v>
                </c:pt>
                <c:pt idx="17">
                  <c:v>15</c:v>
                </c:pt>
                <c:pt idx="18">
                  <c:v>22</c:v>
                </c:pt>
                <c:pt idx="19">
                  <c:v>27</c:v>
                </c:pt>
                <c:pt idx="20">
                  <c:v>389</c:v>
                </c:pt>
                <c:pt idx="21">
                  <c:v>1925</c:v>
                </c:pt>
                <c:pt idx="22">
                  <c:v>1763</c:v>
                </c:pt>
                <c:pt idx="23">
                  <c:v>1845</c:v>
                </c:pt>
                <c:pt idx="24">
                  <c:v>1990</c:v>
                </c:pt>
                <c:pt idx="25">
                  <c:v>1076</c:v>
                </c:pt>
                <c:pt idx="26">
                  <c:v>36</c:v>
                </c:pt>
                <c:pt idx="27">
                  <c:v>21</c:v>
                </c:pt>
                <c:pt idx="28">
                  <c:v>21</c:v>
                </c:pt>
                <c:pt idx="29">
                  <c:v>13</c:v>
                </c:pt>
                <c:pt idx="30">
                  <c:v>11</c:v>
                </c:pt>
              </c:numCache>
            </c:numRef>
          </c:val>
          <c:smooth val="0"/>
          <c:extLst>
            <c:ext xmlns:c16="http://schemas.microsoft.com/office/drawing/2014/chart" uri="{C3380CC4-5D6E-409C-BE32-E72D297353CC}">
              <c16:uniqueId val="{00000001-CE97-4E4E-9673-D358E1772C92}"/>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59</c:v>
                </c:pt>
                <c:pt idx="1">
                  <c:v>96</c:v>
                </c:pt>
                <c:pt idx="2">
                  <c:v>54</c:v>
                </c:pt>
                <c:pt idx="3">
                  <c:v>53</c:v>
                </c:pt>
                <c:pt idx="4">
                  <c:v>40</c:v>
                </c:pt>
                <c:pt idx="5">
                  <c:v>43</c:v>
                </c:pt>
                <c:pt idx="6">
                  <c:v>57</c:v>
                </c:pt>
                <c:pt idx="7">
                  <c:v>42</c:v>
                </c:pt>
                <c:pt idx="8">
                  <c:v>50</c:v>
                </c:pt>
                <c:pt idx="9">
                  <c:v>36</c:v>
                </c:pt>
                <c:pt idx="10">
                  <c:v>53</c:v>
                </c:pt>
                <c:pt idx="11">
                  <c:v>43</c:v>
                </c:pt>
                <c:pt idx="12">
                  <c:v>81</c:v>
                </c:pt>
                <c:pt idx="13">
                  <c:v>39</c:v>
                </c:pt>
                <c:pt idx="14">
                  <c:v>41</c:v>
                </c:pt>
                <c:pt idx="15">
                  <c:v>45</c:v>
                </c:pt>
                <c:pt idx="16">
                  <c:v>9</c:v>
                </c:pt>
                <c:pt idx="17">
                  <c:v>1</c:v>
                </c:pt>
                <c:pt idx="18">
                  <c:v>9</c:v>
                </c:pt>
                <c:pt idx="19">
                  <c:v>9</c:v>
                </c:pt>
                <c:pt idx="20">
                  <c:v>24</c:v>
                </c:pt>
                <c:pt idx="21">
                  <c:v>71</c:v>
                </c:pt>
                <c:pt idx="22">
                  <c:v>49</c:v>
                </c:pt>
                <c:pt idx="23">
                  <c:v>38</c:v>
                </c:pt>
                <c:pt idx="24">
                  <c:v>19</c:v>
                </c:pt>
                <c:pt idx="25">
                  <c:v>13</c:v>
                </c:pt>
                <c:pt idx="26">
                  <c:v>20</c:v>
                </c:pt>
                <c:pt idx="27">
                  <c:v>10</c:v>
                </c:pt>
                <c:pt idx="28">
                  <c:v>7</c:v>
                </c:pt>
                <c:pt idx="29">
                  <c:v>3</c:v>
                </c:pt>
                <c:pt idx="30">
                  <c:v>5</c:v>
                </c:pt>
              </c:numCache>
            </c:numRef>
          </c:val>
          <c:smooth val="0"/>
          <c:extLst>
            <c:ext xmlns:c16="http://schemas.microsoft.com/office/drawing/2014/chart" uri="{C3380CC4-5D6E-409C-BE32-E72D297353CC}">
              <c16:uniqueId val="{00000002-CE97-4E4E-9673-D358E1772C92}"/>
            </c:ext>
          </c:extLst>
        </c:ser>
        <c:dLbls>
          <c:showLegendKey val="0"/>
          <c:showVal val="0"/>
          <c:showCatName val="0"/>
          <c:showSerName val="0"/>
          <c:showPercent val="0"/>
          <c:showBubbleSize val="0"/>
        </c:dLbls>
        <c:smooth val="0"/>
        <c:axId val="338831184"/>
        <c:axId val="338838400"/>
      </c:lineChart>
      <c:dateAx>
        <c:axId val="33883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38400"/>
        <c:crosses val="autoZero"/>
        <c:auto val="1"/>
        <c:lblOffset val="100"/>
        <c:baseTimeUnit val="days"/>
      </c:dateAx>
      <c:valAx>
        <c:axId val="33883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3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113</c:v>
                </c:pt>
                <c:pt idx="1">
                  <c:v>512</c:v>
                </c:pt>
                <c:pt idx="2">
                  <c:v>11370</c:v>
                </c:pt>
                <c:pt idx="3">
                  <c:v>7549</c:v>
                </c:pt>
                <c:pt idx="4">
                  <c:v>1602</c:v>
                </c:pt>
                <c:pt idx="5">
                  <c:v>614</c:v>
                </c:pt>
                <c:pt idx="6">
                  <c:v>323</c:v>
                </c:pt>
              </c:numCache>
            </c:numRef>
          </c:val>
          <c:extLst>
            <c:ext xmlns:c16="http://schemas.microsoft.com/office/drawing/2014/chart" uri="{C3380CC4-5D6E-409C-BE32-E72D297353CC}">
              <c16:uniqueId val="{00000000-BC48-436B-81BE-E322E25D79F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45</c:v>
                </c:pt>
                <c:pt idx="1">
                  <c:v>145</c:v>
                </c:pt>
                <c:pt idx="2">
                  <c:v>3516</c:v>
                </c:pt>
                <c:pt idx="3">
                  <c:v>2128</c:v>
                </c:pt>
                <c:pt idx="4">
                  <c:v>338</c:v>
                </c:pt>
                <c:pt idx="5">
                  <c:v>134</c:v>
                </c:pt>
                <c:pt idx="6">
                  <c:v>115</c:v>
                </c:pt>
              </c:numCache>
            </c:numRef>
          </c:val>
          <c:extLst>
            <c:ext xmlns:c16="http://schemas.microsoft.com/office/drawing/2014/chart" uri="{C3380CC4-5D6E-409C-BE32-E72D297353CC}">
              <c16:uniqueId val="{00000001-BC48-436B-81BE-E322E25D79F9}"/>
            </c:ext>
          </c:extLst>
        </c:ser>
        <c:dLbls>
          <c:showLegendKey val="0"/>
          <c:showVal val="0"/>
          <c:showCatName val="0"/>
          <c:showSerName val="0"/>
          <c:showPercent val="0"/>
          <c:showBubbleSize val="0"/>
        </c:dLbls>
        <c:gapWidth val="219"/>
        <c:overlap val="-27"/>
        <c:axId val="338833480"/>
        <c:axId val="338836760"/>
      </c:barChart>
      <c:catAx>
        <c:axId val="33883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36760"/>
        <c:crosses val="autoZero"/>
        <c:auto val="1"/>
        <c:lblAlgn val="ctr"/>
        <c:lblOffset val="100"/>
        <c:noMultiLvlLbl val="0"/>
      </c:catAx>
      <c:valAx>
        <c:axId val="33883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3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Decorté Malaysia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1.7566665495556001E-2</c:v>
                </c:pt>
                <c:pt idx="10">
                  <c:v>1.0539999297333E-2</c:v>
                </c:pt>
                <c:pt idx="11">
                  <c:v>0</c:v>
                </c:pt>
                <c:pt idx="12">
                  <c:v>2.4593331693778E-2</c:v>
                </c:pt>
                <c:pt idx="13">
                  <c:v>0</c:v>
                </c:pt>
                <c:pt idx="14">
                  <c:v>7.0266661982222997E-3</c:v>
                </c:pt>
                <c:pt idx="15">
                  <c:v>0</c:v>
                </c:pt>
                <c:pt idx="16">
                  <c:v>0</c:v>
                </c:pt>
                <c:pt idx="17">
                  <c:v>0</c:v>
                </c:pt>
                <c:pt idx="18">
                  <c:v>0</c:v>
                </c:pt>
                <c:pt idx="19">
                  <c:v>2.8545831430278001E-2</c:v>
                </c:pt>
                <c:pt idx="20">
                  <c:v>0</c:v>
                </c:pt>
                <c:pt idx="21">
                  <c:v>0</c:v>
                </c:pt>
                <c:pt idx="22">
                  <c:v>0</c:v>
                </c:pt>
                <c:pt idx="23">
                  <c:v>0</c:v>
                </c:pt>
              </c:numCache>
            </c:numRef>
          </c:val>
          <c:smooth val="0"/>
          <c:extLst>
            <c:ext xmlns:c16="http://schemas.microsoft.com/office/drawing/2014/chart" uri="{C3380CC4-5D6E-409C-BE32-E72D297353CC}">
              <c16:uniqueId val="{00000000-ABD1-44D0-BF37-D3F9E8A7E843}"/>
            </c:ext>
          </c:extLst>
        </c:ser>
        <c:dLbls>
          <c:showLegendKey val="0"/>
          <c:showVal val="0"/>
          <c:showCatName val="0"/>
          <c:showSerName val="0"/>
          <c:showPercent val="0"/>
          <c:showBubbleSize val="0"/>
        </c:dLbls>
        <c:smooth val="0"/>
        <c:axId val="338830528"/>
        <c:axId val="338833808"/>
      </c:lineChart>
      <c:catAx>
        <c:axId val="33883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33808"/>
        <c:crosses val="autoZero"/>
        <c:auto val="1"/>
        <c:lblAlgn val="ctr"/>
        <c:lblOffset val="100"/>
        <c:noMultiLvlLbl val="0"/>
      </c:catAx>
      <c:valAx>
        <c:axId val="33883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3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Decorté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28355</c:v>
                </c:pt>
                <c:pt idx="1">
                  <c:v>28365</c:v>
                </c:pt>
                <c:pt idx="2">
                  <c:v>28380</c:v>
                </c:pt>
                <c:pt idx="3">
                  <c:v>28400</c:v>
                </c:pt>
                <c:pt idx="4">
                  <c:v>28409</c:v>
                </c:pt>
                <c:pt idx="5">
                  <c:v>28419</c:v>
                </c:pt>
                <c:pt idx="6">
                  <c:v>28435</c:v>
                </c:pt>
                <c:pt idx="7">
                  <c:v>28441</c:v>
                </c:pt>
                <c:pt idx="8">
                  <c:v>28455</c:v>
                </c:pt>
                <c:pt idx="9">
                  <c:v>28464</c:v>
                </c:pt>
                <c:pt idx="10">
                  <c:v>28479</c:v>
                </c:pt>
                <c:pt idx="11">
                  <c:v>28488</c:v>
                </c:pt>
                <c:pt idx="12">
                  <c:v>28498</c:v>
                </c:pt>
                <c:pt idx="13">
                  <c:v>28506</c:v>
                </c:pt>
                <c:pt idx="14">
                  <c:v>28520</c:v>
                </c:pt>
                <c:pt idx="15">
                  <c:v>28523</c:v>
                </c:pt>
                <c:pt idx="16">
                  <c:v>28514</c:v>
                </c:pt>
                <c:pt idx="17">
                  <c:v>28513</c:v>
                </c:pt>
                <c:pt idx="18">
                  <c:v>28510</c:v>
                </c:pt>
                <c:pt idx="19">
                  <c:v>28510</c:v>
                </c:pt>
                <c:pt idx="20">
                  <c:v>28513</c:v>
                </c:pt>
                <c:pt idx="21">
                  <c:v>28533</c:v>
                </c:pt>
                <c:pt idx="22">
                  <c:v>28545</c:v>
                </c:pt>
                <c:pt idx="23">
                  <c:v>28550</c:v>
                </c:pt>
                <c:pt idx="24">
                  <c:v>28557</c:v>
                </c:pt>
                <c:pt idx="25">
                  <c:v>28560</c:v>
                </c:pt>
                <c:pt idx="26">
                  <c:v>28561</c:v>
                </c:pt>
                <c:pt idx="27">
                  <c:v>28562</c:v>
                </c:pt>
                <c:pt idx="28">
                  <c:v>28562</c:v>
                </c:pt>
                <c:pt idx="29">
                  <c:v>28565</c:v>
                </c:pt>
                <c:pt idx="30">
                  <c:v>28565</c:v>
                </c:pt>
              </c:numCache>
            </c:numRef>
          </c:val>
          <c:smooth val="0"/>
          <c:extLst>
            <c:ext xmlns:c16="http://schemas.microsoft.com/office/drawing/2014/chart" uri="{C3380CC4-5D6E-409C-BE32-E72D297353CC}">
              <c16:uniqueId val="{00000000-A921-4087-8428-99ADBFEAFED6}"/>
            </c:ext>
          </c:extLst>
        </c:ser>
        <c:dLbls>
          <c:showLegendKey val="0"/>
          <c:showVal val="0"/>
          <c:showCatName val="0"/>
          <c:showSerName val="0"/>
          <c:showPercent val="0"/>
          <c:showBubbleSize val="0"/>
        </c:dLbls>
        <c:smooth val="0"/>
        <c:axId val="338842664"/>
        <c:axId val="338847256"/>
      </c:lineChart>
      <c:dateAx>
        <c:axId val="33884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47256"/>
        <c:crosses val="autoZero"/>
        <c:auto val="1"/>
        <c:lblOffset val="100"/>
        <c:baseTimeUnit val="days"/>
      </c:dateAx>
      <c:valAx>
        <c:axId val="33884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4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Decorté Malaysia</c:v>
                </c:pt>
              </c:strCache>
            </c:strRef>
          </c:cat>
          <c:val>
            <c:numRef>
              <c:f>Sheet1!$B$2</c:f>
              <c:numCache>
                <c:formatCode>General</c:formatCode>
                <c:ptCount val="1"/>
                <c:pt idx="0">
                  <c:v>95</c:v>
                </c:pt>
              </c:numCache>
            </c:numRef>
          </c:val>
          <c:extLst>
            <c:ext xmlns:c16="http://schemas.microsoft.com/office/drawing/2014/chart" uri="{C3380CC4-5D6E-409C-BE32-E72D297353CC}">
              <c16:uniqueId val="{00000000-8BA8-4CD7-BF2F-795F6DF2064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Decorté Malaysia</c:v>
                </c:pt>
              </c:strCache>
            </c:strRef>
          </c:cat>
          <c:val>
            <c:numRef>
              <c:f>Sheet1!$C$2</c:f>
              <c:numCache>
                <c:formatCode>General</c:formatCode>
                <c:ptCount val="1"/>
                <c:pt idx="0">
                  <c:v>13</c:v>
                </c:pt>
              </c:numCache>
            </c:numRef>
          </c:val>
          <c:extLst>
            <c:ext xmlns:c16="http://schemas.microsoft.com/office/drawing/2014/chart" uri="{C3380CC4-5D6E-409C-BE32-E72D297353CC}">
              <c16:uniqueId val="{00000001-8BA8-4CD7-BF2F-795F6DF2064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Decorté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8BA8-4CD7-BF2F-795F6DF2064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Decorté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8BA8-4CD7-BF2F-795F6DF2064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Decorté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8BA8-4CD7-BF2F-795F6DF2064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Decorté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8BA8-4CD7-BF2F-795F6DF2064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Decorté Malaysia</c:v>
                </c:pt>
              </c:strCache>
            </c:strRef>
          </c:cat>
          <c:val>
            <c:numRef>
              <c:f>Sheet1!$H$2</c:f>
              <c:numCache>
                <c:formatCode>General</c:formatCode>
                <c:ptCount val="1"/>
                <c:pt idx="0">
                  <c:v>2</c:v>
                </c:pt>
              </c:numCache>
            </c:numRef>
          </c:val>
          <c:extLst>
            <c:ext xmlns:c16="http://schemas.microsoft.com/office/drawing/2014/chart" uri="{C3380CC4-5D6E-409C-BE32-E72D297353CC}">
              <c16:uniqueId val="{00000006-8BA8-4CD7-BF2F-795F6DF2064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Decorté Malaysia</c:v>
                </c:pt>
              </c:strCache>
            </c:strRef>
          </c:cat>
          <c:val>
            <c:numRef>
              <c:f>Sheet1!$I$2</c:f>
              <c:numCache>
                <c:formatCode>General</c:formatCode>
                <c:ptCount val="1"/>
                <c:pt idx="0">
                  <c:v>28</c:v>
                </c:pt>
              </c:numCache>
            </c:numRef>
          </c:val>
          <c:extLst>
            <c:ext xmlns:c16="http://schemas.microsoft.com/office/drawing/2014/chart" uri="{C3380CC4-5D6E-409C-BE32-E72D297353CC}">
              <c16:uniqueId val="{00000007-8BA8-4CD7-BF2F-795F6DF20648}"/>
            </c:ext>
          </c:extLst>
        </c:ser>
        <c:dLbls>
          <c:showLegendKey val="0"/>
          <c:showVal val="0"/>
          <c:showCatName val="0"/>
          <c:showSerName val="0"/>
          <c:showPercent val="0"/>
          <c:showBubbleSize val="0"/>
        </c:dLbls>
        <c:gapWidth val="150"/>
        <c:overlap val="100"/>
        <c:axId val="338853816"/>
        <c:axId val="338854800"/>
      </c:barChart>
      <c:catAx>
        <c:axId val="33885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4800"/>
        <c:crosses val="autoZero"/>
        <c:auto val="1"/>
        <c:lblAlgn val="ctr"/>
        <c:lblOffset val="100"/>
        <c:noMultiLvlLbl val="0"/>
      </c:catAx>
      <c:valAx>
        <c:axId val="338854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Decorté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2.4684392411313E-2</c:v>
                </c:pt>
                <c:pt idx="1">
                  <c:v>2.4679170779862002E-2</c:v>
                </c:pt>
                <c:pt idx="2">
                  <c:v>0</c:v>
                </c:pt>
                <c:pt idx="3">
                  <c:v>0</c:v>
                </c:pt>
                <c:pt idx="4">
                  <c:v>3.8720123904395998E-2</c:v>
                </c:pt>
                <c:pt idx="5">
                  <c:v>2.1110407430862999E-2</c:v>
                </c:pt>
                <c:pt idx="6">
                  <c:v>2.4620146314011999E-2</c:v>
                </c:pt>
                <c:pt idx="7">
                  <c:v>1.0548152315319E-2</c:v>
                </c:pt>
                <c:pt idx="8">
                  <c:v>7.0291357677573999E-3</c:v>
                </c:pt>
                <c:pt idx="9">
                  <c:v>0</c:v>
                </c:pt>
                <c:pt idx="10">
                  <c:v>0</c:v>
                </c:pt>
                <c:pt idx="11">
                  <c:v>1.4040506862298E-2</c:v>
                </c:pt>
                <c:pt idx="12">
                  <c:v>2.8073130504964999E-2</c:v>
                </c:pt>
                <c:pt idx="13">
                  <c:v>3.5080333964778998E-3</c:v>
                </c:pt>
                <c:pt idx="14">
                  <c:v>2.1040081354981002E-2</c:v>
                </c:pt>
                <c:pt idx="15">
                  <c:v>3.5056967572305001E-3</c:v>
                </c:pt>
                <c:pt idx="16">
                  <c:v>0</c:v>
                </c:pt>
                <c:pt idx="17">
                  <c:v>0</c:v>
                </c:pt>
                <c:pt idx="18">
                  <c:v>4.5591639194781999E-2</c:v>
                </c:pt>
                <c:pt idx="19">
                  <c:v>3.8580246913580002E-2</c:v>
                </c:pt>
                <c:pt idx="20">
                  <c:v>3.8573482484131998E-2</c:v>
                </c:pt>
                <c:pt idx="21">
                  <c:v>1.4019838070870001E-2</c:v>
                </c:pt>
                <c:pt idx="22">
                  <c:v>3.1529164477140999E-2</c:v>
                </c:pt>
                <c:pt idx="23">
                  <c:v>0</c:v>
                </c:pt>
                <c:pt idx="24">
                  <c:v>0</c:v>
                </c:pt>
                <c:pt idx="25">
                  <c:v>3.1509295242096003E-2</c:v>
                </c:pt>
                <c:pt idx="26">
                  <c:v>0</c:v>
                </c:pt>
                <c:pt idx="27">
                  <c:v>3.8508664449500997E-2</c:v>
                </c:pt>
                <c:pt idx="28">
                  <c:v>0</c:v>
                </c:pt>
                <c:pt idx="29">
                  <c:v>0</c:v>
                </c:pt>
                <c:pt idx="30">
                  <c:v>0</c:v>
                </c:pt>
              </c:numCache>
            </c:numRef>
          </c:val>
          <c:smooth val="0"/>
          <c:extLst>
            <c:ext xmlns:c16="http://schemas.microsoft.com/office/drawing/2014/chart" uri="{C3380CC4-5D6E-409C-BE32-E72D297353CC}">
              <c16:uniqueId val="{00000000-0F51-4CDF-A179-5F91B6CFBD5F}"/>
            </c:ext>
          </c:extLst>
        </c:ser>
        <c:dLbls>
          <c:showLegendKey val="0"/>
          <c:showVal val="0"/>
          <c:showCatName val="0"/>
          <c:showSerName val="0"/>
          <c:showPercent val="0"/>
          <c:showBubbleSize val="0"/>
        </c:dLbls>
        <c:smooth val="0"/>
        <c:axId val="338851520"/>
        <c:axId val="338852504"/>
      </c:lineChart>
      <c:dateAx>
        <c:axId val="33885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2504"/>
        <c:crosses val="autoZero"/>
        <c:auto val="1"/>
        <c:lblOffset val="100"/>
        <c:baseTimeUnit val="days"/>
      </c:dateAx>
      <c:valAx>
        <c:axId val="33885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Decorté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3.2498331166777999E-2</c:v>
                </c:pt>
                <c:pt idx="1">
                  <c:v>2.9277775825926E-2</c:v>
                </c:pt>
                <c:pt idx="2">
                  <c:v>2.6349998243332999E-2</c:v>
                </c:pt>
                <c:pt idx="3">
                  <c:v>1.8971998735199998E-2</c:v>
                </c:pt>
                <c:pt idx="4">
                  <c:v>1.6688332220778E-2</c:v>
                </c:pt>
              </c:numCache>
            </c:numRef>
          </c:val>
          <c:extLst>
            <c:ext xmlns:c16="http://schemas.microsoft.com/office/drawing/2014/chart" uri="{C3380CC4-5D6E-409C-BE32-E72D297353CC}">
              <c16:uniqueId val="{00000000-FE8E-4678-9CF9-6C1AD6D85A4C}"/>
            </c:ext>
          </c:extLst>
        </c:ser>
        <c:dLbls>
          <c:showLegendKey val="0"/>
          <c:showVal val="0"/>
          <c:showCatName val="0"/>
          <c:showSerName val="0"/>
          <c:showPercent val="0"/>
          <c:showBubbleSize val="0"/>
        </c:dLbls>
        <c:gapWidth val="219"/>
        <c:overlap val="-27"/>
        <c:axId val="337549240"/>
        <c:axId val="337555472"/>
      </c:barChart>
      <c:catAx>
        <c:axId val="33754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55472"/>
        <c:crosses val="autoZero"/>
        <c:auto val="1"/>
        <c:lblAlgn val="ctr"/>
        <c:lblOffset val="100"/>
        <c:noMultiLvlLbl val="0"/>
      </c:catAx>
      <c:valAx>
        <c:axId val="33755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Decorté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2.3402997092955E-2</c:v>
                </c:pt>
                <c:pt idx="1">
                  <c:v>3.1623185599748999E-2</c:v>
                </c:pt>
              </c:numCache>
            </c:numRef>
          </c:val>
          <c:extLst>
            <c:ext xmlns:c16="http://schemas.microsoft.com/office/drawing/2014/chart" uri="{C3380CC4-5D6E-409C-BE32-E72D297353CC}">
              <c16:uniqueId val="{00000000-7790-4EF5-BE08-FE8065C1B74A}"/>
            </c:ext>
          </c:extLst>
        </c:ser>
        <c:dLbls>
          <c:showLegendKey val="0"/>
          <c:showVal val="0"/>
          <c:showCatName val="0"/>
          <c:showSerName val="0"/>
          <c:showPercent val="0"/>
          <c:showBubbleSize val="0"/>
        </c:dLbls>
        <c:gapWidth val="219"/>
        <c:overlap val="-27"/>
        <c:axId val="407883256"/>
        <c:axId val="407881616"/>
      </c:barChart>
      <c:catAx>
        <c:axId val="40788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81616"/>
        <c:crosses val="autoZero"/>
        <c:auto val="1"/>
        <c:lblAlgn val="ctr"/>
        <c:lblOffset val="100"/>
        <c:noMultiLvlLbl val="0"/>
      </c:catAx>
      <c:valAx>
        <c:axId val="40788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8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DD5C6-B214-47CE-8174-10C28E55BFA9}"/>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B137B2A1-899F-43F7-AE6E-922A4C744EE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96233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677CB-BD70-425E-955F-8C49509A05E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B27FB18-27A1-4B88-B889-6238012415CA}"/>
              </a:ext>
            </a:extLst>
          </p:cNvPr>
          <p:cNvGraphicFramePr>
            <a:graphicFrameLocks noGrp="1"/>
          </p:cNvGraphicFramePr>
          <p:nvPr>
            <p:ph type="tbl" sz="quarter" idx="13"/>
            <p:extLst>
              <p:ext uri="{D42A27DB-BD31-4B8C-83A1-F6EECF244321}">
                <p14:modId xmlns:p14="http://schemas.microsoft.com/office/powerpoint/2010/main" val="32585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16068711"/>
                    </a:ext>
                  </a:extLst>
                </a:gridCol>
                <a:gridCol w="740664">
                  <a:extLst>
                    <a:ext uri="{9D8B030D-6E8A-4147-A177-3AD203B41FA5}">
                      <a16:colId xmlns:a16="http://schemas.microsoft.com/office/drawing/2014/main" val="100195177"/>
                    </a:ext>
                  </a:extLst>
                </a:gridCol>
                <a:gridCol w="740664">
                  <a:extLst>
                    <a:ext uri="{9D8B030D-6E8A-4147-A177-3AD203B41FA5}">
                      <a16:colId xmlns:a16="http://schemas.microsoft.com/office/drawing/2014/main" val="248931656"/>
                    </a:ext>
                  </a:extLst>
                </a:gridCol>
                <a:gridCol w="740664">
                  <a:extLst>
                    <a:ext uri="{9D8B030D-6E8A-4147-A177-3AD203B41FA5}">
                      <a16:colId xmlns:a16="http://schemas.microsoft.com/office/drawing/2014/main" val="20750333"/>
                    </a:ext>
                  </a:extLst>
                </a:gridCol>
                <a:gridCol w="740664">
                  <a:extLst>
                    <a:ext uri="{9D8B030D-6E8A-4147-A177-3AD203B41FA5}">
                      <a16:colId xmlns:a16="http://schemas.microsoft.com/office/drawing/2014/main" val="3776640684"/>
                    </a:ext>
                  </a:extLst>
                </a:gridCol>
                <a:gridCol w="740664">
                  <a:extLst>
                    <a:ext uri="{9D8B030D-6E8A-4147-A177-3AD203B41FA5}">
                      <a16:colId xmlns:a16="http://schemas.microsoft.com/office/drawing/2014/main" val="3797866153"/>
                    </a:ext>
                  </a:extLst>
                </a:gridCol>
                <a:gridCol w="740664">
                  <a:extLst>
                    <a:ext uri="{9D8B030D-6E8A-4147-A177-3AD203B41FA5}">
                      <a16:colId xmlns:a16="http://schemas.microsoft.com/office/drawing/2014/main" val="1988477311"/>
                    </a:ext>
                  </a:extLst>
                </a:gridCol>
                <a:gridCol w="740664">
                  <a:extLst>
                    <a:ext uri="{9D8B030D-6E8A-4147-A177-3AD203B41FA5}">
                      <a16:colId xmlns:a16="http://schemas.microsoft.com/office/drawing/2014/main" val="2728465327"/>
                    </a:ext>
                  </a:extLst>
                </a:gridCol>
                <a:gridCol w="740664">
                  <a:extLst>
                    <a:ext uri="{9D8B030D-6E8A-4147-A177-3AD203B41FA5}">
                      <a16:colId xmlns:a16="http://schemas.microsoft.com/office/drawing/2014/main" val="3025932838"/>
                    </a:ext>
                  </a:extLst>
                </a:gridCol>
                <a:gridCol w="740664">
                  <a:extLst>
                    <a:ext uri="{9D8B030D-6E8A-4147-A177-3AD203B41FA5}">
                      <a16:colId xmlns:a16="http://schemas.microsoft.com/office/drawing/2014/main" val="9678561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9727402"/>
                  </a:ext>
                </a:extLst>
              </a:tr>
              <a:tr h="370840">
                <a:tc>
                  <a:txBody>
                    <a:bodyPr/>
                    <a:lstStyle/>
                    <a:p>
                      <a:r>
                        <a:rPr lang="en-US" sz="1000"/>
                        <a:t>Decorté Malaysia</a:t>
                      </a:r>
                    </a:p>
                  </a:txBody>
                  <a:tcPr/>
                </a:tc>
                <a:tc>
                  <a:txBody>
                    <a:bodyPr/>
                    <a:lstStyle/>
                    <a:p>
                      <a:r>
                        <a:rPr lang="en-US" sz="1000"/>
                        <a:t>28568</a:t>
                      </a:r>
                    </a:p>
                  </a:txBody>
                  <a:tcPr/>
                </a:tc>
                <a:tc>
                  <a:txBody>
                    <a:bodyPr/>
                    <a:lstStyle/>
                    <a:p>
                      <a:r>
                        <a:rPr lang="en-US" sz="1000"/>
                        <a:t>210</a:t>
                      </a:r>
                    </a:p>
                  </a:txBody>
                  <a:tcPr/>
                </a:tc>
                <a:tc>
                  <a:txBody>
                    <a:bodyPr/>
                    <a:lstStyle/>
                    <a:p>
                      <a:r>
                        <a:rPr lang="en-US" sz="1000"/>
                        <a:t>20</a:t>
                      </a:r>
                    </a:p>
                  </a:txBody>
                  <a:tcPr/>
                </a:tc>
                <a:tc>
                  <a:txBody>
                    <a:bodyPr/>
                    <a:lstStyle/>
                    <a:p>
                      <a:r>
                        <a:rPr lang="en-US" sz="1000"/>
                        <a:t>108</a:t>
                      </a:r>
                    </a:p>
                  </a:txBody>
                  <a:tcPr/>
                </a:tc>
                <a:tc>
                  <a:txBody>
                    <a:bodyPr/>
                    <a:lstStyle/>
                    <a:p>
                      <a:r>
                        <a:rPr lang="en-US" sz="1000"/>
                        <a:t>2</a:t>
                      </a:r>
                    </a:p>
                  </a:txBody>
                  <a:tcPr/>
                </a:tc>
                <a:tc>
                  <a:txBody>
                    <a:bodyPr/>
                    <a:lstStyle/>
                    <a:p>
                      <a:r>
                        <a:rPr lang="en-US" sz="1000"/>
                        <a:t>28</a:t>
                      </a:r>
                    </a:p>
                  </a:txBody>
                  <a:tcPr/>
                </a:tc>
                <a:tc>
                  <a:txBody>
                    <a:bodyPr/>
                    <a:lstStyle/>
                    <a:p>
                      <a:r>
                        <a:rPr lang="en-US" sz="1000"/>
                        <a:t>0</a:t>
                      </a:r>
                    </a:p>
                  </a:txBody>
                  <a:tcPr/>
                </a:tc>
                <a:tc>
                  <a:txBody>
                    <a:bodyPr/>
                    <a:lstStyle/>
                    <a:p>
                      <a:r>
                        <a:rPr lang="en-US" sz="1000"/>
                        <a:t>0.0242%</a:t>
                      </a:r>
                    </a:p>
                  </a:txBody>
                  <a:tcPr/>
                </a:tc>
                <a:tc>
                  <a:txBody>
                    <a:bodyPr/>
                    <a:lstStyle/>
                    <a:p>
                      <a:r>
                        <a:rPr lang="en-US" sz="1000"/>
                        <a:t>0.0%</a:t>
                      </a:r>
                    </a:p>
                  </a:txBody>
                  <a:tcPr/>
                </a:tc>
                <a:extLst>
                  <a:ext uri="{0D108BD9-81ED-4DB2-BD59-A6C34878D82A}">
                    <a16:rowId xmlns:a16="http://schemas.microsoft.com/office/drawing/2014/main" val="753718699"/>
                  </a:ext>
                </a:extLst>
              </a:tr>
            </a:tbl>
          </a:graphicData>
        </a:graphic>
      </p:graphicFrame>
      <p:sp>
        <p:nvSpPr>
          <p:cNvPr id="4" name="Text Placeholder 3">
            <a:extLst>
              <a:ext uri="{FF2B5EF4-FFF2-40B4-BE49-F238E27FC236}">
                <a16:creationId xmlns:a16="http://schemas.microsoft.com/office/drawing/2014/main" id="{CF192352-F8FE-4617-9E74-99F231D96FC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13178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55232-1A22-4CB2-B6A0-E4913B5AC3AE}"/>
              </a:ext>
            </a:extLst>
          </p:cNvPr>
          <p:cNvSpPr>
            <a:spLocks noGrp="1"/>
          </p:cNvSpPr>
          <p:nvPr>
            <p:ph type="title"/>
          </p:nvPr>
        </p:nvSpPr>
        <p:spPr/>
        <p:txBody>
          <a:bodyPr/>
          <a:lstStyle/>
          <a:p>
            <a:r>
              <a:rPr lang="en-US"/>
              <a:t>(UNIFIED) Growth Monitoring Chart</a:t>
            </a:r>
          </a:p>
        </p:txBody>
      </p:sp>
      <p:graphicFrame>
        <p:nvGraphicFramePr>
          <p:cNvPr id="6" name="Chart Placeholder 5">
            <a:extLst>
              <a:ext uri="{FF2B5EF4-FFF2-40B4-BE49-F238E27FC236}">
                <a16:creationId xmlns:a16="http://schemas.microsoft.com/office/drawing/2014/main" id="{E45221D0-F242-432F-B5FB-A104772B3D62}"/>
              </a:ext>
            </a:extLst>
          </p:cNvPr>
          <p:cNvGraphicFramePr>
            <a:graphicFrameLocks noGrp="1"/>
          </p:cNvGraphicFramePr>
          <p:nvPr>
            <p:ph type="chart" sz="quarter" idx="13"/>
            <p:extLst>
              <p:ext uri="{D42A27DB-BD31-4B8C-83A1-F6EECF244321}">
                <p14:modId xmlns:p14="http://schemas.microsoft.com/office/powerpoint/2010/main" val="840320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B20B0-AB2E-4D1D-B3B2-8D903A7BB0B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50E2D3E-2936-4265-900C-EE41D0149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863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C379-9DB9-4579-9174-DEB4C6FF5730}"/>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1941F91C-4EC6-46FF-94D9-95BA48566651}"/>
              </a:ext>
            </a:extLst>
          </p:cNvPr>
          <p:cNvGraphicFramePr>
            <a:graphicFrameLocks noGrp="1"/>
          </p:cNvGraphicFramePr>
          <p:nvPr>
            <p:ph type="tbl" sz="quarter" idx="13"/>
            <p:extLst>
              <p:ext uri="{D42A27DB-BD31-4B8C-83A1-F6EECF244321}">
                <p14:modId xmlns:p14="http://schemas.microsoft.com/office/powerpoint/2010/main" val="64004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30107692"/>
                    </a:ext>
                  </a:extLst>
                </a:gridCol>
                <a:gridCol w="1645920">
                  <a:extLst>
                    <a:ext uri="{9D8B030D-6E8A-4147-A177-3AD203B41FA5}">
                      <a16:colId xmlns:a16="http://schemas.microsoft.com/office/drawing/2014/main" val="3003572921"/>
                    </a:ext>
                  </a:extLst>
                </a:gridCol>
                <a:gridCol w="1645920">
                  <a:extLst>
                    <a:ext uri="{9D8B030D-6E8A-4147-A177-3AD203B41FA5}">
                      <a16:colId xmlns:a16="http://schemas.microsoft.com/office/drawing/2014/main" val="401961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1142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32384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214111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06952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67522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61890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03318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27857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90539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9460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132539863"/>
                  </a:ext>
                </a:extLst>
              </a:tr>
            </a:tbl>
          </a:graphicData>
        </a:graphic>
      </p:graphicFrame>
      <p:sp>
        <p:nvSpPr>
          <p:cNvPr id="4" name="Text Placeholder 3">
            <a:extLst>
              <a:ext uri="{FF2B5EF4-FFF2-40B4-BE49-F238E27FC236}">
                <a16:creationId xmlns:a16="http://schemas.microsoft.com/office/drawing/2014/main" id="{DE725FB1-D649-4ECB-B955-E02F1A7E3D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72931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18A9A-F90A-4F22-95F6-0C0697B83E0A}"/>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FFC936CB-9668-402C-8F2B-F9391FFCDF00}"/>
              </a:ext>
            </a:extLst>
          </p:cNvPr>
          <p:cNvGraphicFramePr>
            <a:graphicFrameLocks noGrp="1"/>
          </p:cNvGraphicFramePr>
          <p:nvPr>
            <p:ph type="tbl" sz="quarter" idx="13"/>
            <p:extLst>
              <p:ext uri="{D42A27DB-BD31-4B8C-83A1-F6EECF244321}">
                <p14:modId xmlns:p14="http://schemas.microsoft.com/office/powerpoint/2010/main" val="2641206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6551547"/>
                    </a:ext>
                  </a:extLst>
                </a:gridCol>
                <a:gridCol w="1645920">
                  <a:extLst>
                    <a:ext uri="{9D8B030D-6E8A-4147-A177-3AD203B41FA5}">
                      <a16:colId xmlns:a16="http://schemas.microsoft.com/office/drawing/2014/main" val="616636948"/>
                    </a:ext>
                  </a:extLst>
                </a:gridCol>
                <a:gridCol w="1645920">
                  <a:extLst>
                    <a:ext uri="{9D8B030D-6E8A-4147-A177-3AD203B41FA5}">
                      <a16:colId xmlns:a16="http://schemas.microsoft.com/office/drawing/2014/main" val="397800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8316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3188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9983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7808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6783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88716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16854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28826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18836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421491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1435240874"/>
                  </a:ext>
                </a:extLst>
              </a:tr>
            </a:tbl>
          </a:graphicData>
        </a:graphic>
      </p:graphicFrame>
      <p:sp>
        <p:nvSpPr>
          <p:cNvPr id="4" name="Text Placeholder 3">
            <a:extLst>
              <a:ext uri="{FF2B5EF4-FFF2-40B4-BE49-F238E27FC236}">
                <a16:creationId xmlns:a16="http://schemas.microsoft.com/office/drawing/2014/main" id="{9E1055BC-B7E9-4FB1-AB2D-0E1ECF1E5F0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7434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9677F-73BD-49DA-914B-224A52F95393}"/>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D54F26FA-FA9D-4D0E-A32D-4CF30A7D8845}"/>
              </a:ext>
            </a:extLst>
          </p:cNvPr>
          <p:cNvGraphicFramePr>
            <a:graphicFrameLocks noGrp="1"/>
          </p:cNvGraphicFramePr>
          <p:nvPr>
            <p:ph type="tbl" sz="quarter" idx="13"/>
            <p:extLst>
              <p:ext uri="{D42A27DB-BD31-4B8C-83A1-F6EECF244321}">
                <p14:modId xmlns:p14="http://schemas.microsoft.com/office/powerpoint/2010/main" val="121121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07012192"/>
                    </a:ext>
                  </a:extLst>
                </a:gridCol>
                <a:gridCol w="1645920">
                  <a:extLst>
                    <a:ext uri="{9D8B030D-6E8A-4147-A177-3AD203B41FA5}">
                      <a16:colId xmlns:a16="http://schemas.microsoft.com/office/drawing/2014/main" val="401992287"/>
                    </a:ext>
                  </a:extLst>
                </a:gridCol>
                <a:gridCol w="1645920">
                  <a:extLst>
                    <a:ext uri="{9D8B030D-6E8A-4147-A177-3AD203B41FA5}">
                      <a16:colId xmlns:a16="http://schemas.microsoft.com/office/drawing/2014/main" val="3335780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8574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119663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60388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15346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9365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928073930"/>
                  </a:ext>
                </a:extLst>
              </a:tr>
            </a:tbl>
          </a:graphicData>
        </a:graphic>
      </p:graphicFrame>
      <p:sp>
        <p:nvSpPr>
          <p:cNvPr id="4" name="Text Placeholder 3">
            <a:extLst>
              <a:ext uri="{FF2B5EF4-FFF2-40B4-BE49-F238E27FC236}">
                <a16:creationId xmlns:a16="http://schemas.microsoft.com/office/drawing/2014/main" id="{BDBEBBBE-BF1D-49AA-B2A9-2F81C9B42C7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64595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FC3FF-A8DF-43A7-91EA-57A06761A49B}"/>
              </a:ext>
            </a:extLst>
          </p:cNvPr>
          <p:cNvSpPr>
            <a:spLocks noGrp="1"/>
          </p:cNvSpPr>
          <p:nvPr>
            <p:ph type="title"/>
          </p:nvPr>
        </p:nvSpPr>
        <p:spPr/>
        <p:txBody>
          <a:bodyPr/>
          <a:lstStyle/>
          <a:p>
            <a:r>
              <a:rPr lang="en-US"/>
              <a:t>(UNIFIED) Visibility Monitoring Chart</a:t>
            </a:r>
          </a:p>
        </p:txBody>
      </p:sp>
      <p:graphicFrame>
        <p:nvGraphicFramePr>
          <p:cNvPr id="6" name="Chart Placeholder 5">
            <a:extLst>
              <a:ext uri="{FF2B5EF4-FFF2-40B4-BE49-F238E27FC236}">
                <a16:creationId xmlns:a16="http://schemas.microsoft.com/office/drawing/2014/main" id="{E00DA891-B9B1-44EB-8D2C-0D389D9AF900}"/>
              </a:ext>
            </a:extLst>
          </p:cNvPr>
          <p:cNvGraphicFramePr>
            <a:graphicFrameLocks noGrp="1"/>
          </p:cNvGraphicFramePr>
          <p:nvPr>
            <p:ph type="chart" sz="quarter" idx="13"/>
            <p:extLst>
              <p:ext uri="{D42A27DB-BD31-4B8C-83A1-F6EECF244321}">
                <p14:modId xmlns:p14="http://schemas.microsoft.com/office/powerpoint/2010/main" val="647493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4F3DFF-6379-41F9-B9E3-5CB1A79EA61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A87B66B-3B3E-4161-8B3A-3A59F5F7D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4553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B48B0-EADE-4DEC-B625-AF7740EF9FD8}"/>
              </a:ext>
            </a:extLst>
          </p:cNvPr>
          <p:cNvSpPr>
            <a:spLocks noGrp="1"/>
          </p:cNvSpPr>
          <p:nvPr>
            <p:ph type="title"/>
          </p:nvPr>
        </p:nvSpPr>
        <p:spPr/>
        <p:txBody>
          <a:bodyPr/>
          <a:lstStyle/>
          <a:p>
            <a:r>
              <a:rPr lang="en-US"/>
              <a:t>(UNIFIED) Engagement Monitoring Chart</a:t>
            </a:r>
          </a:p>
        </p:txBody>
      </p:sp>
      <p:graphicFrame>
        <p:nvGraphicFramePr>
          <p:cNvPr id="6" name="Chart Placeholder 5">
            <a:extLst>
              <a:ext uri="{FF2B5EF4-FFF2-40B4-BE49-F238E27FC236}">
                <a16:creationId xmlns:a16="http://schemas.microsoft.com/office/drawing/2014/main" id="{79C4EBBA-9C5C-4DBC-A8AA-44FE44B78A7C}"/>
              </a:ext>
            </a:extLst>
          </p:cNvPr>
          <p:cNvGraphicFramePr>
            <a:graphicFrameLocks noGrp="1"/>
          </p:cNvGraphicFramePr>
          <p:nvPr>
            <p:ph type="chart" sz="quarter" idx="13"/>
            <p:extLst>
              <p:ext uri="{D42A27DB-BD31-4B8C-83A1-F6EECF244321}">
                <p14:modId xmlns:p14="http://schemas.microsoft.com/office/powerpoint/2010/main" val="3617316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AADA3-AF66-4E41-83BE-3A9434FDD46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56BF1C3-6B79-49C1-B961-1424A65853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7392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C969-786B-48A9-9F09-9AD9C39088B5}"/>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659FD28-BEC4-43AF-9F54-68FFF5DB3141}"/>
              </a:ext>
            </a:extLst>
          </p:cNvPr>
          <p:cNvGraphicFramePr>
            <a:graphicFrameLocks noGrp="1"/>
          </p:cNvGraphicFramePr>
          <p:nvPr>
            <p:ph type="chart" sz="quarter" idx="13"/>
            <p:extLst>
              <p:ext uri="{D42A27DB-BD31-4B8C-83A1-F6EECF244321}">
                <p14:modId xmlns:p14="http://schemas.microsoft.com/office/powerpoint/2010/main" val="1817238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EA3D8-A04D-4D3A-90D9-6CE424AAE2A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46C5508-E027-4290-A4C2-B7F7E3560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99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FA45-06E7-4ADD-8015-295F55E38BF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AAFFE06-C86A-4E2A-8EE3-9FBFF954E3C0}"/>
              </a:ext>
            </a:extLst>
          </p:cNvPr>
          <p:cNvGraphicFramePr>
            <a:graphicFrameLocks noGrp="1"/>
          </p:cNvGraphicFramePr>
          <p:nvPr>
            <p:ph type="chart" sz="quarter" idx="13"/>
            <p:extLst>
              <p:ext uri="{D42A27DB-BD31-4B8C-83A1-F6EECF244321}">
                <p14:modId xmlns:p14="http://schemas.microsoft.com/office/powerpoint/2010/main" val="699118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A0EEB-C136-4C18-8F3F-9D59F9E53C5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6EEFF77-CC39-4328-B771-22A59726EE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558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EAF2-37B8-4AC0-8489-8E4E7CB238F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D3BFDC3-1C27-4DEC-87B0-85D03F6A29A2}"/>
              </a:ext>
            </a:extLst>
          </p:cNvPr>
          <p:cNvGraphicFramePr>
            <a:graphicFrameLocks noGrp="1"/>
          </p:cNvGraphicFramePr>
          <p:nvPr>
            <p:ph type="chart" sz="quarter" idx="13"/>
            <p:extLst>
              <p:ext uri="{D42A27DB-BD31-4B8C-83A1-F6EECF244321}">
                <p14:modId xmlns:p14="http://schemas.microsoft.com/office/powerpoint/2010/main" val="4211702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4E2A70-EC59-4F6F-9875-8CEAB1FD573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40AF5DB-731E-4DDE-AAC2-77D90A7070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6745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5634-3EB2-4A91-A1C6-EF083E2E4D0C}"/>
              </a:ext>
            </a:extLst>
          </p:cNvPr>
          <p:cNvSpPr>
            <a:spLocks noGrp="1"/>
          </p:cNvSpPr>
          <p:nvPr>
            <p:ph type="title"/>
          </p:nvPr>
        </p:nvSpPr>
        <p:spPr/>
        <p:txBody>
          <a:bodyPr/>
          <a:lstStyle/>
          <a:p>
            <a:r>
              <a:rPr lang="en-US"/>
              <a:t>Attrition and Engagement Table</a:t>
            </a:r>
          </a:p>
        </p:txBody>
      </p:sp>
      <p:graphicFrame>
        <p:nvGraphicFramePr>
          <p:cNvPr id="5" name="Table Placeholder 4">
            <a:extLst>
              <a:ext uri="{FF2B5EF4-FFF2-40B4-BE49-F238E27FC236}">
                <a16:creationId xmlns:a16="http://schemas.microsoft.com/office/drawing/2014/main" id="{74F1584D-77CA-4B83-A6DA-5BF024477B02}"/>
              </a:ext>
            </a:extLst>
          </p:cNvPr>
          <p:cNvGraphicFramePr>
            <a:graphicFrameLocks noGrp="1"/>
          </p:cNvGraphicFramePr>
          <p:nvPr>
            <p:ph type="tbl" sz="quarter" idx="13"/>
            <p:extLst>
              <p:ext uri="{D42A27DB-BD31-4B8C-83A1-F6EECF244321}">
                <p14:modId xmlns:p14="http://schemas.microsoft.com/office/powerpoint/2010/main" val="428073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98602303"/>
                    </a:ext>
                  </a:extLst>
                </a:gridCol>
                <a:gridCol w="1645920">
                  <a:extLst>
                    <a:ext uri="{9D8B030D-6E8A-4147-A177-3AD203B41FA5}">
                      <a16:colId xmlns:a16="http://schemas.microsoft.com/office/drawing/2014/main" val="1882765785"/>
                    </a:ext>
                  </a:extLst>
                </a:gridCol>
                <a:gridCol w="1645920">
                  <a:extLst>
                    <a:ext uri="{9D8B030D-6E8A-4147-A177-3AD203B41FA5}">
                      <a16:colId xmlns:a16="http://schemas.microsoft.com/office/drawing/2014/main" val="2747554303"/>
                    </a:ext>
                  </a:extLst>
                </a:gridCol>
                <a:gridCol w="1645920">
                  <a:extLst>
                    <a:ext uri="{9D8B030D-6E8A-4147-A177-3AD203B41FA5}">
                      <a16:colId xmlns:a16="http://schemas.microsoft.com/office/drawing/2014/main" val="185127379"/>
                    </a:ext>
                  </a:extLst>
                </a:gridCol>
                <a:gridCol w="1645920">
                  <a:extLst>
                    <a:ext uri="{9D8B030D-6E8A-4147-A177-3AD203B41FA5}">
                      <a16:colId xmlns:a16="http://schemas.microsoft.com/office/drawing/2014/main" val="3727306567"/>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4188097306"/>
                  </a:ext>
                </a:extLst>
              </a:tr>
              <a:tr h="370840">
                <a:tc>
                  <a:txBody>
                    <a:bodyPr/>
                    <a:lstStyle/>
                    <a:p>
                      <a:r>
                        <a:rPr lang="en-US" sz="1000"/>
                        <a:t>Decorté Malaysia</a:t>
                      </a:r>
                    </a:p>
                  </a:txBody>
                  <a:tcPr/>
                </a:tc>
                <a:tc>
                  <a:txBody>
                    <a:bodyPr/>
                    <a:lstStyle/>
                    <a:p>
                      <a:r>
                        <a:rPr lang="en-US" sz="1000"/>
                        <a:t>90</a:t>
                      </a:r>
                    </a:p>
                  </a:txBody>
                  <a:tcPr/>
                </a:tc>
                <a:tc>
                  <a:txBody>
                    <a:bodyPr/>
                    <a:lstStyle/>
                    <a:p>
                      <a:r>
                        <a:rPr lang="en-US" sz="1000"/>
                        <a:t>35221</a:t>
                      </a:r>
                    </a:p>
                  </a:txBody>
                  <a:tcPr/>
                </a:tc>
                <a:tc>
                  <a:txBody>
                    <a:bodyPr/>
                    <a:lstStyle/>
                    <a:p>
                      <a:r>
                        <a:rPr lang="en-US" sz="1000"/>
                        <a:t>41212</a:t>
                      </a:r>
                    </a:p>
                  </a:txBody>
                  <a:tcPr/>
                </a:tc>
                <a:tc>
                  <a:txBody>
                    <a:bodyPr/>
                    <a:lstStyle/>
                    <a:p>
                      <a:r>
                        <a:rPr lang="en-US" sz="1000"/>
                        <a:t>1060</a:t>
                      </a:r>
                    </a:p>
                  </a:txBody>
                  <a:tcPr/>
                </a:tc>
                <a:extLst>
                  <a:ext uri="{0D108BD9-81ED-4DB2-BD59-A6C34878D82A}">
                    <a16:rowId xmlns:a16="http://schemas.microsoft.com/office/drawing/2014/main" val="4115033142"/>
                  </a:ext>
                </a:extLst>
              </a:tr>
            </a:tbl>
          </a:graphicData>
        </a:graphic>
      </p:graphicFrame>
      <p:sp>
        <p:nvSpPr>
          <p:cNvPr id="4" name="Text Placeholder 3">
            <a:extLst>
              <a:ext uri="{FF2B5EF4-FFF2-40B4-BE49-F238E27FC236}">
                <a16:creationId xmlns:a16="http://schemas.microsoft.com/office/drawing/2014/main" id="{826B4612-6DDF-4B22-ACE3-E63B08ADACA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28820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EF1D-3CE4-42EF-BD3C-9AE1CDACFC3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DA1D3C7-9B88-4E38-AACD-6B7BB45B2966}"/>
              </a:ext>
            </a:extLst>
          </p:cNvPr>
          <p:cNvGraphicFramePr>
            <a:graphicFrameLocks noGrp="1"/>
          </p:cNvGraphicFramePr>
          <p:nvPr>
            <p:ph type="chart" sz="quarter" idx="13"/>
            <p:extLst>
              <p:ext uri="{D42A27DB-BD31-4B8C-83A1-F6EECF244321}">
                <p14:modId xmlns:p14="http://schemas.microsoft.com/office/powerpoint/2010/main" val="637137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EB38EA-DA94-4A63-8FE9-218F535EA43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26D995C-B349-4E96-A6AC-EF3B2B015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95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F9FD-58DB-4642-9F33-3A2DDFE8004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0230EE9-953F-43A3-8A56-B8B51A244B8E}"/>
              </a:ext>
            </a:extLst>
          </p:cNvPr>
          <p:cNvGraphicFramePr>
            <a:graphicFrameLocks noGrp="1"/>
          </p:cNvGraphicFramePr>
          <p:nvPr>
            <p:ph type="chart" sz="quarter" idx="13"/>
            <p:extLst>
              <p:ext uri="{D42A27DB-BD31-4B8C-83A1-F6EECF244321}">
                <p14:modId xmlns:p14="http://schemas.microsoft.com/office/powerpoint/2010/main" val="1545983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34017-8F3E-4231-BFD8-3D47EADECE9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ECB4E2B-0E66-473B-A87D-2D290F2E6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411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9716-1C01-403A-BD59-E76E44C350B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2844285-DA05-46D7-AD67-F1F8654E7D19}"/>
              </a:ext>
            </a:extLst>
          </p:cNvPr>
          <p:cNvGraphicFramePr>
            <a:graphicFrameLocks noGrp="1"/>
          </p:cNvGraphicFramePr>
          <p:nvPr>
            <p:ph type="chart" sz="quarter" idx="13"/>
            <p:extLst>
              <p:ext uri="{D42A27DB-BD31-4B8C-83A1-F6EECF244321}">
                <p14:modId xmlns:p14="http://schemas.microsoft.com/office/powerpoint/2010/main" val="3318828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70A935-137D-441F-B8B3-089C3BCDCEB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57D1BF8-DEE0-48E7-89C3-6DAB4E38E3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125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2862A-679F-485F-AEC7-10A044C81D90}"/>
              </a:ext>
            </a:extLst>
          </p:cNvPr>
          <p:cNvSpPr>
            <a:spLocks noGrp="1"/>
          </p:cNvSpPr>
          <p:nvPr>
            <p:ph type="title"/>
          </p:nvPr>
        </p:nvSpPr>
        <p:spPr/>
        <p:txBody>
          <a:bodyPr/>
          <a:lstStyle/>
          <a:p>
            <a:r>
              <a:rPr lang="en-US"/>
              <a:t>FB - Own Posts Table w. Custom I-Rate (Insights) - 1 of 9</a:t>
            </a:r>
          </a:p>
        </p:txBody>
      </p:sp>
      <p:graphicFrame>
        <p:nvGraphicFramePr>
          <p:cNvPr id="5" name="Table Placeholder 4">
            <a:extLst>
              <a:ext uri="{FF2B5EF4-FFF2-40B4-BE49-F238E27FC236}">
                <a16:creationId xmlns:a16="http://schemas.microsoft.com/office/drawing/2014/main" id="{B4FB0902-313C-43AB-A13D-72164E21814F}"/>
              </a:ext>
            </a:extLst>
          </p:cNvPr>
          <p:cNvGraphicFramePr>
            <a:graphicFrameLocks noGrp="1"/>
          </p:cNvGraphicFramePr>
          <p:nvPr>
            <p:ph type="tbl" sz="quarter" idx="13"/>
            <p:extLst>
              <p:ext uri="{D42A27DB-BD31-4B8C-83A1-F6EECF244321}">
                <p14:modId xmlns:p14="http://schemas.microsoft.com/office/powerpoint/2010/main" val="1018932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5268043"/>
                    </a:ext>
                  </a:extLst>
                </a:gridCol>
                <a:gridCol w="617220">
                  <a:extLst>
                    <a:ext uri="{9D8B030D-6E8A-4147-A177-3AD203B41FA5}">
                      <a16:colId xmlns:a16="http://schemas.microsoft.com/office/drawing/2014/main" val="3515596393"/>
                    </a:ext>
                  </a:extLst>
                </a:gridCol>
                <a:gridCol w="617220">
                  <a:extLst>
                    <a:ext uri="{9D8B030D-6E8A-4147-A177-3AD203B41FA5}">
                      <a16:colId xmlns:a16="http://schemas.microsoft.com/office/drawing/2014/main" val="3838299084"/>
                    </a:ext>
                  </a:extLst>
                </a:gridCol>
                <a:gridCol w="534924">
                  <a:extLst>
                    <a:ext uri="{9D8B030D-6E8A-4147-A177-3AD203B41FA5}">
                      <a16:colId xmlns:a16="http://schemas.microsoft.com/office/drawing/2014/main" val="229702556"/>
                    </a:ext>
                  </a:extLst>
                </a:gridCol>
                <a:gridCol w="534924">
                  <a:extLst>
                    <a:ext uri="{9D8B030D-6E8A-4147-A177-3AD203B41FA5}">
                      <a16:colId xmlns:a16="http://schemas.microsoft.com/office/drawing/2014/main" val="1541017863"/>
                    </a:ext>
                  </a:extLst>
                </a:gridCol>
                <a:gridCol w="411480">
                  <a:extLst>
                    <a:ext uri="{9D8B030D-6E8A-4147-A177-3AD203B41FA5}">
                      <a16:colId xmlns:a16="http://schemas.microsoft.com/office/drawing/2014/main" val="2484171653"/>
                    </a:ext>
                  </a:extLst>
                </a:gridCol>
                <a:gridCol w="534924">
                  <a:extLst>
                    <a:ext uri="{9D8B030D-6E8A-4147-A177-3AD203B41FA5}">
                      <a16:colId xmlns:a16="http://schemas.microsoft.com/office/drawing/2014/main" val="2208901947"/>
                    </a:ext>
                  </a:extLst>
                </a:gridCol>
                <a:gridCol w="534924">
                  <a:extLst>
                    <a:ext uri="{9D8B030D-6E8A-4147-A177-3AD203B41FA5}">
                      <a16:colId xmlns:a16="http://schemas.microsoft.com/office/drawing/2014/main" val="2772107425"/>
                    </a:ext>
                  </a:extLst>
                </a:gridCol>
                <a:gridCol w="534924">
                  <a:extLst>
                    <a:ext uri="{9D8B030D-6E8A-4147-A177-3AD203B41FA5}">
                      <a16:colId xmlns:a16="http://schemas.microsoft.com/office/drawing/2014/main" val="4206409189"/>
                    </a:ext>
                  </a:extLst>
                </a:gridCol>
                <a:gridCol w="534924">
                  <a:extLst>
                    <a:ext uri="{9D8B030D-6E8A-4147-A177-3AD203B41FA5}">
                      <a16:colId xmlns:a16="http://schemas.microsoft.com/office/drawing/2014/main" val="2256037303"/>
                    </a:ext>
                  </a:extLst>
                </a:gridCol>
                <a:gridCol w="534924">
                  <a:extLst>
                    <a:ext uri="{9D8B030D-6E8A-4147-A177-3AD203B41FA5}">
                      <a16:colId xmlns:a16="http://schemas.microsoft.com/office/drawing/2014/main" val="2727842255"/>
                    </a:ext>
                  </a:extLst>
                </a:gridCol>
                <a:gridCol w="370332">
                  <a:extLst>
                    <a:ext uri="{9D8B030D-6E8A-4147-A177-3AD203B41FA5}">
                      <a16:colId xmlns:a16="http://schemas.microsoft.com/office/drawing/2014/main" val="3534638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390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- 2018-03-28 12:30:00</a:t>
                      </a:r>
                      <a:r>
                        <a:rPr kumimoji="0" lang="en-US" sz="1000" b="0" i="0" u="none" strike="noStrike" kern="1200" cap="none" spc="0" normalizeH="0" baseline="0" noProof="0">
                          <a:ln>
                            <a:noFill/>
                          </a:ln>
                          <a:solidFill>
                            <a:prstClr val="black"/>
                          </a:solidFill>
                          <a:effectLst/>
                          <a:uLnTx/>
                          <a:uFillTx/>
                          <a:latin typeface="+mn-lt"/>
                          <a:ea typeface="+mn-ea"/>
                          <a:cs typeface="+mn-cs"/>
                        </a:rPr>
                        <a:t>
Empower and reenergise your skin with these products in your routine! You deserve it! &lt;3
1. Washing - AQ Washing Cream
2. Emulsion + Lotion - AQ White Emulsion and Lotion
3.  Cream - AQ Night Cream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2261393"/>
                  </a:ext>
                </a:extLst>
              </a:tr>
            </a:tbl>
          </a:graphicData>
        </a:graphic>
      </p:graphicFrame>
      <p:sp>
        <p:nvSpPr>
          <p:cNvPr id="4" name="Text Placeholder 3">
            <a:extLst>
              <a:ext uri="{FF2B5EF4-FFF2-40B4-BE49-F238E27FC236}">
                <a16:creationId xmlns:a16="http://schemas.microsoft.com/office/drawing/2014/main" id="{F96B89B5-EFBA-4BD9-A609-A25D6ED4A8F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29134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97B4-F6FA-43E8-BF5E-5D2FF3625C5C}"/>
              </a:ext>
            </a:extLst>
          </p:cNvPr>
          <p:cNvSpPr>
            <a:spLocks noGrp="1"/>
          </p:cNvSpPr>
          <p:nvPr>
            <p:ph type="title"/>
          </p:nvPr>
        </p:nvSpPr>
        <p:spPr/>
        <p:txBody>
          <a:bodyPr/>
          <a:lstStyle/>
          <a:p>
            <a:r>
              <a:rPr lang="en-US"/>
              <a:t>FB - Own Posts Table w. Custom I-Rate (Insights) - 2 of 9</a:t>
            </a:r>
          </a:p>
        </p:txBody>
      </p:sp>
      <p:graphicFrame>
        <p:nvGraphicFramePr>
          <p:cNvPr id="5" name="Table Placeholder 4">
            <a:extLst>
              <a:ext uri="{FF2B5EF4-FFF2-40B4-BE49-F238E27FC236}">
                <a16:creationId xmlns:a16="http://schemas.microsoft.com/office/drawing/2014/main" id="{F0201C21-10E5-4774-B54A-A531F51C4C58}"/>
              </a:ext>
            </a:extLst>
          </p:cNvPr>
          <p:cNvGraphicFramePr>
            <a:graphicFrameLocks noGrp="1"/>
          </p:cNvGraphicFramePr>
          <p:nvPr>
            <p:ph type="tbl" sz="quarter" idx="13"/>
            <p:extLst>
              <p:ext uri="{D42A27DB-BD31-4B8C-83A1-F6EECF244321}">
                <p14:modId xmlns:p14="http://schemas.microsoft.com/office/powerpoint/2010/main" val="122808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1031611"/>
                    </a:ext>
                  </a:extLst>
                </a:gridCol>
                <a:gridCol w="617220">
                  <a:extLst>
                    <a:ext uri="{9D8B030D-6E8A-4147-A177-3AD203B41FA5}">
                      <a16:colId xmlns:a16="http://schemas.microsoft.com/office/drawing/2014/main" val="1103772335"/>
                    </a:ext>
                  </a:extLst>
                </a:gridCol>
                <a:gridCol w="617220">
                  <a:extLst>
                    <a:ext uri="{9D8B030D-6E8A-4147-A177-3AD203B41FA5}">
                      <a16:colId xmlns:a16="http://schemas.microsoft.com/office/drawing/2014/main" val="947004613"/>
                    </a:ext>
                  </a:extLst>
                </a:gridCol>
                <a:gridCol w="534924">
                  <a:extLst>
                    <a:ext uri="{9D8B030D-6E8A-4147-A177-3AD203B41FA5}">
                      <a16:colId xmlns:a16="http://schemas.microsoft.com/office/drawing/2014/main" val="282448546"/>
                    </a:ext>
                  </a:extLst>
                </a:gridCol>
                <a:gridCol w="534924">
                  <a:extLst>
                    <a:ext uri="{9D8B030D-6E8A-4147-A177-3AD203B41FA5}">
                      <a16:colId xmlns:a16="http://schemas.microsoft.com/office/drawing/2014/main" val="670468081"/>
                    </a:ext>
                  </a:extLst>
                </a:gridCol>
                <a:gridCol w="411480">
                  <a:extLst>
                    <a:ext uri="{9D8B030D-6E8A-4147-A177-3AD203B41FA5}">
                      <a16:colId xmlns:a16="http://schemas.microsoft.com/office/drawing/2014/main" val="457442192"/>
                    </a:ext>
                  </a:extLst>
                </a:gridCol>
                <a:gridCol w="534924">
                  <a:extLst>
                    <a:ext uri="{9D8B030D-6E8A-4147-A177-3AD203B41FA5}">
                      <a16:colId xmlns:a16="http://schemas.microsoft.com/office/drawing/2014/main" val="1947449621"/>
                    </a:ext>
                  </a:extLst>
                </a:gridCol>
                <a:gridCol w="534924">
                  <a:extLst>
                    <a:ext uri="{9D8B030D-6E8A-4147-A177-3AD203B41FA5}">
                      <a16:colId xmlns:a16="http://schemas.microsoft.com/office/drawing/2014/main" val="2642829685"/>
                    </a:ext>
                  </a:extLst>
                </a:gridCol>
                <a:gridCol w="534924">
                  <a:extLst>
                    <a:ext uri="{9D8B030D-6E8A-4147-A177-3AD203B41FA5}">
                      <a16:colId xmlns:a16="http://schemas.microsoft.com/office/drawing/2014/main" val="2819738199"/>
                    </a:ext>
                  </a:extLst>
                </a:gridCol>
                <a:gridCol w="534924">
                  <a:extLst>
                    <a:ext uri="{9D8B030D-6E8A-4147-A177-3AD203B41FA5}">
                      <a16:colId xmlns:a16="http://schemas.microsoft.com/office/drawing/2014/main" val="138480968"/>
                    </a:ext>
                  </a:extLst>
                </a:gridCol>
                <a:gridCol w="534924">
                  <a:extLst>
                    <a:ext uri="{9D8B030D-6E8A-4147-A177-3AD203B41FA5}">
                      <a16:colId xmlns:a16="http://schemas.microsoft.com/office/drawing/2014/main" val="4132287453"/>
                    </a:ext>
                  </a:extLst>
                </a:gridCol>
                <a:gridCol w="370332">
                  <a:extLst>
                    <a:ext uri="{9D8B030D-6E8A-4147-A177-3AD203B41FA5}">
                      <a16:colId xmlns:a16="http://schemas.microsoft.com/office/drawing/2014/main" val="336940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281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- 2018-03-26 19:30:00</a:t>
                      </a:r>
                      <a:r>
                        <a:rPr kumimoji="0" lang="en-US" sz="1000" b="0" i="0" u="none" strike="noStrike" kern="1200" cap="none" spc="0" normalizeH="0" baseline="0" noProof="0">
                          <a:ln>
                            <a:noFill/>
                          </a:ln>
                          <a:solidFill>
                            <a:prstClr val="black"/>
                          </a:solidFill>
                          <a:effectLst/>
                          <a:uLnTx/>
                          <a:uFillTx/>
                          <a:latin typeface="+mn-lt"/>
                          <a:ea typeface="+mn-ea"/>
                          <a:cs typeface="+mn-cs"/>
                        </a:rPr>
                        <a:t>
The ALL-IN-ONE Brightening Serum of the year - Whitelogist Bright Express.
Exceptionally moisturising, inhibits melanin production, disperse and discharge melanin clusters to bring your skin a long-lasting crystal bright effect.
#decortebeauty #mydecortemoment #decortemy #skincare #relaxation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208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- 2018-03-23 12:30:00</a:t>
                      </a:r>
                      <a:r>
                        <a:rPr kumimoji="0" lang="en-US" sz="1000" b="0" i="0" u="none" strike="noStrike" kern="1200" cap="none" spc="0" normalizeH="0" baseline="0" noProof="0">
                          <a:ln>
                            <a:noFill/>
                          </a:ln>
                          <a:solidFill>
                            <a:prstClr val="black"/>
                          </a:solidFill>
                          <a:effectLst/>
                          <a:uLnTx/>
                          <a:uFillTx/>
                          <a:latin typeface="+mn-lt"/>
                          <a:ea typeface="+mn-ea"/>
                          <a:cs typeface="+mn-cs"/>
                        </a:rPr>
                        <a:t>
Simple and minimal is the new beauty. Embrace your true beauty with minimal make up.
#decortebeauty #mydecortemoment #decortemy #makeuptips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1262888"/>
                  </a:ext>
                </a:extLst>
              </a:tr>
            </a:tbl>
          </a:graphicData>
        </a:graphic>
      </p:graphicFrame>
      <p:sp>
        <p:nvSpPr>
          <p:cNvPr id="4" name="Text Placeholder 3">
            <a:extLst>
              <a:ext uri="{FF2B5EF4-FFF2-40B4-BE49-F238E27FC236}">
                <a16:creationId xmlns:a16="http://schemas.microsoft.com/office/drawing/2014/main" id="{5A5D6EB2-0BDB-4F07-800B-B7DAB0E77C8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91133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54B9A-D266-462A-9D99-EE345719CD84}"/>
              </a:ext>
            </a:extLst>
          </p:cNvPr>
          <p:cNvSpPr>
            <a:spLocks noGrp="1"/>
          </p:cNvSpPr>
          <p:nvPr>
            <p:ph type="title"/>
          </p:nvPr>
        </p:nvSpPr>
        <p:spPr/>
        <p:txBody>
          <a:bodyPr/>
          <a:lstStyle/>
          <a:p>
            <a:r>
              <a:rPr lang="en-US"/>
              <a:t>FB - Own Posts Table w. Custom I-Rate (Insights) - 3 of 9</a:t>
            </a:r>
          </a:p>
        </p:txBody>
      </p:sp>
      <p:graphicFrame>
        <p:nvGraphicFramePr>
          <p:cNvPr id="5" name="Table Placeholder 4">
            <a:extLst>
              <a:ext uri="{FF2B5EF4-FFF2-40B4-BE49-F238E27FC236}">
                <a16:creationId xmlns:a16="http://schemas.microsoft.com/office/drawing/2014/main" id="{8FBDB1F3-0111-4F09-B910-C04642AAEF70}"/>
              </a:ext>
            </a:extLst>
          </p:cNvPr>
          <p:cNvGraphicFramePr>
            <a:graphicFrameLocks noGrp="1"/>
          </p:cNvGraphicFramePr>
          <p:nvPr>
            <p:ph type="tbl" sz="quarter" idx="13"/>
            <p:extLst>
              <p:ext uri="{D42A27DB-BD31-4B8C-83A1-F6EECF244321}">
                <p14:modId xmlns:p14="http://schemas.microsoft.com/office/powerpoint/2010/main" val="375731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6275519"/>
                    </a:ext>
                  </a:extLst>
                </a:gridCol>
                <a:gridCol w="617220">
                  <a:extLst>
                    <a:ext uri="{9D8B030D-6E8A-4147-A177-3AD203B41FA5}">
                      <a16:colId xmlns:a16="http://schemas.microsoft.com/office/drawing/2014/main" val="837305833"/>
                    </a:ext>
                  </a:extLst>
                </a:gridCol>
                <a:gridCol w="617220">
                  <a:extLst>
                    <a:ext uri="{9D8B030D-6E8A-4147-A177-3AD203B41FA5}">
                      <a16:colId xmlns:a16="http://schemas.microsoft.com/office/drawing/2014/main" val="3955279042"/>
                    </a:ext>
                  </a:extLst>
                </a:gridCol>
                <a:gridCol w="534924">
                  <a:extLst>
                    <a:ext uri="{9D8B030D-6E8A-4147-A177-3AD203B41FA5}">
                      <a16:colId xmlns:a16="http://schemas.microsoft.com/office/drawing/2014/main" val="3166650105"/>
                    </a:ext>
                  </a:extLst>
                </a:gridCol>
                <a:gridCol w="534924">
                  <a:extLst>
                    <a:ext uri="{9D8B030D-6E8A-4147-A177-3AD203B41FA5}">
                      <a16:colId xmlns:a16="http://schemas.microsoft.com/office/drawing/2014/main" val="1910262991"/>
                    </a:ext>
                  </a:extLst>
                </a:gridCol>
                <a:gridCol w="411480">
                  <a:extLst>
                    <a:ext uri="{9D8B030D-6E8A-4147-A177-3AD203B41FA5}">
                      <a16:colId xmlns:a16="http://schemas.microsoft.com/office/drawing/2014/main" val="3437287834"/>
                    </a:ext>
                  </a:extLst>
                </a:gridCol>
                <a:gridCol w="534924">
                  <a:extLst>
                    <a:ext uri="{9D8B030D-6E8A-4147-A177-3AD203B41FA5}">
                      <a16:colId xmlns:a16="http://schemas.microsoft.com/office/drawing/2014/main" val="633775418"/>
                    </a:ext>
                  </a:extLst>
                </a:gridCol>
                <a:gridCol w="534924">
                  <a:extLst>
                    <a:ext uri="{9D8B030D-6E8A-4147-A177-3AD203B41FA5}">
                      <a16:colId xmlns:a16="http://schemas.microsoft.com/office/drawing/2014/main" val="935732464"/>
                    </a:ext>
                  </a:extLst>
                </a:gridCol>
                <a:gridCol w="534924">
                  <a:extLst>
                    <a:ext uri="{9D8B030D-6E8A-4147-A177-3AD203B41FA5}">
                      <a16:colId xmlns:a16="http://schemas.microsoft.com/office/drawing/2014/main" val="744070098"/>
                    </a:ext>
                  </a:extLst>
                </a:gridCol>
                <a:gridCol w="534924">
                  <a:extLst>
                    <a:ext uri="{9D8B030D-6E8A-4147-A177-3AD203B41FA5}">
                      <a16:colId xmlns:a16="http://schemas.microsoft.com/office/drawing/2014/main" val="701486377"/>
                    </a:ext>
                  </a:extLst>
                </a:gridCol>
                <a:gridCol w="534924">
                  <a:extLst>
                    <a:ext uri="{9D8B030D-6E8A-4147-A177-3AD203B41FA5}">
                      <a16:colId xmlns:a16="http://schemas.microsoft.com/office/drawing/2014/main" val="3666310687"/>
                    </a:ext>
                  </a:extLst>
                </a:gridCol>
                <a:gridCol w="370332">
                  <a:extLst>
                    <a:ext uri="{9D8B030D-6E8A-4147-A177-3AD203B41FA5}">
                      <a16:colId xmlns:a16="http://schemas.microsoft.com/office/drawing/2014/main" val="3300209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313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- 2018-03-22 19:30:00</a:t>
                      </a:r>
                      <a:r>
                        <a:rPr kumimoji="0" lang="en-US" sz="1000" b="0" i="0" u="none" strike="noStrike" kern="1200" cap="none" spc="0" normalizeH="0" baseline="0" noProof="0">
                          <a:ln>
                            <a:noFill/>
                          </a:ln>
                          <a:solidFill>
                            <a:prstClr val="black"/>
                          </a:solidFill>
                          <a:effectLst/>
                          <a:uLnTx/>
                          <a:uFillTx/>
                          <a:latin typeface="+mn-lt"/>
                          <a:ea typeface="+mn-ea"/>
                          <a:cs typeface="+mn-cs"/>
                        </a:rPr>
                        <a:t>
Honeydew Honey Cleansing Oil takes care of your pore and make up residue.
With the gentle ingredient of Manuka Honey, it cleanses your make up without harshness, which leads to smooth moist skin.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11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- 2018-03-21 19:30:00</a:t>
                      </a:r>
                      <a:r>
                        <a:rPr kumimoji="0" lang="en-US" sz="1000" b="0" i="0" u="none" strike="noStrike" kern="1200" cap="none" spc="0" normalizeH="0" baseline="0" noProof="0">
                          <a:ln>
                            <a:noFill/>
                          </a:ln>
                          <a:solidFill>
                            <a:prstClr val="black"/>
                          </a:solidFill>
                          <a:effectLst/>
                          <a:uLnTx/>
                          <a:uFillTx/>
                          <a:latin typeface="+mn-lt"/>
                          <a:ea typeface="+mn-ea"/>
                          <a:cs typeface="+mn-cs"/>
                        </a:rPr>
                        <a:t>
How to reduce skin dullness with Clay Blanc:
1. Wet face with lukewarm water. Lather up plenty of foam and massage face.
2. Massage small corners with two of your fingers.
3. Massage your neck area in circle movements.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3581316"/>
                  </a:ext>
                </a:extLst>
              </a:tr>
            </a:tbl>
          </a:graphicData>
        </a:graphic>
      </p:graphicFrame>
      <p:sp>
        <p:nvSpPr>
          <p:cNvPr id="4" name="Text Placeholder 3">
            <a:extLst>
              <a:ext uri="{FF2B5EF4-FFF2-40B4-BE49-F238E27FC236}">
                <a16:creationId xmlns:a16="http://schemas.microsoft.com/office/drawing/2014/main" id="{6F095613-E1D1-471F-9DB5-620896F3319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15739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5EE19-D5E8-473C-A4D9-D475B1B859B4}"/>
              </a:ext>
            </a:extLst>
          </p:cNvPr>
          <p:cNvSpPr>
            <a:spLocks noGrp="1"/>
          </p:cNvSpPr>
          <p:nvPr>
            <p:ph type="title"/>
          </p:nvPr>
        </p:nvSpPr>
        <p:spPr/>
        <p:txBody>
          <a:bodyPr/>
          <a:lstStyle/>
          <a:p>
            <a:r>
              <a:rPr lang="en-US"/>
              <a:t>FB - Own Posts Table w. Custom I-Rate (Insights) - 4 of 9</a:t>
            </a:r>
          </a:p>
        </p:txBody>
      </p:sp>
      <p:graphicFrame>
        <p:nvGraphicFramePr>
          <p:cNvPr id="5" name="Table Placeholder 4">
            <a:extLst>
              <a:ext uri="{FF2B5EF4-FFF2-40B4-BE49-F238E27FC236}">
                <a16:creationId xmlns:a16="http://schemas.microsoft.com/office/drawing/2014/main" id="{4FE23593-8F2B-4D74-8D1B-F996C877B99C}"/>
              </a:ext>
            </a:extLst>
          </p:cNvPr>
          <p:cNvGraphicFramePr>
            <a:graphicFrameLocks noGrp="1"/>
          </p:cNvGraphicFramePr>
          <p:nvPr>
            <p:ph type="tbl" sz="quarter" idx="13"/>
            <p:extLst>
              <p:ext uri="{D42A27DB-BD31-4B8C-83A1-F6EECF244321}">
                <p14:modId xmlns:p14="http://schemas.microsoft.com/office/powerpoint/2010/main" val="3924257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5169735"/>
                    </a:ext>
                  </a:extLst>
                </a:gridCol>
                <a:gridCol w="617220">
                  <a:extLst>
                    <a:ext uri="{9D8B030D-6E8A-4147-A177-3AD203B41FA5}">
                      <a16:colId xmlns:a16="http://schemas.microsoft.com/office/drawing/2014/main" val="490075281"/>
                    </a:ext>
                  </a:extLst>
                </a:gridCol>
                <a:gridCol w="617220">
                  <a:extLst>
                    <a:ext uri="{9D8B030D-6E8A-4147-A177-3AD203B41FA5}">
                      <a16:colId xmlns:a16="http://schemas.microsoft.com/office/drawing/2014/main" val="731436056"/>
                    </a:ext>
                  </a:extLst>
                </a:gridCol>
                <a:gridCol w="534924">
                  <a:extLst>
                    <a:ext uri="{9D8B030D-6E8A-4147-A177-3AD203B41FA5}">
                      <a16:colId xmlns:a16="http://schemas.microsoft.com/office/drawing/2014/main" val="1104232209"/>
                    </a:ext>
                  </a:extLst>
                </a:gridCol>
                <a:gridCol w="534924">
                  <a:extLst>
                    <a:ext uri="{9D8B030D-6E8A-4147-A177-3AD203B41FA5}">
                      <a16:colId xmlns:a16="http://schemas.microsoft.com/office/drawing/2014/main" val="428256154"/>
                    </a:ext>
                  </a:extLst>
                </a:gridCol>
                <a:gridCol w="411480">
                  <a:extLst>
                    <a:ext uri="{9D8B030D-6E8A-4147-A177-3AD203B41FA5}">
                      <a16:colId xmlns:a16="http://schemas.microsoft.com/office/drawing/2014/main" val="3183021330"/>
                    </a:ext>
                  </a:extLst>
                </a:gridCol>
                <a:gridCol w="534924">
                  <a:extLst>
                    <a:ext uri="{9D8B030D-6E8A-4147-A177-3AD203B41FA5}">
                      <a16:colId xmlns:a16="http://schemas.microsoft.com/office/drawing/2014/main" val="1255189306"/>
                    </a:ext>
                  </a:extLst>
                </a:gridCol>
                <a:gridCol w="534924">
                  <a:extLst>
                    <a:ext uri="{9D8B030D-6E8A-4147-A177-3AD203B41FA5}">
                      <a16:colId xmlns:a16="http://schemas.microsoft.com/office/drawing/2014/main" val="594883847"/>
                    </a:ext>
                  </a:extLst>
                </a:gridCol>
                <a:gridCol w="534924">
                  <a:extLst>
                    <a:ext uri="{9D8B030D-6E8A-4147-A177-3AD203B41FA5}">
                      <a16:colId xmlns:a16="http://schemas.microsoft.com/office/drawing/2014/main" val="4226900730"/>
                    </a:ext>
                  </a:extLst>
                </a:gridCol>
                <a:gridCol w="534924">
                  <a:extLst>
                    <a:ext uri="{9D8B030D-6E8A-4147-A177-3AD203B41FA5}">
                      <a16:colId xmlns:a16="http://schemas.microsoft.com/office/drawing/2014/main" val="992041725"/>
                    </a:ext>
                  </a:extLst>
                </a:gridCol>
                <a:gridCol w="534924">
                  <a:extLst>
                    <a:ext uri="{9D8B030D-6E8A-4147-A177-3AD203B41FA5}">
                      <a16:colId xmlns:a16="http://schemas.microsoft.com/office/drawing/2014/main" val="2829387492"/>
                    </a:ext>
                  </a:extLst>
                </a:gridCol>
                <a:gridCol w="370332">
                  <a:extLst>
                    <a:ext uri="{9D8B030D-6E8A-4147-A177-3AD203B41FA5}">
                      <a16:colId xmlns:a16="http://schemas.microsoft.com/office/drawing/2014/main" val="3097690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989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- 2018-03-20 19:30:00</a:t>
                      </a:r>
                      <a:r>
                        <a:rPr kumimoji="0" lang="en-US" sz="1000" b="0" i="0" u="none" strike="noStrike" kern="1200" cap="none" spc="0" normalizeH="0" baseline="0" noProof="0">
                          <a:ln>
                            <a:noFill/>
                          </a:ln>
                          <a:solidFill>
                            <a:prstClr val="black"/>
                          </a:solidFill>
                          <a:effectLst/>
                          <a:uLnTx/>
                          <a:uFillTx/>
                          <a:latin typeface="+mn-lt"/>
                          <a:ea typeface="+mn-ea"/>
                          <a:cs typeface="+mn-cs"/>
                        </a:rPr>
                        <a:t>
Clay Blanc Refining Clay Wash removes dirt and impurities from deep within your skin with the best selection of natural ingredients - perfect for reducing dullness.
Available at the end of March, stay tuned!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306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- 2018-03-19 12:30:01</a:t>
                      </a:r>
                      <a:r>
                        <a:rPr kumimoji="0" lang="en-US" sz="1000" b="0" i="0" u="none" strike="noStrike" kern="1200" cap="none" spc="0" normalizeH="0" baseline="0" noProof="0">
                          <a:ln>
                            <a:noFill/>
                          </a:ln>
                          <a:solidFill>
                            <a:prstClr val="black"/>
                          </a:solidFill>
                          <a:effectLst/>
                          <a:uLnTx/>
                          <a:uFillTx/>
                          <a:latin typeface="+mn-lt"/>
                          <a:ea typeface="+mn-ea"/>
                          <a:cs typeface="+mn-cs"/>
                        </a:rPr>
                        <a:t>
NEW Clay Blanc Refining Clay Wash and Honeydew Honey Cleansing Oil moisturises skin with a touch of natural gentle ingredients.
Available at the end of March. Stay Tuned!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324819"/>
                  </a:ext>
                </a:extLst>
              </a:tr>
            </a:tbl>
          </a:graphicData>
        </a:graphic>
      </p:graphicFrame>
      <p:sp>
        <p:nvSpPr>
          <p:cNvPr id="4" name="Text Placeholder 3">
            <a:extLst>
              <a:ext uri="{FF2B5EF4-FFF2-40B4-BE49-F238E27FC236}">
                <a16:creationId xmlns:a16="http://schemas.microsoft.com/office/drawing/2014/main" id="{74C4D20F-B775-44DF-BD4A-E1DE6E2CD51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127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77F1-7F08-4810-9E66-3A507339B202}"/>
              </a:ext>
            </a:extLst>
          </p:cNvPr>
          <p:cNvSpPr>
            <a:spLocks noGrp="1"/>
          </p:cNvSpPr>
          <p:nvPr>
            <p:ph type="title"/>
          </p:nvPr>
        </p:nvSpPr>
        <p:spPr/>
        <p:txBody>
          <a:bodyPr/>
          <a:lstStyle/>
          <a:p>
            <a:r>
              <a:rPr lang="en-US"/>
              <a:t>FB - Own Posts Table w. Custom I-Rate (Insights) - 5 of 9</a:t>
            </a:r>
          </a:p>
        </p:txBody>
      </p:sp>
      <p:graphicFrame>
        <p:nvGraphicFramePr>
          <p:cNvPr id="5" name="Table Placeholder 4">
            <a:extLst>
              <a:ext uri="{FF2B5EF4-FFF2-40B4-BE49-F238E27FC236}">
                <a16:creationId xmlns:a16="http://schemas.microsoft.com/office/drawing/2014/main" id="{FF19CBF5-5C8B-4F60-BDDC-52F0A46D0AD6}"/>
              </a:ext>
            </a:extLst>
          </p:cNvPr>
          <p:cNvGraphicFramePr>
            <a:graphicFrameLocks noGrp="1"/>
          </p:cNvGraphicFramePr>
          <p:nvPr>
            <p:ph type="tbl" sz="quarter" idx="13"/>
            <p:extLst>
              <p:ext uri="{D42A27DB-BD31-4B8C-83A1-F6EECF244321}">
                <p14:modId xmlns:p14="http://schemas.microsoft.com/office/powerpoint/2010/main" val="136108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5735893"/>
                    </a:ext>
                  </a:extLst>
                </a:gridCol>
                <a:gridCol w="617220">
                  <a:extLst>
                    <a:ext uri="{9D8B030D-6E8A-4147-A177-3AD203B41FA5}">
                      <a16:colId xmlns:a16="http://schemas.microsoft.com/office/drawing/2014/main" val="2039831827"/>
                    </a:ext>
                  </a:extLst>
                </a:gridCol>
                <a:gridCol w="617220">
                  <a:extLst>
                    <a:ext uri="{9D8B030D-6E8A-4147-A177-3AD203B41FA5}">
                      <a16:colId xmlns:a16="http://schemas.microsoft.com/office/drawing/2014/main" val="1018250120"/>
                    </a:ext>
                  </a:extLst>
                </a:gridCol>
                <a:gridCol w="534924">
                  <a:extLst>
                    <a:ext uri="{9D8B030D-6E8A-4147-A177-3AD203B41FA5}">
                      <a16:colId xmlns:a16="http://schemas.microsoft.com/office/drawing/2014/main" val="2076128158"/>
                    </a:ext>
                  </a:extLst>
                </a:gridCol>
                <a:gridCol w="534924">
                  <a:extLst>
                    <a:ext uri="{9D8B030D-6E8A-4147-A177-3AD203B41FA5}">
                      <a16:colId xmlns:a16="http://schemas.microsoft.com/office/drawing/2014/main" val="1127709888"/>
                    </a:ext>
                  </a:extLst>
                </a:gridCol>
                <a:gridCol w="411480">
                  <a:extLst>
                    <a:ext uri="{9D8B030D-6E8A-4147-A177-3AD203B41FA5}">
                      <a16:colId xmlns:a16="http://schemas.microsoft.com/office/drawing/2014/main" val="4107660123"/>
                    </a:ext>
                  </a:extLst>
                </a:gridCol>
                <a:gridCol w="534924">
                  <a:extLst>
                    <a:ext uri="{9D8B030D-6E8A-4147-A177-3AD203B41FA5}">
                      <a16:colId xmlns:a16="http://schemas.microsoft.com/office/drawing/2014/main" val="1623507318"/>
                    </a:ext>
                  </a:extLst>
                </a:gridCol>
                <a:gridCol w="534924">
                  <a:extLst>
                    <a:ext uri="{9D8B030D-6E8A-4147-A177-3AD203B41FA5}">
                      <a16:colId xmlns:a16="http://schemas.microsoft.com/office/drawing/2014/main" val="4113762320"/>
                    </a:ext>
                  </a:extLst>
                </a:gridCol>
                <a:gridCol w="534924">
                  <a:extLst>
                    <a:ext uri="{9D8B030D-6E8A-4147-A177-3AD203B41FA5}">
                      <a16:colId xmlns:a16="http://schemas.microsoft.com/office/drawing/2014/main" val="1386976562"/>
                    </a:ext>
                  </a:extLst>
                </a:gridCol>
                <a:gridCol w="534924">
                  <a:extLst>
                    <a:ext uri="{9D8B030D-6E8A-4147-A177-3AD203B41FA5}">
                      <a16:colId xmlns:a16="http://schemas.microsoft.com/office/drawing/2014/main" val="1623356120"/>
                    </a:ext>
                  </a:extLst>
                </a:gridCol>
                <a:gridCol w="534924">
                  <a:extLst>
                    <a:ext uri="{9D8B030D-6E8A-4147-A177-3AD203B41FA5}">
                      <a16:colId xmlns:a16="http://schemas.microsoft.com/office/drawing/2014/main" val="2082823979"/>
                    </a:ext>
                  </a:extLst>
                </a:gridCol>
                <a:gridCol w="370332">
                  <a:extLst>
                    <a:ext uri="{9D8B030D-6E8A-4147-A177-3AD203B41FA5}">
                      <a16:colId xmlns:a16="http://schemas.microsoft.com/office/drawing/2014/main" val="4139922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748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- 2018-03-16 12:30:00</a:t>
                      </a:r>
                      <a:r>
                        <a:rPr kumimoji="0" lang="en-US" sz="1000" b="0" i="0" u="none" strike="noStrike" kern="1200" cap="none" spc="0" normalizeH="0" baseline="0" noProof="0">
                          <a:ln>
                            <a:noFill/>
                          </a:ln>
                          <a:solidFill>
                            <a:prstClr val="black"/>
                          </a:solidFill>
                          <a:effectLst/>
                          <a:uLnTx/>
                          <a:uFillTx/>
                          <a:latin typeface="+mn-lt"/>
                          <a:ea typeface="+mn-ea"/>
                          <a:cs typeface="+mn-cs"/>
                        </a:rPr>
                        <a:t>
Use pink make up hues from AQMW to achieve this sweet confident and feminine look for this season of Spring!
#decortebeauty #mydecortemoment #decortemy #makeuptips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943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- 2018-03-15 19:31:00</a:t>
                      </a:r>
                      <a:r>
                        <a:rPr kumimoji="0" lang="en-US" sz="1000" b="0" i="0" u="none" strike="noStrike" kern="1200" cap="none" spc="0" normalizeH="0" baseline="0" noProof="0">
                          <a:ln>
                            <a:noFill/>
                          </a:ln>
                          <a:solidFill>
                            <a:prstClr val="black"/>
                          </a:solidFill>
                          <a:effectLst/>
                          <a:uLnTx/>
                          <a:uFillTx/>
                          <a:latin typeface="+mn-lt"/>
                          <a:ea typeface="+mn-ea"/>
                          <a:cs typeface="+mn-cs"/>
                        </a:rPr>
                        <a:t>
For dry skin, it is best to use liquid foundation for constant moisture. 
Decorte Ever Crystal Liquid Foundation gives your skin a dewy look with optimum coverage.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7393179"/>
                  </a:ext>
                </a:extLst>
              </a:tr>
            </a:tbl>
          </a:graphicData>
        </a:graphic>
      </p:graphicFrame>
      <p:sp>
        <p:nvSpPr>
          <p:cNvPr id="4" name="Text Placeholder 3">
            <a:extLst>
              <a:ext uri="{FF2B5EF4-FFF2-40B4-BE49-F238E27FC236}">
                <a16:creationId xmlns:a16="http://schemas.microsoft.com/office/drawing/2014/main" id="{B18FE6F1-35A6-4AA4-93E6-35720A83F49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3485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C2407-28AA-49A4-87F8-2B82E338CE96}"/>
              </a:ext>
            </a:extLst>
          </p:cNvPr>
          <p:cNvSpPr>
            <a:spLocks noGrp="1"/>
          </p:cNvSpPr>
          <p:nvPr>
            <p:ph type="title"/>
          </p:nvPr>
        </p:nvSpPr>
        <p:spPr/>
        <p:txBody>
          <a:bodyPr/>
          <a:lstStyle/>
          <a:p>
            <a:r>
              <a:rPr lang="en-US"/>
              <a:t>FB - Own Posts Table w. Custom I-Rate (Insights) - 6 of 9</a:t>
            </a:r>
          </a:p>
        </p:txBody>
      </p:sp>
      <p:graphicFrame>
        <p:nvGraphicFramePr>
          <p:cNvPr id="5" name="Table Placeholder 4">
            <a:extLst>
              <a:ext uri="{FF2B5EF4-FFF2-40B4-BE49-F238E27FC236}">
                <a16:creationId xmlns:a16="http://schemas.microsoft.com/office/drawing/2014/main" id="{A62A6928-AA85-452E-BB4F-75F78B555E16}"/>
              </a:ext>
            </a:extLst>
          </p:cNvPr>
          <p:cNvGraphicFramePr>
            <a:graphicFrameLocks noGrp="1"/>
          </p:cNvGraphicFramePr>
          <p:nvPr>
            <p:ph type="tbl" sz="quarter" idx="13"/>
            <p:extLst>
              <p:ext uri="{D42A27DB-BD31-4B8C-83A1-F6EECF244321}">
                <p14:modId xmlns:p14="http://schemas.microsoft.com/office/powerpoint/2010/main" val="96134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7451230"/>
                    </a:ext>
                  </a:extLst>
                </a:gridCol>
                <a:gridCol w="617220">
                  <a:extLst>
                    <a:ext uri="{9D8B030D-6E8A-4147-A177-3AD203B41FA5}">
                      <a16:colId xmlns:a16="http://schemas.microsoft.com/office/drawing/2014/main" val="2212961595"/>
                    </a:ext>
                  </a:extLst>
                </a:gridCol>
                <a:gridCol w="617220">
                  <a:extLst>
                    <a:ext uri="{9D8B030D-6E8A-4147-A177-3AD203B41FA5}">
                      <a16:colId xmlns:a16="http://schemas.microsoft.com/office/drawing/2014/main" val="2724507013"/>
                    </a:ext>
                  </a:extLst>
                </a:gridCol>
                <a:gridCol w="534924">
                  <a:extLst>
                    <a:ext uri="{9D8B030D-6E8A-4147-A177-3AD203B41FA5}">
                      <a16:colId xmlns:a16="http://schemas.microsoft.com/office/drawing/2014/main" val="1409976150"/>
                    </a:ext>
                  </a:extLst>
                </a:gridCol>
                <a:gridCol w="534924">
                  <a:extLst>
                    <a:ext uri="{9D8B030D-6E8A-4147-A177-3AD203B41FA5}">
                      <a16:colId xmlns:a16="http://schemas.microsoft.com/office/drawing/2014/main" val="2752075474"/>
                    </a:ext>
                  </a:extLst>
                </a:gridCol>
                <a:gridCol w="411480">
                  <a:extLst>
                    <a:ext uri="{9D8B030D-6E8A-4147-A177-3AD203B41FA5}">
                      <a16:colId xmlns:a16="http://schemas.microsoft.com/office/drawing/2014/main" val="1873035542"/>
                    </a:ext>
                  </a:extLst>
                </a:gridCol>
                <a:gridCol w="534924">
                  <a:extLst>
                    <a:ext uri="{9D8B030D-6E8A-4147-A177-3AD203B41FA5}">
                      <a16:colId xmlns:a16="http://schemas.microsoft.com/office/drawing/2014/main" val="3983263414"/>
                    </a:ext>
                  </a:extLst>
                </a:gridCol>
                <a:gridCol w="534924">
                  <a:extLst>
                    <a:ext uri="{9D8B030D-6E8A-4147-A177-3AD203B41FA5}">
                      <a16:colId xmlns:a16="http://schemas.microsoft.com/office/drawing/2014/main" val="3294869179"/>
                    </a:ext>
                  </a:extLst>
                </a:gridCol>
                <a:gridCol w="534924">
                  <a:extLst>
                    <a:ext uri="{9D8B030D-6E8A-4147-A177-3AD203B41FA5}">
                      <a16:colId xmlns:a16="http://schemas.microsoft.com/office/drawing/2014/main" val="2325908748"/>
                    </a:ext>
                  </a:extLst>
                </a:gridCol>
                <a:gridCol w="534924">
                  <a:extLst>
                    <a:ext uri="{9D8B030D-6E8A-4147-A177-3AD203B41FA5}">
                      <a16:colId xmlns:a16="http://schemas.microsoft.com/office/drawing/2014/main" val="2907651729"/>
                    </a:ext>
                  </a:extLst>
                </a:gridCol>
                <a:gridCol w="534924">
                  <a:extLst>
                    <a:ext uri="{9D8B030D-6E8A-4147-A177-3AD203B41FA5}">
                      <a16:colId xmlns:a16="http://schemas.microsoft.com/office/drawing/2014/main" val="1648221967"/>
                    </a:ext>
                  </a:extLst>
                </a:gridCol>
                <a:gridCol w="370332">
                  <a:extLst>
                    <a:ext uri="{9D8B030D-6E8A-4147-A177-3AD203B41FA5}">
                      <a16:colId xmlns:a16="http://schemas.microsoft.com/office/drawing/2014/main" val="4206398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728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- 2018-03-14 12:30:00</a:t>
                      </a:r>
                      <a:r>
                        <a:rPr kumimoji="0" lang="en-US" sz="1000" b="0" i="0" u="none" strike="noStrike" kern="1200" cap="none" spc="0" normalizeH="0" baseline="0" noProof="0">
                          <a:ln>
                            <a:noFill/>
                          </a:ln>
                          <a:solidFill>
                            <a:prstClr val="black"/>
                          </a:solidFill>
                          <a:effectLst/>
                          <a:uLnTx/>
                          <a:uFillTx/>
                          <a:latin typeface="+mn-lt"/>
                          <a:ea typeface="+mn-ea"/>
                          <a:cs typeface="+mn-cs"/>
                        </a:rPr>
                        <a:t>
If you're oily skin prone, powder foundation works best to minimize oilyness. 
Decorte Ever Crystal Powder Foundation provides optimum coverage, lightweight and gives your skin a supple look.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730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- 2018-03-13 12:30:00</a:t>
                      </a:r>
                      <a:r>
                        <a:rPr kumimoji="0" lang="en-US" sz="1000" b="0" i="0" u="none" strike="noStrike" kern="1200" cap="none" spc="0" normalizeH="0" baseline="0" noProof="0">
                          <a:ln>
                            <a:noFill/>
                          </a:ln>
                          <a:solidFill>
                            <a:prstClr val="black"/>
                          </a:solidFill>
                          <a:effectLst/>
                          <a:uLnTx/>
                          <a:uFillTx/>
                          <a:latin typeface="+mn-lt"/>
                          <a:ea typeface="+mn-ea"/>
                          <a:cs typeface="+mn-cs"/>
                        </a:rPr>
                        <a:t>
Desire a healthy glow and radiant crystal clear skin? Introduce Moisture Liposome + Whitelogist Bright Express into your skincare ritual.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9101709"/>
                  </a:ext>
                </a:extLst>
              </a:tr>
            </a:tbl>
          </a:graphicData>
        </a:graphic>
      </p:graphicFrame>
      <p:sp>
        <p:nvSpPr>
          <p:cNvPr id="4" name="Text Placeholder 3">
            <a:extLst>
              <a:ext uri="{FF2B5EF4-FFF2-40B4-BE49-F238E27FC236}">
                <a16:creationId xmlns:a16="http://schemas.microsoft.com/office/drawing/2014/main" id="{17E36EEF-0FF3-4C66-B345-565ECCE6F1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17383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540E7-A16D-4133-92B1-2D9D8A9B2799}"/>
              </a:ext>
            </a:extLst>
          </p:cNvPr>
          <p:cNvSpPr>
            <a:spLocks noGrp="1"/>
          </p:cNvSpPr>
          <p:nvPr>
            <p:ph type="title"/>
          </p:nvPr>
        </p:nvSpPr>
        <p:spPr/>
        <p:txBody>
          <a:bodyPr/>
          <a:lstStyle/>
          <a:p>
            <a:r>
              <a:rPr lang="en-US"/>
              <a:t>FB - Own Posts Table w. Custom I-Rate (Insights) - 7 of 9</a:t>
            </a:r>
          </a:p>
        </p:txBody>
      </p:sp>
      <p:graphicFrame>
        <p:nvGraphicFramePr>
          <p:cNvPr id="5" name="Table Placeholder 4">
            <a:extLst>
              <a:ext uri="{FF2B5EF4-FFF2-40B4-BE49-F238E27FC236}">
                <a16:creationId xmlns:a16="http://schemas.microsoft.com/office/drawing/2014/main" id="{798718E1-2812-435F-AE8F-89B837E2B73C}"/>
              </a:ext>
            </a:extLst>
          </p:cNvPr>
          <p:cNvGraphicFramePr>
            <a:graphicFrameLocks noGrp="1"/>
          </p:cNvGraphicFramePr>
          <p:nvPr>
            <p:ph type="tbl" sz="quarter" idx="13"/>
            <p:extLst>
              <p:ext uri="{D42A27DB-BD31-4B8C-83A1-F6EECF244321}">
                <p14:modId xmlns:p14="http://schemas.microsoft.com/office/powerpoint/2010/main" val="329762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717851"/>
                    </a:ext>
                  </a:extLst>
                </a:gridCol>
                <a:gridCol w="617220">
                  <a:extLst>
                    <a:ext uri="{9D8B030D-6E8A-4147-A177-3AD203B41FA5}">
                      <a16:colId xmlns:a16="http://schemas.microsoft.com/office/drawing/2014/main" val="3092746851"/>
                    </a:ext>
                  </a:extLst>
                </a:gridCol>
                <a:gridCol w="617220">
                  <a:extLst>
                    <a:ext uri="{9D8B030D-6E8A-4147-A177-3AD203B41FA5}">
                      <a16:colId xmlns:a16="http://schemas.microsoft.com/office/drawing/2014/main" val="1083263939"/>
                    </a:ext>
                  </a:extLst>
                </a:gridCol>
                <a:gridCol w="534924">
                  <a:extLst>
                    <a:ext uri="{9D8B030D-6E8A-4147-A177-3AD203B41FA5}">
                      <a16:colId xmlns:a16="http://schemas.microsoft.com/office/drawing/2014/main" val="1067712992"/>
                    </a:ext>
                  </a:extLst>
                </a:gridCol>
                <a:gridCol w="534924">
                  <a:extLst>
                    <a:ext uri="{9D8B030D-6E8A-4147-A177-3AD203B41FA5}">
                      <a16:colId xmlns:a16="http://schemas.microsoft.com/office/drawing/2014/main" val="226095236"/>
                    </a:ext>
                  </a:extLst>
                </a:gridCol>
                <a:gridCol w="411480">
                  <a:extLst>
                    <a:ext uri="{9D8B030D-6E8A-4147-A177-3AD203B41FA5}">
                      <a16:colId xmlns:a16="http://schemas.microsoft.com/office/drawing/2014/main" val="4154207814"/>
                    </a:ext>
                  </a:extLst>
                </a:gridCol>
                <a:gridCol w="534924">
                  <a:extLst>
                    <a:ext uri="{9D8B030D-6E8A-4147-A177-3AD203B41FA5}">
                      <a16:colId xmlns:a16="http://schemas.microsoft.com/office/drawing/2014/main" val="2079178841"/>
                    </a:ext>
                  </a:extLst>
                </a:gridCol>
                <a:gridCol w="534924">
                  <a:extLst>
                    <a:ext uri="{9D8B030D-6E8A-4147-A177-3AD203B41FA5}">
                      <a16:colId xmlns:a16="http://schemas.microsoft.com/office/drawing/2014/main" val="952433469"/>
                    </a:ext>
                  </a:extLst>
                </a:gridCol>
                <a:gridCol w="534924">
                  <a:extLst>
                    <a:ext uri="{9D8B030D-6E8A-4147-A177-3AD203B41FA5}">
                      <a16:colId xmlns:a16="http://schemas.microsoft.com/office/drawing/2014/main" val="1600723854"/>
                    </a:ext>
                  </a:extLst>
                </a:gridCol>
                <a:gridCol w="534924">
                  <a:extLst>
                    <a:ext uri="{9D8B030D-6E8A-4147-A177-3AD203B41FA5}">
                      <a16:colId xmlns:a16="http://schemas.microsoft.com/office/drawing/2014/main" val="2641632536"/>
                    </a:ext>
                  </a:extLst>
                </a:gridCol>
                <a:gridCol w="534924">
                  <a:extLst>
                    <a:ext uri="{9D8B030D-6E8A-4147-A177-3AD203B41FA5}">
                      <a16:colId xmlns:a16="http://schemas.microsoft.com/office/drawing/2014/main" val="830621917"/>
                    </a:ext>
                  </a:extLst>
                </a:gridCol>
                <a:gridCol w="370332">
                  <a:extLst>
                    <a:ext uri="{9D8B030D-6E8A-4147-A177-3AD203B41FA5}">
                      <a16:colId xmlns:a16="http://schemas.microsoft.com/office/drawing/2014/main" val="334808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925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- 2018-03-12 12:30:01</a:t>
                      </a:r>
                      <a:r>
                        <a:rPr kumimoji="0" lang="en-US" sz="1000" b="0" i="0" u="none" strike="noStrike" kern="1200" cap="none" spc="0" normalizeH="0" baseline="0" noProof="0">
                          <a:ln>
                            <a:noFill/>
                          </a:ln>
                          <a:solidFill>
                            <a:prstClr val="black"/>
                          </a:solidFill>
                          <a:effectLst/>
                          <a:uLnTx/>
                          <a:uFillTx/>
                          <a:latin typeface="+mn-lt"/>
                          <a:ea typeface="+mn-ea"/>
                          <a:cs typeface="+mn-cs"/>
                        </a:rPr>
                        <a:t>
Ultimate choice for clear, bright skin - Whitelogist Bright Express.
With a breakthrough technology, it works to inhibit excess melanin generation and exceptionally moisturising, say hello to crystal bright skin and goodbye dull skin!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583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- 2018-03-09 14:00:01</a:t>
                      </a:r>
                      <a:r>
                        <a:rPr kumimoji="0" lang="en-US" sz="1000" b="0" i="0" u="none" strike="noStrike" kern="1200" cap="none" spc="0" normalizeH="0" baseline="0" noProof="0">
                          <a:ln>
                            <a:noFill/>
                          </a:ln>
                          <a:solidFill>
                            <a:prstClr val="black"/>
                          </a:solidFill>
                          <a:effectLst/>
                          <a:uLnTx/>
                          <a:uFillTx/>
                          <a:latin typeface="+mn-lt"/>
                          <a:ea typeface="+mn-ea"/>
                          <a:cs typeface="+mn-cs"/>
                        </a:rPr>
                        <a:t>
Encapsulate the cheerfulness of Spring with this AQMW make up selection!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4640489"/>
                  </a:ext>
                </a:extLst>
              </a:tr>
            </a:tbl>
          </a:graphicData>
        </a:graphic>
      </p:graphicFrame>
      <p:sp>
        <p:nvSpPr>
          <p:cNvPr id="4" name="Text Placeholder 3">
            <a:extLst>
              <a:ext uri="{FF2B5EF4-FFF2-40B4-BE49-F238E27FC236}">
                <a16:creationId xmlns:a16="http://schemas.microsoft.com/office/drawing/2014/main" id="{91AB08A5-6C17-4F34-AB19-6D2F16A62D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57207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10EE5-28FB-4C7E-B297-528DECB49450}"/>
              </a:ext>
            </a:extLst>
          </p:cNvPr>
          <p:cNvSpPr>
            <a:spLocks noGrp="1"/>
          </p:cNvSpPr>
          <p:nvPr>
            <p:ph type="title"/>
          </p:nvPr>
        </p:nvSpPr>
        <p:spPr/>
        <p:txBody>
          <a:bodyPr/>
          <a:lstStyle/>
          <a:p>
            <a:r>
              <a:rPr lang="en-US"/>
              <a:t>FB - Own Posts Table w. Custom I-Rate (Insights) - 8 of 9</a:t>
            </a:r>
          </a:p>
        </p:txBody>
      </p:sp>
      <p:graphicFrame>
        <p:nvGraphicFramePr>
          <p:cNvPr id="5" name="Table Placeholder 4">
            <a:extLst>
              <a:ext uri="{FF2B5EF4-FFF2-40B4-BE49-F238E27FC236}">
                <a16:creationId xmlns:a16="http://schemas.microsoft.com/office/drawing/2014/main" id="{120A7196-2790-4444-A795-295C6B8609D7}"/>
              </a:ext>
            </a:extLst>
          </p:cNvPr>
          <p:cNvGraphicFramePr>
            <a:graphicFrameLocks noGrp="1"/>
          </p:cNvGraphicFramePr>
          <p:nvPr>
            <p:ph type="tbl" sz="quarter" idx="13"/>
            <p:extLst>
              <p:ext uri="{D42A27DB-BD31-4B8C-83A1-F6EECF244321}">
                <p14:modId xmlns:p14="http://schemas.microsoft.com/office/powerpoint/2010/main" val="163908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9985353"/>
                    </a:ext>
                  </a:extLst>
                </a:gridCol>
                <a:gridCol w="617220">
                  <a:extLst>
                    <a:ext uri="{9D8B030D-6E8A-4147-A177-3AD203B41FA5}">
                      <a16:colId xmlns:a16="http://schemas.microsoft.com/office/drawing/2014/main" val="2688870804"/>
                    </a:ext>
                  </a:extLst>
                </a:gridCol>
                <a:gridCol w="617220">
                  <a:extLst>
                    <a:ext uri="{9D8B030D-6E8A-4147-A177-3AD203B41FA5}">
                      <a16:colId xmlns:a16="http://schemas.microsoft.com/office/drawing/2014/main" val="1090869782"/>
                    </a:ext>
                  </a:extLst>
                </a:gridCol>
                <a:gridCol w="534924">
                  <a:extLst>
                    <a:ext uri="{9D8B030D-6E8A-4147-A177-3AD203B41FA5}">
                      <a16:colId xmlns:a16="http://schemas.microsoft.com/office/drawing/2014/main" val="538146855"/>
                    </a:ext>
                  </a:extLst>
                </a:gridCol>
                <a:gridCol w="534924">
                  <a:extLst>
                    <a:ext uri="{9D8B030D-6E8A-4147-A177-3AD203B41FA5}">
                      <a16:colId xmlns:a16="http://schemas.microsoft.com/office/drawing/2014/main" val="1504737252"/>
                    </a:ext>
                  </a:extLst>
                </a:gridCol>
                <a:gridCol w="411480">
                  <a:extLst>
                    <a:ext uri="{9D8B030D-6E8A-4147-A177-3AD203B41FA5}">
                      <a16:colId xmlns:a16="http://schemas.microsoft.com/office/drawing/2014/main" val="3122857519"/>
                    </a:ext>
                  </a:extLst>
                </a:gridCol>
                <a:gridCol w="534924">
                  <a:extLst>
                    <a:ext uri="{9D8B030D-6E8A-4147-A177-3AD203B41FA5}">
                      <a16:colId xmlns:a16="http://schemas.microsoft.com/office/drawing/2014/main" val="564638457"/>
                    </a:ext>
                  </a:extLst>
                </a:gridCol>
                <a:gridCol w="534924">
                  <a:extLst>
                    <a:ext uri="{9D8B030D-6E8A-4147-A177-3AD203B41FA5}">
                      <a16:colId xmlns:a16="http://schemas.microsoft.com/office/drawing/2014/main" val="3873042690"/>
                    </a:ext>
                  </a:extLst>
                </a:gridCol>
                <a:gridCol w="534924">
                  <a:extLst>
                    <a:ext uri="{9D8B030D-6E8A-4147-A177-3AD203B41FA5}">
                      <a16:colId xmlns:a16="http://schemas.microsoft.com/office/drawing/2014/main" val="1042554175"/>
                    </a:ext>
                  </a:extLst>
                </a:gridCol>
                <a:gridCol w="534924">
                  <a:extLst>
                    <a:ext uri="{9D8B030D-6E8A-4147-A177-3AD203B41FA5}">
                      <a16:colId xmlns:a16="http://schemas.microsoft.com/office/drawing/2014/main" val="2861031209"/>
                    </a:ext>
                  </a:extLst>
                </a:gridCol>
                <a:gridCol w="534924">
                  <a:extLst>
                    <a:ext uri="{9D8B030D-6E8A-4147-A177-3AD203B41FA5}">
                      <a16:colId xmlns:a16="http://schemas.microsoft.com/office/drawing/2014/main" val="3167088289"/>
                    </a:ext>
                  </a:extLst>
                </a:gridCol>
                <a:gridCol w="370332">
                  <a:extLst>
                    <a:ext uri="{9D8B030D-6E8A-4147-A177-3AD203B41FA5}">
                      <a16:colId xmlns:a16="http://schemas.microsoft.com/office/drawing/2014/main" val="228716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529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- 2018-03-08 10:30:00</a:t>
                      </a:r>
                      <a:r>
                        <a:rPr kumimoji="0" lang="en-US" sz="1000" b="0" i="0" u="none" strike="noStrike" kern="1200" cap="none" spc="0" normalizeH="0" baseline="0" noProof="0">
                          <a:ln>
                            <a:noFill/>
                          </a:ln>
                          <a:solidFill>
                            <a:prstClr val="black"/>
                          </a:solidFill>
                          <a:effectLst/>
                          <a:uLnTx/>
                          <a:uFillTx/>
                          <a:latin typeface="+mn-lt"/>
                          <a:ea typeface="+mn-ea"/>
                          <a:cs typeface="+mn-cs"/>
                        </a:rPr>
                        <a:t>
Happy Women's Day! Celebrate the elegance of womanhood with confidence and a smile! ❤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446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- 2018-03-07 19:30:00</a:t>
                      </a:r>
                      <a:r>
                        <a:rPr kumimoji="0" lang="en-US" sz="1000" b="0" i="0" u="none" strike="noStrike" kern="1200" cap="none" spc="0" normalizeH="0" baseline="0" noProof="0">
                          <a:ln>
                            <a:noFill/>
                          </a:ln>
                          <a:solidFill>
                            <a:prstClr val="black"/>
                          </a:solidFill>
                          <a:effectLst/>
                          <a:uLnTx/>
                          <a:uFillTx/>
                          <a:latin typeface="+mn-lt"/>
                          <a:ea typeface="+mn-ea"/>
                          <a:cs typeface="+mn-cs"/>
                        </a:rPr>
                        <a:t>
Use Emulsion first for optimum moisture, follow by Lotion to enhance clarity and translucency.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645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- 2018-03-06 19:30:00</a:t>
                      </a:r>
                      <a:r>
                        <a:rPr kumimoji="0" lang="en-US" sz="1000" b="0" i="0" u="none" strike="noStrike" kern="1200" cap="none" spc="0" normalizeH="0" baseline="0" noProof="0">
                          <a:ln>
                            <a:noFill/>
                          </a:ln>
                          <a:solidFill>
                            <a:prstClr val="black"/>
                          </a:solidFill>
                          <a:effectLst/>
                          <a:uLnTx/>
                          <a:uFillTx/>
                          <a:latin typeface="+mn-lt"/>
                          <a:ea typeface="+mn-ea"/>
                          <a:cs typeface="+mn-cs"/>
                        </a:rPr>
                        <a:t>
AQ White Skincare is born from a selection of premium rare ingredients that heals and regenerates good skin conditions to its optimum.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3289741"/>
                  </a:ext>
                </a:extLst>
              </a:tr>
            </a:tbl>
          </a:graphicData>
        </a:graphic>
      </p:graphicFrame>
      <p:sp>
        <p:nvSpPr>
          <p:cNvPr id="4" name="Text Placeholder 3">
            <a:extLst>
              <a:ext uri="{FF2B5EF4-FFF2-40B4-BE49-F238E27FC236}">
                <a16:creationId xmlns:a16="http://schemas.microsoft.com/office/drawing/2014/main" id="{7622B376-7257-49EE-B96F-F4466ECC9CC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66796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966E1-2CA1-46B3-B8D1-D9FBB4E7A132}"/>
              </a:ext>
            </a:extLst>
          </p:cNvPr>
          <p:cNvSpPr>
            <a:spLocks noGrp="1"/>
          </p:cNvSpPr>
          <p:nvPr>
            <p:ph type="title"/>
          </p:nvPr>
        </p:nvSpPr>
        <p:spPr/>
        <p:txBody>
          <a:bodyPr/>
          <a:lstStyle/>
          <a:p>
            <a:r>
              <a:rPr lang="en-US"/>
              <a:t>FB - Own Posts Table w. Custom I-Rate (Insights) - 9 of 9</a:t>
            </a:r>
          </a:p>
        </p:txBody>
      </p:sp>
      <p:graphicFrame>
        <p:nvGraphicFramePr>
          <p:cNvPr id="5" name="Table Placeholder 4">
            <a:extLst>
              <a:ext uri="{FF2B5EF4-FFF2-40B4-BE49-F238E27FC236}">
                <a16:creationId xmlns:a16="http://schemas.microsoft.com/office/drawing/2014/main" id="{07BEEDB6-AA6D-4291-A387-D1005F60C04A}"/>
              </a:ext>
            </a:extLst>
          </p:cNvPr>
          <p:cNvGraphicFramePr>
            <a:graphicFrameLocks noGrp="1"/>
          </p:cNvGraphicFramePr>
          <p:nvPr>
            <p:ph type="tbl" sz="quarter" idx="13"/>
            <p:extLst>
              <p:ext uri="{D42A27DB-BD31-4B8C-83A1-F6EECF244321}">
                <p14:modId xmlns:p14="http://schemas.microsoft.com/office/powerpoint/2010/main" val="248529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5844080"/>
                    </a:ext>
                  </a:extLst>
                </a:gridCol>
                <a:gridCol w="617220">
                  <a:extLst>
                    <a:ext uri="{9D8B030D-6E8A-4147-A177-3AD203B41FA5}">
                      <a16:colId xmlns:a16="http://schemas.microsoft.com/office/drawing/2014/main" val="2122857036"/>
                    </a:ext>
                  </a:extLst>
                </a:gridCol>
                <a:gridCol w="617220">
                  <a:extLst>
                    <a:ext uri="{9D8B030D-6E8A-4147-A177-3AD203B41FA5}">
                      <a16:colId xmlns:a16="http://schemas.microsoft.com/office/drawing/2014/main" val="3984480963"/>
                    </a:ext>
                  </a:extLst>
                </a:gridCol>
                <a:gridCol w="534924">
                  <a:extLst>
                    <a:ext uri="{9D8B030D-6E8A-4147-A177-3AD203B41FA5}">
                      <a16:colId xmlns:a16="http://schemas.microsoft.com/office/drawing/2014/main" val="4014564476"/>
                    </a:ext>
                  </a:extLst>
                </a:gridCol>
                <a:gridCol w="534924">
                  <a:extLst>
                    <a:ext uri="{9D8B030D-6E8A-4147-A177-3AD203B41FA5}">
                      <a16:colId xmlns:a16="http://schemas.microsoft.com/office/drawing/2014/main" val="1972901737"/>
                    </a:ext>
                  </a:extLst>
                </a:gridCol>
                <a:gridCol w="411480">
                  <a:extLst>
                    <a:ext uri="{9D8B030D-6E8A-4147-A177-3AD203B41FA5}">
                      <a16:colId xmlns:a16="http://schemas.microsoft.com/office/drawing/2014/main" val="120084916"/>
                    </a:ext>
                  </a:extLst>
                </a:gridCol>
                <a:gridCol w="534924">
                  <a:extLst>
                    <a:ext uri="{9D8B030D-6E8A-4147-A177-3AD203B41FA5}">
                      <a16:colId xmlns:a16="http://schemas.microsoft.com/office/drawing/2014/main" val="819638519"/>
                    </a:ext>
                  </a:extLst>
                </a:gridCol>
                <a:gridCol w="534924">
                  <a:extLst>
                    <a:ext uri="{9D8B030D-6E8A-4147-A177-3AD203B41FA5}">
                      <a16:colId xmlns:a16="http://schemas.microsoft.com/office/drawing/2014/main" val="603492080"/>
                    </a:ext>
                  </a:extLst>
                </a:gridCol>
                <a:gridCol w="534924">
                  <a:extLst>
                    <a:ext uri="{9D8B030D-6E8A-4147-A177-3AD203B41FA5}">
                      <a16:colId xmlns:a16="http://schemas.microsoft.com/office/drawing/2014/main" val="4124787276"/>
                    </a:ext>
                  </a:extLst>
                </a:gridCol>
                <a:gridCol w="534924">
                  <a:extLst>
                    <a:ext uri="{9D8B030D-6E8A-4147-A177-3AD203B41FA5}">
                      <a16:colId xmlns:a16="http://schemas.microsoft.com/office/drawing/2014/main" val="1063355415"/>
                    </a:ext>
                  </a:extLst>
                </a:gridCol>
                <a:gridCol w="534924">
                  <a:extLst>
                    <a:ext uri="{9D8B030D-6E8A-4147-A177-3AD203B41FA5}">
                      <a16:colId xmlns:a16="http://schemas.microsoft.com/office/drawing/2014/main" val="2508463591"/>
                    </a:ext>
                  </a:extLst>
                </a:gridCol>
                <a:gridCol w="370332">
                  <a:extLst>
                    <a:ext uri="{9D8B030D-6E8A-4147-A177-3AD203B41FA5}">
                      <a16:colId xmlns:a16="http://schemas.microsoft.com/office/drawing/2014/main" val="132823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39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- 2018-03-05 19:30:01</a:t>
                      </a:r>
                      <a:r>
                        <a:rPr kumimoji="0" lang="en-US" sz="1000" b="0" i="0" u="none" strike="noStrike" kern="1200" cap="none" spc="0" normalizeH="0" baseline="0" noProof="0">
                          <a:ln>
                            <a:noFill/>
                          </a:ln>
                          <a:solidFill>
                            <a:prstClr val="black"/>
                          </a:solidFill>
                          <a:effectLst/>
                          <a:uLnTx/>
                          <a:uFillTx/>
                          <a:latin typeface="+mn-lt"/>
                          <a:ea typeface="+mn-ea"/>
                          <a:cs typeface="+mn-cs"/>
                        </a:rPr>
                        <a:t>
NEW AQ White skincare range, provides you the ultimate power of relaxation, caressing your skin in luminousity and elasticity.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653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- 2018-03-02 12:00:00</a:t>
                      </a:r>
                      <a:r>
                        <a:rPr kumimoji="0" lang="en-US" sz="1000" b="0" i="0" u="none" strike="noStrike" kern="1200" cap="none" spc="0" normalizeH="0" baseline="0" noProof="0">
                          <a:ln>
                            <a:noFill/>
                          </a:ln>
                          <a:solidFill>
                            <a:prstClr val="black"/>
                          </a:solidFill>
                          <a:effectLst/>
                          <a:uLnTx/>
                          <a:uFillTx/>
                          <a:latin typeface="+mn-lt"/>
                          <a:ea typeface="+mn-ea"/>
                          <a:cs typeface="+mn-cs"/>
                        </a:rPr>
                        <a:t>
Mysterious and enchanting eye look with AQMW Eye Glow.
#decortebeauty #mydecortemoment #decortemy #makeuptips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509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Nourishing your skin with infinite moisture and nutrients. Decorte's best pre serum booster - Moisture Liposome. 
#decortebeauty #mydecortemoment #decortemy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677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Decorté Malaysia - 2018-03-01 09:26:20</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0447816"/>
                  </a:ext>
                </a:extLst>
              </a:tr>
            </a:tbl>
          </a:graphicData>
        </a:graphic>
      </p:graphicFrame>
      <p:sp>
        <p:nvSpPr>
          <p:cNvPr id="4" name="Text Placeholder 3">
            <a:extLst>
              <a:ext uri="{FF2B5EF4-FFF2-40B4-BE49-F238E27FC236}">
                <a16:creationId xmlns:a16="http://schemas.microsoft.com/office/drawing/2014/main" id="{0E559BDD-9863-4B39-BD97-AEEF7DA425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32701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D1F0-E5AD-4CF4-B8A3-F7859B85198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8E4205B-4DCD-4F65-9C64-9362454AC264}"/>
              </a:ext>
            </a:extLst>
          </p:cNvPr>
          <p:cNvGraphicFramePr>
            <a:graphicFrameLocks noGrp="1"/>
          </p:cNvGraphicFramePr>
          <p:nvPr>
            <p:ph type="chart" sz="quarter" idx="13"/>
            <p:extLst>
              <p:ext uri="{D42A27DB-BD31-4B8C-83A1-F6EECF244321}">
                <p14:modId xmlns:p14="http://schemas.microsoft.com/office/powerpoint/2010/main" val="1125574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8AD7AE-08C6-4903-A617-3F50A580852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364981E-AA17-4A90-B83B-75962E580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038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05DE-A20E-49B5-8057-4C50E2F76E81}"/>
              </a:ext>
            </a:extLst>
          </p:cNvPr>
          <p:cNvSpPr>
            <a:spLocks noGrp="1"/>
          </p:cNvSpPr>
          <p:nvPr>
            <p:ph type="title"/>
          </p:nvPr>
        </p:nvSpPr>
        <p:spPr/>
        <p:txBody>
          <a:bodyPr/>
          <a:lstStyle/>
          <a:p>
            <a:r>
              <a:rPr lang="en-US"/>
              <a:t>Facebook Video Views Table</a:t>
            </a:r>
          </a:p>
        </p:txBody>
      </p:sp>
      <p:graphicFrame>
        <p:nvGraphicFramePr>
          <p:cNvPr id="5" name="Table Placeholder 4">
            <a:extLst>
              <a:ext uri="{FF2B5EF4-FFF2-40B4-BE49-F238E27FC236}">
                <a16:creationId xmlns:a16="http://schemas.microsoft.com/office/drawing/2014/main" id="{8BA22E9B-83AA-4EE0-B4FA-12D5CE9175C6}"/>
              </a:ext>
            </a:extLst>
          </p:cNvPr>
          <p:cNvGraphicFramePr>
            <a:graphicFrameLocks noGrp="1"/>
          </p:cNvGraphicFramePr>
          <p:nvPr>
            <p:ph type="tbl" sz="quarter" idx="13"/>
            <p:extLst>
              <p:ext uri="{D42A27DB-BD31-4B8C-83A1-F6EECF244321}">
                <p14:modId xmlns:p14="http://schemas.microsoft.com/office/powerpoint/2010/main" val="315338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62258001"/>
                    </a:ext>
                  </a:extLst>
                </a:gridCol>
                <a:gridCol w="411480">
                  <a:extLst>
                    <a:ext uri="{9D8B030D-6E8A-4147-A177-3AD203B41FA5}">
                      <a16:colId xmlns:a16="http://schemas.microsoft.com/office/drawing/2014/main" val="3469117229"/>
                    </a:ext>
                  </a:extLst>
                </a:gridCol>
                <a:gridCol w="411480">
                  <a:extLst>
                    <a:ext uri="{9D8B030D-6E8A-4147-A177-3AD203B41FA5}">
                      <a16:colId xmlns:a16="http://schemas.microsoft.com/office/drawing/2014/main" val="3098102299"/>
                    </a:ext>
                  </a:extLst>
                </a:gridCol>
                <a:gridCol w="411480">
                  <a:extLst>
                    <a:ext uri="{9D8B030D-6E8A-4147-A177-3AD203B41FA5}">
                      <a16:colId xmlns:a16="http://schemas.microsoft.com/office/drawing/2014/main" val="1938644804"/>
                    </a:ext>
                  </a:extLst>
                </a:gridCol>
                <a:gridCol w="411480">
                  <a:extLst>
                    <a:ext uri="{9D8B030D-6E8A-4147-A177-3AD203B41FA5}">
                      <a16:colId xmlns:a16="http://schemas.microsoft.com/office/drawing/2014/main" val="3040524452"/>
                    </a:ext>
                  </a:extLst>
                </a:gridCol>
                <a:gridCol w="411480">
                  <a:extLst>
                    <a:ext uri="{9D8B030D-6E8A-4147-A177-3AD203B41FA5}">
                      <a16:colId xmlns:a16="http://schemas.microsoft.com/office/drawing/2014/main" val="1540285559"/>
                    </a:ext>
                  </a:extLst>
                </a:gridCol>
                <a:gridCol w="411480">
                  <a:extLst>
                    <a:ext uri="{9D8B030D-6E8A-4147-A177-3AD203B41FA5}">
                      <a16:colId xmlns:a16="http://schemas.microsoft.com/office/drawing/2014/main" val="1060493652"/>
                    </a:ext>
                  </a:extLst>
                </a:gridCol>
                <a:gridCol w="411480">
                  <a:extLst>
                    <a:ext uri="{9D8B030D-6E8A-4147-A177-3AD203B41FA5}">
                      <a16:colId xmlns:a16="http://schemas.microsoft.com/office/drawing/2014/main" val="2790005100"/>
                    </a:ext>
                  </a:extLst>
                </a:gridCol>
                <a:gridCol w="411480">
                  <a:extLst>
                    <a:ext uri="{9D8B030D-6E8A-4147-A177-3AD203B41FA5}">
                      <a16:colId xmlns:a16="http://schemas.microsoft.com/office/drawing/2014/main" val="258845715"/>
                    </a:ext>
                  </a:extLst>
                </a:gridCol>
                <a:gridCol w="411480">
                  <a:extLst>
                    <a:ext uri="{9D8B030D-6E8A-4147-A177-3AD203B41FA5}">
                      <a16:colId xmlns:a16="http://schemas.microsoft.com/office/drawing/2014/main" val="288395258"/>
                    </a:ext>
                  </a:extLst>
                </a:gridCol>
                <a:gridCol w="411480">
                  <a:extLst>
                    <a:ext uri="{9D8B030D-6E8A-4147-A177-3AD203B41FA5}">
                      <a16:colId xmlns:a16="http://schemas.microsoft.com/office/drawing/2014/main" val="1192935274"/>
                    </a:ext>
                  </a:extLst>
                </a:gridCol>
                <a:gridCol w="411480">
                  <a:extLst>
                    <a:ext uri="{9D8B030D-6E8A-4147-A177-3AD203B41FA5}">
                      <a16:colId xmlns:a16="http://schemas.microsoft.com/office/drawing/2014/main" val="2881138958"/>
                    </a:ext>
                  </a:extLst>
                </a:gridCol>
                <a:gridCol w="411480">
                  <a:extLst>
                    <a:ext uri="{9D8B030D-6E8A-4147-A177-3AD203B41FA5}">
                      <a16:colId xmlns:a16="http://schemas.microsoft.com/office/drawing/2014/main" val="301836519"/>
                    </a:ext>
                  </a:extLst>
                </a:gridCol>
                <a:gridCol w="411480">
                  <a:extLst>
                    <a:ext uri="{9D8B030D-6E8A-4147-A177-3AD203B41FA5}">
                      <a16:colId xmlns:a16="http://schemas.microsoft.com/office/drawing/2014/main" val="3877925206"/>
                    </a:ext>
                  </a:extLst>
                </a:gridCol>
                <a:gridCol w="411480">
                  <a:extLst>
                    <a:ext uri="{9D8B030D-6E8A-4147-A177-3AD203B41FA5}">
                      <a16:colId xmlns:a16="http://schemas.microsoft.com/office/drawing/2014/main" val="3326685399"/>
                    </a:ext>
                  </a:extLst>
                </a:gridCol>
                <a:gridCol w="411480">
                  <a:extLst>
                    <a:ext uri="{9D8B030D-6E8A-4147-A177-3AD203B41FA5}">
                      <a16:colId xmlns:a16="http://schemas.microsoft.com/office/drawing/2014/main" val="1265143950"/>
                    </a:ext>
                  </a:extLst>
                </a:gridCol>
                <a:gridCol w="411480">
                  <a:extLst>
                    <a:ext uri="{9D8B030D-6E8A-4147-A177-3AD203B41FA5}">
                      <a16:colId xmlns:a16="http://schemas.microsoft.com/office/drawing/2014/main" val="3004771805"/>
                    </a:ext>
                  </a:extLst>
                </a:gridCol>
                <a:gridCol w="411480">
                  <a:extLst>
                    <a:ext uri="{9D8B030D-6E8A-4147-A177-3AD203B41FA5}">
                      <a16:colId xmlns:a16="http://schemas.microsoft.com/office/drawing/2014/main" val="2925833619"/>
                    </a:ext>
                  </a:extLst>
                </a:gridCol>
                <a:gridCol w="411480">
                  <a:extLst>
                    <a:ext uri="{9D8B030D-6E8A-4147-A177-3AD203B41FA5}">
                      <a16:colId xmlns:a16="http://schemas.microsoft.com/office/drawing/2014/main" val="2373731251"/>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1216353704"/>
                  </a:ext>
                </a:extLst>
              </a:tr>
              <a:tr h="370840">
                <a:tc>
                  <a:txBody>
                    <a:bodyPr/>
                    <a:lstStyle/>
                    <a:p>
                      <a:r>
                        <a:rPr lang="en-US" sz="1000"/>
                        <a:t>Decorté Malaysia</a:t>
                      </a:r>
                    </a:p>
                  </a:txBody>
                  <a:tcPr/>
                </a:tc>
                <a:tc>
                  <a:txBody>
                    <a:bodyPr/>
                    <a:lstStyle/>
                    <a:p>
                      <a:r>
                        <a:rPr lang="en-US" sz="1000"/>
                        <a:t>191</a:t>
                      </a:r>
                    </a:p>
                  </a:txBody>
                  <a:tcPr/>
                </a:tc>
                <a:tc>
                  <a:txBody>
                    <a:bodyPr/>
                    <a:lstStyle/>
                    <a:p>
                      <a:r>
                        <a:rPr lang="en-US" sz="1000"/>
                        <a:t>83</a:t>
                      </a:r>
                    </a:p>
                  </a:txBody>
                  <a:tcPr/>
                </a:tc>
                <a:tc>
                  <a:txBody>
                    <a:bodyPr/>
                    <a:lstStyle/>
                    <a:p>
                      <a:r>
                        <a:rPr lang="en-US" sz="1000"/>
                        <a:t>52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191</a:t>
                      </a:r>
                    </a:p>
                  </a:txBody>
                  <a:tcPr/>
                </a:tc>
                <a:tc>
                  <a:txBody>
                    <a:bodyPr/>
                    <a:lstStyle/>
                    <a:p>
                      <a:r>
                        <a:rPr lang="en-US" sz="1000"/>
                        <a:t>83</a:t>
                      </a:r>
                    </a:p>
                  </a:txBody>
                  <a:tcPr/>
                </a:tc>
                <a:tc>
                  <a:txBody>
                    <a:bodyPr/>
                    <a:lstStyle/>
                    <a:p>
                      <a:r>
                        <a:rPr lang="en-US" sz="1000"/>
                        <a:t>52</a:t>
                      </a:r>
                    </a:p>
                  </a:txBody>
                  <a:tcPr/>
                </a:tc>
                <a:tc>
                  <a:txBody>
                    <a:bodyPr/>
                    <a:lstStyle/>
                    <a:p>
                      <a:r>
                        <a:rPr lang="en-US" sz="1000"/>
                        <a:t>156</a:t>
                      </a:r>
                    </a:p>
                  </a:txBody>
                  <a:tcPr/>
                </a:tc>
                <a:tc>
                  <a:txBody>
                    <a:bodyPr/>
                    <a:lstStyle/>
                    <a:p>
                      <a:r>
                        <a:rPr lang="en-US" sz="1000"/>
                        <a:t>51</a:t>
                      </a:r>
                    </a:p>
                  </a:txBody>
                  <a:tcPr/>
                </a:tc>
                <a:tc>
                  <a:txBody>
                    <a:bodyPr/>
                    <a:lstStyle/>
                    <a:p>
                      <a:r>
                        <a:rPr lang="en-US" sz="1000"/>
                        <a:t>27</a:t>
                      </a:r>
                    </a:p>
                  </a:txBody>
                  <a:tcPr/>
                </a:tc>
                <a:tc>
                  <a:txBody>
                    <a:bodyPr/>
                    <a:lstStyle/>
                    <a:p>
                      <a:r>
                        <a:rPr lang="en-US" sz="1000"/>
                        <a:t>35</a:t>
                      </a:r>
                    </a:p>
                  </a:txBody>
                  <a:tcPr/>
                </a:tc>
                <a:tc>
                  <a:txBody>
                    <a:bodyPr/>
                    <a:lstStyle/>
                    <a:p>
                      <a:r>
                        <a:rPr lang="en-US" sz="1000"/>
                        <a:t>32</a:t>
                      </a:r>
                    </a:p>
                  </a:txBody>
                  <a:tcPr/>
                </a:tc>
                <a:tc>
                  <a:txBody>
                    <a:bodyPr/>
                    <a:lstStyle/>
                    <a:p>
                      <a:r>
                        <a:rPr lang="en-US" sz="1000"/>
                        <a:t>25</a:t>
                      </a:r>
                    </a:p>
                  </a:txBody>
                  <a:tcPr/>
                </a:tc>
                <a:tc>
                  <a:txBody>
                    <a:bodyPr/>
                    <a:lstStyle/>
                    <a:p>
                      <a:r>
                        <a:rPr lang="en-US" sz="1000"/>
                        <a:t>42</a:t>
                      </a:r>
                    </a:p>
                  </a:txBody>
                  <a:tcPr/>
                </a:tc>
                <a:tc>
                  <a:txBody>
                    <a:bodyPr/>
                    <a:lstStyle/>
                    <a:p>
                      <a:r>
                        <a:rPr lang="en-US" sz="1000"/>
                        <a:t>24</a:t>
                      </a:r>
                    </a:p>
                  </a:txBody>
                  <a:tcPr/>
                </a:tc>
                <a:tc>
                  <a:txBody>
                    <a:bodyPr/>
                    <a:lstStyle/>
                    <a:p>
                      <a:r>
                        <a:rPr lang="en-US" sz="1000"/>
                        <a:t>19</a:t>
                      </a:r>
                    </a:p>
                  </a:txBody>
                  <a:tcPr/>
                </a:tc>
                <a:extLst>
                  <a:ext uri="{0D108BD9-81ED-4DB2-BD59-A6C34878D82A}">
                    <a16:rowId xmlns:a16="http://schemas.microsoft.com/office/drawing/2014/main" val="3079166384"/>
                  </a:ext>
                </a:extLst>
              </a:tr>
            </a:tbl>
          </a:graphicData>
        </a:graphic>
      </p:graphicFrame>
      <p:sp>
        <p:nvSpPr>
          <p:cNvPr id="4" name="Text Placeholder 3">
            <a:extLst>
              <a:ext uri="{FF2B5EF4-FFF2-40B4-BE49-F238E27FC236}">
                <a16:creationId xmlns:a16="http://schemas.microsoft.com/office/drawing/2014/main" id="{8B3984D2-59D2-47BD-A39C-39C0FD4EC9C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320615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1102</Words>
  <Application>Microsoft Office PowerPoint</Application>
  <PresentationFormat>On-screen Show (4:3)</PresentationFormat>
  <Paragraphs>561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UNIFIED DASHBOARD</vt:lpstr>
      <vt:lpstr>Facebook Key Metrics Table</vt:lpstr>
      <vt:lpstr>(UNIFIED) Growth Monitoring Chart</vt:lpstr>
      <vt:lpstr>Facebook Fans By City Table - 1 of 3</vt:lpstr>
      <vt:lpstr>Facebook Fans By City Table - 2 of 3</vt:lpstr>
      <vt:lpstr>Facebook Fans By City Table - 3 of 3</vt:lpstr>
      <vt:lpstr>(UNIFIED) Visibility Monitoring Chart</vt:lpstr>
      <vt:lpstr>(UNIFIED) Engagement Monitoring Chart</vt:lpstr>
      <vt:lpstr>Facebook Fan Demographics</vt:lpstr>
      <vt:lpstr>Facebook Interaction Rate By Hour</vt:lpstr>
      <vt:lpstr>Facebook Fans Total</vt:lpstr>
      <vt:lpstr>Attrition and Engagement Table</vt:lpstr>
      <vt:lpstr>Facebook Interactions Distribution</vt:lpstr>
      <vt:lpstr>Facebook Interaction Rate</vt:lpstr>
      <vt:lpstr>Facebook Interaction Rate By Weekday</vt:lpstr>
      <vt:lpstr>FB - Own Posts Table w. Custom I-Rate (Insights) - 1 of 9</vt:lpstr>
      <vt:lpstr>FB - Own Posts Table w. Custom I-Rate (Insights) - 2 of 9</vt:lpstr>
      <vt:lpstr>FB - Own Posts Table w. Custom I-Rate (Insights) - 3 of 9</vt:lpstr>
      <vt:lpstr>FB - Own Posts Table w. Custom I-Rate (Insights) - 4 of 9</vt:lpstr>
      <vt:lpstr>FB - Own Posts Table w. Custom I-Rate (Insights) - 5 of 9</vt:lpstr>
      <vt:lpstr>FB - Own Posts Table w. Custom I-Rate (Insights) - 6 of 9</vt:lpstr>
      <vt:lpstr>FB - Own Posts Table w. Custom I-Rate (Insights) - 7 of 9</vt:lpstr>
      <vt:lpstr>FB - Own Posts Table w. Custom I-Rate (Insights) - 8 of 9</vt:lpstr>
      <vt:lpstr>FB - Own Posts Table w. Custom I-Rate (Insights) - 9 of 9</vt:lpstr>
      <vt:lpstr>Facebook Interaction Rate By Post Type</vt:lpstr>
      <vt:lpstr>Facebook Video Views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Administrator</dc:creator>
  <cp:lastModifiedBy>Administrator</cp:lastModifiedBy>
  <cp:revision>1</cp:revision>
  <dcterms:created xsi:type="dcterms:W3CDTF">2018-04-03T15:25:47Z</dcterms:created>
  <dcterms:modified xsi:type="dcterms:W3CDTF">2018-04-03T15:26:35Z</dcterms:modified>
</cp:coreProperties>
</file>