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2" r:id="rId16"/>
    <p:sldId id="273" r:id="rId17"/>
    <p:sldId id="274" r:id="rId18"/>
    <p:sldId id="276" r:id="rId19"/>
    <p:sldId id="277" r:id="rId20"/>
    <p:sldId id="278" r:id="rId21"/>
    <p:sldId id="279" r:id="rId22"/>
    <p:sldId id="280" r:id="rId23"/>
    <p:sldId id="281" r:id="rId24"/>
    <p:sldId id="282" r:id="rId25"/>
    <p:sldId id="283" r:id="rId26"/>
    <p:sldId id="284" r:id="rId27"/>
    <p:sldId id="285" r:id="rId28"/>
    <p:sldId id="286"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108</c:v>
                </c:pt>
                <c:pt idx="1">
                  <c:v>96</c:v>
                </c:pt>
                <c:pt idx="2">
                  <c:v>128</c:v>
                </c:pt>
                <c:pt idx="3">
                  <c:v>321</c:v>
                </c:pt>
                <c:pt idx="4">
                  <c:v>544</c:v>
                </c:pt>
                <c:pt idx="5">
                  <c:v>478</c:v>
                </c:pt>
                <c:pt idx="6">
                  <c:v>356</c:v>
                </c:pt>
                <c:pt idx="7">
                  <c:v>431</c:v>
                </c:pt>
                <c:pt idx="8">
                  <c:v>389</c:v>
                </c:pt>
                <c:pt idx="9">
                  <c:v>329</c:v>
                </c:pt>
                <c:pt idx="10">
                  <c:v>386</c:v>
                </c:pt>
                <c:pt idx="11">
                  <c:v>470</c:v>
                </c:pt>
                <c:pt idx="12">
                  <c:v>433</c:v>
                </c:pt>
                <c:pt idx="13">
                  <c:v>468</c:v>
                </c:pt>
                <c:pt idx="14">
                  <c:v>444</c:v>
                </c:pt>
                <c:pt idx="15">
                  <c:v>494</c:v>
                </c:pt>
                <c:pt idx="16">
                  <c:v>431</c:v>
                </c:pt>
                <c:pt idx="17">
                  <c:v>465</c:v>
                </c:pt>
                <c:pt idx="18">
                  <c:v>401</c:v>
                </c:pt>
                <c:pt idx="19">
                  <c:v>548</c:v>
                </c:pt>
                <c:pt idx="20">
                  <c:v>277</c:v>
                </c:pt>
                <c:pt idx="21">
                  <c:v>279</c:v>
                </c:pt>
                <c:pt idx="22">
                  <c:v>272</c:v>
                </c:pt>
                <c:pt idx="23">
                  <c:v>252</c:v>
                </c:pt>
                <c:pt idx="24">
                  <c:v>261</c:v>
                </c:pt>
                <c:pt idx="25">
                  <c:v>291</c:v>
                </c:pt>
                <c:pt idx="26">
                  <c:v>86</c:v>
                </c:pt>
                <c:pt idx="27">
                  <c:v>69</c:v>
                </c:pt>
              </c:numCache>
            </c:numRef>
          </c:val>
          <c:smooth val="0"/>
          <c:extLst>
            <c:ext xmlns:c16="http://schemas.microsoft.com/office/drawing/2014/chart" uri="{C3380CC4-5D6E-409C-BE32-E72D297353CC}">
              <c16:uniqueId val="{00000000-4E0B-4E69-9E68-FB0EBD67063F}"/>
            </c:ext>
          </c:extLst>
        </c:ser>
        <c:dLbls>
          <c:showLegendKey val="0"/>
          <c:showVal val="0"/>
          <c:showCatName val="0"/>
          <c:showSerName val="0"/>
          <c:showPercent val="0"/>
          <c:showBubbleSize val="0"/>
        </c:dLbls>
        <c:smooth val="0"/>
        <c:axId val="311909112"/>
        <c:axId val="173441808"/>
      </c:lineChart>
      <c:dateAx>
        <c:axId val="311909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441808"/>
        <c:crosses val="autoZero"/>
        <c:auto val="1"/>
        <c:lblOffset val="100"/>
        <c:baseTimeUnit val="days"/>
      </c:dateAx>
      <c:valAx>
        <c:axId val="17344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90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918</c:v>
                </c:pt>
                <c:pt idx="1">
                  <c:v>10044</c:v>
                </c:pt>
                <c:pt idx="2">
                  <c:v>21023</c:v>
                </c:pt>
                <c:pt idx="3">
                  <c:v>23762</c:v>
                </c:pt>
                <c:pt idx="4">
                  <c:v>35535</c:v>
                </c:pt>
                <c:pt idx="5">
                  <c:v>34762</c:v>
                </c:pt>
                <c:pt idx="6">
                  <c:v>32505</c:v>
                </c:pt>
                <c:pt idx="7">
                  <c:v>31729</c:v>
                </c:pt>
                <c:pt idx="8">
                  <c:v>24755</c:v>
                </c:pt>
                <c:pt idx="9">
                  <c:v>24933</c:v>
                </c:pt>
                <c:pt idx="10">
                  <c:v>32709</c:v>
                </c:pt>
                <c:pt idx="11">
                  <c:v>33663</c:v>
                </c:pt>
                <c:pt idx="12">
                  <c:v>30913</c:v>
                </c:pt>
                <c:pt idx="13">
                  <c:v>31054</c:v>
                </c:pt>
                <c:pt idx="14">
                  <c:v>34137</c:v>
                </c:pt>
                <c:pt idx="15">
                  <c:v>36343</c:v>
                </c:pt>
                <c:pt idx="16">
                  <c:v>35293</c:v>
                </c:pt>
                <c:pt idx="17">
                  <c:v>37585</c:v>
                </c:pt>
                <c:pt idx="18">
                  <c:v>41427</c:v>
                </c:pt>
                <c:pt idx="19">
                  <c:v>39966</c:v>
                </c:pt>
                <c:pt idx="20">
                  <c:v>27854</c:v>
                </c:pt>
                <c:pt idx="21">
                  <c:v>28021</c:v>
                </c:pt>
                <c:pt idx="22">
                  <c:v>29227</c:v>
                </c:pt>
                <c:pt idx="23">
                  <c:v>20463</c:v>
                </c:pt>
                <c:pt idx="24">
                  <c:v>22069</c:v>
                </c:pt>
                <c:pt idx="25">
                  <c:v>25718</c:v>
                </c:pt>
                <c:pt idx="26">
                  <c:v>2997</c:v>
                </c:pt>
                <c:pt idx="27">
                  <c:v>3365</c:v>
                </c:pt>
              </c:numCache>
            </c:numRef>
          </c:val>
          <c:smooth val="0"/>
          <c:extLst>
            <c:ext xmlns:c16="http://schemas.microsoft.com/office/drawing/2014/chart" uri="{C3380CC4-5D6E-409C-BE32-E72D297353CC}">
              <c16:uniqueId val="{00000000-66E5-4F40-8268-68413F2F4E76}"/>
            </c:ext>
          </c:extLst>
        </c:ser>
        <c:dLbls>
          <c:showLegendKey val="0"/>
          <c:showVal val="0"/>
          <c:showCatName val="0"/>
          <c:showSerName val="0"/>
          <c:showPercent val="0"/>
          <c:showBubbleSize val="0"/>
        </c:dLbls>
        <c:smooth val="0"/>
        <c:axId val="313622968"/>
        <c:axId val="313623952"/>
      </c:lineChart>
      <c:dateAx>
        <c:axId val="313622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23952"/>
        <c:crosses val="autoZero"/>
        <c:auto val="1"/>
        <c:lblOffset val="100"/>
        <c:baseTimeUnit val="days"/>
      </c:dateAx>
      <c:valAx>
        <c:axId val="31362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2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MABECS Sdn Bhd</c:v>
                </c:pt>
              </c:strCache>
            </c:strRef>
          </c:cat>
          <c:val>
            <c:numRef>
              <c:f>Sheet1!$B$2</c:f>
              <c:numCache>
                <c:formatCode>General</c:formatCode>
                <c:ptCount val="1"/>
                <c:pt idx="0">
                  <c:v>1643</c:v>
                </c:pt>
              </c:numCache>
            </c:numRef>
          </c:val>
          <c:extLst>
            <c:ext xmlns:c16="http://schemas.microsoft.com/office/drawing/2014/chart" uri="{C3380CC4-5D6E-409C-BE32-E72D297353CC}">
              <c16:uniqueId val="{00000000-F65C-4757-9244-ECF84BB6B30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MABECS Sdn Bhd</c:v>
                </c:pt>
              </c:strCache>
            </c:strRef>
          </c:cat>
          <c:val>
            <c:numRef>
              <c:f>Sheet1!$C$2</c:f>
              <c:numCache>
                <c:formatCode>General</c:formatCode>
                <c:ptCount val="1"/>
                <c:pt idx="0">
                  <c:v>5</c:v>
                </c:pt>
              </c:numCache>
            </c:numRef>
          </c:val>
          <c:extLst>
            <c:ext xmlns:c16="http://schemas.microsoft.com/office/drawing/2014/chart" uri="{C3380CC4-5D6E-409C-BE32-E72D297353CC}">
              <c16:uniqueId val="{00000001-F65C-4757-9244-ECF84BB6B30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MABECS Sdn Bhd</c:v>
                </c:pt>
              </c:strCache>
            </c:strRef>
          </c:cat>
          <c:val>
            <c:numRef>
              <c:f>Sheet1!$D$2</c:f>
              <c:numCache>
                <c:formatCode>General</c:formatCode>
                <c:ptCount val="1"/>
                <c:pt idx="0">
                  <c:v>32</c:v>
                </c:pt>
              </c:numCache>
            </c:numRef>
          </c:val>
          <c:extLst>
            <c:ext xmlns:c16="http://schemas.microsoft.com/office/drawing/2014/chart" uri="{C3380CC4-5D6E-409C-BE32-E72D297353CC}">
              <c16:uniqueId val="{00000002-F65C-4757-9244-ECF84BB6B30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MABECS Sdn Bhd</c:v>
                </c:pt>
              </c:strCache>
            </c:strRef>
          </c:cat>
          <c:val>
            <c:numRef>
              <c:f>Sheet1!$E$2</c:f>
              <c:numCache>
                <c:formatCode>General</c:formatCode>
                <c:ptCount val="1"/>
                <c:pt idx="0">
                  <c:v>0</c:v>
                </c:pt>
              </c:numCache>
            </c:numRef>
          </c:val>
          <c:extLst>
            <c:ext xmlns:c16="http://schemas.microsoft.com/office/drawing/2014/chart" uri="{C3380CC4-5D6E-409C-BE32-E72D297353CC}">
              <c16:uniqueId val="{00000003-F65C-4757-9244-ECF84BB6B30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MABECS Sdn Bhd</c:v>
                </c:pt>
              </c:strCache>
            </c:strRef>
          </c:cat>
          <c:val>
            <c:numRef>
              <c:f>Sheet1!$F$2</c:f>
              <c:numCache>
                <c:formatCode>General</c:formatCode>
                <c:ptCount val="1"/>
                <c:pt idx="0">
                  <c:v>1</c:v>
                </c:pt>
              </c:numCache>
            </c:numRef>
          </c:val>
          <c:extLst>
            <c:ext xmlns:c16="http://schemas.microsoft.com/office/drawing/2014/chart" uri="{C3380CC4-5D6E-409C-BE32-E72D297353CC}">
              <c16:uniqueId val="{00000004-F65C-4757-9244-ECF84BB6B30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MABECS Sdn Bhd</c:v>
                </c:pt>
              </c:strCache>
            </c:strRef>
          </c:cat>
          <c:val>
            <c:numRef>
              <c:f>Sheet1!$G$2</c:f>
              <c:numCache>
                <c:formatCode>General</c:formatCode>
                <c:ptCount val="1"/>
                <c:pt idx="0">
                  <c:v>0</c:v>
                </c:pt>
              </c:numCache>
            </c:numRef>
          </c:val>
          <c:extLst>
            <c:ext xmlns:c16="http://schemas.microsoft.com/office/drawing/2014/chart" uri="{C3380CC4-5D6E-409C-BE32-E72D297353CC}">
              <c16:uniqueId val="{00000005-F65C-4757-9244-ECF84BB6B30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MABECS Sdn Bhd</c:v>
                </c:pt>
              </c:strCache>
            </c:strRef>
          </c:cat>
          <c:val>
            <c:numRef>
              <c:f>Sheet1!$H$2</c:f>
              <c:numCache>
                <c:formatCode>General</c:formatCode>
                <c:ptCount val="1"/>
                <c:pt idx="0">
                  <c:v>1</c:v>
                </c:pt>
              </c:numCache>
            </c:numRef>
          </c:val>
          <c:extLst>
            <c:ext xmlns:c16="http://schemas.microsoft.com/office/drawing/2014/chart" uri="{C3380CC4-5D6E-409C-BE32-E72D297353CC}">
              <c16:uniqueId val="{00000006-F65C-4757-9244-ECF84BB6B30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MABECS Sdn Bhd</c:v>
                </c:pt>
              </c:strCache>
            </c:strRef>
          </c:cat>
          <c:val>
            <c:numRef>
              <c:f>Sheet1!$I$2</c:f>
              <c:numCache>
                <c:formatCode>General</c:formatCode>
                <c:ptCount val="1"/>
                <c:pt idx="0">
                  <c:v>10</c:v>
                </c:pt>
              </c:numCache>
            </c:numRef>
          </c:val>
          <c:extLst>
            <c:ext xmlns:c16="http://schemas.microsoft.com/office/drawing/2014/chart" uri="{C3380CC4-5D6E-409C-BE32-E72D297353CC}">
              <c16:uniqueId val="{00000007-F65C-4757-9244-ECF84BB6B30A}"/>
            </c:ext>
          </c:extLst>
        </c:ser>
        <c:dLbls>
          <c:showLegendKey val="0"/>
          <c:showVal val="0"/>
          <c:showCatName val="0"/>
          <c:showSerName val="0"/>
          <c:showPercent val="0"/>
          <c:showBubbleSize val="0"/>
        </c:dLbls>
        <c:gapWidth val="150"/>
        <c:overlap val="100"/>
        <c:axId val="316146704"/>
        <c:axId val="316141456"/>
      </c:barChart>
      <c:catAx>
        <c:axId val="316146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41456"/>
        <c:crosses val="autoZero"/>
        <c:auto val="1"/>
        <c:lblAlgn val="ctr"/>
        <c:lblOffset val="100"/>
        <c:noMultiLvlLbl val="0"/>
      </c:catAx>
      <c:valAx>
        <c:axId val="3161414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14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MABECS Sdn Bhd</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0.98176718092566995</c:v>
                </c:pt>
                <c:pt idx="2">
                  <c:v>0.44179523141655003</c:v>
                </c:pt>
                <c:pt idx="3">
                  <c:v>0.4932211313698</c:v>
                </c:pt>
                <c:pt idx="4">
                  <c:v>0.80411407199625995</c:v>
                </c:pt>
                <c:pt idx="5">
                  <c:v>0.71528751753155995</c:v>
                </c:pt>
                <c:pt idx="6">
                  <c:v>0.88125292192613003</c:v>
                </c:pt>
              </c:numCache>
            </c:numRef>
          </c:val>
          <c:extLst>
            <c:ext xmlns:c16="http://schemas.microsoft.com/office/drawing/2014/chart" uri="{C3380CC4-5D6E-409C-BE32-E72D297353CC}">
              <c16:uniqueId val="{00000000-168E-4F8A-BB12-8483086FE52E}"/>
            </c:ext>
          </c:extLst>
        </c:ser>
        <c:dLbls>
          <c:showLegendKey val="0"/>
          <c:showVal val="0"/>
          <c:showCatName val="0"/>
          <c:showSerName val="0"/>
          <c:showPercent val="0"/>
          <c:showBubbleSize val="0"/>
        </c:dLbls>
        <c:gapWidth val="219"/>
        <c:overlap val="-27"/>
        <c:axId val="313621656"/>
        <c:axId val="313621000"/>
      </c:barChart>
      <c:catAx>
        <c:axId val="313621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21000"/>
        <c:crosses val="autoZero"/>
        <c:auto val="1"/>
        <c:lblAlgn val="ctr"/>
        <c:lblOffset val="100"/>
        <c:noMultiLvlLbl val="0"/>
      </c:catAx>
      <c:valAx>
        <c:axId val="313621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621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1329</c:v>
                </c:pt>
                <c:pt idx="1">
                  <c:v>4667</c:v>
                </c:pt>
                <c:pt idx="2">
                  <c:v>729</c:v>
                </c:pt>
                <c:pt idx="3">
                  <c:v>145</c:v>
                </c:pt>
                <c:pt idx="4">
                  <c:v>46</c:v>
                </c:pt>
                <c:pt idx="5">
                  <c:v>17</c:v>
                </c:pt>
                <c:pt idx="6">
                  <c:v>14</c:v>
                </c:pt>
              </c:numCache>
            </c:numRef>
          </c:val>
          <c:extLst>
            <c:ext xmlns:c16="http://schemas.microsoft.com/office/drawing/2014/chart" uri="{C3380CC4-5D6E-409C-BE32-E72D297353CC}">
              <c16:uniqueId val="{00000000-8B5C-443A-8AB8-8D7F437411F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1067</c:v>
                </c:pt>
                <c:pt idx="1">
                  <c:v>5795</c:v>
                </c:pt>
                <c:pt idx="2">
                  <c:v>690</c:v>
                </c:pt>
                <c:pt idx="3">
                  <c:v>108</c:v>
                </c:pt>
                <c:pt idx="4">
                  <c:v>31</c:v>
                </c:pt>
                <c:pt idx="5">
                  <c:v>16</c:v>
                </c:pt>
                <c:pt idx="6">
                  <c:v>18</c:v>
                </c:pt>
              </c:numCache>
            </c:numRef>
          </c:val>
          <c:extLst>
            <c:ext xmlns:c16="http://schemas.microsoft.com/office/drawing/2014/chart" uri="{C3380CC4-5D6E-409C-BE32-E72D297353CC}">
              <c16:uniqueId val="{00000001-8B5C-443A-8AB8-8D7F437411F2}"/>
            </c:ext>
          </c:extLst>
        </c:ser>
        <c:dLbls>
          <c:showLegendKey val="0"/>
          <c:showVal val="0"/>
          <c:showCatName val="0"/>
          <c:showSerName val="0"/>
          <c:showPercent val="0"/>
          <c:showBubbleSize val="0"/>
        </c:dLbls>
        <c:gapWidth val="219"/>
        <c:overlap val="-27"/>
        <c:axId val="316293080"/>
        <c:axId val="316293408"/>
      </c:barChart>
      <c:catAx>
        <c:axId val="316293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93408"/>
        <c:crosses val="autoZero"/>
        <c:auto val="1"/>
        <c:lblAlgn val="ctr"/>
        <c:lblOffset val="100"/>
        <c:noMultiLvlLbl val="0"/>
      </c:catAx>
      <c:valAx>
        <c:axId val="31629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9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0.54206418039895998</c:v>
                </c:pt>
                <c:pt idx="2">
                  <c:v>0</c:v>
                </c:pt>
                <c:pt idx="3">
                  <c:v>1.0289990645463001</c:v>
                </c:pt>
                <c:pt idx="4">
                  <c:v>0</c:v>
                </c:pt>
                <c:pt idx="5">
                  <c:v>0</c:v>
                </c:pt>
                <c:pt idx="6">
                  <c:v>0.37876080897592002</c:v>
                </c:pt>
                <c:pt idx="7">
                  <c:v>0.75627853881278995</c:v>
                </c:pt>
                <c:pt idx="8">
                  <c:v>0</c:v>
                </c:pt>
                <c:pt idx="9">
                  <c:v>0.72412324293624997</c:v>
                </c:pt>
                <c:pt idx="10">
                  <c:v>0.75762939885293001</c:v>
                </c:pt>
                <c:pt idx="11">
                  <c:v>0.68517341244614005</c:v>
                </c:pt>
                <c:pt idx="12">
                  <c:v>0</c:v>
                </c:pt>
                <c:pt idx="13">
                  <c:v>0.46351569632699002</c:v>
                </c:pt>
                <c:pt idx="14">
                  <c:v>0.36782736635606</c:v>
                </c:pt>
                <c:pt idx="15">
                  <c:v>1.0065003145313001</c:v>
                </c:pt>
                <c:pt idx="16">
                  <c:v>0</c:v>
                </c:pt>
                <c:pt idx="17">
                  <c:v>0</c:v>
                </c:pt>
                <c:pt idx="18">
                  <c:v>1.271186440678</c:v>
                </c:pt>
                <c:pt idx="19">
                  <c:v>0</c:v>
                </c:pt>
                <c:pt idx="20">
                  <c:v>2.0736849381351001E-2</c:v>
                </c:pt>
                <c:pt idx="21">
                  <c:v>0</c:v>
                </c:pt>
                <c:pt idx="22">
                  <c:v>0.85981565552345995</c:v>
                </c:pt>
                <c:pt idx="23">
                  <c:v>0</c:v>
                </c:pt>
                <c:pt idx="24">
                  <c:v>0.87016101404590995</c:v>
                </c:pt>
                <c:pt idx="25">
                  <c:v>0</c:v>
                </c:pt>
                <c:pt idx="26">
                  <c:v>0</c:v>
                </c:pt>
                <c:pt idx="27">
                  <c:v>0.93324250681198995</c:v>
                </c:pt>
              </c:numCache>
            </c:numRef>
          </c:val>
          <c:smooth val="0"/>
          <c:extLst>
            <c:ext xmlns:c16="http://schemas.microsoft.com/office/drawing/2014/chart" uri="{C3380CC4-5D6E-409C-BE32-E72D297353CC}">
              <c16:uniqueId val="{00000000-1D8C-4092-9883-4261A5237554}"/>
            </c:ext>
          </c:extLst>
        </c:ser>
        <c:dLbls>
          <c:showLegendKey val="0"/>
          <c:showVal val="0"/>
          <c:showCatName val="0"/>
          <c:showSerName val="0"/>
          <c:showPercent val="0"/>
          <c:showBubbleSize val="0"/>
        </c:dLbls>
        <c:smooth val="0"/>
        <c:axId val="316296688"/>
        <c:axId val="320563744"/>
      </c:lineChart>
      <c:dateAx>
        <c:axId val="316296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563744"/>
        <c:crosses val="autoZero"/>
        <c:auto val="1"/>
        <c:lblOffset val="100"/>
        <c:baseTimeUnit val="days"/>
      </c:dateAx>
      <c:valAx>
        <c:axId val="32056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29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13823</c:v>
                </c:pt>
                <c:pt idx="1">
                  <c:v>13849</c:v>
                </c:pt>
                <c:pt idx="2">
                  <c:v>13880</c:v>
                </c:pt>
                <c:pt idx="3">
                  <c:v>13915</c:v>
                </c:pt>
                <c:pt idx="4">
                  <c:v>13952</c:v>
                </c:pt>
                <c:pt idx="5">
                  <c:v>13984</c:v>
                </c:pt>
                <c:pt idx="6">
                  <c:v>14002</c:v>
                </c:pt>
                <c:pt idx="7">
                  <c:v>14031</c:v>
                </c:pt>
                <c:pt idx="8">
                  <c:v>14068</c:v>
                </c:pt>
                <c:pt idx="9">
                  <c:v>14104</c:v>
                </c:pt>
                <c:pt idx="10">
                  <c:v>14142</c:v>
                </c:pt>
                <c:pt idx="11">
                  <c:v>14172</c:v>
                </c:pt>
                <c:pt idx="12">
                  <c:v>14220</c:v>
                </c:pt>
                <c:pt idx="13">
                  <c:v>14258</c:v>
                </c:pt>
                <c:pt idx="14">
                  <c:v>14288</c:v>
                </c:pt>
                <c:pt idx="15">
                  <c:v>14327</c:v>
                </c:pt>
                <c:pt idx="16">
                  <c:v>14352</c:v>
                </c:pt>
                <c:pt idx="17">
                  <c:v>14381</c:v>
                </c:pt>
                <c:pt idx="18">
                  <c:v>14411</c:v>
                </c:pt>
                <c:pt idx="19">
                  <c:v>14448</c:v>
                </c:pt>
                <c:pt idx="20">
                  <c:v>14486</c:v>
                </c:pt>
                <c:pt idx="21">
                  <c:v>14525</c:v>
                </c:pt>
                <c:pt idx="22">
                  <c:v>14551</c:v>
                </c:pt>
                <c:pt idx="23">
                  <c:v>14579</c:v>
                </c:pt>
                <c:pt idx="24">
                  <c:v>14611</c:v>
                </c:pt>
                <c:pt idx="25">
                  <c:v>14646</c:v>
                </c:pt>
                <c:pt idx="26">
                  <c:v>14663</c:v>
                </c:pt>
                <c:pt idx="27">
                  <c:v>14697</c:v>
                </c:pt>
              </c:numCache>
            </c:numRef>
          </c:val>
          <c:smooth val="0"/>
          <c:extLst>
            <c:ext xmlns:c16="http://schemas.microsoft.com/office/drawing/2014/chart" uri="{C3380CC4-5D6E-409C-BE32-E72D297353CC}">
              <c16:uniqueId val="{00000000-5C16-4ED0-BAB2-571F01DA54F6}"/>
            </c:ext>
          </c:extLst>
        </c:ser>
        <c:dLbls>
          <c:showLegendKey val="0"/>
          <c:showVal val="0"/>
          <c:showCatName val="0"/>
          <c:showSerName val="0"/>
          <c:showPercent val="0"/>
          <c:showBubbleSize val="0"/>
        </c:dLbls>
        <c:smooth val="0"/>
        <c:axId val="321639104"/>
        <c:axId val="321638776"/>
      </c:lineChart>
      <c:dateAx>
        <c:axId val="321639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38776"/>
        <c:crosses val="autoZero"/>
        <c:auto val="1"/>
        <c:lblOffset val="100"/>
        <c:baseTimeUnit val="days"/>
      </c:dateAx>
      <c:valAx>
        <c:axId val="32163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39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13</c:v>
                </c:pt>
                <c:pt idx="1">
                  <c:v>20</c:v>
                </c:pt>
                <c:pt idx="2">
                  <c:v>30</c:v>
                </c:pt>
                <c:pt idx="3">
                  <c:v>35</c:v>
                </c:pt>
                <c:pt idx="4">
                  <c:v>37</c:v>
                </c:pt>
                <c:pt idx="5">
                  <c:v>38</c:v>
                </c:pt>
                <c:pt idx="6">
                  <c:v>53</c:v>
                </c:pt>
                <c:pt idx="7">
                  <c:v>37</c:v>
                </c:pt>
                <c:pt idx="8">
                  <c:v>40</c:v>
                </c:pt>
                <c:pt idx="9">
                  <c:v>43</c:v>
                </c:pt>
                <c:pt idx="10">
                  <c:v>40</c:v>
                </c:pt>
                <c:pt idx="11">
                  <c:v>52</c:v>
                </c:pt>
                <c:pt idx="12">
                  <c:v>51</c:v>
                </c:pt>
                <c:pt idx="13">
                  <c:v>45</c:v>
                </c:pt>
                <c:pt idx="14">
                  <c:v>42</c:v>
                </c:pt>
                <c:pt idx="15">
                  <c:v>30</c:v>
                </c:pt>
                <c:pt idx="16">
                  <c:v>42</c:v>
                </c:pt>
                <c:pt idx="17">
                  <c:v>43</c:v>
                </c:pt>
                <c:pt idx="18">
                  <c:v>48</c:v>
                </c:pt>
                <c:pt idx="19">
                  <c:v>43</c:v>
                </c:pt>
                <c:pt idx="20">
                  <c:v>38</c:v>
                </c:pt>
                <c:pt idx="21">
                  <c:v>34</c:v>
                </c:pt>
                <c:pt idx="22">
                  <c:v>28</c:v>
                </c:pt>
                <c:pt idx="23">
                  <c:v>28</c:v>
                </c:pt>
                <c:pt idx="24">
                  <c:v>23</c:v>
                </c:pt>
                <c:pt idx="25">
                  <c:v>22</c:v>
                </c:pt>
                <c:pt idx="26">
                  <c:v>21</c:v>
                </c:pt>
                <c:pt idx="27">
                  <c:v>16</c:v>
                </c:pt>
              </c:numCache>
            </c:numRef>
          </c:val>
          <c:smooth val="0"/>
          <c:extLst>
            <c:ext xmlns:c16="http://schemas.microsoft.com/office/drawing/2014/chart" uri="{C3380CC4-5D6E-409C-BE32-E72D297353CC}">
              <c16:uniqueId val="{00000000-7DC2-4232-B18D-A835F82CF31D}"/>
            </c:ext>
          </c:extLst>
        </c:ser>
        <c:dLbls>
          <c:showLegendKey val="0"/>
          <c:showVal val="0"/>
          <c:showCatName val="0"/>
          <c:showSerName val="0"/>
          <c:showPercent val="0"/>
          <c:showBubbleSize val="0"/>
        </c:dLbls>
        <c:smooth val="0"/>
        <c:axId val="321633856"/>
        <c:axId val="321634512"/>
      </c:lineChart>
      <c:dateAx>
        <c:axId val="321633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34512"/>
        <c:crosses val="autoZero"/>
        <c:auto val="1"/>
        <c:lblOffset val="100"/>
        <c:baseTimeUnit val="days"/>
      </c:dateAx>
      <c:valAx>
        <c:axId val="32163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3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MABECS Sdn Bhd</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74</c:v>
                </c:pt>
                <c:pt idx="2">
                  <c:v>0</c:v>
                </c:pt>
                <c:pt idx="3">
                  <c:v>139</c:v>
                </c:pt>
                <c:pt idx="4">
                  <c:v>0</c:v>
                </c:pt>
                <c:pt idx="5">
                  <c:v>0</c:v>
                </c:pt>
                <c:pt idx="6">
                  <c:v>52</c:v>
                </c:pt>
                <c:pt idx="7">
                  <c:v>105</c:v>
                </c:pt>
                <c:pt idx="8">
                  <c:v>0</c:v>
                </c:pt>
                <c:pt idx="9">
                  <c:v>102</c:v>
                </c:pt>
                <c:pt idx="10">
                  <c:v>107</c:v>
                </c:pt>
                <c:pt idx="11">
                  <c:v>97</c:v>
                </c:pt>
                <c:pt idx="12">
                  <c:v>0</c:v>
                </c:pt>
                <c:pt idx="13">
                  <c:v>66</c:v>
                </c:pt>
                <c:pt idx="14">
                  <c:v>52</c:v>
                </c:pt>
                <c:pt idx="15">
                  <c:v>144</c:v>
                </c:pt>
                <c:pt idx="16">
                  <c:v>0</c:v>
                </c:pt>
                <c:pt idx="17">
                  <c:v>0</c:v>
                </c:pt>
                <c:pt idx="18">
                  <c:v>180</c:v>
                </c:pt>
                <c:pt idx="19">
                  <c:v>0</c:v>
                </c:pt>
                <c:pt idx="20">
                  <c:v>3</c:v>
                </c:pt>
                <c:pt idx="21">
                  <c:v>0</c:v>
                </c:pt>
                <c:pt idx="22">
                  <c:v>125</c:v>
                </c:pt>
                <c:pt idx="23">
                  <c:v>0</c:v>
                </c:pt>
                <c:pt idx="24">
                  <c:v>127</c:v>
                </c:pt>
                <c:pt idx="25">
                  <c:v>0</c:v>
                </c:pt>
                <c:pt idx="26">
                  <c:v>0</c:v>
                </c:pt>
                <c:pt idx="27">
                  <c:v>137</c:v>
                </c:pt>
              </c:numCache>
            </c:numRef>
          </c:val>
          <c:smooth val="0"/>
          <c:extLst>
            <c:ext xmlns:c16="http://schemas.microsoft.com/office/drawing/2014/chart" uri="{C3380CC4-5D6E-409C-BE32-E72D297353CC}">
              <c16:uniqueId val="{00000000-0BC9-4853-B71C-C35251AC61A6}"/>
            </c:ext>
          </c:extLst>
        </c:ser>
        <c:dLbls>
          <c:showLegendKey val="0"/>
          <c:showVal val="0"/>
          <c:showCatName val="0"/>
          <c:showSerName val="0"/>
          <c:showPercent val="0"/>
          <c:showBubbleSize val="0"/>
        </c:dLbls>
        <c:smooth val="0"/>
        <c:axId val="321628608"/>
        <c:axId val="321631560"/>
      </c:lineChart>
      <c:dateAx>
        <c:axId val="32162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31560"/>
        <c:crosses val="autoZero"/>
        <c:auto val="1"/>
        <c:lblOffset val="100"/>
        <c:baseTimeUnit val="days"/>
      </c:dateAx>
      <c:valAx>
        <c:axId val="321631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62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BF7BF-76D9-4408-BB72-022306712BE0}"/>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33E1508C-69CF-4DDC-80D4-C1510524734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305880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111A04-2D25-47E0-A638-43C91D44A71C}"/>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9A327F29-9ED8-4F48-919B-D035831B99AF}"/>
              </a:ext>
            </a:extLst>
          </p:cNvPr>
          <p:cNvGraphicFramePr>
            <a:graphicFrameLocks noGrp="1"/>
          </p:cNvGraphicFramePr>
          <p:nvPr>
            <p:ph type="chart" sz="quarter" idx="13"/>
            <p:extLst>
              <p:ext uri="{D42A27DB-BD31-4B8C-83A1-F6EECF244321}">
                <p14:modId xmlns:p14="http://schemas.microsoft.com/office/powerpoint/2010/main" val="4108696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796D24-38AF-4B38-8777-0DA27E97EBC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1CC82C1-6124-4604-ADDC-0040853256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2548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DF849-78F2-4086-9849-59A2B9D20C68}"/>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A43AE41D-B89C-4224-BA26-AD3A071D7941}"/>
              </a:ext>
            </a:extLst>
          </p:cNvPr>
          <p:cNvGraphicFramePr>
            <a:graphicFrameLocks noGrp="1"/>
          </p:cNvGraphicFramePr>
          <p:nvPr>
            <p:ph type="chart" sz="quarter" idx="13"/>
            <p:extLst>
              <p:ext uri="{D42A27DB-BD31-4B8C-83A1-F6EECF244321}">
                <p14:modId xmlns:p14="http://schemas.microsoft.com/office/powerpoint/2010/main" val="2756840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B7D2A1-49F3-4D6A-A6F9-A26AE02640D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4030CDB-3178-4950-8C56-0901A7E298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9037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EFB26-F17C-4FBB-B890-70CCBD4EB6B7}"/>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0D200A2B-C58D-4138-81A3-45125375EC45}"/>
              </a:ext>
            </a:extLst>
          </p:cNvPr>
          <p:cNvGraphicFramePr>
            <a:graphicFrameLocks noGrp="1"/>
          </p:cNvGraphicFramePr>
          <p:nvPr>
            <p:ph type="chart" sz="quarter" idx="13"/>
            <p:extLst>
              <p:ext uri="{D42A27DB-BD31-4B8C-83A1-F6EECF244321}">
                <p14:modId xmlns:p14="http://schemas.microsoft.com/office/powerpoint/2010/main" val="83532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DBD83C-71A8-4C63-8E98-336613DAD4D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CD4B1AF-59B0-47F5-BC00-076E7E07CD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49717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E69F4-6B6F-4EB1-98E5-91538ACD416E}"/>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A081AF8C-C2DC-467B-BC58-78CBDE20EF92}"/>
              </a:ext>
            </a:extLst>
          </p:cNvPr>
          <p:cNvGraphicFramePr>
            <a:graphicFrameLocks noGrp="1"/>
          </p:cNvGraphicFramePr>
          <p:nvPr>
            <p:ph type="chart" sz="quarter" idx="13"/>
            <p:extLst>
              <p:ext uri="{D42A27DB-BD31-4B8C-83A1-F6EECF244321}">
                <p14:modId xmlns:p14="http://schemas.microsoft.com/office/powerpoint/2010/main" val="28925006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04E3BD-53F9-4838-A878-5E33920F34D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5D3E528-A18B-41A6-86B3-C8F4282019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2991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25DB4-D0C9-477D-BE13-3BF81376DF9D}"/>
              </a:ext>
            </a:extLst>
          </p:cNvPr>
          <p:cNvSpPr>
            <a:spLocks noGrp="1"/>
          </p:cNvSpPr>
          <p:nvPr>
            <p:ph type="title"/>
          </p:nvPr>
        </p:nvSpPr>
        <p:spPr/>
        <p:txBody>
          <a:bodyPr/>
          <a:lstStyle/>
          <a:p>
            <a:r>
              <a:rPr lang="en-US"/>
              <a:t>(FB) Custom Own Posts Table (new) - 1 of 3</a:t>
            </a:r>
          </a:p>
        </p:txBody>
      </p:sp>
      <p:graphicFrame>
        <p:nvGraphicFramePr>
          <p:cNvPr id="5" name="Table Placeholder 4">
            <a:extLst>
              <a:ext uri="{FF2B5EF4-FFF2-40B4-BE49-F238E27FC236}">
                <a16:creationId xmlns:a16="http://schemas.microsoft.com/office/drawing/2014/main" id="{881EE83B-D7AD-4B65-928F-E91C3576AB98}"/>
              </a:ext>
            </a:extLst>
          </p:cNvPr>
          <p:cNvGraphicFramePr>
            <a:graphicFrameLocks noGrp="1"/>
          </p:cNvGraphicFramePr>
          <p:nvPr>
            <p:ph type="tbl" sz="quarter" idx="13"/>
            <p:extLst>
              <p:ext uri="{D42A27DB-BD31-4B8C-83A1-F6EECF244321}">
                <p14:modId xmlns:p14="http://schemas.microsoft.com/office/powerpoint/2010/main" val="646168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78342843"/>
                    </a:ext>
                  </a:extLst>
                </a:gridCol>
                <a:gridCol w="822960">
                  <a:extLst>
                    <a:ext uri="{9D8B030D-6E8A-4147-A177-3AD203B41FA5}">
                      <a16:colId xmlns:a16="http://schemas.microsoft.com/office/drawing/2014/main" val="265104464"/>
                    </a:ext>
                  </a:extLst>
                </a:gridCol>
                <a:gridCol w="822960">
                  <a:extLst>
                    <a:ext uri="{9D8B030D-6E8A-4147-A177-3AD203B41FA5}">
                      <a16:colId xmlns:a16="http://schemas.microsoft.com/office/drawing/2014/main" val="51503521"/>
                    </a:ext>
                  </a:extLst>
                </a:gridCol>
                <a:gridCol w="822960">
                  <a:extLst>
                    <a:ext uri="{9D8B030D-6E8A-4147-A177-3AD203B41FA5}">
                      <a16:colId xmlns:a16="http://schemas.microsoft.com/office/drawing/2014/main" val="183352286"/>
                    </a:ext>
                  </a:extLst>
                </a:gridCol>
                <a:gridCol w="822960">
                  <a:extLst>
                    <a:ext uri="{9D8B030D-6E8A-4147-A177-3AD203B41FA5}">
                      <a16:colId xmlns:a16="http://schemas.microsoft.com/office/drawing/2014/main" val="1912710473"/>
                    </a:ext>
                  </a:extLst>
                </a:gridCol>
                <a:gridCol w="822960">
                  <a:extLst>
                    <a:ext uri="{9D8B030D-6E8A-4147-A177-3AD203B41FA5}">
                      <a16:colId xmlns:a16="http://schemas.microsoft.com/office/drawing/2014/main" val="3002797011"/>
                    </a:ext>
                  </a:extLst>
                </a:gridCol>
                <a:gridCol w="822960">
                  <a:extLst>
                    <a:ext uri="{9D8B030D-6E8A-4147-A177-3AD203B41FA5}">
                      <a16:colId xmlns:a16="http://schemas.microsoft.com/office/drawing/2014/main" val="109871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8293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- 2018-02-19 11:58:00</a:t>
                      </a:r>
                      <a:r>
                        <a:rPr kumimoji="0" lang="en-US" sz="1000" b="0" i="0" u="none" strike="noStrike" kern="1200" cap="none" spc="0" normalizeH="0" baseline="0" noProof="0">
                          <a:ln>
                            <a:noFill/>
                          </a:ln>
                          <a:solidFill>
                            <a:prstClr val="black"/>
                          </a:solidFill>
                          <a:effectLst/>
                          <a:uLnTx/>
                          <a:uFillTx/>
                          <a:latin typeface="+mn-lt"/>
                          <a:ea typeface="+mn-ea"/>
                          <a:cs typeface="+mn-cs"/>
                        </a:rPr>
                        <a:t>
For those who are suffering from the Monday Blues, you will need this. :P
#MondayBlues #puns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77885707"/>
                  </a:ext>
                </a:extLst>
              </a:tr>
            </a:tbl>
          </a:graphicData>
        </a:graphic>
      </p:graphicFrame>
      <p:sp>
        <p:nvSpPr>
          <p:cNvPr id="4" name="Text Placeholder 3">
            <a:extLst>
              <a:ext uri="{FF2B5EF4-FFF2-40B4-BE49-F238E27FC236}">
                <a16:creationId xmlns:a16="http://schemas.microsoft.com/office/drawing/2014/main" id="{9725E85E-7668-4901-8ECE-DC548ACB15F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932816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1B877-8D83-49E7-8045-92B12CECDC9B}"/>
              </a:ext>
            </a:extLst>
          </p:cNvPr>
          <p:cNvSpPr>
            <a:spLocks noGrp="1"/>
          </p:cNvSpPr>
          <p:nvPr>
            <p:ph type="title"/>
          </p:nvPr>
        </p:nvSpPr>
        <p:spPr/>
        <p:txBody>
          <a:bodyPr/>
          <a:lstStyle/>
          <a:p>
            <a:r>
              <a:rPr lang="en-US"/>
              <a:t>(FB) Custom Own Posts Table (new) - 2 of 3</a:t>
            </a:r>
          </a:p>
        </p:txBody>
      </p:sp>
      <p:graphicFrame>
        <p:nvGraphicFramePr>
          <p:cNvPr id="5" name="Table Placeholder 4">
            <a:extLst>
              <a:ext uri="{FF2B5EF4-FFF2-40B4-BE49-F238E27FC236}">
                <a16:creationId xmlns:a16="http://schemas.microsoft.com/office/drawing/2014/main" id="{9193FE59-CC8F-4433-933C-9CB10BBD2FA6}"/>
              </a:ext>
            </a:extLst>
          </p:cNvPr>
          <p:cNvGraphicFramePr>
            <a:graphicFrameLocks noGrp="1"/>
          </p:cNvGraphicFramePr>
          <p:nvPr>
            <p:ph type="tbl" sz="quarter" idx="13"/>
            <p:extLst>
              <p:ext uri="{D42A27DB-BD31-4B8C-83A1-F6EECF244321}">
                <p14:modId xmlns:p14="http://schemas.microsoft.com/office/powerpoint/2010/main" val="1167006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68214130"/>
                    </a:ext>
                  </a:extLst>
                </a:gridCol>
                <a:gridCol w="822960">
                  <a:extLst>
                    <a:ext uri="{9D8B030D-6E8A-4147-A177-3AD203B41FA5}">
                      <a16:colId xmlns:a16="http://schemas.microsoft.com/office/drawing/2014/main" val="2070665287"/>
                    </a:ext>
                  </a:extLst>
                </a:gridCol>
                <a:gridCol w="822960">
                  <a:extLst>
                    <a:ext uri="{9D8B030D-6E8A-4147-A177-3AD203B41FA5}">
                      <a16:colId xmlns:a16="http://schemas.microsoft.com/office/drawing/2014/main" val="3647423963"/>
                    </a:ext>
                  </a:extLst>
                </a:gridCol>
                <a:gridCol w="822960">
                  <a:extLst>
                    <a:ext uri="{9D8B030D-6E8A-4147-A177-3AD203B41FA5}">
                      <a16:colId xmlns:a16="http://schemas.microsoft.com/office/drawing/2014/main" val="1647453281"/>
                    </a:ext>
                  </a:extLst>
                </a:gridCol>
                <a:gridCol w="822960">
                  <a:extLst>
                    <a:ext uri="{9D8B030D-6E8A-4147-A177-3AD203B41FA5}">
                      <a16:colId xmlns:a16="http://schemas.microsoft.com/office/drawing/2014/main" val="3605047321"/>
                    </a:ext>
                  </a:extLst>
                </a:gridCol>
                <a:gridCol w="822960">
                  <a:extLst>
                    <a:ext uri="{9D8B030D-6E8A-4147-A177-3AD203B41FA5}">
                      <a16:colId xmlns:a16="http://schemas.microsoft.com/office/drawing/2014/main" val="3102939584"/>
                    </a:ext>
                  </a:extLst>
                </a:gridCol>
                <a:gridCol w="822960">
                  <a:extLst>
                    <a:ext uri="{9D8B030D-6E8A-4147-A177-3AD203B41FA5}">
                      <a16:colId xmlns:a16="http://schemas.microsoft.com/office/drawing/2014/main" val="2352674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4307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- 2018-02-04 17:28:00</a:t>
                      </a:r>
                      <a:r>
                        <a:rPr kumimoji="0" lang="en-US" sz="1000" b="0" i="0" u="none" strike="noStrike" kern="1200" cap="none" spc="0" normalizeH="0" baseline="0" noProof="0">
                          <a:ln>
                            <a:noFill/>
                          </a:ln>
                          <a:solidFill>
                            <a:prstClr val="black"/>
                          </a:solidFill>
                          <a:effectLst/>
                          <a:uLnTx/>
                          <a:uFillTx/>
                          <a:latin typeface="+mn-lt"/>
                          <a:ea typeface="+mn-ea"/>
                          <a:cs typeface="+mn-cs"/>
                        </a:rPr>
                        <a:t>
Dreaming of being an engineer?
Join us on 28 February for the MABECS Engineering Taster Evening to experience firsthand studying engineering in the UK. Experience a lecture and an interactive Fluid Mechanics demonstration with Engineering experts from the University of Manchester. 
Venue: MABECS Office
Date &amp; Time: 28 February 2018, 5.30pm
Speakers: Dr James Winterburn, Lecturer in Chemical Engineering, Director of Student Admissions &amp; Dr Timothy Craft, Senior Lecturer in Mechanical and Aerospace Engineering, Undergraduate Admissions Tutor, University of Manchester
For more information, contact us via email: ukdegrees@mabecs.com / Tel: 03-79567655/439.
Hurry, limited seats available.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32529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- 2018-02-16 01:00:00</a:t>
                      </a:r>
                      <a:r>
                        <a:rPr kumimoji="0" lang="en-US" sz="1000" b="0" i="0" u="none" strike="noStrike" kern="1200" cap="none" spc="0" normalizeH="0" baseline="0" noProof="0">
                          <a:ln>
                            <a:noFill/>
                          </a:ln>
                          <a:solidFill>
                            <a:prstClr val="black"/>
                          </a:solidFill>
                          <a:effectLst/>
                          <a:uLnTx/>
                          <a:uFillTx/>
                          <a:latin typeface="+mn-lt"/>
                          <a:ea typeface="+mn-ea"/>
                          <a:cs typeface="+mn-cs"/>
                        </a:rPr>
                        <a:t>
Let this spring festival see you in the best personal and professional form, Happy Chinese New Year!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5985550"/>
                  </a:ext>
                </a:extLst>
              </a:tr>
            </a:tbl>
          </a:graphicData>
        </a:graphic>
      </p:graphicFrame>
      <p:sp>
        <p:nvSpPr>
          <p:cNvPr id="4" name="Text Placeholder 3">
            <a:extLst>
              <a:ext uri="{FF2B5EF4-FFF2-40B4-BE49-F238E27FC236}">
                <a16:creationId xmlns:a16="http://schemas.microsoft.com/office/drawing/2014/main" id="{F74DD4CD-FADB-43C0-A35F-6CA87F0B096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19146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D934C-A5E1-4170-8660-5AEC19D816A8}"/>
              </a:ext>
            </a:extLst>
          </p:cNvPr>
          <p:cNvSpPr>
            <a:spLocks noGrp="1"/>
          </p:cNvSpPr>
          <p:nvPr>
            <p:ph type="title"/>
          </p:nvPr>
        </p:nvSpPr>
        <p:spPr/>
        <p:txBody>
          <a:bodyPr/>
          <a:lstStyle/>
          <a:p>
            <a:r>
              <a:rPr lang="en-US"/>
              <a:t>(FB) Custom Own Posts Table (new) - 3 of 3</a:t>
            </a:r>
          </a:p>
        </p:txBody>
      </p:sp>
      <p:graphicFrame>
        <p:nvGraphicFramePr>
          <p:cNvPr id="5" name="Table Placeholder 4">
            <a:extLst>
              <a:ext uri="{FF2B5EF4-FFF2-40B4-BE49-F238E27FC236}">
                <a16:creationId xmlns:a16="http://schemas.microsoft.com/office/drawing/2014/main" id="{6C581A9E-633E-45BA-A069-5AD303122D39}"/>
              </a:ext>
            </a:extLst>
          </p:cNvPr>
          <p:cNvGraphicFramePr>
            <a:graphicFrameLocks noGrp="1"/>
          </p:cNvGraphicFramePr>
          <p:nvPr>
            <p:ph type="tbl" sz="quarter" idx="13"/>
            <p:extLst>
              <p:ext uri="{D42A27DB-BD31-4B8C-83A1-F6EECF244321}">
                <p14:modId xmlns:p14="http://schemas.microsoft.com/office/powerpoint/2010/main" val="1904555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77882765"/>
                    </a:ext>
                  </a:extLst>
                </a:gridCol>
                <a:gridCol w="822960">
                  <a:extLst>
                    <a:ext uri="{9D8B030D-6E8A-4147-A177-3AD203B41FA5}">
                      <a16:colId xmlns:a16="http://schemas.microsoft.com/office/drawing/2014/main" val="1173284577"/>
                    </a:ext>
                  </a:extLst>
                </a:gridCol>
                <a:gridCol w="822960">
                  <a:extLst>
                    <a:ext uri="{9D8B030D-6E8A-4147-A177-3AD203B41FA5}">
                      <a16:colId xmlns:a16="http://schemas.microsoft.com/office/drawing/2014/main" val="2037068995"/>
                    </a:ext>
                  </a:extLst>
                </a:gridCol>
                <a:gridCol w="822960">
                  <a:extLst>
                    <a:ext uri="{9D8B030D-6E8A-4147-A177-3AD203B41FA5}">
                      <a16:colId xmlns:a16="http://schemas.microsoft.com/office/drawing/2014/main" val="2981802804"/>
                    </a:ext>
                  </a:extLst>
                </a:gridCol>
                <a:gridCol w="822960">
                  <a:extLst>
                    <a:ext uri="{9D8B030D-6E8A-4147-A177-3AD203B41FA5}">
                      <a16:colId xmlns:a16="http://schemas.microsoft.com/office/drawing/2014/main" val="130413536"/>
                    </a:ext>
                  </a:extLst>
                </a:gridCol>
                <a:gridCol w="822960">
                  <a:extLst>
                    <a:ext uri="{9D8B030D-6E8A-4147-A177-3AD203B41FA5}">
                      <a16:colId xmlns:a16="http://schemas.microsoft.com/office/drawing/2014/main" val="2528167758"/>
                    </a:ext>
                  </a:extLst>
                </a:gridCol>
                <a:gridCol w="822960">
                  <a:extLst>
                    <a:ext uri="{9D8B030D-6E8A-4147-A177-3AD203B41FA5}">
                      <a16:colId xmlns:a16="http://schemas.microsoft.com/office/drawing/2014/main" val="2748170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0583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- 2018-02-28 12:38:00</a:t>
                      </a:r>
                      <a:r>
                        <a:rPr kumimoji="0" lang="en-US" sz="1000" b="0" i="0" u="none" strike="noStrike" kern="1200" cap="none" spc="0" normalizeH="0" baseline="0" noProof="0">
                          <a:ln>
                            <a:noFill/>
                          </a:ln>
                          <a:solidFill>
                            <a:prstClr val="black"/>
                          </a:solidFill>
                          <a:effectLst/>
                          <a:uLnTx/>
                          <a:uFillTx/>
                          <a:latin typeface="+mn-lt"/>
                          <a:ea typeface="+mn-ea"/>
                          <a:cs typeface="+mn-cs"/>
                        </a:rPr>
                        <a:t>
Bidding a total goodbye to snacking is tough in a short period of time especially after indulging with unhealthy snacks during the festive season.
If you feel like snacking, you can make a fruit bowl or munch on a handful of nuts for a healthier option. 😋
Source:
https://www.heycare.com/blog/post-festival-diet-to-lose-weight/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3839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- 2018-02-14 00:00:00</a:t>
                      </a:r>
                      <a:r>
                        <a:rPr kumimoji="0" lang="en-US" sz="1000" b="0" i="0" u="none" strike="noStrike" kern="1200" cap="none" spc="0" normalizeH="0" baseline="0" noProof="0">
                          <a:ln>
                            <a:noFill/>
                          </a:ln>
                          <a:solidFill>
                            <a:prstClr val="black"/>
                          </a:solidFill>
                          <a:effectLst/>
                          <a:uLnTx/>
                          <a:uFillTx/>
                          <a:latin typeface="+mn-lt"/>
                          <a:ea typeface="+mn-ea"/>
                          <a:cs typeface="+mn-cs"/>
                        </a:rPr>
                        <a:t>
Make sure to put on your sunglasses when you’re scrolling through social media today. :p
Happy Valentines Day everyone! &lt;3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3055902"/>
                  </a:ext>
                </a:extLst>
              </a:tr>
            </a:tbl>
          </a:graphicData>
        </a:graphic>
      </p:graphicFrame>
      <p:sp>
        <p:nvSpPr>
          <p:cNvPr id="4" name="Text Placeholder 3">
            <a:extLst>
              <a:ext uri="{FF2B5EF4-FFF2-40B4-BE49-F238E27FC236}">
                <a16:creationId xmlns:a16="http://schemas.microsoft.com/office/drawing/2014/main" id="{8B7BBBC8-27C9-438C-BDB3-E0D640EFF1F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76873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1AF8C-7E5C-4B03-962A-9F0F1B0298DB}"/>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860E5F06-3373-49F2-80A5-F47D600668D7}"/>
              </a:ext>
            </a:extLst>
          </p:cNvPr>
          <p:cNvGraphicFramePr>
            <a:graphicFrameLocks noGrp="1"/>
          </p:cNvGraphicFramePr>
          <p:nvPr>
            <p:ph type="chart" sz="quarter" idx="13"/>
            <p:extLst>
              <p:ext uri="{D42A27DB-BD31-4B8C-83A1-F6EECF244321}">
                <p14:modId xmlns:p14="http://schemas.microsoft.com/office/powerpoint/2010/main" val="361480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A2077-ADDA-45DB-97C9-5DAE9263F92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B93D148-E24C-4107-83BF-2586BE1C53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30170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15C8E-2BF8-4034-85F7-7E1F293514BF}"/>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57BEEDF7-19F5-4290-A9FA-E8E670EA5699}"/>
              </a:ext>
            </a:extLst>
          </p:cNvPr>
          <p:cNvGraphicFramePr>
            <a:graphicFrameLocks noGrp="1"/>
          </p:cNvGraphicFramePr>
          <p:nvPr>
            <p:ph type="chart" sz="quarter" idx="13"/>
            <p:extLst>
              <p:ext uri="{D42A27DB-BD31-4B8C-83A1-F6EECF244321}">
                <p14:modId xmlns:p14="http://schemas.microsoft.com/office/powerpoint/2010/main" val="2299691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143673-FE89-47BC-8ED4-14EB9246972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9455F10-2679-4C09-8C65-B73738B078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1391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3BBF5-CEC6-4D15-B8DD-A363E769A80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2696C321-213C-445A-AA14-E0585541F711}"/>
              </a:ext>
            </a:extLst>
          </p:cNvPr>
          <p:cNvGraphicFramePr>
            <a:graphicFrameLocks noGrp="1"/>
          </p:cNvGraphicFramePr>
          <p:nvPr>
            <p:ph type="chart" sz="quarter" idx="13"/>
            <p:extLst>
              <p:ext uri="{D42A27DB-BD31-4B8C-83A1-F6EECF244321}">
                <p14:modId xmlns:p14="http://schemas.microsoft.com/office/powerpoint/2010/main" val="2069536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C74A17-228A-440C-939D-F860C1ECE0D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BD8A5A8-6327-481F-978E-BF3C1EF083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29281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F900C-E85D-4BCE-B291-4FBFB0B3C14F}"/>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4453BD8F-D63D-417C-9E4E-6FF28749373D}"/>
              </a:ext>
            </a:extLst>
          </p:cNvPr>
          <p:cNvGraphicFramePr>
            <a:graphicFrameLocks noGrp="1"/>
          </p:cNvGraphicFramePr>
          <p:nvPr>
            <p:ph type="chart" sz="quarter" idx="13"/>
            <p:extLst>
              <p:ext uri="{D42A27DB-BD31-4B8C-83A1-F6EECF244321}">
                <p14:modId xmlns:p14="http://schemas.microsoft.com/office/powerpoint/2010/main" val="18445947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90638D-1690-4685-9434-0FDEFD9E0F1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A192A50-7F0F-44AD-8F26-E1435F233F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50367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9FB46-10AF-412E-86F0-690A68066DEA}"/>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D680CFF5-E80D-4472-8B1C-50AF6A225D63}"/>
              </a:ext>
            </a:extLst>
          </p:cNvPr>
          <p:cNvGraphicFramePr>
            <a:graphicFrameLocks noGrp="1"/>
          </p:cNvGraphicFramePr>
          <p:nvPr>
            <p:ph type="chart" sz="quarter" idx="13"/>
            <p:extLst>
              <p:ext uri="{D42A27DB-BD31-4B8C-83A1-F6EECF244321}">
                <p14:modId xmlns:p14="http://schemas.microsoft.com/office/powerpoint/2010/main" val="137613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E8CCB4-A361-4E8F-8D7F-01E096D898A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3B39DA2-4387-4E20-A61B-954AF83CB4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95859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DE123-C58C-4886-9EEE-FA89D5C1B27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A0AA20F8-2584-47D9-8804-0A4BFF4B9479}"/>
              </a:ext>
            </a:extLst>
          </p:cNvPr>
          <p:cNvGraphicFramePr>
            <a:graphicFrameLocks noGrp="1"/>
          </p:cNvGraphicFramePr>
          <p:nvPr>
            <p:ph type="tbl" sz="quarter" idx="13"/>
            <p:extLst>
              <p:ext uri="{D42A27DB-BD31-4B8C-83A1-F6EECF244321}">
                <p14:modId xmlns:p14="http://schemas.microsoft.com/office/powerpoint/2010/main" val="1419527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95490152"/>
                    </a:ext>
                  </a:extLst>
                </a:gridCol>
                <a:gridCol w="740664">
                  <a:extLst>
                    <a:ext uri="{9D8B030D-6E8A-4147-A177-3AD203B41FA5}">
                      <a16:colId xmlns:a16="http://schemas.microsoft.com/office/drawing/2014/main" val="2573611605"/>
                    </a:ext>
                  </a:extLst>
                </a:gridCol>
                <a:gridCol w="740664">
                  <a:extLst>
                    <a:ext uri="{9D8B030D-6E8A-4147-A177-3AD203B41FA5}">
                      <a16:colId xmlns:a16="http://schemas.microsoft.com/office/drawing/2014/main" val="4251137305"/>
                    </a:ext>
                  </a:extLst>
                </a:gridCol>
                <a:gridCol w="740664">
                  <a:extLst>
                    <a:ext uri="{9D8B030D-6E8A-4147-A177-3AD203B41FA5}">
                      <a16:colId xmlns:a16="http://schemas.microsoft.com/office/drawing/2014/main" val="160351756"/>
                    </a:ext>
                  </a:extLst>
                </a:gridCol>
                <a:gridCol w="740664">
                  <a:extLst>
                    <a:ext uri="{9D8B030D-6E8A-4147-A177-3AD203B41FA5}">
                      <a16:colId xmlns:a16="http://schemas.microsoft.com/office/drawing/2014/main" val="2164738767"/>
                    </a:ext>
                  </a:extLst>
                </a:gridCol>
                <a:gridCol w="740664">
                  <a:extLst>
                    <a:ext uri="{9D8B030D-6E8A-4147-A177-3AD203B41FA5}">
                      <a16:colId xmlns:a16="http://schemas.microsoft.com/office/drawing/2014/main" val="427374746"/>
                    </a:ext>
                  </a:extLst>
                </a:gridCol>
                <a:gridCol w="740664">
                  <a:extLst>
                    <a:ext uri="{9D8B030D-6E8A-4147-A177-3AD203B41FA5}">
                      <a16:colId xmlns:a16="http://schemas.microsoft.com/office/drawing/2014/main" val="3059378642"/>
                    </a:ext>
                  </a:extLst>
                </a:gridCol>
                <a:gridCol w="740664">
                  <a:extLst>
                    <a:ext uri="{9D8B030D-6E8A-4147-A177-3AD203B41FA5}">
                      <a16:colId xmlns:a16="http://schemas.microsoft.com/office/drawing/2014/main" val="3361150246"/>
                    </a:ext>
                  </a:extLst>
                </a:gridCol>
                <a:gridCol w="740664">
                  <a:extLst>
                    <a:ext uri="{9D8B030D-6E8A-4147-A177-3AD203B41FA5}">
                      <a16:colId xmlns:a16="http://schemas.microsoft.com/office/drawing/2014/main" val="3690873252"/>
                    </a:ext>
                  </a:extLst>
                </a:gridCol>
                <a:gridCol w="740664">
                  <a:extLst>
                    <a:ext uri="{9D8B030D-6E8A-4147-A177-3AD203B41FA5}">
                      <a16:colId xmlns:a16="http://schemas.microsoft.com/office/drawing/2014/main" val="136169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22338524"/>
                  </a:ext>
                </a:extLst>
              </a:tr>
              <a:tr h="370840">
                <a:tc>
                  <a:txBody>
                    <a:bodyPr/>
                    <a:lstStyle/>
                    <a:p>
                      <a:r>
                        <a:rPr lang="en-US" sz="1000"/>
                        <a:t>MABECS Sdn Bhd</a:t>
                      </a:r>
                    </a:p>
                  </a:txBody>
                  <a:tcPr/>
                </a:tc>
                <a:tc>
                  <a:txBody>
                    <a:bodyPr/>
                    <a:lstStyle/>
                    <a:p>
                      <a:r>
                        <a:rPr lang="en-US" sz="1000"/>
                        <a:t>14697</a:t>
                      </a:r>
                    </a:p>
                  </a:txBody>
                  <a:tcPr/>
                </a:tc>
                <a:tc>
                  <a:txBody>
                    <a:bodyPr/>
                    <a:lstStyle/>
                    <a:p>
                      <a:r>
                        <a:rPr lang="en-US" sz="1000"/>
                        <a:t>892</a:t>
                      </a:r>
                    </a:p>
                  </a:txBody>
                  <a:tcPr/>
                </a:tc>
                <a:tc>
                  <a:txBody>
                    <a:bodyPr/>
                    <a:lstStyle/>
                    <a:p>
                      <a:r>
                        <a:rPr lang="en-US" sz="1000"/>
                        <a:t>18</a:t>
                      </a:r>
                    </a:p>
                  </a:txBody>
                  <a:tcPr/>
                </a:tc>
                <a:tc>
                  <a:txBody>
                    <a:bodyPr/>
                    <a:lstStyle/>
                    <a:p>
                      <a:r>
                        <a:rPr lang="en-US" sz="1000"/>
                        <a:t>1681</a:t>
                      </a:r>
                    </a:p>
                  </a:txBody>
                  <a:tcPr/>
                </a:tc>
                <a:tc>
                  <a:txBody>
                    <a:bodyPr/>
                    <a:lstStyle/>
                    <a:p>
                      <a:r>
                        <a:rPr lang="en-US" sz="1000"/>
                        <a:t>1</a:t>
                      </a:r>
                    </a:p>
                  </a:txBody>
                  <a:tcPr/>
                </a:tc>
                <a:tc>
                  <a:txBody>
                    <a:bodyPr/>
                    <a:lstStyle/>
                    <a:p>
                      <a:r>
                        <a:rPr lang="en-US" sz="1000"/>
                        <a:t>10</a:t>
                      </a:r>
                    </a:p>
                  </a:txBody>
                  <a:tcPr/>
                </a:tc>
                <a:tc>
                  <a:txBody>
                    <a:bodyPr/>
                    <a:lstStyle/>
                    <a:p>
                      <a:r>
                        <a:rPr lang="en-US" sz="1000"/>
                        <a:t>0</a:t>
                      </a:r>
                    </a:p>
                  </a:txBody>
                  <a:tcPr/>
                </a:tc>
                <a:tc>
                  <a:txBody>
                    <a:bodyPr/>
                    <a:lstStyle/>
                    <a:p>
                      <a:r>
                        <a:rPr lang="en-US" sz="1000"/>
                        <a:t>0.6596%</a:t>
                      </a:r>
                    </a:p>
                  </a:txBody>
                  <a:tcPr/>
                </a:tc>
                <a:tc>
                  <a:txBody>
                    <a:bodyPr/>
                    <a:lstStyle/>
                    <a:p>
                      <a:r>
                        <a:rPr lang="en-US" sz="1000"/>
                        <a:t>0.0%</a:t>
                      </a:r>
                    </a:p>
                  </a:txBody>
                  <a:tcPr/>
                </a:tc>
                <a:extLst>
                  <a:ext uri="{0D108BD9-81ED-4DB2-BD59-A6C34878D82A}">
                    <a16:rowId xmlns:a16="http://schemas.microsoft.com/office/drawing/2014/main" val="2665518674"/>
                  </a:ext>
                </a:extLst>
              </a:tr>
            </a:tbl>
          </a:graphicData>
        </a:graphic>
      </p:graphicFrame>
      <p:sp>
        <p:nvSpPr>
          <p:cNvPr id="4" name="Text Placeholder 3">
            <a:extLst>
              <a:ext uri="{FF2B5EF4-FFF2-40B4-BE49-F238E27FC236}">
                <a16:creationId xmlns:a16="http://schemas.microsoft.com/office/drawing/2014/main" id="{9A3E3569-4389-423E-804F-16B37113AFD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45884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566FC-1886-42A2-950B-52E86B824500}"/>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D9F0EC72-28AD-4694-8D59-2A02969BBA53}"/>
              </a:ext>
            </a:extLst>
          </p:cNvPr>
          <p:cNvGraphicFramePr>
            <a:graphicFrameLocks noGrp="1"/>
          </p:cNvGraphicFramePr>
          <p:nvPr>
            <p:ph type="tbl" sz="quarter" idx="13"/>
            <p:extLst>
              <p:ext uri="{D42A27DB-BD31-4B8C-83A1-F6EECF244321}">
                <p14:modId xmlns:p14="http://schemas.microsoft.com/office/powerpoint/2010/main" val="2995923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26922427"/>
                    </a:ext>
                  </a:extLst>
                </a:gridCol>
                <a:gridCol w="1645920">
                  <a:extLst>
                    <a:ext uri="{9D8B030D-6E8A-4147-A177-3AD203B41FA5}">
                      <a16:colId xmlns:a16="http://schemas.microsoft.com/office/drawing/2014/main" val="2815220390"/>
                    </a:ext>
                  </a:extLst>
                </a:gridCol>
                <a:gridCol w="1645920">
                  <a:extLst>
                    <a:ext uri="{9D8B030D-6E8A-4147-A177-3AD203B41FA5}">
                      <a16:colId xmlns:a16="http://schemas.microsoft.com/office/drawing/2014/main" val="2982084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20503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extLst>
                  <a:ext uri="{0D108BD9-81ED-4DB2-BD59-A6C34878D82A}">
                    <a16:rowId xmlns:a16="http://schemas.microsoft.com/office/drawing/2014/main" val="1979166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2515166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extLst>
                  <a:ext uri="{0D108BD9-81ED-4DB2-BD59-A6C34878D82A}">
                    <a16:rowId xmlns:a16="http://schemas.microsoft.com/office/drawing/2014/main" val="2611392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342312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559971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extLst>
                  <a:ext uri="{0D108BD9-81ED-4DB2-BD59-A6C34878D82A}">
                    <a16:rowId xmlns:a16="http://schemas.microsoft.com/office/drawing/2014/main" val="2868960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240170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03259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83371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3935588393"/>
                  </a:ext>
                </a:extLst>
              </a:tr>
            </a:tbl>
          </a:graphicData>
        </a:graphic>
      </p:graphicFrame>
      <p:sp>
        <p:nvSpPr>
          <p:cNvPr id="4" name="Text Placeholder 3">
            <a:extLst>
              <a:ext uri="{FF2B5EF4-FFF2-40B4-BE49-F238E27FC236}">
                <a16:creationId xmlns:a16="http://schemas.microsoft.com/office/drawing/2014/main" id="{A845C5BD-B0D4-4539-BEC8-764EB975F6E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91854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B0D8C-A2DF-4E3C-A73D-BC2E5A807887}"/>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7C435C25-FFE2-45A6-AFB4-D8BE4BEF3E7B}"/>
              </a:ext>
            </a:extLst>
          </p:cNvPr>
          <p:cNvGraphicFramePr>
            <a:graphicFrameLocks noGrp="1"/>
          </p:cNvGraphicFramePr>
          <p:nvPr>
            <p:ph type="tbl" sz="quarter" idx="13"/>
            <p:extLst>
              <p:ext uri="{D42A27DB-BD31-4B8C-83A1-F6EECF244321}">
                <p14:modId xmlns:p14="http://schemas.microsoft.com/office/powerpoint/2010/main" val="3837706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131276205"/>
                    </a:ext>
                  </a:extLst>
                </a:gridCol>
                <a:gridCol w="1645920">
                  <a:extLst>
                    <a:ext uri="{9D8B030D-6E8A-4147-A177-3AD203B41FA5}">
                      <a16:colId xmlns:a16="http://schemas.microsoft.com/office/drawing/2014/main" val="3749963699"/>
                    </a:ext>
                  </a:extLst>
                </a:gridCol>
                <a:gridCol w="1645920">
                  <a:extLst>
                    <a:ext uri="{9D8B030D-6E8A-4147-A177-3AD203B41FA5}">
                      <a16:colId xmlns:a16="http://schemas.microsoft.com/office/drawing/2014/main" val="14340576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450776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088951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607617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026452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412799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538983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976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733501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613821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561442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743216425"/>
                  </a:ext>
                </a:extLst>
              </a:tr>
            </a:tbl>
          </a:graphicData>
        </a:graphic>
      </p:graphicFrame>
      <p:sp>
        <p:nvSpPr>
          <p:cNvPr id="4" name="Text Placeholder 3">
            <a:extLst>
              <a:ext uri="{FF2B5EF4-FFF2-40B4-BE49-F238E27FC236}">
                <a16:creationId xmlns:a16="http://schemas.microsoft.com/office/drawing/2014/main" id="{197D76C1-5A1A-4863-8B98-447116D030B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42150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2FECB-4DF3-42B6-9B1D-D1FB836E6262}"/>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5FE8D2E6-05DE-4EB2-97F4-251A1BD34EDE}"/>
              </a:ext>
            </a:extLst>
          </p:cNvPr>
          <p:cNvGraphicFramePr>
            <a:graphicFrameLocks noGrp="1"/>
          </p:cNvGraphicFramePr>
          <p:nvPr>
            <p:ph type="tbl" sz="quarter" idx="13"/>
            <p:extLst>
              <p:ext uri="{D42A27DB-BD31-4B8C-83A1-F6EECF244321}">
                <p14:modId xmlns:p14="http://schemas.microsoft.com/office/powerpoint/2010/main" val="1174625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496550"/>
                    </a:ext>
                  </a:extLst>
                </a:gridCol>
                <a:gridCol w="1645920">
                  <a:extLst>
                    <a:ext uri="{9D8B030D-6E8A-4147-A177-3AD203B41FA5}">
                      <a16:colId xmlns:a16="http://schemas.microsoft.com/office/drawing/2014/main" val="1784652269"/>
                    </a:ext>
                  </a:extLst>
                </a:gridCol>
                <a:gridCol w="1645920">
                  <a:extLst>
                    <a:ext uri="{9D8B030D-6E8A-4147-A177-3AD203B41FA5}">
                      <a16:colId xmlns:a16="http://schemas.microsoft.com/office/drawing/2014/main" val="3549186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75981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Dhaka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594334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975493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1818287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19992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Kathmandu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1668436347"/>
                  </a:ext>
                </a:extLst>
              </a:tr>
            </a:tbl>
          </a:graphicData>
        </a:graphic>
      </p:graphicFrame>
      <p:sp>
        <p:nvSpPr>
          <p:cNvPr id="4" name="Text Placeholder 3">
            <a:extLst>
              <a:ext uri="{FF2B5EF4-FFF2-40B4-BE49-F238E27FC236}">
                <a16:creationId xmlns:a16="http://schemas.microsoft.com/office/drawing/2014/main" id="{14A9C252-1CDB-44B5-AC75-8B94B02CFA9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04847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E67F0-498A-4DB0-B585-3BFE7940F382}"/>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11AF1D19-8EAE-4C7B-9837-1FE1FBCBEE44}"/>
              </a:ext>
            </a:extLst>
          </p:cNvPr>
          <p:cNvGraphicFramePr>
            <a:graphicFrameLocks noGrp="1"/>
          </p:cNvGraphicFramePr>
          <p:nvPr>
            <p:ph type="tbl" sz="quarter" idx="13"/>
            <p:extLst>
              <p:ext uri="{D42A27DB-BD31-4B8C-83A1-F6EECF244321}">
                <p14:modId xmlns:p14="http://schemas.microsoft.com/office/powerpoint/2010/main" val="414867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48111976"/>
                    </a:ext>
                  </a:extLst>
                </a:gridCol>
                <a:gridCol w="658368">
                  <a:extLst>
                    <a:ext uri="{9D8B030D-6E8A-4147-A177-3AD203B41FA5}">
                      <a16:colId xmlns:a16="http://schemas.microsoft.com/office/drawing/2014/main" val="2422007952"/>
                    </a:ext>
                  </a:extLst>
                </a:gridCol>
                <a:gridCol w="658368">
                  <a:extLst>
                    <a:ext uri="{9D8B030D-6E8A-4147-A177-3AD203B41FA5}">
                      <a16:colId xmlns:a16="http://schemas.microsoft.com/office/drawing/2014/main" val="1284637353"/>
                    </a:ext>
                  </a:extLst>
                </a:gridCol>
                <a:gridCol w="658368">
                  <a:extLst>
                    <a:ext uri="{9D8B030D-6E8A-4147-A177-3AD203B41FA5}">
                      <a16:colId xmlns:a16="http://schemas.microsoft.com/office/drawing/2014/main" val="84424695"/>
                    </a:ext>
                  </a:extLst>
                </a:gridCol>
                <a:gridCol w="658368">
                  <a:extLst>
                    <a:ext uri="{9D8B030D-6E8A-4147-A177-3AD203B41FA5}">
                      <a16:colId xmlns:a16="http://schemas.microsoft.com/office/drawing/2014/main" val="4091150417"/>
                    </a:ext>
                  </a:extLst>
                </a:gridCol>
                <a:gridCol w="658368">
                  <a:extLst>
                    <a:ext uri="{9D8B030D-6E8A-4147-A177-3AD203B41FA5}">
                      <a16:colId xmlns:a16="http://schemas.microsoft.com/office/drawing/2014/main" val="2918723695"/>
                    </a:ext>
                  </a:extLst>
                </a:gridCol>
                <a:gridCol w="658368">
                  <a:extLst>
                    <a:ext uri="{9D8B030D-6E8A-4147-A177-3AD203B41FA5}">
                      <a16:colId xmlns:a16="http://schemas.microsoft.com/office/drawing/2014/main" val="213793618"/>
                    </a:ext>
                  </a:extLst>
                </a:gridCol>
                <a:gridCol w="658368">
                  <a:extLst>
                    <a:ext uri="{9D8B030D-6E8A-4147-A177-3AD203B41FA5}">
                      <a16:colId xmlns:a16="http://schemas.microsoft.com/office/drawing/2014/main" val="115022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9456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- 2018-02-28 12:38:00</a:t>
                      </a:r>
                      <a:r>
                        <a:rPr kumimoji="0" lang="en-US" sz="1000" b="0" i="0" u="none" strike="noStrike" kern="1200" cap="none" spc="0" normalizeH="0" baseline="0" noProof="0">
                          <a:ln>
                            <a:noFill/>
                          </a:ln>
                          <a:solidFill>
                            <a:prstClr val="black"/>
                          </a:solidFill>
                          <a:effectLst/>
                          <a:uLnTx/>
                          <a:uFillTx/>
                          <a:latin typeface="+mn-lt"/>
                          <a:ea typeface="+mn-ea"/>
                          <a:cs typeface="+mn-cs"/>
                        </a:rPr>
                        <a:t>
Bidding a total goodbye to snacking is tough in a short period of time especially after indulging with unhealthy snacks during the festive season.
If you feel like snacking, you can make a fruit bowl or munch on a handful of nuts for a healthier option. 😋
Source:
https://www.heycare.com/blog/post-festival-diet-to-lose-weight/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46400284"/>
                  </a:ext>
                </a:extLst>
              </a:tr>
            </a:tbl>
          </a:graphicData>
        </a:graphic>
      </p:graphicFrame>
      <p:sp>
        <p:nvSpPr>
          <p:cNvPr id="4" name="Text Placeholder 3">
            <a:extLst>
              <a:ext uri="{FF2B5EF4-FFF2-40B4-BE49-F238E27FC236}">
                <a16:creationId xmlns:a16="http://schemas.microsoft.com/office/drawing/2014/main" id="{FBADC0C6-E26F-4E26-AD23-87D15DA5BC3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503366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383CF-560A-46BE-94DC-BA497844DB9E}"/>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FAFE72DC-699A-483F-A054-19CA3EAA3776}"/>
              </a:ext>
            </a:extLst>
          </p:cNvPr>
          <p:cNvGraphicFramePr>
            <a:graphicFrameLocks noGrp="1"/>
          </p:cNvGraphicFramePr>
          <p:nvPr>
            <p:ph type="tbl" sz="quarter" idx="13"/>
            <p:extLst>
              <p:ext uri="{D42A27DB-BD31-4B8C-83A1-F6EECF244321}">
                <p14:modId xmlns:p14="http://schemas.microsoft.com/office/powerpoint/2010/main" val="790261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48663856"/>
                    </a:ext>
                  </a:extLst>
                </a:gridCol>
                <a:gridCol w="658368">
                  <a:extLst>
                    <a:ext uri="{9D8B030D-6E8A-4147-A177-3AD203B41FA5}">
                      <a16:colId xmlns:a16="http://schemas.microsoft.com/office/drawing/2014/main" val="4030531296"/>
                    </a:ext>
                  </a:extLst>
                </a:gridCol>
                <a:gridCol w="658368">
                  <a:extLst>
                    <a:ext uri="{9D8B030D-6E8A-4147-A177-3AD203B41FA5}">
                      <a16:colId xmlns:a16="http://schemas.microsoft.com/office/drawing/2014/main" val="445425790"/>
                    </a:ext>
                  </a:extLst>
                </a:gridCol>
                <a:gridCol w="658368">
                  <a:extLst>
                    <a:ext uri="{9D8B030D-6E8A-4147-A177-3AD203B41FA5}">
                      <a16:colId xmlns:a16="http://schemas.microsoft.com/office/drawing/2014/main" val="4042206325"/>
                    </a:ext>
                  </a:extLst>
                </a:gridCol>
                <a:gridCol w="658368">
                  <a:extLst>
                    <a:ext uri="{9D8B030D-6E8A-4147-A177-3AD203B41FA5}">
                      <a16:colId xmlns:a16="http://schemas.microsoft.com/office/drawing/2014/main" val="956983148"/>
                    </a:ext>
                  </a:extLst>
                </a:gridCol>
                <a:gridCol w="658368">
                  <a:extLst>
                    <a:ext uri="{9D8B030D-6E8A-4147-A177-3AD203B41FA5}">
                      <a16:colId xmlns:a16="http://schemas.microsoft.com/office/drawing/2014/main" val="1778769737"/>
                    </a:ext>
                  </a:extLst>
                </a:gridCol>
                <a:gridCol w="658368">
                  <a:extLst>
                    <a:ext uri="{9D8B030D-6E8A-4147-A177-3AD203B41FA5}">
                      <a16:colId xmlns:a16="http://schemas.microsoft.com/office/drawing/2014/main" val="3549294030"/>
                    </a:ext>
                  </a:extLst>
                </a:gridCol>
                <a:gridCol w="658368">
                  <a:extLst>
                    <a:ext uri="{9D8B030D-6E8A-4147-A177-3AD203B41FA5}">
                      <a16:colId xmlns:a16="http://schemas.microsoft.com/office/drawing/2014/main" val="2318847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9013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- 2018-02-25 13:40:00</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what’s the difference?
Leave a guess in the comment section below before clicking “read more” for the answer.
.
.
.
.
.
.
.
.
.
The United Kingdom includes Northern Ireland, while Great Britain does not.
Source:
UK Facts: 109 Facts about The 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6648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- 2018-02-23 20:00:00</a:t>
                      </a:r>
                      <a:r>
                        <a:rPr kumimoji="0" lang="en-US" sz="1000" b="0" i="0" u="none" strike="noStrike" kern="1200" cap="none" spc="0" normalizeH="0" baseline="0" noProof="0">
                          <a:ln>
                            <a:noFill/>
                          </a:ln>
                          <a:solidFill>
                            <a:prstClr val="black"/>
                          </a:solidFill>
                          <a:effectLst/>
                          <a:uLnTx/>
                          <a:uFillTx/>
                          <a:latin typeface="+mn-lt"/>
                          <a:ea typeface="+mn-ea"/>
                          <a:cs typeface="+mn-cs"/>
                        </a:rPr>
                        <a:t>
One does not simply avoid Chinese New Year snacks, don’t you agree? :P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30798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- 2018-02-21 09:05:07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9945915"/>
                  </a:ext>
                </a:extLst>
              </a:tr>
            </a:tbl>
          </a:graphicData>
        </a:graphic>
      </p:graphicFrame>
      <p:sp>
        <p:nvSpPr>
          <p:cNvPr id="4" name="Text Placeholder 3">
            <a:extLst>
              <a:ext uri="{FF2B5EF4-FFF2-40B4-BE49-F238E27FC236}">
                <a16:creationId xmlns:a16="http://schemas.microsoft.com/office/drawing/2014/main" id="{8E513131-18A5-41E0-8383-274A2885051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509785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660444-8C97-405F-B5E1-8DD097AC1D7F}"/>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FF2B9A23-A263-41ED-A1B5-A2DD7CF23952}"/>
              </a:ext>
            </a:extLst>
          </p:cNvPr>
          <p:cNvGraphicFramePr>
            <a:graphicFrameLocks noGrp="1"/>
          </p:cNvGraphicFramePr>
          <p:nvPr>
            <p:ph type="tbl" sz="quarter" idx="13"/>
            <p:extLst>
              <p:ext uri="{D42A27DB-BD31-4B8C-83A1-F6EECF244321}">
                <p14:modId xmlns:p14="http://schemas.microsoft.com/office/powerpoint/2010/main" val="1252011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51536160"/>
                    </a:ext>
                  </a:extLst>
                </a:gridCol>
                <a:gridCol w="658368">
                  <a:extLst>
                    <a:ext uri="{9D8B030D-6E8A-4147-A177-3AD203B41FA5}">
                      <a16:colId xmlns:a16="http://schemas.microsoft.com/office/drawing/2014/main" val="2372677924"/>
                    </a:ext>
                  </a:extLst>
                </a:gridCol>
                <a:gridCol w="658368">
                  <a:extLst>
                    <a:ext uri="{9D8B030D-6E8A-4147-A177-3AD203B41FA5}">
                      <a16:colId xmlns:a16="http://schemas.microsoft.com/office/drawing/2014/main" val="2118351549"/>
                    </a:ext>
                  </a:extLst>
                </a:gridCol>
                <a:gridCol w="658368">
                  <a:extLst>
                    <a:ext uri="{9D8B030D-6E8A-4147-A177-3AD203B41FA5}">
                      <a16:colId xmlns:a16="http://schemas.microsoft.com/office/drawing/2014/main" val="3360837567"/>
                    </a:ext>
                  </a:extLst>
                </a:gridCol>
                <a:gridCol w="658368">
                  <a:extLst>
                    <a:ext uri="{9D8B030D-6E8A-4147-A177-3AD203B41FA5}">
                      <a16:colId xmlns:a16="http://schemas.microsoft.com/office/drawing/2014/main" val="3810468643"/>
                    </a:ext>
                  </a:extLst>
                </a:gridCol>
                <a:gridCol w="658368">
                  <a:extLst>
                    <a:ext uri="{9D8B030D-6E8A-4147-A177-3AD203B41FA5}">
                      <a16:colId xmlns:a16="http://schemas.microsoft.com/office/drawing/2014/main" val="200094002"/>
                    </a:ext>
                  </a:extLst>
                </a:gridCol>
                <a:gridCol w="658368">
                  <a:extLst>
                    <a:ext uri="{9D8B030D-6E8A-4147-A177-3AD203B41FA5}">
                      <a16:colId xmlns:a16="http://schemas.microsoft.com/office/drawing/2014/main" val="4011995619"/>
                    </a:ext>
                  </a:extLst>
                </a:gridCol>
                <a:gridCol w="658368">
                  <a:extLst>
                    <a:ext uri="{9D8B030D-6E8A-4147-A177-3AD203B41FA5}">
                      <a16:colId xmlns:a16="http://schemas.microsoft.com/office/drawing/2014/main" val="457617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1710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- 2018-02-19 11:58:00</a:t>
                      </a:r>
                      <a:r>
                        <a:rPr kumimoji="0" lang="en-US" sz="1000" b="0" i="0" u="none" strike="noStrike" kern="1200" cap="none" spc="0" normalizeH="0" baseline="0" noProof="0">
                          <a:ln>
                            <a:noFill/>
                          </a:ln>
                          <a:solidFill>
                            <a:prstClr val="black"/>
                          </a:solidFill>
                          <a:effectLst/>
                          <a:uLnTx/>
                          <a:uFillTx/>
                          <a:latin typeface="+mn-lt"/>
                          <a:ea typeface="+mn-ea"/>
                          <a:cs typeface="+mn-cs"/>
                        </a:rPr>
                        <a:t>
For those who are suffering from the Monday Blues, you will need this. :P
#MondayBlues #puns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60287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- 2018-02-16 01:00:00</a:t>
                      </a:r>
                      <a:r>
                        <a:rPr kumimoji="0" lang="en-US" sz="1000" b="0" i="0" u="none" strike="noStrike" kern="1200" cap="none" spc="0" normalizeH="0" baseline="0" noProof="0">
                          <a:ln>
                            <a:noFill/>
                          </a:ln>
                          <a:solidFill>
                            <a:prstClr val="black"/>
                          </a:solidFill>
                          <a:effectLst/>
                          <a:uLnTx/>
                          <a:uFillTx/>
                          <a:latin typeface="+mn-lt"/>
                          <a:ea typeface="+mn-ea"/>
                          <a:cs typeface="+mn-cs"/>
                        </a:rPr>
                        <a:t>
Let this spring festival see you in the best personal and professional form, Happy Chinese New Year!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41509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- 2018-02-15 12:36:00</a:t>
                      </a:r>
                      <a:r>
                        <a:rPr kumimoji="0" lang="en-US" sz="1000" b="0" i="0" u="none" strike="noStrike" kern="1200" cap="none" spc="0" normalizeH="0" baseline="0" noProof="0">
                          <a:ln>
                            <a:noFill/>
                          </a:ln>
                          <a:solidFill>
                            <a:prstClr val="black"/>
                          </a:solidFill>
                          <a:effectLst/>
                          <a:uLnTx/>
                          <a:uFillTx/>
                          <a:latin typeface="+mn-lt"/>
                          <a:ea typeface="+mn-ea"/>
                          <a:cs typeface="+mn-cs"/>
                        </a:rPr>
                        <a:t>
Traditionally, the Chinese do not wash their clothes on the first and second day of the the lunar year because these two days are celebrated as the birthday of the Water God. 
Hair must also not be washed on the first day. In the Chinese language, hair has the same character and sound as 'to become wealthy‘. Therefore, it’s not a good thing to “wash one’s fortune away” at the beginning of the New Year.
Source:
https://www.chinahighlights.com/travelguide/festivals/chinese-new-year-taboos.htm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79313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- 2018-02-15 09:53:11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98159175"/>
                  </a:ext>
                </a:extLst>
              </a:tr>
            </a:tbl>
          </a:graphicData>
        </a:graphic>
      </p:graphicFrame>
      <p:sp>
        <p:nvSpPr>
          <p:cNvPr id="4" name="Text Placeholder 3">
            <a:extLst>
              <a:ext uri="{FF2B5EF4-FFF2-40B4-BE49-F238E27FC236}">
                <a16:creationId xmlns:a16="http://schemas.microsoft.com/office/drawing/2014/main" id="{127419E5-A9E1-4875-8E0A-BC41523F93D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24018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10951-55D6-4818-B221-BE2D21FE1D05}"/>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468FFA1A-C795-43A5-B684-2D72A3C00F3A}"/>
              </a:ext>
            </a:extLst>
          </p:cNvPr>
          <p:cNvGraphicFramePr>
            <a:graphicFrameLocks noGrp="1"/>
          </p:cNvGraphicFramePr>
          <p:nvPr>
            <p:ph type="tbl" sz="quarter" idx="13"/>
            <p:extLst>
              <p:ext uri="{D42A27DB-BD31-4B8C-83A1-F6EECF244321}">
                <p14:modId xmlns:p14="http://schemas.microsoft.com/office/powerpoint/2010/main" val="33217112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38835363"/>
                    </a:ext>
                  </a:extLst>
                </a:gridCol>
                <a:gridCol w="658368">
                  <a:extLst>
                    <a:ext uri="{9D8B030D-6E8A-4147-A177-3AD203B41FA5}">
                      <a16:colId xmlns:a16="http://schemas.microsoft.com/office/drawing/2014/main" val="4080966929"/>
                    </a:ext>
                  </a:extLst>
                </a:gridCol>
                <a:gridCol w="658368">
                  <a:extLst>
                    <a:ext uri="{9D8B030D-6E8A-4147-A177-3AD203B41FA5}">
                      <a16:colId xmlns:a16="http://schemas.microsoft.com/office/drawing/2014/main" val="3755904936"/>
                    </a:ext>
                  </a:extLst>
                </a:gridCol>
                <a:gridCol w="658368">
                  <a:extLst>
                    <a:ext uri="{9D8B030D-6E8A-4147-A177-3AD203B41FA5}">
                      <a16:colId xmlns:a16="http://schemas.microsoft.com/office/drawing/2014/main" val="4127930745"/>
                    </a:ext>
                  </a:extLst>
                </a:gridCol>
                <a:gridCol w="658368">
                  <a:extLst>
                    <a:ext uri="{9D8B030D-6E8A-4147-A177-3AD203B41FA5}">
                      <a16:colId xmlns:a16="http://schemas.microsoft.com/office/drawing/2014/main" val="2585929194"/>
                    </a:ext>
                  </a:extLst>
                </a:gridCol>
                <a:gridCol w="658368">
                  <a:extLst>
                    <a:ext uri="{9D8B030D-6E8A-4147-A177-3AD203B41FA5}">
                      <a16:colId xmlns:a16="http://schemas.microsoft.com/office/drawing/2014/main" val="2972605206"/>
                    </a:ext>
                  </a:extLst>
                </a:gridCol>
                <a:gridCol w="658368">
                  <a:extLst>
                    <a:ext uri="{9D8B030D-6E8A-4147-A177-3AD203B41FA5}">
                      <a16:colId xmlns:a16="http://schemas.microsoft.com/office/drawing/2014/main" val="2739531143"/>
                    </a:ext>
                  </a:extLst>
                </a:gridCol>
                <a:gridCol w="658368">
                  <a:extLst>
                    <a:ext uri="{9D8B030D-6E8A-4147-A177-3AD203B41FA5}">
                      <a16:colId xmlns:a16="http://schemas.microsoft.com/office/drawing/2014/main" val="3414327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5974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- 2018-02-14 15:49:22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6620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- 2018-02-14 00:00:00</a:t>
                      </a:r>
                      <a:r>
                        <a:rPr kumimoji="0" lang="en-US" sz="1000" b="0" i="0" u="none" strike="noStrike" kern="1200" cap="none" spc="0" normalizeH="0" baseline="0" noProof="0">
                          <a:ln>
                            <a:noFill/>
                          </a:ln>
                          <a:solidFill>
                            <a:prstClr val="black"/>
                          </a:solidFill>
                          <a:effectLst/>
                          <a:uLnTx/>
                          <a:uFillTx/>
                          <a:latin typeface="+mn-lt"/>
                          <a:ea typeface="+mn-ea"/>
                          <a:cs typeface="+mn-cs"/>
                        </a:rPr>
                        <a:t>
Make sure to put on your sunglasses when you’re scrolling through social media today. :p
Happy Valentines Day everyone! &lt;3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07400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- 2018-02-12 21:00:00</a:t>
                      </a:r>
                      <a:r>
                        <a:rPr kumimoji="0" lang="en-US" sz="1000" b="0" i="0" u="none" strike="noStrike" kern="1200" cap="none" spc="0" normalizeH="0" baseline="0" noProof="0">
                          <a:ln>
                            <a:noFill/>
                          </a:ln>
                          <a:solidFill>
                            <a:prstClr val="black"/>
                          </a:solidFill>
                          <a:effectLst/>
                          <a:uLnTx/>
                          <a:uFillTx/>
                          <a:latin typeface="+mn-lt"/>
                          <a:ea typeface="+mn-ea"/>
                          <a:cs typeface="+mn-cs"/>
                        </a:rPr>
                        <a:t>
If you are spending the spring festival in the UK, why not join the Chinese New Year celebrations that are held in London? 😁
But first, here are some insider tips about the celebrations in London, do read up before going! 
https://www.timeout.com/london/things-to-do/eight-insiders-tips-for-celebrating-chinese-new-year-in-central-london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56609633"/>
                  </a:ext>
                </a:extLst>
              </a:tr>
            </a:tbl>
          </a:graphicData>
        </a:graphic>
      </p:graphicFrame>
      <p:sp>
        <p:nvSpPr>
          <p:cNvPr id="4" name="Text Placeholder 3">
            <a:extLst>
              <a:ext uri="{FF2B5EF4-FFF2-40B4-BE49-F238E27FC236}">
                <a16:creationId xmlns:a16="http://schemas.microsoft.com/office/drawing/2014/main" id="{3B819B45-A32B-43B1-BFBF-FA8026947B6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12159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66A8A-7059-4812-9C0E-AF3993C6EB30}"/>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B46C2514-EC02-4E2D-9C11-5D1A26473D93}"/>
              </a:ext>
            </a:extLst>
          </p:cNvPr>
          <p:cNvGraphicFramePr>
            <a:graphicFrameLocks noGrp="1"/>
          </p:cNvGraphicFramePr>
          <p:nvPr>
            <p:ph type="tbl" sz="quarter" idx="13"/>
            <p:extLst>
              <p:ext uri="{D42A27DB-BD31-4B8C-83A1-F6EECF244321}">
                <p14:modId xmlns:p14="http://schemas.microsoft.com/office/powerpoint/2010/main" val="1755541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3864302"/>
                    </a:ext>
                  </a:extLst>
                </a:gridCol>
                <a:gridCol w="658368">
                  <a:extLst>
                    <a:ext uri="{9D8B030D-6E8A-4147-A177-3AD203B41FA5}">
                      <a16:colId xmlns:a16="http://schemas.microsoft.com/office/drawing/2014/main" val="2986946719"/>
                    </a:ext>
                  </a:extLst>
                </a:gridCol>
                <a:gridCol w="658368">
                  <a:extLst>
                    <a:ext uri="{9D8B030D-6E8A-4147-A177-3AD203B41FA5}">
                      <a16:colId xmlns:a16="http://schemas.microsoft.com/office/drawing/2014/main" val="3356643807"/>
                    </a:ext>
                  </a:extLst>
                </a:gridCol>
                <a:gridCol w="658368">
                  <a:extLst>
                    <a:ext uri="{9D8B030D-6E8A-4147-A177-3AD203B41FA5}">
                      <a16:colId xmlns:a16="http://schemas.microsoft.com/office/drawing/2014/main" val="1808328713"/>
                    </a:ext>
                  </a:extLst>
                </a:gridCol>
                <a:gridCol w="658368">
                  <a:extLst>
                    <a:ext uri="{9D8B030D-6E8A-4147-A177-3AD203B41FA5}">
                      <a16:colId xmlns:a16="http://schemas.microsoft.com/office/drawing/2014/main" val="1414597891"/>
                    </a:ext>
                  </a:extLst>
                </a:gridCol>
                <a:gridCol w="658368">
                  <a:extLst>
                    <a:ext uri="{9D8B030D-6E8A-4147-A177-3AD203B41FA5}">
                      <a16:colId xmlns:a16="http://schemas.microsoft.com/office/drawing/2014/main" val="2576237611"/>
                    </a:ext>
                  </a:extLst>
                </a:gridCol>
                <a:gridCol w="658368">
                  <a:extLst>
                    <a:ext uri="{9D8B030D-6E8A-4147-A177-3AD203B41FA5}">
                      <a16:colId xmlns:a16="http://schemas.microsoft.com/office/drawing/2014/main" val="2476480284"/>
                    </a:ext>
                  </a:extLst>
                </a:gridCol>
                <a:gridCol w="658368">
                  <a:extLst>
                    <a:ext uri="{9D8B030D-6E8A-4147-A177-3AD203B41FA5}">
                      <a16:colId xmlns:a16="http://schemas.microsoft.com/office/drawing/2014/main" val="699657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92852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- 2018-02-11 12:31:00</a:t>
                      </a:r>
                      <a:r>
                        <a:rPr kumimoji="0" lang="en-US" sz="1000" b="0" i="0" u="none" strike="noStrike" kern="1200" cap="none" spc="0" normalizeH="0" baseline="0" noProof="0">
                          <a:ln>
                            <a:noFill/>
                          </a:ln>
                          <a:solidFill>
                            <a:prstClr val="black"/>
                          </a:solidFill>
                          <a:effectLst/>
                          <a:uLnTx/>
                          <a:uFillTx/>
                          <a:latin typeface="+mn-lt"/>
                          <a:ea typeface="+mn-ea"/>
                          <a:cs typeface="+mn-cs"/>
                        </a:rPr>
                        <a:t>
Aspiring to embark on a career in Business &amp; Finance? 
Join us at the MABECS Business &amp; Finance Taster evening to experience Business &amp; Finance education in the UK. Join International Business academics from the University of Keele as they explore Finance and Economics in International Business through real life business scenarios in an interactive workshop.
Venue: MABECS Office
Date &amp; Time: 6 March 2018, 5.30pm
Speakers: Dr Pawel Capik, Lecturer in International Business, University of Keele
For more information, contact us via email: ukdegrees@mabecs.com / Tel: 03-79567655/439.
Hurry, limited seats available.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1732559"/>
                  </a:ext>
                </a:extLst>
              </a:tr>
            </a:tbl>
          </a:graphicData>
        </a:graphic>
      </p:graphicFrame>
      <p:sp>
        <p:nvSpPr>
          <p:cNvPr id="4" name="Text Placeholder 3">
            <a:extLst>
              <a:ext uri="{FF2B5EF4-FFF2-40B4-BE49-F238E27FC236}">
                <a16:creationId xmlns:a16="http://schemas.microsoft.com/office/drawing/2014/main" id="{C6DA7382-2A6C-49CA-8782-FC7EBC8E759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03943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490E7-7804-4DAB-A82E-A54459A230E9}"/>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601C3C7D-3CCD-47C4-8B87-9A9946B36B61}"/>
              </a:ext>
            </a:extLst>
          </p:cNvPr>
          <p:cNvGraphicFramePr>
            <a:graphicFrameLocks noGrp="1"/>
          </p:cNvGraphicFramePr>
          <p:nvPr>
            <p:ph type="tbl" sz="quarter" idx="13"/>
            <p:extLst>
              <p:ext uri="{D42A27DB-BD31-4B8C-83A1-F6EECF244321}">
                <p14:modId xmlns:p14="http://schemas.microsoft.com/office/powerpoint/2010/main" val="784159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08546240"/>
                    </a:ext>
                  </a:extLst>
                </a:gridCol>
                <a:gridCol w="658368">
                  <a:extLst>
                    <a:ext uri="{9D8B030D-6E8A-4147-A177-3AD203B41FA5}">
                      <a16:colId xmlns:a16="http://schemas.microsoft.com/office/drawing/2014/main" val="154658458"/>
                    </a:ext>
                  </a:extLst>
                </a:gridCol>
                <a:gridCol w="658368">
                  <a:extLst>
                    <a:ext uri="{9D8B030D-6E8A-4147-A177-3AD203B41FA5}">
                      <a16:colId xmlns:a16="http://schemas.microsoft.com/office/drawing/2014/main" val="1748002039"/>
                    </a:ext>
                  </a:extLst>
                </a:gridCol>
                <a:gridCol w="658368">
                  <a:extLst>
                    <a:ext uri="{9D8B030D-6E8A-4147-A177-3AD203B41FA5}">
                      <a16:colId xmlns:a16="http://schemas.microsoft.com/office/drawing/2014/main" val="2807490205"/>
                    </a:ext>
                  </a:extLst>
                </a:gridCol>
                <a:gridCol w="658368">
                  <a:extLst>
                    <a:ext uri="{9D8B030D-6E8A-4147-A177-3AD203B41FA5}">
                      <a16:colId xmlns:a16="http://schemas.microsoft.com/office/drawing/2014/main" val="2357389433"/>
                    </a:ext>
                  </a:extLst>
                </a:gridCol>
                <a:gridCol w="658368">
                  <a:extLst>
                    <a:ext uri="{9D8B030D-6E8A-4147-A177-3AD203B41FA5}">
                      <a16:colId xmlns:a16="http://schemas.microsoft.com/office/drawing/2014/main" val="296110045"/>
                    </a:ext>
                  </a:extLst>
                </a:gridCol>
                <a:gridCol w="658368">
                  <a:extLst>
                    <a:ext uri="{9D8B030D-6E8A-4147-A177-3AD203B41FA5}">
                      <a16:colId xmlns:a16="http://schemas.microsoft.com/office/drawing/2014/main" val="1424143643"/>
                    </a:ext>
                  </a:extLst>
                </a:gridCol>
                <a:gridCol w="658368">
                  <a:extLst>
                    <a:ext uri="{9D8B030D-6E8A-4147-A177-3AD203B41FA5}">
                      <a16:colId xmlns:a16="http://schemas.microsoft.com/office/drawing/2014/main" val="1918419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03939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- 2018-02-10 21:30:00</a:t>
                      </a:r>
                      <a:r>
                        <a:rPr kumimoji="0" lang="en-US" sz="1000" b="0" i="0" u="none" strike="noStrike" kern="1200" cap="none" spc="0" normalizeH="0" baseline="0" noProof="0">
                          <a:ln>
                            <a:noFill/>
                          </a:ln>
                          <a:solidFill>
                            <a:prstClr val="black"/>
                          </a:solidFill>
                          <a:effectLst/>
                          <a:uLnTx/>
                          <a:uFillTx/>
                          <a:latin typeface="+mn-lt"/>
                          <a:ea typeface="+mn-ea"/>
                          <a:cs typeface="+mn-cs"/>
                        </a:rPr>
                        <a:t>
Yearning to be a bio-scientist? 
Join us for the MABECS Bio-Sciences Taster Evening to experience it firsthand. Learn with the University of Birmingham's bio-science experts as they explore DNA damage and Mutations. 
Venue: MABECS Office
Date &amp; Time: 5 March 2018, 5.30pm
Speakers: Dr Stephen Minchin, Academic Director of the Birmingham International Academy, University of Birmingham
For more information, contact us via email: ukdegrees@mabecs.com / Tel: 03-79567655/439.
Hurry, limited seats available.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9330950"/>
                  </a:ext>
                </a:extLst>
              </a:tr>
            </a:tbl>
          </a:graphicData>
        </a:graphic>
      </p:graphicFrame>
      <p:sp>
        <p:nvSpPr>
          <p:cNvPr id="4" name="Text Placeholder 3">
            <a:extLst>
              <a:ext uri="{FF2B5EF4-FFF2-40B4-BE49-F238E27FC236}">
                <a16:creationId xmlns:a16="http://schemas.microsoft.com/office/drawing/2014/main" id="{64808BCA-6826-4525-AE08-02BF135F35B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359373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B8083-FBCA-4D52-B764-E5615A1B8233}"/>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71B7BBAB-E6F6-4160-A509-915D9BE9E274}"/>
              </a:ext>
            </a:extLst>
          </p:cNvPr>
          <p:cNvGraphicFramePr>
            <a:graphicFrameLocks noGrp="1"/>
          </p:cNvGraphicFramePr>
          <p:nvPr>
            <p:ph type="tbl" sz="quarter" idx="13"/>
            <p:extLst>
              <p:ext uri="{D42A27DB-BD31-4B8C-83A1-F6EECF244321}">
                <p14:modId xmlns:p14="http://schemas.microsoft.com/office/powerpoint/2010/main" val="838090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59370034"/>
                    </a:ext>
                  </a:extLst>
                </a:gridCol>
                <a:gridCol w="658368">
                  <a:extLst>
                    <a:ext uri="{9D8B030D-6E8A-4147-A177-3AD203B41FA5}">
                      <a16:colId xmlns:a16="http://schemas.microsoft.com/office/drawing/2014/main" val="1360958916"/>
                    </a:ext>
                  </a:extLst>
                </a:gridCol>
                <a:gridCol w="658368">
                  <a:extLst>
                    <a:ext uri="{9D8B030D-6E8A-4147-A177-3AD203B41FA5}">
                      <a16:colId xmlns:a16="http://schemas.microsoft.com/office/drawing/2014/main" val="1474722886"/>
                    </a:ext>
                  </a:extLst>
                </a:gridCol>
                <a:gridCol w="658368">
                  <a:extLst>
                    <a:ext uri="{9D8B030D-6E8A-4147-A177-3AD203B41FA5}">
                      <a16:colId xmlns:a16="http://schemas.microsoft.com/office/drawing/2014/main" val="545821688"/>
                    </a:ext>
                  </a:extLst>
                </a:gridCol>
                <a:gridCol w="658368">
                  <a:extLst>
                    <a:ext uri="{9D8B030D-6E8A-4147-A177-3AD203B41FA5}">
                      <a16:colId xmlns:a16="http://schemas.microsoft.com/office/drawing/2014/main" val="3578905984"/>
                    </a:ext>
                  </a:extLst>
                </a:gridCol>
                <a:gridCol w="658368">
                  <a:extLst>
                    <a:ext uri="{9D8B030D-6E8A-4147-A177-3AD203B41FA5}">
                      <a16:colId xmlns:a16="http://schemas.microsoft.com/office/drawing/2014/main" val="3948021116"/>
                    </a:ext>
                  </a:extLst>
                </a:gridCol>
                <a:gridCol w="658368">
                  <a:extLst>
                    <a:ext uri="{9D8B030D-6E8A-4147-A177-3AD203B41FA5}">
                      <a16:colId xmlns:a16="http://schemas.microsoft.com/office/drawing/2014/main" val="1776100490"/>
                    </a:ext>
                  </a:extLst>
                </a:gridCol>
                <a:gridCol w="658368">
                  <a:extLst>
                    <a:ext uri="{9D8B030D-6E8A-4147-A177-3AD203B41FA5}">
                      <a16:colId xmlns:a16="http://schemas.microsoft.com/office/drawing/2014/main" val="4145358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68640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- 2018-02-08 20:29:00</a:t>
                      </a:r>
                      <a:r>
                        <a:rPr kumimoji="0" lang="en-US" sz="1000" b="0" i="0" u="none" strike="noStrike" kern="1200" cap="none" spc="0" normalizeH="0" baseline="0" noProof="0">
                          <a:ln>
                            <a:noFill/>
                          </a:ln>
                          <a:solidFill>
                            <a:prstClr val="black"/>
                          </a:solidFill>
                          <a:effectLst/>
                          <a:uLnTx/>
                          <a:uFillTx/>
                          <a:latin typeface="+mn-lt"/>
                          <a:ea typeface="+mn-ea"/>
                          <a:cs typeface="+mn-cs"/>
                        </a:rPr>
                        <a:t>
Want to study Medicine in the UK? Join us for the MABECS Medicine Taster Evening to experience it firsthand. Learn with the University of Sheffield's medicine experts through an interactive lecture on bio-molecular analysis. 
Register now and join us for the upcoming MABECS Taster Evening on 2 March 2018!
Venue: MABECS Office
Date &amp; Time: 2 March 2018, 5.30pm
Speakers: Dr Adam Hodgson: MSc Human and Molecular Genetics Coordinator, University of Sheffield
For more information, contact us via email: ukdegrees@mabecs.com / Tel: 03-79567655/439.
Hurry, limited seats available.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5005590"/>
                  </a:ext>
                </a:extLst>
              </a:tr>
            </a:tbl>
          </a:graphicData>
        </a:graphic>
      </p:graphicFrame>
      <p:sp>
        <p:nvSpPr>
          <p:cNvPr id="4" name="Text Placeholder 3">
            <a:extLst>
              <a:ext uri="{FF2B5EF4-FFF2-40B4-BE49-F238E27FC236}">
                <a16:creationId xmlns:a16="http://schemas.microsoft.com/office/drawing/2014/main" id="{042DA996-92E2-4ECE-B205-380BDAF0082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89207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CD9B5-43D5-4C1A-A789-C0ED7625DE4E}"/>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C015EB5A-39EF-47AB-901C-2A20F5E33A1E}"/>
              </a:ext>
            </a:extLst>
          </p:cNvPr>
          <p:cNvGraphicFramePr>
            <a:graphicFrameLocks noGrp="1"/>
          </p:cNvGraphicFramePr>
          <p:nvPr>
            <p:ph type="tbl" sz="quarter" idx="13"/>
            <p:extLst>
              <p:ext uri="{D42A27DB-BD31-4B8C-83A1-F6EECF244321}">
                <p14:modId xmlns:p14="http://schemas.microsoft.com/office/powerpoint/2010/main" val="1725558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66894253"/>
                    </a:ext>
                  </a:extLst>
                </a:gridCol>
                <a:gridCol w="658368">
                  <a:extLst>
                    <a:ext uri="{9D8B030D-6E8A-4147-A177-3AD203B41FA5}">
                      <a16:colId xmlns:a16="http://schemas.microsoft.com/office/drawing/2014/main" val="805750725"/>
                    </a:ext>
                  </a:extLst>
                </a:gridCol>
                <a:gridCol w="658368">
                  <a:extLst>
                    <a:ext uri="{9D8B030D-6E8A-4147-A177-3AD203B41FA5}">
                      <a16:colId xmlns:a16="http://schemas.microsoft.com/office/drawing/2014/main" val="2623477302"/>
                    </a:ext>
                  </a:extLst>
                </a:gridCol>
                <a:gridCol w="658368">
                  <a:extLst>
                    <a:ext uri="{9D8B030D-6E8A-4147-A177-3AD203B41FA5}">
                      <a16:colId xmlns:a16="http://schemas.microsoft.com/office/drawing/2014/main" val="1700488972"/>
                    </a:ext>
                  </a:extLst>
                </a:gridCol>
                <a:gridCol w="658368">
                  <a:extLst>
                    <a:ext uri="{9D8B030D-6E8A-4147-A177-3AD203B41FA5}">
                      <a16:colId xmlns:a16="http://schemas.microsoft.com/office/drawing/2014/main" val="943135109"/>
                    </a:ext>
                  </a:extLst>
                </a:gridCol>
                <a:gridCol w="658368">
                  <a:extLst>
                    <a:ext uri="{9D8B030D-6E8A-4147-A177-3AD203B41FA5}">
                      <a16:colId xmlns:a16="http://schemas.microsoft.com/office/drawing/2014/main" val="1555969958"/>
                    </a:ext>
                  </a:extLst>
                </a:gridCol>
                <a:gridCol w="658368">
                  <a:extLst>
                    <a:ext uri="{9D8B030D-6E8A-4147-A177-3AD203B41FA5}">
                      <a16:colId xmlns:a16="http://schemas.microsoft.com/office/drawing/2014/main" val="467969917"/>
                    </a:ext>
                  </a:extLst>
                </a:gridCol>
                <a:gridCol w="658368">
                  <a:extLst>
                    <a:ext uri="{9D8B030D-6E8A-4147-A177-3AD203B41FA5}">
                      <a16:colId xmlns:a16="http://schemas.microsoft.com/office/drawing/2014/main" val="3497073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5239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- 2018-02-07 20:28:00</a:t>
                      </a:r>
                      <a:r>
                        <a:rPr kumimoji="0" lang="en-US" sz="1000" b="0" i="0" u="none" strike="noStrike" kern="1200" cap="none" spc="0" normalizeH="0" baseline="0" noProof="0">
                          <a:ln>
                            <a:noFill/>
                          </a:ln>
                          <a:solidFill>
                            <a:prstClr val="black"/>
                          </a:solidFill>
                          <a:effectLst/>
                          <a:uLnTx/>
                          <a:uFillTx/>
                          <a:latin typeface="+mn-lt"/>
                          <a:ea typeface="+mn-ea"/>
                          <a:cs typeface="+mn-cs"/>
                        </a:rPr>
                        <a:t>
If you are interested in studying undergraduate or postgraduate law in the UK, come and get a taste of it at the MABECS Law Taster Evening. Law academics from the University of Leicester will be lecturing on International Business Law. 
Venue: MABECS Office
Date &amp; Time: 1 March 2018, 5.30pm
Speakers: Paul McConnell, Lecturer and Admissions Tutor for Law, University of Leicester
For more information, contact us via email: ukdegrees@mabecs.com / Tel: 03-79567655/439.
Hurry, limited seats available.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0364338"/>
                  </a:ext>
                </a:extLst>
              </a:tr>
            </a:tbl>
          </a:graphicData>
        </a:graphic>
      </p:graphicFrame>
      <p:sp>
        <p:nvSpPr>
          <p:cNvPr id="4" name="Text Placeholder 3">
            <a:extLst>
              <a:ext uri="{FF2B5EF4-FFF2-40B4-BE49-F238E27FC236}">
                <a16:creationId xmlns:a16="http://schemas.microsoft.com/office/drawing/2014/main" id="{67B05AFE-B1CC-4E74-A7B3-D4EF9EBC046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51709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BEEDE-2D76-4902-B0FE-06A00B18CDB6}"/>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97626E1B-A2F4-4EBD-9798-12D17B896C10}"/>
              </a:ext>
            </a:extLst>
          </p:cNvPr>
          <p:cNvGraphicFramePr>
            <a:graphicFrameLocks noGrp="1"/>
          </p:cNvGraphicFramePr>
          <p:nvPr>
            <p:ph type="tbl" sz="quarter" idx="13"/>
            <p:extLst>
              <p:ext uri="{D42A27DB-BD31-4B8C-83A1-F6EECF244321}">
                <p14:modId xmlns:p14="http://schemas.microsoft.com/office/powerpoint/2010/main" val="3367014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8170732"/>
                    </a:ext>
                  </a:extLst>
                </a:gridCol>
                <a:gridCol w="658368">
                  <a:extLst>
                    <a:ext uri="{9D8B030D-6E8A-4147-A177-3AD203B41FA5}">
                      <a16:colId xmlns:a16="http://schemas.microsoft.com/office/drawing/2014/main" val="4209757424"/>
                    </a:ext>
                  </a:extLst>
                </a:gridCol>
                <a:gridCol w="658368">
                  <a:extLst>
                    <a:ext uri="{9D8B030D-6E8A-4147-A177-3AD203B41FA5}">
                      <a16:colId xmlns:a16="http://schemas.microsoft.com/office/drawing/2014/main" val="1602563448"/>
                    </a:ext>
                  </a:extLst>
                </a:gridCol>
                <a:gridCol w="658368">
                  <a:extLst>
                    <a:ext uri="{9D8B030D-6E8A-4147-A177-3AD203B41FA5}">
                      <a16:colId xmlns:a16="http://schemas.microsoft.com/office/drawing/2014/main" val="3148299880"/>
                    </a:ext>
                  </a:extLst>
                </a:gridCol>
                <a:gridCol w="658368">
                  <a:extLst>
                    <a:ext uri="{9D8B030D-6E8A-4147-A177-3AD203B41FA5}">
                      <a16:colId xmlns:a16="http://schemas.microsoft.com/office/drawing/2014/main" val="1632716388"/>
                    </a:ext>
                  </a:extLst>
                </a:gridCol>
                <a:gridCol w="658368">
                  <a:extLst>
                    <a:ext uri="{9D8B030D-6E8A-4147-A177-3AD203B41FA5}">
                      <a16:colId xmlns:a16="http://schemas.microsoft.com/office/drawing/2014/main" val="1752248280"/>
                    </a:ext>
                  </a:extLst>
                </a:gridCol>
                <a:gridCol w="658368">
                  <a:extLst>
                    <a:ext uri="{9D8B030D-6E8A-4147-A177-3AD203B41FA5}">
                      <a16:colId xmlns:a16="http://schemas.microsoft.com/office/drawing/2014/main" val="1511987972"/>
                    </a:ext>
                  </a:extLst>
                </a:gridCol>
                <a:gridCol w="658368">
                  <a:extLst>
                    <a:ext uri="{9D8B030D-6E8A-4147-A177-3AD203B41FA5}">
                      <a16:colId xmlns:a16="http://schemas.microsoft.com/office/drawing/2014/main" val="21999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9657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- 2018-02-07 12:51:29</a:t>
                      </a:r>
                      <a:r>
                        <a:rPr kumimoji="0" lang="en-US" sz="1000" b="0" i="0" u="none" strike="noStrike" kern="1200" cap="none" spc="0" normalizeH="0" baseline="0" noProof="0">
                          <a:ln>
                            <a:noFill/>
                          </a:ln>
                          <a:solidFill>
                            <a:prstClr val="black"/>
                          </a:solidFill>
                          <a:effectLst/>
                          <a:uLnTx/>
                          <a:uFillTx/>
                          <a:latin typeface="+mn-lt"/>
                          <a:ea typeface="+mn-ea"/>
                          <a:cs typeface="+mn-cs"/>
                        </a:rPr>
                        <a:t>
Good news! Dr Catriona Khamisha and Dr Sharron Blumenthal from Glasgow Caledonian University, School of Health &amp; Life Sciences will be visiting MABECS office on 1 March 2018.
Students from all backgrounds are welcome to meet them to ask questions about studying in Glasgow! :)
See you then! 
For more information, please contact us via email ukdegrees@mabecs.com or call 03-79567655 or Whatsapp 017-3397453.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5711247"/>
                  </a:ext>
                </a:extLst>
              </a:tr>
            </a:tbl>
          </a:graphicData>
        </a:graphic>
      </p:graphicFrame>
      <p:sp>
        <p:nvSpPr>
          <p:cNvPr id="4" name="Text Placeholder 3">
            <a:extLst>
              <a:ext uri="{FF2B5EF4-FFF2-40B4-BE49-F238E27FC236}">
                <a16:creationId xmlns:a16="http://schemas.microsoft.com/office/drawing/2014/main" id="{42343F10-6DE9-4C8D-84F3-4633399050E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972713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C3697-CD31-44AA-AF3D-36B68B82B6B8}"/>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990BFF7D-7BAF-485D-934A-329D2932B989}"/>
              </a:ext>
            </a:extLst>
          </p:cNvPr>
          <p:cNvGraphicFramePr>
            <a:graphicFrameLocks noGrp="1"/>
          </p:cNvGraphicFramePr>
          <p:nvPr>
            <p:ph type="tbl" sz="quarter" idx="13"/>
            <p:extLst>
              <p:ext uri="{D42A27DB-BD31-4B8C-83A1-F6EECF244321}">
                <p14:modId xmlns:p14="http://schemas.microsoft.com/office/powerpoint/2010/main" val="1440270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71684031"/>
                    </a:ext>
                  </a:extLst>
                </a:gridCol>
                <a:gridCol w="658368">
                  <a:extLst>
                    <a:ext uri="{9D8B030D-6E8A-4147-A177-3AD203B41FA5}">
                      <a16:colId xmlns:a16="http://schemas.microsoft.com/office/drawing/2014/main" val="450289204"/>
                    </a:ext>
                  </a:extLst>
                </a:gridCol>
                <a:gridCol w="658368">
                  <a:extLst>
                    <a:ext uri="{9D8B030D-6E8A-4147-A177-3AD203B41FA5}">
                      <a16:colId xmlns:a16="http://schemas.microsoft.com/office/drawing/2014/main" val="3430277173"/>
                    </a:ext>
                  </a:extLst>
                </a:gridCol>
                <a:gridCol w="658368">
                  <a:extLst>
                    <a:ext uri="{9D8B030D-6E8A-4147-A177-3AD203B41FA5}">
                      <a16:colId xmlns:a16="http://schemas.microsoft.com/office/drawing/2014/main" val="188268416"/>
                    </a:ext>
                  </a:extLst>
                </a:gridCol>
                <a:gridCol w="658368">
                  <a:extLst>
                    <a:ext uri="{9D8B030D-6E8A-4147-A177-3AD203B41FA5}">
                      <a16:colId xmlns:a16="http://schemas.microsoft.com/office/drawing/2014/main" val="3743764453"/>
                    </a:ext>
                  </a:extLst>
                </a:gridCol>
                <a:gridCol w="658368">
                  <a:extLst>
                    <a:ext uri="{9D8B030D-6E8A-4147-A177-3AD203B41FA5}">
                      <a16:colId xmlns:a16="http://schemas.microsoft.com/office/drawing/2014/main" val="2437853775"/>
                    </a:ext>
                  </a:extLst>
                </a:gridCol>
                <a:gridCol w="658368">
                  <a:extLst>
                    <a:ext uri="{9D8B030D-6E8A-4147-A177-3AD203B41FA5}">
                      <a16:colId xmlns:a16="http://schemas.microsoft.com/office/drawing/2014/main" val="2478122123"/>
                    </a:ext>
                  </a:extLst>
                </a:gridCol>
                <a:gridCol w="658368">
                  <a:extLst>
                    <a:ext uri="{9D8B030D-6E8A-4147-A177-3AD203B41FA5}">
                      <a16:colId xmlns:a16="http://schemas.microsoft.com/office/drawing/2014/main" val="2109967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73762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- 2018-02-04 17:28:00</a:t>
                      </a:r>
                      <a:r>
                        <a:rPr kumimoji="0" lang="en-US" sz="1000" b="0" i="0" u="none" strike="noStrike" kern="1200" cap="none" spc="0" normalizeH="0" baseline="0" noProof="0">
                          <a:ln>
                            <a:noFill/>
                          </a:ln>
                          <a:solidFill>
                            <a:prstClr val="black"/>
                          </a:solidFill>
                          <a:effectLst/>
                          <a:uLnTx/>
                          <a:uFillTx/>
                          <a:latin typeface="+mn-lt"/>
                          <a:ea typeface="+mn-ea"/>
                          <a:cs typeface="+mn-cs"/>
                        </a:rPr>
                        <a:t>
Dreaming of being an engineer?
Join us on 28 February for the MABECS Engineering Taster Evening to experience firsthand studying engineering in the UK. Experience a lecture and an interactive Fluid Mechanics demonstration with Engineering experts from the University of Manchester. 
Venue: MABECS Office
Date &amp; Time: 28 February 2018, 5.30pm
Speakers: Dr James Winterburn, Lecturer in Chemical Engineering, Director of Student Admissions &amp; Dr Timothy Craft, Senior Lecturer in Mechanical and Aerospace Engineering, Undergraduate Admissions Tutor, University of Manchester
For more information, contact us via email: ukdegrees@mabecs.com / Tel: 03-79567655/439.
Hurry, limited seats available.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2635160"/>
                  </a:ext>
                </a:extLst>
              </a:tr>
            </a:tbl>
          </a:graphicData>
        </a:graphic>
      </p:graphicFrame>
      <p:sp>
        <p:nvSpPr>
          <p:cNvPr id="4" name="Text Placeholder 3">
            <a:extLst>
              <a:ext uri="{FF2B5EF4-FFF2-40B4-BE49-F238E27FC236}">
                <a16:creationId xmlns:a16="http://schemas.microsoft.com/office/drawing/2014/main" id="{EA4D17B0-068F-44BE-9916-ADD800651D8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07791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39F92-869E-4F36-9543-49AB5D223D0E}"/>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AF55E07A-8B7E-437F-8A44-5D2C7A28C8D6}"/>
              </a:ext>
            </a:extLst>
          </p:cNvPr>
          <p:cNvGraphicFramePr>
            <a:graphicFrameLocks noGrp="1"/>
          </p:cNvGraphicFramePr>
          <p:nvPr>
            <p:ph type="tbl" sz="quarter" idx="13"/>
            <p:extLst>
              <p:ext uri="{D42A27DB-BD31-4B8C-83A1-F6EECF244321}">
                <p14:modId xmlns:p14="http://schemas.microsoft.com/office/powerpoint/2010/main" val="1816606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1679229"/>
                    </a:ext>
                  </a:extLst>
                </a:gridCol>
                <a:gridCol w="658368">
                  <a:extLst>
                    <a:ext uri="{9D8B030D-6E8A-4147-A177-3AD203B41FA5}">
                      <a16:colId xmlns:a16="http://schemas.microsoft.com/office/drawing/2014/main" val="1972243287"/>
                    </a:ext>
                  </a:extLst>
                </a:gridCol>
                <a:gridCol w="658368">
                  <a:extLst>
                    <a:ext uri="{9D8B030D-6E8A-4147-A177-3AD203B41FA5}">
                      <a16:colId xmlns:a16="http://schemas.microsoft.com/office/drawing/2014/main" val="1915850034"/>
                    </a:ext>
                  </a:extLst>
                </a:gridCol>
                <a:gridCol w="658368">
                  <a:extLst>
                    <a:ext uri="{9D8B030D-6E8A-4147-A177-3AD203B41FA5}">
                      <a16:colId xmlns:a16="http://schemas.microsoft.com/office/drawing/2014/main" val="4072795449"/>
                    </a:ext>
                  </a:extLst>
                </a:gridCol>
                <a:gridCol w="658368">
                  <a:extLst>
                    <a:ext uri="{9D8B030D-6E8A-4147-A177-3AD203B41FA5}">
                      <a16:colId xmlns:a16="http://schemas.microsoft.com/office/drawing/2014/main" val="2529287774"/>
                    </a:ext>
                  </a:extLst>
                </a:gridCol>
                <a:gridCol w="658368">
                  <a:extLst>
                    <a:ext uri="{9D8B030D-6E8A-4147-A177-3AD203B41FA5}">
                      <a16:colId xmlns:a16="http://schemas.microsoft.com/office/drawing/2014/main" val="1269200158"/>
                    </a:ext>
                  </a:extLst>
                </a:gridCol>
                <a:gridCol w="658368">
                  <a:extLst>
                    <a:ext uri="{9D8B030D-6E8A-4147-A177-3AD203B41FA5}">
                      <a16:colId xmlns:a16="http://schemas.microsoft.com/office/drawing/2014/main" val="1406415828"/>
                    </a:ext>
                  </a:extLst>
                </a:gridCol>
                <a:gridCol w="658368">
                  <a:extLst>
                    <a:ext uri="{9D8B030D-6E8A-4147-A177-3AD203B41FA5}">
                      <a16:colId xmlns:a16="http://schemas.microsoft.com/office/drawing/2014/main" val="3759995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6542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- 2018-02-02 17:26:00</a:t>
                      </a:r>
                      <a:r>
                        <a:rPr kumimoji="0" lang="en-US" sz="1000" b="0" i="0" u="none" strike="noStrike" kern="1200" cap="none" spc="0" normalizeH="0" baseline="0" noProof="0">
                          <a:ln>
                            <a:noFill/>
                          </a:ln>
                          <a:solidFill>
                            <a:prstClr val="black"/>
                          </a:solidFill>
                          <a:effectLst/>
                          <a:uLnTx/>
                          <a:uFillTx/>
                          <a:latin typeface="+mn-lt"/>
                          <a:ea typeface="+mn-ea"/>
                          <a:cs typeface="+mn-cs"/>
                        </a:rPr>
                        <a:t>
Attention to students who are interested in postgraduate study in the UK. Join us for an Information Session: Postgraduate Studies in the UK on Saturday, 24 February 2018.
See ya! 😉
To register or for more information, please visit: http://www.mabecs.com/mabecs-events/mabecs-information-session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5396112"/>
                  </a:ext>
                </a:extLst>
              </a:tr>
            </a:tbl>
          </a:graphicData>
        </a:graphic>
      </p:graphicFrame>
      <p:sp>
        <p:nvSpPr>
          <p:cNvPr id="4" name="Text Placeholder 3">
            <a:extLst>
              <a:ext uri="{FF2B5EF4-FFF2-40B4-BE49-F238E27FC236}">
                <a16:creationId xmlns:a16="http://schemas.microsoft.com/office/drawing/2014/main" id="{C1BF8D67-6693-45BE-9DC1-874B933EAAE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06090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C0D935-53B0-40E3-BDEF-17CBD8F0A85E}"/>
              </a:ext>
            </a:extLst>
          </p:cNvPr>
          <p:cNvSpPr>
            <a:spLocks noGrp="1"/>
          </p:cNvSpPr>
          <p:nvPr>
            <p:ph type="title"/>
          </p:nvPr>
        </p:nvSpPr>
        <p:spPr/>
        <p:txBody>
          <a:bodyPr/>
          <a:lstStyle/>
          <a:p>
            <a:r>
              <a:rPr lang="en-US"/>
              <a:t>Facebook Own Posts Table - 1 of 18</a:t>
            </a:r>
          </a:p>
        </p:txBody>
      </p:sp>
      <p:graphicFrame>
        <p:nvGraphicFramePr>
          <p:cNvPr id="5" name="Table Placeholder 4">
            <a:extLst>
              <a:ext uri="{FF2B5EF4-FFF2-40B4-BE49-F238E27FC236}">
                <a16:creationId xmlns:a16="http://schemas.microsoft.com/office/drawing/2014/main" id="{83CAF233-2DD9-463B-B461-84285A9F8485}"/>
              </a:ext>
            </a:extLst>
          </p:cNvPr>
          <p:cNvGraphicFramePr>
            <a:graphicFrameLocks noGrp="1"/>
          </p:cNvGraphicFramePr>
          <p:nvPr>
            <p:ph type="tbl" sz="quarter" idx="13"/>
            <p:extLst>
              <p:ext uri="{D42A27DB-BD31-4B8C-83A1-F6EECF244321}">
                <p14:modId xmlns:p14="http://schemas.microsoft.com/office/powerpoint/2010/main" val="3322547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71193550"/>
                    </a:ext>
                  </a:extLst>
                </a:gridCol>
                <a:gridCol w="246888">
                  <a:extLst>
                    <a:ext uri="{9D8B030D-6E8A-4147-A177-3AD203B41FA5}">
                      <a16:colId xmlns:a16="http://schemas.microsoft.com/office/drawing/2014/main" val="4143656862"/>
                    </a:ext>
                  </a:extLst>
                </a:gridCol>
                <a:gridCol w="246888">
                  <a:extLst>
                    <a:ext uri="{9D8B030D-6E8A-4147-A177-3AD203B41FA5}">
                      <a16:colId xmlns:a16="http://schemas.microsoft.com/office/drawing/2014/main" val="4034479090"/>
                    </a:ext>
                  </a:extLst>
                </a:gridCol>
                <a:gridCol w="246888">
                  <a:extLst>
                    <a:ext uri="{9D8B030D-6E8A-4147-A177-3AD203B41FA5}">
                      <a16:colId xmlns:a16="http://schemas.microsoft.com/office/drawing/2014/main" val="1304313557"/>
                    </a:ext>
                  </a:extLst>
                </a:gridCol>
                <a:gridCol w="246888">
                  <a:extLst>
                    <a:ext uri="{9D8B030D-6E8A-4147-A177-3AD203B41FA5}">
                      <a16:colId xmlns:a16="http://schemas.microsoft.com/office/drawing/2014/main" val="1502430854"/>
                    </a:ext>
                  </a:extLst>
                </a:gridCol>
                <a:gridCol w="246888">
                  <a:extLst>
                    <a:ext uri="{9D8B030D-6E8A-4147-A177-3AD203B41FA5}">
                      <a16:colId xmlns:a16="http://schemas.microsoft.com/office/drawing/2014/main" val="2809525103"/>
                    </a:ext>
                  </a:extLst>
                </a:gridCol>
                <a:gridCol w="246888">
                  <a:extLst>
                    <a:ext uri="{9D8B030D-6E8A-4147-A177-3AD203B41FA5}">
                      <a16:colId xmlns:a16="http://schemas.microsoft.com/office/drawing/2014/main" val="3488790372"/>
                    </a:ext>
                  </a:extLst>
                </a:gridCol>
                <a:gridCol w="246888">
                  <a:extLst>
                    <a:ext uri="{9D8B030D-6E8A-4147-A177-3AD203B41FA5}">
                      <a16:colId xmlns:a16="http://schemas.microsoft.com/office/drawing/2014/main" val="3520020827"/>
                    </a:ext>
                  </a:extLst>
                </a:gridCol>
                <a:gridCol w="246888">
                  <a:extLst>
                    <a:ext uri="{9D8B030D-6E8A-4147-A177-3AD203B41FA5}">
                      <a16:colId xmlns:a16="http://schemas.microsoft.com/office/drawing/2014/main" val="319844100"/>
                    </a:ext>
                  </a:extLst>
                </a:gridCol>
                <a:gridCol w="246888">
                  <a:extLst>
                    <a:ext uri="{9D8B030D-6E8A-4147-A177-3AD203B41FA5}">
                      <a16:colId xmlns:a16="http://schemas.microsoft.com/office/drawing/2014/main" val="168486803"/>
                    </a:ext>
                  </a:extLst>
                </a:gridCol>
                <a:gridCol w="246888">
                  <a:extLst>
                    <a:ext uri="{9D8B030D-6E8A-4147-A177-3AD203B41FA5}">
                      <a16:colId xmlns:a16="http://schemas.microsoft.com/office/drawing/2014/main" val="401476150"/>
                    </a:ext>
                  </a:extLst>
                </a:gridCol>
                <a:gridCol w="246888">
                  <a:extLst>
                    <a:ext uri="{9D8B030D-6E8A-4147-A177-3AD203B41FA5}">
                      <a16:colId xmlns:a16="http://schemas.microsoft.com/office/drawing/2014/main" val="2594435328"/>
                    </a:ext>
                  </a:extLst>
                </a:gridCol>
                <a:gridCol w="246888">
                  <a:extLst>
                    <a:ext uri="{9D8B030D-6E8A-4147-A177-3AD203B41FA5}">
                      <a16:colId xmlns:a16="http://schemas.microsoft.com/office/drawing/2014/main" val="1505761250"/>
                    </a:ext>
                  </a:extLst>
                </a:gridCol>
                <a:gridCol w="246888">
                  <a:extLst>
                    <a:ext uri="{9D8B030D-6E8A-4147-A177-3AD203B41FA5}">
                      <a16:colId xmlns:a16="http://schemas.microsoft.com/office/drawing/2014/main" val="184896365"/>
                    </a:ext>
                  </a:extLst>
                </a:gridCol>
                <a:gridCol w="246888">
                  <a:extLst>
                    <a:ext uri="{9D8B030D-6E8A-4147-A177-3AD203B41FA5}">
                      <a16:colId xmlns:a16="http://schemas.microsoft.com/office/drawing/2014/main" val="1098436062"/>
                    </a:ext>
                  </a:extLst>
                </a:gridCol>
                <a:gridCol w="246888">
                  <a:extLst>
                    <a:ext uri="{9D8B030D-6E8A-4147-A177-3AD203B41FA5}">
                      <a16:colId xmlns:a16="http://schemas.microsoft.com/office/drawing/2014/main" val="590309315"/>
                    </a:ext>
                  </a:extLst>
                </a:gridCol>
                <a:gridCol w="246888">
                  <a:extLst>
                    <a:ext uri="{9D8B030D-6E8A-4147-A177-3AD203B41FA5}">
                      <a16:colId xmlns:a16="http://schemas.microsoft.com/office/drawing/2014/main" val="2916482296"/>
                    </a:ext>
                  </a:extLst>
                </a:gridCol>
                <a:gridCol w="246888">
                  <a:extLst>
                    <a:ext uri="{9D8B030D-6E8A-4147-A177-3AD203B41FA5}">
                      <a16:colId xmlns:a16="http://schemas.microsoft.com/office/drawing/2014/main" val="1612793734"/>
                    </a:ext>
                  </a:extLst>
                </a:gridCol>
                <a:gridCol w="246888">
                  <a:extLst>
                    <a:ext uri="{9D8B030D-6E8A-4147-A177-3AD203B41FA5}">
                      <a16:colId xmlns:a16="http://schemas.microsoft.com/office/drawing/2014/main" val="3795699473"/>
                    </a:ext>
                  </a:extLst>
                </a:gridCol>
                <a:gridCol w="246888">
                  <a:extLst>
                    <a:ext uri="{9D8B030D-6E8A-4147-A177-3AD203B41FA5}">
                      <a16:colId xmlns:a16="http://schemas.microsoft.com/office/drawing/2014/main" val="2277509654"/>
                    </a:ext>
                  </a:extLst>
                </a:gridCol>
                <a:gridCol w="246888">
                  <a:extLst>
                    <a:ext uri="{9D8B030D-6E8A-4147-A177-3AD203B41FA5}">
                      <a16:colId xmlns:a16="http://schemas.microsoft.com/office/drawing/2014/main" val="3612006572"/>
                    </a:ext>
                  </a:extLst>
                </a:gridCol>
                <a:gridCol w="246888">
                  <a:extLst>
                    <a:ext uri="{9D8B030D-6E8A-4147-A177-3AD203B41FA5}">
                      <a16:colId xmlns:a16="http://schemas.microsoft.com/office/drawing/2014/main" val="1287644411"/>
                    </a:ext>
                  </a:extLst>
                </a:gridCol>
                <a:gridCol w="246888">
                  <a:extLst>
                    <a:ext uri="{9D8B030D-6E8A-4147-A177-3AD203B41FA5}">
                      <a16:colId xmlns:a16="http://schemas.microsoft.com/office/drawing/2014/main" val="2064002843"/>
                    </a:ext>
                  </a:extLst>
                </a:gridCol>
                <a:gridCol w="246888">
                  <a:extLst>
                    <a:ext uri="{9D8B030D-6E8A-4147-A177-3AD203B41FA5}">
                      <a16:colId xmlns:a16="http://schemas.microsoft.com/office/drawing/2014/main" val="2089813617"/>
                    </a:ext>
                  </a:extLst>
                </a:gridCol>
                <a:gridCol w="246888">
                  <a:extLst>
                    <a:ext uri="{9D8B030D-6E8A-4147-A177-3AD203B41FA5}">
                      <a16:colId xmlns:a16="http://schemas.microsoft.com/office/drawing/2014/main" val="3477379547"/>
                    </a:ext>
                  </a:extLst>
                </a:gridCol>
                <a:gridCol w="246888">
                  <a:extLst>
                    <a:ext uri="{9D8B030D-6E8A-4147-A177-3AD203B41FA5}">
                      <a16:colId xmlns:a16="http://schemas.microsoft.com/office/drawing/2014/main" val="1854380286"/>
                    </a:ext>
                  </a:extLst>
                </a:gridCol>
                <a:gridCol w="246888">
                  <a:extLst>
                    <a:ext uri="{9D8B030D-6E8A-4147-A177-3AD203B41FA5}">
                      <a16:colId xmlns:a16="http://schemas.microsoft.com/office/drawing/2014/main" val="2541898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71282188"/>
                  </a:ext>
                </a:extLst>
              </a:tr>
            </a:tbl>
          </a:graphicData>
        </a:graphic>
      </p:graphicFrame>
      <p:sp>
        <p:nvSpPr>
          <p:cNvPr id="4" name="Text Placeholder 3">
            <a:extLst>
              <a:ext uri="{FF2B5EF4-FFF2-40B4-BE49-F238E27FC236}">
                <a16:creationId xmlns:a16="http://schemas.microsoft.com/office/drawing/2014/main" id="{2449198D-AB85-471B-AA2F-BFC07924B2F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117293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504A8-2A4B-4BF3-8FBB-9E1002087097}"/>
              </a:ext>
            </a:extLst>
          </p:cNvPr>
          <p:cNvSpPr>
            <a:spLocks noGrp="1"/>
          </p:cNvSpPr>
          <p:nvPr>
            <p:ph type="title"/>
          </p:nvPr>
        </p:nvSpPr>
        <p:spPr/>
        <p:txBody>
          <a:bodyPr/>
          <a:lstStyle/>
          <a:p>
            <a:r>
              <a:rPr lang="en-US"/>
              <a:t>Facebook Own Posts Table - 2 of 18</a:t>
            </a:r>
          </a:p>
        </p:txBody>
      </p:sp>
      <p:graphicFrame>
        <p:nvGraphicFramePr>
          <p:cNvPr id="5" name="Table Placeholder 4">
            <a:extLst>
              <a:ext uri="{FF2B5EF4-FFF2-40B4-BE49-F238E27FC236}">
                <a16:creationId xmlns:a16="http://schemas.microsoft.com/office/drawing/2014/main" id="{FBD6DCE4-0601-40E3-B1F8-8D9DF1744403}"/>
              </a:ext>
            </a:extLst>
          </p:cNvPr>
          <p:cNvGraphicFramePr>
            <a:graphicFrameLocks noGrp="1"/>
          </p:cNvGraphicFramePr>
          <p:nvPr>
            <p:ph type="tbl" sz="quarter" idx="13"/>
            <p:extLst>
              <p:ext uri="{D42A27DB-BD31-4B8C-83A1-F6EECF244321}">
                <p14:modId xmlns:p14="http://schemas.microsoft.com/office/powerpoint/2010/main" val="6903257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44598245"/>
                    </a:ext>
                  </a:extLst>
                </a:gridCol>
                <a:gridCol w="246888">
                  <a:extLst>
                    <a:ext uri="{9D8B030D-6E8A-4147-A177-3AD203B41FA5}">
                      <a16:colId xmlns:a16="http://schemas.microsoft.com/office/drawing/2014/main" val="857022245"/>
                    </a:ext>
                  </a:extLst>
                </a:gridCol>
                <a:gridCol w="246888">
                  <a:extLst>
                    <a:ext uri="{9D8B030D-6E8A-4147-A177-3AD203B41FA5}">
                      <a16:colId xmlns:a16="http://schemas.microsoft.com/office/drawing/2014/main" val="19193050"/>
                    </a:ext>
                  </a:extLst>
                </a:gridCol>
                <a:gridCol w="246888">
                  <a:extLst>
                    <a:ext uri="{9D8B030D-6E8A-4147-A177-3AD203B41FA5}">
                      <a16:colId xmlns:a16="http://schemas.microsoft.com/office/drawing/2014/main" val="1463094404"/>
                    </a:ext>
                  </a:extLst>
                </a:gridCol>
                <a:gridCol w="246888">
                  <a:extLst>
                    <a:ext uri="{9D8B030D-6E8A-4147-A177-3AD203B41FA5}">
                      <a16:colId xmlns:a16="http://schemas.microsoft.com/office/drawing/2014/main" val="363626445"/>
                    </a:ext>
                  </a:extLst>
                </a:gridCol>
                <a:gridCol w="246888">
                  <a:extLst>
                    <a:ext uri="{9D8B030D-6E8A-4147-A177-3AD203B41FA5}">
                      <a16:colId xmlns:a16="http://schemas.microsoft.com/office/drawing/2014/main" val="543801631"/>
                    </a:ext>
                  </a:extLst>
                </a:gridCol>
                <a:gridCol w="246888">
                  <a:extLst>
                    <a:ext uri="{9D8B030D-6E8A-4147-A177-3AD203B41FA5}">
                      <a16:colId xmlns:a16="http://schemas.microsoft.com/office/drawing/2014/main" val="430588255"/>
                    </a:ext>
                  </a:extLst>
                </a:gridCol>
                <a:gridCol w="246888">
                  <a:extLst>
                    <a:ext uri="{9D8B030D-6E8A-4147-A177-3AD203B41FA5}">
                      <a16:colId xmlns:a16="http://schemas.microsoft.com/office/drawing/2014/main" val="2308721121"/>
                    </a:ext>
                  </a:extLst>
                </a:gridCol>
                <a:gridCol w="246888">
                  <a:extLst>
                    <a:ext uri="{9D8B030D-6E8A-4147-A177-3AD203B41FA5}">
                      <a16:colId xmlns:a16="http://schemas.microsoft.com/office/drawing/2014/main" val="4077431830"/>
                    </a:ext>
                  </a:extLst>
                </a:gridCol>
                <a:gridCol w="246888">
                  <a:extLst>
                    <a:ext uri="{9D8B030D-6E8A-4147-A177-3AD203B41FA5}">
                      <a16:colId xmlns:a16="http://schemas.microsoft.com/office/drawing/2014/main" val="2075770793"/>
                    </a:ext>
                  </a:extLst>
                </a:gridCol>
                <a:gridCol w="246888">
                  <a:extLst>
                    <a:ext uri="{9D8B030D-6E8A-4147-A177-3AD203B41FA5}">
                      <a16:colId xmlns:a16="http://schemas.microsoft.com/office/drawing/2014/main" val="4109822239"/>
                    </a:ext>
                  </a:extLst>
                </a:gridCol>
                <a:gridCol w="246888">
                  <a:extLst>
                    <a:ext uri="{9D8B030D-6E8A-4147-A177-3AD203B41FA5}">
                      <a16:colId xmlns:a16="http://schemas.microsoft.com/office/drawing/2014/main" val="4032566118"/>
                    </a:ext>
                  </a:extLst>
                </a:gridCol>
                <a:gridCol w="246888">
                  <a:extLst>
                    <a:ext uri="{9D8B030D-6E8A-4147-A177-3AD203B41FA5}">
                      <a16:colId xmlns:a16="http://schemas.microsoft.com/office/drawing/2014/main" val="624940236"/>
                    </a:ext>
                  </a:extLst>
                </a:gridCol>
                <a:gridCol w="246888">
                  <a:extLst>
                    <a:ext uri="{9D8B030D-6E8A-4147-A177-3AD203B41FA5}">
                      <a16:colId xmlns:a16="http://schemas.microsoft.com/office/drawing/2014/main" val="3817112674"/>
                    </a:ext>
                  </a:extLst>
                </a:gridCol>
                <a:gridCol w="246888">
                  <a:extLst>
                    <a:ext uri="{9D8B030D-6E8A-4147-A177-3AD203B41FA5}">
                      <a16:colId xmlns:a16="http://schemas.microsoft.com/office/drawing/2014/main" val="1967966439"/>
                    </a:ext>
                  </a:extLst>
                </a:gridCol>
                <a:gridCol w="246888">
                  <a:extLst>
                    <a:ext uri="{9D8B030D-6E8A-4147-A177-3AD203B41FA5}">
                      <a16:colId xmlns:a16="http://schemas.microsoft.com/office/drawing/2014/main" val="4167014189"/>
                    </a:ext>
                  </a:extLst>
                </a:gridCol>
                <a:gridCol w="246888">
                  <a:extLst>
                    <a:ext uri="{9D8B030D-6E8A-4147-A177-3AD203B41FA5}">
                      <a16:colId xmlns:a16="http://schemas.microsoft.com/office/drawing/2014/main" val="3732759409"/>
                    </a:ext>
                  </a:extLst>
                </a:gridCol>
                <a:gridCol w="246888">
                  <a:extLst>
                    <a:ext uri="{9D8B030D-6E8A-4147-A177-3AD203B41FA5}">
                      <a16:colId xmlns:a16="http://schemas.microsoft.com/office/drawing/2014/main" val="952305295"/>
                    </a:ext>
                  </a:extLst>
                </a:gridCol>
                <a:gridCol w="246888">
                  <a:extLst>
                    <a:ext uri="{9D8B030D-6E8A-4147-A177-3AD203B41FA5}">
                      <a16:colId xmlns:a16="http://schemas.microsoft.com/office/drawing/2014/main" val="3877064718"/>
                    </a:ext>
                  </a:extLst>
                </a:gridCol>
                <a:gridCol w="246888">
                  <a:extLst>
                    <a:ext uri="{9D8B030D-6E8A-4147-A177-3AD203B41FA5}">
                      <a16:colId xmlns:a16="http://schemas.microsoft.com/office/drawing/2014/main" val="2279251870"/>
                    </a:ext>
                  </a:extLst>
                </a:gridCol>
                <a:gridCol w="246888">
                  <a:extLst>
                    <a:ext uri="{9D8B030D-6E8A-4147-A177-3AD203B41FA5}">
                      <a16:colId xmlns:a16="http://schemas.microsoft.com/office/drawing/2014/main" val="3666227630"/>
                    </a:ext>
                  </a:extLst>
                </a:gridCol>
                <a:gridCol w="246888">
                  <a:extLst>
                    <a:ext uri="{9D8B030D-6E8A-4147-A177-3AD203B41FA5}">
                      <a16:colId xmlns:a16="http://schemas.microsoft.com/office/drawing/2014/main" val="1609616748"/>
                    </a:ext>
                  </a:extLst>
                </a:gridCol>
                <a:gridCol w="246888">
                  <a:extLst>
                    <a:ext uri="{9D8B030D-6E8A-4147-A177-3AD203B41FA5}">
                      <a16:colId xmlns:a16="http://schemas.microsoft.com/office/drawing/2014/main" val="4234896852"/>
                    </a:ext>
                  </a:extLst>
                </a:gridCol>
                <a:gridCol w="246888">
                  <a:extLst>
                    <a:ext uri="{9D8B030D-6E8A-4147-A177-3AD203B41FA5}">
                      <a16:colId xmlns:a16="http://schemas.microsoft.com/office/drawing/2014/main" val="3429439340"/>
                    </a:ext>
                  </a:extLst>
                </a:gridCol>
                <a:gridCol w="246888">
                  <a:extLst>
                    <a:ext uri="{9D8B030D-6E8A-4147-A177-3AD203B41FA5}">
                      <a16:colId xmlns:a16="http://schemas.microsoft.com/office/drawing/2014/main" val="1788739602"/>
                    </a:ext>
                  </a:extLst>
                </a:gridCol>
                <a:gridCol w="246888">
                  <a:extLst>
                    <a:ext uri="{9D8B030D-6E8A-4147-A177-3AD203B41FA5}">
                      <a16:colId xmlns:a16="http://schemas.microsoft.com/office/drawing/2014/main" val="148317785"/>
                    </a:ext>
                  </a:extLst>
                </a:gridCol>
                <a:gridCol w="246888">
                  <a:extLst>
                    <a:ext uri="{9D8B030D-6E8A-4147-A177-3AD203B41FA5}">
                      <a16:colId xmlns:a16="http://schemas.microsoft.com/office/drawing/2014/main" val="2016602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97619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- 2018-02-28 12:38:00</a:t>
                      </a:r>
                      <a:r>
                        <a:rPr kumimoji="0" lang="en-US" sz="1000" b="0" i="0" u="none" strike="noStrike" kern="1200" cap="none" spc="0" normalizeH="0" baseline="0" noProof="0">
                          <a:ln>
                            <a:noFill/>
                          </a:ln>
                          <a:solidFill>
                            <a:prstClr val="black"/>
                          </a:solidFill>
                          <a:effectLst/>
                          <a:uLnTx/>
                          <a:uFillTx/>
                          <a:latin typeface="+mn-lt"/>
                          <a:ea typeface="+mn-ea"/>
                          <a:cs typeface="+mn-cs"/>
                        </a:rPr>
                        <a:t>
Bidding a total goodbye to snacking is tough in a short period of time especially after indulging with unhealthy snacks during the festive season.
If you feel like snacking, you can make a fruit bowl or munch on a handful of nuts for a healthier option. 😋
Source:
https://www.heycare.com/blog/post-festival-diet-to-lose-weight/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26998422"/>
                  </a:ext>
                </a:extLst>
              </a:tr>
            </a:tbl>
          </a:graphicData>
        </a:graphic>
      </p:graphicFrame>
      <p:sp>
        <p:nvSpPr>
          <p:cNvPr id="4" name="Text Placeholder 3">
            <a:extLst>
              <a:ext uri="{FF2B5EF4-FFF2-40B4-BE49-F238E27FC236}">
                <a16:creationId xmlns:a16="http://schemas.microsoft.com/office/drawing/2014/main" id="{7321F45B-8659-4CFD-AEA4-8201D587F36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849992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5788B-4DA3-457D-9B3B-D1C1D668F26B}"/>
              </a:ext>
            </a:extLst>
          </p:cNvPr>
          <p:cNvSpPr>
            <a:spLocks noGrp="1"/>
          </p:cNvSpPr>
          <p:nvPr>
            <p:ph type="title"/>
          </p:nvPr>
        </p:nvSpPr>
        <p:spPr/>
        <p:txBody>
          <a:bodyPr/>
          <a:lstStyle/>
          <a:p>
            <a:r>
              <a:rPr lang="en-US"/>
              <a:t>Facebook Own Posts Table - 3 of 18</a:t>
            </a:r>
          </a:p>
        </p:txBody>
      </p:sp>
      <p:graphicFrame>
        <p:nvGraphicFramePr>
          <p:cNvPr id="5" name="Table Placeholder 4">
            <a:extLst>
              <a:ext uri="{FF2B5EF4-FFF2-40B4-BE49-F238E27FC236}">
                <a16:creationId xmlns:a16="http://schemas.microsoft.com/office/drawing/2014/main" id="{33504F48-BF6D-44AE-B4B5-6724E998757D}"/>
              </a:ext>
            </a:extLst>
          </p:cNvPr>
          <p:cNvGraphicFramePr>
            <a:graphicFrameLocks noGrp="1"/>
          </p:cNvGraphicFramePr>
          <p:nvPr>
            <p:ph type="tbl" sz="quarter" idx="13"/>
            <p:extLst>
              <p:ext uri="{D42A27DB-BD31-4B8C-83A1-F6EECF244321}">
                <p14:modId xmlns:p14="http://schemas.microsoft.com/office/powerpoint/2010/main" val="295947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62572450"/>
                    </a:ext>
                  </a:extLst>
                </a:gridCol>
                <a:gridCol w="246888">
                  <a:extLst>
                    <a:ext uri="{9D8B030D-6E8A-4147-A177-3AD203B41FA5}">
                      <a16:colId xmlns:a16="http://schemas.microsoft.com/office/drawing/2014/main" val="705593485"/>
                    </a:ext>
                  </a:extLst>
                </a:gridCol>
                <a:gridCol w="246888">
                  <a:extLst>
                    <a:ext uri="{9D8B030D-6E8A-4147-A177-3AD203B41FA5}">
                      <a16:colId xmlns:a16="http://schemas.microsoft.com/office/drawing/2014/main" val="3171056878"/>
                    </a:ext>
                  </a:extLst>
                </a:gridCol>
                <a:gridCol w="246888">
                  <a:extLst>
                    <a:ext uri="{9D8B030D-6E8A-4147-A177-3AD203B41FA5}">
                      <a16:colId xmlns:a16="http://schemas.microsoft.com/office/drawing/2014/main" val="1371173075"/>
                    </a:ext>
                  </a:extLst>
                </a:gridCol>
                <a:gridCol w="246888">
                  <a:extLst>
                    <a:ext uri="{9D8B030D-6E8A-4147-A177-3AD203B41FA5}">
                      <a16:colId xmlns:a16="http://schemas.microsoft.com/office/drawing/2014/main" val="2339925030"/>
                    </a:ext>
                  </a:extLst>
                </a:gridCol>
                <a:gridCol w="246888">
                  <a:extLst>
                    <a:ext uri="{9D8B030D-6E8A-4147-A177-3AD203B41FA5}">
                      <a16:colId xmlns:a16="http://schemas.microsoft.com/office/drawing/2014/main" val="3899525302"/>
                    </a:ext>
                  </a:extLst>
                </a:gridCol>
                <a:gridCol w="246888">
                  <a:extLst>
                    <a:ext uri="{9D8B030D-6E8A-4147-A177-3AD203B41FA5}">
                      <a16:colId xmlns:a16="http://schemas.microsoft.com/office/drawing/2014/main" val="3844566401"/>
                    </a:ext>
                  </a:extLst>
                </a:gridCol>
                <a:gridCol w="246888">
                  <a:extLst>
                    <a:ext uri="{9D8B030D-6E8A-4147-A177-3AD203B41FA5}">
                      <a16:colId xmlns:a16="http://schemas.microsoft.com/office/drawing/2014/main" val="2067832524"/>
                    </a:ext>
                  </a:extLst>
                </a:gridCol>
                <a:gridCol w="246888">
                  <a:extLst>
                    <a:ext uri="{9D8B030D-6E8A-4147-A177-3AD203B41FA5}">
                      <a16:colId xmlns:a16="http://schemas.microsoft.com/office/drawing/2014/main" val="887997094"/>
                    </a:ext>
                  </a:extLst>
                </a:gridCol>
                <a:gridCol w="246888">
                  <a:extLst>
                    <a:ext uri="{9D8B030D-6E8A-4147-A177-3AD203B41FA5}">
                      <a16:colId xmlns:a16="http://schemas.microsoft.com/office/drawing/2014/main" val="2765560988"/>
                    </a:ext>
                  </a:extLst>
                </a:gridCol>
                <a:gridCol w="246888">
                  <a:extLst>
                    <a:ext uri="{9D8B030D-6E8A-4147-A177-3AD203B41FA5}">
                      <a16:colId xmlns:a16="http://schemas.microsoft.com/office/drawing/2014/main" val="155444086"/>
                    </a:ext>
                  </a:extLst>
                </a:gridCol>
                <a:gridCol w="246888">
                  <a:extLst>
                    <a:ext uri="{9D8B030D-6E8A-4147-A177-3AD203B41FA5}">
                      <a16:colId xmlns:a16="http://schemas.microsoft.com/office/drawing/2014/main" val="1949148567"/>
                    </a:ext>
                  </a:extLst>
                </a:gridCol>
                <a:gridCol w="246888">
                  <a:extLst>
                    <a:ext uri="{9D8B030D-6E8A-4147-A177-3AD203B41FA5}">
                      <a16:colId xmlns:a16="http://schemas.microsoft.com/office/drawing/2014/main" val="513554880"/>
                    </a:ext>
                  </a:extLst>
                </a:gridCol>
                <a:gridCol w="246888">
                  <a:extLst>
                    <a:ext uri="{9D8B030D-6E8A-4147-A177-3AD203B41FA5}">
                      <a16:colId xmlns:a16="http://schemas.microsoft.com/office/drawing/2014/main" val="1421985372"/>
                    </a:ext>
                  </a:extLst>
                </a:gridCol>
                <a:gridCol w="246888">
                  <a:extLst>
                    <a:ext uri="{9D8B030D-6E8A-4147-A177-3AD203B41FA5}">
                      <a16:colId xmlns:a16="http://schemas.microsoft.com/office/drawing/2014/main" val="2646502689"/>
                    </a:ext>
                  </a:extLst>
                </a:gridCol>
                <a:gridCol w="246888">
                  <a:extLst>
                    <a:ext uri="{9D8B030D-6E8A-4147-A177-3AD203B41FA5}">
                      <a16:colId xmlns:a16="http://schemas.microsoft.com/office/drawing/2014/main" val="3286860070"/>
                    </a:ext>
                  </a:extLst>
                </a:gridCol>
                <a:gridCol w="246888">
                  <a:extLst>
                    <a:ext uri="{9D8B030D-6E8A-4147-A177-3AD203B41FA5}">
                      <a16:colId xmlns:a16="http://schemas.microsoft.com/office/drawing/2014/main" val="1005906110"/>
                    </a:ext>
                  </a:extLst>
                </a:gridCol>
                <a:gridCol w="246888">
                  <a:extLst>
                    <a:ext uri="{9D8B030D-6E8A-4147-A177-3AD203B41FA5}">
                      <a16:colId xmlns:a16="http://schemas.microsoft.com/office/drawing/2014/main" val="181617130"/>
                    </a:ext>
                  </a:extLst>
                </a:gridCol>
                <a:gridCol w="246888">
                  <a:extLst>
                    <a:ext uri="{9D8B030D-6E8A-4147-A177-3AD203B41FA5}">
                      <a16:colId xmlns:a16="http://schemas.microsoft.com/office/drawing/2014/main" val="4075772463"/>
                    </a:ext>
                  </a:extLst>
                </a:gridCol>
                <a:gridCol w="246888">
                  <a:extLst>
                    <a:ext uri="{9D8B030D-6E8A-4147-A177-3AD203B41FA5}">
                      <a16:colId xmlns:a16="http://schemas.microsoft.com/office/drawing/2014/main" val="540421546"/>
                    </a:ext>
                  </a:extLst>
                </a:gridCol>
                <a:gridCol w="246888">
                  <a:extLst>
                    <a:ext uri="{9D8B030D-6E8A-4147-A177-3AD203B41FA5}">
                      <a16:colId xmlns:a16="http://schemas.microsoft.com/office/drawing/2014/main" val="2285450328"/>
                    </a:ext>
                  </a:extLst>
                </a:gridCol>
                <a:gridCol w="246888">
                  <a:extLst>
                    <a:ext uri="{9D8B030D-6E8A-4147-A177-3AD203B41FA5}">
                      <a16:colId xmlns:a16="http://schemas.microsoft.com/office/drawing/2014/main" val="452665897"/>
                    </a:ext>
                  </a:extLst>
                </a:gridCol>
                <a:gridCol w="246888">
                  <a:extLst>
                    <a:ext uri="{9D8B030D-6E8A-4147-A177-3AD203B41FA5}">
                      <a16:colId xmlns:a16="http://schemas.microsoft.com/office/drawing/2014/main" val="3151854959"/>
                    </a:ext>
                  </a:extLst>
                </a:gridCol>
                <a:gridCol w="246888">
                  <a:extLst>
                    <a:ext uri="{9D8B030D-6E8A-4147-A177-3AD203B41FA5}">
                      <a16:colId xmlns:a16="http://schemas.microsoft.com/office/drawing/2014/main" val="2298247586"/>
                    </a:ext>
                  </a:extLst>
                </a:gridCol>
                <a:gridCol w="246888">
                  <a:extLst>
                    <a:ext uri="{9D8B030D-6E8A-4147-A177-3AD203B41FA5}">
                      <a16:colId xmlns:a16="http://schemas.microsoft.com/office/drawing/2014/main" val="3346170158"/>
                    </a:ext>
                  </a:extLst>
                </a:gridCol>
                <a:gridCol w="246888">
                  <a:extLst>
                    <a:ext uri="{9D8B030D-6E8A-4147-A177-3AD203B41FA5}">
                      <a16:colId xmlns:a16="http://schemas.microsoft.com/office/drawing/2014/main" val="3673901500"/>
                    </a:ext>
                  </a:extLst>
                </a:gridCol>
                <a:gridCol w="246888">
                  <a:extLst>
                    <a:ext uri="{9D8B030D-6E8A-4147-A177-3AD203B41FA5}">
                      <a16:colId xmlns:a16="http://schemas.microsoft.com/office/drawing/2014/main" val="848562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1626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- 2018-02-25 13:40:00</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what’s the difference?
Leave a guess in the comment section below before clicking “read more” for the answer.
.
.
.
.
.
.
.
.
.
The United Kingdom includes Northern Ireland, while Great Britain does not.
Source:
UK Facts: 109 Facts about The 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45512396"/>
                  </a:ext>
                </a:extLst>
              </a:tr>
            </a:tbl>
          </a:graphicData>
        </a:graphic>
      </p:graphicFrame>
      <p:sp>
        <p:nvSpPr>
          <p:cNvPr id="4" name="Text Placeholder 3">
            <a:extLst>
              <a:ext uri="{FF2B5EF4-FFF2-40B4-BE49-F238E27FC236}">
                <a16:creationId xmlns:a16="http://schemas.microsoft.com/office/drawing/2014/main" id="{37EAAACB-2998-4F54-A625-498BA6CAC13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508548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332C2-58F4-4DA3-A3B1-B06B1A972377}"/>
              </a:ext>
            </a:extLst>
          </p:cNvPr>
          <p:cNvSpPr>
            <a:spLocks noGrp="1"/>
          </p:cNvSpPr>
          <p:nvPr>
            <p:ph type="title"/>
          </p:nvPr>
        </p:nvSpPr>
        <p:spPr/>
        <p:txBody>
          <a:bodyPr/>
          <a:lstStyle/>
          <a:p>
            <a:r>
              <a:rPr lang="en-US"/>
              <a:t>Facebook Own Posts Table - 4 of 18</a:t>
            </a:r>
          </a:p>
        </p:txBody>
      </p:sp>
      <p:graphicFrame>
        <p:nvGraphicFramePr>
          <p:cNvPr id="5" name="Table Placeholder 4">
            <a:extLst>
              <a:ext uri="{FF2B5EF4-FFF2-40B4-BE49-F238E27FC236}">
                <a16:creationId xmlns:a16="http://schemas.microsoft.com/office/drawing/2014/main" id="{58BEC2F7-3C35-4E3F-80A4-F60989DC6F7C}"/>
              </a:ext>
            </a:extLst>
          </p:cNvPr>
          <p:cNvGraphicFramePr>
            <a:graphicFrameLocks noGrp="1"/>
          </p:cNvGraphicFramePr>
          <p:nvPr>
            <p:ph type="tbl" sz="quarter" idx="13"/>
            <p:extLst>
              <p:ext uri="{D42A27DB-BD31-4B8C-83A1-F6EECF244321}">
                <p14:modId xmlns:p14="http://schemas.microsoft.com/office/powerpoint/2010/main" val="3008417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43009067"/>
                    </a:ext>
                  </a:extLst>
                </a:gridCol>
                <a:gridCol w="246888">
                  <a:extLst>
                    <a:ext uri="{9D8B030D-6E8A-4147-A177-3AD203B41FA5}">
                      <a16:colId xmlns:a16="http://schemas.microsoft.com/office/drawing/2014/main" val="1564517550"/>
                    </a:ext>
                  </a:extLst>
                </a:gridCol>
                <a:gridCol w="246888">
                  <a:extLst>
                    <a:ext uri="{9D8B030D-6E8A-4147-A177-3AD203B41FA5}">
                      <a16:colId xmlns:a16="http://schemas.microsoft.com/office/drawing/2014/main" val="2300188173"/>
                    </a:ext>
                  </a:extLst>
                </a:gridCol>
                <a:gridCol w="246888">
                  <a:extLst>
                    <a:ext uri="{9D8B030D-6E8A-4147-A177-3AD203B41FA5}">
                      <a16:colId xmlns:a16="http://schemas.microsoft.com/office/drawing/2014/main" val="354064534"/>
                    </a:ext>
                  </a:extLst>
                </a:gridCol>
                <a:gridCol w="246888">
                  <a:extLst>
                    <a:ext uri="{9D8B030D-6E8A-4147-A177-3AD203B41FA5}">
                      <a16:colId xmlns:a16="http://schemas.microsoft.com/office/drawing/2014/main" val="2133756269"/>
                    </a:ext>
                  </a:extLst>
                </a:gridCol>
                <a:gridCol w="246888">
                  <a:extLst>
                    <a:ext uri="{9D8B030D-6E8A-4147-A177-3AD203B41FA5}">
                      <a16:colId xmlns:a16="http://schemas.microsoft.com/office/drawing/2014/main" val="657292915"/>
                    </a:ext>
                  </a:extLst>
                </a:gridCol>
                <a:gridCol w="246888">
                  <a:extLst>
                    <a:ext uri="{9D8B030D-6E8A-4147-A177-3AD203B41FA5}">
                      <a16:colId xmlns:a16="http://schemas.microsoft.com/office/drawing/2014/main" val="493969379"/>
                    </a:ext>
                  </a:extLst>
                </a:gridCol>
                <a:gridCol w="246888">
                  <a:extLst>
                    <a:ext uri="{9D8B030D-6E8A-4147-A177-3AD203B41FA5}">
                      <a16:colId xmlns:a16="http://schemas.microsoft.com/office/drawing/2014/main" val="1647106981"/>
                    </a:ext>
                  </a:extLst>
                </a:gridCol>
                <a:gridCol w="246888">
                  <a:extLst>
                    <a:ext uri="{9D8B030D-6E8A-4147-A177-3AD203B41FA5}">
                      <a16:colId xmlns:a16="http://schemas.microsoft.com/office/drawing/2014/main" val="3636538747"/>
                    </a:ext>
                  </a:extLst>
                </a:gridCol>
                <a:gridCol w="246888">
                  <a:extLst>
                    <a:ext uri="{9D8B030D-6E8A-4147-A177-3AD203B41FA5}">
                      <a16:colId xmlns:a16="http://schemas.microsoft.com/office/drawing/2014/main" val="3375809227"/>
                    </a:ext>
                  </a:extLst>
                </a:gridCol>
                <a:gridCol w="246888">
                  <a:extLst>
                    <a:ext uri="{9D8B030D-6E8A-4147-A177-3AD203B41FA5}">
                      <a16:colId xmlns:a16="http://schemas.microsoft.com/office/drawing/2014/main" val="2439359820"/>
                    </a:ext>
                  </a:extLst>
                </a:gridCol>
                <a:gridCol w="246888">
                  <a:extLst>
                    <a:ext uri="{9D8B030D-6E8A-4147-A177-3AD203B41FA5}">
                      <a16:colId xmlns:a16="http://schemas.microsoft.com/office/drawing/2014/main" val="2739016699"/>
                    </a:ext>
                  </a:extLst>
                </a:gridCol>
                <a:gridCol w="246888">
                  <a:extLst>
                    <a:ext uri="{9D8B030D-6E8A-4147-A177-3AD203B41FA5}">
                      <a16:colId xmlns:a16="http://schemas.microsoft.com/office/drawing/2014/main" val="27813709"/>
                    </a:ext>
                  </a:extLst>
                </a:gridCol>
                <a:gridCol w="246888">
                  <a:extLst>
                    <a:ext uri="{9D8B030D-6E8A-4147-A177-3AD203B41FA5}">
                      <a16:colId xmlns:a16="http://schemas.microsoft.com/office/drawing/2014/main" val="92842581"/>
                    </a:ext>
                  </a:extLst>
                </a:gridCol>
                <a:gridCol w="246888">
                  <a:extLst>
                    <a:ext uri="{9D8B030D-6E8A-4147-A177-3AD203B41FA5}">
                      <a16:colId xmlns:a16="http://schemas.microsoft.com/office/drawing/2014/main" val="3835572137"/>
                    </a:ext>
                  </a:extLst>
                </a:gridCol>
                <a:gridCol w="246888">
                  <a:extLst>
                    <a:ext uri="{9D8B030D-6E8A-4147-A177-3AD203B41FA5}">
                      <a16:colId xmlns:a16="http://schemas.microsoft.com/office/drawing/2014/main" val="668944195"/>
                    </a:ext>
                  </a:extLst>
                </a:gridCol>
                <a:gridCol w="246888">
                  <a:extLst>
                    <a:ext uri="{9D8B030D-6E8A-4147-A177-3AD203B41FA5}">
                      <a16:colId xmlns:a16="http://schemas.microsoft.com/office/drawing/2014/main" val="2450215288"/>
                    </a:ext>
                  </a:extLst>
                </a:gridCol>
                <a:gridCol w="246888">
                  <a:extLst>
                    <a:ext uri="{9D8B030D-6E8A-4147-A177-3AD203B41FA5}">
                      <a16:colId xmlns:a16="http://schemas.microsoft.com/office/drawing/2014/main" val="1113941048"/>
                    </a:ext>
                  </a:extLst>
                </a:gridCol>
                <a:gridCol w="246888">
                  <a:extLst>
                    <a:ext uri="{9D8B030D-6E8A-4147-A177-3AD203B41FA5}">
                      <a16:colId xmlns:a16="http://schemas.microsoft.com/office/drawing/2014/main" val="1408528843"/>
                    </a:ext>
                  </a:extLst>
                </a:gridCol>
                <a:gridCol w="246888">
                  <a:extLst>
                    <a:ext uri="{9D8B030D-6E8A-4147-A177-3AD203B41FA5}">
                      <a16:colId xmlns:a16="http://schemas.microsoft.com/office/drawing/2014/main" val="2317937758"/>
                    </a:ext>
                  </a:extLst>
                </a:gridCol>
                <a:gridCol w="246888">
                  <a:extLst>
                    <a:ext uri="{9D8B030D-6E8A-4147-A177-3AD203B41FA5}">
                      <a16:colId xmlns:a16="http://schemas.microsoft.com/office/drawing/2014/main" val="3422031721"/>
                    </a:ext>
                  </a:extLst>
                </a:gridCol>
                <a:gridCol w="246888">
                  <a:extLst>
                    <a:ext uri="{9D8B030D-6E8A-4147-A177-3AD203B41FA5}">
                      <a16:colId xmlns:a16="http://schemas.microsoft.com/office/drawing/2014/main" val="2647017531"/>
                    </a:ext>
                  </a:extLst>
                </a:gridCol>
                <a:gridCol w="246888">
                  <a:extLst>
                    <a:ext uri="{9D8B030D-6E8A-4147-A177-3AD203B41FA5}">
                      <a16:colId xmlns:a16="http://schemas.microsoft.com/office/drawing/2014/main" val="3886504686"/>
                    </a:ext>
                  </a:extLst>
                </a:gridCol>
                <a:gridCol w="246888">
                  <a:extLst>
                    <a:ext uri="{9D8B030D-6E8A-4147-A177-3AD203B41FA5}">
                      <a16:colId xmlns:a16="http://schemas.microsoft.com/office/drawing/2014/main" val="2435123432"/>
                    </a:ext>
                  </a:extLst>
                </a:gridCol>
                <a:gridCol w="246888">
                  <a:extLst>
                    <a:ext uri="{9D8B030D-6E8A-4147-A177-3AD203B41FA5}">
                      <a16:colId xmlns:a16="http://schemas.microsoft.com/office/drawing/2014/main" val="1256823425"/>
                    </a:ext>
                  </a:extLst>
                </a:gridCol>
                <a:gridCol w="246888">
                  <a:extLst>
                    <a:ext uri="{9D8B030D-6E8A-4147-A177-3AD203B41FA5}">
                      <a16:colId xmlns:a16="http://schemas.microsoft.com/office/drawing/2014/main" val="3582313758"/>
                    </a:ext>
                  </a:extLst>
                </a:gridCol>
                <a:gridCol w="246888">
                  <a:extLst>
                    <a:ext uri="{9D8B030D-6E8A-4147-A177-3AD203B41FA5}">
                      <a16:colId xmlns:a16="http://schemas.microsoft.com/office/drawing/2014/main" val="2272682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48650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- 2018-02-23 20:00:00</a:t>
                      </a:r>
                      <a:r>
                        <a:rPr kumimoji="0" lang="en-US" sz="1000" b="0" i="0" u="none" strike="noStrike" kern="1200" cap="none" spc="0" normalizeH="0" baseline="0" noProof="0">
                          <a:ln>
                            <a:noFill/>
                          </a:ln>
                          <a:solidFill>
                            <a:prstClr val="black"/>
                          </a:solidFill>
                          <a:effectLst/>
                          <a:uLnTx/>
                          <a:uFillTx/>
                          <a:latin typeface="+mn-lt"/>
                          <a:ea typeface="+mn-ea"/>
                          <a:cs typeface="+mn-cs"/>
                        </a:rPr>
                        <a:t>
One does not simply avoid Chinese New Year snacks, don’t you agree? :P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18841551"/>
                  </a:ext>
                </a:extLst>
              </a:tr>
            </a:tbl>
          </a:graphicData>
        </a:graphic>
      </p:graphicFrame>
      <p:sp>
        <p:nvSpPr>
          <p:cNvPr id="4" name="Text Placeholder 3">
            <a:extLst>
              <a:ext uri="{FF2B5EF4-FFF2-40B4-BE49-F238E27FC236}">
                <a16:creationId xmlns:a16="http://schemas.microsoft.com/office/drawing/2014/main" id="{96A2A2EA-0870-441A-8974-0980192BCCF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343691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0A1E4-5936-471A-A433-8B97105687B0}"/>
              </a:ext>
            </a:extLst>
          </p:cNvPr>
          <p:cNvSpPr>
            <a:spLocks noGrp="1"/>
          </p:cNvSpPr>
          <p:nvPr>
            <p:ph type="title"/>
          </p:nvPr>
        </p:nvSpPr>
        <p:spPr/>
        <p:txBody>
          <a:bodyPr/>
          <a:lstStyle/>
          <a:p>
            <a:r>
              <a:rPr lang="en-US"/>
              <a:t>Facebook Own Posts Table - 5 of 18</a:t>
            </a:r>
          </a:p>
        </p:txBody>
      </p:sp>
      <p:graphicFrame>
        <p:nvGraphicFramePr>
          <p:cNvPr id="5" name="Table Placeholder 4">
            <a:extLst>
              <a:ext uri="{FF2B5EF4-FFF2-40B4-BE49-F238E27FC236}">
                <a16:creationId xmlns:a16="http://schemas.microsoft.com/office/drawing/2014/main" id="{8513B399-D285-4D17-A516-30C7425A17FD}"/>
              </a:ext>
            </a:extLst>
          </p:cNvPr>
          <p:cNvGraphicFramePr>
            <a:graphicFrameLocks noGrp="1"/>
          </p:cNvGraphicFramePr>
          <p:nvPr>
            <p:ph type="tbl" sz="quarter" idx="13"/>
            <p:extLst>
              <p:ext uri="{D42A27DB-BD31-4B8C-83A1-F6EECF244321}">
                <p14:modId xmlns:p14="http://schemas.microsoft.com/office/powerpoint/2010/main" val="1774370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54833196"/>
                    </a:ext>
                  </a:extLst>
                </a:gridCol>
                <a:gridCol w="246888">
                  <a:extLst>
                    <a:ext uri="{9D8B030D-6E8A-4147-A177-3AD203B41FA5}">
                      <a16:colId xmlns:a16="http://schemas.microsoft.com/office/drawing/2014/main" val="3567150153"/>
                    </a:ext>
                  </a:extLst>
                </a:gridCol>
                <a:gridCol w="246888">
                  <a:extLst>
                    <a:ext uri="{9D8B030D-6E8A-4147-A177-3AD203B41FA5}">
                      <a16:colId xmlns:a16="http://schemas.microsoft.com/office/drawing/2014/main" val="168874197"/>
                    </a:ext>
                  </a:extLst>
                </a:gridCol>
                <a:gridCol w="246888">
                  <a:extLst>
                    <a:ext uri="{9D8B030D-6E8A-4147-A177-3AD203B41FA5}">
                      <a16:colId xmlns:a16="http://schemas.microsoft.com/office/drawing/2014/main" val="226947761"/>
                    </a:ext>
                  </a:extLst>
                </a:gridCol>
                <a:gridCol w="246888">
                  <a:extLst>
                    <a:ext uri="{9D8B030D-6E8A-4147-A177-3AD203B41FA5}">
                      <a16:colId xmlns:a16="http://schemas.microsoft.com/office/drawing/2014/main" val="2284408774"/>
                    </a:ext>
                  </a:extLst>
                </a:gridCol>
                <a:gridCol w="246888">
                  <a:extLst>
                    <a:ext uri="{9D8B030D-6E8A-4147-A177-3AD203B41FA5}">
                      <a16:colId xmlns:a16="http://schemas.microsoft.com/office/drawing/2014/main" val="3757760698"/>
                    </a:ext>
                  </a:extLst>
                </a:gridCol>
                <a:gridCol w="246888">
                  <a:extLst>
                    <a:ext uri="{9D8B030D-6E8A-4147-A177-3AD203B41FA5}">
                      <a16:colId xmlns:a16="http://schemas.microsoft.com/office/drawing/2014/main" val="2887607387"/>
                    </a:ext>
                  </a:extLst>
                </a:gridCol>
                <a:gridCol w="246888">
                  <a:extLst>
                    <a:ext uri="{9D8B030D-6E8A-4147-A177-3AD203B41FA5}">
                      <a16:colId xmlns:a16="http://schemas.microsoft.com/office/drawing/2014/main" val="3827797525"/>
                    </a:ext>
                  </a:extLst>
                </a:gridCol>
                <a:gridCol w="246888">
                  <a:extLst>
                    <a:ext uri="{9D8B030D-6E8A-4147-A177-3AD203B41FA5}">
                      <a16:colId xmlns:a16="http://schemas.microsoft.com/office/drawing/2014/main" val="317365699"/>
                    </a:ext>
                  </a:extLst>
                </a:gridCol>
                <a:gridCol w="246888">
                  <a:extLst>
                    <a:ext uri="{9D8B030D-6E8A-4147-A177-3AD203B41FA5}">
                      <a16:colId xmlns:a16="http://schemas.microsoft.com/office/drawing/2014/main" val="3372983652"/>
                    </a:ext>
                  </a:extLst>
                </a:gridCol>
                <a:gridCol w="246888">
                  <a:extLst>
                    <a:ext uri="{9D8B030D-6E8A-4147-A177-3AD203B41FA5}">
                      <a16:colId xmlns:a16="http://schemas.microsoft.com/office/drawing/2014/main" val="3731062794"/>
                    </a:ext>
                  </a:extLst>
                </a:gridCol>
                <a:gridCol w="246888">
                  <a:extLst>
                    <a:ext uri="{9D8B030D-6E8A-4147-A177-3AD203B41FA5}">
                      <a16:colId xmlns:a16="http://schemas.microsoft.com/office/drawing/2014/main" val="4195569133"/>
                    </a:ext>
                  </a:extLst>
                </a:gridCol>
                <a:gridCol w="246888">
                  <a:extLst>
                    <a:ext uri="{9D8B030D-6E8A-4147-A177-3AD203B41FA5}">
                      <a16:colId xmlns:a16="http://schemas.microsoft.com/office/drawing/2014/main" val="3804099781"/>
                    </a:ext>
                  </a:extLst>
                </a:gridCol>
                <a:gridCol w="246888">
                  <a:extLst>
                    <a:ext uri="{9D8B030D-6E8A-4147-A177-3AD203B41FA5}">
                      <a16:colId xmlns:a16="http://schemas.microsoft.com/office/drawing/2014/main" val="4167350123"/>
                    </a:ext>
                  </a:extLst>
                </a:gridCol>
                <a:gridCol w="246888">
                  <a:extLst>
                    <a:ext uri="{9D8B030D-6E8A-4147-A177-3AD203B41FA5}">
                      <a16:colId xmlns:a16="http://schemas.microsoft.com/office/drawing/2014/main" val="2464059733"/>
                    </a:ext>
                  </a:extLst>
                </a:gridCol>
                <a:gridCol w="246888">
                  <a:extLst>
                    <a:ext uri="{9D8B030D-6E8A-4147-A177-3AD203B41FA5}">
                      <a16:colId xmlns:a16="http://schemas.microsoft.com/office/drawing/2014/main" val="2874698415"/>
                    </a:ext>
                  </a:extLst>
                </a:gridCol>
                <a:gridCol w="246888">
                  <a:extLst>
                    <a:ext uri="{9D8B030D-6E8A-4147-A177-3AD203B41FA5}">
                      <a16:colId xmlns:a16="http://schemas.microsoft.com/office/drawing/2014/main" val="2093217120"/>
                    </a:ext>
                  </a:extLst>
                </a:gridCol>
                <a:gridCol w="246888">
                  <a:extLst>
                    <a:ext uri="{9D8B030D-6E8A-4147-A177-3AD203B41FA5}">
                      <a16:colId xmlns:a16="http://schemas.microsoft.com/office/drawing/2014/main" val="1168334734"/>
                    </a:ext>
                  </a:extLst>
                </a:gridCol>
                <a:gridCol w="246888">
                  <a:extLst>
                    <a:ext uri="{9D8B030D-6E8A-4147-A177-3AD203B41FA5}">
                      <a16:colId xmlns:a16="http://schemas.microsoft.com/office/drawing/2014/main" val="2733870805"/>
                    </a:ext>
                  </a:extLst>
                </a:gridCol>
                <a:gridCol w="246888">
                  <a:extLst>
                    <a:ext uri="{9D8B030D-6E8A-4147-A177-3AD203B41FA5}">
                      <a16:colId xmlns:a16="http://schemas.microsoft.com/office/drawing/2014/main" val="955671491"/>
                    </a:ext>
                  </a:extLst>
                </a:gridCol>
                <a:gridCol w="246888">
                  <a:extLst>
                    <a:ext uri="{9D8B030D-6E8A-4147-A177-3AD203B41FA5}">
                      <a16:colId xmlns:a16="http://schemas.microsoft.com/office/drawing/2014/main" val="707339072"/>
                    </a:ext>
                  </a:extLst>
                </a:gridCol>
                <a:gridCol w="246888">
                  <a:extLst>
                    <a:ext uri="{9D8B030D-6E8A-4147-A177-3AD203B41FA5}">
                      <a16:colId xmlns:a16="http://schemas.microsoft.com/office/drawing/2014/main" val="2965071959"/>
                    </a:ext>
                  </a:extLst>
                </a:gridCol>
                <a:gridCol w="246888">
                  <a:extLst>
                    <a:ext uri="{9D8B030D-6E8A-4147-A177-3AD203B41FA5}">
                      <a16:colId xmlns:a16="http://schemas.microsoft.com/office/drawing/2014/main" val="677109475"/>
                    </a:ext>
                  </a:extLst>
                </a:gridCol>
                <a:gridCol w="246888">
                  <a:extLst>
                    <a:ext uri="{9D8B030D-6E8A-4147-A177-3AD203B41FA5}">
                      <a16:colId xmlns:a16="http://schemas.microsoft.com/office/drawing/2014/main" val="3626447886"/>
                    </a:ext>
                  </a:extLst>
                </a:gridCol>
                <a:gridCol w="246888">
                  <a:extLst>
                    <a:ext uri="{9D8B030D-6E8A-4147-A177-3AD203B41FA5}">
                      <a16:colId xmlns:a16="http://schemas.microsoft.com/office/drawing/2014/main" val="1580794748"/>
                    </a:ext>
                  </a:extLst>
                </a:gridCol>
                <a:gridCol w="246888">
                  <a:extLst>
                    <a:ext uri="{9D8B030D-6E8A-4147-A177-3AD203B41FA5}">
                      <a16:colId xmlns:a16="http://schemas.microsoft.com/office/drawing/2014/main" val="738417804"/>
                    </a:ext>
                  </a:extLst>
                </a:gridCol>
                <a:gridCol w="246888">
                  <a:extLst>
                    <a:ext uri="{9D8B030D-6E8A-4147-A177-3AD203B41FA5}">
                      <a16:colId xmlns:a16="http://schemas.microsoft.com/office/drawing/2014/main" val="40040872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34655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- 2018-02-21 09:05:07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74760999"/>
                  </a:ext>
                </a:extLst>
              </a:tr>
            </a:tbl>
          </a:graphicData>
        </a:graphic>
      </p:graphicFrame>
      <p:sp>
        <p:nvSpPr>
          <p:cNvPr id="4" name="Text Placeholder 3">
            <a:extLst>
              <a:ext uri="{FF2B5EF4-FFF2-40B4-BE49-F238E27FC236}">
                <a16:creationId xmlns:a16="http://schemas.microsoft.com/office/drawing/2014/main" id="{F7D87F82-13AE-4AD7-9F4F-CBA783A4FE4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077599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CA385-6593-469F-9A74-737C2933D616}"/>
              </a:ext>
            </a:extLst>
          </p:cNvPr>
          <p:cNvSpPr>
            <a:spLocks noGrp="1"/>
          </p:cNvSpPr>
          <p:nvPr>
            <p:ph type="title"/>
          </p:nvPr>
        </p:nvSpPr>
        <p:spPr/>
        <p:txBody>
          <a:bodyPr/>
          <a:lstStyle/>
          <a:p>
            <a:r>
              <a:rPr lang="en-US"/>
              <a:t>Facebook Own Posts Table - 6 of 18</a:t>
            </a:r>
          </a:p>
        </p:txBody>
      </p:sp>
      <p:graphicFrame>
        <p:nvGraphicFramePr>
          <p:cNvPr id="5" name="Table Placeholder 4">
            <a:extLst>
              <a:ext uri="{FF2B5EF4-FFF2-40B4-BE49-F238E27FC236}">
                <a16:creationId xmlns:a16="http://schemas.microsoft.com/office/drawing/2014/main" id="{17244F55-3F0F-4D61-94B1-E99765B65C6D}"/>
              </a:ext>
            </a:extLst>
          </p:cNvPr>
          <p:cNvGraphicFramePr>
            <a:graphicFrameLocks noGrp="1"/>
          </p:cNvGraphicFramePr>
          <p:nvPr>
            <p:ph type="tbl" sz="quarter" idx="13"/>
            <p:extLst>
              <p:ext uri="{D42A27DB-BD31-4B8C-83A1-F6EECF244321}">
                <p14:modId xmlns:p14="http://schemas.microsoft.com/office/powerpoint/2010/main" val="2302147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62154052"/>
                    </a:ext>
                  </a:extLst>
                </a:gridCol>
                <a:gridCol w="246888">
                  <a:extLst>
                    <a:ext uri="{9D8B030D-6E8A-4147-A177-3AD203B41FA5}">
                      <a16:colId xmlns:a16="http://schemas.microsoft.com/office/drawing/2014/main" val="3144469563"/>
                    </a:ext>
                  </a:extLst>
                </a:gridCol>
                <a:gridCol w="246888">
                  <a:extLst>
                    <a:ext uri="{9D8B030D-6E8A-4147-A177-3AD203B41FA5}">
                      <a16:colId xmlns:a16="http://schemas.microsoft.com/office/drawing/2014/main" val="1739911236"/>
                    </a:ext>
                  </a:extLst>
                </a:gridCol>
                <a:gridCol w="246888">
                  <a:extLst>
                    <a:ext uri="{9D8B030D-6E8A-4147-A177-3AD203B41FA5}">
                      <a16:colId xmlns:a16="http://schemas.microsoft.com/office/drawing/2014/main" val="971563855"/>
                    </a:ext>
                  </a:extLst>
                </a:gridCol>
                <a:gridCol w="246888">
                  <a:extLst>
                    <a:ext uri="{9D8B030D-6E8A-4147-A177-3AD203B41FA5}">
                      <a16:colId xmlns:a16="http://schemas.microsoft.com/office/drawing/2014/main" val="2734536659"/>
                    </a:ext>
                  </a:extLst>
                </a:gridCol>
                <a:gridCol w="246888">
                  <a:extLst>
                    <a:ext uri="{9D8B030D-6E8A-4147-A177-3AD203B41FA5}">
                      <a16:colId xmlns:a16="http://schemas.microsoft.com/office/drawing/2014/main" val="78547240"/>
                    </a:ext>
                  </a:extLst>
                </a:gridCol>
                <a:gridCol w="246888">
                  <a:extLst>
                    <a:ext uri="{9D8B030D-6E8A-4147-A177-3AD203B41FA5}">
                      <a16:colId xmlns:a16="http://schemas.microsoft.com/office/drawing/2014/main" val="3792864"/>
                    </a:ext>
                  </a:extLst>
                </a:gridCol>
                <a:gridCol w="246888">
                  <a:extLst>
                    <a:ext uri="{9D8B030D-6E8A-4147-A177-3AD203B41FA5}">
                      <a16:colId xmlns:a16="http://schemas.microsoft.com/office/drawing/2014/main" val="372722622"/>
                    </a:ext>
                  </a:extLst>
                </a:gridCol>
                <a:gridCol w="246888">
                  <a:extLst>
                    <a:ext uri="{9D8B030D-6E8A-4147-A177-3AD203B41FA5}">
                      <a16:colId xmlns:a16="http://schemas.microsoft.com/office/drawing/2014/main" val="3939469911"/>
                    </a:ext>
                  </a:extLst>
                </a:gridCol>
                <a:gridCol w="246888">
                  <a:extLst>
                    <a:ext uri="{9D8B030D-6E8A-4147-A177-3AD203B41FA5}">
                      <a16:colId xmlns:a16="http://schemas.microsoft.com/office/drawing/2014/main" val="429291136"/>
                    </a:ext>
                  </a:extLst>
                </a:gridCol>
                <a:gridCol w="246888">
                  <a:extLst>
                    <a:ext uri="{9D8B030D-6E8A-4147-A177-3AD203B41FA5}">
                      <a16:colId xmlns:a16="http://schemas.microsoft.com/office/drawing/2014/main" val="2715311959"/>
                    </a:ext>
                  </a:extLst>
                </a:gridCol>
                <a:gridCol w="246888">
                  <a:extLst>
                    <a:ext uri="{9D8B030D-6E8A-4147-A177-3AD203B41FA5}">
                      <a16:colId xmlns:a16="http://schemas.microsoft.com/office/drawing/2014/main" val="2409542319"/>
                    </a:ext>
                  </a:extLst>
                </a:gridCol>
                <a:gridCol w="246888">
                  <a:extLst>
                    <a:ext uri="{9D8B030D-6E8A-4147-A177-3AD203B41FA5}">
                      <a16:colId xmlns:a16="http://schemas.microsoft.com/office/drawing/2014/main" val="3455050692"/>
                    </a:ext>
                  </a:extLst>
                </a:gridCol>
                <a:gridCol w="246888">
                  <a:extLst>
                    <a:ext uri="{9D8B030D-6E8A-4147-A177-3AD203B41FA5}">
                      <a16:colId xmlns:a16="http://schemas.microsoft.com/office/drawing/2014/main" val="4293021497"/>
                    </a:ext>
                  </a:extLst>
                </a:gridCol>
                <a:gridCol w="246888">
                  <a:extLst>
                    <a:ext uri="{9D8B030D-6E8A-4147-A177-3AD203B41FA5}">
                      <a16:colId xmlns:a16="http://schemas.microsoft.com/office/drawing/2014/main" val="2695915789"/>
                    </a:ext>
                  </a:extLst>
                </a:gridCol>
                <a:gridCol w="246888">
                  <a:extLst>
                    <a:ext uri="{9D8B030D-6E8A-4147-A177-3AD203B41FA5}">
                      <a16:colId xmlns:a16="http://schemas.microsoft.com/office/drawing/2014/main" val="682192087"/>
                    </a:ext>
                  </a:extLst>
                </a:gridCol>
                <a:gridCol w="246888">
                  <a:extLst>
                    <a:ext uri="{9D8B030D-6E8A-4147-A177-3AD203B41FA5}">
                      <a16:colId xmlns:a16="http://schemas.microsoft.com/office/drawing/2014/main" val="978421204"/>
                    </a:ext>
                  </a:extLst>
                </a:gridCol>
                <a:gridCol w="246888">
                  <a:extLst>
                    <a:ext uri="{9D8B030D-6E8A-4147-A177-3AD203B41FA5}">
                      <a16:colId xmlns:a16="http://schemas.microsoft.com/office/drawing/2014/main" val="388753813"/>
                    </a:ext>
                  </a:extLst>
                </a:gridCol>
                <a:gridCol w="246888">
                  <a:extLst>
                    <a:ext uri="{9D8B030D-6E8A-4147-A177-3AD203B41FA5}">
                      <a16:colId xmlns:a16="http://schemas.microsoft.com/office/drawing/2014/main" val="1062798600"/>
                    </a:ext>
                  </a:extLst>
                </a:gridCol>
                <a:gridCol w="246888">
                  <a:extLst>
                    <a:ext uri="{9D8B030D-6E8A-4147-A177-3AD203B41FA5}">
                      <a16:colId xmlns:a16="http://schemas.microsoft.com/office/drawing/2014/main" val="4172407022"/>
                    </a:ext>
                  </a:extLst>
                </a:gridCol>
                <a:gridCol w="246888">
                  <a:extLst>
                    <a:ext uri="{9D8B030D-6E8A-4147-A177-3AD203B41FA5}">
                      <a16:colId xmlns:a16="http://schemas.microsoft.com/office/drawing/2014/main" val="3689212169"/>
                    </a:ext>
                  </a:extLst>
                </a:gridCol>
                <a:gridCol w="246888">
                  <a:extLst>
                    <a:ext uri="{9D8B030D-6E8A-4147-A177-3AD203B41FA5}">
                      <a16:colId xmlns:a16="http://schemas.microsoft.com/office/drawing/2014/main" val="254724314"/>
                    </a:ext>
                  </a:extLst>
                </a:gridCol>
                <a:gridCol w="246888">
                  <a:extLst>
                    <a:ext uri="{9D8B030D-6E8A-4147-A177-3AD203B41FA5}">
                      <a16:colId xmlns:a16="http://schemas.microsoft.com/office/drawing/2014/main" val="4215025528"/>
                    </a:ext>
                  </a:extLst>
                </a:gridCol>
                <a:gridCol w="246888">
                  <a:extLst>
                    <a:ext uri="{9D8B030D-6E8A-4147-A177-3AD203B41FA5}">
                      <a16:colId xmlns:a16="http://schemas.microsoft.com/office/drawing/2014/main" val="2964043851"/>
                    </a:ext>
                  </a:extLst>
                </a:gridCol>
                <a:gridCol w="246888">
                  <a:extLst>
                    <a:ext uri="{9D8B030D-6E8A-4147-A177-3AD203B41FA5}">
                      <a16:colId xmlns:a16="http://schemas.microsoft.com/office/drawing/2014/main" val="3431006244"/>
                    </a:ext>
                  </a:extLst>
                </a:gridCol>
                <a:gridCol w="246888">
                  <a:extLst>
                    <a:ext uri="{9D8B030D-6E8A-4147-A177-3AD203B41FA5}">
                      <a16:colId xmlns:a16="http://schemas.microsoft.com/office/drawing/2014/main" val="1869294921"/>
                    </a:ext>
                  </a:extLst>
                </a:gridCol>
                <a:gridCol w="246888">
                  <a:extLst>
                    <a:ext uri="{9D8B030D-6E8A-4147-A177-3AD203B41FA5}">
                      <a16:colId xmlns:a16="http://schemas.microsoft.com/office/drawing/2014/main" val="3070229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02853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- 2018-02-19 11:58:00</a:t>
                      </a:r>
                      <a:r>
                        <a:rPr kumimoji="0" lang="en-US" sz="1000" b="0" i="0" u="none" strike="noStrike" kern="1200" cap="none" spc="0" normalizeH="0" baseline="0" noProof="0">
                          <a:ln>
                            <a:noFill/>
                          </a:ln>
                          <a:solidFill>
                            <a:prstClr val="black"/>
                          </a:solidFill>
                          <a:effectLst/>
                          <a:uLnTx/>
                          <a:uFillTx/>
                          <a:latin typeface="+mn-lt"/>
                          <a:ea typeface="+mn-ea"/>
                          <a:cs typeface="+mn-cs"/>
                        </a:rPr>
                        <a:t>
For those who are suffering from the Monday Blues, you will need this. :P
#MondayBlues #puns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76332095"/>
                  </a:ext>
                </a:extLst>
              </a:tr>
            </a:tbl>
          </a:graphicData>
        </a:graphic>
      </p:graphicFrame>
      <p:sp>
        <p:nvSpPr>
          <p:cNvPr id="4" name="Text Placeholder 3">
            <a:extLst>
              <a:ext uri="{FF2B5EF4-FFF2-40B4-BE49-F238E27FC236}">
                <a16:creationId xmlns:a16="http://schemas.microsoft.com/office/drawing/2014/main" id="{25AAE654-5E48-46FF-819F-51306C31106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300972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D93F7-64EC-42DD-A457-CB01C0AC7DC1}"/>
              </a:ext>
            </a:extLst>
          </p:cNvPr>
          <p:cNvSpPr>
            <a:spLocks noGrp="1"/>
          </p:cNvSpPr>
          <p:nvPr>
            <p:ph type="title"/>
          </p:nvPr>
        </p:nvSpPr>
        <p:spPr/>
        <p:txBody>
          <a:bodyPr/>
          <a:lstStyle/>
          <a:p>
            <a:r>
              <a:rPr lang="en-US"/>
              <a:t>Facebook Own Posts Table - 7 of 18</a:t>
            </a:r>
          </a:p>
        </p:txBody>
      </p:sp>
      <p:graphicFrame>
        <p:nvGraphicFramePr>
          <p:cNvPr id="5" name="Table Placeholder 4">
            <a:extLst>
              <a:ext uri="{FF2B5EF4-FFF2-40B4-BE49-F238E27FC236}">
                <a16:creationId xmlns:a16="http://schemas.microsoft.com/office/drawing/2014/main" id="{3F99DAA1-2446-42EF-85B9-1E49B58A9029}"/>
              </a:ext>
            </a:extLst>
          </p:cNvPr>
          <p:cNvGraphicFramePr>
            <a:graphicFrameLocks noGrp="1"/>
          </p:cNvGraphicFramePr>
          <p:nvPr>
            <p:ph type="tbl" sz="quarter" idx="13"/>
            <p:extLst>
              <p:ext uri="{D42A27DB-BD31-4B8C-83A1-F6EECF244321}">
                <p14:modId xmlns:p14="http://schemas.microsoft.com/office/powerpoint/2010/main" val="1394563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24037591"/>
                    </a:ext>
                  </a:extLst>
                </a:gridCol>
                <a:gridCol w="246888">
                  <a:extLst>
                    <a:ext uri="{9D8B030D-6E8A-4147-A177-3AD203B41FA5}">
                      <a16:colId xmlns:a16="http://schemas.microsoft.com/office/drawing/2014/main" val="3769320992"/>
                    </a:ext>
                  </a:extLst>
                </a:gridCol>
                <a:gridCol w="246888">
                  <a:extLst>
                    <a:ext uri="{9D8B030D-6E8A-4147-A177-3AD203B41FA5}">
                      <a16:colId xmlns:a16="http://schemas.microsoft.com/office/drawing/2014/main" val="1391561392"/>
                    </a:ext>
                  </a:extLst>
                </a:gridCol>
                <a:gridCol w="246888">
                  <a:extLst>
                    <a:ext uri="{9D8B030D-6E8A-4147-A177-3AD203B41FA5}">
                      <a16:colId xmlns:a16="http://schemas.microsoft.com/office/drawing/2014/main" val="2125090979"/>
                    </a:ext>
                  </a:extLst>
                </a:gridCol>
                <a:gridCol w="246888">
                  <a:extLst>
                    <a:ext uri="{9D8B030D-6E8A-4147-A177-3AD203B41FA5}">
                      <a16:colId xmlns:a16="http://schemas.microsoft.com/office/drawing/2014/main" val="2636337117"/>
                    </a:ext>
                  </a:extLst>
                </a:gridCol>
                <a:gridCol w="246888">
                  <a:extLst>
                    <a:ext uri="{9D8B030D-6E8A-4147-A177-3AD203B41FA5}">
                      <a16:colId xmlns:a16="http://schemas.microsoft.com/office/drawing/2014/main" val="2261188669"/>
                    </a:ext>
                  </a:extLst>
                </a:gridCol>
                <a:gridCol w="246888">
                  <a:extLst>
                    <a:ext uri="{9D8B030D-6E8A-4147-A177-3AD203B41FA5}">
                      <a16:colId xmlns:a16="http://schemas.microsoft.com/office/drawing/2014/main" val="1991655045"/>
                    </a:ext>
                  </a:extLst>
                </a:gridCol>
                <a:gridCol w="246888">
                  <a:extLst>
                    <a:ext uri="{9D8B030D-6E8A-4147-A177-3AD203B41FA5}">
                      <a16:colId xmlns:a16="http://schemas.microsoft.com/office/drawing/2014/main" val="2067743369"/>
                    </a:ext>
                  </a:extLst>
                </a:gridCol>
                <a:gridCol w="246888">
                  <a:extLst>
                    <a:ext uri="{9D8B030D-6E8A-4147-A177-3AD203B41FA5}">
                      <a16:colId xmlns:a16="http://schemas.microsoft.com/office/drawing/2014/main" val="3518997400"/>
                    </a:ext>
                  </a:extLst>
                </a:gridCol>
                <a:gridCol w="246888">
                  <a:extLst>
                    <a:ext uri="{9D8B030D-6E8A-4147-A177-3AD203B41FA5}">
                      <a16:colId xmlns:a16="http://schemas.microsoft.com/office/drawing/2014/main" val="1996401563"/>
                    </a:ext>
                  </a:extLst>
                </a:gridCol>
                <a:gridCol w="246888">
                  <a:extLst>
                    <a:ext uri="{9D8B030D-6E8A-4147-A177-3AD203B41FA5}">
                      <a16:colId xmlns:a16="http://schemas.microsoft.com/office/drawing/2014/main" val="3803165197"/>
                    </a:ext>
                  </a:extLst>
                </a:gridCol>
                <a:gridCol w="246888">
                  <a:extLst>
                    <a:ext uri="{9D8B030D-6E8A-4147-A177-3AD203B41FA5}">
                      <a16:colId xmlns:a16="http://schemas.microsoft.com/office/drawing/2014/main" val="3261246021"/>
                    </a:ext>
                  </a:extLst>
                </a:gridCol>
                <a:gridCol w="246888">
                  <a:extLst>
                    <a:ext uri="{9D8B030D-6E8A-4147-A177-3AD203B41FA5}">
                      <a16:colId xmlns:a16="http://schemas.microsoft.com/office/drawing/2014/main" val="2400785832"/>
                    </a:ext>
                  </a:extLst>
                </a:gridCol>
                <a:gridCol w="246888">
                  <a:extLst>
                    <a:ext uri="{9D8B030D-6E8A-4147-A177-3AD203B41FA5}">
                      <a16:colId xmlns:a16="http://schemas.microsoft.com/office/drawing/2014/main" val="3490925086"/>
                    </a:ext>
                  </a:extLst>
                </a:gridCol>
                <a:gridCol w="246888">
                  <a:extLst>
                    <a:ext uri="{9D8B030D-6E8A-4147-A177-3AD203B41FA5}">
                      <a16:colId xmlns:a16="http://schemas.microsoft.com/office/drawing/2014/main" val="2756944754"/>
                    </a:ext>
                  </a:extLst>
                </a:gridCol>
                <a:gridCol w="246888">
                  <a:extLst>
                    <a:ext uri="{9D8B030D-6E8A-4147-A177-3AD203B41FA5}">
                      <a16:colId xmlns:a16="http://schemas.microsoft.com/office/drawing/2014/main" val="3803876647"/>
                    </a:ext>
                  </a:extLst>
                </a:gridCol>
                <a:gridCol w="246888">
                  <a:extLst>
                    <a:ext uri="{9D8B030D-6E8A-4147-A177-3AD203B41FA5}">
                      <a16:colId xmlns:a16="http://schemas.microsoft.com/office/drawing/2014/main" val="1780022490"/>
                    </a:ext>
                  </a:extLst>
                </a:gridCol>
                <a:gridCol w="246888">
                  <a:extLst>
                    <a:ext uri="{9D8B030D-6E8A-4147-A177-3AD203B41FA5}">
                      <a16:colId xmlns:a16="http://schemas.microsoft.com/office/drawing/2014/main" val="1107464798"/>
                    </a:ext>
                  </a:extLst>
                </a:gridCol>
                <a:gridCol w="246888">
                  <a:extLst>
                    <a:ext uri="{9D8B030D-6E8A-4147-A177-3AD203B41FA5}">
                      <a16:colId xmlns:a16="http://schemas.microsoft.com/office/drawing/2014/main" val="680950179"/>
                    </a:ext>
                  </a:extLst>
                </a:gridCol>
                <a:gridCol w="246888">
                  <a:extLst>
                    <a:ext uri="{9D8B030D-6E8A-4147-A177-3AD203B41FA5}">
                      <a16:colId xmlns:a16="http://schemas.microsoft.com/office/drawing/2014/main" val="2471512034"/>
                    </a:ext>
                  </a:extLst>
                </a:gridCol>
                <a:gridCol w="246888">
                  <a:extLst>
                    <a:ext uri="{9D8B030D-6E8A-4147-A177-3AD203B41FA5}">
                      <a16:colId xmlns:a16="http://schemas.microsoft.com/office/drawing/2014/main" val="453135976"/>
                    </a:ext>
                  </a:extLst>
                </a:gridCol>
                <a:gridCol w="246888">
                  <a:extLst>
                    <a:ext uri="{9D8B030D-6E8A-4147-A177-3AD203B41FA5}">
                      <a16:colId xmlns:a16="http://schemas.microsoft.com/office/drawing/2014/main" val="3749039613"/>
                    </a:ext>
                  </a:extLst>
                </a:gridCol>
                <a:gridCol w="246888">
                  <a:extLst>
                    <a:ext uri="{9D8B030D-6E8A-4147-A177-3AD203B41FA5}">
                      <a16:colId xmlns:a16="http://schemas.microsoft.com/office/drawing/2014/main" val="1943220967"/>
                    </a:ext>
                  </a:extLst>
                </a:gridCol>
                <a:gridCol w="246888">
                  <a:extLst>
                    <a:ext uri="{9D8B030D-6E8A-4147-A177-3AD203B41FA5}">
                      <a16:colId xmlns:a16="http://schemas.microsoft.com/office/drawing/2014/main" val="503234588"/>
                    </a:ext>
                  </a:extLst>
                </a:gridCol>
                <a:gridCol w="246888">
                  <a:extLst>
                    <a:ext uri="{9D8B030D-6E8A-4147-A177-3AD203B41FA5}">
                      <a16:colId xmlns:a16="http://schemas.microsoft.com/office/drawing/2014/main" val="3499632779"/>
                    </a:ext>
                  </a:extLst>
                </a:gridCol>
                <a:gridCol w="246888">
                  <a:extLst>
                    <a:ext uri="{9D8B030D-6E8A-4147-A177-3AD203B41FA5}">
                      <a16:colId xmlns:a16="http://schemas.microsoft.com/office/drawing/2014/main" val="2072335248"/>
                    </a:ext>
                  </a:extLst>
                </a:gridCol>
                <a:gridCol w="246888">
                  <a:extLst>
                    <a:ext uri="{9D8B030D-6E8A-4147-A177-3AD203B41FA5}">
                      <a16:colId xmlns:a16="http://schemas.microsoft.com/office/drawing/2014/main" val="1467899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77853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- 2018-02-16 01:00:00</a:t>
                      </a:r>
                      <a:r>
                        <a:rPr kumimoji="0" lang="en-US" sz="1000" b="0" i="0" u="none" strike="noStrike" kern="1200" cap="none" spc="0" normalizeH="0" baseline="0" noProof="0">
                          <a:ln>
                            <a:noFill/>
                          </a:ln>
                          <a:solidFill>
                            <a:prstClr val="black"/>
                          </a:solidFill>
                          <a:effectLst/>
                          <a:uLnTx/>
                          <a:uFillTx/>
                          <a:latin typeface="+mn-lt"/>
                          <a:ea typeface="+mn-ea"/>
                          <a:cs typeface="+mn-cs"/>
                        </a:rPr>
                        <a:t>
Let this spring festival see you in the best personal and professional form, Happy Chinese New Year!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3661949"/>
                  </a:ext>
                </a:extLst>
              </a:tr>
            </a:tbl>
          </a:graphicData>
        </a:graphic>
      </p:graphicFrame>
      <p:sp>
        <p:nvSpPr>
          <p:cNvPr id="4" name="Text Placeholder 3">
            <a:extLst>
              <a:ext uri="{FF2B5EF4-FFF2-40B4-BE49-F238E27FC236}">
                <a16:creationId xmlns:a16="http://schemas.microsoft.com/office/drawing/2014/main" id="{D744FD27-90BF-42F2-8DA7-DE94D883756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262031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039A3-F5E0-499D-9336-F5237B6C9E36}"/>
              </a:ext>
            </a:extLst>
          </p:cNvPr>
          <p:cNvSpPr>
            <a:spLocks noGrp="1"/>
          </p:cNvSpPr>
          <p:nvPr>
            <p:ph type="title"/>
          </p:nvPr>
        </p:nvSpPr>
        <p:spPr/>
        <p:txBody>
          <a:bodyPr/>
          <a:lstStyle/>
          <a:p>
            <a:r>
              <a:rPr lang="en-US"/>
              <a:t>Facebook Own Posts Table - 8 of 18</a:t>
            </a:r>
          </a:p>
        </p:txBody>
      </p:sp>
      <p:graphicFrame>
        <p:nvGraphicFramePr>
          <p:cNvPr id="5" name="Table Placeholder 4">
            <a:extLst>
              <a:ext uri="{FF2B5EF4-FFF2-40B4-BE49-F238E27FC236}">
                <a16:creationId xmlns:a16="http://schemas.microsoft.com/office/drawing/2014/main" id="{71308AE2-90F7-4B9B-8C42-8EB6998075DE}"/>
              </a:ext>
            </a:extLst>
          </p:cNvPr>
          <p:cNvGraphicFramePr>
            <a:graphicFrameLocks noGrp="1"/>
          </p:cNvGraphicFramePr>
          <p:nvPr>
            <p:ph type="tbl" sz="quarter" idx="13"/>
            <p:extLst>
              <p:ext uri="{D42A27DB-BD31-4B8C-83A1-F6EECF244321}">
                <p14:modId xmlns:p14="http://schemas.microsoft.com/office/powerpoint/2010/main" val="915339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16963403"/>
                    </a:ext>
                  </a:extLst>
                </a:gridCol>
                <a:gridCol w="246888">
                  <a:extLst>
                    <a:ext uri="{9D8B030D-6E8A-4147-A177-3AD203B41FA5}">
                      <a16:colId xmlns:a16="http://schemas.microsoft.com/office/drawing/2014/main" val="3002062242"/>
                    </a:ext>
                  </a:extLst>
                </a:gridCol>
                <a:gridCol w="246888">
                  <a:extLst>
                    <a:ext uri="{9D8B030D-6E8A-4147-A177-3AD203B41FA5}">
                      <a16:colId xmlns:a16="http://schemas.microsoft.com/office/drawing/2014/main" val="1712429876"/>
                    </a:ext>
                  </a:extLst>
                </a:gridCol>
                <a:gridCol w="246888">
                  <a:extLst>
                    <a:ext uri="{9D8B030D-6E8A-4147-A177-3AD203B41FA5}">
                      <a16:colId xmlns:a16="http://schemas.microsoft.com/office/drawing/2014/main" val="2808509375"/>
                    </a:ext>
                  </a:extLst>
                </a:gridCol>
                <a:gridCol w="246888">
                  <a:extLst>
                    <a:ext uri="{9D8B030D-6E8A-4147-A177-3AD203B41FA5}">
                      <a16:colId xmlns:a16="http://schemas.microsoft.com/office/drawing/2014/main" val="208427996"/>
                    </a:ext>
                  </a:extLst>
                </a:gridCol>
                <a:gridCol w="246888">
                  <a:extLst>
                    <a:ext uri="{9D8B030D-6E8A-4147-A177-3AD203B41FA5}">
                      <a16:colId xmlns:a16="http://schemas.microsoft.com/office/drawing/2014/main" val="595561370"/>
                    </a:ext>
                  </a:extLst>
                </a:gridCol>
                <a:gridCol w="246888">
                  <a:extLst>
                    <a:ext uri="{9D8B030D-6E8A-4147-A177-3AD203B41FA5}">
                      <a16:colId xmlns:a16="http://schemas.microsoft.com/office/drawing/2014/main" val="1120584519"/>
                    </a:ext>
                  </a:extLst>
                </a:gridCol>
                <a:gridCol w="246888">
                  <a:extLst>
                    <a:ext uri="{9D8B030D-6E8A-4147-A177-3AD203B41FA5}">
                      <a16:colId xmlns:a16="http://schemas.microsoft.com/office/drawing/2014/main" val="769947594"/>
                    </a:ext>
                  </a:extLst>
                </a:gridCol>
                <a:gridCol w="246888">
                  <a:extLst>
                    <a:ext uri="{9D8B030D-6E8A-4147-A177-3AD203B41FA5}">
                      <a16:colId xmlns:a16="http://schemas.microsoft.com/office/drawing/2014/main" val="253942439"/>
                    </a:ext>
                  </a:extLst>
                </a:gridCol>
                <a:gridCol w="246888">
                  <a:extLst>
                    <a:ext uri="{9D8B030D-6E8A-4147-A177-3AD203B41FA5}">
                      <a16:colId xmlns:a16="http://schemas.microsoft.com/office/drawing/2014/main" val="2258533678"/>
                    </a:ext>
                  </a:extLst>
                </a:gridCol>
                <a:gridCol w="246888">
                  <a:extLst>
                    <a:ext uri="{9D8B030D-6E8A-4147-A177-3AD203B41FA5}">
                      <a16:colId xmlns:a16="http://schemas.microsoft.com/office/drawing/2014/main" val="1380565399"/>
                    </a:ext>
                  </a:extLst>
                </a:gridCol>
                <a:gridCol w="246888">
                  <a:extLst>
                    <a:ext uri="{9D8B030D-6E8A-4147-A177-3AD203B41FA5}">
                      <a16:colId xmlns:a16="http://schemas.microsoft.com/office/drawing/2014/main" val="3527992329"/>
                    </a:ext>
                  </a:extLst>
                </a:gridCol>
                <a:gridCol w="246888">
                  <a:extLst>
                    <a:ext uri="{9D8B030D-6E8A-4147-A177-3AD203B41FA5}">
                      <a16:colId xmlns:a16="http://schemas.microsoft.com/office/drawing/2014/main" val="445427363"/>
                    </a:ext>
                  </a:extLst>
                </a:gridCol>
                <a:gridCol w="246888">
                  <a:extLst>
                    <a:ext uri="{9D8B030D-6E8A-4147-A177-3AD203B41FA5}">
                      <a16:colId xmlns:a16="http://schemas.microsoft.com/office/drawing/2014/main" val="2213482813"/>
                    </a:ext>
                  </a:extLst>
                </a:gridCol>
                <a:gridCol w="246888">
                  <a:extLst>
                    <a:ext uri="{9D8B030D-6E8A-4147-A177-3AD203B41FA5}">
                      <a16:colId xmlns:a16="http://schemas.microsoft.com/office/drawing/2014/main" val="2422469869"/>
                    </a:ext>
                  </a:extLst>
                </a:gridCol>
                <a:gridCol w="246888">
                  <a:extLst>
                    <a:ext uri="{9D8B030D-6E8A-4147-A177-3AD203B41FA5}">
                      <a16:colId xmlns:a16="http://schemas.microsoft.com/office/drawing/2014/main" val="1959751768"/>
                    </a:ext>
                  </a:extLst>
                </a:gridCol>
                <a:gridCol w="246888">
                  <a:extLst>
                    <a:ext uri="{9D8B030D-6E8A-4147-A177-3AD203B41FA5}">
                      <a16:colId xmlns:a16="http://schemas.microsoft.com/office/drawing/2014/main" val="4279785353"/>
                    </a:ext>
                  </a:extLst>
                </a:gridCol>
                <a:gridCol w="246888">
                  <a:extLst>
                    <a:ext uri="{9D8B030D-6E8A-4147-A177-3AD203B41FA5}">
                      <a16:colId xmlns:a16="http://schemas.microsoft.com/office/drawing/2014/main" val="1348161867"/>
                    </a:ext>
                  </a:extLst>
                </a:gridCol>
                <a:gridCol w="246888">
                  <a:extLst>
                    <a:ext uri="{9D8B030D-6E8A-4147-A177-3AD203B41FA5}">
                      <a16:colId xmlns:a16="http://schemas.microsoft.com/office/drawing/2014/main" val="2461691262"/>
                    </a:ext>
                  </a:extLst>
                </a:gridCol>
                <a:gridCol w="246888">
                  <a:extLst>
                    <a:ext uri="{9D8B030D-6E8A-4147-A177-3AD203B41FA5}">
                      <a16:colId xmlns:a16="http://schemas.microsoft.com/office/drawing/2014/main" val="3422338639"/>
                    </a:ext>
                  </a:extLst>
                </a:gridCol>
                <a:gridCol w="246888">
                  <a:extLst>
                    <a:ext uri="{9D8B030D-6E8A-4147-A177-3AD203B41FA5}">
                      <a16:colId xmlns:a16="http://schemas.microsoft.com/office/drawing/2014/main" val="1342788853"/>
                    </a:ext>
                  </a:extLst>
                </a:gridCol>
                <a:gridCol w="246888">
                  <a:extLst>
                    <a:ext uri="{9D8B030D-6E8A-4147-A177-3AD203B41FA5}">
                      <a16:colId xmlns:a16="http://schemas.microsoft.com/office/drawing/2014/main" val="263699106"/>
                    </a:ext>
                  </a:extLst>
                </a:gridCol>
                <a:gridCol w="246888">
                  <a:extLst>
                    <a:ext uri="{9D8B030D-6E8A-4147-A177-3AD203B41FA5}">
                      <a16:colId xmlns:a16="http://schemas.microsoft.com/office/drawing/2014/main" val="3748590863"/>
                    </a:ext>
                  </a:extLst>
                </a:gridCol>
                <a:gridCol w="246888">
                  <a:extLst>
                    <a:ext uri="{9D8B030D-6E8A-4147-A177-3AD203B41FA5}">
                      <a16:colId xmlns:a16="http://schemas.microsoft.com/office/drawing/2014/main" val="2242519579"/>
                    </a:ext>
                  </a:extLst>
                </a:gridCol>
                <a:gridCol w="246888">
                  <a:extLst>
                    <a:ext uri="{9D8B030D-6E8A-4147-A177-3AD203B41FA5}">
                      <a16:colId xmlns:a16="http://schemas.microsoft.com/office/drawing/2014/main" val="771061162"/>
                    </a:ext>
                  </a:extLst>
                </a:gridCol>
                <a:gridCol w="246888">
                  <a:extLst>
                    <a:ext uri="{9D8B030D-6E8A-4147-A177-3AD203B41FA5}">
                      <a16:colId xmlns:a16="http://schemas.microsoft.com/office/drawing/2014/main" val="2690734610"/>
                    </a:ext>
                  </a:extLst>
                </a:gridCol>
                <a:gridCol w="246888">
                  <a:extLst>
                    <a:ext uri="{9D8B030D-6E8A-4147-A177-3AD203B41FA5}">
                      <a16:colId xmlns:a16="http://schemas.microsoft.com/office/drawing/2014/main" val="505601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3522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- 2018-02-15 12:36:00</a:t>
                      </a:r>
                      <a:r>
                        <a:rPr kumimoji="0" lang="en-US" sz="1000" b="0" i="0" u="none" strike="noStrike" kern="1200" cap="none" spc="0" normalizeH="0" baseline="0" noProof="0">
                          <a:ln>
                            <a:noFill/>
                          </a:ln>
                          <a:solidFill>
                            <a:prstClr val="black"/>
                          </a:solidFill>
                          <a:effectLst/>
                          <a:uLnTx/>
                          <a:uFillTx/>
                          <a:latin typeface="+mn-lt"/>
                          <a:ea typeface="+mn-ea"/>
                          <a:cs typeface="+mn-cs"/>
                        </a:rPr>
                        <a:t>
Traditionally, the Chinese do not wash their clothes on the first and second day of the the lunar year because these two days are celebrated as the birthday of the Water God. 
Hair must also not be washed on the first day. In the Chinese language, hair has the same character and sound as 'to become wealthy‘. Therefore, it’s not a good thing to “wash one’s fortune away” at the beginning of the New Year.
Source:
https://www.chinahighlights.com/travelguide/festivals/chinese-new-year-taboos.htm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7356285"/>
                  </a:ext>
                </a:extLst>
              </a:tr>
            </a:tbl>
          </a:graphicData>
        </a:graphic>
      </p:graphicFrame>
      <p:sp>
        <p:nvSpPr>
          <p:cNvPr id="4" name="Text Placeholder 3">
            <a:extLst>
              <a:ext uri="{FF2B5EF4-FFF2-40B4-BE49-F238E27FC236}">
                <a16:creationId xmlns:a16="http://schemas.microsoft.com/office/drawing/2014/main" id="{BD6EA06B-E8B9-4263-B64C-985F2CFE25B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6259877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4D777-79A7-4E4D-9F69-35D8B2C9F62F}"/>
              </a:ext>
            </a:extLst>
          </p:cNvPr>
          <p:cNvSpPr>
            <a:spLocks noGrp="1"/>
          </p:cNvSpPr>
          <p:nvPr>
            <p:ph type="title"/>
          </p:nvPr>
        </p:nvSpPr>
        <p:spPr/>
        <p:txBody>
          <a:bodyPr/>
          <a:lstStyle/>
          <a:p>
            <a:r>
              <a:rPr lang="en-US"/>
              <a:t>Facebook Own Posts Table - 9 of 18</a:t>
            </a:r>
          </a:p>
        </p:txBody>
      </p:sp>
      <p:graphicFrame>
        <p:nvGraphicFramePr>
          <p:cNvPr id="5" name="Table Placeholder 4">
            <a:extLst>
              <a:ext uri="{FF2B5EF4-FFF2-40B4-BE49-F238E27FC236}">
                <a16:creationId xmlns:a16="http://schemas.microsoft.com/office/drawing/2014/main" id="{483C2140-A126-45CF-80DA-C6E2B7FC5085}"/>
              </a:ext>
            </a:extLst>
          </p:cNvPr>
          <p:cNvGraphicFramePr>
            <a:graphicFrameLocks noGrp="1"/>
          </p:cNvGraphicFramePr>
          <p:nvPr>
            <p:ph type="tbl" sz="quarter" idx="13"/>
            <p:extLst>
              <p:ext uri="{D42A27DB-BD31-4B8C-83A1-F6EECF244321}">
                <p14:modId xmlns:p14="http://schemas.microsoft.com/office/powerpoint/2010/main" val="2885836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64002170"/>
                    </a:ext>
                  </a:extLst>
                </a:gridCol>
                <a:gridCol w="246888">
                  <a:extLst>
                    <a:ext uri="{9D8B030D-6E8A-4147-A177-3AD203B41FA5}">
                      <a16:colId xmlns:a16="http://schemas.microsoft.com/office/drawing/2014/main" val="1116920084"/>
                    </a:ext>
                  </a:extLst>
                </a:gridCol>
                <a:gridCol w="246888">
                  <a:extLst>
                    <a:ext uri="{9D8B030D-6E8A-4147-A177-3AD203B41FA5}">
                      <a16:colId xmlns:a16="http://schemas.microsoft.com/office/drawing/2014/main" val="2875345890"/>
                    </a:ext>
                  </a:extLst>
                </a:gridCol>
                <a:gridCol w="246888">
                  <a:extLst>
                    <a:ext uri="{9D8B030D-6E8A-4147-A177-3AD203B41FA5}">
                      <a16:colId xmlns:a16="http://schemas.microsoft.com/office/drawing/2014/main" val="2876606710"/>
                    </a:ext>
                  </a:extLst>
                </a:gridCol>
                <a:gridCol w="246888">
                  <a:extLst>
                    <a:ext uri="{9D8B030D-6E8A-4147-A177-3AD203B41FA5}">
                      <a16:colId xmlns:a16="http://schemas.microsoft.com/office/drawing/2014/main" val="3367970742"/>
                    </a:ext>
                  </a:extLst>
                </a:gridCol>
                <a:gridCol w="246888">
                  <a:extLst>
                    <a:ext uri="{9D8B030D-6E8A-4147-A177-3AD203B41FA5}">
                      <a16:colId xmlns:a16="http://schemas.microsoft.com/office/drawing/2014/main" val="1459529284"/>
                    </a:ext>
                  </a:extLst>
                </a:gridCol>
                <a:gridCol w="246888">
                  <a:extLst>
                    <a:ext uri="{9D8B030D-6E8A-4147-A177-3AD203B41FA5}">
                      <a16:colId xmlns:a16="http://schemas.microsoft.com/office/drawing/2014/main" val="3480308639"/>
                    </a:ext>
                  </a:extLst>
                </a:gridCol>
                <a:gridCol w="246888">
                  <a:extLst>
                    <a:ext uri="{9D8B030D-6E8A-4147-A177-3AD203B41FA5}">
                      <a16:colId xmlns:a16="http://schemas.microsoft.com/office/drawing/2014/main" val="676924309"/>
                    </a:ext>
                  </a:extLst>
                </a:gridCol>
                <a:gridCol w="246888">
                  <a:extLst>
                    <a:ext uri="{9D8B030D-6E8A-4147-A177-3AD203B41FA5}">
                      <a16:colId xmlns:a16="http://schemas.microsoft.com/office/drawing/2014/main" val="393633506"/>
                    </a:ext>
                  </a:extLst>
                </a:gridCol>
                <a:gridCol w="246888">
                  <a:extLst>
                    <a:ext uri="{9D8B030D-6E8A-4147-A177-3AD203B41FA5}">
                      <a16:colId xmlns:a16="http://schemas.microsoft.com/office/drawing/2014/main" val="2719890897"/>
                    </a:ext>
                  </a:extLst>
                </a:gridCol>
                <a:gridCol w="246888">
                  <a:extLst>
                    <a:ext uri="{9D8B030D-6E8A-4147-A177-3AD203B41FA5}">
                      <a16:colId xmlns:a16="http://schemas.microsoft.com/office/drawing/2014/main" val="3586219487"/>
                    </a:ext>
                  </a:extLst>
                </a:gridCol>
                <a:gridCol w="246888">
                  <a:extLst>
                    <a:ext uri="{9D8B030D-6E8A-4147-A177-3AD203B41FA5}">
                      <a16:colId xmlns:a16="http://schemas.microsoft.com/office/drawing/2014/main" val="3989437503"/>
                    </a:ext>
                  </a:extLst>
                </a:gridCol>
                <a:gridCol w="246888">
                  <a:extLst>
                    <a:ext uri="{9D8B030D-6E8A-4147-A177-3AD203B41FA5}">
                      <a16:colId xmlns:a16="http://schemas.microsoft.com/office/drawing/2014/main" val="3300094686"/>
                    </a:ext>
                  </a:extLst>
                </a:gridCol>
                <a:gridCol w="246888">
                  <a:extLst>
                    <a:ext uri="{9D8B030D-6E8A-4147-A177-3AD203B41FA5}">
                      <a16:colId xmlns:a16="http://schemas.microsoft.com/office/drawing/2014/main" val="517869398"/>
                    </a:ext>
                  </a:extLst>
                </a:gridCol>
                <a:gridCol w="246888">
                  <a:extLst>
                    <a:ext uri="{9D8B030D-6E8A-4147-A177-3AD203B41FA5}">
                      <a16:colId xmlns:a16="http://schemas.microsoft.com/office/drawing/2014/main" val="886937269"/>
                    </a:ext>
                  </a:extLst>
                </a:gridCol>
                <a:gridCol w="246888">
                  <a:extLst>
                    <a:ext uri="{9D8B030D-6E8A-4147-A177-3AD203B41FA5}">
                      <a16:colId xmlns:a16="http://schemas.microsoft.com/office/drawing/2014/main" val="2494949994"/>
                    </a:ext>
                  </a:extLst>
                </a:gridCol>
                <a:gridCol w="246888">
                  <a:extLst>
                    <a:ext uri="{9D8B030D-6E8A-4147-A177-3AD203B41FA5}">
                      <a16:colId xmlns:a16="http://schemas.microsoft.com/office/drawing/2014/main" val="3785152675"/>
                    </a:ext>
                  </a:extLst>
                </a:gridCol>
                <a:gridCol w="246888">
                  <a:extLst>
                    <a:ext uri="{9D8B030D-6E8A-4147-A177-3AD203B41FA5}">
                      <a16:colId xmlns:a16="http://schemas.microsoft.com/office/drawing/2014/main" val="3165432439"/>
                    </a:ext>
                  </a:extLst>
                </a:gridCol>
                <a:gridCol w="246888">
                  <a:extLst>
                    <a:ext uri="{9D8B030D-6E8A-4147-A177-3AD203B41FA5}">
                      <a16:colId xmlns:a16="http://schemas.microsoft.com/office/drawing/2014/main" val="1462207174"/>
                    </a:ext>
                  </a:extLst>
                </a:gridCol>
                <a:gridCol w="246888">
                  <a:extLst>
                    <a:ext uri="{9D8B030D-6E8A-4147-A177-3AD203B41FA5}">
                      <a16:colId xmlns:a16="http://schemas.microsoft.com/office/drawing/2014/main" val="918086725"/>
                    </a:ext>
                  </a:extLst>
                </a:gridCol>
                <a:gridCol w="246888">
                  <a:extLst>
                    <a:ext uri="{9D8B030D-6E8A-4147-A177-3AD203B41FA5}">
                      <a16:colId xmlns:a16="http://schemas.microsoft.com/office/drawing/2014/main" val="1103975190"/>
                    </a:ext>
                  </a:extLst>
                </a:gridCol>
                <a:gridCol w="246888">
                  <a:extLst>
                    <a:ext uri="{9D8B030D-6E8A-4147-A177-3AD203B41FA5}">
                      <a16:colId xmlns:a16="http://schemas.microsoft.com/office/drawing/2014/main" val="3572792700"/>
                    </a:ext>
                  </a:extLst>
                </a:gridCol>
                <a:gridCol w="246888">
                  <a:extLst>
                    <a:ext uri="{9D8B030D-6E8A-4147-A177-3AD203B41FA5}">
                      <a16:colId xmlns:a16="http://schemas.microsoft.com/office/drawing/2014/main" val="3868946729"/>
                    </a:ext>
                  </a:extLst>
                </a:gridCol>
                <a:gridCol w="246888">
                  <a:extLst>
                    <a:ext uri="{9D8B030D-6E8A-4147-A177-3AD203B41FA5}">
                      <a16:colId xmlns:a16="http://schemas.microsoft.com/office/drawing/2014/main" val="2247503909"/>
                    </a:ext>
                  </a:extLst>
                </a:gridCol>
                <a:gridCol w="246888">
                  <a:extLst>
                    <a:ext uri="{9D8B030D-6E8A-4147-A177-3AD203B41FA5}">
                      <a16:colId xmlns:a16="http://schemas.microsoft.com/office/drawing/2014/main" val="1014227783"/>
                    </a:ext>
                  </a:extLst>
                </a:gridCol>
                <a:gridCol w="246888">
                  <a:extLst>
                    <a:ext uri="{9D8B030D-6E8A-4147-A177-3AD203B41FA5}">
                      <a16:colId xmlns:a16="http://schemas.microsoft.com/office/drawing/2014/main" val="2285026020"/>
                    </a:ext>
                  </a:extLst>
                </a:gridCol>
                <a:gridCol w="246888">
                  <a:extLst>
                    <a:ext uri="{9D8B030D-6E8A-4147-A177-3AD203B41FA5}">
                      <a16:colId xmlns:a16="http://schemas.microsoft.com/office/drawing/2014/main" val="583304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97756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- 2018-02-14 15:49:22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894367645"/>
                  </a:ext>
                </a:extLst>
              </a:tr>
            </a:tbl>
          </a:graphicData>
        </a:graphic>
      </p:graphicFrame>
      <p:sp>
        <p:nvSpPr>
          <p:cNvPr id="4" name="Text Placeholder 3">
            <a:extLst>
              <a:ext uri="{FF2B5EF4-FFF2-40B4-BE49-F238E27FC236}">
                <a16:creationId xmlns:a16="http://schemas.microsoft.com/office/drawing/2014/main" id="{E8DEF69B-D354-4040-9E6F-F804CA53683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215579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41E02-C1DD-4945-B872-6383939CEE9C}"/>
              </a:ext>
            </a:extLst>
          </p:cNvPr>
          <p:cNvSpPr>
            <a:spLocks noGrp="1"/>
          </p:cNvSpPr>
          <p:nvPr>
            <p:ph type="title"/>
          </p:nvPr>
        </p:nvSpPr>
        <p:spPr/>
        <p:txBody>
          <a:bodyPr/>
          <a:lstStyle/>
          <a:p>
            <a:r>
              <a:rPr lang="en-US"/>
              <a:t>Facebook Own Posts Table - 10 of 18</a:t>
            </a:r>
          </a:p>
        </p:txBody>
      </p:sp>
      <p:graphicFrame>
        <p:nvGraphicFramePr>
          <p:cNvPr id="5" name="Table Placeholder 4">
            <a:extLst>
              <a:ext uri="{FF2B5EF4-FFF2-40B4-BE49-F238E27FC236}">
                <a16:creationId xmlns:a16="http://schemas.microsoft.com/office/drawing/2014/main" id="{3A5F8C1D-FD87-4E12-9A4B-7E5B32BB837A}"/>
              </a:ext>
            </a:extLst>
          </p:cNvPr>
          <p:cNvGraphicFramePr>
            <a:graphicFrameLocks noGrp="1"/>
          </p:cNvGraphicFramePr>
          <p:nvPr>
            <p:ph type="tbl" sz="quarter" idx="13"/>
            <p:extLst>
              <p:ext uri="{D42A27DB-BD31-4B8C-83A1-F6EECF244321}">
                <p14:modId xmlns:p14="http://schemas.microsoft.com/office/powerpoint/2010/main" val="1576302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48322107"/>
                    </a:ext>
                  </a:extLst>
                </a:gridCol>
                <a:gridCol w="246888">
                  <a:extLst>
                    <a:ext uri="{9D8B030D-6E8A-4147-A177-3AD203B41FA5}">
                      <a16:colId xmlns:a16="http://schemas.microsoft.com/office/drawing/2014/main" val="4212135381"/>
                    </a:ext>
                  </a:extLst>
                </a:gridCol>
                <a:gridCol w="246888">
                  <a:extLst>
                    <a:ext uri="{9D8B030D-6E8A-4147-A177-3AD203B41FA5}">
                      <a16:colId xmlns:a16="http://schemas.microsoft.com/office/drawing/2014/main" val="3823590245"/>
                    </a:ext>
                  </a:extLst>
                </a:gridCol>
                <a:gridCol w="246888">
                  <a:extLst>
                    <a:ext uri="{9D8B030D-6E8A-4147-A177-3AD203B41FA5}">
                      <a16:colId xmlns:a16="http://schemas.microsoft.com/office/drawing/2014/main" val="3801947764"/>
                    </a:ext>
                  </a:extLst>
                </a:gridCol>
                <a:gridCol w="246888">
                  <a:extLst>
                    <a:ext uri="{9D8B030D-6E8A-4147-A177-3AD203B41FA5}">
                      <a16:colId xmlns:a16="http://schemas.microsoft.com/office/drawing/2014/main" val="2535341417"/>
                    </a:ext>
                  </a:extLst>
                </a:gridCol>
                <a:gridCol w="246888">
                  <a:extLst>
                    <a:ext uri="{9D8B030D-6E8A-4147-A177-3AD203B41FA5}">
                      <a16:colId xmlns:a16="http://schemas.microsoft.com/office/drawing/2014/main" val="2769217105"/>
                    </a:ext>
                  </a:extLst>
                </a:gridCol>
                <a:gridCol w="246888">
                  <a:extLst>
                    <a:ext uri="{9D8B030D-6E8A-4147-A177-3AD203B41FA5}">
                      <a16:colId xmlns:a16="http://schemas.microsoft.com/office/drawing/2014/main" val="290228517"/>
                    </a:ext>
                  </a:extLst>
                </a:gridCol>
                <a:gridCol w="246888">
                  <a:extLst>
                    <a:ext uri="{9D8B030D-6E8A-4147-A177-3AD203B41FA5}">
                      <a16:colId xmlns:a16="http://schemas.microsoft.com/office/drawing/2014/main" val="3371652944"/>
                    </a:ext>
                  </a:extLst>
                </a:gridCol>
                <a:gridCol w="246888">
                  <a:extLst>
                    <a:ext uri="{9D8B030D-6E8A-4147-A177-3AD203B41FA5}">
                      <a16:colId xmlns:a16="http://schemas.microsoft.com/office/drawing/2014/main" val="3378073684"/>
                    </a:ext>
                  </a:extLst>
                </a:gridCol>
                <a:gridCol w="246888">
                  <a:extLst>
                    <a:ext uri="{9D8B030D-6E8A-4147-A177-3AD203B41FA5}">
                      <a16:colId xmlns:a16="http://schemas.microsoft.com/office/drawing/2014/main" val="4232137665"/>
                    </a:ext>
                  </a:extLst>
                </a:gridCol>
                <a:gridCol w="246888">
                  <a:extLst>
                    <a:ext uri="{9D8B030D-6E8A-4147-A177-3AD203B41FA5}">
                      <a16:colId xmlns:a16="http://schemas.microsoft.com/office/drawing/2014/main" val="882286598"/>
                    </a:ext>
                  </a:extLst>
                </a:gridCol>
                <a:gridCol w="246888">
                  <a:extLst>
                    <a:ext uri="{9D8B030D-6E8A-4147-A177-3AD203B41FA5}">
                      <a16:colId xmlns:a16="http://schemas.microsoft.com/office/drawing/2014/main" val="390768105"/>
                    </a:ext>
                  </a:extLst>
                </a:gridCol>
                <a:gridCol w="246888">
                  <a:extLst>
                    <a:ext uri="{9D8B030D-6E8A-4147-A177-3AD203B41FA5}">
                      <a16:colId xmlns:a16="http://schemas.microsoft.com/office/drawing/2014/main" val="1123099289"/>
                    </a:ext>
                  </a:extLst>
                </a:gridCol>
                <a:gridCol w="246888">
                  <a:extLst>
                    <a:ext uri="{9D8B030D-6E8A-4147-A177-3AD203B41FA5}">
                      <a16:colId xmlns:a16="http://schemas.microsoft.com/office/drawing/2014/main" val="3541235585"/>
                    </a:ext>
                  </a:extLst>
                </a:gridCol>
                <a:gridCol w="246888">
                  <a:extLst>
                    <a:ext uri="{9D8B030D-6E8A-4147-A177-3AD203B41FA5}">
                      <a16:colId xmlns:a16="http://schemas.microsoft.com/office/drawing/2014/main" val="855489005"/>
                    </a:ext>
                  </a:extLst>
                </a:gridCol>
                <a:gridCol w="246888">
                  <a:extLst>
                    <a:ext uri="{9D8B030D-6E8A-4147-A177-3AD203B41FA5}">
                      <a16:colId xmlns:a16="http://schemas.microsoft.com/office/drawing/2014/main" val="1194909870"/>
                    </a:ext>
                  </a:extLst>
                </a:gridCol>
                <a:gridCol w="246888">
                  <a:extLst>
                    <a:ext uri="{9D8B030D-6E8A-4147-A177-3AD203B41FA5}">
                      <a16:colId xmlns:a16="http://schemas.microsoft.com/office/drawing/2014/main" val="1388791680"/>
                    </a:ext>
                  </a:extLst>
                </a:gridCol>
                <a:gridCol w="246888">
                  <a:extLst>
                    <a:ext uri="{9D8B030D-6E8A-4147-A177-3AD203B41FA5}">
                      <a16:colId xmlns:a16="http://schemas.microsoft.com/office/drawing/2014/main" val="3243594168"/>
                    </a:ext>
                  </a:extLst>
                </a:gridCol>
                <a:gridCol w="246888">
                  <a:extLst>
                    <a:ext uri="{9D8B030D-6E8A-4147-A177-3AD203B41FA5}">
                      <a16:colId xmlns:a16="http://schemas.microsoft.com/office/drawing/2014/main" val="1554591936"/>
                    </a:ext>
                  </a:extLst>
                </a:gridCol>
                <a:gridCol w="246888">
                  <a:extLst>
                    <a:ext uri="{9D8B030D-6E8A-4147-A177-3AD203B41FA5}">
                      <a16:colId xmlns:a16="http://schemas.microsoft.com/office/drawing/2014/main" val="3693713111"/>
                    </a:ext>
                  </a:extLst>
                </a:gridCol>
                <a:gridCol w="246888">
                  <a:extLst>
                    <a:ext uri="{9D8B030D-6E8A-4147-A177-3AD203B41FA5}">
                      <a16:colId xmlns:a16="http://schemas.microsoft.com/office/drawing/2014/main" val="809761560"/>
                    </a:ext>
                  </a:extLst>
                </a:gridCol>
                <a:gridCol w="246888">
                  <a:extLst>
                    <a:ext uri="{9D8B030D-6E8A-4147-A177-3AD203B41FA5}">
                      <a16:colId xmlns:a16="http://schemas.microsoft.com/office/drawing/2014/main" val="807565053"/>
                    </a:ext>
                  </a:extLst>
                </a:gridCol>
                <a:gridCol w="246888">
                  <a:extLst>
                    <a:ext uri="{9D8B030D-6E8A-4147-A177-3AD203B41FA5}">
                      <a16:colId xmlns:a16="http://schemas.microsoft.com/office/drawing/2014/main" val="3767478035"/>
                    </a:ext>
                  </a:extLst>
                </a:gridCol>
                <a:gridCol w="246888">
                  <a:extLst>
                    <a:ext uri="{9D8B030D-6E8A-4147-A177-3AD203B41FA5}">
                      <a16:colId xmlns:a16="http://schemas.microsoft.com/office/drawing/2014/main" val="2178513034"/>
                    </a:ext>
                  </a:extLst>
                </a:gridCol>
                <a:gridCol w="246888">
                  <a:extLst>
                    <a:ext uri="{9D8B030D-6E8A-4147-A177-3AD203B41FA5}">
                      <a16:colId xmlns:a16="http://schemas.microsoft.com/office/drawing/2014/main" val="2079472688"/>
                    </a:ext>
                  </a:extLst>
                </a:gridCol>
                <a:gridCol w="246888">
                  <a:extLst>
                    <a:ext uri="{9D8B030D-6E8A-4147-A177-3AD203B41FA5}">
                      <a16:colId xmlns:a16="http://schemas.microsoft.com/office/drawing/2014/main" val="2126636456"/>
                    </a:ext>
                  </a:extLst>
                </a:gridCol>
                <a:gridCol w="246888">
                  <a:extLst>
                    <a:ext uri="{9D8B030D-6E8A-4147-A177-3AD203B41FA5}">
                      <a16:colId xmlns:a16="http://schemas.microsoft.com/office/drawing/2014/main" val="224621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5285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- 2018-02-14 00:00:00</a:t>
                      </a:r>
                      <a:r>
                        <a:rPr kumimoji="0" lang="en-US" sz="1000" b="0" i="0" u="none" strike="noStrike" kern="1200" cap="none" spc="0" normalizeH="0" baseline="0" noProof="0">
                          <a:ln>
                            <a:noFill/>
                          </a:ln>
                          <a:solidFill>
                            <a:prstClr val="black"/>
                          </a:solidFill>
                          <a:effectLst/>
                          <a:uLnTx/>
                          <a:uFillTx/>
                          <a:latin typeface="+mn-lt"/>
                          <a:ea typeface="+mn-ea"/>
                          <a:cs typeface="+mn-cs"/>
                        </a:rPr>
                        <a:t>
Make sure to put on your sunglasses when you’re scrolling through social media today. :p
Happy Valentines Day everyone! &lt;3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6575618"/>
                  </a:ext>
                </a:extLst>
              </a:tr>
            </a:tbl>
          </a:graphicData>
        </a:graphic>
      </p:graphicFrame>
      <p:sp>
        <p:nvSpPr>
          <p:cNvPr id="4" name="Text Placeholder 3">
            <a:extLst>
              <a:ext uri="{FF2B5EF4-FFF2-40B4-BE49-F238E27FC236}">
                <a16:creationId xmlns:a16="http://schemas.microsoft.com/office/drawing/2014/main" id="{B86A64DD-36EF-4978-8B66-3DB2EC5D5CC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374626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2ABE7A-EDE6-409B-B6BD-198B92F6DCD8}"/>
              </a:ext>
            </a:extLst>
          </p:cNvPr>
          <p:cNvSpPr>
            <a:spLocks noGrp="1"/>
          </p:cNvSpPr>
          <p:nvPr>
            <p:ph type="title"/>
          </p:nvPr>
        </p:nvSpPr>
        <p:spPr/>
        <p:txBody>
          <a:bodyPr/>
          <a:lstStyle/>
          <a:p>
            <a:r>
              <a:rPr lang="en-US"/>
              <a:t>Facebook Own Posts Table - 11 of 18</a:t>
            </a:r>
          </a:p>
        </p:txBody>
      </p:sp>
      <p:graphicFrame>
        <p:nvGraphicFramePr>
          <p:cNvPr id="5" name="Table Placeholder 4">
            <a:extLst>
              <a:ext uri="{FF2B5EF4-FFF2-40B4-BE49-F238E27FC236}">
                <a16:creationId xmlns:a16="http://schemas.microsoft.com/office/drawing/2014/main" id="{024A6457-A4FA-4D83-877D-9B1BA371E510}"/>
              </a:ext>
            </a:extLst>
          </p:cNvPr>
          <p:cNvGraphicFramePr>
            <a:graphicFrameLocks noGrp="1"/>
          </p:cNvGraphicFramePr>
          <p:nvPr>
            <p:ph type="tbl" sz="quarter" idx="13"/>
            <p:extLst>
              <p:ext uri="{D42A27DB-BD31-4B8C-83A1-F6EECF244321}">
                <p14:modId xmlns:p14="http://schemas.microsoft.com/office/powerpoint/2010/main" val="999631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5420311"/>
                    </a:ext>
                  </a:extLst>
                </a:gridCol>
                <a:gridCol w="246888">
                  <a:extLst>
                    <a:ext uri="{9D8B030D-6E8A-4147-A177-3AD203B41FA5}">
                      <a16:colId xmlns:a16="http://schemas.microsoft.com/office/drawing/2014/main" val="3444610708"/>
                    </a:ext>
                  </a:extLst>
                </a:gridCol>
                <a:gridCol w="246888">
                  <a:extLst>
                    <a:ext uri="{9D8B030D-6E8A-4147-A177-3AD203B41FA5}">
                      <a16:colId xmlns:a16="http://schemas.microsoft.com/office/drawing/2014/main" val="3374007297"/>
                    </a:ext>
                  </a:extLst>
                </a:gridCol>
                <a:gridCol w="246888">
                  <a:extLst>
                    <a:ext uri="{9D8B030D-6E8A-4147-A177-3AD203B41FA5}">
                      <a16:colId xmlns:a16="http://schemas.microsoft.com/office/drawing/2014/main" val="308517678"/>
                    </a:ext>
                  </a:extLst>
                </a:gridCol>
                <a:gridCol w="246888">
                  <a:extLst>
                    <a:ext uri="{9D8B030D-6E8A-4147-A177-3AD203B41FA5}">
                      <a16:colId xmlns:a16="http://schemas.microsoft.com/office/drawing/2014/main" val="971037835"/>
                    </a:ext>
                  </a:extLst>
                </a:gridCol>
                <a:gridCol w="246888">
                  <a:extLst>
                    <a:ext uri="{9D8B030D-6E8A-4147-A177-3AD203B41FA5}">
                      <a16:colId xmlns:a16="http://schemas.microsoft.com/office/drawing/2014/main" val="397165125"/>
                    </a:ext>
                  </a:extLst>
                </a:gridCol>
                <a:gridCol w="246888">
                  <a:extLst>
                    <a:ext uri="{9D8B030D-6E8A-4147-A177-3AD203B41FA5}">
                      <a16:colId xmlns:a16="http://schemas.microsoft.com/office/drawing/2014/main" val="618883134"/>
                    </a:ext>
                  </a:extLst>
                </a:gridCol>
                <a:gridCol w="246888">
                  <a:extLst>
                    <a:ext uri="{9D8B030D-6E8A-4147-A177-3AD203B41FA5}">
                      <a16:colId xmlns:a16="http://schemas.microsoft.com/office/drawing/2014/main" val="3697503958"/>
                    </a:ext>
                  </a:extLst>
                </a:gridCol>
                <a:gridCol w="246888">
                  <a:extLst>
                    <a:ext uri="{9D8B030D-6E8A-4147-A177-3AD203B41FA5}">
                      <a16:colId xmlns:a16="http://schemas.microsoft.com/office/drawing/2014/main" val="2552990155"/>
                    </a:ext>
                  </a:extLst>
                </a:gridCol>
                <a:gridCol w="246888">
                  <a:extLst>
                    <a:ext uri="{9D8B030D-6E8A-4147-A177-3AD203B41FA5}">
                      <a16:colId xmlns:a16="http://schemas.microsoft.com/office/drawing/2014/main" val="3192721111"/>
                    </a:ext>
                  </a:extLst>
                </a:gridCol>
                <a:gridCol w="246888">
                  <a:extLst>
                    <a:ext uri="{9D8B030D-6E8A-4147-A177-3AD203B41FA5}">
                      <a16:colId xmlns:a16="http://schemas.microsoft.com/office/drawing/2014/main" val="2766484288"/>
                    </a:ext>
                  </a:extLst>
                </a:gridCol>
                <a:gridCol w="246888">
                  <a:extLst>
                    <a:ext uri="{9D8B030D-6E8A-4147-A177-3AD203B41FA5}">
                      <a16:colId xmlns:a16="http://schemas.microsoft.com/office/drawing/2014/main" val="847403638"/>
                    </a:ext>
                  </a:extLst>
                </a:gridCol>
                <a:gridCol w="246888">
                  <a:extLst>
                    <a:ext uri="{9D8B030D-6E8A-4147-A177-3AD203B41FA5}">
                      <a16:colId xmlns:a16="http://schemas.microsoft.com/office/drawing/2014/main" val="1607128552"/>
                    </a:ext>
                  </a:extLst>
                </a:gridCol>
                <a:gridCol w="246888">
                  <a:extLst>
                    <a:ext uri="{9D8B030D-6E8A-4147-A177-3AD203B41FA5}">
                      <a16:colId xmlns:a16="http://schemas.microsoft.com/office/drawing/2014/main" val="496336162"/>
                    </a:ext>
                  </a:extLst>
                </a:gridCol>
                <a:gridCol w="246888">
                  <a:extLst>
                    <a:ext uri="{9D8B030D-6E8A-4147-A177-3AD203B41FA5}">
                      <a16:colId xmlns:a16="http://schemas.microsoft.com/office/drawing/2014/main" val="2940164767"/>
                    </a:ext>
                  </a:extLst>
                </a:gridCol>
                <a:gridCol w="246888">
                  <a:extLst>
                    <a:ext uri="{9D8B030D-6E8A-4147-A177-3AD203B41FA5}">
                      <a16:colId xmlns:a16="http://schemas.microsoft.com/office/drawing/2014/main" val="3954017475"/>
                    </a:ext>
                  </a:extLst>
                </a:gridCol>
                <a:gridCol w="246888">
                  <a:extLst>
                    <a:ext uri="{9D8B030D-6E8A-4147-A177-3AD203B41FA5}">
                      <a16:colId xmlns:a16="http://schemas.microsoft.com/office/drawing/2014/main" val="3589008955"/>
                    </a:ext>
                  </a:extLst>
                </a:gridCol>
                <a:gridCol w="246888">
                  <a:extLst>
                    <a:ext uri="{9D8B030D-6E8A-4147-A177-3AD203B41FA5}">
                      <a16:colId xmlns:a16="http://schemas.microsoft.com/office/drawing/2014/main" val="3710028209"/>
                    </a:ext>
                  </a:extLst>
                </a:gridCol>
                <a:gridCol w="246888">
                  <a:extLst>
                    <a:ext uri="{9D8B030D-6E8A-4147-A177-3AD203B41FA5}">
                      <a16:colId xmlns:a16="http://schemas.microsoft.com/office/drawing/2014/main" val="1774961456"/>
                    </a:ext>
                  </a:extLst>
                </a:gridCol>
                <a:gridCol w="246888">
                  <a:extLst>
                    <a:ext uri="{9D8B030D-6E8A-4147-A177-3AD203B41FA5}">
                      <a16:colId xmlns:a16="http://schemas.microsoft.com/office/drawing/2014/main" val="3167494574"/>
                    </a:ext>
                  </a:extLst>
                </a:gridCol>
                <a:gridCol w="246888">
                  <a:extLst>
                    <a:ext uri="{9D8B030D-6E8A-4147-A177-3AD203B41FA5}">
                      <a16:colId xmlns:a16="http://schemas.microsoft.com/office/drawing/2014/main" val="1352186929"/>
                    </a:ext>
                  </a:extLst>
                </a:gridCol>
                <a:gridCol w="246888">
                  <a:extLst>
                    <a:ext uri="{9D8B030D-6E8A-4147-A177-3AD203B41FA5}">
                      <a16:colId xmlns:a16="http://schemas.microsoft.com/office/drawing/2014/main" val="767308703"/>
                    </a:ext>
                  </a:extLst>
                </a:gridCol>
                <a:gridCol w="246888">
                  <a:extLst>
                    <a:ext uri="{9D8B030D-6E8A-4147-A177-3AD203B41FA5}">
                      <a16:colId xmlns:a16="http://schemas.microsoft.com/office/drawing/2014/main" val="541079851"/>
                    </a:ext>
                  </a:extLst>
                </a:gridCol>
                <a:gridCol w="246888">
                  <a:extLst>
                    <a:ext uri="{9D8B030D-6E8A-4147-A177-3AD203B41FA5}">
                      <a16:colId xmlns:a16="http://schemas.microsoft.com/office/drawing/2014/main" val="3087822638"/>
                    </a:ext>
                  </a:extLst>
                </a:gridCol>
                <a:gridCol w="246888">
                  <a:extLst>
                    <a:ext uri="{9D8B030D-6E8A-4147-A177-3AD203B41FA5}">
                      <a16:colId xmlns:a16="http://schemas.microsoft.com/office/drawing/2014/main" val="1731194733"/>
                    </a:ext>
                  </a:extLst>
                </a:gridCol>
                <a:gridCol w="246888">
                  <a:extLst>
                    <a:ext uri="{9D8B030D-6E8A-4147-A177-3AD203B41FA5}">
                      <a16:colId xmlns:a16="http://schemas.microsoft.com/office/drawing/2014/main" val="3735766795"/>
                    </a:ext>
                  </a:extLst>
                </a:gridCol>
                <a:gridCol w="246888">
                  <a:extLst>
                    <a:ext uri="{9D8B030D-6E8A-4147-A177-3AD203B41FA5}">
                      <a16:colId xmlns:a16="http://schemas.microsoft.com/office/drawing/2014/main" val="1151693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60824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- 2018-02-12 21:00:00</a:t>
                      </a:r>
                      <a:r>
                        <a:rPr kumimoji="0" lang="en-US" sz="1000" b="0" i="0" u="none" strike="noStrike" kern="1200" cap="none" spc="0" normalizeH="0" baseline="0" noProof="0">
                          <a:ln>
                            <a:noFill/>
                          </a:ln>
                          <a:solidFill>
                            <a:prstClr val="black"/>
                          </a:solidFill>
                          <a:effectLst/>
                          <a:uLnTx/>
                          <a:uFillTx/>
                          <a:latin typeface="+mn-lt"/>
                          <a:ea typeface="+mn-ea"/>
                          <a:cs typeface="+mn-cs"/>
                        </a:rPr>
                        <a:t>
If you are spending the spring festival in the UK, why not join the Chinese New Year celebrations that are held in London? 😁
But first, here are some insider tips about the celebrations in London, do read up before going! 
https://www.timeout.com/london/things-to-do/eight-insiders-tips-for-celebrating-chinese-new-year-in-central-london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91188745"/>
                  </a:ext>
                </a:extLst>
              </a:tr>
            </a:tbl>
          </a:graphicData>
        </a:graphic>
      </p:graphicFrame>
      <p:sp>
        <p:nvSpPr>
          <p:cNvPr id="4" name="Text Placeholder 3">
            <a:extLst>
              <a:ext uri="{FF2B5EF4-FFF2-40B4-BE49-F238E27FC236}">
                <a16:creationId xmlns:a16="http://schemas.microsoft.com/office/drawing/2014/main" id="{FE3BCC08-BF43-470F-A722-B9E2F838A9B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364477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5A4BE-B32C-4580-A50D-2222903C69D7}"/>
              </a:ext>
            </a:extLst>
          </p:cNvPr>
          <p:cNvSpPr>
            <a:spLocks noGrp="1"/>
          </p:cNvSpPr>
          <p:nvPr>
            <p:ph type="title"/>
          </p:nvPr>
        </p:nvSpPr>
        <p:spPr/>
        <p:txBody>
          <a:bodyPr/>
          <a:lstStyle/>
          <a:p>
            <a:r>
              <a:rPr lang="en-US"/>
              <a:t>Facebook Own Posts Table - 12 of 18</a:t>
            </a:r>
          </a:p>
        </p:txBody>
      </p:sp>
      <p:graphicFrame>
        <p:nvGraphicFramePr>
          <p:cNvPr id="5" name="Table Placeholder 4">
            <a:extLst>
              <a:ext uri="{FF2B5EF4-FFF2-40B4-BE49-F238E27FC236}">
                <a16:creationId xmlns:a16="http://schemas.microsoft.com/office/drawing/2014/main" id="{928BB23B-0381-46FF-8D55-F8CCEC771E38}"/>
              </a:ext>
            </a:extLst>
          </p:cNvPr>
          <p:cNvGraphicFramePr>
            <a:graphicFrameLocks noGrp="1"/>
          </p:cNvGraphicFramePr>
          <p:nvPr>
            <p:ph type="tbl" sz="quarter" idx="13"/>
            <p:extLst>
              <p:ext uri="{D42A27DB-BD31-4B8C-83A1-F6EECF244321}">
                <p14:modId xmlns:p14="http://schemas.microsoft.com/office/powerpoint/2010/main" val="3624022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12659490"/>
                    </a:ext>
                  </a:extLst>
                </a:gridCol>
                <a:gridCol w="246888">
                  <a:extLst>
                    <a:ext uri="{9D8B030D-6E8A-4147-A177-3AD203B41FA5}">
                      <a16:colId xmlns:a16="http://schemas.microsoft.com/office/drawing/2014/main" val="2560017144"/>
                    </a:ext>
                  </a:extLst>
                </a:gridCol>
                <a:gridCol w="246888">
                  <a:extLst>
                    <a:ext uri="{9D8B030D-6E8A-4147-A177-3AD203B41FA5}">
                      <a16:colId xmlns:a16="http://schemas.microsoft.com/office/drawing/2014/main" val="673674630"/>
                    </a:ext>
                  </a:extLst>
                </a:gridCol>
                <a:gridCol w="246888">
                  <a:extLst>
                    <a:ext uri="{9D8B030D-6E8A-4147-A177-3AD203B41FA5}">
                      <a16:colId xmlns:a16="http://schemas.microsoft.com/office/drawing/2014/main" val="2581329828"/>
                    </a:ext>
                  </a:extLst>
                </a:gridCol>
                <a:gridCol w="246888">
                  <a:extLst>
                    <a:ext uri="{9D8B030D-6E8A-4147-A177-3AD203B41FA5}">
                      <a16:colId xmlns:a16="http://schemas.microsoft.com/office/drawing/2014/main" val="4267632383"/>
                    </a:ext>
                  </a:extLst>
                </a:gridCol>
                <a:gridCol w="246888">
                  <a:extLst>
                    <a:ext uri="{9D8B030D-6E8A-4147-A177-3AD203B41FA5}">
                      <a16:colId xmlns:a16="http://schemas.microsoft.com/office/drawing/2014/main" val="1908126416"/>
                    </a:ext>
                  </a:extLst>
                </a:gridCol>
                <a:gridCol w="246888">
                  <a:extLst>
                    <a:ext uri="{9D8B030D-6E8A-4147-A177-3AD203B41FA5}">
                      <a16:colId xmlns:a16="http://schemas.microsoft.com/office/drawing/2014/main" val="4127229792"/>
                    </a:ext>
                  </a:extLst>
                </a:gridCol>
                <a:gridCol w="246888">
                  <a:extLst>
                    <a:ext uri="{9D8B030D-6E8A-4147-A177-3AD203B41FA5}">
                      <a16:colId xmlns:a16="http://schemas.microsoft.com/office/drawing/2014/main" val="3075336959"/>
                    </a:ext>
                  </a:extLst>
                </a:gridCol>
                <a:gridCol w="246888">
                  <a:extLst>
                    <a:ext uri="{9D8B030D-6E8A-4147-A177-3AD203B41FA5}">
                      <a16:colId xmlns:a16="http://schemas.microsoft.com/office/drawing/2014/main" val="3872538974"/>
                    </a:ext>
                  </a:extLst>
                </a:gridCol>
                <a:gridCol w="246888">
                  <a:extLst>
                    <a:ext uri="{9D8B030D-6E8A-4147-A177-3AD203B41FA5}">
                      <a16:colId xmlns:a16="http://schemas.microsoft.com/office/drawing/2014/main" val="4127016169"/>
                    </a:ext>
                  </a:extLst>
                </a:gridCol>
                <a:gridCol w="246888">
                  <a:extLst>
                    <a:ext uri="{9D8B030D-6E8A-4147-A177-3AD203B41FA5}">
                      <a16:colId xmlns:a16="http://schemas.microsoft.com/office/drawing/2014/main" val="3274394647"/>
                    </a:ext>
                  </a:extLst>
                </a:gridCol>
                <a:gridCol w="246888">
                  <a:extLst>
                    <a:ext uri="{9D8B030D-6E8A-4147-A177-3AD203B41FA5}">
                      <a16:colId xmlns:a16="http://schemas.microsoft.com/office/drawing/2014/main" val="1195489623"/>
                    </a:ext>
                  </a:extLst>
                </a:gridCol>
                <a:gridCol w="246888">
                  <a:extLst>
                    <a:ext uri="{9D8B030D-6E8A-4147-A177-3AD203B41FA5}">
                      <a16:colId xmlns:a16="http://schemas.microsoft.com/office/drawing/2014/main" val="3012577285"/>
                    </a:ext>
                  </a:extLst>
                </a:gridCol>
                <a:gridCol w="246888">
                  <a:extLst>
                    <a:ext uri="{9D8B030D-6E8A-4147-A177-3AD203B41FA5}">
                      <a16:colId xmlns:a16="http://schemas.microsoft.com/office/drawing/2014/main" val="976630693"/>
                    </a:ext>
                  </a:extLst>
                </a:gridCol>
                <a:gridCol w="246888">
                  <a:extLst>
                    <a:ext uri="{9D8B030D-6E8A-4147-A177-3AD203B41FA5}">
                      <a16:colId xmlns:a16="http://schemas.microsoft.com/office/drawing/2014/main" val="1065807790"/>
                    </a:ext>
                  </a:extLst>
                </a:gridCol>
                <a:gridCol w="246888">
                  <a:extLst>
                    <a:ext uri="{9D8B030D-6E8A-4147-A177-3AD203B41FA5}">
                      <a16:colId xmlns:a16="http://schemas.microsoft.com/office/drawing/2014/main" val="2895355400"/>
                    </a:ext>
                  </a:extLst>
                </a:gridCol>
                <a:gridCol w="246888">
                  <a:extLst>
                    <a:ext uri="{9D8B030D-6E8A-4147-A177-3AD203B41FA5}">
                      <a16:colId xmlns:a16="http://schemas.microsoft.com/office/drawing/2014/main" val="2328276909"/>
                    </a:ext>
                  </a:extLst>
                </a:gridCol>
                <a:gridCol w="246888">
                  <a:extLst>
                    <a:ext uri="{9D8B030D-6E8A-4147-A177-3AD203B41FA5}">
                      <a16:colId xmlns:a16="http://schemas.microsoft.com/office/drawing/2014/main" val="4178876738"/>
                    </a:ext>
                  </a:extLst>
                </a:gridCol>
                <a:gridCol w="246888">
                  <a:extLst>
                    <a:ext uri="{9D8B030D-6E8A-4147-A177-3AD203B41FA5}">
                      <a16:colId xmlns:a16="http://schemas.microsoft.com/office/drawing/2014/main" val="1709683755"/>
                    </a:ext>
                  </a:extLst>
                </a:gridCol>
                <a:gridCol w="246888">
                  <a:extLst>
                    <a:ext uri="{9D8B030D-6E8A-4147-A177-3AD203B41FA5}">
                      <a16:colId xmlns:a16="http://schemas.microsoft.com/office/drawing/2014/main" val="3272226264"/>
                    </a:ext>
                  </a:extLst>
                </a:gridCol>
                <a:gridCol w="246888">
                  <a:extLst>
                    <a:ext uri="{9D8B030D-6E8A-4147-A177-3AD203B41FA5}">
                      <a16:colId xmlns:a16="http://schemas.microsoft.com/office/drawing/2014/main" val="465225011"/>
                    </a:ext>
                  </a:extLst>
                </a:gridCol>
                <a:gridCol w="246888">
                  <a:extLst>
                    <a:ext uri="{9D8B030D-6E8A-4147-A177-3AD203B41FA5}">
                      <a16:colId xmlns:a16="http://schemas.microsoft.com/office/drawing/2014/main" val="707247977"/>
                    </a:ext>
                  </a:extLst>
                </a:gridCol>
                <a:gridCol w="246888">
                  <a:extLst>
                    <a:ext uri="{9D8B030D-6E8A-4147-A177-3AD203B41FA5}">
                      <a16:colId xmlns:a16="http://schemas.microsoft.com/office/drawing/2014/main" val="683049111"/>
                    </a:ext>
                  </a:extLst>
                </a:gridCol>
                <a:gridCol w="246888">
                  <a:extLst>
                    <a:ext uri="{9D8B030D-6E8A-4147-A177-3AD203B41FA5}">
                      <a16:colId xmlns:a16="http://schemas.microsoft.com/office/drawing/2014/main" val="4270001289"/>
                    </a:ext>
                  </a:extLst>
                </a:gridCol>
                <a:gridCol w="246888">
                  <a:extLst>
                    <a:ext uri="{9D8B030D-6E8A-4147-A177-3AD203B41FA5}">
                      <a16:colId xmlns:a16="http://schemas.microsoft.com/office/drawing/2014/main" val="2705345782"/>
                    </a:ext>
                  </a:extLst>
                </a:gridCol>
                <a:gridCol w="246888">
                  <a:extLst>
                    <a:ext uri="{9D8B030D-6E8A-4147-A177-3AD203B41FA5}">
                      <a16:colId xmlns:a16="http://schemas.microsoft.com/office/drawing/2014/main" val="3240084847"/>
                    </a:ext>
                  </a:extLst>
                </a:gridCol>
                <a:gridCol w="246888">
                  <a:extLst>
                    <a:ext uri="{9D8B030D-6E8A-4147-A177-3AD203B41FA5}">
                      <a16:colId xmlns:a16="http://schemas.microsoft.com/office/drawing/2014/main" val="527396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4437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- 2018-02-11 12:31:00</a:t>
                      </a:r>
                      <a:r>
                        <a:rPr kumimoji="0" lang="en-US" sz="1000" b="0" i="0" u="none" strike="noStrike" kern="1200" cap="none" spc="0" normalizeH="0" baseline="0" noProof="0">
                          <a:ln>
                            <a:noFill/>
                          </a:ln>
                          <a:solidFill>
                            <a:prstClr val="black"/>
                          </a:solidFill>
                          <a:effectLst/>
                          <a:uLnTx/>
                          <a:uFillTx/>
                          <a:latin typeface="+mn-lt"/>
                          <a:ea typeface="+mn-ea"/>
                          <a:cs typeface="+mn-cs"/>
                        </a:rPr>
                        <a:t>
Aspiring to embark on a career in Business &amp; Finance? 
Join us at the MABECS Business &amp; Finance Taster evening to experience Business &amp; Finance education in the UK. Join International Business academics from the University of Keele as they explore Finance and Economics in International Business through real life business scenarios in an interactive workshop.
Venue: MABECS Office
Date &amp; Time: 6 March 2018, 5.30pm
Speakers: Dr Pawel Capik, Lecturer in International Business, University of Keele
For more information, contact us via email: ukdegrees@mabecs.com / Tel: 03-79567655/439.
Hurry, limited seats available.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95330517"/>
                  </a:ext>
                </a:extLst>
              </a:tr>
            </a:tbl>
          </a:graphicData>
        </a:graphic>
      </p:graphicFrame>
      <p:sp>
        <p:nvSpPr>
          <p:cNvPr id="4" name="Text Placeholder 3">
            <a:extLst>
              <a:ext uri="{FF2B5EF4-FFF2-40B4-BE49-F238E27FC236}">
                <a16:creationId xmlns:a16="http://schemas.microsoft.com/office/drawing/2014/main" id="{1C58E021-7A90-47FE-B4E2-E8800F117E8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827643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834C9-67EC-4AC0-9B8D-72D076F30538}"/>
              </a:ext>
            </a:extLst>
          </p:cNvPr>
          <p:cNvSpPr>
            <a:spLocks noGrp="1"/>
          </p:cNvSpPr>
          <p:nvPr>
            <p:ph type="title"/>
          </p:nvPr>
        </p:nvSpPr>
        <p:spPr/>
        <p:txBody>
          <a:bodyPr/>
          <a:lstStyle/>
          <a:p>
            <a:r>
              <a:rPr lang="en-US"/>
              <a:t>Facebook Own Posts Table - 13 of 18</a:t>
            </a:r>
          </a:p>
        </p:txBody>
      </p:sp>
      <p:graphicFrame>
        <p:nvGraphicFramePr>
          <p:cNvPr id="5" name="Table Placeholder 4">
            <a:extLst>
              <a:ext uri="{FF2B5EF4-FFF2-40B4-BE49-F238E27FC236}">
                <a16:creationId xmlns:a16="http://schemas.microsoft.com/office/drawing/2014/main" id="{F358011F-E34B-4825-9B61-8121B409EBB4}"/>
              </a:ext>
            </a:extLst>
          </p:cNvPr>
          <p:cNvGraphicFramePr>
            <a:graphicFrameLocks noGrp="1"/>
          </p:cNvGraphicFramePr>
          <p:nvPr>
            <p:ph type="tbl" sz="quarter" idx="13"/>
            <p:extLst>
              <p:ext uri="{D42A27DB-BD31-4B8C-83A1-F6EECF244321}">
                <p14:modId xmlns:p14="http://schemas.microsoft.com/office/powerpoint/2010/main" val="345614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76862840"/>
                    </a:ext>
                  </a:extLst>
                </a:gridCol>
                <a:gridCol w="246888">
                  <a:extLst>
                    <a:ext uri="{9D8B030D-6E8A-4147-A177-3AD203B41FA5}">
                      <a16:colId xmlns:a16="http://schemas.microsoft.com/office/drawing/2014/main" val="3921776566"/>
                    </a:ext>
                  </a:extLst>
                </a:gridCol>
                <a:gridCol w="246888">
                  <a:extLst>
                    <a:ext uri="{9D8B030D-6E8A-4147-A177-3AD203B41FA5}">
                      <a16:colId xmlns:a16="http://schemas.microsoft.com/office/drawing/2014/main" val="3252703499"/>
                    </a:ext>
                  </a:extLst>
                </a:gridCol>
                <a:gridCol w="246888">
                  <a:extLst>
                    <a:ext uri="{9D8B030D-6E8A-4147-A177-3AD203B41FA5}">
                      <a16:colId xmlns:a16="http://schemas.microsoft.com/office/drawing/2014/main" val="3875803613"/>
                    </a:ext>
                  </a:extLst>
                </a:gridCol>
                <a:gridCol w="246888">
                  <a:extLst>
                    <a:ext uri="{9D8B030D-6E8A-4147-A177-3AD203B41FA5}">
                      <a16:colId xmlns:a16="http://schemas.microsoft.com/office/drawing/2014/main" val="3690232668"/>
                    </a:ext>
                  </a:extLst>
                </a:gridCol>
                <a:gridCol w="246888">
                  <a:extLst>
                    <a:ext uri="{9D8B030D-6E8A-4147-A177-3AD203B41FA5}">
                      <a16:colId xmlns:a16="http://schemas.microsoft.com/office/drawing/2014/main" val="3041156067"/>
                    </a:ext>
                  </a:extLst>
                </a:gridCol>
                <a:gridCol w="246888">
                  <a:extLst>
                    <a:ext uri="{9D8B030D-6E8A-4147-A177-3AD203B41FA5}">
                      <a16:colId xmlns:a16="http://schemas.microsoft.com/office/drawing/2014/main" val="4135145147"/>
                    </a:ext>
                  </a:extLst>
                </a:gridCol>
                <a:gridCol w="246888">
                  <a:extLst>
                    <a:ext uri="{9D8B030D-6E8A-4147-A177-3AD203B41FA5}">
                      <a16:colId xmlns:a16="http://schemas.microsoft.com/office/drawing/2014/main" val="602172974"/>
                    </a:ext>
                  </a:extLst>
                </a:gridCol>
                <a:gridCol w="246888">
                  <a:extLst>
                    <a:ext uri="{9D8B030D-6E8A-4147-A177-3AD203B41FA5}">
                      <a16:colId xmlns:a16="http://schemas.microsoft.com/office/drawing/2014/main" val="3985684074"/>
                    </a:ext>
                  </a:extLst>
                </a:gridCol>
                <a:gridCol w="246888">
                  <a:extLst>
                    <a:ext uri="{9D8B030D-6E8A-4147-A177-3AD203B41FA5}">
                      <a16:colId xmlns:a16="http://schemas.microsoft.com/office/drawing/2014/main" val="2313965894"/>
                    </a:ext>
                  </a:extLst>
                </a:gridCol>
                <a:gridCol w="246888">
                  <a:extLst>
                    <a:ext uri="{9D8B030D-6E8A-4147-A177-3AD203B41FA5}">
                      <a16:colId xmlns:a16="http://schemas.microsoft.com/office/drawing/2014/main" val="648325692"/>
                    </a:ext>
                  </a:extLst>
                </a:gridCol>
                <a:gridCol w="246888">
                  <a:extLst>
                    <a:ext uri="{9D8B030D-6E8A-4147-A177-3AD203B41FA5}">
                      <a16:colId xmlns:a16="http://schemas.microsoft.com/office/drawing/2014/main" val="851202203"/>
                    </a:ext>
                  </a:extLst>
                </a:gridCol>
                <a:gridCol w="246888">
                  <a:extLst>
                    <a:ext uri="{9D8B030D-6E8A-4147-A177-3AD203B41FA5}">
                      <a16:colId xmlns:a16="http://schemas.microsoft.com/office/drawing/2014/main" val="709787630"/>
                    </a:ext>
                  </a:extLst>
                </a:gridCol>
                <a:gridCol w="246888">
                  <a:extLst>
                    <a:ext uri="{9D8B030D-6E8A-4147-A177-3AD203B41FA5}">
                      <a16:colId xmlns:a16="http://schemas.microsoft.com/office/drawing/2014/main" val="1560384867"/>
                    </a:ext>
                  </a:extLst>
                </a:gridCol>
                <a:gridCol w="246888">
                  <a:extLst>
                    <a:ext uri="{9D8B030D-6E8A-4147-A177-3AD203B41FA5}">
                      <a16:colId xmlns:a16="http://schemas.microsoft.com/office/drawing/2014/main" val="17618689"/>
                    </a:ext>
                  </a:extLst>
                </a:gridCol>
                <a:gridCol w="246888">
                  <a:extLst>
                    <a:ext uri="{9D8B030D-6E8A-4147-A177-3AD203B41FA5}">
                      <a16:colId xmlns:a16="http://schemas.microsoft.com/office/drawing/2014/main" val="1176292366"/>
                    </a:ext>
                  </a:extLst>
                </a:gridCol>
                <a:gridCol w="246888">
                  <a:extLst>
                    <a:ext uri="{9D8B030D-6E8A-4147-A177-3AD203B41FA5}">
                      <a16:colId xmlns:a16="http://schemas.microsoft.com/office/drawing/2014/main" val="3092794550"/>
                    </a:ext>
                  </a:extLst>
                </a:gridCol>
                <a:gridCol w="246888">
                  <a:extLst>
                    <a:ext uri="{9D8B030D-6E8A-4147-A177-3AD203B41FA5}">
                      <a16:colId xmlns:a16="http://schemas.microsoft.com/office/drawing/2014/main" val="3515431415"/>
                    </a:ext>
                  </a:extLst>
                </a:gridCol>
                <a:gridCol w="246888">
                  <a:extLst>
                    <a:ext uri="{9D8B030D-6E8A-4147-A177-3AD203B41FA5}">
                      <a16:colId xmlns:a16="http://schemas.microsoft.com/office/drawing/2014/main" val="2268535918"/>
                    </a:ext>
                  </a:extLst>
                </a:gridCol>
                <a:gridCol w="246888">
                  <a:extLst>
                    <a:ext uri="{9D8B030D-6E8A-4147-A177-3AD203B41FA5}">
                      <a16:colId xmlns:a16="http://schemas.microsoft.com/office/drawing/2014/main" val="1537657520"/>
                    </a:ext>
                  </a:extLst>
                </a:gridCol>
                <a:gridCol w="246888">
                  <a:extLst>
                    <a:ext uri="{9D8B030D-6E8A-4147-A177-3AD203B41FA5}">
                      <a16:colId xmlns:a16="http://schemas.microsoft.com/office/drawing/2014/main" val="3879201215"/>
                    </a:ext>
                  </a:extLst>
                </a:gridCol>
                <a:gridCol w="246888">
                  <a:extLst>
                    <a:ext uri="{9D8B030D-6E8A-4147-A177-3AD203B41FA5}">
                      <a16:colId xmlns:a16="http://schemas.microsoft.com/office/drawing/2014/main" val="3002943802"/>
                    </a:ext>
                  </a:extLst>
                </a:gridCol>
                <a:gridCol w="246888">
                  <a:extLst>
                    <a:ext uri="{9D8B030D-6E8A-4147-A177-3AD203B41FA5}">
                      <a16:colId xmlns:a16="http://schemas.microsoft.com/office/drawing/2014/main" val="2602136333"/>
                    </a:ext>
                  </a:extLst>
                </a:gridCol>
                <a:gridCol w="246888">
                  <a:extLst>
                    <a:ext uri="{9D8B030D-6E8A-4147-A177-3AD203B41FA5}">
                      <a16:colId xmlns:a16="http://schemas.microsoft.com/office/drawing/2014/main" val="1868905188"/>
                    </a:ext>
                  </a:extLst>
                </a:gridCol>
                <a:gridCol w="246888">
                  <a:extLst>
                    <a:ext uri="{9D8B030D-6E8A-4147-A177-3AD203B41FA5}">
                      <a16:colId xmlns:a16="http://schemas.microsoft.com/office/drawing/2014/main" val="414610585"/>
                    </a:ext>
                  </a:extLst>
                </a:gridCol>
                <a:gridCol w="246888">
                  <a:extLst>
                    <a:ext uri="{9D8B030D-6E8A-4147-A177-3AD203B41FA5}">
                      <a16:colId xmlns:a16="http://schemas.microsoft.com/office/drawing/2014/main" val="1260878681"/>
                    </a:ext>
                  </a:extLst>
                </a:gridCol>
                <a:gridCol w="246888">
                  <a:extLst>
                    <a:ext uri="{9D8B030D-6E8A-4147-A177-3AD203B41FA5}">
                      <a16:colId xmlns:a16="http://schemas.microsoft.com/office/drawing/2014/main" val="41638678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3160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- 2018-02-10 21:30:00</a:t>
                      </a:r>
                      <a:r>
                        <a:rPr kumimoji="0" lang="en-US" sz="1000" b="0" i="0" u="none" strike="noStrike" kern="1200" cap="none" spc="0" normalizeH="0" baseline="0" noProof="0">
                          <a:ln>
                            <a:noFill/>
                          </a:ln>
                          <a:solidFill>
                            <a:prstClr val="black"/>
                          </a:solidFill>
                          <a:effectLst/>
                          <a:uLnTx/>
                          <a:uFillTx/>
                          <a:latin typeface="+mn-lt"/>
                          <a:ea typeface="+mn-ea"/>
                          <a:cs typeface="+mn-cs"/>
                        </a:rPr>
                        <a:t>
Yearning to be a bio-scientist? 
Join us for the MABECS Bio-Sciences Taster Evening to experience it firsthand. Learn with the University of Birmingham's bio-science experts as they explore DNA damage and Mutations. 
Venue: MABECS Office
Date &amp; Time: 5 March 2018, 5.30pm
Speakers: Dr Stephen Minchin, Academic Director of the Birmingham International Academy, University of Birmingham
For more information, contact us via email: ukdegrees@mabecs.com / Tel: 03-79567655/439.
Hurry, limited seats available.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72424466"/>
                  </a:ext>
                </a:extLst>
              </a:tr>
            </a:tbl>
          </a:graphicData>
        </a:graphic>
      </p:graphicFrame>
      <p:sp>
        <p:nvSpPr>
          <p:cNvPr id="4" name="Text Placeholder 3">
            <a:extLst>
              <a:ext uri="{FF2B5EF4-FFF2-40B4-BE49-F238E27FC236}">
                <a16:creationId xmlns:a16="http://schemas.microsoft.com/office/drawing/2014/main" id="{5695C717-8054-4EEB-9AD5-B16A8C275DF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117664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2D34B-B419-4B1B-948F-980E95C2DB45}"/>
              </a:ext>
            </a:extLst>
          </p:cNvPr>
          <p:cNvSpPr>
            <a:spLocks noGrp="1"/>
          </p:cNvSpPr>
          <p:nvPr>
            <p:ph type="title"/>
          </p:nvPr>
        </p:nvSpPr>
        <p:spPr/>
        <p:txBody>
          <a:bodyPr/>
          <a:lstStyle/>
          <a:p>
            <a:r>
              <a:rPr lang="en-US"/>
              <a:t>Facebook Own Posts Table - 14 of 18</a:t>
            </a:r>
          </a:p>
        </p:txBody>
      </p:sp>
      <p:graphicFrame>
        <p:nvGraphicFramePr>
          <p:cNvPr id="5" name="Table Placeholder 4">
            <a:extLst>
              <a:ext uri="{FF2B5EF4-FFF2-40B4-BE49-F238E27FC236}">
                <a16:creationId xmlns:a16="http://schemas.microsoft.com/office/drawing/2014/main" id="{0B34B564-BCBC-4C25-A492-EF2C79A955C5}"/>
              </a:ext>
            </a:extLst>
          </p:cNvPr>
          <p:cNvGraphicFramePr>
            <a:graphicFrameLocks noGrp="1"/>
          </p:cNvGraphicFramePr>
          <p:nvPr>
            <p:ph type="tbl" sz="quarter" idx="13"/>
            <p:extLst>
              <p:ext uri="{D42A27DB-BD31-4B8C-83A1-F6EECF244321}">
                <p14:modId xmlns:p14="http://schemas.microsoft.com/office/powerpoint/2010/main" val="1437981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24518307"/>
                    </a:ext>
                  </a:extLst>
                </a:gridCol>
                <a:gridCol w="246888">
                  <a:extLst>
                    <a:ext uri="{9D8B030D-6E8A-4147-A177-3AD203B41FA5}">
                      <a16:colId xmlns:a16="http://schemas.microsoft.com/office/drawing/2014/main" val="1191360562"/>
                    </a:ext>
                  </a:extLst>
                </a:gridCol>
                <a:gridCol w="246888">
                  <a:extLst>
                    <a:ext uri="{9D8B030D-6E8A-4147-A177-3AD203B41FA5}">
                      <a16:colId xmlns:a16="http://schemas.microsoft.com/office/drawing/2014/main" val="725585441"/>
                    </a:ext>
                  </a:extLst>
                </a:gridCol>
                <a:gridCol w="246888">
                  <a:extLst>
                    <a:ext uri="{9D8B030D-6E8A-4147-A177-3AD203B41FA5}">
                      <a16:colId xmlns:a16="http://schemas.microsoft.com/office/drawing/2014/main" val="4138209024"/>
                    </a:ext>
                  </a:extLst>
                </a:gridCol>
                <a:gridCol w="246888">
                  <a:extLst>
                    <a:ext uri="{9D8B030D-6E8A-4147-A177-3AD203B41FA5}">
                      <a16:colId xmlns:a16="http://schemas.microsoft.com/office/drawing/2014/main" val="2190372621"/>
                    </a:ext>
                  </a:extLst>
                </a:gridCol>
                <a:gridCol w="246888">
                  <a:extLst>
                    <a:ext uri="{9D8B030D-6E8A-4147-A177-3AD203B41FA5}">
                      <a16:colId xmlns:a16="http://schemas.microsoft.com/office/drawing/2014/main" val="956040981"/>
                    </a:ext>
                  </a:extLst>
                </a:gridCol>
                <a:gridCol w="246888">
                  <a:extLst>
                    <a:ext uri="{9D8B030D-6E8A-4147-A177-3AD203B41FA5}">
                      <a16:colId xmlns:a16="http://schemas.microsoft.com/office/drawing/2014/main" val="1447561915"/>
                    </a:ext>
                  </a:extLst>
                </a:gridCol>
                <a:gridCol w="246888">
                  <a:extLst>
                    <a:ext uri="{9D8B030D-6E8A-4147-A177-3AD203B41FA5}">
                      <a16:colId xmlns:a16="http://schemas.microsoft.com/office/drawing/2014/main" val="259828394"/>
                    </a:ext>
                  </a:extLst>
                </a:gridCol>
                <a:gridCol w="246888">
                  <a:extLst>
                    <a:ext uri="{9D8B030D-6E8A-4147-A177-3AD203B41FA5}">
                      <a16:colId xmlns:a16="http://schemas.microsoft.com/office/drawing/2014/main" val="1173715344"/>
                    </a:ext>
                  </a:extLst>
                </a:gridCol>
                <a:gridCol w="246888">
                  <a:extLst>
                    <a:ext uri="{9D8B030D-6E8A-4147-A177-3AD203B41FA5}">
                      <a16:colId xmlns:a16="http://schemas.microsoft.com/office/drawing/2014/main" val="2898455717"/>
                    </a:ext>
                  </a:extLst>
                </a:gridCol>
                <a:gridCol w="246888">
                  <a:extLst>
                    <a:ext uri="{9D8B030D-6E8A-4147-A177-3AD203B41FA5}">
                      <a16:colId xmlns:a16="http://schemas.microsoft.com/office/drawing/2014/main" val="3282098402"/>
                    </a:ext>
                  </a:extLst>
                </a:gridCol>
                <a:gridCol w="246888">
                  <a:extLst>
                    <a:ext uri="{9D8B030D-6E8A-4147-A177-3AD203B41FA5}">
                      <a16:colId xmlns:a16="http://schemas.microsoft.com/office/drawing/2014/main" val="1297183492"/>
                    </a:ext>
                  </a:extLst>
                </a:gridCol>
                <a:gridCol w="246888">
                  <a:extLst>
                    <a:ext uri="{9D8B030D-6E8A-4147-A177-3AD203B41FA5}">
                      <a16:colId xmlns:a16="http://schemas.microsoft.com/office/drawing/2014/main" val="3649078861"/>
                    </a:ext>
                  </a:extLst>
                </a:gridCol>
                <a:gridCol w="246888">
                  <a:extLst>
                    <a:ext uri="{9D8B030D-6E8A-4147-A177-3AD203B41FA5}">
                      <a16:colId xmlns:a16="http://schemas.microsoft.com/office/drawing/2014/main" val="1891058885"/>
                    </a:ext>
                  </a:extLst>
                </a:gridCol>
                <a:gridCol w="246888">
                  <a:extLst>
                    <a:ext uri="{9D8B030D-6E8A-4147-A177-3AD203B41FA5}">
                      <a16:colId xmlns:a16="http://schemas.microsoft.com/office/drawing/2014/main" val="435676222"/>
                    </a:ext>
                  </a:extLst>
                </a:gridCol>
                <a:gridCol w="246888">
                  <a:extLst>
                    <a:ext uri="{9D8B030D-6E8A-4147-A177-3AD203B41FA5}">
                      <a16:colId xmlns:a16="http://schemas.microsoft.com/office/drawing/2014/main" val="1155627887"/>
                    </a:ext>
                  </a:extLst>
                </a:gridCol>
                <a:gridCol w="246888">
                  <a:extLst>
                    <a:ext uri="{9D8B030D-6E8A-4147-A177-3AD203B41FA5}">
                      <a16:colId xmlns:a16="http://schemas.microsoft.com/office/drawing/2014/main" val="4249838315"/>
                    </a:ext>
                  </a:extLst>
                </a:gridCol>
                <a:gridCol w="246888">
                  <a:extLst>
                    <a:ext uri="{9D8B030D-6E8A-4147-A177-3AD203B41FA5}">
                      <a16:colId xmlns:a16="http://schemas.microsoft.com/office/drawing/2014/main" val="2507311090"/>
                    </a:ext>
                  </a:extLst>
                </a:gridCol>
                <a:gridCol w="246888">
                  <a:extLst>
                    <a:ext uri="{9D8B030D-6E8A-4147-A177-3AD203B41FA5}">
                      <a16:colId xmlns:a16="http://schemas.microsoft.com/office/drawing/2014/main" val="2587463712"/>
                    </a:ext>
                  </a:extLst>
                </a:gridCol>
                <a:gridCol w="246888">
                  <a:extLst>
                    <a:ext uri="{9D8B030D-6E8A-4147-A177-3AD203B41FA5}">
                      <a16:colId xmlns:a16="http://schemas.microsoft.com/office/drawing/2014/main" val="2870958700"/>
                    </a:ext>
                  </a:extLst>
                </a:gridCol>
                <a:gridCol w="246888">
                  <a:extLst>
                    <a:ext uri="{9D8B030D-6E8A-4147-A177-3AD203B41FA5}">
                      <a16:colId xmlns:a16="http://schemas.microsoft.com/office/drawing/2014/main" val="2250724793"/>
                    </a:ext>
                  </a:extLst>
                </a:gridCol>
                <a:gridCol w="246888">
                  <a:extLst>
                    <a:ext uri="{9D8B030D-6E8A-4147-A177-3AD203B41FA5}">
                      <a16:colId xmlns:a16="http://schemas.microsoft.com/office/drawing/2014/main" val="3045349632"/>
                    </a:ext>
                  </a:extLst>
                </a:gridCol>
                <a:gridCol w="246888">
                  <a:extLst>
                    <a:ext uri="{9D8B030D-6E8A-4147-A177-3AD203B41FA5}">
                      <a16:colId xmlns:a16="http://schemas.microsoft.com/office/drawing/2014/main" val="949825077"/>
                    </a:ext>
                  </a:extLst>
                </a:gridCol>
                <a:gridCol w="246888">
                  <a:extLst>
                    <a:ext uri="{9D8B030D-6E8A-4147-A177-3AD203B41FA5}">
                      <a16:colId xmlns:a16="http://schemas.microsoft.com/office/drawing/2014/main" val="3568649532"/>
                    </a:ext>
                  </a:extLst>
                </a:gridCol>
                <a:gridCol w="246888">
                  <a:extLst>
                    <a:ext uri="{9D8B030D-6E8A-4147-A177-3AD203B41FA5}">
                      <a16:colId xmlns:a16="http://schemas.microsoft.com/office/drawing/2014/main" val="943759784"/>
                    </a:ext>
                  </a:extLst>
                </a:gridCol>
                <a:gridCol w="246888">
                  <a:extLst>
                    <a:ext uri="{9D8B030D-6E8A-4147-A177-3AD203B41FA5}">
                      <a16:colId xmlns:a16="http://schemas.microsoft.com/office/drawing/2014/main" val="1658350449"/>
                    </a:ext>
                  </a:extLst>
                </a:gridCol>
                <a:gridCol w="246888">
                  <a:extLst>
                    <a:ext uri="{9D8B030D-6E8A-4147-A177-3AD203B41FA5}">
                      <a16:colId xmlns:a16="http://schemas.microsoft.com/office/drawing/2014/main" val="2957506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97128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- 2018-02-08 20:29:00</a:t>
                      </a:r>
                      <a:r>
                        <a:rPr kumimoji="0" lang="en-US" sz="1000" b="0" i="0" u="none" strike="noStrike" kern="1200" cap="none" spc="0" normalizeH="0" baseline="0" noProof="0">
                          <a:ln>
                            <a:noFill/>
                          </a:ln>
                          <a:solidFill>
                            <a:prstClr val="black"/>
                          </a:solidFill>
                          <a:effectLst/>
                          <a:uLnTx/>
                          <a:uFillTx/>
                          <a:latin typeface="+mn-lt"/>
                          <a:ea typeface="+mn-ea"/>
                          <a:cs typeface="+mn-cs"/>
                        </a:rPr>
                        <a:t>
Want to study Medicine in the UK? Join us for the MABECS Medicine Taster Evening to experience it firsthand. Learn with the University of Sheffield's medicine experts through an interactive lecture on bio-molecular analysis. 
Register now and join us for the upcoming MABECS Taster Evening on 2 March 2018!
Venue: MABECS Office
Date &amp; Time: 2 March 2018, 5.30pm
Speakers: Dr Adam Hodgson: MSc Human and Molecular Genetics Coordinator, University of Sheffield
For more information, contact us via email: ukdegrees@mabecs.com / Tel: 03-79567655/439.
Hurry, limited seats available.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6563536"/>
                  </a:ext>
                </a:extLst>
              </a:tr>
            </a:tbl>
          </a:graphicData>
        </a:graphic>
      </p:graphicFrame>
      <p:sp>
        <p:nvSpPr>
          <p:cNvPr id="4" name="Text Placeholder 3">
            <a:extLst>
              <a:ext uri="{FF2B5EF4-FFF2-40B4-BE49-F238E27FC236}">
                <a16:creationId xmlns:a16="http://schemas.microsoft.com/office/drawing/2014/main" id="{D7E096DE-8372-4CB4-8352-B0E68D7D373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493404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19306-F2D1-430A-BE81-3EAF8B2E88C4}"/>
              </a:ext>
            </a:extLst>
          </p:cNvPr>
          <p:cNvSpPr>
            <a:spLocks noGrp="1"/>
          </p:cNvSpPr>
          <p:nvPr>
            <p:ph type="title"/>
          </p:nvPr>
        </p:nvSpPr>
        <p:spPr/>
        <p:txBody>
          <a:bodyPr/>
          <a:lstStyle/>
          <a:p>
            <a:r>
              <a:rPr lang="en-US"/>
              <a:t>Facebook Own Posts Table - 15 of 18</a:t>
            </a:r>
          </a:p>
        </p:txBody>
      </p:sp>
      <p:graphicFrame>
        <p:nvGraphicFramePr>
          <p:cNvPr id="5" name="Table Placeholder 4">
            <a:extLst>
              <a:ext uri="{FF2B5EF4-FFF2-40B4-BE49-F238E27FC236}">
                <a16:creationId xmlns:a16="http://schemas.microsoft.com/office/drawing/2014/main" id="{BC140541-EBC5-4270-A125-E1014834D9AF}"/>
              </a:ext>
            </a:extLst>
          </p:cNvPr>
          <p:cNvGraphicFramePr>
            <a:graphicFrameLocks noGrp="1"/>
          </p:cNvGraphicFramePr>
          <p:nvPr>
            <p:ph type="tbl" sz="quarter" idx="13"/>
            <p:extLst>
              <p:ext uri="{D42A27DB-BD31-4B8C-83A1-F6EECF244321}">
                <p14:modId xmlns:p14="http://schemas.microsoft.com/office/powerpoint/2010/main" val="42767408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70322263"/>
                    </a:ext>
                  </a:extLst>
                </a:gridCol>
                <a:gridCol w="246888">
                  <a:extLst>
                    <a:ext uri="{9D8B030D-6E8A-4147-A177-3AD203B41FA5}">
                      <a16:colId xmlns:a16="http://schemas.microsoft.com/office/drawing/2014/main" val="4154207007"/>
                    </a:ext>
                  </a:extLst>
                </a:gridCol>
                <a:gridCol w="246888">
                  <a:extLst>
                    <a:ext uri="{9D8B030D-6E8A-4147-A177-3AD203B41FA5}">
                      <a16:colId xmlns:a16="http://schemas.microsoft.com/office/drawing/2014/main" val="2243777229"/>
                    </a:ext>
                  </a:extLst>
                </a:gridCol>
                <a:gridCol w="246888">
                  <a:extLst>
                    <a:ext uri="{9D8B030D-6E8A-4147-A177-3AD203B41FA5}">
                      <a16:colId xmlns:a16="http://schemas.microsoft.com/office/drawing/2014/main" val="3328051267"/>
                    </a:ext>
                  </a:extLst>
                </a:gridCol>
                <a:gridCol w="246888">
                  <a:extLst>
                    <a:ext uri="{9D8B030D-6E8A-4147-A177-3AD203B41FA5}">
                      <a16:colId xmlns:a16="http://schemas.microsoft.com/office/drawing/2014/main" val="522990727"/>
                    </a:ext>
                  </a:extLst>
                </a:gridCol>
                <a:gridCol w="246888">
                  <a:extLst>
                    <a:ext uri="{9D8B030D-6E8A-4147-A177-3AD203B41FA5}">
                      <a16:colId xmlns:a16="http://schemas.microsoft.com/office/drawing/2014/main" val="3638281891"/>
                    </a:ext>
                  </a:extLst>
                </a:gridCol>
                <a:gridCol w="246888">
                  <a:extLst>
                    <a:ext uri="{9D8B030D-6E8A-4147-A177-3AD203B41FA5}">
                      <a16:colId xmlns:a16="http://schemas.microsoft.com/office/drawing/2014/main" val="1272598563"/>
                    </a:ext>
                  </a:extLst>
                </a:gridCol>
                <a:gridCol w="246888">
                  <a:extLst>
                    <a:ext uri="{9D8B030D-6E8A-4147-A177-3AD203B41FA5}">
                      <a16:colId xmlns:a16="http://schemas.microsoft.com/office/drawing/2014/main" val="784831619"/>
                    </a:ext>
                  </a:extLst>
                </a:gridCol>
                <a:gridCol w="246888">
                  <a:extLst>
                    <a:ext uri="{9D8B030D-6E8A-4147-A177-3AD203B41FA5}">
                      <a16:colId xmlns:a16="http://schemas.microsoft.com/office/drawing/2014/main" val="2249059120"/>
                    </a:ext>
                  </a:extLst>
                </a:gridCol>
                <a:gridCol w="246888">
                  <a:extLst>
                    <a:ext uri="{9D8B030D-6E8A-4147-A177-3AD203B41FA5}">
                      <a16:colId xmlns:a16="http://schemas.microsoft.com/office/drawing/2014/main" val="395286381"/>
                    </a:ext>
                  </a:extLst>
                </a:gridCol>
                <a:gridCol w="246888">
                  <a:extLst>
                    <a:ext uri="{9D8B030D-6E8A-4147-A177-3AD203B41FA5}">
                      <a16:colId xmlns:a16="http://schemas.microsoft.com/office/drawing/2014/main" val="850222457"/>
                    </a:ext>
                  </a:extLst>
                </a:gridCol>
                <a:gridCol w="246888">
                  <a:extLst>
                    <a:ext uri="{9D8B030D-6E8A-4147-A177-3AD203B41FA5}">
                      <a16:colId xmlns:a16="http://schemas.microsoft.com/office/drawing/2014/main" val="2531412300"/>
                    </a:ext>
                  </a:extLst>
                </a:gridCol>
                <a:gridCol w="246888">
                  <a:extLst>
                    <a:ext uri="{9D8B030D-6E8A-4147-A177-3AD203B41FA5}">
                      <a16:colId xmlns:a16="http://schemas.microsoft.com/office/drawing/2014/main" val="3518618658"/>
                    </a:ext>
                  </a:extLst>
                </a:gridCol>
                <a:gridCol w="246888">
                  <a:extLst>
                    <a:ext uri="{9D8B030D-6E8A-4147-A177-3AD203B41FA5}">
                      <a16:colId xmlns:a16="http://schemas.microsoft.com/office/drawing/2014/main" val="2261627368"/>
                    </a:ext>
                  </a:extLst>
                </a:gridCol>
                <a:gridCol w="246888">
                  <a:extLst>
                    <a:ext uri="{9D8B030D-6E8A-4147-A177-3AD203B41FA5}">
                      <a16:colId xmlns:a16="http://schemas.microsoft.com/office/drawing/2014/main" val="3393939871"/>
                    </a:ext>
                  </a:extLst>
                </a:gridCol>
                <a:gridCol w="246888">
                  <a:extLst>
                    <a:ext uri="{9D8B030D-6E8A-4147-A177-3AD203B41FA5}">
                      <a16:colId xmlns:a16="http://schemas.microsoft.com/office/drawing/2014/main" val="3676765408"/>
                    </a:ext>
                  </a:extLst>
                </a:gridCol>
                <a:gridCol w="246888">
                  <a:extLst>
                    <a:ext uri="{9D8B030D-6E8A-4147-A177-3AD203B41FA5}">
                      <a16:colId xmlns:a16="http://schemas.microsoft.com/office/drawing/2014/main" val="2236268781"/>
                    </a:ext>
                  </a:extLst>
                </a:gridCol>
                <a:gridCol w="246888">
                  <a:extLst>
                    <a:ext uri="{9D8B030D-6E8A-4147-A177-3AD203B41FA5}">
                      <a16:colId xmlns:a16="http://schemas.microsoft.com/office/drawing/2014/main" val="3012773206"/>
                    </a:ext>
                  </a:extLst>
                </a:gridCol>
                <a:gridCol w="246888">
                  <a:extLst>
                    <a:ext uri="{9D8B030D-6E8A-4147-A177-3AD203B41FA5}">
                      <a16:colId xmlns:a16="http://schemas.microsoft.com/office/drawing/2014/main" val="1755324968"/>
                    </a:ext>
                  </a:extLst>
                </a:gridCol>
                <a:gridCol w="246888">
                  <a:extLst>
                    <a:ext uri="{9D8B030D-6E8A-4147-A177-3AD203B41FA5}">
                      <a16:colId xmlns:a16="http://schemas.microsoft.com/office/drawing/2014/main" val="4139635771"/>
                    </a:ext>
                  </a:extLst>
                </a:gridCol>
                <a:gridCol w="246888">
                  <a:extLst>
                    <a:ext uri="{9D8B030D-6E8A-4147-A177-3AD203B41FA5}">
                      <a16:colId xmlns:a16="http://schemas.microsoft.com/office/drawing/2014/main" val="944480992"/>
                    </a:ext>
                  </a:extLst>
                </a:gridCol>
                <a:gridCol w="246888">
                  <a:extLst>
                    <a:ext uri="{9D8B030D-6E8A-4147-A177-3AD203B41FA5}">
                      <a16:colId xmlns:a16="http://schemas.microsoft.com/office/drawing/2014/main" val="381431446"/>
                    </a:ext>
                  </a:extLst>
                </a:gridCol>
                <a:gridCol w="246888">
                  <a:extLst>
                    <a:ext uri="{9D8B030D-6E8A-4147-A177-3AD203B41FA5}">
                      <a16:colId xmlns:a16="http://schemas.microsoft.com/office/drawing/2014/main" val="1758429423"/>
                    </a:ext>
                  </a:extLst>
                </a:gridCol>
                <a:gridCol w="246888">
                  <a:extLst>
                    <a:ext uri="{9D8B030D-6E8A-4147-A177-3AD203B41FA5}">
                      <a16:colId xmlns:a16="http://schemas.microsoft.com/office/drawing/2014/main" val="691382422"/>
                    </a:ext>
                  </a:extLst>
                </a:gridCol>
                <a:gridCol w="246888">
                  <a:extLst>
                    <a:ext uri="{9D8B030D-6E8A-4147-A177-3AD203B41FA5}">
                      <a16:colId xmlns:a16="http://schemas.microsoft.com/office/drawing/2014/main" val="2993789790"/>
                    </a:ext>
                  </a:extLst>
                </a:gridCol>
                <a:gridCol w="246888">
                  <a:extLst>
                    <a:ext uri="{9D8B030D-6E8A-4147-A177-3AD203B41FA5}">
                      <a16:colId xmlns:a16="http://schemas.microsoft.com/office/drawing/2014/main" val="4096102911"/>
                    </a:ext>
                  </a:extLst>
                </a:gridCol>
                <a:gridCol w="246888">
                  <a:extLst>
                    <a:ext uri="{9D8B030D-6E8A-4147-A177-3AD203B41FA5}">
                      <a16:colId xmlns:a16="http://schemas.microsoft.com/office/drawing/2014/main" val="1723062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88017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- 2018-02-07 20:28:00</a:t>
                      </a:r>
                      <a:r>
                        <a:rPr kumimoji="0" lang="en-US" sz="1000" b="0" i="0" u="none" strike="noStrike" kern="1200" cap="none" spc="0" normalizeH="0" baseline="0" noProof="0">
                          <a:ln>
                            <a:noFill/>
                          </a:ln>
                          <a:solidFill>
                            <a:prstClr val="black"/>
                          </a:solidFill>
                          <a:effectLst/>
                          <a:uLnTx/>
                          <a:uFillTx/>
                          <a:latin typeface="+mn-lt"/>
                          <a:ea typeface="+mn-ea"/>
                          <a:cs typeface="+mn-cs"/>
                        </a:rPr>
                        <a:t>
If you are interested in studying undergraduate or postgraduate law in the UK, come and get a taste of it at the MABECS Law Taster Evening. Law academics from the University of Leicester will be lecturing on International Business Law. 
Venue: MABECS Office
Date &amp; Time: 1 March 2018, 5.30pm
Speakers: Paul McConnell, Lecturer and Admissions Tutor for Law, University of Leicester
For more information, contact us via email: ukdegrees@mabecs.com / Tel: 03-79567655/439.
Hurry, limited seats available.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00956104"/>
                  </a:ext>
                </a:extLst>
              </a:tr>
            </a:tbl>
          </a:graphicData>
        </a:graphic>
      </p:graphicFrame>
      <p:sp>
        <p:nvSpPr>
          <p:cNvPr id="4" name="Text Placeholder 3">
            <a:extLst>
              <a:ext uri="{FF2B5EF4-FFF2-40B4-BE49-F238E27FC236}">
                <a16:creationId xmlns:a16="http://schemas.microsoft.com/office/drawing/2014/main" id="{C3B2DD1D-EFEC-41A9-90EA-9174F4CAC45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368737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68266-E14E-4A56-8299-3C7F0064FA1F}"/>
              </a:ext>
            </a:extLst>
          </p:cNvPr>
          <p:cNvSpPr>
            <a:spLocks noGrp="1"/>
          </p:cNvSpPr>
          <p:nvPr>
            <p:ph type="title"/>
          </p:nvPr>
        </p:nvSpPr>
        <p:spPr/>
        <p:txBody>
          <a:bodyPr/>
          <a:lstStyle/>
          <a:p>
            <a:r>
              <a:rPr lang="en-US"/>
              <a:t>Facebook Own Posts Table - 16 of 18</a:t>
            </a:r>
          </a:p>
        </p:txBody>
      </p:sp>
      <p:graphicFrame>
        <p:nvGraphicFramePr>
          <p:cNvPr id="5" name="Table Placeholder 4">
            <a:extLst>
              <a:ext uri="{FF2B5EF4-FFF2-40B4-BE49-F238E27FC236}">
                <a16:creationId xmlns:a16="http://schemas.microsoft.com/office/drawing/2014/main" id="{8E59B9E1-B3F9-401D-A53A-799F79F35F9B}"/>
              </a:ext>
            </a:extLst>
          </p:cNvPr>
          <p:cNvGraphicFramePr>
            <a:graphicFrameLocks noGrp="1"/>
          </p:cNvGraphicFramePr>
          <p:nvPr>
            <p:ph type="tbl" sz="quarter" idx="13"/>
            <p:extLst>
              <p:ext uri="{D42A27DB-BD31-4B8C-83A1-F6EECF244321}">
                <p14:modId xmlns:p14="http://schemas.microsoft.com/office/powerpoint/2010/main" val="786084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8953353"/>
                    </a:ext>
                  </a:extLst>
                </a:gridCol>
                <a:gridCol w="246888">
                  <a:extLst>
                    <a:ext uri="{9D8B030D-6E8A-4147-A177-3AD203B41FA5}">
                      <a16:colId xmlns:a16="http://schemas.microsoft.com/office/drawing/2014/main" val="3455081957"/>
                    </a:ext>
                  </a:extLst>
                </a:gridCol>
                <a:gridCol w="246888">
                  <a:extLst>
                    <a:ext uri="{9D8B030D-6E8A-4147-A177-3AD203B41FA5}">
                      <a16:colId xmlns:a16="http://schemas.microsoft.com/office/drawing/2014/main" val="2185315585"/>
                    </a:ext>
                  </a:extLst>
                </a:gridCol>
                <a:gridCol w="246888">
                  <a:extLst>
                    <a:ext uri="{9D8B030D-6E8A-4147-A177-3AD203B41FA5}">
                      <a16:colId xmlns:a16="http://schemas.microsoft.com/office/drawing/2014/main" val="758459862"/>
                    </a:ext>
                  </a:extLst>
                </a:gridCol>
                <a:gridCol w="246888">
                  <a:extLst>
                    <a:ext uri="{9D8B030D-6E8A-4147-A177-3AD203B41FA5}">
                      <a16:colId xmlns:a16="http://schemas.microsoft.com/office/drawing/2014/main" val="4161877673"/>
                    </a:ext>
                  </a:extLst>
                </a:gridCol>
                <a:gridCol w="246888">
                  <a:extLst>
                    <a:ext uri="{9D8B030D-6E8A-4147-A177-3AD203B41FA5}">
                      <a16:colId xmlns:a16="http://schemas.microsoft.com/office/drawing/2014/main" val="1961116378"/>
                    </a:ext>
                  </a:extLst>
                </a:gridCol>
                <a:gridCol w="246888">
                  <a:extLst>
                    <a:ext uri="{9D8B030D-6E8A-4147-A177-3AD203B41FA5}">
                      <a16:colId xmlns:a16="http://schemas.microsoft.com/office/drawing/2014/main" val="852419171"/>
                    </a:ext>
                  </a:extLst>
                </a:gridCol>
                <a:gridCol w="246888">
                  <a:extLst>
                    <a:ext uri="{9D8B030D-6E8A-4147-A177-3AD203B41FA5}">
                      <a16:colId xmlns:a16="http://schemas.microsoft.com/office/drawing/2014/main" val="892530546"/>
                    </a:ext>
                  </a:extLst>
                </a:gridCol>
                <a:gridCol w="246888">
                  <a:extLst>
                    <a:ext uri="{9D8B030D-6E8A-4147-A177-3AD203B41FA5}">
                      <a16:colId xmlns:a16="http://schemas.microsoft.com/office/drawing/2014/main" val="2654839053"/>
                    </a:ext>
                  </a:extLst>
                </a:gridCol>
                <a:gridCol w="246888">
                  <a:extLst>
                    <a:ext uri="{9D8B030D-6E8A-4147-A177-3AD203B41FA5}">
                      <a16:colId xmlns:a16="http://schemas.microsoft.com/office/drawing/2014/main" val="1281253894"/>
                    </a:ext>
                  </a:extLst>
                </a:gridCol>
                <a:gridCol w="246888">
                  <a:extLst>
                    <a:ext uri="{9D8B030D-6E8A-4147-A177-3AD203B41FA5}">
                      <a16:colId xmlns:a16="http://schemas.microsoft.com/office/drawing/2014/main" val="861429180"/>
                    </a:ext>
                  </a:extLst>
                </a:gridCol>
                <a:gridCol w="246888">
                  <a:extLst>
                    <a:ext uri="{9D8B030D-6E8A-4147-A177-3AD203B41FA5}">
                      <a16:colId xmlns:a16="http://schemas.microsoft.com/office/drawing/2014/main" val="782933110"/>
                    </a:ext>
                  </a:extLst>
                </a:gridCol>
                <a:gridCol w="246888">
                  <a:extLst>
                    <a:ext uri="{9D8B030D-6E8A-4147-A177-3AD203B41FA5}">
                      <a16:colId xmlns:a16="http://schemas.microsoft.com/office/drawing/2014/main" val="462741796"/>
                    </a:ext>
                  </a:extLst>
                </a:gridCol>
                <a:gridCol w="246888">
                  <a:extLst>
                    <a:ext uri="{9D8B030D-6E8A-4147-A177-3AD203B41FA5}">
                      <a16:colId xmlns:a16="http://schemas.microsoft.com/office/drawing/2014/main" val="3309555859"/>
                    </a:ext>
                  </a:extLst>
                </a:gridCol>
                <a:gridCol w="246888">
                  <a:extLst>
                    <a:ext uri="{9D8B030D-6E8A-4147-A177-3AD203B41FA5}">
                      <a16:colId xmlns:a16="http://schemas.microsoft.com/office/drawing/2014/main" val="1521825267"/>
                    </a:ext>
                  </a:extLst>
                </a:gridCol>
                <a:gridCol w="246888">
                  <a:extLst>
                    <a:ext uri="{9D8B030D-6E8A-4147-A177-3AD203B41FA5}">
                      <a16:colId xmlns:a16="http://schemas.microsoft.com/office/drawing/2014/main" val="1343102925"/>
                    </a:ext>
                  </a:extLst>
                </a:gridCol>
                <a:gridCol w="246888">
                  <a:extLst>
                    <a:ext uri="{9D8B030D-6E8A-4147-A177-3AD203B41FA5}">
                      <a16:colId xmlns:a16="http://schemas.microsoft.com/office/drawing/2014/main" val="1829317210"/>
                    </a:ext>
                  </a:extLst>
                </a:gridCol>
                <a:gridCol w="246888">
                  <a:extLst>
                    <a:ext uri="{9D8B030D-6E8A-4147-A177-3AD203B41FA5}">
                      <a16:colId xmlns:a16="http://schemas.microsoft.com/office/drawing/2014/main" val="2969305804"/>
                    </a:ext>
                  </a:extLst>
                </a:gridCol>
                <a:gridCol w="246888">
                  <a:extLst>
                    <a:ext uri="{9D8B030D-6E8A-4147-A177-3AD203B41FA5}">
                      <a16:colId xmlns:a16="http://schemas.microsoft.com/office/drawing/2014/main" val="3680926852"/>
                    </a:ext>
                  </a:extLst>
                </a:gridCol>
                <a:gridCol w="246888">
                  <a:extLst>
                    <a:ext uri="{9D8B030D-6E8A-4147-A177-3AD203B41FA5}">
                      <a16:colId xmlns:a16="http://schemas.microsoft.com/office/drawing/2014/main" val="2510310198"/>
                    </a:ext>
                  </a:extLst>
                </a:gridCol>
                <a:gridCol w="246888">
                  <a:extLst>
                    <a:ext uri="{9D8B030D-6E8A-4147-A177-3AD203B41FA5}">
                      <a16:colId xmlns:a16="http://schemas.microsoft.com/office/drawing/2014/main" val="2607229687"/>
                    </a:ext>
                  </a:extLst>
                </a:gridCol>
                <a:gridCol w="246888">
                  <a:extLst>
                    <a:ext uri="{9D8B030D-6E8A-4147-A177-3AD203B41FA5}">
                      <a16:colId xmlns:a16="http://schemas.microsoft.com/office/drawing/2014/main" val="775930127"/>
                    </a:ext>
                  </a:extLst>
                </a:gridCol>
                <a:gridCol w="246888">
                  <a:extLst>
                    <a:ext uri="{9D8B030D-6E8A-4147-A177-3AD203B41FA5}">
                      <a16:colId xmlns:a16="http://schemas.microsoft.com/office/drawing/2014/main" val="1409642912"/>
                    </a:ext>
                  </a:extLst>
                </a:gridCol>
                <a:gridCol w="246888">
                  <a:extLst>
                    <a:ext uri="{9D8B030D-6E8A-4147-A177-3AD203B41FA5}">
                      <a16:colId xmlns:a16="http://schemas.microsoft.com/office/drawing/2014/main" val="784964108"/>
                    </a:ext>
                  </a:extLst>
                </a:gridCol>
                <a:gridCol w="246888">
                  <a:extLst>
                    <a:ext uri="{9D8B030D-6E8A-4147-A177-3AD203B41FA5}">
                      <a16:colId xmlns:a16="http://schemas.microsoft.com/office/drawing/2014/main" val="417857727"/>
                    </a:ext>
                  </a:extLst>
                </a:gridCol>
                <a:gridCol w="246888">
                  <a:extLst>
                    <a:ext uri="{9D8B030D-6E8A-4147-A177-3AD203B41FA5}">
                      <a16:colId xmlns:a16="http://schemas.microsoft.com/office/drawing/2014/main" val="3910564263"/>
                    </a:ext>
                  </a:extLst>
                </a:gridCol>
                <a:gridCol w="246888">
                  <a:extLst>
                    <a:ext uri="{9D8B030D-6E8A-4147-A177-3AD203B41FA5}">
                      <a16:colId xmlns:a16="http://schemas.microsoft.com/office/drawing/2014/main" val="3617040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5512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- 2018-02-07 12:51:29</a:t>
                      </a:r>
                      <a:r>
                        <a:rPr kumimoji="0" lang="en-US" sz="1000" b="0" i="0" u="none" strike="noStrike" kern="1200" cap="none" spc="0" normalizeH="0" baseline="0" noProof="0">
                          <a:ln>
                            <a:noFill/>
                          </a:ln>
                          <a:solidFill>
                            <a:prstClr val="black"/>
                          </a:solidFill>
                          <a:effectLst/>
                          <a:uLnTx/>
                          <a:uFillTx/>
                          <a:latin typeface="+mn-lt"/>
                          <a:ea typeface="+mn-ea"/>
                          <a:cs typeface="+mn-cs"/>
                        </a:rPr>
                        <a:t>
Good news! Dr Catriona Khamisha and Dr Sharron Blumenthal from Glasgow Caledonian University, School of Health &amp; Life Sciences will be visiting MABECS office on 1 March 2018.
Students from all backgrounds are welcome to meet them to ask questions about studying in Glasgow! :)
See you then! 
For more information, please contact us via email ukdegrees@mabecs.com or call 03-79567655 or Whatsapp 017-3397453.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02748916"/>
                  </a:ext>
                </a:extLst>
              </a:tr>
            </a:tbl>
          </a:graphicData>
        </a:graphic>
      </p:graphicFrame>
      <p:sp>
        <p:nvSpPr>
          <p:cNvPr id="4" name="Text Placeholder 3">
            <a:extLst>
              <a:ext uri="{FF2B5EF4-FFF2-40B4-BE49-F238E27FC236}">
                <a16:creationId xmlns:a16="http://schemas.microsoft.com/office/drawing/2014/main" id="{DBD3D7E8-1C46-4783-A09B-3A190095E24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722230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48373-64AD-4A6D-B0A1-F8921095F4C6}"/>
              </a:ext>
            </a:extLst>
          </p:cNvPr>
          <p:cNvSpPr>
            <a:spLocks noGrp="1"/>
          </p:cNvSpPr>
          <p:nvPr>
            <p:ph type="title"/>
          </p:nvPr>
        </p:nvSpPr>
        <p:spPr/>
        <p:txBody>
          <a:bodyPr/>
          <a:lstStyle/>
          <a:p>
            <a:r>
              <a:rPr lang="en-US"/>
              <a:t>Facebook Own Posts Table - 17 of 18</a:t>
            </a:r>
          </a:p>
        </p:txBody>
      </p:sp>
      <p:graphicFrame>
        <p:nvGraphicFramePr>
          <p:cNvPr id="5" name="Table Placeholder 4">
            <a:extLst>
              <a:ext uri="{FF2B5EF4-FFF2-40B4-BE49-F238E27FC236}">
                <a16:creationId xmlns:a16="http://schemas.microsoft.com/office/drawing/2014/main" id="{439239A3-0B6F-4A25-9739-7B7B02CFFE48}"/>
              </a:ext>
            </a:extLst>
          </p:cNvPr>
          <p:cNvGraphicFramePr>
            <a:graphicFrameLocks noGrp="1"/>
          </p:cNvGraphicFramePr>
          <p:nvPr>
            <p:ph type="tbl" sz="quarter" idx="13"/>
            <p:extLst>
              <p:ext uri="{D42A27DB-BD31-4B8C-83A1-F6EECF244321}">
                <p14:modId xmlns:p14="http://schemas.microsoft.com/office/powerpoint/2010/main" val="1802128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25691025"/>
                    </a:ext>
                  </a:extLst>
                </a:gridCol>
                <a:gridCol w="246888">
                  <a:extLst>
                    <a:ext uri="{9D8B030D-6E8A-4147-A177-3AD203B41FA5}">
                      <a16:colId xmlns:a16="http://schemas.microsoft.com/office/drawing/2014/main" val="2556874873"/>
                    </a:ext>
                  </a:extLst>
                </a:gridCol>
                <a:gridCol w="246888">
                  <a:extLst>
                    <a:ext uri="{9D8B030D-6E8A-4147-A177-3AD203B41FA5}">
                      <a16:colId xmlns:a16="http://schemas.microsoft.com/office/drawing/2014/main" val="2299542425"/>
                    </a:ext>
                  </a:extLst>
                </a:gridCol>
                <a:gridCol w="246888">
                  <a:extLst>
                    <a:ext uri="{9D8B030D-6E8A-4147-A177-3AD203B41FA5}">
                      <a16:colId xmlns:a16="http://schemas.microsoft.com/office/drawing/2014/main" val="1994626754"/>
                    </a:ext>
                  </a:extLst>
                </a:gridCol>
                <a:gridCol w="246888">
                  <a:extLst>
                    <a:ext uri="{9D8B030D-6E8A-4147-A177-3AD203B41FA5}">
                      <a16:colId xmlns:a16="http://schemas.microsoft.com/office/drawing/2014/main" val="3181073810"/>
                    </a:ext>
                  </a:extLst>
                </a:gridCol>
                <a:gridCol w="246888">
                  <a:extLst>
                    <a:ext uri="{9D8B030D-6E8A-4147-A177-3AD203B41FA5}">
                      <a16:colId xmlns:a16="http://schemas.microsoft.com/office/drawing/2014/main" val="1325477486"/>
                    </a:ext>
                  </a:extLst>
                </a:gridCol>
                <a:gridCol w="246888">
                  <a:extLst>
                    <a:ext uri="{9D8B030D-6E8A-4147-A177-3AD203B41FA5}">
                      <a16:colId xmlns:a16="http://schemas.microsoft.com/office/drawing/2014/main" val="2855194670"/>
                    </a:ext>
                  </a:extLst>
                </a:gridCol>
                <a:gridCol w="246888">
                  <a:extLst>
                    <a:ext uri="{9D8B030D-6E8A-4147-A177-3AD203B41FA5}">
                      <a16:colId xmlns:a16="http://schemas.microsoft.com/office/drawing/2014/main" val="2628459148"/>
                    </a:ext>
                  </a:extLst>
                </a:gridCol>
                <a:gridCol w="246888">
                  <a:extLst>
                    <a:ext uri="{9D8B030D-6E8A-4147-A177-3AD203B41FA5}">
                      <a16:colId xmlns:a16="http://schemas.microsoft.com/office/drawing/2014/main" val="842604577"/>
                    </a:ext>
                  </a:extLst>
                </a:gridCol>
                <a:gridCol w="246888">
                  <a:extLst>
                    <a:ext uri="{9D8B030D-6E8A-4147-A177-3AD203B41FA5}">
                      <a16:colId xmlns:a16="http://schemas.microsoft.com/office/drawing/2014/main" val="3959222265"/>
                    </a:ext>
                  </a:extLst>
                </a:gridCol>
                <a:gridCol w="246888">
                  <a:extLst>
                    <a:ext uri="{9D8B030D-6E8A-4147-A177-3AD203B41FA5}">
                      <a16:colId xmlns:a16="http://schemas.microsoft.com/office/drawing/2014/main" val="4256969424"/>
                    </a:ext>
                  </a:extLst>
                </a:gridCol>
                <a:gridCol w="246888">
                  <a:extLst>
                    <a:ext uri="{9D8B030D-6E8A-4147-A177-3AD203B41FA5}">
                      <a16:colId xmlns:a16="http://schemas.microsoft.com/office/drawing/2014/main" val="3126482736"/>
                    </a:ext>
                  </a:extLst>
                </a:gridCol>
                <a:gridCol w="246888">
                  <a:extLst>
                    <a:ext uri="{9D8B030D-6E8A-4147-A177-3AD203B41FA5}">
                      <a16:colId xmlns:a16="http://schemas.microsoft.com/office/drawing/2014/main" val="3970823223"/>
                    </a:ext>
                  </a:extLst>
                </a:gridCol>
                <a:gridCol w="246888">
                  <a:extLst>
                    <a:ext uri="{9D8B030D-6E8A-4147-A177-3AD203B41FA5}">
                      <a16:colId xmlns:a16="http://schemas.microsoft.com/office/drawing/2014/main" val="2172649799"/>
                    </a:ext>
                  </a:extLst>
                </a:gridCol>
                <a:gridCol w="246888">
                  <a:extLst>
                    <a:ext uri="{9D8B030D-6E8A-4147-A177-3AD203B41FA5}">
                      <a16:colId xmlns:a16="http://schemas.microsoft.com/office/drawing/2014/main" val="4275298301"/>
                    </a:ext>
                  </a:extLst>
                </a:gridCol>
                <a:gridCol w="246888">
                  <a:extLst>
                    <a:ext uri="{9D8B030D-6E8A-4147-A177-3AD203B41FA5}">
                      <a16:colId xmlns:a16="http://schemas.microsoft.com/office/drawing/2014/main" val="3259076934"/>
                    </a:ext>
                  </a:extLst>
                </a:gridCol>
                <a:gridCol w="246888">
                  <a:extLst>
                    <a:ext uri="{9D8B030D-6E8A-4147-A177-3AD203B41FA5}">
                      <a16:colId xmlns:a16="http://schemas.microsoft.com/office/drawing/2014/main" val="226646262"/>
                    </a:ext>
                  </a:extLst>
                </a:gridCol>
                <a:gridCol w="246888">
                  <a:extLst>
                    <a:ext uri="{9D8B030D-6E8A-4147-A177-3AD203B41FA5}">
                      <a16:colId xmlns:a16="http://schemas.microsoft.com/office/drawing/2014/main" val="281120991"/>
                    </a:ext>
                  </a:extLst>
                </a:gridCol>
                <a:gridCol w="246888">
                  <a:extLst>
                    <a:ext uri="{9D8B030D-6E8A-4147-A177-3AD203B41FA5}">
                      <a16:colId xmlns:a16="http://schemas.microsoft.com/office/drawing/2014/main" val="4140614776"/>
                    </a:ext>
                  </a:extLst>
                </a:gridCol>
                <a:gridCol w="246888">
                  <a:extLst>
                    <a:ext uri="{9D8B030D-6E8A-4147-A177-3AD203B41FA5}">
                      <a16:colId xmlns:a16="http://schemas.microsoft.com/office/drawing/2014/main" val="1383308738"/>
                    </a:ext>
                  </a:extLst>
                </a:gridCol>
                <a:gridCol w="246888">
                  <a:extLst>
                    <a:ext uri="{9D8B030D-6E8A-4147-A177-3AD203B41FA5}">
                      <a16:colId xmlns:a16="http://schemas.microsoft.com/office/drawing/2014/main" val="2903425501"/>
                    </a:ext>
                  </a:extLst>
                </a:gridCol>
                <a:gridCol w="246888">
                  <a:extLst>
                    <a:ext uri="{9D8B030D-6E8A-4147-A177-3AD203B41FA5}">
                      <a16:colId xmlns:a16="http://schemas.microsoft.com/office/drawing/2014/main" val="1943511458"/>
                    </a:ext>
                  </a:extLst>
                </a:gridCol>
                <a:gridCol w="246888">
                  <a:extLst>
                    <a:ext uri="{9D8B030D-6E8A-4147-A177-3AD203B41FA5}">
                      <a16:colId xmlns:a16="http://schemas.microsoft.com/office/drawing/2014/main" val="1926161584"/>
                    </a:ext>
                  </a:extLst>
                </a:gridCol>
                <a:gridCol w="246888">
                  <a:extLst>
                    <a:ext uri="{9D8B030D-6E8A-4147-A177-3AD203B41FA5}">
                      <a16:colId xmlns:a16="http://schemas.microsoft.com/office/drawing/2014/main" val="3868964119"/>
                    </a:ext>
                  </a:extLst>
                </a:gridCol>
                <a:gridCol w="246888">
                  <a:extLst>
                    <a:ext uri="{9D8B030D-6E8A-4147-A177-3AD203B41FA5}">
                      <a16:colId xmlns:a16="http://schemas.microsoft.com/office/drawing/2014/main" val="778042803"/>
                    </a:ext>
                  </a:extLst>
                </a:gridCol>
                <a:gridCol w="246888">
                  <a:extLst>
                    <a:ext uri="{9D8B030D-6E8A-4147-A177-3AD203B41FA5}">
                      <a16:colId xmlns:a16="http://schemas.microsoft.com/office/drawing/2014/main" val="3943186766"/>
                    </a:ext>
                  </a:extLst>
                </a:gridCol>
                <a:gridCol w="246888">
                  <a:extLst>
                    <a:ext uri="{9D8B030D-6E8A-4147-A177-3AD203B41FA5}">
                      <a16:colId xmlns:a16="http://schemas.microsoft.com/office/drawing/2014/main" val="4194034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08047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- 2018-02-04 17:28:00</a:t>
                      </a:r>
                      <a:r>
                        <a:rPr kumimoji="0" lang="en-US" sz="1000" b="0" i="0" u="none" strike="noStrike" kern="1200" cap="none" spc="0" normalizeH="0" baseline="0" noProof="0">
                          <a:ln>
                            <a:noFill/>
                          </a:ln>
                          <a:solidFill>
                            <a:prstClr val="black"/>
                          </a:solidFill>
                          <a:effectLst/>
                          <a:uLnTx/>
                          <a:uFillTx/>
                          <a:latin typeface="+mn-lt"/>
                          <a:ea typeface="+mn-ea"/>
                          <a:cs typeface="+mn-cs"/>
                        </a:rPr>
                        <a:t>
Dreaming of being an engineer?
Join us on 28 February for the MABECS Engineering Taster Evening to experience firsthand studying engineering in the UK. Experience a lecture and an interactive Fluid Mechanics demonstration with Engineering experts from the University of Manchester. 
Venue: MABECS Office
Date &amp; Time: 28 February 2018, 5.30pm
Speakers: Dr James Winterburn, Lecturer in Chemical Engineering, Director of Student Admissions &amp; Dr Timothy Craft, Senior Lecturer in Mechanical and Aerospace Engineering, Undergraduate Admissions Tutor, University of Manchester
For more information, contact us via email: ukdegrees@mabecs.com / Tel: 03-79567655/439.
Hurry, limited seats available.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32486893"/>
                  </a:ext>
                </a:extLst>
              </a:tr>
            </a:tbl>
          </a:graphicData>
        </a:graphic>
      </p:graphicFrame>
      <p:sp>
        <p:nvSpPr>
          <p:cNvPr id="4" name="Text Placeholder 3">
            <a:extLst>
              <a:ext uri="{FF2B5EF4-FFF2-40B4-BE49-F238E27FC236}">
                <a16:creationId xmlns:a16="http://schemas.microsoft.com/office/drawing/2014/main" id="{0296B526-876A-4A3A-AFF3-486FD14ADE7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80759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33841-38EE-4C42-8FF6-F738949BD88A}"/>
              </a:ext>
            </a:extLst>
          </p:cNvPr>
          <p:cNvSpPr>
            <a:spLocks noGrp="1"/>
          </p:cNvSpPr>
          <p:nvPr>
            <p:ph type="title"/>
          </p:nvPr>
        </p:nvSpPr>
        <p:spPr/>
        <p:txBody>
          <a:bodyPr/>
          <a:lstStyle/>
          <a:p>
            <a:r>
              <a:rPr lang="en-US"/>
              <a:t>Facebook Own Posts Table - 18 of 18</a:t>
            </a:r>
          </a:p>
        </p:txBody>
      </p:sp>
      <p:graphicFrame>
        <p:nvGraphicFramePr>
          <p:cNvPr id="5" name="Table Placeholder 4">
            <a:extLst>
              <a:ext uri="{FF2B5EF4-FFF2-40B4-BE49-F238E27FC236}">
                <a16:creationId xmlns:a16="http://schemas.microsoft.com/office/drawing/2014/main" id="{CD2737C4-F966-47AF-AC41-B77F617EB770}"/>
              </a:ext>
            </a:extLst>
          </p:cNvPr>
          <p:cNvGraphicFramePr>
            <a:graphicFrameLocks noGrp="1"/>
          </p:cNvGraphicFramePr>
          <p:nvPr>
            <p:ph type="tbl" sz="quarter" idx="13"/>
            <p:extLst>
              <p:ext uri="{D42A27DB-BD31-4B8C-83A1-F6EECF244321}">
                <p14:modId xmlns:p14="http://schemas.microsoft.com/office/powerpoint/2010/main" val="1312658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67834678"/>
                    </a:ext>
                  </a:extLst>
                </a:gridCol>
                <a:gridCol w="246888">
                  <a:extLst>
                    <a:ext uri="{9D8B030D-6E8A-4147-A177-3AD203B41FA5}">
                      <a16:colId xmlns:a16="http://schemas.microsoft.com/office/drawing/2014/main" val="399302627"/>
                    </a:ext>
                  </a:extLst>
                </a:gridCol>
                <a:gridCol w="246888">
                  <a:extLst>
                    <a:ext uri="{9D8B030D-6E8A-4147-A177-3AD203B41FA5}">
                      <a16:colId xmlns:a16="http://schemas.microsoft.com/office/drawing/2014/main" val="406270302"/>
                    </a:ext>
                  </a:extLst>
                </a:gridCol>
                <a:gridCol w="246888">
                  <a:extLst>
                    <a:ext uri="{9D8B030D-6E8A-4147-A177-3AD203B41FA5}">
                      <a16:colId xmlns:a16="http://schemas.microsoft.com/office/drawing/2014/main" val="67816632"/>
                    </a:ext>
                  </a:extLst>
                </a:gridCol>
                <a:gridCol w="246888">
                  <a:extLst>
                    <a:ext uri="{9D8B030D-6E8A-4147-A177-3AD203B41FA5}">
                      <a16:colId xmlns:a16="http://schemas.microsoft.com/office/drawing/2014/main" val="372268552"/>
                    </a:ext>
                  </a:extLst>
                </a:gridCol>
                <a:gridCol w="246888">
                  <a:extLst>
                    <a:ext uri="{9D8B030D-6E8A-4147-A177-3AD203B41FA5}">
                      <a16:colId xmlns:a16="http://schemas.microsoft.com/office/drawing/2014/main" val="94909136"/>
                    </a:ext>
                  </a:extLst>
                </a:gridCol>
                <a:gridCol w="246888">
                  <a:extLst>
                    <a:ext uri="{9D8B030D-6E8A-4147-A177-3AD203B41FA5}">
                      <a16:colId xmlns:a16="http://schemas.microsoft.com/office/drawing/2014/main" val="2143813490"/>
                    </a:ext>
                  </a:extLst>
                </a:gridCol>
                <a:gridCol w="246888">
                  <a:extLst>
                    <a:ext uri="{9D8B030D-6E8A-4147-A177-3AD203B41FA5}">
                      <a16:colId xmlns:a16="http://schemas.microsoft.com/office/drawing/2014/main" val="2850462556"/>
                    </a:ext>
                  </a:extLst>
                </a:gridCol>
                <a:gridCol w="246888">
                  <a:extLst>
                    <a:ext uri="{9D8B030D-6E8A-4147-A177-3AD203B41FA5}">
                      <a16:colId xmlns:a16="http://schemas.microsoft.com/office/drawing/2014/main" val="4070214046"/>
                    </a:ext>
                  </a:extLst>
                </a:gridCol>
                <a:gridCol w="246888">
                  <a:extLst>
                    <a:ext uri="{9D8B030D-6E8A-4147-A177-3AD203B41FA5}">
                      <a16:colId xmlns:a16="http://schemas.microsoft.com/office/drawing/2014/main" val="2575026815"/>
                    </a:ext>
                  </a:extLst>
                </a:gridCol>
                <a:gridCol w="246888">
                  <a:extLst>
                    <a:ext uri="{9D8B030D-6E8A-4147-A177-3AD203B41FA5}">
                      <a16:colId xmlns:a16="http://schemas.microsoft.com/office/drawing/2014/main" val="2145507120"/>
                    </a:ext>
                  </a:extLst>
                </a:gridCol>
                <a:gridCol w="246888">
                  <a:extLst>
                    <a:ext uri="{9D8B030D-6E8A-4147-A177-3AD203B41FA5}">
                      <a16:colId xmlns:a16="http://schemas.microsoft.com/office/drawing/2014/main" val="333459850"/>
                    </a:ext>
                  </a:extLst>
                </a:gridCol>
                <a:gridCol w="246888">
                  <a:extLst>
                    <a:ext uri="{9D8B030D-6E8A-4147-A177-3AD203B41FA5}">
                      <a16:colId xmlns:a16="http://schemas.microsoft.com/office/drawing/2014/main" val="2394843693"/>
                    </a:ext>
                  </a:extLst>
                </a:gridCol>
                <a:gridCol w="246888">
                  <a:extLst>
                    <a:ext uri="{9D8B030D-6E8A-4147-A177-3AD203B41FA5}">
                      <a16:colId xmlns:a16="http://schemas.microsoft.com/office/drawing/2014/main" val="2805955144"/>
                    </a:ext>
                  </a:extLst>
                </a:gridCol>
                <a:gridCol w="246888">
                  <a:extLst>
                    <a:ext uri="{9D8B030D-6E8A-4147-A177-3AD203B41FA5}">
                      <a16:colId xmlns:a16="http://schemas.microsoft.com/office/drawing/2014/main" val="2838829683"/>
                    </a:ext>
                  </a:extLst>
                </a:gridCol>
                <a:gridCol w="246888">
                  <a:extLst>
                    <a:ext uri="{9D8B030D-6E8A-4147-A177-3AD203B41FA5}">
                      <a16:colId xmlns:a16="http://schemas.microsoft.com/office/drawing/2014/main" val="3384883459"/>
                    </a:ext>
                  </a:extLst>
                </a:gridCol>
                <a:gridCol w="246888">
                  <a:extLst>
                    <a:ext uri="{9D8B030D-6E8A-4147-A177-3AD203B41FA5}">
                      <a16:colId xmlns:a16="http://schemas.microsoft.com/office/drawing/2014/main" val="1665154301"/>
                    </a:ext>
                  </a:extLst>
                </a:gridCol>
                <a:gridCol w="246888">
                  <a:extLst>
                    <a:ext uri="{9D8B030D-6E8A-4147-A177-3AD203B41FA5}">
                      <a16:colId xmlns:a16="http://schemas.microsoft.com/office/drawing/2014/main" val="383707729"/>
                    </a:ext>
                  </a:extLst>
                </a:gridCol>
                <a:gridCol w="246888">
                  <a:extLst>
                    <a:ext uri="{9D8B030D-6E8A-4147-A177-3AD203B41FA5}">
                      <a16:colId xmlns:a16="http://schemas.microsoft.com/office/drawing/2014/main" val="4186190904"/>
                    </a:ext>
                  </a:extLst>
                </a:gridCol>
                <a:gridCol w="246888">
                  <a:extLst>
                    <a:ext uri="{9D8B030D-6E8A-4147-A177-3AD203B41FA5}">
                      <a16:colId xmlns:a16="http://schemas.microsoft.com/office/drawing/2014/main" val="3705203074"/>
                    </a:ext>
                  </a:extLst>
                </a:gridCol>
                <a:gridCol w="246888">
                  <a:extLst>
                    <a:ext uri="{9D8B030D-6E8A-4147-A177-3AD203B41FA5}">
                      <a16:colId xmlns:a16="http://schemas.microsoft.com/office/drawing/2014/main" val="3803977992"/>
                    </a:ext>
                  </a:extLst>
                </a:gridCol>
                <a:gridCol w="246888">
                  <a:extLst>
                    <a:ext uri="{9D8B030D-6E8A-4147-A177-3AD203B41FA5}">
                      <a16:colId xmlns:a16="http://schemas.microsoft.com/office/drawing/2014/main" val="2640752669"/>
                    </a:ext>
                  </a:extLst>
                </a:gridCol>
                <a:gridCol w="246888">
                  <a:extLst>
                    <a:ext uri="{9D8B030D-6E8A-4147-A177-3AD203B41FA5}">
                      <a16:colId xmlns:a16="http://schemas.microsoft.com/office/drawing/2014/main" val="665640305"/>
                    </a:ext>
                  </a:extLst>
                </a:gridCol>
                <a:gridCol w="246888">
                  <a:extLst>
                    <a:ext uri="{9D8B030D-6E8A-4147-A177-3AD203B41FA5}">
                      <a16:colId xmlns:a16="http://schemas.microsoft.com/office/drawing/2014/main" val="2651897037"/>
                    </a:ext>
                  </a:extLst>
                </a:gridCol>
                <a:gridCol w="246888">
                  <a:extLst>
                    <a:ext uri="{9D8B030D-6E8A-4147-A177-3AD203B41FA5}">
                      <a16:colId xmlns:a16="http://schemas.microsoft.com/office/drawing/2014/main" val="4235600378"/>
                    </a:ext>
                  </a:extLst>
                </a:gridCol>
                <a:gridCol w="246888">
                  <a:extLst>
                    <a:ext uri="{9D8B030D-6E8A-4147-A177-3AD203B41FA5}">
                      <a16:colId xmlns:a16="http://schemas.microsoft.com/office/drawing/2014/main" val="2035029281"/>
                    </a:ext>
                  </a:extLst>
                </a:gridCol>
                <a:gridCol w="246888">
                  <a:extLst>
                    <a:ext uri="{9D8B030D-6E8A-4147-A177-3AD203B41FA5}">
                      <a16:colId xmlns:a16="http://schemas.microsoft.com/office/drawing/2014/main" val="3668415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171177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MABECS Sdn Bhd - 2018-02-02 17:26:00</a:t>
                      </a:r>
                      <a:r>
                        <a:rPr kumimoji="0" lang="en-US" sz="1000" b="0" i="0" u="none" strike="noStrike" kern="1200" cap="none" spc="0" normalizeH="0" baseline="0" noProof="0">
                          <a:ln>
                            <a:noFill/>
                          </a:ln>
                          <a:solidFill>
                            <a:prstClr val="black"/>
                          </a:solidFill>
                          <a:effectLst/>
                          <a:uLnTx/>
                          <a:uFillTx/>
                          <a:latin typeface="+mn-lt"/>
                          <a:ea typeface="+mn-ea"/>
                          <a:cs typeface="+mn-cs"/>
                        </a:rPr>
                        <a:t>
Attention to students who are interested in postgraduate study in the UK. Join us for an Information Session: Postgraduate Studies in the UK on Saturday, 24 February 2018.
See ya! 😉
To register or for more information, please visit: http://www.mabecs.com/mabecs-events/mabecs-information-session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61634070"/>
                  </a:ext>
                </a:extLst>
              </a:tr>
            </a:tbl>
          </a:graphicData>
        </a:graphic>
      </p:graphicFrame>
      <p:sp>
        <p:nvSpPr>
          <p:cNvPr id="4" name="Text Placeholder 3">
            <a:extLst>
              <a:ext uri="{FF2B5EF4-FFF2-40B4-BE49-F238E27FC236}">
                <a16:creationId xmlns:a16="http://schemas.microsoft.com/office/drawing/2014/main" id="{9C1E8349-C881-499B-8B89-9E99F339B84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7138397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2549</Words>
  <Application>Microsoft Office PowerPoint</Application>
  <PresentationFormat>On-screen Show (4:3)</PresentationFormat>
  <Paragraphs>1420</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Calibri</vt:lpstr>
      <vt:lpstr>Arial</vt:lpstr>
      <vt:lpstr>quintly_template</vt:lpstr>
      <vt:lpstr>MASTER TEMPLATE</vt:lpstr>
      <vt:lpstr>Facebook Engaged Users</vt:lpstr>
      <vt:lpstr>Facebook Reach</vt:lpstr>
      <vt:lpstr>Facebook Interactions Distribution</vt:lpstr>
      <vt:lpstr>Facebook Interaction Rate By Weekday</vt:lpstr>
      <vt:lpstr>(FB) Custom Own Posts Table (new) - 1 of 3</vt:lpstr>
      <vt:lpstr>(FB) Custom Own Posts Table (new) - 2 of 3</vt:lpstr>
      <vt:lpstr>(FB) Custom Own Posts Table (new) - 3 of 3</vt:lpstr>
      <vt:lpstr>Facebook Fan Demographics</vt:lpstr>
      <vt:lpstr>Facebook Interaction Rate</vt:lpstr>
      <vt:lpstr>Facebook Fans Total</vt:lpstr>
      <vt:lpstr>Facebook Page Views</vt:lpstr>
      <vt:lpstr>Facebook Average Reactions Per Post</vt:lpstr>
      <vt:lpstr>Facebook Key Metrics Table</vt:lpstr>
      <vt:lpstr>Facebook Fans By City Table - 1 of 3</vt:lpstr>
      <vt:lpstr>Facebook Fans By City Table - 2 of 3</vt:lpstr>
      <vt:lpstr>Facebook Fans By City Table - 3 of 3</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Own Posts Table - 1 of 18</vt:lpstr>
      <vt:lpstr>Facebook Own Posts Table - 2 of 18</vt:lpstr>
      <vt:lpstr>Facebook Own Posts Table - 3 of 18</vt:lpstr>
      <vt:lpstr>Facebook Own Posts Table - 4 of 18</vt:lpstr>
      <vt:lpstr>Facebook Own Posts Table - 5 of 18</vt:lpstr>
      <vt:lpstr>Facebook Own Posts Table - 6 of 18</vt:lpstr>
      <vt:lpstr>Facebook Own Posts Table - 7 of 18</vt:lpstr>
      <vt:lpstr>Facebook Own Posts Table - 8 of 18</vt:lpstr>
      <vt:lpstr>Facebook Own Posts Table - 9 of 18</vt:lpstr>
      <vt:lpstr>Facebook Own Posts Table - 10 of 18</vt:lpstr>
      <vt:lpstr>Facebook Own Posts Table - 11 of 18</vt:lpstr>
      <vt:lpstr>Facebook Own Posts Table - 12 of 18</vt:lpstr>
      <vt:lpstr>Facebook Own Posts Table - 13 of 18</vt:lpstr>
      <vt:lpstr>Facebook Own Posts Table - 14 of 18</vt:lpstr>
      <vt:lpstr>Facebook Own Posts Table - 15 of 18</vt:lpstr>
      <vt:lpstr>Facebook Own Posts Table - 16 of 18</vt:lpstr>
      <vt:lpstr>Facebook Own Posts Table - 17 of 18</vt:lpstr>
      <vt:lpstr>Facebook Own Posts Table - 18 of 18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2018-03-11T13:08:55Z</dcterms:created>
  <dcterms:modified xsi:type="dcterms:W3CDTF">2018-03-11T13:10:30Z</dcterms:modified>
</cp:coreProperties>
</file>