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3" r:id="rId17"/>
    <p:sldId id="274" r:id="rId18"/>
    <p:sldId id="275" r:id="rId19"/>
    <p:sldId id="277" r:id="rId20"/>
    <p:sldId id="278" r:id="rId21"/>
    <p:sldId id="279" r:id="rId22"/>
    <p:sldId id="280" r:id="rId23"/>
    <p:sldId id="281" r:id="rId24"/>
    <p:sldId id="282" r:id="rId25"/>
    <p:sldId id="283" r:id="rId26"/>
    <p:sldId id="284" r:id="rId27"/>
    <p:sldId id="285"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Lst>
  <p:sldSz cx="9144000" cy="6858000" type="screen4x3"/>
  <p:notesSz cx="6858000" cy="9144000"/>
  <p:embeddedFontLst>
    <p:embeddedFont>
      <p:font typeface="Calibri" panose="020F0502020204030204" pitchFamily="34" charset="0"/>
      <p:regular r:id="rId48"/>
      <p:bold r:id="rId49"/>
      <p:italic r:id="rId50"/>
      <p:boldItalic r:id="rId51"/>
    </p:embeddedFont>
    <p:embeddedFont>
      <p:font typeface="ＭＳ Ｐゴシック" panose="020B0600070205080204" pitchFamily="34" charset="-128"/>
      <p:regular r:id="rId5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3.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418</c:v>
                </c:pt>
                <c:pt idx="1">
                  <c:v>585</c:v>
                </c:pt>
                <c:pt idx="2">
                  <c:v>111</c:v>
                </c:pt>
                <c:pt idx="3">
                  <c:v>25</c:v>
                </c:pt>
                <c:pt idx="4">
                  <c:v>31</c:v>
                </c:pt>
                <c:pt idx="5">
                  <c:v>40</c:v>
                </c:pt>
                <c:pt idx="6">
                  <c:v>38</c:v>
                </c:pt>
                <c:pt idx="7">
                  <c:v>70</c:v>
                </c:pt>
                <c:pt idx="8">
                  <c:v>70</c:v>
                </c:pt>
                <c:pt idx="9">
                  <c:v>24</c:v>
                </c:pt>
                <c:pt idx="10">
                  <c:v>18</c:v>
                </c:pt>
                <c:pt idx="11">
                  <c:v>36</c:v>
                </c:pt>
                <c:pt idx="12">
                  <c:v>84</c:v>
                </c:pt>
                <c:pt idx="13">
                  <c:v>96</c:v>
                </c:pt>
                <c:pt idx="14">
                  <c:v>110</c:v>
                </c:pt>
                <c:pt idx="15">
                  <c:v>155</c:v>
                </c:pt>
                <c:pt idx="16">
                  <c:v>105</c:v>
                </c:pt>
                <c:pt idx="17">
                  <c:v>71</c:v>
                </c:pt>
                <c:pt idx="18">
                  <c:v>22</c:v>
                </c:pt>
                <c:pt idx="19">
                  <c:v>29</c:v>
                </c:pt>
                <c:pt idx="20">
                  <c:v>60</c:v>
                </c:pt>
                <c:pt idx="21">
                  <c:v>53</c:v>
                </c:pt>
                <c:pt idx="22">
                  <c:v>86</c:v>
                </c:pt>
                <c:pt idx="23">
                  <c:v>69</c:v>
                </c:pt>
                <c:pt idx="24">
                  <c:v>11</c:v>
                </c:pt>
                <c:pt idx="25">
                  <c:v>18</c:v>
                </c:pt>
                <c:pt idx="26">
                  <c:v>24</c:v>
                </c:pt>
                <c:pt idx="27">
                  <c:v>37</c:v>
                </c:pt>
              </c:numCache>
            </c:numRef>
          </c:val>
          <c:smooth val="0"/>
          <c:extLst>
            <c:ext xmlns:c16="http://schemas.microsoft.com/office/drawing/2014/chart" uri="{C3380CC4-5D6E-409C-BE32-E72D297353CC}">
              <c16:uniqueId val="{00000000-EAC3-4136-829F-B1D4A07DC89E}"/>
            </c:ext>
          </c:extLst>
        </c:ser>
        <c:dLbls>
          <c:showLegendKey val="0"/>
          <c:showVal val="0"/>
          <c:showCatName val="0"/>
          <c:showSerName val="0"/>
          <c:showPercent val="0"/>
          <c:showBubbleSize val="0"/>
        </c:dLbls>
        <c:smooth val="0"/>
        <c:axId val="276211248"/>
        <c:axId val="276211576"/>
      </c:lineChart>
      <c:dateAx>
        <c:axId val="276211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211576"/>
        <c:crosses val="autoZero"/>
        <c:auto val="1"/>
        <c:lblOffset val="100"/>
        <c:baseTimeUnit val="days"/>
      </c:dateAx>
      <c:valAx>
        <c:axId val="276211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211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2057</c:v>
                </c:pt>
                <c:pt idx="1">
                  <c:v>2892</c:v>
                </c:pt>
                <c:pt idx="2">
                  <c:v>354</c:v>
                </c:pt>
                <c:pt idx="3">
                  <c:v>117</c:v>
                </c:pt>
                <c:pt idx="4">
                  <c:v>142</c:v>
                </c:pt>
                <c:pt idx="5">
                  <c:v>214</c:v>
                </c:pt>
                <c:pt idx="6">
                  <c:v>196</c:v>
                </c:pt>
                <c:pt idx="7">
                  <c:v>247</c:v>
                </c:pt>
                <c:pt idx="8">
                  <c:v>210</c:v>
                </c:pt>
                <c:pt idx="9">
                  <c:v>105</c:v>
                </c:pt>
                <c:pt idx="10">
                  <c:v>91</c:v>
                </c:pt>
                <c:pt idx="11">
                  <c:v>160</c:v>
                </c:pt>
                <c:pt idx="12">
                  <c:v>296</c:v>
                </c:pt>
                <c:pt idx="13">
                  <c:v>385</c:v>
                </c:pt>
                <c:pt idx="14">
                  <c:v>635</c:v>
                </c:pt>
                <c:pt idx="15">
                  <c:v>546</c:v>
                </c:pt>
                <c:pt idx="16">
                  <c:v>387</c:v>
                </c:pt>
                <c:pt idx="17">
                  <c:v>230</c:v>
                </c:pt>
                <c:pt idx="18">
                  <c:v>171</c:v>
                </c:pt>
                <c:pt idx="19">
                  <c:v>164</c:v>
                </c:pt>
                <c:pt idx="20">
                  <c:v>263</c:v>
                </c:pt>
                <c:pt idx="21">
                  <c:v>219</c:v>
                </c:pt>
                <c:pt idx="22">
                  <c:v>296</c:v>
                </c:pt>
                <c:pt idx="23">
                  <c:v>247</c:v>
                </c:pt>
                <c:pt idx="24">
                  <c:v>103</c:v>
                </c:pt>
                <c:pt idx="25">
                  <c:v>142</c:v>
                </c:pt>
                <c:pt idx="26">
                  <c:v>870</c:v>
                </c:pt>
                <c:pt idx="27">
                  <c:v>584</c:v>
                </c:pt>
              </c:numCache>
            </c:numRef>
          </c:val>
          <c:smooth val="0"/>
          <c:extLst>
            <c:ext xmlns:c16="http://schemas.microsoft.com/office/drawing/2014/chart" uri="{C3380CC4-5D6E-409C-BE32-E72D297353CC}">
              <c16:uniqueId val="{00000000-CB17-42A4-B79E-53DD8CF4FADF}"/>
            </c:ext>
          </c:extLst>
        </c:ser>
        <c:dLbls>
          <c:showLegendKey val="0"/>
          <c:showVal val="0"/>
          <c:showCatName val="0"/>
          <c:showSerName val="0"/>
          <c:showPercent val="0"/>
          <c:showBubbleSize val="0"/>
        </c:dLbls>
        <c:smooth val="0"/>
        <c:axId val="277938984"/>
        <c:axId val="277941280"/>
      </c:lineChart>
      <c:dateAx>
        <c:axId val="277938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941280"/>
        <c:crosses val="autoZero"/>
        <c:auto val="1"/>
        <c:lblOffset val="100"/>
        <c:baseTimeUnit val="days"/>
      </c:dateAx>
      <c:valAx>
        <c:axId val="277941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7938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SPLAT Asia</c:v>
                </c:pt>
              </c:strCache>
            </c:strRef>
          </c:cat>
          <c:val>
            <c:numRef>
              <c:f>Sheet1!$B$2</c:f>
              <c:numCache>
                <c:formatCode>General</c:formatCode>
                <c:ptCount val="1"/>
                <c:pt idx="0">
                  <c:v>969</c:v>
                </c:pt>
              </c:numCache>
            </c:numRef>
          </c:val>
          <c:extLst>
            <c:ext xmlns:c16="http://schemas.microsoft.com/office/drawing/2014/chart" uri="{C3380CC4-5D6E-409C-BE32-E72D297353CC}">
              <c16:uniqueId val="{00000000-3BE7-4B76-B192-C5F2CD815D4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SPLAT Asia</c:v>
                </c:pt>
              </c:strCache>
            </c:strRef>
          </c:cat>
          <c:val>
            <c:numRef>
              <c:f>Sheet1!$C$2</c:f>
              <c:numCache>
                <c:formatCode>General</c:formatCode>
                <c:ptCount val="1"/>
                <c:pt idx="0">
                  <c:v>3</c:v>
                </c:pt>
              </c:numCache>
            </c:numRef>
          </c:val>
          <c:extLst>
            <c:ext xmlns:c16="http://schemas.microsoft.com/office/drawing/2014/chart" uri="{C3380CC4-5D6E-409C-BE32-E72D297353CC}">
              <c16:uniqueId val="{00000001-3BE7-4B76-B192-C5F2CD815D4F}"/>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SPLAT Asia</c:v>
                </c:pt>
              </c:strCache>
            </c:strRef>
          </c:cat>
          <c:val>
            <c:numRef>
              <c:f>Sheet1!$D$2</c:f>
              <c:numCache>
                <c:formatCode>General</c:formatCode>
                <c:ptCount val="1"/>
                <c:pt idx="0">
                  <c:v>2</c:v>
                </c:pt>
              </c:numCache>
            </c:numRef>
          </c:val>
          <c:extLst>
            <c:ext xmlns:c16="http://schemas.microsoft.com/office/drawing/2014/chart" uri="{C3380CC4-5D6E-409C-BE32-E72D297353CC}">
              <c16:uniqueId val="{00000002-3BE7-4B76-B192-C5F2CD815D4F}"/>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SPLAT Asia</c:v>
                </c:pt>
              </c:strCache>
            </c:strRef>
          </c:cat>
          <c:val>
            <c:numRef>
              <c:f>Sheet1!$E$2</c:f>
              <c:numCache>
                <c:formatCode>General</c:formatCode>
                <c:ptCount val="1"/>
                <c:pt idx="0">
                  <c:v>0</c:v>
                </c:pt>
              </c:numCache>
            </c:numRef>
          </c:val>
          <c:extLst>
            <c:ext xmlns:c16="http://schemas.microsoft.com/office/drawing/2014/chart" uri="{C3380CC4-5D6E-409C-BE32-E72D297353CC}">
              <c16:uniqueId val="{00000003-3BE7-4B76-B192-C5F2CD815D4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SPLAT Asia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3BE7-4B76-B192-C5F2CD815D4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SPLAT Asia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3BE7-4B76-B192-C5F2CD815D4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SPLAT Asia</c:v>
                </c:pt>
              </c:strCache>
            </c:strRef>
          </c:cat>
          <c:val>
            <c:numRef>
              <c:f>Sheet1!$H$2</c:f>
              <c:numCache>
                <c:formatCode>General</c:formatCode>
                <c:ptCount val="1"/>
                <c:pt idx="0">
                  <c:v>0</c:v>
                </c:pt>
              </c:numCache>
            </c:numRef>
          </c:val>
          <c:extLst>
            <c:ext xmlns:c16="http://schemas.microsoft.com/office/drawing/2014/chart" uri="{C3380CC4-5D6E-409C-BE32-E72D297353CC}">
              <c16:uniqueId val="{00000006-3BE7-4B76-B192-C5F2CD815D4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SPLAT Asia</c:v>
                </c:pt>
              </c:strCache>
            </c:strRef>
          </c:cat>
          <c:val>
            <c:numRef>
              <c:f>Sheet1!$I$2</c:f>
              <c:numCache>
                <c:formatCode>General</c:formatCode>
                <c:ptCount val="1"/>
                <c:pt idx="0">
                  <c:v>0</c:v>
                </c:pt>
              </c:numCache>
            </c:numRef>
          </c:val>
          <c:extLst>
            <c:ext xmlns:c16="http://schemas.microsoft.com/office/drawing/2014/chart" uri="{C3380CC4-5D6E-409C-BE32-E72D297353CC}">
              <c16:uniqueId val="{00000007-3BE7-4B76-B192-C5F2CD815D4F}"/>
            </c:ext>
          </c:extLst>
        </c:ser>
        <c:dLbls>
          <c:showLegendKey val="0"/>
          <c:showVal val="0"/>
          <c:showCatName val="0"/>
          <c:showSerName val="0"/>
          <c:showPercent val="0"/>
          <c:showBubbleSize val="0"/>
        </c:dLbls>
        <c:gapWidth val="150"/>
        <c:overlap val="100"/>
        <c:axId val="352673032"/>
        <c:axId val="352674016"/>
      </c:barChart>
      <c:catAx>
        <c:axId val="352673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74016"/>
        <c:crosses val="autoZero"/>
        <c:auto val="1"/>
        <c:lblAlgn val="ctr"/>
        <c:lblOffset val="100"/>
        <c:noMultiLvlLbl val="0"/>
      </c:catAx>
      <c:valAx>
        <c:axId val="3526740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673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SPLAT Asia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2.3262661955241</c:v>
                </c:pt>
                <c:pt idx="1">
                  <c:v>4.7261484098939999</c:v>
                </c:pt>
                <c:pt idx="2">
                  <c:v>5.5653710247349997</c:v>
                </c:pt>
                <c:pt idx="3">
                  <c:v>2.4845406360424001</c:v>
                </c:pt>
                <c:pt idx="4">
                  <c:v>5.1236749116607996</c:v>
                </c:pt>
                <c:pt idx="5">
                  <c:v>0</c:v>
                </c:pt>
              </c:numCache>
            </c:numRef>
          </c:val>
          <c:extLst>
            <c:ext xmlns:c16="http://schemas.microsoft.com/office/drawing/2014/chart" uri="{C3380CC4-5D6E-409C-BE32-E72D297353CC}">
              <c16:uniqueId val="{00000000-0D89-4084-9F37-494AA6FDF657}"/>
            </c:ext>
          </c:extLst>
        </c:ser>
        <c:dLbls>
          <c:showLegendKey val="0"/>
          <c:showVal val="0"/>
          <c:showCatName val="0"/>
          <c:showSerName val="0"/>
          <c:showPercent val="0"/>
          <c:showBubbleSize val="0"/>
        </c:dLbls>
        <c:gapWidth val="219"/>
        <c:overlap val="-27"/>
        <c:axId val="146232744"/>
        <c:axId val="146228480"/>
      </c:barChart>
      <c:catAx>
        <c:axId val="146232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6228480"/>
        <c:crosses val="autoZero"/>
        <c:auto val="1"/>
        <c:lblAlgn val="ctr"/>
        <c:lblOffset val="100"/>
        <c:noMultiLvlLbl val="0"/>
      </c:catAx>
      <c:valAx>
        <c:axId val="146228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6232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c:v>
                </c:pt>
                <c:pt idx="1">
                  <c:v>375</c:v>
                </c:pt>
                <c:pt idx="2">
                  <c:v>433</c:v>
                </c:pt>
                <c:pt idx="3">
                  <c:v>173</c:v>
                </c:pt>
                <c:pt idx="4">
                  <c:v>62</c:v>
                </c:pt>
                <c:pt idx="5">
                  <c:v>16</c:v>
                </c:pt>
                <c:pt idx="6">
                  <c:v>0</c:v>
                </c:pt>
              </c:numCache>
            </c:numRef>
          </c:val>
          <c:extLst>
            <c:ext xmlns:c16="http://schemas.microsoft.com/office/drawing/2014/chart" uri="{C3380CC4-5D6E-409C-BE32-E72D297353CC}">
              <c16:uniqueId val="{00000000-4E8C-4293-94E5-C34B85C99D02}"/>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c:v>
                </c:pt>
                <c:pt idx="1">
                  <c:v>621</c:v>
                </c:pt>
                <c:pt idx="2">
                  <c:v>556</c:v>
                </c:pt>
                <c:pt idx="3">
                  <c:v>141</c:v>
                </c:pt>
                <c:pt idx="4">
                  <c:v>56</c:v>
                </c:pt>
                <c:pt idx="5">
                  <c:v>21</c:v>
                </c:pt>
                <c:pt idx="6">
                  <c:v>1</c:v>
                </c:pt>
              </c:numCache>
            </c:numRef>
          </c:val>
          <c:extLst>
            <c:ext xmlns:c16="http://schemas.microsoft.com/office/drawing/2014/chart" uri="{C3380CC4-5D6E-409C-BE32-E72D297353CC}">
              <c16:uniqueId val="{00000001-4E8C-4293-94E5-C34B85C99D02}"/>
            </c:ext>
          </c:extLst>
        </c:ser>
        <c:dLbls>
          <c:showLegendKey val="0"/>
          <c:showVal val="0"/>
          <c:showCatName val="0"/>
          <c:showSerName val="0"/>
          <c:showPercent val="0"/>
          <c:showBubbleSize val="0"/>
        </c:dLbls>
        <c:gapWidth val="219"/>
        <c:overlap val="-27"/>
        <c:axId val="362964656"/>
        <c:axId val="362963344"/>
      </c:barChart>
      <c:catAx>
        <c:axId val="362964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63344"/>
        <c:crosses val="autoZero"/>
        <c:auto val="1"/>
        <c:lblAlgn val="ctr"/>
        <c:lblOffset val="100"/>
        <c:noMultiLvlLbl val="0"/>
      </c:catAx>
      <c:valAx>
        <c:axId val="362963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64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4.9734427812651001</c:v>
                </c:pt>
                <c:pt idx="2">
                  <c:v>0</c:v>
                </c:pt>
                <c:pt idx="3">
                  <c:v>0</c:v>
                </c:pt>
                <c:pt idx="4">
                  <c:v>2.375296912114</c:v>
                </c:pt>
                <c:pt idx="5">
                  <c:v>5.0519357884796996</c:v>
                </c:pt>
                <c:pt idx="6">
                  <c:v>0</c:v>
                </c:pt>
                <c:pt idx="7">
                  <c:v>0.18656716417909999</c:v>
                </c:pt>
                <c:pt idx="8">
                  <c:v>0</c:v>
                </c:pt>
                <c:pt idx="9">
                  <c:v>0</c:v>
                </c:pt>
                <c:pt idx="10">
                  <c:v>0</c:v>
                </c:pt>
                <c:pt idx="11">
                  <c:v>4.8372513562387001</c:v>
                </c:pt>
                <c:pt idx="12">
                  <c:v>0</c:v>
                </c:pt>
                <c:pt idx="13">
                  <c:v>5.6671128960286001</c:v>
                </c:pt>
                <c:pt idx="14">
                  <c:v>4.0390590324011999</c:v>
                </c:pt>
                <c:pt idx="15">
                  <c:v>5.6803170409510999</c:v>
                </c:pt>
                <c:pt idx="16">
                  <c:v>0</c:v>
                </c:pt>
                <c:pt idx="17">
                  <c:v>0</c:v>
                </c:pt>
                <c:pt idx="18">
                  <c:v>0</c:v>
                </c:pt>
                <c:pt idx="19">
                  <c:v>0</c:v>
                </c:pt>
                <c:pt idx="20">
                  <c:v>0</c:v>
                </c:pt>
                <c:pt idx="21">
                  <c:v>5.3412462908011999</c:v>
                </c:pt>
                <c:pt idx="22">
                  <c:v>0</c:v>
                </c:pt>
                <c:pt idx="23">
                  <c:v>0</c:v>
                </c:pt>
                <c:pt idx="24">
                  <c:v>0</c:v>
                </c:pt>
                <c:pt idx="25">
                  <c:v>4.1271151465125999E-2</c:v>
                </c:pt>
                <c:pt idx="26">
                  <c:v>0</c:v>
                </c:pt>
                <c:pt idx="27">
                  <c:v>5.0854353132628001</c:v>
                </c:pt>
              </c:numCache>
            </c:numRef>
          </c:val>
          <c:smooth val="0"/>
          <c:extLst>
            <c:ext xmlns:c16="http://schemas.microsoft.com/office/drawing/2014/chart" uri="{C3380CC4-5D6E-409C-BE32-E72D297353CC}">
              <c16:uniqueId val="{00000000-7911-4786-AC52-E5CFDA9B0127}"/>
            </c:ext>
          </c:extLst>
        </c:ser>
        <c:dLbls>
          <c:showLegendKey val="0"/>
          <c:showVal val="0"/>
          <c:showCatName val="0"/>
          <c:showSerName val="0"/>
          <c:showPercent val="0"/>
          <c:showBubbleSize val="0"/>
        </c:dLbls>
        <c:smooth val="0"/>
        <c:axId val="362955800"/>
        <c:axId val="362952192"/>
      </c:lineChart>
      <c:dateAx>
        <c:axId val="362955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52192"/>
        <c:crosses val="autoZero"/>
        <c:auto val="1"/>
        <c:lblOffset val="100"/>
        <c:baseTimeUnit val="days"/>
      </c:dateAx>
      <c:valAx>
        <c:axId val="362952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55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2063</c:v>
                </c:pt>
                <c:pt idx="1">
                  <c:v>2079</c:v>
                </c:pt>
                <c:pt idx="2">
                  <c:v>2088</c:v>
                </c:pt>
                <c:pt idx="3">
                  <c:v>2097</c:v>
                </c:pt>
                <c:pt idx="4">
                  <c:v>2113</c:v>
                </c:pt>
                <c:pt idx="5">
                  <c:v>2123</c:v>
                </c:pt>
                <c:pt idx="6">
                  <c:v>2136</c:v>
                </c:pt>
                <c:pt idx="7">
                  <c:v>2153</c:v>
                </c:pt>
                <c:pt idx="8">
                  <c:v>2170</c:v>
                </c:pt>
                <c:pt idx="9">
                  <c:v>2182</c:v>
                </c:pt>
                <c:pt idx="10">
                  <c:v>2205</c:v>
                </c:pt>
                <c:pt idx="11">
                  <c:v>2219</c:v>
                </c:pt>
                <c:pt idx="12">
                  <c:v>2235</c:v>
                </c:pt>
                <c:pt idx="13">
                  <c:v>2247</c:v>
                </c:pt>
                <c:pt idx="14">
                  <c:v>2260</c:v>
                </c:pt>
                <c:pt idx="15">
                  <c:v>2282</c:v>
                </c:pt>
                <c:pt idx="16">
                  <c:v>2295</c:v>
                </c:pt>
                <c:pt idx="17">
                  <c:v>2312</c:v>
                </c:pt>
                <c:pt idx="18">
                  <c:v>2319</c:v>
                </c:pt>
                <c:pt idx="19">
                  <c:v>2337</c:v>
                </c:pt>
                <c:pt idx="20">
                  <c:v>2354</c:v>
                </c:pt>
                <c:pt idx="21">
                  <c:v>2364</c:v>
                </c:pt>
                <c:pt idx="22">
                  <c:v>2386</c:v>
                </c:pt>
                <c:pt idx="23">
                  <c:v>2403</c:v>
                </c:pt>
                <c:pt idx="24">
                  <c:v>2415</c:v>
                </c:pt>
                <c:pt idx="25">
                  <c:v>2431</c:v>
                </c:pt>
                <c:pt idx="26">
                  <c:v>2452</c:v>
                </c:pt>
                <c:pt idx="27">
                  <c:v>2465</c:v>
                </c:pt>
              </c:numCache>
            </c:numRef>
          </c:val>
          <c:smooth val="0"/>
          <c:extLst>
            <c:ext xmlns:c16="http://schemas.microsoft.com/office/drawing/2014/chart" uri="{C3380CC4-5D6E-409C-BE32-E72D297353CC}">
              <c16:uniqueId val="{00000000-EC69-4B16-9EB1-B2975570C266}"/>
            </c:ext>
          </c:extLst>
        </c:ser>
        <c:dLbls>
          <c:showLegendKey val="0"/>
          <c:showVal val="0"/>
          <c:showCatName val="0"/>
          <c:showSerName val="0"/>
          <c:showPercent val="0"/>
          <c:showBubbleSize val="0"/>
        </c:dLbls>
        <c:smooth val="0"/>
        <c:axId val="362956456"/>
        <c:axId val="362961376"/>
      </c:lineChart>
      <c:dateAx>
        <c:axId val="362956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61376"/>
        <c:crosses val="autoZero"/>
        <c:auto val="1"/>
        <c:lblOffset val="100"/>
        <c:baseTimeUnit val="days"/>
      </c:dateAx>
      <c:valAx>
        <c:axId val="362961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956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3</c:v>
                </c:pt>
                <c:pt idx="1">
                  <c:v>2</c:v>
                </c:pt>
                <c:pt idx="2">
                  <c:v>5</c:v>
                </c:pt>
                <c:pt idx="3">
                  <c:v>0</c:v>
                </c:pt>
                <c:pt idx="4">
                  <c:v>1</c:v>
                </c:pt>
                <c:pt idx="5">
                  <c:v>3</c:v>
                </c:pt>
                <c:pt idx="6">
                  <c:v>4</c:v>
                </c:pt>
                <c:pt idx="7">
                  <c:v>4</c:v>
                </c:pt>
                <c:pt idx="8">
                  <c:v>2</c:v>
                </c:pt>
                <c:pt idx="9">
                  <c:v>1</c:v>
                </c:pt>
                <c:pt idx="10">
                  <c:v>1</c:v>
                </c:pt>
                <c:pt idx="11">
                  <c:v>2</c:v>
                </c:pt>
                <c:pt idx="12">
                  <c:v>3</c:v>
                </c:pt>
                <c:pt idx="13">
                  <c:v>3</c:v>
                </c:pt>
                <c:pt idx="14">
                  <c:v>4</c:v>
                </c:pt>
                <c:pt idx="15">
                  <c:v>3</c:v>
                </c:pt>
                <c:pt idx="16">
                  <c:v>1</c:v>
                </c:pt>
                <c:pt idx="17">
                  <c:v>2</c:v>
                </c:pt>
                <c:pt idx="18">
                  <c:v>3</c:v>
                </c:pt>
                <c:pt idx="19">
                  <c:v>6</c:v>
                </c:pt>
                <c:pt idx="20">
                  <c:v>3</c:v>
                </c:pt>
                <c:pt idx="21">
                  <c:v>0</c:v>
                </c:pt>
                <c:pt idx="22">
                  <c:v>2</c:v>
                </c:pt>
                <c:pt idx="23">
                  <c:v>1</c:v>
                </c:pt>
                <c:pt idx="24">
                  <c:v>1</c:v>
                </c:pt>
                <c:pt idx="25">
                  <c:v>3</c:v>
                </c:pt>
                <c:pt idx="26">
                  <c:v>5</c:v>
                </c:pt>
                <c:pt idx="27">
                  <c:v>4</c:v>
                </c:pt>
              </c:numCache>
            </c:numRef>
          </c:val>
          <c:smooth val="0"/>
          <c:extLst>
            <c:ext xmlns:c16="http://schemas.microsoft.com/office/drawing/2014/chart" uri="{C3380CC4-5D6E-409C-BE32-E72D297353CC}">
              <c16:uniqueId val="{00000000-C4DB-44B5-8E2C-8E48E512D71B}"/>
            </c:ext>
          </c:extLst>
        </c:ser>
        <c:dLbls>
          <c:showLegendKey val="0"/>
          <c:showVal val="0"/>
          <c:showCatName val="0"/>
          <c:showSerName val="0"/>
          <c:showPercent val="0"/>
          <c:showBubbleSize val="0"/>
        </c:dLbls>
        <c:smooth val="0"/>
        <c:axId val="364601240"/>
        <c:axId val="364606488"/>
      </c:lineChart>
      <c:dateAx>
        <c:axId val="364601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06488"/>
        <c:crosses val="autoZero"/>
        <c:auto val="1"/>
        <c:lblOffset val="100"/>
        <c:baseTimeUnit val="days"/>
      </c:dateAx>
      <c:valAx>
        <c:axId val="364606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01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 Asia</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103</c:v>
                </c:pt>
                <c:pt idx="2">
                  <c:v>0</c:v>
                </c:pt>
                <c:pt idx="3">
                  <c:v>0</c:v>
                </c:pt>
                <c:pt idx="4">
                  <c:v>50</c:v>
                </c:pt>
                <c:pt idx="5">
                  <c:v>107</c:v>
                </c:pt>
                <c:pt idx="6">
                  <c:v>0</c:v>
                </c:pt>
                <c:pt idx="7">
                  <c:v>4</c:v>
                </c:pt>
                <c:pt idx="8">
                  <c:v>0</c:v>
                </c:pt>
                <c:pt idx="9">
                  <c:v>0</c:v>
                </c:pt>
                <c:pt idx="10">
                  <c:v>0</c:v>
                </c:pt>
                <c:pt idx="11">
                  <c:v>107</c:v>
                </c:pt>
                <c:pt idx="12">
                  <c:v>0</c:v>
                </c:pt>
                <c:pt idx="13">
                  <c:v>127</c:v>
                </c:pt>
                <c:pt idx="14">
                  <c:v>91</c:v>
                </c:pt>
                <c:pt idx="15">
                  <c:v>129</c:v>
                </c:pt>
                <c:pt idx="16">
                  <c:v>0</c:v>
                </c:pt>
                <c:pt idx="17">
                  <c:v>0</c:v>
                </c:pt>
                <c:pt idx="18">
                  <c:v>0</c:v>
                </c:pt>
                <c:pt idx="19">
                  <c:v>0</c:v>
                </c:pt>
                <c:pt idx="20">
                  <c:v>0</c:v>
                </c:pt>
                <c:pt idx="21">
                  <c:v>126</c:v>
                </c:pt>
                <c:pt idx="22">
                  <c:v>0</c:v>
                </c:pt>
                <c:pt idx="23">
                  <c:v>0</c:v>
                </c:pt>
                <c:pt idx="24">
                  <c:v>0</c:v>
                </c:pt>
                <c:pt idx="25">
                  <c:v>1</c:v>
                </c:pt>
                <c:pt idx="26">
                  <c:v>0</c:v>
                </c:pt>
                <c:pt idx="27">
                  <c:v>125</c:v>
                </c:pt>
              </c:numCache>
            </c:numRef>
          </c:val>
          <c:smooth val="0"/>
          <c:extLst>
            <c:ext xmlns:c16="http://schemas.microsoft.com/office/drawing/2014/chart" uri="{C3380CC4-5D6E-409C-BE32-E72D297353CC}">
              <c16:uniqueId val="{00000000-0514-487F-A532-D1AAAC603DFE}"/>
            </c:ext>
          </c:extLst>
        </c:ser>
        <c:dLbls>
          <c:showLegendKey val="0"/>
          <c:showVal val="0"/>
          <c:showCatName val="0"/>
          <c:showSerName val="0"/>
          <c:showPercent val="0"/>
          <c:showBubbleSize val="0"/>
        </c:dLbls>
        <c:smooth val="0"/>
        <c:axId val="364597632"/>
        <c:axId val="364602224"/>
      </c:lineChart>
      <c:dateAx>
        <c:axId val="364597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02224"/>
        <c:crosses val="autoZero"/>
        <c:auto val="1"/>
        <c:lblOffset val="100"/>
        <c:baseTimeUnit val="days"/>
      </c:dateAx>
      <c:valAx>
        <c:axId val="364602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597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17C02-7578-4865-8BE4-D550DD9DFAA5}"/>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6DEE5B0A-FE48-4568-86A3-A02F30945D8C}"/>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5801753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8A24C-5CBE-4A5F-B78F-67A92289326C}"/>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57905068-D519-406F-B22E-B6092CF4C888}"/>
              </a:ext>
            </a:extLst>
          </p:cNvPr>
          <p:cNvGraphicFramePr>
            <a:graphicFrameLocks noGrp="1"/>
          </p:cNvGraphicFramePr>
          <p:nvPr>
            <p:ph type="chart" sz="quarter" idx="13"/>
            <p:extLst>
              <p:ext uri="{D42A27DB-BD31-4B8C-83A1-F6EECF244321}">
                <p14:modId xmlns:p14="http://schemas.microsoft.com/office/powerpoint/2010/main" val="10624189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A453A4-0DD4-4275-B368-5C34E053C8F0}"/>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48242062-6CF4-429F-A131-373E64909C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1236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A2D0F3-AE08-40F0-B6DD-5A5E4558B41E}"/>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641D326B-D0D2-4CA7-B3EF-41C640135A4D}"/>
              </a:ext>
            </a:extLst>
          </p:cNvPr>
          <p:cNvGraphicFramePr>
            <a:graphicFrameLocks noGrp="1"/>
          </p:cNvGraphicFramePr>
          <p:nvPr>
            <p:ph type="chart" sz="quarter" idx="13"/>
            <p:extLst>
              <p:ext uri="{D42A27DB-BD31-4B8C-83A1-F6EECF244321}">
                <p14:modId xmlns:p14="http://schemas.microsoft.com/office/powerpoint/2010/main" val="10361738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29E830-893F-453A-AA5E-09EB7A707018}"/>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E5775EB8-5AA2-438C-A0C3-85E386BABB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2018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11AFC-234C-47FA-BD65-EA9A9AB8ACB8}"/>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8AE0D4BB-748E-4B37-9945-660ED392C35D}"/>
              </a:ext>
            </a:extLst>
          </p:cNvPr>
          <p:cNvGraphicFramePr>
            <a:graphicFrameLocks noGrp="1"/>
          </p:cNvGraphicFramePr>
          <p:nvPr>
            <p:ph type="chart" sz="quarter" idx="13"/>
            <p:extLst>
              <p:ext uri="{D42A27DB-BD31-4B8C-83A1-F6EECF244321}">
                <p14:modId xmlns:p14="http://schemas.microsoft.com/office/powerpoint/2010/main" val="1115592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F2D57B-0010-4B32-9CF3-BFAEA9B795C8}"/>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105C8758-243D-4FC9-89E5-3A8EDCDAB6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82785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17ECD-4645-4D08-81EA-287A3CBEF0D7}"/>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E67C290D-BEC5-4889-B0A2-997E1C4CACE3}"/>
              </a:ext>
            </a:extLst>
          </p:cNvPr>
          <p:cNvGraphicFramePr>
            <a:graphicFrameLocks noGrp="1"/>
          </p:cNvGraphicFramePr>
          <p:nvPr>
            <p:ph type="chart" sz="quarter" idx="13"/>
            <p:extLst>
              <p:ext uri="{D42A27DB-BD31-4B8C-83A1-F6EECF244321}">
                <p14:modId xmlns:p14="http://schemas.microsoft.com/office/powerpoint/2010/main" val="8998030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9998C5-AB88-4AC3-B337-45D94F9552BE}"/>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DA756018-CF45-4C0B-B456-B29FFF1DAF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19237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0BE28-8286-4E6C-B2A7-81C0CAC6B41F}"/>
              </a:ext>
            </a:extLst>
          </p:cNvPr>
          <p:cNvSpPr>
            <a:spLocks noGrp="1"/>
          </p:cNvSpPr>
          <p:nvPr>
            <p:ph type="title"/>
          </p:nvPr>
        </p:nvSpPr>
        <p:spPr/>
        <p:txBody>
          <a:bodyPr/>
          <a:lstStyle/>
          <a:p>
            <a:r>
              <a:rPr lang="en-US"/>
              <a:t>(FB) Custom Own Posts Table (new) - 1 of 4</a:t>
            </a:r>
          </a:p>
        </p:txBody>
      </p:sp>
      <p:graphicFrame>
        <p:nvGraphicFramePr>
          <p:cNvPr id="5" name="Table Placeholder 4">
            <a:extLst>
              <a:ext uri="{FF2B5EF4-FFF2-40B4-BE49-F238E27FC236}">
                <a16:creationId xmlns:a16="http://schemas.microsoft.com/office/drawing/2014/main" id="{EF7CC80C-6B65-4CA3-9FC9-85AD4043DB47}"/>
              </a:ext>
            </a:extLst>
          </p:cNvPr>
          <p:cNvGraphicFramePr>
            <a:graphicFrameLocks noGrp="1"/>
          </p:cNvGraphicFramePr>
          <p:nvPr>
            <p:ph type="tbl" sz="quarter" idx="13"/>
            <p:extLst>
              <p:ext uri="{D42A27DB-BD31-4B8C-83A1-F6EECF244321}">
                <p14:modId xmlns:p14="http://schemas.microsoft.com/office/powerpoint/2010/main" val="341228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75791925"/>
                    </a:ext>
                  </a:extLst>
                </a:gridCol>
                <a:gridCol w="822960">
                  <a:extLst>
                    <a:ext uri="{9D8B030D-6E8A-4147-A177-3AD203B41FA5}">
                      <a16:colId xmlns:a16="http://schemas.microsoft.com/office/drawing/2014/main" val="2805621152"/>
                    </a:ext>
                  </a:extLst>
                </a:gridCol>
                <a:gridCol w="822960">
                  <a:extLst>
                    <a:ext uri="{9D8B030D-6E8A-4147-A177-3AD203B41FA5}">
                      <a16:colId xmlns:a16="http://schemas.microsoft.com/office/drawing/2014/main" val="3337220289"/>
                    </a:ext>
                  </a:extLst>
                </a:gridCol>
                <a:gridCol w="822960">
                  <a:extLst>
                    <a:ext uri="{9D8B030D-6E8A-4147-A177-3AD203B41FA5}">
                      <a16:colId xmlns:a16="http://schemas.microsoft.com/office/drawing/2014/main" val="1425754930"/>
                    </a:ext>
                  </a:extLst>
                </a:gridCol>
                <a:gridCol w="822960">
                  <a:extLst>
                    <a:ext uri="{9D8B030D-6E8A-4147-A177-3AD203B41FA5}">
                      <a16:colId xmlns:a16="http://schemas.microsoft.com/office/drawing/2014/main" val="2300630962"/>
                    </a:ext>
                  </a:extLst>
                </a:gridCol>
                <a:gridCol w="822960">
                  <a:extLst>
                    <a:ext uri="{9D8B030D-6E8A-4147-A177-3AD203B41FA5}">
                      <a16:colId xmlns:a16="http://schemas.microsoft.com/office/drawing/2014/main" val="3537733041"/>
                    </a:ext>
                  </a:extLst>
                </a:gridCol>
                <a:gridCol w="822960">
                  <a:extLst>
                    <a:ext uri="{9D8B030D-6E8A-4147-A177-3AD203B41FA5}">
                      <a16:colId xmlns:a16="http://schemas.microsoft.com/office/drawing/2014/main" val="3947486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96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- 2018-02-16 12:00:00</a:t>
                      </a:r>
                      <a:r>
                        <a:rPr kumimoji="0" lang="en-US" sz="1000" b="0" i="0" u="none" strike="noStrike" kern="1200" cap="none" spc="0" normalizeH="0" baseline="0" noProof="0">
                          <a:ln>
                            <a:noFill/>
                          </a:ln>
                          <a:solidFill>
                            <a:prstClr val="black"/>
                          </a:solidFill>
                          <a:effectLst/>
                          <a:uLnTx/>
                          <a:uFillTx/>
                          <a:latin typeface="+mn-lt"/>
                          <a:ea typeface="+mn-ea"/>
                          <a:cs typeface="+mn-cs"/>
                        </a:rPr>
                        <a:t>
#SPLAT wishes you Happy Chinese New Year! Have a prosperous and joyful year of the Dog. 🐕
🏮Gong Xi Fa Cai </a:t>
                      </a:r>
                      <a:r>
                        <a:rPr kumimoji="0" lang="ja-JP" altLang="en-US" sz="1000" b="0" i="0" u="none" strike="noStrike" kern="1200" cap="none" spc="0" normalizeH="0" baseline="0" noProof="0">
                          <a:ln>
                            <a:noFill/>
                          </a:ln>
                          <a:solidFill>
                            <a:prstClr val="black"/>
                          </a:solidFill>
                          <a:effectLst/>
                          <a:uLnTx/>
                          <a:uFillTx/>
                          <a:latin typeface="+mn-lt"/>
                          <a:ea typeface="+mn-ea"/>
                          <a:cs typeface="+mn-cs"/>
                        </a:rPr>
                        <a:t>恭喜發財</a:t>
                      </a:r>
                      <a:r>
                        <a:rPr kumimoji="0" lang="en-US" sz="1000" b="0" i="0" u="none" strike="noStrike" kern="1200" cap="none" spc="0" normalizeH="0" baseline="0" noProof="0">
                          <a:ln>
                            <a:noFill/>
                          </a:ln>
                          <a:solidFill>
                            <a:prstClr val="black"/>
                          </a:solidFill>
                          <a:effectLst/>
                          <a:uLnTx/>
                          <a:uFillTx/>
                          <a:latin typeface="+mn-lt"/>
                          <a:ea typeface="+mn-ea"/>
                          <a:cs typeface="+mn-cs"/>
                        </a:rPr>
                        <a:t>🏮
#SPLATsmile
#oralhealthcare
#SPLATtoothpaste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0590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- 2018-02-14 12:00:00</a:t>
                      </a:r>
                      <a:r>
                        <a:rPr kumimoji="0" lang="en-US" sz="1000" b="0" i="0" u="none" strike="noStrike" kern="1200" cap="none" spc="0" normalizeH="0" baseline="0" noProof="0">
                          <a:ln>
                            <a:noFill/>
                          </a:ln>
                          <a:solidFill>
                            <a:prstClr val="black"/>
                          </a:solidFill>
                          <a:effectLst/>
                          <a:uLnTx/>
                          <a:uFillTx/>
                          <a:latin typeface="+mn-lt"/>
                          <a:ea typeface="+mn-ea"/>
                          <a:cs typeface="+mn-cs"/>
                        </a:rPr>
                        <a:t>
My day is not complete if I don’t tell you I love you.
Happy Valentine’s Day! ❤️
#SPLAT
#SPLATsmile
#freshbreath
#SPLATtoothpaste
#ProfessionalOralCare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37659622"/>
                  </a:ext>
                </a:extLst>
              </a:tr>
            </a:tbl>
          </a:graphicData>
        </a:graphic>
      </p:graphicFrame>
      <p:sp>
        <p:nvSpPr>
          <p:cNvPr id="4" name="Text Placeholder 3">
            <a:extLst>
              <a:ext uri="{FF2B5EF4-FFF2-40B4-BE49-F238E27FC236}">
                <a16:creationId xmlns:a16="http://schemas.microsoft.com/office/drawing/2014/main" id="{4D366052-07B3-4B67-9AD7-FC0C66D522D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55786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AB495-99DD-4596-B79B-E5EA200E4132}"/>
              </a:ext>
            </a:extLst>
          </p:cNvPr>
          <p:cNvSpPr>
            <a:spLocks noGrp="1"/>
          </p:cNvSpPr>
          <p:nvPr>
            <p:ph type="title"/>
          </p:nvPr>
        </p:nvSpPr>
        <p:spPr/>
        <p:txBody>
          <a:bodyPr/>
          <a:lstStyle/>
          <a:p>
            <a:r>
              <a:rPr lang="en-US"/>
              <a:t>(FB) Custom Own Posts Table (new) - 2 of 4</a:t>
            </a:r>
          </a:p>
        </p:txBody>
      </p:sp>
      <p:graphicFrame>
        <p:nvGraphicFramePr>
          <p:cNvPr id="5" name="Table Placeholder 4">
            <a:extLst>
              <a:ext uri="{FF2B5EF4-FFF2-40B4-BE49-F238E27FC236}">
                <a16:creationId xmlns:a16="http://schemas.microsoft.com/office/drawing/2014/main" id="{80FF8CE8-F784-4F46-998E-AD781C4AF62D}"/>
              </a:ext>
            </a:extLst>
          </p:cNvPr>
          <p:cNvGraphicFramePr>
            <a:graphicFrameLocks noGrp="1"/>
          </p:cNvGraphicFramePr>
          <p:nvPr>
            <p:ph type="tbl" sz="quarter" idx="13"/>
            <p:extLst>
              <p:ext uri="{D42A27DB-BD31-4B8C-83A1-F6EECF244321}">
                <p14:modId xmlns:p14="http://schemas.microsoft.com/office/powerpoint/2010/main" val="4096998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11288149"/>
                    </a:ext>
                  </a:extLst>
                </a:gridCol>
                <a:gridCol w="822960">
                  <a:extLst>
                    <a:ext uri="{9D8B030D-6E8A-4147-A177-3AD203B41FA5}">
                      <a16:colId xmlns:a16="http://schemas.microsoft.com/office/drawing/2014/main" val="1749403903"/>
                    </a:ext>
                  </a:extLst>
                </a:gridCol>
                <a:gridCol w="822960">
                  <a:extLst>
                    <a:ext uri="{9D8B030D-6E8A-4147-A177-3AD203B41FA5}">
                      <a16:colId xmlns:a16="http://schemas.microsoft.com/office/drawing/2014/main" val="985402555"/>
                    </a:ext>
                  </a:extLst>
                </a:gridCol>
                <a:gridCol w="822960">
                  <a:extLst>
                    <a:ext uri="{9D8B030D-6E8A-4147-A177-3AD203B41FA5}">
                      <a16:colId xmlns:a16="http://schemas.microsoft.com/office/drawing/2014/main" val="4270778342"/>
                    </a:ext>
                  </a:extLst>
                </a:gridCol>
                <a:gridCol w="822960">
                  <a:extLst>
                    <a:ext uri="{9D8B030D-6E8A-4147-A177-3AD203B41FA5}">
                      <a16:colId xmlns:a16="http://schemas.microsoft.com/office/drawing/2014/main" val="224929959"/>
                    </a:ext>
                  </a:extLst>
                </a:gridCol>
                <a:gridCol w="822960">
                  <a:extLst>
                    <a:ext uri="{9D8B030D-6E8A-4147-A177-3AD203B41FA5}">
                      <a16:colId xmlns:a16="http://schemas.microsoft.com/office/drawing/2014/main" val="4211214792"/>
                    </a:ext>
                  </a:extLst>
                </a:gridCol>
                <a:gridCol w="822960">
                  <a:extLst>
                    <a:ext uri="{9D8B030D-6E8A-4147-A177-3AD203B41FA5}">
                      <a16:colId xmlns:a16="http://schemas.microsoft.com/office/drawing/2014/main" val="392505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66661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- 2018-02-22 12:00:00</a:t>
                      </a:r>
                      <a:r>
                        <a:rPr kumimoji="0" lang="en-US" sz="1000" b="0" i="0" u="none" strike="noStrike" kern="1200" cap="none" spc="0" normalizeH="0" baseline="0" noProof="0">
                          <a:ln>
                            <a:noFill/>
                          </a:ln>
                          <a:solidFill>
                            <a:prstClr val="black"/>
                          </a:solidFill>
                          <a:effectLst/>
                          <a:uLnTx/>
                          <a:uFillTx/>
                          <a:latin typeface="+mn-lt"/>
                          <a:ea typeface="+mn-ea"/>
                          <a:cs typeface="+mn-cs"/>
                        </a:rPr>
                        <a:t>
There are two types of people in the world, which type are you?
:p
PS, you only need an estimated pea sized amount of toothpaste to clean your teeth properly.
#SPLAT
#SPLATsmile
#ProfessionalOralCare
#naturalproducts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00032951"/>
                  </a:ext>
                </a:extLst>
              </a:tr>
            </a:tbl>
          </a:graphicData>
        </a:graphic>
      </p:graphicFrame>
      <p:sp>
        <p:nvSpPr>
          <p:cNvPr id="4" name="Text Placeholder 3">
            <a:extLst>
              <a:ext uri="{FF2B5EF4-FFF2-40B4-BE49-F238E27FC236}">
                <a16:creationId xmlns:a16="http://schemas.microsoft.com/office/drawing/2014/main" id="{BBC91FD2-18B9-4B15-AD65-8E6F8EE393C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7723603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33640-6747-4100-8BB0-D41E2B01360E}"/>
              </a:ext>
            </a:extLst>
          </p:cNvPr>
          <p:cNvSpPr>
            <a:spLocks noGrp="1"/>
          </p:cNvSpPr>
          <p:nvPr>
            <p:ph type="title"/>
          </p:nvPr>
        </p:nvSpPr>
        <p:spPr/>
        <p:txBody>
          <a:bodyPr/>
          <a:lstStyle/>
          <a:p>
            <a:r>
              <a:rPr lang="en-US"/>
              <a:t>(FB) Custom Own Posts Table (new) - 3 of 4</a:t>
            </a:r>
          </a:p>
        </p:txBody>
      </p:sp>
      <p:graphicFrame>
        <p:nvGraphicFramePr>
          <p:cNvPr id="5" name="Table Placeholder 4">
            <a:extLst>
              <a:ext uri="{FF2B5EF4-FFF2-40B4-BE49-F238E27FC236}">
                <a16:creationId xmlns:a16="http://schemas.microsoft.com/office/drawing/2014/main" id="{48CE7ECC-6C73-4DF3-9D52-7E707182C93D}"/>
              </a:ext>
            </a:extLst>
          </p:cNvPr>
          <p:cNvGraphicFramePr>
            <a:graphicFrameLocks noGrp="1"/>
          </p:cNvGraphicFramePr>
          <p:nvPr>
            <p:ph type="tbl" sz="quarter" idx="13"/>
            <p:extLst>
              <p:ext uri="{D42A27DB-BD31-4B8C-83A1-F6EECF244321}">
                <p14:modId xmlns:p14="http://schemas.microsoft.com/office/powerpoint/2010/main" val="1807868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12341351"/>
                    </a:ext>
                  </a:extLst>
                </a:gridCol>
                <a:gridCol w="822960">
                  <a:extLst>
                    <a:ext uri="{9D8B030D-6E8A-4147-A177-3AD203B41FA5}">
                      <a16:colId xmlns:a16="http://schemas.microsoft.com/office/drawing/2014/main" val="357176850"/>
                    </a:ext>
                  </a:extLst>
                </a:gridCol>
                <a:gridCol w="822960">
                  <a:extLst>
                    <a:ext uri="{9D8B030D-6E8A-4147-A177-3AD203B41FA5}">
                      <a16:colId xmlns:a16="http://schemas.microsoft.com/office/drawing/2014/main" val="2626199411"/>
                    </a:ext>
                  </a:extLst>
                </a:gridCol>
                <a:gridCol w="822960">
                  <a:extLst>
                    <a:ext uri="{9D8B030D-6E8A-4147-A177-3AD203B41FA5}">
                      <a16:colId xmlns:a16="http://schemas.microsoft.com/office/drawing/2014/main" val="483868095"/>
                    </a:ext>
                  </a:extLst>
                </a:gridCol>
                <a:gridCol w="822960">
                  <a:extLst>
                    <a:ext uri="{9D8B030D-6E8A-4147-A177-3AD203B41FA5}">
                      <a16:colId xmlns:a16="http://schemas.microsoft.com/office/drawing/2014/main" val="972493913"/>
                    </a:ext>
                  </a:extLst>
                </a:gridCol>
                <a:gridCol w="822960">
                  <a:extLst>
                    <a:ext uri="{9D8B030D-6E8A-4147-A177-3AD203B41FA5}">
                      <a16:colId xmlns:a16="http://schemas.microsoft.com/office/drawing/2014/main" val="754461692"/>
                    </a:ext>
                  </a:extLst>
                </a:gridCol>
                <a:gridCol w="822960">
                  <a:extLst>
                    <a:ext uri="{9D8B030D-6E8A-4147-A177-3AD203B41FA5}">
                      <a16:colId xmlns:a16="http://schemas.microsoft.com/office/drawing/2014/main" val="691158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6814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- 2018-02-28 12:00:00</a:t>
                      </a:r>
                      <a:r>
                        <a:rPr kumimoji="0" lang="en-US" sz="1000" b="0" i="0" u="none" strike="noStrike" kern="1200" cap="none" spc="0" normalizeH="0" baseline="0" noProof="0">
                          <a:ln>
                            <a:noFill/>
                          </a:ln>
                          <a:solidFill>
                            <a:prstClr val="black"/>
                          </a:solidFill>
                          <a:effectLst/>
                          <a:uLnTx/>
                          <a:uFillTx/>
                          <a:latin typeface="+mn-lt"/>
                          <a:ea typeface="+mn-ea"/>
                          <a:cs typeface="+mn-cs"/>
                        </a:rPr>
                        <a:t>
Hydroxyapatite is a mineral of natural origin and the main component of solid dental tissue. It is the third major component of the human body, following water and collagen.
Nano-hydroxyapatite particles are used in the new generation of SPLAT toothpaste like #SPLAT Biocalcium to enrich dental enamel with minerals and avert tooth decay in its early stages.
#SPLATtoothpaste
#NaturalIngredients
#ProfessionalOralCare
#BrushingTeeth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63889236"/>
                  </a:ext>
                </a:extLst>
              </a:tr>
            </a:tbl>
          </a:graphicData>
        </a:graphic>
      </p:graphicFrame>
      <p:sp>
        <p:nvSpPr>
          <p:cNvPr id="4" name="Text Placeholder 3">
            <a:extLst>
              <a:ext uri="{FF2B5EF4-FFF2-40B4-BE49-F238E27FC236}">
                <a16:creationId xmlns:a16="http://schemas.microsoft.com/office/drawing/2014/main" id="{1C1B5BE2-D1DD-4A92-975A-879ABA6956E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3055490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6B2F7-36E4-45DF-B061-E50A8D18BDF4}"/>
              </a:ext>
            </a:extLst>
          </p:cNvPr>
          <p:cNvSpPr>
            <a:spLocks noGrp="1"/>
          </p:cNvSpPr>
          <p:nvPr>
            <p:ph type="title"/>
          </p:nvPr>
        </p:nvSpPr>
        <p:spPr/>
        <p:txBody>
          <a:bodyPr/>
          <a:lstStyle/>
          <a:p>
            <a:r>
              <a:rPr lang="en-US"/>
              <a:t>(FB) Custom Own Posts Table (new) - 4 of 4</a:t>
            </a:r>
          </a:p>
        </p:txBody>
      </p:sp>
      <p:graphicFrame>
        <p:nvGraphicFramePr>
          <p:cNvPr id="5" name="Table Placeholder 4">
            <a:extLst>
              <a:ext uri="{FF2B5EF4-FFF2-40B4-BE49-F238E27FC236}">
                <a16:creationId xmlns:a16="http://schemas.microsoft.com/office/drawing/2014/main" id="{C5ECDB6B-29FC-4522-85B0-B41211F82915}"/>
              </a:ext>
            </a:extLst>
          </p:cNvPr>
          <p:cNvGraphicFramePr>
            <a:graphicFrameLocks noGrp="1"/>
          </p:cNvGraphicFramePr>
          <p:nvPr>
            <p:ph type="tbl" sz="quarter" idx="13"/>
            <p:extLst>
              <p:ext uri="{D42A27DB-BD31-4B8C-83A1-F6EECF244321}">
                <p14:modId xmlns:p14="http://schemas.microsoft.com/office/powerpoint/2010/main" val="3049653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01404440"/>
                    </a:ext>
                  </a:extLst>
                </a:gridCol>
                <a:gridCol w="822960">
                  <a:extLst>
                    <a:ext uri="{9D8B030D-6E8A-4147-A177-3AD203B41FA5}">
                      <a16:colId xmlns:a16="http://schemas.microsoft.com/office/drawing/2014/main" val="678898611"/>
                    </a:ext>
                  </a:extLst>
                </a:gridCol>
                <a:gridCol w="822960">
                  <a:extLst>
                    <a:ext uri="{9D8B030D-6E8A-4147-A177-3AD203B41FA5}">
                      <a16:colId xmlns:a16="http://schemas.microsoft.com/office/drawing/2014/main" val="3916121889"/>
                    </a:ext>
                  </a:extLst>
                </a:gridCol>
                <a:gridCol w="822960">
                  <a:extLst>
                    <a:ext uri="{9D8B030D-6E8A-4147-A177-3AD203B41FA5}">
                      <a16:colId xmlns:a16="http://schemas.microsoft.com/office/drawing/2014/main" val="974187046"/>
                    </a:ext>
                  </a:extLst>
                </a:gridCol>
                <a:gridCol w="822960">
                  <a:extLst>
                    <a:ext uri="{9D8B030D-6E8A-4147-A177-3AD203B41FA5}">
                      <a16:colId xmlns:a16="http://schemas.microsoft.com/office/drawing/2014/main" val="2979254329"/>
                    </a:ext>
                  </a:extLst>
                </a:gridCol>
                <a:gridCol w="822960">
                  <a:extLst>
                    <a:ext uri="{9D8B030D-6E8A-4147-A177-3AD203B41FA5}">
                      <a16:colId xmlns:a16="http://schemas.microsoft.com/office/drawing/2014/main" val="1871226372"/>
                    </a:ext>
                  </a:extLst>
                </a:gridCol>
                <a:gridCol w="822960">
                  <a:extLst>
                    <a:ext uri="{9D8B030D-6E8A-4147-A177-3AD203B41FA5}">
                      <a16:colId xmlns:a16="http://schemas.microsoft.com/office/drawing/2014/main" val="6959412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7132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- 2018-02-06 12:00:01</a:t>
                      </a:r>
                      <a:r>
                        <a:rPr kumimoji="0" lang="en-US" sz="1000" b="0" i="0" u="none" strike="noStrike" kern="1200" cap="none" spc="0" normalizeH="0" baseline="0" noProof="0">
                          <a:ln>
                            <a:noFill/>
                          </a:ln>
                          <a:solidFill>
                            <a:prstClr val="black"/>
                          </a:solidFill>
                          <a:effectLst/>
                          <a:uLnTx/>
                          <a:uFillTx/>
                          <a:latin typeface="+mn-lt"/>
                          <a:ea typeface="+mn-ea"/>
                          <a:cs typeface="+mn-cs"/>
                        </a:rPr>
                        <a:t>
You heard that right! #SPLAT is offering you free shipping for orders over RM18 to anywhere in Peninsula Malaysia!
Enjoy the promo now at:
- 11street MY (http://www.11street.my/store/mimijumi)
- Lazada (http://www.lazada.com.my/mimijumi-malaysia/)
- Shopee (https://shopee.com.my/portessdnbhd)
#ProfessionalOralCare #BrushingTeeth
#freshbreath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91222056"/>
                  </a:ext>
                </a:extLst>
              </a:tr>
            </a:tbl>
          </a:graphicData>
        </a:graphic>
      </p:graphicFrame>
      <p:sp>
        <p:nvSpPr>
          <p:cNvPr id="4" name="Text Placeholder 3">
            <a:extLst>
              <a:ext uri="{FF2B5EF4-FFF2-40B4-BE49-F238E27FC236}">
                <a16:creationId xmlns:a16="http://schemas.microsoft.com/office/drawing/2014/main" id="{985C480C-E370-4631-B3C9-F69373C6326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1596866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9DC53-0748-4095-A6F3-82259A080A03}"/>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345351FA-1C6D-4611-9EF9-3E52EDBCCF1F}"/>
              </a:ext>
            </a:extLst>
          </p:cNvPr>
          <p:cNvGraphicFramePr>
            <a:graphicFrameLocks noGrp="1"/>
          </p:cNvGraphicFramePr>
          <p:nvPr>
            <p:ph type="chart" sz="quarter" idx="13"/>
            <p:extLst>
              <p:ext uri="{D42A27DB-BD31-4B8C-83A1-F6EECF244321}">
                <p14:modId xmlns:p14="http://schemas.microsoft.com/office/powerpoint/2010/main" val="8968659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9FDE99-5B33-46AD-ABC5-01AAE6B3BF88}"/>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AEE41C6F-A846-42E5-972E-764AF39177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632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29187-E636-45AE-B60A-C9D715F7CB9A}"/>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083699A0-4658-43A7-A7D3-DEA820F4B357}"/>
              </a:ext>
            </a:extLst>
          </p:cNvPr>
          <p:cNvGraphicFramePr>
            <a:graphicFrameLocks noGrp="1"/>
          </p:cNvGraphicFramePr>
          <p:nvPr>
            <p:ph type="chart" sz="quarter" idx="13"/>
            <p:extLst>
              <p:ext uri="{D42A27DB-BD31-4B8C-83A1-F6EECF244321}">
                <p14:modId xmlns:p14="http://schemas.microsoft.com/office/powerpoint/2010/main" val="35809170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7EF9FD-FF9C-43BE-947B-43FEDEE1B6FF}"/>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8F959772-A930-4CC7-8ADD-1C2FE2A60C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29480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F254E-113E-4E08-8578-24A700166543}"/>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E9D34839-3E92-4383-9FB2-569F0527FC2D}"/>
              </a:ext>
            </a:extLst>
          </p:cNvPr>
          <p:cNvGraphicFramePr>
            <a:graphicFrameLocks noGrp="1"/>
          </p:cNvGraphicFramePr>
          <p:nvPr>
            <p:ph type="chart" sz="quarter" idx="13"/>
            <p:extLst>
              <p:ext uri="{D42A27DB-BD31-4B8C-83A1-F6EECF244321}">
                <p14:modId xmlns:p14="http://schemas.microsoft.com/office/powerpoint/2010/main" val="42262303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4ED1D0-9481-41CE-833A-4FB2587439CC}"/>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2214ADF5-450F-4F51-A38E-4541981D87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59123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F4B6A-696D-495E-94C8-456867A3842C}"/>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18ECC599-1D81-4F81-8677-5D4BF5BFB08B}"/>
              </a:ext>
            </a:extLst>
          </p:cNvPr>
          <p:cNvGraphicFramePr>
            <a:graphicFrameLocks noGrp="1"/>
          </p:cNvGraphicFramePr>
          <p:nvPr>
            <p:ph type="chart" sz="quarter" idx="13"/>
            <p:extLst>
              <p:ext uri="{D42A27DB-BD31-4B8C-83A1-F6EECF244321}">
                <p14:modId xmlns:p14="http://schemas.microsoft.com/office/powerpoint/2010/main" val="19683287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A2AE20-7FD2-4D5E-85EC-1C0AEE5BEE1F}"/>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B6064280-66EC-4A45-9875-93A520F475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940706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0F429-C113-49DB-9F28-F534E088F5EB}"/>
              </a:ext>
            </a:extLst>
          </p:cNvPr>
          <p:cNvSpPr>
            <a:spLocks noGrp="1"/>
          </p:cNvSpPr>
          <p:nvPr>
            <p:ph type="title"/>
          </p:nvPr>
        </p:nvSpPr>
        <p:spPr/>
        <p:txBody>
          <a:bodyPr/>
          <a:lstStyle/>
          <a:p>
            <a:r>
              <a:rPr lang="en-US"/>
              <a:t>Facebook Average Reactions Per Post</a:t>
            </a:r>
          </a:p>
        </p:txBody>
      </p:sp>
      <p:graphicFrame>
        <p:nvGraphicFramePr>
          <p:cNvPr id="6" name="Chart Placeholder 5">
            <a:extLst>
              <a:ext uri="{FF2B5EF4-FFF2-40B4-BE49-F238E27FC236}">
                <a16:creationId xmlns:a16="http://schemas.microsoft.com/office/drawing/2014/main" id="{6087B1DD-7A32-4065-8726-B5DD3C08BF33}"/>
              </a:ext>
            </a:extLst>
          </p:cNvPr>
          <p:cNvGraphicFramePr>
            <a:graphicFrameLocks noGrp="1"/>
          </p:cNvGraphicFramePr>
          <p:nvPr>
            <p:ph type="chart" sz="quarter" idx="13"/>
            <p:extLst>
              <p:ext uri="{D42A27DB-BD31-4B8C-83A1-F6EECF244321}">
                <p14:modId xmlns:p14="http://schemas.microsoft.com/office/powerpoint/2010/main" val="35828051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0CBE8D-ECA5-40D0-8802-1AF6D48C379F}"/>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06457160-0F05-4EA6-A05F-9E437A987F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81696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465F1-C232-4A4E-90BC-22A2A7525DC7}"/>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9C418E07-771D-4F63-9DAF-B3EE04C651A6}"/>
              </a:ext>
            </a:extLst>
          </p:cNvPr>
          <p:cNvGraphicFramePr>
            <a:graphicFrameLocks noGrp="1"/>
          </p:cNvGraphicFramePr>
          <p:nvPr>
            <p:ph type="tbl" sz="quarter" idx="13"/>
            <p:extLst>
              <p:ext uri="{D42A27DB-BD31-4B8C-83A1-F6EECF244321}">
                <p14:modId xmlns:p14="http://schemas.microsoft.com/office/powerpoint/2010/main" val="2856353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7758993"/>
                    </a:ext>
                  </a:extLst>
                </a:gridCol>
                <a:gridCol w="740664">
                  <a:extLst>
                    <a:ext uri="{9D8B030D-6E8A-4147-A177-3AD203B41FA5}">
                      <a16:colId xmlns:a16="http://schemas.microsoft.com/office/drawing/2014/main" val="2679396987"/>
                    </a:ext>
                  </a:extLst>
                </a:gridCol>
                <a:gridCol w="740664">
                  <a:extLst>
                    <a:ext uri="{9D8B030D-6E8A-4147-A177-3AD203B41FA5}">
                      <a16:colId xmlns:a16="http://schemas.microsoft.com/office/drawing/2014/main" val="3185670127"/>
                    </a:ext>
                  </a:extLst>
                </a:gridCol>
                <a:gridCol w="740664">
                  <a:extLst>
                    <a:ext uri="{9D8B030D-6E8A-4147-A177-3AD203B41FA5}">
                      <a16:colId xmlns:a16="http://schemas.microsoft.com/office/drawing/2014/main" val="537637164"/>
                    </a:ext>
                  </a:extLst>
                </a:gridCol>
                <a:gridCol w="740664">
                  <a:extLst>
                    <a:ext uri="{9D8B030D-6E8A-4147-A177-3AD203B41FA5}">
                      <a16:colId xmlns:a16="http://schemas.microsoft.com/office/drawing/2014/main" val="4290815739"/>
                    </a:ext>
                  </a:extLst>
                </a:gridCol>
                <a:gridCol w="740664">
                  <a:extLst>
                    <a:ext uri="{9D8B030D-6E8A-4147-A177-3AD203B41FA5}">
                      <a16:colId xmlns:a16="http://schemas.microsoft.com/office/drawing/2014/main" val="3549030212"/>
                    </a:ext>
                  </a:extLst>
                </a:gridCol>
                <a:gridCol w="740664">
                  <a:extLst>
                    <a:ext uri="{9D8B030D-6E8A-4147-A177-3AD203B41FA5}">
                      <a16:colId xmlns:a16="http://schemas.microsoft.com/office/drawing/2014/main" val="2935702373"/>
                    </a:ext>
                  </a:extLst>
                </a:gridCol>
                <a:gridCol w="740664">
                  <a:extLst>
                    <a:ext uri="{9D8B030D-6E8A-4147-A177-3AD203B41FA5}">
                      <a16:colId xmlns:a16="http://schemas.microsoft.com/office/drawing/2014/main" val="1087709823"/>
                    </a:ext>
                  </a:extLst>
                </a:gridCol>
                <a:gridCol w="740664">
                  <a:extLst>
                    <a:ext uri="{9D8B030D-6E8A-4147-A177-3AD203B41FA5}">
                      <a16:colId xmlns:a16="http://schemas.microsoft.com/office/drawing/2014/main" val="1464147366"/>
                    </a:ext>
                  </a:extLst>
                </a:gridCol>
                <a:gridCol w="740664">
                  <a:extLst>
                    <a:ext uri="{9D8B030D-6E8A-4147-A177-3AD203B41FA5}">
                      <a16:colId xmlns:a16="http://schemas.microsoft.com/office/drawing/2014/main" val="428312000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90577480"/>
                  </a:ext>
                </a:extLst>
              </a:tr>
              <a:tr h="370840">
                <a:tc>
                  <a:txBody>
                    <a:bodyPr/>
                    <a:lstStyle/>
                    <a:p>
                      <a:r>
                        <a:rPr lang="en-US" sz="1000"/>
                        <a:t>SPLAT Asia</a:t>
                      </a:r>
                    </a:p>
                  </a:txBody>
                  <a:tcPr/>
                </a:tc>
                <a:tc>
                  <a:txBody>
                    <a:bodyPr/>
                    <a:lstStyle/>
                    <a:p>
                      <a:r>
                        <a:rPr lang="en-US" sz="1000"/>
                        <a:t>2465</a:t>
                      </a:r>
                    </a:p>
                  </a:txBody>
                  <a:tcPr/>
                </a:tc>
                <a:tc>
                  <a:txBody>
                    <a:bodyPr/>
                    <a:lstStyle/>
                    <a:p>
                      <a:r>
                        <a:rPr lang="en-US" sz="1000"/>
                        <a:t>432</a:t>
                      </a:r>
                    </a:p>
                  </a:txBody>
                  <a:tcPr/>
                </a:tc>
                <a:tc>
                  <a:txBody>
                    <a:bodyPr/>
                    <a:lstStyle/>
                    <a:p>
                      <a:r>
                        <a:rPr lang="en-US" sz="1000"/>
                        <a:t>13</a:t>
                      </a:r>
                    </a:p>
                  </a:txBody>
                  <a:tcPr/>
                </a:tc>
                <a:tc>
                  <a:txBody>
                    <a:bodyPr/>
                    <a:lstStyle/>
                    <a:p>
                      <a:r>
                        <a:rPr lang="en-US" sz="1000"/>
                        <a:t>974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3.3314%</a:t>
                      </a:r>
                    </a:p>
                  </a:txBody>
                  <a:tcPr/>
                </a:tc>
                <a:tc>
                  <a:txBody>
                    <a:bodyPr/>
                    <a:lstStyle/>
                    <a:p>
                      <a:r>
                        <a:rPr lang="en-US" sz="1000"/>
                        <a:t>0.0%</a:t>
                      </a:r>
                    </a:p>
                  </a:txBody>
                  <a:tcPr/>
                </a:tc>
                <a:extLst>
                  <a:ext uri="{0D108BD9-81ED-4DB2-BD59-A6C34878D82A}">
                    <a16:rowId xmlns:a16="http://schemas.microsoft.com/office/drawing/2014/main" val="2900048263"/>
                  </a:ext>
                </a:extLst>
              </a:tr>
            </a:tbl>
          </a:graphicData>
        </a:graphic>
      </p:graphicFrame>
      <p:sp>
        <p:nvSpPr>
          <p:cNvPr id="4" name="Text Placeholder 3">
            <a:extLst>
              <a:ext uri="{FF2B5EF4-FFF2-40B4-BE49-F238E27FC236}">
                <a16:creationId xmlns:a16="http://schemas.microsoft.com/office/drawing/2014/main" id="{9090439D-6014-46F0-B9A7-A5B3988D236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2630597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3D1B4-86BA-4057-9FE2-F0521604C8B1}"/>
              </a:ext>
            </a:extLst>
          </p:cNvPr>
          <p:cNvSpPr>
            <a:spLocks noGrp="1"/>
          </p:cNvSpPr>
          <p:nvPr>
            <p:ph type="title"/>
          </p:nvPr>
        </p:nvSpPr>
        <p:spPr/>
        <p:txBody>
          <a:bodyPr/>
          <a:lstStyle/>
          <a:p>
            <a:r>
              <a:rPr lang="en-US"/>
              <a:t>Facebook Fans By City Table - 1 of 3</a:t>
            </a:r>
          </a:p>
        </p:txBody>
      </p:sp>
      <p:graphicFrame>
        <p:nvGraphicFramePr>
          <p:cNvPr id="5" name="Table Placeholder 4">
            <a:extLst>
              <a:ext uri="{FF2B5EF4-FFF2-40B4-BE49-F238E27FC236}">
                <a16:creationId xmlns:a16="http://schemas.microsoft.com/office/drawing/2014/main" id="{ED566EB2-FC8B-47C5-B22C-60EA73FCE6AD}"/>
              </a:ext>
            </a:extLst>
          </p:cNvPr>
          <p:cNvGraphicFramePr>
            <a:graphicFrameLocks noGrp="1"/>
          </p:cNvGraphicFramePr>
          <p:nvPr>
            <p:ph type="tbl" sz="quarter" idx="13"/>
            <p:extLst>
              <p:ext uri="{D42A27DB-BD31-4B8C-83A1-F6EECF244321}">
                <p14:modId xmlns:p14="http://schemas.microsoft.com/office/powerpoint/2010/main" val="4218785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611292520"/>
                    </a:ext>
                  </a:extLst>
                </a:gridCol>
                <a:gridCol w="1645920">
                  <a:extLst>
                    <a:ext uri="{9D8B030D-6E8A-4147-A177-3AD203B41FA5}">
                      <a16:colId xmlns:a16="http://schemas.microsoft.com/office/drawing/2014/main" val="628104880"/>
                    </a:ext>
                  </a:extLst>
                </a:gridCol>
                <a:gridCol w="1645920">
                  <a:extLst>
                    <a:ext uri="{9D8B030D-6E8A-4147-A177-3AD203B41FA5}">
                      <a16:colId xmlns:a16="http://schemas.microsoft.com/office/drawing/2014/main" val="8196294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592925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extLst>
                  <a:ext uri="{0D108BD9-81ED-4DB2-BD59-A6C34878D82A}">
                    <a16:rowId xmlns:a16="http://schemas.microsoft.com/office/drawing/2014/main" val="1432287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extLst>
                  <a:ext uri="{0D108BD9-81ED-4DB2-BD59-A6C34878D82A}">
                    <a16:rowId xmlns:a16="http://schemas.microsoft.com/office/drawing/2014/main" val="3500026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extLst>
                  <a:ext uri="{0D108BD9-81ED-4DB2-BD59-A6C34878D82A}">
                    <a16:rowId xmlns:a16="http://schemas.microsoft.com/office/drawing/2014/main" val="3572786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2586065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1343483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2417250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Bintulu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1844211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2553499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675058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2618960665"/>
                  </a:ext>
                </a:extLst>
              </a:tr>
            </a:tbl>
          </a:graphicData>
        </a:graphic>
      </p:graphicFrame>
      <p:sp>
        <p:nvSpPr>
          <p:cNvPr id="4" name="Text Placeholder 3">
            <a:extLst>
              <a:ext uri="{FF2B5EF4-FFF2-40B4-BE49-F238E27FC236}">
                <a16:creationId xmlns:a16="http://schemas.microsoft.com/office/drawing/2014/main" id="{89654A3A-896C-4437-AD91-1EBE20195FC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8903642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58BAF-1247-4BE1-8B9C-E582813511A6}"/>
              </a:ext>
            </a:extLst>
          </p:cNvPr>
          <p:cNvSpPr>
            <a:spLocks noGrp="1"/>
          </p:cNvSpPr>
          <p:nvPr>
            <p:ph type="title"/>
          </p:nvPr>
        </p:nvSpPr>
        <p:spPr/>
        <p:txBody>
          <a:bodyPr/>
          <a:lstStyle/>
          <a:p>
            <a:r>
              <a:rPr lang="en-US"/>
              <a:t>Facebook Fans By City Table - 2 of 3</a:t>
            </a:r>
          </a:p>
        </p:txBody>
      </p:sp>
      <p:graphicFrame>
        <p:nvGraphicFramePr>
          <p:cNvPr id="5" name="Table Placeholder 4">
            <a:extLst>
              <a:ext uri="{FF2B5EF4-FFF2-40B4-BE49-F238E27FC236}">
                <a16:creationId xmlns:a16="http://schemas.microsoft.com/office/drawing/2014/main" id="{36001AE2-5BF2-4A29-BC9A-9A047C959949}"/>
              </a:ext>
            </a:extLst>
          </p:cNvPr>
          <p:cNvGraphicFramePr>
            <a:graphicFrameLocks noGrp="1"/>
          </p:cNvGraphicFramePr>
          <p:nvPr>
            <p:ph type="tbl" sz="quarter" idx="13"/>
            <p:extLst>
              <p:ext uri="{D42A27DB-BD31-4B8C-83A1-F6EECF244321}">
                <p14:modId xmlns:p14="http://schemas.microsoft.com/office/powerpoint/2010/main" val="670720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611892857"/>
                    </a:ext>
                  </a:extLst>
                </a:gridCol>
                <a:gridCol w="1645920">
                  <a:extLst>
                    <a:ext uri="{9D8B030D-6E8A-4147-A177-3AD203B41FA5}">
                      <a16:colId xmlns:a16="http://schemas.microsoft.com/office/drawing/2014/main" val="2116034969"/>
                    </a:ext>
                  </a:extLst>
                </a:gridCol>
                <a:gridCol w="1645920">
                  <a:extLst>
                    <a:ext uri="{9D8B030D-6E8A-4147-A177-3AD203B41FA5}">
                      <a16:colId xmlns:a16="http://schemas.microsoft.com/office/drawing/2014/main" val="129961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374400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215946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3269623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1387388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41633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438898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62273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773618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1346478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Keningau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3532984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Sabah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2079446008"/>
                  </a:ext>
                </a:extLst>
              </a:tr>
            </a:tbl>
          </a:graphicData>
        </a:graphic>
      </p:graphicFrame>
      <p:sp>
        <p:nvSpPr>
          <p:cNvPr id="4" name="Text Placeholder 3">
            <a:extLst>
              <a:ext uri="{FF2B5EF4-FFF2-40B4-BE49-F238E27FC236}">
                <a16:creationId xmlns:a16="http://schemas.microsoft.com/office/drawing/2014/main" id="{4B997110-F80D-4986-A7A0-08C2777F204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3232829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E619B-BFE9-4182-891D-AF36198373C0}"/>
              </a:ext>
            </a:extLst>
          </p:cNvPr>
          <p:cNvSpPr>
            <a:spLocks noGrp="1"/>
          </p:cNvSpPr>
          <p:nvPr>
            <p:ph type="title"/>
          </p:nvPr>
        </p:nvSpPr>
        <p:spPr/>
        <p:txBody>
          <a:bodyPr/>
          <a:lstStyle/>
          <a:p>
            <a:r>
              <a:rPr lang="en-US"/>
              <a:t>Facebook Fans By City Table - 3 of 3</a:t>
            </a:r>
          </a:p>
        </p:txBody>
      </p:sp>
      <p:graphicFrame>
        <p:nvGraphicFramePr>
          <p:cNvPr id="5" name="Table Placeholder 4">
            <a:extLst>
              <a:ext uri="{FF2B5EF4-FFF2-40B4-BE49-F238E27FC236}">
                <a16:creationId xmlns:a16="http://schemas.microsoft.com/office/drawing/2014/main" id="{9B275852-91B6-4796-A365-942CC544D80F}"/>
              </a:ext>
            </a:extLst>
          </p:cNvPr>
          <p:cNvGraphicFramePr>
            <a:graphicFrameLocks noGrp="1"/>
          </p:cNvGraphicFramePr>
          <p:nvPr>
            <p:ph type="tbl" sz="quarter" idx="13"/>
            <p:extLst>
              <p:ext uri="{D42A27DB-BD31-4B8C-83A1-F6EECF244321}">
                <p14:modId xmlns:p14="http://schemas.microsoft.com/office/powerpoint/2010/main" val="3294062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274251159"/>
                    </a:ext>
                  </a:extLst>
                </a:gridCol>
                <a:gridCol w="1645920">
                  <a:extLst>
                    <a:ext uri="{9D8B030D-6E8A-4147-A177-3AD203B41FA5}">
                      <a16:colId xmlns:a16="http://schemas.microsoft.com/office/drawing/2014/main" val="4219336509"/>
                    </a:ext>
                  </a:extLst>
                </a:gridCol>
                <a:gridCol w="1645920">
                  <a:extLst>
                    <a:ext uri="{9D8B030D-6E8A-4147-A177-3AD203B41FA5}">
                      <a16:colId xmlns:a16="http://schemas.microsoft.com/office/drawing/2014/main" val="3565608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479133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a:t>
                      </a:r>
                    </a:p>
                  </a:txBody>
                  <a:tcPr/>
                </a:tc>
                <a:extLst>
                  <a:ext uri="{0D108BD9-81ED-4DB2-BD59-A6C34878D82A}">
                    <a16:rowId xmlns:a16="http://schemas.microsoft.com/office/drawing/2014/main" val="2479733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a:t>
                      </a:r>
                    </a:p>
                  </a:txBody>
                  <a:tcPr/>
                </a:tc>
                <a:extLst>
                  <a:ext uri="{0D108BD9-81ED-4DB2-BD59-A6C34878D82A}">
                    <a16:rowId xmlns:a16="http://schemas.microsoft.com/office/drawing/2014/main" val="2953614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extLst>
                  <a:ext uri="{0D108BD9-81ED-4DB2-BD59-A6C34878D82A}">
                    <a16:rowId xmlns:a16="http://schemas.microsoft.com/office/drawing/2014/main" val="1764585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extLst>
                  <a:ext uri="{0D108BD9-81ED-4DB2-BD59-A6C34878D82A}">
                    <a16:rowId xmlns:a16="http://schemas.microsoft.com/office/drawing/2014/main" val="124207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Lahad Datu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extLst>
                  <a:ext uri="{0D108BD9-81ED-4DB2-BD59-A6C34878D82A}">
                    <a16:rowId xmlns:a16="http://schemas.microsoft.com/office/drawing/2014/main" val="1851420309"/>
                  </a:ext>
                </a:extLst>
              </a:tr>
            </a:tbl>
          </a:graphicData>
        </a:graphic>
      </p:graphicFrame>
      <p:sp>
        <p:nvSpPr>
          <p:cNvPr id="4" name="Text Placeholder 3">
            <a:extLst>
              <a:ext uri="{FF2B5EF4-FFF2-40B4-BE49-F238E27FC236}">
                <a16:creationId xmlns:a16="http://schemas.microsoft.com/office/drawing/2014/main" id="{9369A180-43BC-4CEB-A784-50957C76AB81}"/>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9618654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7D47C-4049-4538-BC39-488F2A8D1A80}"/>
              </a:ext>
            </a:extLst>
          </p:cNvPr>
          <p:cNvSpPr>
            <a:spLocks noGrp="1"/>
          </p:cNvSpPr>
          <p:nvPr>
            <p:ph type="title"/>
          </p:nvPr>
        </p:nvSpPr>
        <p:spPr/>
        <p:txBody>
          <a:bodyPr/>
          <a:lstStyle/>
          <a:p>
            <a:r>
              <a:rPr lang="en-US"/>
              <a:t>Facebook Own Posts Table - 1 of 9</a:t>
            </a:r>
          </a:p>
        </p:txBody>
      </p:sp>
      <p:graphicFrame>
        <p:nvGraphicFramePr>
          <p:cNvPr id="5" name="Table Placeholder 4">
            <a:extLst>
              <a:ext uri="{FF2B5EF4-FFF2-40B4-BE49-F238E27FC236}">
                <a16:creationId xmlns:a16="http://schemas.microsoft.com/office/drawing/2014/main" id="{38DE1BB1-E74C-4FB9-B816-6D5CB8295BF7}"/>
              </a:ext>
            </a:extLst>
          </p:cNvPr>
          <p:cNvGraphicFramePr>
            <a:graphicFrameLocks noGrp="1"/>
          </p:cNvGraphicFramePr>
          <p:nvPr>
            <p:ph type="tbl" sz="quarter" idx="13"/>
            <p:extLst>
              <p:ext uri="{D42A27DB-BD31-4B8C-83A1-F6EECF244321}">
                <p14:modId xmlns:p14="http://schemas.microsoft.com/office/powerpoint/2010/main" val="2604529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94382983"/>
                    </a:ext>
                  </a:extLst>
                </a:gridCol>
                <a:gridCol w="658368">
                  <a:extLst>
                    <a:ext uri="{9D8B030D-6E8A-4147-A177-3AD203B41FA5}">
                      <a16:colId xmlns:a16="http://schemas.microsoft.com/office/drawing/2014/main" val="2673000735"/>
                    </a:ext>
                  </a:extLst>
                </a:gridCol>
                <a:gridCol w="658368">
                  <a:extLst>
                    <a:ext uri="{9D8B030D-6E8A-4147-A177-3AD203B41FA5}">
                      <a16:colId xmlns:a16="http://schemas.microsoft.com/office/drawing/2014/main" val="1702756701"/>
                    </a:ext>
                  </a:extLst>
                </a:gridCol>
                <a:gridCol w="658368">
                  <a:extLst>
                    <a:ext uri="{9D8B030D-6E8A-4147-A177-3AD203B41FA5}">
                      <a16:colId xmlns:a16="http://schemas.microsoft.com/office/drawing/2014/main" val="3256364399"/>
                    </a:ext>
                  </a:extLst>
                </a:gridCol>
                <a:gridCol w="658368">
                  <a:extLst>
                    <a:ext uri="{9D8B030D-6E8A-4147-A177-3AD203B41FA5}">
                      <a16:colId xmlns:a16="http://schemas.microsoft.com/office/drawing/2014/main" val="95585155"/>
                    </a:ext>
                  </a:extLst>
                </a:gridCol>
                <a:gridCol w="658368">
                  <a:extLst>
                    <a:ext uri="{9D8B030D-6E8A-4147-A177-3AD203B41FA5}">
                      <a16:colId xmlns:a16="http://schemas.microsoft.com/office/drawing/2014/main" val="2098525376"/>
                    </a:ext>
                  </a:extLst>
                </a:gridCol>
                <a:gridCol w="658368">
                  <a:extLst>
                    <a:ext uri="{9D8B030D-6E8A-4147-A177-3AD203B41FA5}">
                      <a16:colId xmlns:a16="http://schemas.microsoft.com/office/drawing/2014/main" val="141836185"/>
                    </a:ext>
                  </a:extLst>
                </a:gridCol>
                <a:gridCol w="658368">
                  <a:extLst>
                    <a:ext uri="{9D8B030D-6E8A-4147-A177-3AD203B41FA5}">
                      <a16:colId xmlns:a16="http://schemas.microsoft.com/office/drawing/2014/main" val="1709920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65920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- 2018-02-28 12:00:00</a:t>
                      </a:r>
                      <a:r>
                        <a:rPr kumimoji="0" lang="en-US" sz="1000" b="0" i="0" u="none" strike="noStrike" kern="1200" cap="none" spc="0" normalizeH="0" baseline="0" noProof="0">
                          <a:ln>
                            <a:noFill/>
                          </a:ln>
                          <a:solidFill>
                            <a:prstClr val="black"/>
                          </a:solidFill>
                          <a:effectLst/>
                          <a:uLnTx/>
                          <a:uFillTx/>
                          <a:latin typeface="+mn-lt"/>
                          <a:ea typeface="+mn-ea"/>
                          <a:cs typeface="+mn-cs"/>
                        </a:rPr>
                        <a:t>
Hydroxyapatite is a mineral of natural origin and the main component of solid dental tissue. It is the third major component of the human body, following water and collagen.
Nano-hydroxyapatite particles are used in the new generation of SPLAT toothpaste like #SPLAT Biocalcium to enrich dental enamel with minerals and avert tooth decay in its early stages.
#SPLATtoothpaste
#NaturalIngredients
#ProfessionalOralCare
#BrushingTeeth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44538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- 2018-02-26 12:00:00</a:t>
                      </a:r>
                      <a:r>
                        <a:rPr kumimoji="0" lang="en-US" sz="1000" b="0" i="0" u="none" strike="noStrike" kern="1200" cap="none" spc="0" normalizeH="0" baseline="0" noProof="0">
                          <a:ln>
                            <a:noFill/>
                          </a:ln>
                          <a:solidFill>
                            <a:prstClr val="black"/>
                          </a:solidFill>
                          <a:effectLst/>
                          <a:uLnTx/>
                          <a:uFillTx/>
                          <a:latin typeface="+mn-lt"/>
                          <a:ea typeface="+mn-ea"/>
                          <a:cs typeface="+mn-cs"/>
                        </a:rPr>
                        <a:t>
February is a special month – we have celebrated festivals that bring us closer to our loved ones. 
Do you know what keeps your teeth together?
#SPLAT
#SPLATsmile
#ProfessionalOralCare
#naturalproducts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86251327"/>
                  </a:ext>
                </a:extLst>
              </a:tr>
            </a:tbl>
          </a:graphicData>
        </a:graphic>
      </p:graphicFrame>
      <p:sp>
        <p:nvSpPr>
          <p:cNvPr id="4" name="Text Placeholder 3">
            <a:extLst>
              <a:ext uri="{FF2B5EF4-FFF2-40B4-BE49-F238E27FC236}">
                <a16:creationId xmlns:a16="http://schemas.microsoft.com/office/drawing/2014/main" id="{93EB4798-A308-4424-A768-FD6B292F380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9644649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D2C76-EB2F-4BE8-9812-AE93A8A66E88}"/>
              </a:ext>
            </a:extLst>
          </p:cNvPr>
          <p:cNvSpPr>
            <a:spLocks noGrp="1"/>
          </p:cNvSpPr>
          <p:nvPr>
            <p:ph type="title"/>
          </p:nvPr>
        </p:nvSpPr>
        <p:spPr/>
        <p:txBody>
          <a:bodyPr/>
          <a:lstStyle/>
          <a:p>
            <a:r>
              <a:rPr lang="en-US"/>
              <a:t>Facebook Own Posts Table - 2 of 9</a:t>
            </a:r>
          </a:p>
        </p:txBody>
      </p:sp>
      <p:graphicFrame>
        <p:nvGraphicFramePr>
          <p:cNvPr id="5" name="Table Placeholder 4">
            <a:extLst>
              <a:ext uri="{FF2B5EF4-FFF2-40B4-BE49-F238E27FC236}">
                <a16:creationId xmlns:a16="http://schemas.microsoft.com/office/drawing/2014/main" id="{A1EC84B2-FC5F-4B53-990A-CA3EC0B6FF7B}"/>
              </a:ext>
            </a:extLst>
          </p:cNvPr>
          <p:cNvGraphicFramePr>
            <a:graphicFrameLocks noGrp="1"/>
          </p:cNvGraphicFramePr>
          <p:nvPr>
            <p:ph type="tbl" sz="quarter" idx="13"/>
            <p:extLst>
              <p:ext uri="{D42A27DB-BD31-4B8C-83A1-F6EECF244321}">
                <p14:modId xmlns:p14="http://schemas.microsoft.com/office/powerpoint/2010/main" val="684495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8270487"/>
                    </a:ext>
                  </a:extLst>
                </a:gridCol>
                <a:gridCol w="658368">
                  <a:extLst>
                    <a:ext uri="{9D8B030D-6E8A-4147-A177-3AD203B41FA5}">
                      <a16:colId xmlns:a16="http://schemas.microsoft.com/office/drawing/2014/main" val="947915292"/>
                    </a:ext>
                  </a:extLst>
                </a:gridCol>
                <a:gridCol w="658368">
                  <a:extLst>
                    <a:ext uri="{9D8B030D-6E8A-4147-A177-3AD203B41FA5}">
                      <a16:colId xmlns:a16="http://schemas.microsoft.com/office/drawing/2014/main" val="3654081946"/>
                    </a:ext>
                  </a:extLst>
                </a:gridCol>
                <a:gridCol w="658368">
                  <a:extLst>
                    <a:ext uri="{9D8B030D-6E8A-4147-A177-3AD203B41FA5}">
                      <a16:colId xmlns:a16="http://schemas.microsoft.com/office/drawing/2014/main" val="1297828435"/>
                    </a:ext>
                  </a:extLst>
                </a:gridCol>
                <a:gridCol w="658368">
                  <a:extLst>
                    <a:ext uri="{9D8B030D-6E8A-4147-A177-3AD203B41FA5}">
                      <a16:colId xmlns:a16="http://schemas.microsoft.com/office/drawing/2014/main" val="3361317680"/>
                    </a:ext>
                  </a:extLst>
                </a:gridCol>
                <a:gridCol w="658368">
                  <a:extLst>
                    <a:ext uri="{9D8B030D-6E8A-4147-A177-3AD203B41FA5}">
                      <a16:colId xmlns:a16="http://schemas.microsoft.com/office/drawing/2014/main" val="2355031536"/>
                    </a:ext>
                  </a:extLst>
                </a:gridCol>
                <a:gridCol w="658368">
                  <a:extLst>
                    <a:ext uri="{9D8B030D-6E8A-4147-A177-3AD203B41FA5}">
                      <a16:colId xmlns:a16="http://schemas.microsoft.com/office/drawing/2014/main" val="1619448238"/>
                    </a:ext>
                  </a:extLst>
                </a:gridCol>
                <a:gridCol w="658368">
                  <a:extLst>
                    <a:ext uri="{9D8B030D-6E8A-4147-A177-3AD203B41FA5}">
                      <a16:colId xmlns:a16="http://schemas.microsoft.com/office/drawing/2014/main" val="3162711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24388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- 2018-02-24 12:00:00</a:t>
                      </a:r>
                      <a:r>
                        <a:rPr kumimoji="0" lang="en-US" sz="1000" b="0" i="0" u="none" strike="noStrike" kern="1200" cap="none" spc="0" normalizeH="0" baseline="0" noProof="0">
                          <a:ln>
                            <a:noFill/>
                          </a:ln>
                          <a:solidFill>
                            <a:prstClr val="black"/>
                          </a:solidFill>
                          <a:effectLst/>
                          <a:uLnTx/>
                          <a:uFillTx/>
                          <a:latin typeface="+mn-lt"/>
                          <a:ea typeface="+mn-ea"/>
                          <a:cs typeface="+mn-cs"/>
                        </a:rPr>
                        <a:t>
Canker sores aka mouth ulcers are the small, shallow ulcers that appear on your tongue, soft palate (the roof of your mouth), or inside your cheeks.
You can reduce canker sores by: 
1. Avoiding acidic and spicy food which irritate your mouth 
2. Keeping your mouth free of food after meals by flossing or brushing your teeth with #SPLAT toothpaste
#SPLATtoothpaste
#OralHygiene
#NaturalIngredients
#ProfessionalOralCare
 — Products shown: SPLAT Green Tea Toothpaste, SPLAT Blackwood Toothpaste, SPLAT Sensitive Toothpaste and SPLAT Biocalcium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26658900"/>
                  </a:ext>
                </a:extLst>
              </a:tr>
            </a:tbl>
          </a:graphicData>
        </a:graphic>
      </p:graphicFrame>
      <p:sp>
        <p:nvSpPr>
          <p:cNvPr id="4" name="Text Placeholder 3">
            <a:extLst>
              <a:ext uri="{FF2B5EF4-FFF2-40B4-BE49-F238E27FC236}">
                <a16:creationId xmlns:a16="http://schemas.microsoft.com/office/drawing/2014/main" id="{5A3CB025-39CF-4E76-BD16-CC4919479FC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7346577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0A96D3-CEC3-4E60-B440-E582451CC1D1}"/>
              </a:ext>
            </a:extLst>
          </p:cNvPr>
          <p:cNvSpPr>
            <a:spLocks noGrp="1"/>
          </p:cNvSpPr>
          <p:nvPr>
            <p:ph type="title"/>
          </p:nvPr>
        </p:nvSpPr>
        <p:spPr/>
        <p:txBody>
          <a:bodyPr/>
          <a:lstStyle/>
          <a:p>
            <a:r>
              <a:rPr lang="en-US"/>
              <a:t>Facebook Own Posts Table - 3 of 9</a:t>
            </a:r>
          </a:p>
        </p:txBody>
      </p:sp>
      <p:graphicFrame>
        <p:nvGraphicFramePr>
          <p:cNvPr id="5" name="Table Placeholder 4">
            <a:extLst>
              <a:ext uri="{FF2B5EF4-FFF2-40B4-BE49-F238E27FC236}">
                <a16:creationId xmlns:a16="http://schemas.microsoft.com/office/drawing/2014/main" id="{8917147B-C4F4-49B5-96A2-3791D3FEFA03}"/>
              </a:ext>
            </a:extLst>
          </p:cNvPr>
          <p:cNvGraphicFramePr>
            <a:graphicFrameLocks noGrp="1"/>
          </p:cNvGraphicFramePr>
          <p:nvPr>
            <p:ph type="tbl" sz="quarter" idx="13"/>
            <p:extLst>
              <p:ext uri="{D42A27DB-BD31-4B8C-83A1-F6EECF244321}">
                <p14:modId xmlns:p14="http://schemas.microsoft.com/office/powerpoint/2010/main" val="367748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39454485"/>
                    </a:ext>
                  </a:extLst>
                </a:gridCol>
                <a:gridCol w="658368">
                  <a:extLst>
                    <a:ext uri="{9D8B030D-6E8A-4147-A177-3AD203B41FA5}">
                      <a16:colId xmlns:a16="http://schemas.microsoft.com/office/drawing/2014/main" val="2890641114"/>
                    </a:ext>
                  </a:extLst>
                </a:gridCol>
                <a:gridCol w="658368">
                  <a:extLst>
                    <a:ext uri="{9D8B030D-6E8A-4147-A177-3AD203B41FA5}">
                      <a16:colId xmlns:a16="http://schemas.microsoft.com/office/drawing/2014/main" val="3517082552"/>
                    </a:ext>
                  </a:extLst>
                </a:gridCol>
                <a:gridCol w="658368">
                  <a:extLst>
                    <a:ext uri="{9D8B030D-6E8A-4147-A177-3AD203B41FA5}">
                      <a16:colId xmlns:a16="http://schemas.microsoft.com/office/drawing/2014/main" val="3677903504"/>
                    </a:ext>
                  </a:extLst>
                </a:gridCol>
                <a:gridCol w="658368">
                  <a:extLst>
                    <a:ext uri="{9D8B030D-6E8A-4147-A177-3AD203B41FA5}">
                      <a16:colId xmlns:a16="http://schemas.microsoft.com/office/drawing/2014/main" val="200468912"/>
                    </a:ext>
                  </a:extLst>
                </a:gridCol>
                <a:gridCol w="658368">
                  <a:extLst>
                    <a:ext uri="{9D8B030D-6E8A-4147-A177-3AD203B41FA5}">
                      <a16:colId xmlns:a16="http://schemas.microsoft.com/office/drawing/2014/main" val="4105141886"/>
                    </a:ext>
                  </a:extLst>
                </a:gridCol>
                <a:gridCol w="658368">
                  <a:extLst>
                    <a:ext uri="{9D8B030D-6E8A-4147-A177-3AD203B41FA5}">
                      <a16:colId xmlns:a16="http://schemas.microsoft.com/office/drawing/2014/main" val="1406023384"/>
                    </a:ext>
                  </a:extLst>
                </a:gridCol>
                <a:gridCol w="658368">
                  <a:extLst>
                    <a:ext uri="{9D8B030D-6E8A-4147-A177-3AD203B41FA5}">
                      <a16:colId xmlns:a16="http://schemas.microsoft.com/office/drawing/2014/main" val="4003347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06424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- 2018-02-22 12:00:00</a:t>
                      </a:r>
                      <a:r>
                        <a:rPr kumimoji="0" lang="en-US" sz="1000" b="0" i="0" u="none" strike="noStrike" kern="1200" cap="none" spc="0" normalizeH="0" baseline="0" noProof="0">
                          <a:ln>
                            <a:noFill/>
                          </a:ln>
                          <a:solidFill>
                            <a:prstClr val="black"/>
                          </a:solidFill>
                          <a:effectLst/>
                          <a:uLnTx/>
                          <a:uFillTx/>
                          <a:latin typeface="+mn-lt"/>
                          <a:ea typeface="+mn-ea"/>
                          <a:cs typeface="+mn-cs"/>
                        </a:rPr>
                        <a:t>
There are two types of people in the world, which type are you?
:p
PS, you only need an estimated pea sized amount of toothpaste to clean your teeth properly.
#SPLAT
#SPLATsmile
#ProfessionalOralCare
#naturalproducts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47972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- 2018-02-16 12:00:00</a:t>
                      </a:r>
                      <a:r>
                        <a:rPr kumimoji="0" lang="en-US" sz="1000" b="0" i="0" u="none" strike="noStrike" kern="1200" cap="none" spc="0" normalizeH="0" baseline="0" noProof="0">
                          <a:ln>
                            <a:noFill/>
                          </a:ln>
                          <a:solidFill>
                            <a:prstClr val="black"/>
                          </a:solidFill>
                          <a:effectLst/>
                          <a:uLnTx/>
                          <a:uFillTx/>
                          <a:latin typeface="+mn-lt"/>
                          <a:ea typeface="+mn-ea"/>
                          <a:cs typeface="+mn-cs"/>
                        </a:rPr>
                        <a:t>
#SPLAT wishes you Happy Chinese New Year! Have a prosperous and joyful year of the Dog. 🐕
🏮Gong Xi Fa Cai </a:t>
                      </a:r>
                      <a:r>
                        <a:rPr kumimoji="0" lang="ja-JP" altLang="en-US" sz="1000" b="0" i="0" u="none" strike="noStrike" kern="1200" cap="none" spc="0" normalizeH="0" baseline="0" noProof="0">
                          <a:ln>
                            <a:noFill/>
                          </a:ln>
                          <a:solidFill>
                            <a:prstClr val="black"/>
                          </a:solidFill>
                          <a:effectLst/>
                          <a:uLnTx/>
                          <a:uFillTx/>
                          <a:latin typeface="+mn-lt"/>
                          <a:ea typeface="+mn-ea"/>
                          <a:cs typeface="+mn-cs"/>
                        </a:rPr>
                        <a:t>恭喜發財</a:t>
                      </a:r>
                      <a:r>
                        <a:rPr kumimoji="0" lang="en-US" sz="1000" b="0" i="0" u="none" strike="noStrike" kern="1200" cap="none" spc="0" normalizeH="0" baseline="0" noProof="0">
                          <a:ln>
                            <a:noFill/>
                          </a:ln>
                          <a:solidFill>
                            <a:prstClr val="black"/>
                          </a:solidFill>
                          <a:effectLst/>
                          <a:uLnTx/>
                          <a:uFillTx/>
                          <a:latin typeface="+mn-lt"/>
                          <a:ea typeface="+mn-ea"/>
                          <a:cs typeface="+mn-cs"/>
                        </a:rPr>
                        <a:t>🏮
#SPLATsmile
#oralhealthcare
#SPLATtoothpaste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863872208"/>
                  </a:ext>
                </a:extLst>
              </a:tr>
            </a:tbl>
          </a:graphicData>
        </a:graphic>
      </p:graphicFrame>
      <p:sp>
        <p:nvSpPr>
          <p:cNvPr id="4" name="Text Placeholder 3">
            <a:extLst>
              <a:ext uri="{FF2B5EF4-FFF2-40B4-BE49-F238E27FC236}">
                <a16:creationId xmlns:a16="http://schemas.microsoft.com/office/drawing/2014/main" id="{C46AE44D-08A0-4769-9EBF-BF808093562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1600419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82D52D-DB3A-4259-8889-2758C7EBBE8B}"/>
              </a:ext>
            </a:extLst>
          </p:cNvPr>
          <p:cNvSpPr>
            <a:spLocks noGrp="1"/>
          </p:cNvSpPr>
          <p:nvPr>
            <p:ph type="title"/>
          </p:nvPr>
        </p:nvSpPr>
        <p:spPr/>
        <p:txBody>
          <a:bodyPr/>
          <a:lstStyle/>
          <a:p>
            <a:r>
              <a:rPr lang="en-US"/>
              <a:t>Facebook Own Posts Table - 4 of 9</a:t>
            </a:r>
          </a:p>
        </p:txBody>
      </p:sp>
      <p:graphicFrame>
        <p:nvGraphicFramePr>
          <p:cNvPr id="5" name="Table Placeholder 4">
            <a:extLst>
              <a:ext uri="{FF2B5EF4-FFF2-40B4-BE49-F238E27FC236}">
                <a16:creationId xmlns:a16="http://schemas.microsoft.com/office/drawing/2014/main" id="{00CC0DEE-D3AE-465C-BD50-486D7B76CC85}"/>
              </a:ext>
            </a:extLst>
          </p:cNvPr>
          <p:cNvGraphicFramePr>
            <a:graphicFrameLocks noGrp="1"/>
          </p:cNvGraphicFramePr>
          <p:nvPr>
            <p:ph type="tbl" sz="quarter" idx="13"/>
            <p:extLst>
              <p:ext uri="{D42A27DB-BD31-4B8C-83A1-F6EECF244321}">
                <p14:modId xmlns:p14="http://schemas.microsoft.com/office/powerpoint/2010/main" val="189883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95404841"/>
                    </a:ext>
                  </a:extLst>
                </a:gridCol>
                <a:gridCol w="658368">
                  <a:extLst>
                    <a:ext uri="{9D8B030D-6E8A-4147-A177-3AD203B41FA5}">
                      <a16:colId xmlns:a16="http://schemas.microsoft.com/office/drawing/2014/main" val="1523648702"/>
                    </a:ext>
                  </a:extLst>
                </a:gridCol>
                <a:gridCol w="658368">
                  <a:extLst>
                    <a:ext uri="{9D8B030D-6E8A-4147-A177-3AD203B41FA5}">
                      <a16:colId xmlns:a16="http://schemas.microsoft.com/office/drawing/2014/main" val="3031448598"/>
                    </a:ext>
                  </a:extLst>
                </a:gridCol>
                <a:gridCol w="658368">
                  <a:extLst>
                    <a:ext uri="{9D8B030D-6E8A-4147-A177-3AD203B41FA5}">
                      <a16:colId xmlns:a16="http://schemas.microsoft.com/office/drawing/2014/main" val="3530592615"/>
                    </a:ext>
                  </a:extLst>
                </a:gridCol>
                <a:gridCol w="658368">
                  <a:extLst>
                    <a:ext uri="{9D8B030D-6E8A-4147-A177-3AD203B41FA5}">
                      <a16:colId xmlns:a16="http://schemas.microsoft.com/office/drawing/2014/main" val="2238687761"/>
                    </a:ext>
                  </a:extLst>
                </a:gridCol>
                <a:gridCol w="658368">
                  <a:extLst>
                    <a:ext uri="{9D8B030D-6E8A-4147-A177-3AD203B41FA5}">
                      <a16:colId xmlns:a16="http://schemas.microsoft.com/office/drawing/2014/main" val="130152644"/>
                    </a:ext>
                  </a:extLst>
                </a:gridCol>
                <a:gridCol w="658368">
                  <a:extLst>
                    <a:ext uri="{9D8B030D-6E8A-4147-A177-3AD203B41FA5}">
                      <a16:colId xmlns:a16="http://schemas.microsoft.com/office/drawing/2014/main" val="2796190852"/>
                    </a:ext>
                  </a:extLst>
                </a:gridCol>
                <a:gridCol w="658368">
                  <a:extLst>
                    <a:ext uri="{9D8B030D-6E8A-4147-A177-3AD203B41FA5}">
                      <a16:colId xmlns:a16="http://schemas.microsoft.com/office/drawing/2014/main" val="1513817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90564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- 2018-02-15 12:00:00</a:t>
                      </a:r>
                      <a:r>
                        <a:rPr kumimoji="0" lang="en-US" sz="1000" b="0" i="0" u="none" strike="noStrike" kern="1200" cap="none" spc="0" normalizeH="0" baseline="0" noProof="0">
                          <a:ln>
                            <a:noFill/>
                          </a:ln>
                          <a:solidFill>
                            <a:prstClr val="black"/>
                          </a:solidFill>
                          <a:effectLst/>
                          <a:uLnTx/>
                          <a:uFillTx/>
                          <a:latin typeface="+mn-lt"/>
                          <a:ea typeface="+mn-ea"/>
                          <a:cs typeface="+mn-cs"/>
                        </a:rPr>
                        <a:t>
Team SPLAT wishes everyone a Happy Chinese New Year and Happy Holidays!
Don't forget to pack your #SPLAT toothpaste with you when you return to your hometown!
Have a safe and joyful journey home! :D
#SPLATsmile #HappyCNY
#SPLATtoothpaste #oralcare
 — Products shown: SPLAT White Plus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99193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- 2018-02-14 12:00:00</a:t>
                      </a:r>
                      <a:r>
                        <a:rPr kumimoji="0" lang="en-US" sz="1000" b="0" i="0" u="none" strike="noStrike" kern="1200" cap="none" spc="0" normalizeH="0" baseline="0" noProof="0">
                          <a:ln>
                            <a:noFill/>
                          </a:ln>
                          <a:solidFill>
                            <a:prstClr val="black"/>
                          </a:solidFill>
                          <a:effectLst/>
                          <a:uLnTx/>
                          <a:uFillTx/>
                          <a:latin typeface="+mn-lt"/>
                          <a:ea typeface="+mn-ea"/>
                          <a:cs typeface="+mn-cs"/>
                        </a:rPr>
                        <a:t>
My day is not complete if I don’t tell you I love you.
Happy Valentine’s Day! ❤️
#SPLAT
#SPLATsmile
#freshbreath
#SPLATtoothpaste
#ProfessionalOralCare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73177007"/>
                  </a:ext>
                </a:extLst>
              </a:tr>
            </a:tbl>
          </a:graphicData>
        </a:graphic>
      </p:graphicFrame>
      <p:sp>
        <p:nvSpPr>
          <p:cNvPr id="4" name="Text Placeholder 3">
            <a:extLst>
              <a:ext uri="{FF2B5EF4-FFF2-40B4-BE49-F238E27FC236}">
                <a16:creationId xmlns:a16="http://schemas.microsoft.com/office/drawing/2014/main" id="{5AFCC6CF-112A-4F48-9885-8F1575D271B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81677346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7F2FB-2325-46DE-9E91-AB866F513383}"/>
              </a:ext>
            </a:extLst>
          </p:cNvPr>
          <p:cNvSpPr>
            <a:spLocks noGrp="1"/>
          </p:cNvSpPr>
          <p:nvPr>
            <p:ph type="title"/>
          </p:nvPr>
        </p:nvSpPr>
        <p:spPr/>
        <p:txBody>
          <a:bodyPr/>
          <a:lstStyle/>
          <a:p>
            <a:r>
              <a:rPr lang="en-US"/>
              <a:t>Facebook Own Posts Table - 5 of 9</a:t>
            </a:r>
          </a:p>
        </p:txBody>
      </p:sp>
      <p:graphicFrame>
        <p:nvGraphicFramePr>
          <p:cNvPr id="5" name="Table Placeholder 4">
            <a:extLst>
              <a:ext uri="{FF2B5EF4-FFF2-40B4-BE49-F238E27FC236}">
                <a16:creationId xmlns:a16="http://schemas.microsoft.com/office/drawing/2014/main" id="{14F4DF86-4760-4B45-B88E-8A6238C31587}"/>
              </a:ext>
            </a:extLst>
          </p:cNvPr>
          <p:cNvGraphicFramePr>
            <a:graphicFrameLocks noGrp="1"/>
          </p:cNvGraphicFramePr>
          <p:nvPr>
            <p:ph type="tbl" sz="quarter" idx="13"/>
            <p:extLst>
              <p:ext uri="{D42A27DB-BD31-4B8C-83A1-F6EECF244321}">
                <p14:modId xmlns:p14="http://schemas.microsoft.com/office/powerpoint/2010/main" val="1389210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38142066"/>
                    </a:ext>
                  </a:extLst>
                </a:gridCol>
                <a:gridCol w="658368">
                  <a:extLst>
                    <a:ext uri="{9D8B030D-6E8A-4147-A177-3AD203B41FA5}">
                      <a16:colId xmlns:a16="http://schemas.microsoft.com/office/drawing/2014/main" val="802996201"/>
                    </a:ext>
                  </a:extLst>
                </a:gridCol>
                <a:gridCol w="658368">
                  <a:extLst>
                    <a:ext uri="{9D8B030D-6E8A-4147-A177-3AD203B41FA5}">
                      <a16:colId xmlns:a16="http://schemas.microsoft.com/office/drawing/2014/main" val="3500649492"/>
                    </a:ext>
                  </a:extLst>
                </a:gridCol>
                <a:gridCol w="658368">
                  <a:extLst>
                    <a:ext uri="{9D8B030D-6E8A-4147-A177-3AD203B41FA5}">
                      <a16:colId xmlns:a16="http://schemas.microsoft.com/office/drawing/2014/main" val="50365297"/>
                    </a:ext>
                  </a:extLst>
                </a:gridCol>
                <a:gridCol w="658368">
                  <a:extLst>
                    <a:ext uri="{9D8B030D-6E8A-4147-A177-3AD203B41FA5}">
                      <a16:colId xmlns:a16="http://schemas.microsoft.com/office/drawing/2014/main" val="1906676947"/>
                    </a:ext>
                  </a:extLst>
                </a:gridCol>
                <a:gridCol w="658368">
                  <a:extLst>
                    <a:ext uri="{9D8B030D-6E8A-4147-A177-3AD203B41FA5}">
                      <a16:colId xmlns:a16="http://schemas.microsoft.com/office/drawing/2014/main" val="782661748"/>
                    </a:ext>
                  </a:extLst>
                </a:gridCol>
                <a:gridCol w="658368">
                  <a:extLst>
                    <a:ext uri="{9D8B030D-6E8A-4147-A177-3AD203B41FA5}">
                      <a16:colId xmlns:a16="http://schemas.microsoft.com/office/drawing/2014/main" val="3231452890"/>
                    </a:ext>
                  </a:extLst>
                </a:gridCol>
                <a:gridCol w="658368">
                  <a:extLst>
                    <a:ext uri="{9D8B030D-6E8A-4147-A177-3AD203B41FA5}">
                      <a16:colId xmlns:a16="http://schemas.microsoft.com/office/drawing/2014/main" val="2840548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5208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- 2018-02-12 12:00:00</a:t>
                      </a:r>
                      <a:r>
                        <a:rPr kumimoji="0" lang="en-US" sz="1000" b="0" i="0" u="none" strike="noStrike" kern="1200" cap="none" spc="0" normalizeH="0" baseline="0" noProof="0">
                          <a:ln>
                            <a:noFill/>
                          </a:ln>
                          <a:solidFill>
                            <a:prstClr val="black"/>
                          </a:solidFill>
                          <a:effectLst/>
                          <a:uLnTx/>
                          <a:uFillTx/>
                          <a:latin typeface="+mn-lt"/>
                          <a:ea typeface="+mn-ea"/>
                          <a:cs typeface="+mn-cs"/>
                        </a:rPr>
                        <a:t>
Spicy chili pepper extract contains strengthening, astringent and antiseptic properties. When applied locally in small doses, this ingredient promotes blood microcirculation, enriches gums with vitamins and has an antioxidant effect.
For those of you who do not dare attempt this method, there’s always #SPLAT to take care of your gum health!
#ProfessionalOralCare
#NaturalIngredients
#oralhygiene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97323854"/>
                  </a:ext>
                </a:extLst>
              </a:tr>
            </a:tbl>
          </a:graphicData>
        </a:graphic>
      </p:graphicFrame>
      <p:sp>
        <p:nvSpPr>
          <p:cNvPr id="4" name="Text Placeholder 3">
            <a:extLst>
              <a:ext uri="{FF2B5EF4-FFF2-40B4-BE49-F238E27FC236}">
                <a16:creationId xmlns:a16="http://schemas.microsoft.com/office/drawing/2014/main" id="{8A9C0347-3BA9-42C0-AFA4-0642C2D6829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4021446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C01049-819B-4677-B7BE-A2B3F56405CD}"/>
              </a:ext>
            </a:extLst>
          </p:cNvPr>
          <p:cNvSpPr>
            <a:spLocks noGrp="1"/>
          </p:cNvSpPr>
          <p:nvPr>
            <p:ph type="title"/>
          </p:nvPr>
        </p:nvSpPr>
        <p:spPr/>
        <p:txBody>
          <a:bodyPr/>
          <a:lstStyle/>
          <a:p>
            <a:r>
              <a:rPr lang="en-US"/>
              <a:t>Facebook Own Posts Table - 6 of 9</a:t>
            </a:r>
          </a:p>
        </p:txBody>
      </p:sp>
      <p:graphicFrame>
        <p:nvGraphicFramePr>
          <p:cNvPr id="5" name="Table Placeholder 4">
            <a:extLst>
              <a:ext uri="{FF2B5EF4-FFF2-40B4-BE49-F238E27FC236}">
                <a16:creationId xmlns:a16="http://schemas.microsoft.com/office/drawing/2014/main" id="{FD52DE43-8255-42FF-9385-CF8758434201}"/>
              </a:ext>
            </a:extLst>
          </p:cNvPr>
          <p:cNvGraphicFramePr>
            <a:graphicFrameLocks noGrp="1"/>
          </p:cNvGraphicFramePr>
          <p:nvPr>
            <p:ph type="tbl" sz="quarter" idx="13"/>
            <p:extLst>
              <p:ext uri="{D42A27DB-BD31-4B8C-83A1-F6EECF244321}">
                <p14:modId xmlns:p14="http://schemas.microsoft.com/office/powerpoint/2010/main" val="152220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8982490"/>
                    </a:ext>
                  </a:extLst>
                </a:gridCol>
                <a:gridCol w="658368">
                  <a:extLst>
                    <a:ext uri="{9D8B030D-6E8A-4147-A177-3AD203B41FA5}">
                      <a16:colId xmlns:a16="http://schemas.microsoft.com/office/drawing/2014/main" val="3091881753"/>
                    </a:ext>
                  </a:extLst>
                </a:gridCol>
                <a:gridCol w="658368">
                  <a:extLst>
                    <a:ext uri="{9D8B030D-6E8A-4147-A177-3AD203B41FA5}">
                      <a16:colId xmlns:a16="http://schemas.microsoft.com/office/drawing/2014/main" val="3410899084"/>
                    </a:ext>
                  </a:extLst>
                </a:gridCol>
                <a:gridCol w="658368">
                  <a:extLst>
                    <a:ext uri="{9D8B030D-6E8A-4147-A177-3AD203B41FA5}">
                      <a16:colId xmlns:a16="http://schemas.microsoft.com/office/drawing/2014/main" val="258132448"/>
                    </a:ext>
                  </a:extLst>
                </a:gridCol>
                <a:gridCol w="658368">
                  <a:extLst>
                    <a:ext uri="{9D8B030D-6E8A-4147-A177-3AD203B41FA5}">
                      <a16:colId xmlns:a16="http://schemas.microsoft.com/office/drawing/2014/main" val="1287106982"/>
                    </a:ext>
                  </a:extLst>
                </a:gridCol>
                <a:gridCol w="658368">
                  <a:extLst>
                    <a:ext uri="{9D8B030D-6E8A-4147-A177-3AD203B41FA5}">
                      <a16:colId xmlns:a16="http://schemas.microsoft.com/office/drawing/2014/main" val="2662272994"/>
                    </a:ext>
                  </a:extLst>
                </a:gridCol>
                <a:gridCol w="658368">
                  <a:extLst>
                    <a:ext uri="{9D8B030D-6E8A-4147-A177-3AD203B41FA5}">
                      <a16:colId xmlns:a16="http://schemas.microsoft.com/office/drawing/2014/main" val="2241205704"/>
                    </a:ext>
                  </a:extLst>
                </a:gridCol>
                <a:gridCol w="658368">
                  <a:extLst>
                    <a:ext uri="{9D8B030D-6E8A-4147-A177-3AD203B41FA5}">
                      <a16:colId xmlns:a16="http://schemas.microsoft.com/office/drawing/2014/main" val="2303531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75854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- 2018-02-08 13:24:52</a:t>
                      </a:r>
                      <a:r>
                        <a:rPr kumimoji="0" lang="en-US" sz="1000" b="0" i="0" u="none" strike="noStrike" kern="1200" cap="none" spc="0" normalizeH="0" baseline="0" noProof="0">
                          <a:ln>
                            <a:noFill/>
                          </a:ln>
                          <a:solidFill>
                            <a:prstClr val="black"/>
                          </a:solidFill>
                          <a:effectLst/>
                          <a:uLnTx/>
                          <a:uFillTx/>
                          <a:latin typeface="+mn-lt"/>
                          <a:ea typeface="+mn-ea"/>
                          <a:cs typeface="+mn-cs"/>
                        </a:rPr>
                        <a:t>
We will be dropping by some pre-schools and kindergartens to educate the little ones on the importance of oral care and the proper way to brush their teeth as part of our initiative to promote oral care.
We're glad to see the happy faces brushing their teeth and we hope to continue helping to parents cultivate a habit of practising proper oral hygiene amongst the young ones at home with our Oral Care Starter Pack.
If you want us to visit your child's pre-school or kindergarten to educate your child and classmates about oral care, feel free to send us a Facebook message! #SplatCares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54479128"/>
                  </a:ext>
                </a:extLst>
              </a:tr>
            </a:tbl>
          </a:graphicData>
        </a:graphic>
      </p:graphicFrame>
      <p:sp>
        <p:nvSpPr>
          <p:cNvPr id="4" name="Text Placeholder 3">
            <a:extLst>
              <a:ext uri="{FF2B5EF4-FFF2-40B4-BE49-F238E27FC236}">
                <a16:creationId xmlns:a16="http://schemas.microsoft.com/office/drawing/2014/main" id="{93C66361-7C1F-4013-8886-E7780AAA8C4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8018481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776B8-C9B5-4467-931B-C6556C579479}"/>
              </a:ext>
            </a:extLst>
          </p:cNvPr>
          <p:cNvSpPr>
            <a:spLocks noGrp="1"/>
          </p:cNvSpPr>
          <p:nvPr>
            <p:ph type="title"/>
          </p:nvPr>
        </p:nvSpPr>
        <p:spPr/>
        <p:txBody>
          <a:bodyPr/>
          <a:lstStyle/>
          <a:p>
            <a:r>
              <a:rPr lang="en-US"/>
              <a:t>Facebook Own Posts Table - 7 of 9</a:t>
            </a:r>
          </a:p>
        </p:txBody>
      </p:sp>
      <p:graphicFrame>
        <p:nvGraphicFramePr>
          <p:cNvPr id="5" name="Table Placeholder 4">
            <a:extLst>
              <a:ext uri="{FF2B5EF4-FFF2-40B4-BE49-F238E27FC236}">
                <a16:creationId xmlns:a16="http://schemas.microsoft.com/office/drawing/2014/main" id="{035C230B-63AE-4786-92A4-065F13919419}"/>
              </a:ext>
            </a:extLst>
          </p:cNvPr>
          <p:cNvGraphicFramePr>
            <a:graphicFrameLocks noGrp="1"/>
          </p:cNvGraphicFramePr>
          <p:nvPr>
            <p:ph type="tbl" sz="quarter" idx="13"/>
            <p:extLst>
              <p:ext uri="{D42A27DB-BD31-4B8C-83A1-F6EECF244321}">
                <p14:modId xmlns:p14="http://schemas.microsoft.com/office/powerpoint/2010/main" val="1728399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93315332"/>
                    </a:ext>
                  </a:extLst>
                </a:gridCol>
                <a:gridCol w="658368">
                  <a:extLst>
                    <a:ext uri="{9D8B030D-6E8A-4147-A177-3AD203B41FA5}">
                      <a16:colId xmlns:a16="http://schemas.microsoft.com/office/drawing/2014/main" val="603220813"/>
                    </a:ext>
                  </a:extLst>
                </a:gridCol>
                <a:gridCol w="658368">
                  <a:extLst>
                    <a:ext uri="{9D8B030D-6E8A-4147-A177-3AD203B41FA5}">
                      <a16:colId xmlns:a16="http://schemas.microsoft.com/office/drawing/2014/main" val="1678035192"/>
                    </a:ext>
                  </a:extLst>
                </a:gridCol>
                <a:gridCol w="658368">
                  <a:extLst>
                    <a:ext uri="{9D8B030D-6E8A-4147-A177-3AD203B41FA5}">
                      <a16:colId xmlns:a16="http://schemas.microsoft.com/office/drawing/2014/main" val="185768209"/>
                    </a:ext>
                  </a:extLst>
                </a:gridCol>
                <a:gridCol w="658368">
                  <a:extLst>
                    <a:ext uri="{9D8B030D-6E8A-4147-A177-3AD203B41FA5}">
                      <a16:colId xmlns:a16="http://schemas.microsoft.com/office/drawing/2014/main" val="1965053589"/>
                    </a:ext>
                  </a:extLst>
                </a:gridCol>
                <a:gridCol w="658368">
                  <a:extLst>
                    <a:ext uri="{9D8B030D-6E8A-4147-A177-3AD203B41FA5}">
                      <a16:colId xmlns:a16="http://schemas.microsoft.com/office/drawing/2014/main" val="710929966"/>
                    </a:ext>
                  </a:extLst>
                </a:gridCol>
                <a:gridCol w="658368">
                  <a:extLst>
                    <a:ext uri="{9D8B030D-6E8A-4147-A177-3AD203B41FA5}">
                      <a16:colId xmlns:a16="http://schemas.microsoft.com/office/drawing/2014/main" val="2721650151"/>
                    </a:ext>
                  </a:extLst>
                </a:gridCol>
                <a:gridCol w="658368">
                  <a:extLst>
                    <a:ext uri="{9D8B030D-6E8A-4147-A177-3AD203B41FA5}">
                      <a16:colId xmlns:a16="http://schemas.microsoft.com/office/drawing/2014/main" val="2631876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85966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- 2018-02-08 13:23:50</a:t>
                      </a:r>
                      <a:r>
                        <a:rPr kumimoji="0" lang="en-US" sz="1000" b="0" i="0" u="none" strike="noStrike" kern="1200" cap="none" spc="0" normalizeH="0" baseline="0" noProof="0">
                          <a:ln>
                            <a:noFill/>
                          </a:ln>
                          <a:solidFill>
                            <a:prstClr val="black"/>
                          </a:solidFill>
                          <a:effectLst/>
                          <a:uLnTx/>
                          <a:uFillTx/>
                          <a:latin typeface="+mn-lt"/>
                          <a:ea typeface="+mn-ea"/>
                          <a:cs typeface="+mn-cs"/>
                        </a:rPr>
                        <a:t>
We will be dropping by some pre-schools and kindergartens to educate the little ones on the importance of oral care and the proper way to brush their teeth as part of our initiative to promote oral care.
We're glad to see the happy faces brushing their teeth and we hope to continue helping to parents cultivate a habit of practising proper oral hygiene amongst the young ones at home with our Oral Care Starter Pack.
If you want us to visit your child's pre-school or kindergarten to educate your child and classmates about oral care, feel free to send us a Facebook message! #SplatCares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01335217"/>
                  </a:ext>
                </a:extLst>
              </a:tr>
            </a:tbl>
          </a:graphicData>
        </a:graphic>
      </p:graphicFrame>
      <p:sp>
        <p:nvSpPr>
          <p:cNvPr id="4" name="Text Placeholder 3">
            <a:extLst>
              <a:ext uri="{FF2B5EF4-FFF2-40B4-BE49-F238E27FC236}">
                <a16:creationId xmlns:a16="http://schemas.microsoft.com/office/drawing/2014/main" id="{45D89B9B-CF34-4EA0-B6C1-E8BBFA9E0BE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8908566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28AA6-3CAA-4789-951B-F160A34D77EC}"/>
              </a:ext>
            </a:extLst>
          </p:cNvPr>
          <p:cNvSpPr>
            <a:spLocks noGrp="1"/>
          </p:cNvSpPr>
          <p:nvPr>
            <p:ph type="title"/>
          </p:nvPr>
        </p:nvSpPr>
        <p:spPr/>
        <p:txBody>
          <a:bodyPr/>
          <a:lstStyle/>
          <a:p>
            <a:r>
              <a:rPr lang="en-US"/>
              <a:t>Facebook Own Posts Table - 8 of 9</a:t>
            </a:r>
          </a:p>
        </p:txBody>
      </p:sp>
      <p:graphicFrame>
        <p:nvGraphicFramePr>
          <p:cNvPr id="5" name="Table Placeholder 4">
            <a:extLst>
              <a:ext uri="{FF2B5EF4-FFF2-40B4-BE49-F238E27FC236}">
                <a16:creationId xmlns:a16="http://schemas.microsoft.com/office/drawing/2014/main" id="{4E30294D-BEDF-4E2C-981D-1ACD86C30CC0}"/>
              </a:ext>
            </a:extLst>
          </p:cNvPr>
          <p:cNvGraphicFramePr>
            <a:graphicFrameLocks noGrp="1"/>
          </p:cNvGraphicFramePr>
          <p:nvPr>
            <p:ph type="tbl" sz="quarter" idx="13"/>
            <p:extLst>
              <p:ext uri="{D42A27DB-BD31-4B8C-83A1-F6EECF244321}">
                <p14:modId xmlns:p14="http://schemas.microsoft.com/office/powerpoint/2010/main" val="2452992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30769051"/>
                    </a:ext>
                  </a:extLst>
                </a:gridCol>
                <a:gridCol w="658368">
                  <a:extLst>
                    <a:ext uri="{9D8B030D-6E8A-4147-A177-3AD203B41FA5}">
                      <a16:colId xmlns:a16="http://schemas.microsoft.com/office/drawing/2014/main" val="1757023342"/>
                    </a:ext>
                  </a:extLst>
                </a:gridCol>
                <a:gridCol w="658368">
                  <a:extLst>
                    <a:ext uri="{9D8B030D-6E8A-4147-A177-3AD203B41FA5}">
                      <a16:colId xmlns:a16="http://schemas.microsoft.com/office/drawing/2014/main" val="1630011749"/>
                    </a:ext>
                  </a:extLst>
                </a:gridCol>
                <a:gridCol w="658368">
                  <a:extLst>
                    <a:ext uri="{9D8B030D-6E8A-4147-A177-3AD203B41FA5}">
                      <a16:colId xmlns:a16="http://schemas.microsoft.com/office/drawing/2014/main" val="3865727510"/>
                    </a:ext>
                  </a:extLst>
                </a:gridCol>
                <a:gridCol w="658368">
                  <a:extLst>
                    <a:ext uri="{9D8B030D-6E8A-4147-A177-3AD203B41FA5}">
                      <a16:colId xmlns:a16="http://schemas.microsoft.com/office/drawing/2014/main" val="2956261858"/>
                    </a:ext>
                  </a:extLst>
                </a:gridCol>
                <a:gridCol w="658368">
                  <a:extLst>
                    <a:ext uri="{9D8B030D-6E8A-4147-A177-3AD203B41FA5}">
                      <a16:colId xmlns:a16="http://schemas.microsoft.com/office/drawing/2014/main" val="1451504318"/>
                    </a:ext>
                  </a:extLst>
                </a:gridCol>
                <a:gridCol w="658368">
                  <a:extLst>
                    <a:ext uri="{9D8B030D-6E8A-4147-A177-3AD203B41FA5}">
                      <a16:colId xmlns:a16="http://schemas.microsoft.com/office/drawing/2014/main" val="1758406455"/>
                    </a:ext>
                  </a:extLst>
                </a:gridCol>
                <a:gridCol w="658368">
                  <a:extLst>
                    <a:ext uri="{9D8B030D-6E8A-4147-A177-3AD203B41FA5}">
                      <a16:colId xmlns:a16="http://schemas.microsoft.com/office/drawing/2014/main" val="3258784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66772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- 2018-02-06 12:00:01</a:t>
                      </a:r>
                      <a:r>
                        <a:rPr kumimoji="0" lang="en-US" sz="1000" b="0" i="0" u="none" strike="noStrike" kern="1200" cap="none" spc="0" normalizeH="0" baseline="0" noProof="0">
                          <a:ln>
                            <a:noFill/>
                          </a:ln>
                          <a:solidFill>
                            <a:prstClr val="black"/>
                          </a:solidFill>
                          <a:effectLst/>
                          <a:uLnTx/>
                          <a:uFillTx/>
                          <a:latin typeface="+mn-lt"/>
                          <a:ea typeface="+mn-ea"/>
                          <a:cs typeface="+mn-cs"/>
                        </a:rPr>
                        <a:t>
You heard that right! #SPLAT is offering you free shipping for orders over RM18 to anywhere in Peninsula Malaysia!
Enjoy the promo now at:
- 11street MY (http://www.11street.my/store/mimijumi)
- Lazada (http://www.lazada.com.my/mimijumi-malaysia/)
- Shopee (https://shopee.com.my/portessdnbhd)
#ProfessionalOralCare #BrushingTeeth
#freshbreath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76698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- 2018-02-05 16:00:17</a:t>
                      </a:r>
                      <a:r>
                        <a:rPr kumimoji="0" lang="en-US" sz="1000" b="0" i="0" u="none" strike="noStrike" kern="1200" cap="none" spc="0" normalizeH="0" baseline="0" noProof="0">
                          <a:ln>
                            <a:noFill/>
                          </a:ln>
                          <a:solidFill>
                            <a:prstClr val="black"/>
                          </a:solidFill>
                          <a:effectLst/>
                          <a:uLnTx/>
                          <a:uFillTx/>
                          <a:latin typeface="+mn-lt"/>
                          <a:ea typeface="+mn-ea"/>
                          <a:cs typeface="+mn-cs"/>
                        </a:rPr>
                        <a:t>
Were you at the Jaya Grocer new outlet opening yesterday? :)
We are now available at Jaya Grocer, Ardence Labs at Klang Valley Eco Ardence at Klang Valley EcoWorld! Drop by to enjoy a promotion price on SPLAT Lavendersept and Ultracomplex at only RM17.88 each (UP RM19.90). Hurry, offer lasts till 28 Feb 2018.
 — Products shown: SPLAT Ultracomplex Toothpaste and SPLAT Lavendersept Toothpaste.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4388955"/>
                  </a:ext>
                </a:extLst>
              </a:tr>
            </a:tbl>
          </a:graphicData>
        </a:graphic>
      </p:graphicFrame>
      <p:sp>
        <p:nvSpPr>
          <p:cNvPr id="4" name="Text Placeholder 3">
            <a:extLst>
              <a:ext uri="{FF2B5EF4-FFF2-40B4-BE49-F238E27FC236}">
                <a16:creationId xmlns:a16="http://schemas.microsoft.com/office/drawing/2014/main" id="{7FF8D80D-D553-4D2E-8075-B34F2355A15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0286723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2186C-8DDF-4AE0-AECF-D53E41F69201}"/>
              </a:ext>
            </a:extLst>
          </p:cNvPr>
          <p:cNvSpPr>
            <a:spLocks noGrp="1"/>
          </p:cNvSpPr>
          <p:nvPr>
            <p:ph type="title"/>
          </p:nvPr>
        </p:nvSpPr>
        <p:spPr/>
        <p:txBody>
          <a:bodyPr/>
          <a:lstStyle/>
          <a:p>
            <a:r>
              <a:rPr lang="en-US"/>
              <a:t>Facebook Own Posts Table - 9 of 9</a:t>
            </a:r>
          </a:p>
        </p:txBody>
      </p:sp>
      <p:graphicFrame>
        <p:nvGraphicFramePr>
          <p:cNvPr id="5" name="Table Placeholder 4">
            <a:extLst>
              <a:ext uri="{FF2B5EF4-FFF2-40B4-BE49-F238E27FC236}">
                <a16:creationId xmlns:a16="http://schemas.microsoft.com/office/drawing/2014/main" id="{01FF2893-AE54-4954-B190-C388136E325C}"/>
              </a:ext>
            </a:extLst>
          </p:cNvPr>
          <p:cNvGraphicFramePr>
            <a:graphicFrameLocks noGrp="1"/>
          </p:cNvGraphicFramePr>
          <p:nvPr>
            <p:ph type="tbl" sz="quarter" idx="13"/>
            <p:extLst>
              <p:ext uri="{D42A27DB-BD31-4B8C-83A1-F6EECF244321}">
                <p14:modId xmlns:p14="http://schemas.microsoft.com/office/powerpoint/2010/main" val="3286353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74087705"/>
                    </a:ext>
                  </a:extLst>
                </a:gridCol>
                <a:gridCol w="658368">
                  <a:extLst>
                    <a:ext uri="{9D8B030D-6E8A-4147-A177-3AD203B41FA5}">
                      <a16:colId xmlns:a16="http://schemas.microsoft.com/office/drawing/2014/main" val="416926634"/>
                    </a:ext>
                  </a:extLst>
                </a:gridCol>
                <a:gridCol w="658368">
                  <a:extLst>
                    <a:ext uri="{9D8B030D-6E8A-4147-A177-3AD203B41FA5}">
                      <a16:colId xmlns:a16="http://schemas.microsoft.com/office/drawing/2014/main" val="142166800"/>
                    </a:ext>
                  </a:extLst>
                </a:gridCol>
                <a:gridCol w="658368">
                  <a:extLst>
                    <a:ext uri="{9D8B030D-6E8A-4147-A177-3AD203B41FA5}">
                      <a16:colId xmlns:a16="http://schemas.microsoft.com/office/drawing/2014/main" val="2032479483"/>
                    </a:ext>
                  </a:extLst>
                </a:gridCol>
                <a:gridCol w="658368">
                  <a:extLst>
                    <a:ext uri="{9D8B030D-6E8A-4147-A177-3AD203B41FA5}">
                      <a16:colId xmlns:a16="http://schemas.microsoft.com/office/drawing/2014/main" val="1022773458"/>
                    </a:ext>
                  </a:extLst>
                </a:gridCol>
                <a:gridCol w="658368">
                  <a:extLst>
                    <a:ext uri="{9D8B030D-6E8A-4147-A177-3AD203B41FA5}">
                      <a16:colId xmlns:a16="http://schemas.microsoft.com/office/drawing/2014/main" val="1403560757"/>
                    </a:ext>
                  </a:extLst>
                </a:gridCol>
                <a:gridCol w="658368">
                  <a:extLst>
                    <a:ext uri="{9D8B030D-6E8A-4147-A177-3AD203B41FA5}">
                      <a16:colId xmlns:a16="http://schemas.microsoft.com/office/drawing/2014/main" val="835905192"/>
                    </a:ext>
                  </a:extLst>
                </a:gridCol>
                <a:gridCol w="658368">
                  <a:extLst>
                    <a:ext uri="{9D8B030D-6E8A-4147-A177-3AD203B41FA5}">
                      <a16:colId xmlns:a16="http://schemas.microsoft.com/office/drawing/2014/main" val="1640754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37635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- 2018-02-02 12:00:00</a:t>
                      </a:r>
                      <a:r>
                        <a:rPr kumimoji="0" lang="en-US" sz="1000" b="0" i="0" u="none" strike="noStrike" kern="1200" cap="none" spc="0" normalizeH="0" baseline="0" noProof="0">
                          <a:ln>
                            <a:noFill/>
                          </a:ln>
                          <a:solidFill>
                            <a:prstClr val="black"/>
                          </a:solidFill>
                          <a:effectLst/>
                          <a:uLnTx/>
                          <a:uFillTx/>
                          <a:latin typeface="+mn-lt"/>
                          <a:ea typeface="+mn-ea"/>
                          <a:cs typeface="+mn-cs"/>
                        </a:rPr>
                        <a:t>
It’s February and let’s welcome the flavour of the month, #SPLAT Biocalcium Toothpaste!
Enjoy a RM1 discount when you purchase SPLAT Biocalcium toothpaste in all sales channels starting today until the end of the month!
It’s available at:
CARiNG PHARMACY
Jaya Grocer
Ben's Independent Grocer
#ProfessionalOralCare
#NaturalIngredients
#oralhygiene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48057511"/>
                  </a:ext>
                </a:extLst>
              </a:tr>
            </a:tbl>
          </a:graphicData>
        </a:graphic>
      </p:graphicFrame>
      <p:sp>
        <p:nvSpPr>
          <p:cNvPr id="4" name="Text Placeholder 3">
            <a:extLst>
              <a:ext uri="{FF2B5EF4-FFF2-40B4-BE49-F238E27FC236}">
                <a16:creationId xmlns:a16="http://schemas.microsoft.com/office/drawing/2014/main" id="{D561814A-0BB8-4FD2-9991-C739D15D4BE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3714808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D8772-00C2-4774-98E6-494A05F39ABE}"/>
              </a:ext>
            </a:extLst>
          </p:cNvPr>
          <p:cNvSpPr>
            <a:spLocks noGrp="1"/>
          </p:cNvSpPr>
          <p:nvPr>
            <p:ph type="title"/>
          </p:nvPr>
        </p:nvSpPr>
        <p:spPr/>
        <p:txBody>
          <a:bodyPr/>
          <a:lstStyle/>
          <a:p>
            <a:r>
              <a:rPr lang="en-US"/>
              <a:t>Facebook Own Posts Table - 1 of 19</a:t>
            </a:r>
          </a:p>
        </p:txBody>
      </p:sp>
      <p:graphicFrame>
        <p:nvGraphicFramePr>
          <p:cNvPr id="5" name="Table Placeholder 4">
            <a:extLst>
              <a:ext uri="{FF2B5EF4-FFF2-40B4-BE49-F238E27FC236}">
                <a16:creationId xmlns:a16="http://schemas.microsoft.com/office/drawing/2014/main" id="{B59A555C-7CCE-414F-8F1A-EC581C7D6C3B}"/>
              </a:ext>
            </a:extLst>
          </p:cNvPr>
          <p:cNvGraphicFramePr>
            <a:graphicFrameLocks noGrp="1"/>
          </p:cNvGraphicFramePr>
          <p:nvPr>
            <p:ph type="tbl" sz="quarter" idx="13"/>
            <p:extLst>
              <p:ext uri="{D42A27DB-BD31-4B8C-83A1-F6EECF244321}">
                <p14:modId xmlns:p14="http://schemas.microsoft.com/office/powerpoint/2010/main" val="2543258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62596239"/>
                    </a:ext>
                  </a:extLst>
                </a:gridCol>
                <a:gridCol w="246888">
                  <a:extLst>
                    <a:ext uri="{9D8B030D-6E8A-4147-A177-3AD203B41FA5}">
                      <a16:colId xmlns:a16="http://schemas.microsoft.com/office/drawing/2014/main" val="1563490599"/>
                    </a:ext>
                  </a:extLst>
                </a:gridCol>
                <a:gridCol w="246888">
                  <a:extLst>
                    <a:ext uri="{9D8B030D-6E8A-4147-A177-3AD203B41FA5}">
                      <a16:colId xmlns:a16="http://schemas.microsoft.com/office/drawing/2014/main" val="1338424551"/>
                    </a:ext>
                  </a:extLst>
                </a:gridCol>
                <a:gridCol w="246888">
                  <a:extLst>
                    <a:ext uri="{9D8B030D-6E8A-4147-A177-3AD203B41FA5}">
                      <a16:colId xmlns:a16="http://schemas.microsoft.com/office/drawing/2014/main" val="3316847306"/>
                    </a:ext>
                  </a:extLst>
                </a:gridCol>
                <a:gridCol w="246888">
                  <a:extLst>
                    <a:ext uri="{9D8B030D-6E8A-4147-A177-3AD203B41FA5}">
                      <a16:colId xmlns:a16="http://schemas.microsoft.com/office/drawing/2014/main" val="842808447"/>
                    </a:ext>
                  </a:extLst>
                </a:gridCol>
                <a:gridCol w="246888">
                  <a:extLst>
                    <a:ext uri="{9D8B030D-6E8A-4147-A177-3AD203B41FA5}">
                      <a16:colId xmlns:a16="http://schemas.microsoft.com/office/drawing/2014/main" val="1243777763"/>
                    </a:ext>
                  </a:extLst>
                </a:gridCol>
                <a:gridCol w="246888">
                  <a:extLst>
                    <a:ext uri="{9D8B030D-6E8A-4147-A177-3AD203B41FA5}">
                      <a16:colId xmlns:a16="http://schemas.microsoft.com/office/drawing/2014/main" val="3909039533"/>
                    </a:ext>
                  </a:extLst>
                </a:gridCol>
                <a:gridCol w="246888">
                  <a:extLst>
                    <a:ext uri="{9D8B030D-6E8A-4147-A177-3AD203B41FA5}">
                      <a16:colId xmlns:a16="http://schemas.microsoft.com/office/drawing/2014/main" val="2080978552"/>
                    </a:ext>
                  </a:extLst>
                </a:gridCol>
                <a:gridCol w="246888">
                  <a:extLst>
                    <a:ext uri="{9D8B030D-6E8A-4147-A177-3AD203B41FA5}">
                      <a16:colId xmlns:a16="http://schemas.microsoft.com/office/drawing/2014/main" val="3502581861"/>
                    </a:ext>
                  </a:extLst>
                </a:gridCol>
                <a:gridCol w="246888">
                  <a:extLst>
                    <a:ext uri="{9D8B030D-6E8A-4147-A177-3AD203B41FA5}">
                      <a16:colId xmlns:a16="http://schemas.microsoft.com/office/drawing/2014/main" val="4169758287"/>
                    </a:ext>
                  </a:extLst>
                </a:gridCol>
                <a:gridCol w="246888">
                  <a:extLst>
                    <a:ext uri="{9D8B030D-6E8A-4147-A177-3AD203B41FA5}">
                      <a16:colId xmlns:a16="http://schemas.microsoft.com/office/drawing/2014/main" val="3670766545"/>
                    </a:ext>
                  </a:extLst>
                </a:gridCol>
                <a:gridCol w="246888">
                  <a:extLst>
                    <a:ext uri="{9D8B030D-6E8A-4147-A177-3AD203B41FA5}">
                      <a16:colId xmlns:a16="http://schemas.microsoft.com/office/drawing/2014/main" val="2446454690"/>
                    </a:ext>
                  </a:extLst>
                </a:gridCol>
                <a:gridCol w="246888">
                  <a:extLst>
                    <a:ext uri="{9D8B030D-6E8A-4147-A177-3AD203B41FA5}">
                      <a16:colId xmlns:a16="http://schemas.microsoft.com/office/drawing/2014/main" val="346302611"/>
                    </a:ext>
                  </a:extLst>
                </a:gridCol>
                <a:gridCol w="246888">
                  <a:extLst>
                    <a:ext uri="{9D8B030D-6E8A-4147-A177-3AD203B41FA5}">
                      <a16:colId xmlns:a16="http://schemas.microsoft.com/office/drawing/2014/main" val="272495107"/>
                    </a:ext>
                  </a:extLst>
                </a:gridCol>
                <a:gridCol w="246888">
                  <a:extLst>
                    <a:ext uri="{9D8B030D-6E8A-4147-A177-3AD203B41FA5}">
                      <a16:colId xmlns:a16="http://schemas.microsoft.com/office/drawing/2014/main" val="2976316443"/>
                    </a:ext>
                  </a:extLst>
                </a:gridCol>
                <a:gridCol w="246888">
                  <a:extLst>
                    <a:ext uri="{9D8B030D-6E8A-4147-A177-3AD203B41FA5}">
                      <a16:colId xmlns:a16="http://schemas.microsoft.com/office/drawing/2014/main" val="1650397029"/>
                    </a:ext>
                  </a:extLst>
                </a:gridCol>
                <a:gridCol w="246888">
                  <a:extLst>
                    <a:ext uri="{9D8B030D-6E8A-4147-A177-3AD203B41FA5}">
                      <a16:colId xmlns:a16="http://schemas.microsoft.com/office/drawing/2014/main" val="3720969581"/>
                    </a:ext>
                  </a:extLst>
                </a:gridCol>
                <a:gridCol w="246888">
                  <a:extLst>
                    <a:ext uri="{9D8B030D-6E8A-4147-A177-3AD203B41FA5}">
                      <a16:colId xmlns:a16="http://schemas.microsoft.com/office/drawing/2014/main" val="440119719"/>
                    </a:ext>
                  </a:extLst>
                </a:gridCol>
                <a:gridCol w="246888">
                  <a:extLst>
                    <a:ext uri="{9D8B030D-6E8A-4147-A177-3AD203B41FA5}">
                      <a16:colId xmlns:a16="http://schemas.microsoft.com/office/drawing/2014/main" val="1690122740"/>
                    </a:ext>
                  </a:extLst>
                </a:gridCol>
                <a:gridCol w="246888">
                  <a:extLst>
                    <a:ext uri="{9D8B030D-6E8A-4147-A177-3AD203B41FA5}">
                      <a16:colId xmlns:a16="http://schemas.microsoft.com/office/drawing/2014/main" val="1272791358"/>
                    </a:ext>
                  </a:extLst>
                </a:gridCol>
                <a:gridCol w="246888">
                  <a:extLst>
                    <a:ext uri="{9D8B030D-6E8A-4147-A177-3AD203B41FA5}">
                      <a16:colId xmlns:a16="http://schemas.microsoft.com/office/drawing/2014/main" val="1249214538"/>
                    </a:ext>
                  </a:extLst>
                </a:gridCol>
                <a:gridCol w="246888">
                  <a:extLst>
                    <a:ext uri="{9D8B030D-6E8A-4147-A177-3AD203B41FA5}">
                      <a16:colId xmlns:a16="http://schemas.microsoft.com/office/drawing/2014/main" val="3723707726"/>
                    </a:ext>
                  </a:extLst>
                </a:gridCol>
                <a:gridCol w="246888">
                  <a:extLst>
                    <a:ext uri="{9D8B030D-6E8A-4147-A177-3AD203B41FA5}">
                      <a16:colId xmlns:a16="http://schemas.microsoft.com/office/drawing/2014/main" val="401007666"/>
                    </a:ext>
                  </a:extLst>
                </a:gridCol>
                <a:gridCol w="246888">
                  <a:extLst>
                    <a:ext uri="{9D8B030D-6E8A-4147-A177-3AD203B41FA5}">
                      <a16:colId xmlns:a16="http://schemas.microsoft.com/office/drawing/2014/main" val="3831779780"/>
                    </a:ext>
                  </a:extLst>
                </a:gridCol>
                <a:gridCol w="246888">
                  <a:extLst>
                    <a:ext uri="{9D8B030D-6E8A-4147-A177-3AD203B41FA5}">
                      <a16:colId xmlns:a16="http://schemas.microsoft.com/office/drawing/2014/main" val="1188373281"/>
                    </a:ext>
                  </a:extLst>
                </a:gridCol>
                <a:gridCol w="246888">
                  <a:extLst>
                    <a:ext uri="{9D8B030D-6E8A-4147-A177-3AD203B41FA5}">
                      <a16:colId xmlns:a16="http://schemas.microsoft.com/office/drawing/2014/main" val="3750822847"/>
                    </a:ext>
                  </a:extLst>
                </a:gridCol>
                <a:gridCol w="246888">
                  <a:extLst>
                    <a:ext uri="{9D8B030D-6E8A-4147-A177-3AD203B41FA5}">
                      <a16:colId xmlns:a16="http://schemas.microsoft.com/office/drawing/2014/main" val="2239438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3504835"/>
                  </a:ext>
                </a:extLst>
              </a:tr>
            </a:tbl>
          </a:graphicData>
        </a:graphic>
      </p:graphicFrame>
      <p:sp>
        <p:nvSpPr>
          <p:cNvPr id="4" name="Text Placeholder 3">
            <a:extLst>
              <a:ext uri="{FF2B5EF4-FFF2-40B4-BE49-F238E27FC236}">
                <a16:creationId xmlns:a16="http://schemas.microsoft.com/office/drawing/2014/main" id="{382F7589-34AC-41FA-B0C5-FB3E36223CF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053430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B03DA-17D1-41BE-AA1C-9EA34C403A5B}"/>
              </a:ext>
            </a:extLst>
          </p:cNvPr>
          <p:cNvSpPr>
            <a:spLocks noGrp="1"/>
          </p:cNvSpPr>
          <p:nvPr>
            <p:ph type="title"/>
          </p:nvPr>
        </p:nvSpPr>
        <p:spPr/>
        <p:txBody>
          <a:bodyPr/>
          <a:lstStyle/>
          <a:p>
            <a:r>
              <a:rPr lang="en-US"/>
              <a:t>Facebook Own Posts Table - 2 of 19</a:t>
            </a:r>
          </a:p>
        </p:txBody>
      </p:sp>
      <p:graphicFrame>
        <p:nvGraphicFramePr>
          <p:cNvPr id="5" name="Table Placeholder 4">
            <a:extLst>
              <a:ext uri="{FF2B5EF4-FFF2-40B4-BE49-F238E27FC236}">
                <a16:creationId xmlns:a16="http://schemas.microsoft.com/office/drawing/2014/main" id="{5C0C6292-9D8F-4825-8B96-7AE34CAF28CD}"/>
              </a:ext>
            </a:extLst>
          </p:cNvPr>
          <p:cNvGraphicFramePr>
            <a:graphicFrameLocks noGrp="1"/>
          </p:cNvGraphicFramePr>
          <p:nvPr>
            <p:ph type="tbl" sz="quarter" idx="13"/>
            <p:extLst>
              <p:ext uri="{D42A27DB-BD31-4B8C-83A1-F6EECF244321}">
                <p14:modId xmlns:p14="http://schemas.microsoft.com/office/powerpoint/2010/main" val="4076707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25689215"/>
                    </a:ext>
                  </a:extLst>
                </a:gridCol>
                <a:gridCol w="246888">
                  <a:extLst>
                    <a:ext uri="{9D8B030D-6E8A-4147-A177-3AD203B41FA5}">
                      <a16:colId xmlns:a16="http://schemas.microsoft.com/office/drawing/2014/main" val="1518861300"/>
                    </a:ext>
                  </a:extLst>
                </a:gridCol>
                <a:gridCol w="246888">
                  <a:extLst>
                    <a:ext uri="{9D8B030D-6E8A-4147-A177-3AD203B41FA5}">
                      <a16:colId xmlns:a16="http://schemas.microsoft.com/office/drawing/2014/main" val="2303526479"/>
                    </a:ext>
                  </a:extLst>
                </a:gridCol>
                <a:gridCol w="246888">
                  <a:extLst>
                    <a:ext uri="{9D8B030D-6E8A-4147-A177-3AD203B41FA5}">
                      <a16:colId xmlns:a16="http://schemas.microsoft.com/office/drawing/2014/main" val="4040831432"/>
                    </a:ext>
                  </a:extLst>
                </a:gridCol>
                <a:gridCol w="246888">
                  <a:extLst>
                    <a:ext uri="{9D8B030D-6E8A-4147-A177-3AD203B41FA5}">
                      <a16:colId xmlns:a16="http://schemas.microsoft.com/office/drawing/2014/main" val="390753344"/>
                    </a:ext>
                  </a:extLst>
                </a:gridCol>
                <a:gridCol w="246888">
                  <a:extLst>
                    <a:ext uri="{9D8B030D-6E8A-4147-A177-3AD203B41FA5}">
                      <a16:colId xmlns:a16="http://schemas.microsoft.com/office/drawing/2014/main" val="1309369068"/>
                    </a:ext>
                  </a:extLst>
                </a:gridCol>
                <a:gridCol w="246888">
                  <a:extLst>
                    <a:ext uri="{9D8B030D-6E8A-4147-A177-3AD203B41FA5}">
                      <a16:colId xmlns:a16="http://schemas.microsoft.com/office/drawing/2014/main" val="844381226"/>
                    </a:ext>
                  </a:extLst>
                </a:gridCol>
                <a:gridCol w="246888">
                  <a:extLst>
                    <a:ext uri="{9D8B030D-6E8A-4147-A177-3AD203B41FA5}">
                      <a16:colId xmlns:a16="http://schemas.microsoft.com/office/drawing/2014/main" val="1552449948"/>
                    </a:ext>
                  </a:extLst>
                </a:gridCol>
                <a:gridCol w="246888">
                  <a:extLst>
                    <a:ext uri="{9D8B030D-6E8A-4147-A177-3AD203B41FA5}">
                      <a16:colId xmlns:a16="http://schemas.microsoft.com/office/drawing/2014/main" val="3811930539"/>
                    </a:ext>
                  </a:extLst>
                </a:gridCol>
                <a:gridCol w="246888">
                  <a:extLst>
                    <a:ext uri="{9D8B030D-6E8A-4147-A177-3AD203B41FA5}">
                      <a16:colId xmlns:a16="http://schemas.microsoft.com/office/drawing/2014/main" val="918574027"/>
                    </a:ext>
                  </a:extLst>
                </a:gridCol>
                <a:gridCol w="246888">
                  <a:extLst>
                    <a:ext uri="{9D8B030D-6E8A-4147-A177-3AD203B41FA5}">
                      <a16:colId xmlns:a16="http://schemas.microsoft.com/office/drawing/2014/main" val="3114503595"/>
                    </a:ext>
                  </a:extLst>
                </a:gridCol>
                <a:gridCol w="246888">
                  <a:extLst>
                    <a:ext uri="{9D8B030D-6E8A-4147-A177-3AD203B41FA5}">
                      <a16:colId xmlns:a16="http://schemas.microsoft.com/office/drawing/2014/main" val="2693025554"/>
                    </a:ext>
                  </a:extLst>
                </a:gridCol>
                <a:gridCol w="246888">
                  <a:extLst>
                    <a:ext uri="{9D8B030D-6E8A-4147-A177-3AD203B41FA5}">
                      <a16:colId xmlns:a16="http://schemas.microsoft.com/office/drawing/2014/main" val="1002658047"/>
                    </a:ext>
                  </a:extLst>
                </a:gridCol>
                <a:gridCol w="246888">
                  <a:extLst>
                    <a:ext uri="{9D8B030D-6E8A-4147-A177-3AD203B41FA5}">
                      <a16:colId xmlns:a16="http://schemas.microsoft.com/office/drawing/2014/main" val="3281291042"/>
                    </a:ext>
                  </a:extLst>
                </a:gridCol>
                <a:gridCol w="246888">
                  <a:extLst>
                    <a:ext uri="{9D8B030D-6E8A-4147-A177-3AD203B41FA5}">
                      <a16:colId xmlns:a16="http://schemas.microsoft.com/office/drawing/2014/main" val="1210161188"/>
                    </a:ext>
                  </a:extLst>
                </a:gridCol>
                <a:gridCol w="246888">
                  <a:extLst>
                    <a:ext uri="{9D8B030D-6E8A-4147-A177-3AD203B41FA5}">
                      <a16:colId xmlns:a16="http://schemas.microsoft.com/office/drawing/2014/main" val="2735550862"/>
                    </a:ext>
                  </a:extLst>
                </a:gridCol>
                <a:gridCol w="246888">
                  <a:extLst>
                    <a:ext uri="{9D8B030D-6E8A-4147-A177-3AD203B41FA5}">
                      <a16:colId xmlns:a16="http://schemas.microsoft.com/office/drawing/2014/main" val="3981923076"/>
                    </a:ext>
                  </a:extLst>
                </a:gridCol>
                <a:gridCol w="246888">
                  <a:extLst>
                    <a:ext uri="{9D8B030D-6E8A-4147-A177-3AD203B41FA5}">
                      <a16:colId xmlns:a16="http://schemas.microsoft.com/office/drawing/2014/main" val="3674842153"/>
                    </a:ext>
                  </a:extLst>
                </a:gridCol>
                <a:gridCol w="246888">
                  <a:extLst>
                    <a:ext uri="{9D8B030D-6E8A-4147-A177-3AD203B41FA5}">
                      <a16:colId xmlns:a16="http://schemas.microsoft.com/office/drawing/2014/main" val="1522675307"/>
                    </a:ext>
                  </a:extLst>
                </a:gridCol>
                <a:gridCol w="246888">
                  <a:extLst>
                    <a:ext uri="{9D8B030D-6E8A-4147-A177-3AD203B41FA5}">
                      <a16:colId xmlns:a16="http://schemas.microsoft.com/office/drawing/2014/main" val="994297031"/>
                    </a:ext>
                  </a:extLst>
                </a:gridCol>
                <a:gridCol w="246888">
                  <a:extLst>
                    <a:ext uri="{9D8B030D-6E8A-4147-A177-3AD203B41FA5}">
                      <a16:colId xmlns:a16="http://schemas.microsoft.com/office/drawing/2014/main" val="2584654980"/>
                    </a:ext>
                  </a:extLst>
                </a:gridCol>
                <a:gridCol w="246888">
                  <a:extLst>
                    <a:ext uri="{9D8B030D-6E8A-4147-A177-3AD203B41FA5}">
                      <a16:colId xmlns:a16="http://schemas.microsoft.com/office/drawing/2014/main" val="3190179947"/>
                    </a:ext>
                  </a:extLst>
                </a:gridCol>
                <a:gridCol w="246888">
                  <a:extLst>
                    <a:ext uri="{9D8B030D-6E8A-4147-A177-3AD203B41FA5}">
                      <a16:colId xmlns:a16="http://schemas.microsoft.com/office/drawing/2014/main" val="3873574542"/>
                    </a:ext>
                  </a:extLst>
                </a:gridCol>
                <a:gridCol w="246888">
                  <a:extLst>
                    <a:ext uri="{9D8B030D-6E8A-4147-A177-3AD203B41FA5}">
                      <a16:colId xmlns:a16="http://schemas.microsoft.com/office/drawing/2014/main" val="1401768034"/>
                    </a:ext>
                  </a:extLst>
                </a:gridCol>
                <a:gridCol w="246888">
                  <a:extLst>
                    <a:ext uri="{9D8B030D-6E8A-4147-A177-3AD203B41FA5}">
                      <a16:colId xmlns:a16="http://schemas.microsoft.com/office/drawing/2014/main" val="1632348087"/>
                    </a:ext>
                  </a:extLst>
                </a:gridCol>
                <a:gridCol w="246888">
                  <a:extLst>
                    <a:ext uri="{9D8B030D-6E8A-4147-A177-3AD203B41FA5}">
                      <a16:colId xmlns:a16="http://schemas.microsoft.com/office/drawing/2014/main" val="1882169988"/>
                    </a:ext>
                  </a:extLst>
                </a:gridCol>
                <a:gridCol w="246888">
                  <a:extLst>
                    <a:ext uri="{9D8B030D-6E8A-4147-A177-3AD203B41FA5}">
                      <a16:colId xmlns:a16="http://schemas.microsoft.com/office/drawing/2014/main" val="2630950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9349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- 2018-02-28 12:00:00</a:t>
                      </a:r>
                      <a:r>
                        <a:rPr kumimoji="0" lang="en-US" sz="1000" b="0" i="0" u="none" strike="noStrike" kern="1200" cap="none" spc="0" normalizeH="0" baseline="0" noProof="0">
                          <a:ln>
                            <a:noFill/>
                          </a:ln>
                          <a:solidFill>
                            <a:prstClr val="black"/>
                          </a:solidFill>
                          <a:effectLst/>
                          <a:uLnTx/>
                          <a:uFillTx/>
                          <a:latin typeface="+mn-lt"/>
                          <a:ea typeface="+mn-ea"/>
                          <a:cs typeface="+mn-cs"/>
                        </a:rPr>
                        <a:t>
Hydroxyapatite is a mineral of natural origin and the main component of solid dental tissue. It is the third major component of the human body, following water and collagen.
Nano-hydroxyapatite particles are used in the new generation of SPLAT toothpaste like #SPLAT Biocalcium to enrich dental enamel with minerals and avert tooth decay in its early stages.
#SPLATtoothpaste
#NaturalIngredients
#ProfessionalOralCare
#BrushingTeeth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81400763"/>
                  </a:ext>
                </a:extLst>
              </a:tr>
            </a:tbl>
          </a:graphicData>
        </a:graphic>
      </p:graphicFrame>
      <p:sp>
        <p:nvSpPr>
          <p:cNvPr id="4" name="Text Placeholder 3">
            <a:extLst>
              <a:ext uri="{FF2B5EF4-FFF2-40B4-BE49-F238E27FC236}">
                <a16:creationId xmlns:a16="http://schemas.microsoft.com/office/drawing/2014/main" id="{B239E4E1-68B7-46B0-9F32-06B14D6B89F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0998154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A648F-3F91-4EBA-AEEB-3619ECE83DBD}"/>
              </a:ext>
            </a:extLst>
          </p:cNvPr>
          <p:cNvSpPr>
            <a:spLocks noGrp="1"/>
          </p:cNvSpPr>
          <p:nvPr>
            <p:ph type="title"/>
          </p:nvPr>
        </p:nvSpPr>
        <p:spPr/>
        <p:txBody>
          <a:bodyPr/>
          <a:lstStyle/>
          <a:p>
            <a:r>
              <a:rPr lang="en-US"/>
              <a:t>Facebook Own Posts Table - 3 of 19</a:t>
            </a:r>
          </a:p>
        </p:txBody>
      </p:sp>
      <p:graphicFrame>
        <p:nvGraphicFramePr>
          <p:cNvPr id="5" name="Table Placeholder 4">
            <a:extLst>
              <a:ext uri="{FF2B5EF4-FFF2-40B4-BE49-F238E27FC236}">
                <a16:creationId xmlns:a16="http://schemas.microsoft.com/office/drawing/2014/main" id="{5E2227F4-7111-488B-995E-84406DD1009B}"/>
              </a:ext>
            </a:extLst>
          </p:cNvPr>
          <p:cNvGraphicFramePr>
            <a:graphicFrameLocks noGrp="1"/>
          </p:cNvGraphicFramePr>
          <p:nvPr>
            <p:ph type="tbl" sz="quarter" idx="13"/>
            <p:extLst>
              <p:ext uri="{D42A27DB-BD31-4B8C-83A1-F6EECF244321}">
                <p14:modId xmlns:p14="http://schemas.microsoft.com/office/powerpoint/2010/main" val="879781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95477390"/>
                    </a:ext>
                  </a:extLst>
                </a:gridCol>
                <a:gridCol w="246888">
                  <a:extLst>
                    <a:ext uri="{9D8B030D-6E8A-4147-A177-3AD203B41FA5}">
                      <a16:colId xmlns:a16="http://schemas.microsoft.com/office/drawing/2014/main" val="4057088720"/>
                    </a:ext>
                  </a:extLst>
                </a:gridCol>
                <a:gridCol w="246888">
                  <a:extLst>
                    <a:ext uri="{9D8B030D-6E8A-4147-A177-3AD203B41FA5}">
                      <a16:colId xmlns:a16="http://schemas.microsoft.com/office/drawing/2014/main" val="3575043947"/>
                    </a:ext>
                  </a:extLst>
                </a:gridCol>
                <a:gridCol w="246888">
                  <a:extLst>
                    <a:ext uri="{9D8B030D-6E8A-4147-A177-3AD203B41FA5}">
                      <a16:colId xmlns:a16="http://schemas.microsoft.com/office/drawing/2014/main" val="4219998733"/>
                    </a:ext>
                  </a:extLst>
                </a:gridCol>
                <a:gridCol w="246888">
                  <a:extLst>
                    <a:ext uri="{9D8B030D-6E8A-4147-A177-3AD203B41FA5}">
                      <a16:colId xmlns:a16="http://schemas.microsoft.com/office/drawing/2014/main" val="3127499486"/>
                    </a:ext>
                  </a:extLst>
                </a:gridCol>
                <a:gridCol w="246888">
                  <a:extLst>
                    <a:ext uri="{9D8B030D-6E8A-4147-A177-3AD203B41FA5}">
                      <a16:colId xmlns:a16="http://schemas.microsoft.com/office/drawing/2014/main" val="1096101765"/>
                    </a:ext>
                  </a:extLst>
                </a:gridCol>
                <a:gridCol w="246888">
                  <a:extLst>
                    <a:ext uri="{9D8B030D-6E8A-4147-A177-3AD203B41FA5}">
                      <a16:colId xmlns:a16="http://schemas.microsoft.com/office/drawing/2014/main" val="3727999690"/>
                    </a:ext>
                  </a:extLst>
                </a:gridCol>
                <a:gridCol w="246888">
                  <a:extLst>
                    <a:ext uri="{9D8B030D-6E8A-4147-A177-3AD203B41FA5}">
                      <a16:colId xmlns:a16="http://schemas.microsoft.com/office/drawing/2014/main" val="70675732"/>
                    </a:ext>
                  </a:extLst>
                </a:gridCol>
                <a:gridCol w="246888">
                  <a:extLst>
                    <a:ext uri="{9D8B030D-6E8A-4147-A177-3AD203B41FA5}">
                      <a16:colId xmlns:a16="http://schemas.microsoft.com/office/drawing/2014/main" val="2030088186"/>
                    </a:ext>
                  </a:extLst>
                </a:gridCol>
                <a:gridCol w="246888">
                  <a:extLst>
                    <a:ext uri="{9D8B030D-6E8A-4147-A177-3AD203B41FA5}">
                      <a16:colId xmlns:a16="http://schemas.microsoft.com/office/drawing/2014/main" val="87685889"/>
                    </a:ext>
                  </a:extLst>
                </a:gridCol>
                <a:gridCol w="246888">
                  <a:extLst>
                    <a:ext uri="{9D8B030D-6E8A-4147-A177-3AD203B41FA5}">
                      <a16:colId xmlns:a16="http://schemas.microsoft.com/office/drawing/2014/main" val="1165958221"/>
                    </a:ext>
                  </a:extLst>
                </a:gridCol>
                <a:gridCol w="246888">
                  <a:extLst>
                    <a:ext uri="{9D8B030D-6E8A-4147-A177-3AD203B41FA5}">
                      <a16:colId xmlns:a16="http://schemas.microsoft.com/office/drawing/2014/main" val="3829795748"/>
                    </a:ext>
                  </a:extLst>
                </a:gridCol>
                <a:gridCol w="246888">
                  <a:extLst>
                    <a:ext uri="{9D8B030D-6E8A-4147-A177-3AD203B41FA5}">
                      <a16:colId xmlns:a16="http://schemas.microsoft.com/office/drawing/2014/main" val="1524813646"/>
                    </a:ext>
                  </a:extLst>
                </a:gridCol>
                <a:gridCol w="246888">
                  <a:extLst>
                    <a:ext uri="{9D8B030D-6E8A-4147-A177-3AD203B41FA5}">
                      <a16:colId xmlns:a16="http://schemas.microsoft.com/office/drawing/2014/main" val="3851905997"/>
                    </a:ext>
                  </a:extLst>
                </a:gridCol>
                <a:gridCol w="246888">
                  <a:extLst>
                    <a:ext uri="{9D8B030D-6E8A-4147-A177-3AD203B41FA5}">
                      <a16:colId xmlns:a16="http://schemas.microsoft.com/office/drawing/2014/main" val="3964437190"/>
                    </a:ext>
                  </a:extLst>
                </a:gridCol>
                <a:gridCol w="246888">
                  <a:extLst>
                    <a:ext uri="{9D8B030D-6E8A-4147-A177-3AD203B41FA5}">
                      <a16:colId xmlns:a16="http://schemas.microsoft.com/office/drawing/2014/main" val="3293495772"/>
                    </a:ext>
                  </a:extLst>
                </a:gridCol>
                <a:gridCol w="246888">
                  <a:extLst>
                    <a:ext uri="{9D8B030D-6E8A-4147-A177-3AD203B41FA5}">
                      <a16:colId xmlns:a16="http://schemas.microsoft.com/office/drawing/2014/main" val="868739418"/>
                    </a:ext>
                  </a:extLst>
                </a:gridCol>
                <a:gridCol w="246888">
                  <a:extLst>
                    <a:ext uri="{9D8B030D-6E8A-4147-A177-3AD203B41FA5}">
                      <a16:colId xmlns:a16="http://schemas.microsoft.com/office/drawing/2014/main" val="1828683368"/>
                    </a:ext>
                  </a:extLst>
                </a:gridCol>
                <a:gridCol w="246888">
                  <a:extLst>
                    <a:ext uri="{9D8B030D-6E8A-4147-A177-3AD203B41FA5}">
                      <a16:colId xmlns:a16="http://schemas.microsoft.com/office/drawing/2014/main" val="2786129702"/>
                    </a:ext>
                  </a:extLst>
                </a:gridCol>
                <a:gridCol w="246888">
                  <a:extLst>
                    <a:ext uri="{9D8B030D-6E8A-4147-A177-3AD203B41FA5}">
                      <a16:colId xmlns:a16="http://schemas.microsoft.com/office/drawing/2014/main" val="709435062"/>
                    </a:ext>
                  </a:extLst>
                </a:gridCol>
                <a:gridCol w="246888">
                  <a:extLst>
                    <a:ext uri="{9D8B030D-6E8A-4147-A177-3AD203B41FA5}">
                      <a16:colId xmlns:a16="http://schemas.microsoft.com/office/drawing/2014/main" val="3848222702"/>
                    </a:ext>
                  </a:extLst>
                </a:gridCol>
                <a:gridCol w="246888">
                  <a:extLst>
                    <a:ext uri="{9D8B030D-6E8A-4147-A177-3AD203B41FA5}">
                      <a16:colId xmlns:a16="http://schemas.microsoft.com/office/drawing/2014/main" val="4144093396"/>
                    </a:ext>
                  </a:extLst>
                </a:gridCol>
                <a:gridCol w="246888">
                  <a:extLst>
                    <a:ext uri="{9D8B030D-6E8A-4147-A177-3AD203B41FA5}">
                      <a16:colId xmlns:a16="http://schemas.microsoft.com/office/drawing/2014/main" val="2985662501"/>
                    </a:ext>
                  </a:extLst>
                </a:gridCol>
                <a:gridCol w="246888">
                  <a:extLst>
                    <a:ext uri="{9D8B030D-6E8A-4147-A177-3AD203B41FA5}">
                      <a16:colId xmlns:a16="http://schemas.microsoft.com/office/drawing/2014/main" val="2058142633"/>
                    </a:ext>
                  </a:extLst>
                </a:gridCol>
                <a:gridCol w="246888">
                  <a:extLst>
                    <a:ext uri="{9D8B030D-6E8A-4147-A177-3AD203B41FA5}">
                      <a16:colId xmlns:a16="http://schemas.microsoft.com/office/drawing/2014/main" val="1957135678"/>
                    </a:ext>
                  </a:extLst>
                </a:gridCol>
                <a:gridCol w="246888">
                  <a:extLst>
                    <a:ext uri="{9D8B030D-6E8A-4147-A177-3AD203B41FA5}">
                      <a16:colId xmlns:a16="http://schemas.microsoft.com/office/drawing/2014/main" val="3944405956"/>
                    </a:ext>
                  </a:extLst>
                </a:gridCol>
                <a:gridCol w="246888">
                  <a:extLst>
                    <a:ext uri="{9D8B030D-6E8A-4147-A177-3AD203B41FA5}">
                      <a16:colId xmlns:a16="http://schemas.microsoft.com/office/drawing/2014/main" val="3168587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12117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- 2018-02-26 12:00:00</a:t>
                      </a:r>
                      <a:r>
                        <a:rPr kumimoji="0" lang="en-US" sz="1000" b="0" i="0" u="none" strike="noStrike" kern="1200" cap="none" spc="0" normalizeH="0" baseline="0" noProof="0">
                          <a:ln>
                            <a:noFill/>
                          </a:ln>
                          <a:solidFill>
                            <a:prstClr val="black"/>
                          </a:solidFill>
                          <a:effectLst/>
                          <a:uLnTx/>
                          <a:uFillTx/>
                          <a:latin typeface="+mn-lt"/>
                          <a:ea typeface="+mn-ea"/>
                          <a:cs typeface="+mn-cs"/>
                        </a:rPr>
                        <a:t>
February is a special month – we have celebrated festivals that bring us closer to our loved ones. 
Do you know what keeps your teeth together?
#SPLAT
#SPLATsmile
#ProfessionalOralCare
#naturalproducts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46547932"/>
                  </a:ext>
                </a:extLst>
              </a:tr>
            </a:tbl>
          </a:graphicData>
        </a:graphic>
      </p:graphicFrame>
      <p:sp>
        <p:nvSpPr>
          <p:cNvPr id="4" name="Text Placeholder 3">
            <a:extLst>
              <a:ext uri="{FF2B5EF4-FFF2-40B4-BE49-F238E27FC236}">
                <a16:creationId xmlns:a16="http://schemas.microsoft.com/office/drawing/2014/main" id="{DF42AF85-CBAA-4B77-8E76-AEF67F0AC64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9842113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0F0F7-9ED5-4CE0-958A-77FC44F34395}"/>
              </a:ext>
            </a:extLst>
          </p:cNvPr>
          <p:cNvSpPr>
            <a:spLocks noGrp="1"/>
          </p:cNvSpPr>
          <p:nvPr>
            <p:ph type="title"/>
          </p:nvPr>
        </p:nvSpPr>
        <p:spPr/>
        <p:txBody>
          <a:bodyPr/>
          <a:lstStyle/>
          <a:p>
            <a:r>
              <a:rPr lang="en-US"/>
              <a:t>Facebook Own Posts Table - 4 of 19</a:t>
            </a:r>
          </a:p>
        </p:txBody>
      </p:sp>
      <p:graphicFrame>
        <p:nvGraphicFramePr>
          <p:cNvPr id="5" name="Table Placeholder 4">
            <a:extLst>
              <a:ext uri="{FF2B5EF4-FFF2-40B4-BE49-F238E27FC236}">
                <a16:creationId xmlns:a16="http://schemas.microsoft.com/office/drawing/2014/main" id="{02254CAF-2B5A-446B-973E-6081540507E2}"/>
              </a:ext>
            </a:extLst>
          </p:cNvPr>
          <p:cNvGraphicFramePr>
            <a:graphicFrameLocks noGrp="1"/>
          </p:cNvGraphicFramePr>
          <p:nvPr>
            <p:ph type="tbl" sz="quarter" idx="13"/>
            <p:extLst>
              <p:ext uri="{D42A27DB-BD31-4B8C-83A1-F6EECF244321}">
                <p14:modId xmlns:p14="http://schemas.microsoft.com/office/powerpoint/2010/main" val="903076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71512497"/>
                    </a:ext>
                  </a:extLst>
                </a:gridCol>
                <a:gridCol w="246888">
                  <a:extLst>
                    <a:ext uri="{9D8B030D-6E8A-4147-A177-3AD203B41FA5}">
                      <a16:colId xmlns:a16="http://schemas.microsoft.com/office/drawing/2014/main" val="3083236716"/>
                    </a:ext>
                  </a:extLst>
                </a:gridCol>
                <a:gridCol w="246888">
                  <a:extLst>
                    <a:ext uri="{9D8B030D-6E8A-4147-A177-3AD203B41FA5}">
                      <a16:colId xmlns:a16="http://schemas.microsoft.com/office/drawing/2014/main" val="1854119082"/>
                    </a:ext>
                  </a:extLst>
                </a:gridCol>
                <a:gridCol w="246888">
                  <a:extLst>
                    <a:ext uri="{9D8B030D-6E8A-4147-A177-3AD203B41FA5}">
                      <a16:colId xmlns:a16="http://schemas.microsoft.com/office/drawing/2014/main" val="3867801768"/>
                    </a:ext>
                  </a:extLst>
                </a:gridCol>
                <a:gridCol w="246888">
                  <a:extLst>
                    <a:ext uri="{9D8B030D-6E8A-4147-A177-3AD203B41FA5}">
                      <a16:colId xmlns:a16="http://schemas.microsoft.com/office/drawing/2014/main" val="3710812660"/>
                    </a:ext>
                  </a:extLst>
                </a:gridCol>
                <a:gridCol w="246888">
                  <a:extLst>
                    <a:ext uri="{9D8B030D-6E8A-4147-A177-3AD203B41FA5}">
                      <a16:colId xmlns:a16="http://schemas.microsoft.com/office/drawing/2014/main" val="2559195991"/>
                    </a:ext>
                  </a:extLst>
                </a:gridCol>
                <a:gridCol w="246888">
                  <a:extLst>
                    <a:ext uri="{9D8B030D-6E8A-4147-A177-3AD203B41FA5}">
                      <a16:colId xmlns:a16="http://schemas.microsoft.com/office/drawing/2014/main" val="2272125719"/>
                    </a:ext>
                  </a:extLst>
                </a:gridCol>
                <a:gridCol w="246888">
                  <a:extLst>
                    <a:ext uri="{9D8B030D-6E8A-4147-A177-3AD203B41FA5}">
                      <a16:colId xmlns:a16="http://schemas.microsoft.com/office/drawing/2014/main" val="2805484411"/>
                    </a:ext>
                  </a:extLst>
                </a:gridCol>
                <a:gridCol w="246888">
                  <a:extLst>
                    <a:ext uri="{9D8B030D-6E8A-4147-A177-3AD203B41FA5}">
                      <a16:colId xmlns:a16="http://schemas.microsoft.com/office/drawing/2014/main" val="3113446543"/>
                    </a:ext>
                  </a:extLst>
                </a:gridCol>
                <a:gridCol w="246888">
                  <a:extLst>
                    <a:ext uri="{9D8B030D-6E8A-4147-A177-3AD203B41FA5}">
                      <a16:colId xmlns:a16="http://schemas.microsoft.com/office/drawing/2014/main" val="1666539939"/>
                    </a:ext>
                  </a:extLst>
                </a:gridCol>
                <a:gridCol w="246888">
                  <a:extLst>
                    <a:ext uri="{9D8B030D-6E8A-4147-A177-3AD203B41FA5}">
                      <a16:colId xmlns:a16="http://schemas.microsoft.com/office/drawing/2014/main" val="3765350650"/>
                    </a:ext>
                  </a:extLst>
                </a:gridCol>
                <a:gridCol w="246888">
                  <a:extLst>
                    <a:ext uri="{9D8B030D-6E8A-4147-A177-3AD203B41FA5}">
                      <a16:colId xmlns:a16="http://schemas.microsoft.com/office/drawing/2014/main" val="2122333777"/>
                    </a:ext>
                  </a:extLst>
                </a:gridCol>
                <a:gridCol w="246888">
                  <a:extLst>
                    <a:ext uri="{9D8B030D-6E8A-4147-A177-3AD203B41FA5}">
                      <a16:colId xmlns:a16="http://schemas.microsoft.com/office/drawing/2014/main" val="552846536"/>
                    </a:ext>
                  </a:extLst>
                </a:gridCol>
                <a:gridCol w="246888">
                  <a:extLst>
                    <a:ext uri="{9D8B030D-6E8A-4147-A177-3AD203B41FA5}">
                      <a16:colId xmlns:a16="http://schemas.microsoft.com/office/drawing/2014/main" val="3054250511"/>
                    </a:ext>
                  </a:extLst>
                </a:gridCol>
                <a:gridCol w="246888">
                  <a:extLst>
                    <a:ext uri="{9D8B030D-6E8A-4147-A177-3AD203B41FA5}">
                      <a16:colId xmlns:a16="http://schemas.microsoft.com/office/drawing/2014/main" val="1270805529"/>
                    </a:ext>
                  </a:extLst>
                </a:gridCol>
                <a:gridCol w="246888">
                  <a:extLst>
                    <a:ext uri="{9D8B030D-6E8A-4147-A177-3AD203B41FA5}">
                      <a16:colId xmlns:a16="http://schemas.microsoft.com/office/drawing/2014/main" val="2749019425"/>
                    </a:ext>
                  </a:extLst>
                </a:gridCol>
                <a:gridCol w="246888">
                  <a:extLst>
                    <a:ext uri="{9D8B030D-6E8A-4147-A177-3AD203B41FA5}">
                      <a16:colId xmlns:a16="http://schemas.microsoft.com/office/drawing/2014/main" val="4181808116"/>
                    </a:ext>
                  </a:extLst>
                </a:gridCol>
                <a:gridCol w="246888">
                  <a:extLst>
                    <a:ext uri="{9D8B030D-6E8A-4147-A177-3AD203B41FA5}">
                      <a16:colId xmlns:a16="http://schemas.microsoft.com/office/drawing/2014/main" val="1051900522"/>
                    </a:ext>
                  </a:extLst>
                </a:gridCol>
                <a:gridCol w="246888">
                  <a:extLst>
                    <a:ext uri="{9D8B030D-6E8A-4147-A177-3AD203B41FA5}">
                      <a16:colId xmlns:a16="http://schemas.microsoft.com/office/drawing/2014/main" val="3735223361"/>
                    </a:ext>
                  </a:extLst>
                </a:gridCol>
                <a:gridCol w="246888">
                  <a:extLst>
                    <a:ext uri="{9D8B030D-6E8A-4147-A177-3AD203B41FA5}">
                      <a16:colId xmlns:a16="http://schemas.microsoft.com/office/drawing/2014/main" val="2300171721"/>
                    </a:ext>
                  </a:extLst>
                </a:gridCol>
                <a:gridCol w="246888">
                  <a:extLst>
                    <a:ext uri="{9D8B030D-6E8A-4147-A177-3AD203B41FA5}">
                      <a16:colId xmlns:a16="http://schemas.microsoft.com/office/drawing/2014/main" val="2171246087"/>
                    </a:ext>
                  </a:extLst>
                </a:gridCol>
                <a:gridCol w="246888">
                  <a:extLst>
                    <a:ext uri="{9D8B030D-6E8A-4147-A177-3AD203B41FA5}">
                      <a16:colId xmlns:a16="http://schemas.microsoft.com/office/drawing/2014/main" val="1940250316"/>
                    </a:ext>
                  </a:extLst>
                </a:gridCol>
                <a:gridCol w="246888">
                  <a:extLst>
                    <a:ext uri="{9D8B030D-6E8A-4147-A177-3AD203B41FA5}">
                      <a16:colId xmlns:a16="http://schemas.microsoft.com/office/drawing/2014/main" val="594403769"/>
                    </a:ext>
                  </a:extLst>
                </a:gridCol>
                <a:gridCol w="246888">
                  <a:extLst>
                    <a:ext uri="{9D8B030D-6E8A-4147-A177-3AD203B41FA5}">
                      <a16:colId xmlns:a16="http://schemas.microsoft.com/office/drawing/2014/main" val="467771555"/>
                    </a:ext>
                  </a:extLst>
                </a:gridCol>
                <a:gridCol w="246888">
                  <a:extLst>
                    <a:ext uri="{9D8B030D-6E8A-4147-A177-3AD203B41FA5}">
                      <a16:colId xmlns:a16="http://schemas.microsoft.com/office/drawing/2014/main" val="2636886267"/>
                    </a:ext>
                  </a:extLst>
                </a:gridCol>
                <a:gridCol w="246888">
                  <a:extLst>
                    <a:ext uri="{9D8B030D-6E8A-4147-A177-3AD203B41FA5}">
                      <a16:colId xmlns:a16="http://schemas.microsoft.com/office/drawing/2014/main" val="2740526361"/>
                    </a:ext>
                  </a:extLst>
                </a:gridCol>
                <a:gridCol w="246888">
                  <a:extLst>
                    <a:ext uri="{9D8B030D-6E8A-4147-A177-3AD203B41FA5}">
                      <a16:colId xmlns:a16="http://schemas.microsoft.com/office/drawing/2014/main" val="1800210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14428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- 2018-02-24 12:00:00</a:t>
                      </a:r>
                      <a:r>
                        <a:rPr kumimoji="0" lang="en-US" sz="1000" b="0" i="0" u="none" strike="noStrike" kern="1200" cap="none" spc="0" normalizeH="0" baseline="0" noProof="0">
                          <a:ln>
                            <a:noFill/>
                          </a:ln>
                          <a:solidFill>
                            <a:prstClr val="black"/>
                          </a:solidFill>
                          <a:effectLst/>
                          <a:uLnTx/>
                          <a:uFillTx/>
                          <a:latin typeface="+mn-lt"/>
                          <a:ea typeface="+mn-ea"/>
                          <a:cs typeface="+mn-cs"/>
                        </a:rPr>
                        <a:t>
Canker sores aka mouth ulcers are the small, shallow ulcers that appear on your tongue, soft palate (the roof of your mouth), or inside your cheeks.
You can reduce canker sores by: 
1. Avoiding acidic and spicy food which irritate your mouth 
2. Keeping your mouth free of food after meals by flossing or brushing your teeth with #SPLAT toothpaste
#SPLATtoothpaste
#OralHygiene
#NaturalIngredients
#ProfessionalOralCare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74868494"/>
                  </a:ext>
                </a:extLst>
              </a:tr>
            </a:tbl>
          </a:graphicData>
        </a:graphic>
      </p:graphicFrame>
      <p:sp>
        <p:nvSpPr>
          <p:cNvPr id="4" name="Text Placeholder 3">
            <a:extLst>
              <a:ext uri="{FF2B5EF4-FFF2-40B4-BE49-F238E27FC236}">
                <a16:creationId xmlns:a16="http://schemas.microsoft.com/office/drawing/2014/main" id="{CA38CBFE-8ED5-408E-AAD1-009EFADAF46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3407448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70E54-B89D-4D94-83A2-88BB9B1BE6CA}"/>
              </a:ext>
            </a:extLst>
          </p:cNvPr>
          <p:cNvSpPr>
            <a:spLocks noGrp="1"/>
          </p:cNvSpPr>
          <p:nvPr>
            <p:ph type="title"/>
          </p:nvPr>
        </p:nvSpPr>
        <p:spPr/>
        <p:txBody>
          <a:bodyPr/>
          <a:lstStyle/>
          <a:p>
            <a:r>
              <a:rPr lang="en-US"/>
              <a:t>Facebook Own Posts Table - 5 of 19</a:t>
            </a:r>
          </a:p>
        </p:txBody>
      </p:sp>
      <p:graphicFrame>
        <p:nvGraphicFramePr>
          <p:cNvPr id="5" name="Table Placeholder 4">
            <a:extLst>
              <a:ext uri="{FF2B5EF4-FFF2-40B4-BE49-F238E27FC236}">
                <a16:creationId xmlns:a16="http://schemas.microsoft.com/office/drawing/2014/main" id="{DF0F8DCE-0204-47C0-AD27-737775F3676C}"/>
              </a:ext>
            </a:extLst>
          </p:cNvPr>
          <p:cNvGraphicFramePr>
            <a:graphicFrameLocks noGrp="1"/>
          </p:cNvGraphicFramePr>
          <p:nvPr>
            <p:ph type="tbl" sz="quarter" idx="13"/>
            <p:extLst>
              <p:ext uri="{D42A27DB-BD31-4B8C-83A1-F6EECF244321}">
                <p14:modId xmlns:p14="http://schemas.microsoft.com/office/powerpoint/2010/main" val="1679381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3333568"/>
                    </a:ext>
                  </a:extLst>
                </a:gridCol>
                <a:gridCol w="246888">
                  <a:extLst>
                    <a:ext uri="{9D8B030D-6E8A-4147-A177-3AD203B41FA5}">
                      <a16:colId xmlns:a16="http://schemas.microsoft.com/office/drawing/2014/main" val="494724778"/>
                    </a:ext>
                  </a:extLst>
                </a:gridCol>
                <a:gridCol w="246888">
                  <a:extLst>
                    <a:ext uri="{9D8B030D-6E8A-4147-A177-3AD203B41FA5}">
                      <a16:colId xmlns:a16="http://schemas.microsoft.com/office/drawing/2014/main" val="1728077765"/>
                    </a:ext>
                  </a:extLst>
                </a:gridCol>
                <a:gridCol w="246888">
                  <a:extLst>
                    <a:ext uri="{9D8B030D-6E8A-4147-A177-3AD203B41FA5}">
                      <a16:colId xmlns:a16="http://schemas.microsoft.com/office/drawing/2014/main" val="581466654"/>
                    </a:ext>
                  </a:extLst>
                </a:gridCol>
                <a:gridCol w="246888">
                  <a:extLst>
                    <a:ext uri="{9D8B030D-6E8A-4147-A177-3AD203B41FA5}">
                      <a16:colId xmlns:a16="http://schemas.microsoft.com/office/drawing/2014/main" val="1795328371"/>
                    </a:ext>
                  </a:extLst>
                </a:gridCol>
                <a:gridCol w="246888">
                  <a:extLst>
                    <a:ext uri="{9D8B030D-6E8A-4147-A177-3AD203B41FA5}">
                      <a16:colId xmlns:a16="http://schemas.microsoft.com/office/drawing/2014/main" val="1370903104"/>
                    </a:ext>
                  </a:extLst>
                </a:gridCol>
                <a:gridCol w="246888">
                  <a:extLst>
                    <a:ext uri="{9D8B030D-6E8A-4147-A177-3AD203B41FA5}">
                      <a16:colId xmlns:a16="http://schemas.microsoft.com/office/drawing/2014/main" val="3676459907"/>
                    </a:ext>
                  </a:extLst>
                </a:gridCol>
                <a:gridCol w="246888">
                  <a:extLst>
                    <a:ext uri="{9D8B030D-6E8A-4147-A177-3AD203B41FA5}">
                      <a16:colId xmlns:a16="http://schemas.microsoft.com/office/drawing/2014/main" val="4242546308"/>
                    </a:ext>
                  </a:extLst>
                </a:gridCol>
                <a:gridCol w="246888">
                  <a:extLst>
                    <a:ext uri="{9D8B030D-6E8A-4147-A177-3AD203B41FA5}">
                      <a16:colId xmlns:a16="http://schemas.microsoft.com/office/drawing/2014/main" val="3098994499"/>
                    </a:ext>
                  </a:extLst>
                </a:gridCol>
                <a:gridCol w="246888">
                  <a:extLst>
                    <a:ext uri="{9D8B030D-6E8A-4147-A177-3AD203B41FA5}">
                      <a16:colId xmlns:a16="http://schemas.microsoft.com/office/drawing/2014/main" val="412164220"/>
                    </a:ext>
                  </a:extLst>
                </a:gridCol>
                <a:gridCol w="246888">
                  <a:extLst>
                    <a:ext uri="{9D8B030D-6E8A-4147-A177-3AD203B41FA5}">
                      <a16:colId xmlns:a16="http://schemas.microsoft.com/office/drawing/2014/main" val="2068237674"/>
                    </a:ext>
                  </a:extLst>
                </a:gridCol>
                <a:gridCol w="246888">
                  <a:extLst>
                    <a:ext uri="{9D8B030D-6E8A-4147-A177-3AD203B41FA5}">
                      <a16:colId xmlns:a16="http://schemas.microsoft.com/office/drawing/2014/main" val="2044749710"/>
                    </a:ext>
                  </a:extLst>
                </a:gridCol>
                <a:gridCol w="246888">
                  <a:extLst>
                    <a:ext uri="{9D8B030D-6E8A-4147-A177-3AD203B41FA5}">
                      <a16:colId xmlns:a16="http://schemas.microsoft.com/office/drawing/2014/main" val="646963023"/>
                    </a:ext>
                  </a:extLst>
                </a:gridCol>
                <a:gridCol w="246888">
                  <a:extLst>
                    <a:ext uri="{9D8B030D-6E8A-4147-A177-3AD203B41FA5}">
                      <a16:colId xmlns:a16="http://schemas.microsoft.com/office/drawing/2014/main" val="1742481803"/>
                    </a:ext>
                  </a:extLst>
                </a:gridCol>
                <a:gridCol w="246888">
                  <a:extLst>
                    <a:ext uri="{9D8B030D-6E8A-4147-A177-3AD203B41FA5}">
                      <a16:colId xmlns:a16="http://schemas.microsoft.com/office/drawing/2014/main" val="2287491175"/>
                    </a:ext>
                  </a:extLst>
                </a:gridCol>
                <a:gridCol w="246888">
                  <a:extLst>
                    <a:ext uri="{9D8B030D-6E8A-4147-A177-3AD203B41FA5}">
                      <a16:colId xmlns:a16="http://schemas.microsoft.com/office/drawing/2014/main" val="4007589568"/>
                    </a:ext>
                  </a:extLst>
                </a:gridCol>
                <a:gridCol w="246888">
                  <a:extLst>
                    <a:ext uri="{9D8B030D-6E8A-4147-A177-3AD203B41FA5}">
                      <a16:colId xmlns:a16="http://schemas.microsoft.com/office/drawing/2014/main" val="177782402"/>
                    </a:ext>
                  </a:extLst>
                </a:gridCol>
                <a:gridCol w="246888">
                  <a:extLst>
                    <a:ext uri="{9D8B030D-6E8A-4147-A177-3AD203B41FA5}">
                      <a16:colId xmlns:a16="http://schemas.microsoft.com/office/drawing/2014/main" val="3878251823"/>
                    </a:ext>
                  </a:extLst>
                </a:gridCol>
                <a:gridCol w="246888">
                  <a:extLst>
                    <a:ext uri="{9D8B030D-6E8A-4147-A177-3AD203B41FA5}">
                      <a16:colId xmlns:a16="http://schemas.microsoft.com/office/drawing/2014/main" val="3500181543"/>
                    </a:ext>
                  </a:extLst>
                </a:gridCol>
                <a:gridCol w="246888">
                  <a:extLst>
                    <a:ext uri="{9D8B030D-6E8A-4147-A177-3AD203B41FA5}">
                      <a16:colId xmlns:a16="http://schemas.microsoft.com/office/drawing/2014/main" val="107904480"/>
                    </a:ext>
                  </a:extLst>
                </a:gridCol>
                <a:gridCol w="246888">
                  <a:extLst>
                    <a:ext uri="{9D8B030D-6E8A-4147-A177-3AD203B41FA5}">
                      <a16:colId xmlns:a16="http://schemas.microsoft.com/office/drawing/2014/main" val="1265187290"/>
                    </a:ext>
                  </a:extLst>
                </a:gridCol>
                <a:gridCol w="246888">
                  <a:extLst>
                    <a:ext uri="{9D8B030D-6E8A-4147-A177-3AD203B41FA5}">
                      <a16:colId xmlns:a16="http://schemas.microsoft.com/office/drawing/2014/main" val="1804997288"/>
                    </a:ext>
                  </a:extLst>
                </a:gridCol>
                <a:gridCol w="246888">
                  <a:extLst>
                    <a:ext uri="{9D8B030D-6E8A-4147-A177-3AD203B41FA5}">
                      <a16:colId xmlns:a16="http://schemas.microsoft.com/office/drawing/2014/main" val="1735136867"/>
                    </a:ext>
                  </a:extLst>
                </a:gridCol>
                <a:gridCol w="246888">
                  <a:extLst>
                    <a:ext uri="{9D8B030D-6E8A-4147-A177-3AD203B41FA5}">
                      <a16:colId xmlns:a16="http://schemas.microsoft.com/office/drawing/2014/main" val="4171458774"/>
                    </a:ext>
                  </a:extLst>
                </a:gridCol>
                <a:gridCol w="246888">
                  <a:extLst>
                    <a:ext uri="{9D8B030D-6E8A-4147-A177-3AD203B41FA5}">
                      <a16:colId xmlns:a16="http://schemas.microsoft.com/office/drawing/2014/main" val="3252909657"/>
                    </a:ext>
                  </a:extLst>
                </a:gridCol>
                <a:gridCol w="246888">
                  <a:extLst>
                    <a:ext uri="{9D8B030D-6E8A-4147-A177-3AD203B41FA5}">
                      <a16:colId xmlns:a16="http://schemas.microsoft.com/office/drawing/2014/main" val="452581297"/>
                    </a:ext>
                  </a:extLst>
                </a:gridCol>
                <a:gridCol w="246888">
                  <a:extLst>
                    <a:ext uri="{9D8B030D-6E8A-4147-A177-3AD203B41FA5}">
                      <a16:colId xmlns:a16="http://schemas.microsoft.com/office/drawing/2014/main" val="199914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5911863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- 2018-02-22 12:00:00</a:t>
                      </a:r>
                      <a:r>
                        <a:rPr kumimoji="0" lang="en-US" sz="1000" b="0" i="0" u="none" strike="noStrike" kern="1200" cap="none" spc="0" normalizeH="0" baseline="0" noProof="0">
                          <a:ln>
                            <a:noFill/>
                          </a:ln>
                          <a:solidFill>
                            <a:prstClr val="black"/>
                          </a:solidFill>
                          <a:effectLst/>
                          <a:uLnTx/>
                          <a:uFillTx/>
                          <a:latin typeface="+mn-lt"/>
                          <a:ea typeface="+mn-ea"/>
                          <a:cs typeface="+mn-cs"/>
                        </a:rPr>
                        <a:t>
There are two types of people in the world, which type are you?
:p
PS, you only need an estimated pea sized amount of toothpaste to clean your teeth properly.
#SPLAT
#SPLATsmile
#ProfessionalOralCare
#naturalproducts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72113690"/>
                  </a:ext>
                </a:extLst>
              </a:tr>
            </a:tbl>
          </a:graphicData>
        </a:graphic>
      </p:graphicFrame>
      <p:sp>
        <p:nvSpPr>
          <p:cNvPr id="4" name="Text Placeholder 3">
            <a:extLst>
              <a:ext uri="{FF2B5EF4-FFF2-40B4-BE49-F238E27FC236}">
                <a16:creationId xmlns:a16="http://schemas.microsoft.com/office/drawing/2014/main" id="{DF4EACF1-3FF7-4A02-AFAD-08188F4AA83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4920432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A2C17-F116-4E90-988D-F194588CBE9D}"/>
              </a:ext>
            </a:extLst>
          </p:cNvPr>
          <p:cNvSpPr>
            <a:spLocks noGrp="1"/>
          </p:cNvSpPr>
          <p:nvPr>
            <p:ph type="title"/>
          </p:nvPr>
        </p:nvSpPr>
        <p:spPr/>
        <p:txBody>
          <a:bodyPr/>
          <a:lstStyle/>
          <a:p>
            <a:r>
              <a:rPr lang="en-US"/>
              <a:t>Facebook Own Posts Table - 6 of 19</a:t>
            </a:r>
          </a:p>
        </p:txBody>
      </p:sp>
      <p:graphicFrame>
        <p:nvGraphicFramePr>
          <p:cNvPr id="5" name="Table Placeholder 4">
            <a:extLst>
              <a:ext uri="{FF2B5EF4-FFF2-40B4-BE49-F238E27FC236}">
                <a16:creationId xmlns:a16="http://schemas.microsoft.com/office/drawing/2014/main" id="{67125E25-725A-46A4-96A6-E3E1F7B85FCA}"/>
              </a:ext>
            </a:extLst>
          </p:cNvPr>
          <p:cNvGraphicFramePr>
            <a:graphicFrameLocks noGrp="1"/>
          </p:cNvGraphicFramePr>
          <p:nvPr>
            <p:ph type="tbl" sz="quarter" idx="13"/>
            <p:extLst>
              <p:ext uri="{D42A27DB-BD31-4B8C-83A1-F6EECF244321}">
                <p14:modId xmlns:p14="http://schemas.microsoft.com/office/powerpoint/2010/main" val="163959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44673876"/>
                    </a:ext>
                  </a:extLst>
                </a:gridCol>
                <a:gridCol w="246888">
                  <a:extLst>
                    <a:ext uri="{9D8B030D-6E8A-4147-A177-3AD203B41FA5}">
                      <a16:colId xmlns:a16="http://schemas.microsoft.com/office/drawing/2014/main" val="3672483995"/>
                    </a:ext>
                  </a:extLst>
                </a:gridCol>
                <a:gridCol w="246888">
                  <a:extLst>
                    <a:ext uri="{9D8B030D-6E8A-4147-A177-3AD203B41FA5}">
                      <a16:colId xmlns:a16="http://schemas.microsoft.com/office/drawing/2014/main" val="2795808957"/>
                    </a:ext>
                  </a:extLst>
                </a:gridCol>
                <a:gridCol w="246888">
                  <a:extLst>
                    <a:ext uri="{9D8B030D-6E8A-4147-A177-3AD203B41FA5}">
                      <a16:colId xmlns:a16="http://schemas.microsoft.com/office/drawing/2014/main" val="1949454466"/>
                    </a:ext>
                  </a:extLst>
                </a:gridCol>
                <a:gridCol w="246888">
                  <a:extLst>
                    <a:ext uri="{9D8B030D-6E8A-4147-A177-3AD203B41FA5}">
                      <a16:colId xmlns:a16="http://schemas.microsoft.com/office/drawing/2014/main" val="3211500766"/>
                    </a:ext>
                  </a:extLst>
                </a:gridCol>
                <a:gridCol w="246888">
                  <a:extLst>
                    <a:ext uri="{9D8B030D-6E8A-4147-A177-3AD203B41FA5}">
                      <a16:colId xmlns:a16="http://schemas.microsoft.com/office/drawing/2014/main" val="3659036600"/>
                    </a:ext>
                  </a:extLst>
                </a:gridCol>
                <a:gridCol w="246888">
                  <a:extLst>
                    <a:ext uri="{9D8B030D-6E8A-4147-A177-3AD203B41FA5}">
                      <a16:colId xmlns:a16="http://schemas.microsoft.com/office/drawing/2014/main" val="2915200118"/>
                    </a:ext>
                  </a:extLst>
                </a:gridCol>
                <a:gridCol w="246888">
                  <a:extLst>
                    <a:ext uri="{9D8B030D-6E8A-4147-A177-3AD203B41FA5}">
                      <a16:colId xmlns:a16="http://schemas.microsoft.com/office/drawing/2014/main" val="3394054791"/>
                    </a:ext>
                  </a:extLst>
                </a:gridCol>
                <a:gridCol w="246888">
                  <a:extLst>
                    <a:ext uri="{9D8B030D-6E8A-4147-A177-3AD203B41FA5}">
                      <a16:colId xmlns:a16="http://schemas.microsoft.com/office/drawing/2014/main" val="308930485"/>
                    </a:ext>
                  </a:extLst>
                </a:gridCol>
                <a:gridCol w="246888">
                  <a:extLst>
                    <a:ext uri="{9D8B030D-6E8A-4147-A177-3AD203B41FA5}">
                      <a16:colId xmlns:a16="http://schemas.microsoft.com/office/drawing/2014/main" val="1021757649"/>
                    </a:ext>
                  </a:extLst>
                </a:gridCol>
                <a:gridCol w="246888">
                  <a:extLst>
                    <a:ext uri="{9D8B030D-6E8A-4147-A177-3AD203B41FA5}">
                      <a16:colId xmlns:a16="http://schemas.microsoft.com/office/drawing/2014/main" val="2460525451"/>
                    </a:ext>
                  </a:extLst>
                </a:gridCol>
                <a:gridCol w="246888">
                  <a:extLst>
                    <a:ext uri="{9D8B030D-6E8A-4147-A177-3AD203B41FA5}">
                      <a16:colId xmlns:a16="http://schemas.microsoft.com/office/drawing/2014/main" val="1260578529"/>
                    </a:ext>
                  </a:extLst>
                </a:gridCol>
                <a:gridCol w="246888">
                  <a:extLst>
                    <a:ext uri="{9D8B030D-6E8A-4147-A177-3AD203B41FA5}">
                      <a16:colId xmlns:a16="http://schemas.microsoft.com/office/drawing/2014/main" val="3917206104"/>
                    </a:ext>
                  </a:extLst>
                </a:gridCol>
                <a:gridCol w="246888">
                  <a:extLst>
                    <a:ext uri="{9D8B030D-6E8A-4147-A177-3AD203B41FA5}">
                      <a16:colId xmlns:a16="http://schemas.microsoft.com/office/drawing/2014/main" val="829120479"/>
                    </a:ext>
                  </a:extLst>
                </a:gridCol>
                <a:gridCol w="246888">
                  <a:extLst>
                    <a:ext uri="{9D8B030D-6E8A-4147-A177-3AD203B41FA5}">
                      <a16:colId xmlns:a16="http://schemas.microsoft.com/office/drawing/2014/main" val="1375388642"/>
                    </a:ext>
                  </a:extLst>
                </a:gridCol>
                <a:gridCol w="246888">
                  <a:extLst>
                    <a:ext uri="{9D8B030D-6E8A-4147-A177-3AD203B41FA5}">
                      <a16:colId xmlns:a16="http://schemas.microsoft.com/office/drawing/2014/main" val="3161142481"/>
                    </a:ext>
                  </a:extLst>
                </a:gridCol>
                <a:gridCol w="246888">
                  <a:extLst>
                    <a:ext uri="{9D8B030D-6E8A-4147-A177-3AD203B41FA5}">
                      <a16:colId xmlns:a16="http://schemas.microsoft.com/office/drawing/2014/main" val="3339727217"/>
                    </a:ext>
                  </a:extLst>
                </a:gridCol>
                <a:gridCol w="246888">
                  <a:extLst>
                    <a:ext uri="{9D8B030D-6E8A-4147-A177-3AD203B41FA5}">
                      <a16:colId xmlns:a16="http://schemas.microsoft.com/office/drawing/2014/main" val="723734484"/>
                    </a:ext>
                  </a:extLst>
                </a:gridCol>
                <a:gridCol w="246888">
                  <a:extLst>
                    <a:ext uri="{9D8B030D-6E8A-4147-A177-3AD203B41FA5}">
                      <a16:colId xmlns:a16="http://schemas.microsoft.com/office/drawing/2014/main" val="812839685"/>
                    </a:ext>
                  </a:extLst>
                </a:gridCol>
                <a:gridCol w="246888">
                  <a:extLst>
                    <a:ext uri="{9D8B030D-6E8A-4147-A177-3AD203B41FA5}">
                      <a16:colId xmlns:a16="http://schemas.microsoft.com/office/drawing/2014/main" val="2700835514"/>
                    </a:ext>
                  </a:extLst>
                </a:gridCol>
                <a:gridCol w="246888">
                  <a:extLst>
                    <a:ext uri="{9D8B030D-6E8A-4147-A177-3AD203B41FA5}">
                      <a16:colId xmlns:a16="http://schemas.microsoft.com/office/drawing/2014/main" val="343238996"/>
                    </a:ext>
                  </a:extLst>
                </a:gridCol>
                <a:gridCol w="246888">
                  <a:extLst>
                    <a:ext uri="{9D8B030D-6E8A-4147-A177-3AD203B41FA5}">
                      <a16:colId xmlns:a16="http://schemas.microsoft.com/office/drawing/2014/main" val="869269236"/>
                    </a:ext>
                  </a:extLst>
                </a:gridCol>
                <a:gridCol w="246888">
                  <a:extLst>
                    <a:ext uri="{9D8B030D-6E8A-4147-A177-3AD203B41FA5}">
                      <a16:colId xmlns:a16="http://schemas.microsoft.com/office/drawing/2014/main" val="649273866"/>
                    </a:ext>
                  </a:extLst>
                </a:gridCol>
                <a:gridCol w="246888">
                  <a:extLst>
                    <a:ext uri="{9D8B030D-6E8A-4147-A177-3AD203B41FA5}">
                      <a16:colId xmlns:a16="http://schemas.microsoft.com/office/drawing/2014/main" val="3419960529"/>
                    </a:ext>
                  </a:extLst>
                </a:gridCol>
                <a:gridCol w="246888">
                  <a:extLst>
                    <a:ext uri="{9D8B030D-6E8A-4147-A177-3AD203B41FA5}">
                      <a16:colId xmlns:a16="http://schemas.microsoft.com/office/drawing/2014/main" val="773019995"/>
                    </a:ext>
                  </a:extLst>
                </a:gridCol>
                <a:gridCol w="246888">
                  <a:extLst>
                    <a:ext uri="{9D8B030D-6E8A-4147-A177-3AD203B41FA5}">
                      <a16:colId xmlns:a16="http://schemas.microsoft.com/office/drawing/2014/main" val="3983008425"/>
                    </a:ext>
                  </a:extLst>
                </a:gridCol>
                <a:gridCol w="246888">
                  <a:extLst>
                    <a:ext uri="{9D8B030D-6E8A-4147-A177-3AD203B41FA5}">
                      <a16:colId xmlns:a16="http://schemas.microsoft.com/office/drawing/2014/main" val="1890939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81480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- 2018-02-20 12:00:00</a:t>
                      </a:r>
                      <a:r>
                        <a:rPr kumimoji="0" lang="en-US" sz="1000" b="0" i="0" u="none" strike="noStrike" kern="1200" cap="none" spc="0" normalizeH="0" baseline="0" noProof="0">
                          <a:ln>
                            <a:noFill/>
                          </a:ln>
                          <a:solidFill>
                            <a:prstClr val="black"/>
                          </a:solidFill>
                          <a:effectLst/>
                          <a:uLnTx/>
                          <a:uFillTx/>
                          <a:latin typeface="+mn-lt"/>
                          <a:ea typeface="+mn-ea"/>
                          <a:cs typeface="+mn-cs"/>
                        </a:rPr>
                        <a:t>
Having too much pineapple tarts, kuih bangkit, muruku, dumplings, and other snacks this CNY?
Worry not, you can always brush away all the germs, bacteria, and plaque in your mouth with #SPLAT Biocalcium Toothpaste!
The natural papaya enzyme in the toothpaste can prevent plaque development in your mouth. 
Get your SPLAT Biocalcium Toothpaste at Ben's Independent Grocer.
#NaturalIngredients #ProfessionalOralCare
#SPLATtoothpaste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Malaysia, Age: 35 - 44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07766930"/>
                  </a:ext>
                </a:extLst>
              </a:tr>
            </a:tbl>
          </a:graphicData>
        </a:graphic>
      </p:graphicFrame>
      <p:sp>
        <p:nvSpPr>
          <p:cNvPr id="4" name="Text Placeholder 3">
            <a:extLst>
              <a:ext uri="{FF2B5EF4-FFF2-40B4-BE49-F238E27FC236}">
                <a16:creationId xmlns:a16="http://schemas.microsoft.com/office/drawing/2014/main" id="{5FF6BB6D-8766-4A4C-B128-1EA17338106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953103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C1557-8B96-4AE1-B083-1359D2782090}"/>
              </a:ext>
            </a:extLst>
          </p:cNvPr>
          <p:cNvSpPr>
            <a:spLocks noGrp="1"/>
          </p:cNvSpPr>
          <p:nvPr>
            <p:ph type="title"/>
          </p:nvPr>
        </p:nvSpPr>
        <p:spPr/>
        <p:txBody>
          <a:bodyPr/>
          <a:lstStyle/>
          <a:p>
            <a:r>
              <a:rPr lang="en-US"/>
              <a:t>Facebook Own Posts Table - 7 of 19</a:t>
            </a:r>
          </a:p>
        </p:txBody>
      </p:sp>
      <p:graphicFrame>
        <p:nvGraphicFramePr>
          <p:cNvPr id="5" name="Table Placeholder 4">
            <a:extLst>
              <a:ext uri="{FF2B5EF4-FFF2-40B4-BE49-F238E27FC236}">
                <a16:creationId xmlns:a16="http://schemas.microsoft.com/office/drawing/2014/main" id="{2F2A59F2-34DF-45E0-87D6-307F3555E866}"/>
              </a:ext>
            </a:extLst>
          </p:cNvPr>
          <p:cNvGraphicFramePr>
            <a:graphicFrameLocks noGrp="1"/>
          </p:cNvGraphicFramePr>
          <p:nvPr>
            <p:ph type="tbl" sz="quarter" idx="13"/>
            <p:extLst>
              <p:ext uri="{D42A27DB-BD31-4B8C-83A1-F6EECF244321}">
                <p14:modId xmlns:p14="http://schemas.microsoft.com/office/powerpoint/2010/main" val="1455472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17911482"/>
                    </a:ext>
                  </a:extLst>
                </a:gridCol>
                <a:gridCol w="246888">
                  <a:extLst>
                    <a:ext uri="{9D8B030D-6E8A-4147-A177-3AD203B41FA5}">
                      <a16:colId xmlns:a16="http://schemas.microsoft.com/office/drawing/2014/main" val="3595005608"/>
                    </a:ext>
                  </a:extLst>
                </a:gridCol>
                <a:gridCol w="246888">
                  <a:extLst>
                    <a:ext uri="{9D8B030D-6E8A-4147-A177-3AD203B41FA5}">
                      <a16:colId xmlns:a16="http://schemas.microsoft.com/office/drawing/2014/main" val="3366095127"/>
                    </a:ext>
                  </a:extLst>
                </a:gridCol>
                <a:gridCol w="246888">
                  <a:extLst>
                    <a:ext uri="{9D8B030D-6E8A-4147-A177-3AD203B41FA5}">
                      <a16:colId xmlns:a16="http://schemas.microsoft.com/office/drawing/2014/main" val="647063345"/>
                    </a:ext>
                  </a:extLst>
                </a:gridCol>
                <a:gridCol w="246888">
                  <a:extLst>
                    <a:ext uri="{9D8B030D-6E8A-4147-A177-3AD203B41FA5}">
                      <a16:colId xmlns:a16="http://schemas.microsoft.com/office/drawing/2014/main" val="826812166"/>
                    </a:ext>
                  </a:extLst>
                </a:gridCol>
                <a:gridCol w="246888">
                  <a:extLst>
                    <a:ext uri="{9D8B030D-6E8A-4147-A177-3AD203B41FA5}">
                      <a16:colId xmlns:a16="http://schemas.microsoft.com/office/drawing/2014/main" val="3999376091"/>
                    </a:ext>
                  </a:extLst>
                </a:gridCol>
                <a:gridCol w="246888">
                  <a:extLst>
                    <a:ext uri="{9D8B030D-6E8A-4147-A177-3AD203B41FA5}">
                      <a16:colId xmlns:a16="http://schemas.microsoft.com/office/drawing/2014/main" val="390162971"/>
                    </a:ext>
                  </a:extLst>
                </a:gridCol>
                <a:gridCol w="246888">
                  <a:extLst>
                    <a:ext uri="{9D8B030D-6E8A-4147-A177-3AD203B41FA5}">
                      <a16:colId xmlns:a16="http://schemas.microsoft.com/office/drawing/2014/main" val="2205397038"/>
                    </a:ext>
                  </a:extLst>
                </a:gridCol>
                <a:gridCol w="246888">
                  <a:extLst>
                    <a:ext uri="{9D8B030D-6E8A-4147-A177-3AD203B41FA5}">
                      <a16:colId xmlns:a16="http://schemas.microsoft.com/office/drawing/2014/main" val="785224074"/>
                    </a:ext>
                  </a:extLst>
                </a:gridCol>
                <a:gridCol w="246888">
                  <a:extLst>
                    <a:ext uri="{9D8B030D-6E8A-4147-A177-3AD203B41FA5}">
                      <a16:colId xmlns:a16="http://schemas.microsoft.com/office/drawing/2014/main" val="2711378323"/>
                    </a:ext>
                  </a:extLst>
                </a:gridCol>
                <a:gridCol w="246888">
                  <a:extLst>
                    <a:ext uri="{9D8B030D-6E8A-4147-A177-3AD203B41FA5}">
                      <a16:colId xmlns:a16="http://schemas.microsoft.com/office/drawing/2014/main" val="1449136425"/>
                    </a:ext>
                  </a:extLst>
                </a:gridCol>
                <a:gridCol w="246888">
                  <a:extLst>
                    <a:ext uri="{9D8B030D-6E8A-4147-A177-3AD203B41FA5}">
                      <a16:colId xmlns:a16="http://schemas.microsoft.com/office/drawing/2014/main" val="4200729928"/>
                    </a:ext>
                  </a:extLst>
                </a:gridCol>
                <a:gridCol w="246888">
                  <a:extLst>
                    <a:ext uri="{9D8B030D-6E8A-4147-A177-3AD203B41FA5}">
                      <a16:colId xmlns:a16="http://schemas.microsoft.com/office/drawing/2014/main" val="1348212730"/>
                    </a:ext>
                  </a:extLst>
                </a:gridCol>
                <a:gridCol w="246888">
                  <a:extLst>
                    <a:ext uri="{9D8B030D-6E8A-4147-A177-3AD203B41FA5}">
                      <a16:colId xmlns:a16="http://schemas.microsoft.com/office/drawing/2014/main" val="1993903249"/>
                    </a:ext>
                  </a:extLst>
                </a:gridCol>
                <a:gridCol w="246888">
                  <a:extLst>
                    <a:ext uri="{9D8B030D-6E8A-4147-A177-3AD203B41FA5}">
                      <a16:colId xmlns:a16="http://schemas.microsoft.com/office/drawing/2014/main" val="165760898"/>
                    </a:ext>
                  </a:extLst>
                </a:gridCol>
                <a:gridCol w="246888">
                  <a:extLst>
                    <a:ext uri="{9D8B030D-6E8A-4147-A177-3AD203B41FA5}">
                      <a16:colId xmlns:a16="http://schemas.microsoft.com/office/drawing/2014/main" val="1353057386"/>
                    </a:ext>
                  </a:extLst>
                </a:gridCol>
                <a:gridCol w="246888">
                  <a:extLst>
                    <a:ext uri="{9D8B030D-6E8A-4147-A177-3AD203B41FA5}">
                      <a16:colId xmlns:a16="http://schemas.microsoft.com/office/drawing/2014/main" val="2150605527"/>
                    </a:ext>
                  </a:extLst>
                </a:gridCol>
                <a:gridCol w="246888">
                  <a:extLst>
                    <a:ext uri="{9D8B030D-6E8A-4147-A177-3AD203B41FA5}">
                      <a16:colId xmlns:a16="http://schemas.microsoft.com/office/drawing/2014/main" val="4097835403"/>
                    </a:ext>
                  </a:extLst>
                </a:gridCol>
                <a:gridCol w="246888">
                  <a:extLst>
                    <a:ext uri="{9D8B030D-6E8A-4147-A177-3AD203B41FA5}">
                      <a16:colId xmlns:a16="http://schemas.microsoft.com/office/drawing/2014/main" val="556021343"/>
                    </a:ext>
                  </a:extLst>
                </a:gridCol>
                <a:gridCol w="246888">
                  <a:extLst>
                    <a:ext uri="{9D8B030D-6E8A-4147-A177-3AD203B41FA5}">
                      <a16:colId xmlns:a16="http://schemas.microsoft.com/office/drawing/2014/main" val="2319940529"/>
                    </a:ext>
                  </a:extLst>
                </a:gridCol>
                <a:gridCol w="246888">
                  <a:extLst>
                    <a:ext uri="{9D8B030D-6E8A-4147-A177-3AD203B41FA5}">
                      <a16:colId xmlns:a16="http://schemas.microsoft.com/office/drawing/2014/main" val="1985103846"/>
                    </a:ext>
                  </a:extLst>
                </a:gridCol>
                <a:gridCol w="246888">
                  <a:extLst>
                    <a:ext uri="{9D8B030D-6E8A-4147-A177-3AD203B41FA5}">
                      <a16:colId xmlns:a16="http://schemas.microsoft.com/office/drawing/2014/main" val="3204937974"/>
                    </a:ext>
                  </a:extLst>
                </a:gridCol>
                <a:gridCol w="246888">
                  <a:extLst>
                    <a:ext uri="{9D8B030D-6E8A-4147-A177-3AD203B41FA5}">
                      <a16:colId xmlns:a16="http://schemas.microsoft.com/office/drawing/2014/main" val="2302403141"/>
                    </a:ext>
                  </a:extLst>
                </a:gridCol>
                <a:gridCol w="246888">
                  <a:extLst>
                    <a:ext uri="{9D8B030D-6E8A-4147-A177-3AD203B41FA5}">
                      <a16:colId xmlns:a16="http://schemas.microsoft.com/office/drawing/2014/main" val="395465269"/>
                    </a:ext>
                  </a:extLst>
                </a:gridCol>
                <a:gridCol w="246888">
                  <a:extLst>
                    <a:ext uri="{9D8B030D-6E8A-4147-A177-3AD203B41FA5}">
                      <a16:colId xmlns:a16="http://schemas.microsoft.com/office/drawing/2014/main" val="1099920249"/>
                    </a:ext>
                  </a:extLst>
                </a:gridCol>
                <a:gridCol w="246888">
                  <a:extLst>
                    <a:ext uri="{9D8B030D-6E8A-4147-A177-3AD203B41FA5}">
                      <a16:colId xmlns:a16="http://schemas.microsoft.com/office/drawing/2014/main" val="199390472"/>
                    </a:ext>
                  </a:extLst>
                </a:gridCol>
                <a:gridCol w="246888">
                  <a:extLst>
                    <a:ext uri="{9D8B030D-6E8A-4147-A177-3AD203B41FA5}">
                      <a16:colId xmlns:a16="http://schemas.microsoft.com/office/drawing/2014/main" val="2602317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46168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- 2018-02-18 12:00:00</a:t>
                      </a:r>
                      <a:r>
                        <a:rPr kumimoji="0" lang="en-US" sz="1000" b="0" i="0" u="none" strike="noStrike" kern="1200" cap="none" spc="0" normalizeH="0" baseline="0" noProof="0">
                          <a:ln>
                            <a:noFill/>
                          </a:ln>
                          <a:solidFill>
                            <a:prstClr val="black"/>
                          </a:solidFill>
                          <a:effectLst/>
                          <a:uLnTx/>
                          <a:uFillTx/>
                          <a:latin typeface="+mn-lt"/>
                          <a:ea typeface="+mn-ea"/>
                          <a:cs typeface="+mn-cs"/>
                        </a:rPr>
                        <a:t>
Hi Singapore fans, wondering where to purchase our #SPLAT Green Tea, Lavendersept, White Plus, and Sensitive toothpastes?
You can always find us at your nearest Watsons Singapore or online store: http://www.watsons.com.sg/Product-Categories/c/1?q=:productBrandCode:productBrandCode:227794&amp;text=&amp;masterBrandCode=227794
#ProfessionalOralCare
#BrushingTeeth
#freshbreath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Singapore, Age: 20 - 60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94758833"/>
                  </a:ext>
                </a:extLst>
              </a:tr>
            </a:tbl>
          </a:graphicData>
        </a:graphic>
      </p:graphicFrame>
      <p:sp>
        <p:nvSpPr>
          <p:cNvPr id="4" name="Text Placeholder 3">
            <a:extLst>
              <a:ext uri="{FF2B5EF4-FFF2-40B4-BE49-F238E27FC236}">
                <a16:creationId xmlns:a16="http://schemas.microsoft.com/office/drawing/2014/main" id="{54422EC0-4589-45EF-A36F-A07D7FD5DAB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1434662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831EF-1878-4B71-8E56-E005ED7DDF2A}"/>
              </a:ext>
            </a:extLst>
          </p:cNvPr>
          <p:cNvSpPr>
            <a:spLocks noGrp="1"/>
          </p:cNvSpPr>
          <p:nvPr>
            <p:ph type="title"/>
          </p:nvPr>
        </p:nvSpPr>
        <p:spPr/>
        <p:txBody>
          <a:bodyPr/>
          <a:lstStyle/>
          <a:p>
            <a:r>
              <a:rPr lang="en-US"/>
              <a:t>Facebook Own Posts Table - 8 of 19</a:t>
            </a:r>
          </a:p>
        </p:txBody>
      </p:sp>
      <p:graphicFrame>
        <p:nvGraphicFramePr>
          <p:cNvPr id="5" name="Table Placeholder 4">
            <a:extLst>
              <a:ext uri="{FF2B5EF4-FFF2-40B4-BE49-F238E27FC236}">
                <a16:creationId xmlns:a16="http://schemas.microsoft.com/office/drawing/2014/main" id="{DE5E58A3-4CCE-461F-817F-051138881EED}"/>
              </a:ext>
            </a:extLst>
          </p:cNvPr>
          <p:cNvGraphicFramePr>
            <a:graphicFrameLocks noGrp="1"/>
          </p:cNvGraphicFramePr>
          <p:nvPr>
            <p:ph type="tbl" sz="quarter" idx="13"/>
            <p:extLst>
              <p:ext uri="{D42A27DB-BD31-4B8C-83A1-F6EECF244321}">
                <p14:modId xmlns:p14="http://schemas.microsoft.com/office/powerpoint/2010/main" val="4274456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8094230"/>
                    </a:ext>
                  </a:extLst>
                </a:gridCol>
                <a:gridCol w="246888">
                  <a:extLst>
                    <a:ext uri="{9D8B030D-6E8A-4147-A177-3AD203B41FA5}">
                      <a16:colId xmlns:a16="http://schemas.microsoft.com/office/drawing/2014/main" val="2986544562"/>
                    </a:ext>
                  </a:extLst>
                </a:gridCol>
                <a:gridCol w="246888">
                  <a:extLst>
                    <a:ext uri="{9D8B030D-6E8A-4147-A177-3AD203B41FA5}">
                      <a16:colId xmlns:a16="http://schemas.microsoft.com/office/drawing/2014/main" val="3103597906"/>
                    </a:ext>
                  </a:extLst>
                </a:gridCol>
                <a:gridCol w="246888">
                  <a:extLst>
                    <a:ext uri="{9D8B030D-6E8A-4147-A177-3AD203B41FA5}">
                      <a16:colId xmlns:a16="http://schemas.microsoft.com/office/drawing/2014/main" val="1320289953"/>
                    </a:ext>
                  </a:extLst>
                </a:gridCol>
                <a:gridCol w="246888">
                  <a:extLst>
                    <a:ext uri="{9D8B030D-6E8A-4147-A177-3AD203B41FA5}">
                      <a16:colId xmlns:a16="http://schemas.microsoft.com/office/drawing/2014/main" val="2870704206"/>
                    </a:ext>
                  </a:extLst>
                </a:gridCol>
                <a:gridCol w="246888">
                  <a:extLst>
                    <a:ext uri="{9D8B030D-6E8A-4147-A177-3AD203B41FA5}">
                      <a16:colId xmlns:a16="http://schemas.microsoft.com/office/drawing/2014/main" val="2860473922"/>
                    </a:ext>
                  </a:extLst>
                </a:gridCol>
                <a:gridCol w="246888">
                  <a:extLst>
                    <a:ext uri="{9D8B030D-6E8A-4147-A177-3AD203B41FA5}">
                      <a16:colId xmlns:a16="http://schemas.microsoft.com/office/drawing/2014/main" val="634528468"/>
                    </a:ext>
                  </a:extLst>
                </a:gridCol>
                <a:gridCol w="246888">
                  <a:extLst>
                    <a:ext uri="{9D8B030D-6E8A-4147-A177-3AD203B41FA5}">
                      <a16:colId xmlns:a16="http://schemas.microsoft.com/office/drawing/2014/main" val="1157621213"/>
                    </a:ext>
                  </a:extLst>
                </a:gridCol>
                <a:gridCol w="246888">
                  <a:extLst>
                    <a:ext uri="{9D8B030D-6E8A-4147-A177-3AD203B41FA5}">
                      <a16:colId xmlns:a16="http://schemas.microsoft.com/office/drawing/2014/main" val="684374312"/>
                    </a:ext>
                  </a:extLst>
                </a:gridCol>
                <a:gridCol w="246888">
                  <a:extLst>
                    <a:ext uri="{9D8B030D-6E8A-4147-A177-3AD203B41FA5}">
                      <a16:colId xmlns:a16="http://schemas.microsoft.com/office/drawing/2014/main" val="3073069619"/>
                    </a:ext>
                  </a:extLst>
                </a:gridCol>
                <a:gridCol w="246888">
                  <a:extLst>
                    <a:ext uri="{9D8B030D-6E8A-4147-A177-3AD203B41FA5}">
                      <a16:colId xmlns:a16="http://schemas.microsoft.com/office/drawing/2014/main" val="3805654953"/>
                    </a:ext>
                  </a:extLst>
                </a:gridCol>
                <a:gridCol w="246888">
                  <a:extLst>
                    <a:ext uri="{9D8B030D-6E8A-4147-A177-3AD203B41FA5}">
                      <a16:colId xmlns:a16="http://schemas.microsoft.com/office/drawing/2014/main" val="3383646104"/>
                    </a:ext>
                  </a:extLst>
                </a:gridCol>
                <a:gridCol w="246888">
                  <a:extLst>
                    <a:ext uri="{9D8B030D-6E8A-4147-A177-3AD203B41FA5}">
                      <a16:colId xmlns:a16="http://schemas.microsoft.com/office/drawing/2014/main" val="1279455579"/>
                    </a:ext>
                  </a:extLst>
                </a:gridCol>
                <a:gridCol w="246888">
                  <a:extLst>
                    <a:ext uri="{9D8B030D-6E8A-4147-A177-3AD203B41FA5}">
                      <a16:colId xmlns:a16="http://schemas.microsoft.com/office/drawing/2014/main" val="766194571"/>
                    </a:ext>
                  </a:extLst>
                </a:gridCol>
                <a:gridCol w="246888">
                  <a:extLst>
                    <a:ext uri="{9D8B030D-6E8A-4147-A177-3AD203B41FA5}">
                      <a16:colId xmlns:a16="http://schemas.microsoft.com/office/drawing/2014/main" val="1979492535"/>
                    </a:ext>
                  </a:extLst>
                </a:gridCol>
                <a:gridCol w="246888">
                  <a:extLst>
                    <a:ext uri="{9D8B030D-6E8A-4147-A177-3AD203B41FA5}">
                      <a16:colId xmlns:a16="http://schemas.microsoft.com/office/drawing/2014/main" val="1428766686"/>
                    </a:ext>
                  </a:extLst>
                </a:gridCol>
                <a:gridCol w="246888">
                  <a:extLst>
                    <a:ext uri="{9D8B030D-6E8A-4147-A177-3AD203B41FA5}">
                      <a16:colId xmlns:a16="http://schemas.microsoft.com/office/drawing/2014/main" val="1969356964"/>
                    </a:ext>
                  </a:extLst>
                </a:gridCol>
                <a:gridCol w="246888">
                  <a:extLst>
                    <a:ext uri="{9D8B030D-6E8A-4147-A177-3AD203B41FA5}">
                      <a16:colId xmlns:a16="http://schemas.microsoft.com/office/drawing/2014/main" val="262923096"/>
                    </a:ext>
                  </a:extLst>
                </a:gridCol>
                <a:gridCol w="246888">
                  <a:extLst>
                    <a:ext uri="{9D8B030D-6E8A-4147-A177-3AD203B41FA5}">
                      <a16:colId xmlns:a16="http://schemas.microsoft.com/office/drawing/2014/main" val="3610904608"/>
                    </a:ext>
                  </a:extLst>
                </a:gridCol>
                <a:gridCol w="246888">
                  <a:extLst>
                    <a:ext uri="{9D8B030D-6E8A-4147-A177-3AD203B41FA5}">
                      <a16:colId xmlns:a16="http://schemas.microsoft.com/office/drawing/2014/main" val="2624938767"/>
                    </a:ext>
                  </a:extLst>
                </a:gridCol>
                <a:gridCol w="246888">
                  <a:extLst>
                    <a:ext uri="{9D8B030D-6E8A-4147-A177-3AD203B41FA5}">
                      <a16:colId xmlns:a16="http://schemas.microsoft.com/office/drawing/2014/main" val="1594318224"/>
                    </a:ext>
                  </a:extLst>
                </a:gridCol>
                <a:gridCol w="246888">
                  <a:extLst>
                    <a:ext uri="{9D8B030D-6E8A-4147-A177-3AD203B41FA5}">
                      <a16:colId xmlns:a16="http://schemas.microsoft.com/office/drawing/2014/main" val="2614756613"/>
                    </a:ext>
                  </a:extLst>
                </a:gridCol>
                <a:gridCol w="246888">
                  <a:extLst>
                    <a:ext uri="{9D8B030D-6E8A-4147-A177-3AD203B41FA5}">
                      <a16:colId xmlns:a16="http://schemas.microsoft.com/office/drawing/2014/main" val="330214411"/>
                    </a:ext>
                  </a:extLst>
                </a:gridCol>
                <a:gridCol w="246888">
                  <a:extLst>
                    <a:ext uri="{9D8B030D-6E8A-4147-A177-3AD203B41FA5}">
                      <a16:colId xmlns:a16="http://schemas.microsoft.com/office/drawing/2014/main" val="1220452606"/>
                    </a:ext>
                  </a:extLst>
                </a:gridCol>
                <a:gridCol w="246888">
                  <a:extLst>
                    <a:ext uri="{9D8B030D-6E8A-4147-A177-3AD203B41FA5}">
                      <a16:colId xmlns:a16="http://schemas.microsoft.com/office/drawing/2014/main" val="1087617202"/>
                    </a:ext>
                  </a:extLst>
                </a:gridCol>
                <a:gridCol w="246888">
                  <a:extLst>
                    <a:ext uri="{9D8B030D-6E8A-4147-A177-3AD203B41FA5}">
                      <a16:colId xmlns:a16="http://schemas.microsoft.com/office/drawing/2014/main" val="739918879"/>
                    </a:ext>
                  </a:extLst>
                </a:gridCol>
                <a:gridCol w="246888">
                  <a:extLst>
                    <a:ext uri="{9D8B030D-6E8A-4147-A177-3AD203B41FA5}">
                      <a16:colId xmlns:a16="http://schemas.microsoft.com/office/drawing/2014/main" val="3231538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22390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- 2018-02-16 12:00:00</a:t>
                      </a:r>
                      <a:r>
                        <a:rPr kumimoji="0" lang="en-US" sz="1000" b="0" i="0" u="none" strike="noStrike" kern="1200" cap="none" spc="0" normalizeH="0" baseline="0" noProof="0">
                          <a:ln>
                            <a:noFill/>
                          </a:ln>
                          <a:solidFill>
                            <a:prstClr val="black"/>
                          </a:solidFill>
                          <a:effectLst/>
                          <a:uLnTx/>
                          <a:uFillTx/>
                          <a:latin typeface="+mn-lt"/>
                          <a:ea typeface="+mn-ea"/>
                          <a:cs typeface="+mn-cs"/>
                        </a:rPr>
                        <a:t>
#SPLAT wishes you Happy Chinese New Year! Have a prosperous and joyful year of the Dog. 🐕
🏮Gong Xi Fa Cai </a:t>
                      </a:r>
                      <a:r>
                        <a:rPr kumimoji="0" lang="ja-JP" altLang="en-US" sz="1000" b="0" i="0" u="none" strike="noStrike" kern="1200" cap="none" spc="0" normalizeH="0" baseline="0" noProof="0">
                          <a:ln>
                            <a:noFill/>
                          </a:ln>
                          <a:solidFill>
                            <a:prstClr val="black"/>
                          </a:solidFill>
                          <a:effectLst/>
                          <a:uLnTx/>
                          <a:uFillTx/>
                          <a:latin typeface="+mn-lt"/>
                          <a:ea typeface="+mn-ea"/>
                          <a:cs typeface="+mn-cs"/>
                        </a:rPr>
                        <a:t>恭喜發財</a:t>
                      </a:r>
                      <a:r>
                        <a:rPr kumimoji="0" lang="en-US" sz="1000" b="0" i="0" u="none" strike="noStrike" kern="1200" cap="none" spc="0" normalizeH="0" baseline="0" noProof="0">
                          <a:ln>
                            <a:noFill/>
                          </a:ln>
                          <a:solidFill>
                            <a:prstClr val="black"/>
                          </a:solidFill>
                          <a:effectLst/>
                          <a:uLnTx/>
                          <a:uFillTx/>
                          <a:latin typeface="+mn-lt"/>
                          <a:ea typeface="+mn-ea"/>
                          <a:cs typeface="+mn-cs"/>
                        </a:rPr>
                        <a:t>🏮
#SPLATsmile
#oralhealthcare
#SPLATtoothpaste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441525989"/>
                  </a:ext>
                </a:extLst>
              </a:tr>
            </a:tbl>
          </a:graphicData>
        </a:graphic>
      </p:graphicFrame>
      <p:sp>
        <p:nvSpPr>
          <p:cNvPr id="4" name="Text Placeholder 3">
            <a:extLst>
              <a:ext uri="{FF2B5EF4-FFF2-40B4-BE49-F238E27FC236}">
                <a16:creationId xmlns:a16="http://schemas.microsoft.com/office/drawing/2014/main" id="{ADD72FAC-B0E0-4B73-B8F7-AE454399C33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1780797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CD861-47E7-47DC-A7A3-1506335104AB}"/>
              </a:ext>
            </a:extLst>
          </p:cNvPr>
          <p:cNvSpPr>
            <a:spLocks noGrp="1"/>
          </p:cNvSpPr>
          <p:nvPr>
            <p:ph type="title"/>
          </p:nvPr>
        </p:nvSpPr>
        <p:spPr/>
        <p:txBody>
          <a:bodyPr/>
          <a:lstStyle/>
          <a:p>
            <a:r>
              <a:rPr lang="en-US"/>
              <a:t>Facebook Own Posts Table - 9 of 19</a:t>
            </a:r>
          </a:p>
        </p:txBody>
      </p:sp>
      <p:graphicFrame>
        <p:nvGraphicFramePr>
          <p:cNvPr id="5" name="Table Placeholder 4">
            <a:extLst>
              <a:ext uri="{FF2B5EF4-FFF2-40B4-BE49-F238E27FC236}">
                <a16:creationId xmlns:a16="http://schemas.microsoft.com/office/drawing/2014/main" id="{0D62A15E-324D-46BB-BF07-4D187FEE6055}"/>
              </a:ext>
            </a:extLst>
          </p:cNvPr>
          <p:cNvGraphicFramePr>
            <a:graphicFrameLocks noGrp="1"/>
          </p:cNvGraphicFramePr>
          <p:nvPr>
            <p:ph type="tbl" sz="quarter" idx="13"/>
            <p:extLst>
              <p:ext uri="{D42A27DB-BD31-4B8C-83A1-F6EECF244321}">
                <p14:modId xmlns:p14="http://schemas.microsoft.com/office/powerpoint/2010/main" val="1123536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33254985"/>
                    </a:ext>
                  </a:extLst>
                </a:gridCol>
                <a:gridCol w="246888">
                  <a:extLst>
                    <a:ext uri="{9D8B030D-6E8A-4147-A177-3AD203B41FA5}">
                      <a16:colId xmlns:a16="http://schemas.microsoft.com/office/drawing/2014/main" val="888057958"/>
                    </a:ext>
                  </a:extLst>
                </a:gridCol>
                <a:gridCol w="246888">
                  <a:extLst>
                    <a:ext uri="{9D8B030D-6E8A-4147-A177-3AD203B41FA5}">
                      <a16:colId xmlns:a16="http://schemas.microsoft.com/office/drawing/2014/main" val="2770002717"/>
                    </a:ext>
                  </a:extLst>
                </a:gridCol>
                <a:gridCol w="246888">
                  <a:extLst>
                    <a:ext uri="{9D8B030D-6E8A-4147-A177-3AD203B41FA5}">
                      <a16:colId xmlns:a16="http://schemas.microsoft.com/office/drawing/2014/main" val="56467037"/>
                    </a:ext>
                  </a:extLst>
                </a:gridCol>
                <a:gridCol w="246888">
                  <a:extLst>
                    <a:ext uri="{9D8B030D-6E8A-4147-A177-3AD203B41FA5}">
                      <a16:colId xmlns:a16="http://schemas.microsoft.com/office/drawing/2014/main" val="2730651471"/>
                    </a:ext>
                  </a:extLst>
                </a:gridCol>
                <a:gridCol w="246888">
                  <a:extLst>
                    <a:ext uri="{9D8B030D-6E8A-4147-A177-3AD203B41FA5}">
                      <a16:colId xmlns:a16="http://schemas.microsoft.com/office/drawing/2014/main" val="459749905"/>
                    </a:ext>
                  </a:extLst>
                </a:gridCol>
                <a:gridCol w="246888">
                  <a:extLst>
                    <a:ext uri="{9D8B030D-6E8A-4147-A177-3AD203B41FA5}">
                      <a16:colId xmlns:a16="http://schemas.microsoft.com/office/drawing/2014/main" val="3327852335"/>
                    </a:ext>
                  </a:extLst>
                </a:gridCol>
                <a:gridCol w="246888">
                  <a:extLst>
                    <a:ext uri="{9D8B030D-6E8A-4147-A177-3AD203B41FA5}">
                      <a16:colId xmlns:a16="http://schemas.microsoft.com/office/drawing/2014/main" val="1605513910"/>
                    </a:ext>
                  </a:extLst>
                </a:gridCol>
                <a:gridCol w="246888">
                  <a:extLst>
                    <a:ext uri="{9D8B030D-6E8A-4147-A177-3AD203B41FA5}">
                      <a16:colId xmlns:a16="http://schemas.microsoft.com/office/drawing/2014/main" val="3608299370"/>
                    </a:ext>
                  </a:extLst>
                </a:gridCol>
                <a:gridCol w="246888">
                  <a:extLst>
                    <a:ext uri="{9D8B030D-6E8A-4147-A177-3AD203B41FA5}">
                      <a16:colId xmlns:a16="http://schemas.microsoft.com/office/drawing/2014/main" val="2556885159"/>
                    </a:ext>
                  </a:extLst>
                </a:gridCol>
                <a:gridCol w="246888">
                  <a:extLst>
                    <a:ext uri="{9D8B030D-6E8A-4147-A177-3AD203B41FA5}">
                      <a16:colId xmlns:a16="http://schemas.microsoft.com/office/drawing/2014/main" val="3799363957"/>
                    </a:ext>
                  </a:extLst>
                </a:gridCol>
                <a:gridCol w="246888">
                  <a:extLst>
                    <a:ext uri="{9D8B030D-6E8A-4147-A177-3AD203B41FA5}">
                      <a16:colId xmlns:a16="http://schemas.microsoft.com/office/drawing/2014/main" val="888924406"/>
                    </a:ext>
                  </a:extLst>
                </a:gridCol>
                <a:gridCol w="246888">
                  <a:extLst>
                    <a:ext uri="{9D8B030D-6E8A-4147-A177-3AD203B41FA5}">
                      <a16:colId xmlns:a16="http://schemas.microsoft.com/office/drawing/2014/main" val="686595586"/>
                    </a:ext>
                  </a:extLst>
                </a:gridCol>
                <a:gridCol w="246888">
                  <a:extLst>
                    <a:ext uri="{9D8B030D-6E8A-4147-A177-3AD203B41FA5}">
                      <a16:colId xmlns:a16="http://schemas.microsoft.com/office/drawing/2014/main" val="3955517290"/>
                    </a:ext>
                  </a:extLst>
                </a:gridCol>
                <a:gridCol w="246888">
                  <a:extLst>
                    <a:ext uri="{9D8B030D-6E8A-4147-A177-3AD203B41FA5}">
                      <a16:colId xmlns:a16="http://schemas.microsoft.com/office/drawing/2014/main" val="2895638348"/>
                    </a:ext>
                  </a:extLst>
                </a:gridCol>
                <a:gridCol w="246888">
                  <a:extLst>
                    <a:ext uri="{9D8B030D-6E8A-4147-A177-3AD203B41FA5}">
                      <a16:colId xmlns:a16="http://schemas.microsoft.com/office/drawing/2014/main" val="1789306709"/>
                    </a:ext>
                  </a:extLst>
                </a:gridCol>
                <a:gridCol w="246888">
                  <a:extLst>
                    <a:ext uri="{9D8B030D-6E8A-4147-A177-3AD203B41FA5}">
                      <a16:colId xmlns:a16="http://schemas.microsoft.com/office/drawing/2014/main" val="1292816361"/>
                    </a:ext>
                  </a:extLst>
                </a:gridCol>
                <a:gridCol w="246888">
                  <a:extLst>
                    <a:ext uri="{9D8B030D-6E8A-4147-A177-3AD203B41FA5}">
                      <a16:colId xmlns:a16="http://schemas.microsoft.com/office/drawing/2014/main" val="2067769785"/>
                    </a:ext>
                  </a:extLst>
                </a:gridCol>
                <a:gridCol w="246888">
                  <a:extLst>
                    <a:ext uri="{9D8B030D-6E8A-4147-A177-3AD203B41FA5}">
                      <a16:colId xmlns:a16="http://schemas.microsoft.com/office/drawing/2014/main" val="2134890101"/>
                    </a:ext>
                  </a:extLst>
                </a:gridCol>
                <a:gridCol w="246888">
                  <a:extLst>
                    <a:ext uri="{9D8B030D-6E8A-4147-A177-3AD203B41FA5}">
                      <a16:colId xmlns:a16="http://schemas.microsoft.com/office/drawing/2014/main" val="275355866"/>
                    </a:ext>
                  </a:extLst>
                </a:gridCol>
                <a:gridCol w="246888">
                  <a:extLst>
                    <a:ext uri="{9D8B030D-6E8A-4147-A177-3AD203B41FA5}">
                      <a16:colId xmlns:a16="http://schemas.microsoft.com/office/drawing/2014/main" val="4179759348"/>
                    </a:ext>
                  </a:extLst>
                </a:gridCol>
                <a:gridCol w="246888">
                  <a:extLst>
                    <a:ext uri="{9D8B030D-6E8A-4147-A177-3AD203B41FA5}">
                      <a16:colId xmlns:a16="http://schemas.microsoft.com/office/drawing/2014/main" val="1861996925"/>
                    </a:ext>
                  </a:extLst>
                </a:gridCol>
                <a:gridCol w="246888">
                  <a:extLst>
                    <a:ext uri="{9D8B030D-6E8A-4147-A177-3AD203B41FA5}">
                      <a16:colId xmlns:a16="http://schemas.microsoft.com/office/drawing/2014/main" val="3764966478"/>
                    </a:ext>
                  </a:extLst>
                </a:gridCol>
                <a:gridCol w="246888">
                  <a:extLst>
                    <a:ext uri="{9D8B030D-6E8A-4147-A177-3AD203B41FA5}">
                      <a16:colId xmlns:a16="http://schemas.microsoft.com/office/drawing/2014/main" val="424804874"/>
                    </a:ext>
                  </a:extLst>
                </a:gridCol>
                <a:gridCol w="246888">
                  <a:extLst>
                    <a:ext uri="{9D8B030D-6E8A-4147-A177-3AD203B41FA5}">
                      <a16:colId xmlns:a16="http://schemas.microsoft.com/office/drawing/2014/main" val="1609760879"/>
                    </a:ext>
                  </a:extLst>
                </a:gridCol>
                <a:gridCol w="246888">
                  <a:extLst>
                    <a:ext uri="{9D8B030D-6E8A-4147-A177-3AD203B41FA5}">
                      <a16:colId xmlns:a16="http://schemas.microsoft.com/office/drawing/2014/main" val="3952310269"/>
                    </a:ext>
                  </a:extLst>
                </a:gridCol>
                <a:gridCol w="246888">
                  <a:extLst>
                    <a:ext uri="{9D8B030D-6E8A-4147-A177-3AD203B41FA5}">
                      <a16:colId xmlns:a16="http://schemas.microsoft.com/office/drawing/2014/main" val="1182078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40279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- 2018-02-15 12:00:00</a:t>
                      </a:r>
                      <a:r>
                        <a:rPr kumimoji="0" lang="en-US" sz="1000" b="0" i="0" u="none" strike="noStrike" kern="1200" cap="none" spc="0" normalizeH="0" baseline="0" noProof="0">
                          <a:ln>
                            <a:noFill/>
                          </a:ln>
                          <a:solidFill>
                            <a:prstClr val="black"/>
                          </a:solidFill>
                          <a:effectLst/>
                          <a:uLnTx/>
                          <a:uFillTx/>
                          <a:latin typeface="+mn-lt"/>
                          <a:ea typeface="+mn-ea"/>
                          <a:cs typeface="+mn-cs"/>
                        </a:rPr>
                        <a:t>
Team SPLAT wishes everyone a Happy Chinese New Year and Happy Holidays!
Don't forget to pack your #SPLAT toothpaste with you when you return to your hometown!
Have a safe and joyful journey home! :D
#SPLATsmile #HappyCNY
#SPLATtoothpaste #oralcare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97141158"/>
                  </a:ext>
                </a:extLst>
              </a:tr>
            </a:tbl>
          </a:graphicData>
        </a:graphic>
      </p:graphicFrame>
      <p:sp>
        <p:nvSpPr>
          <p:cNvPr id="4" name="Text Placeholder 3">
            <a:extLst>
              <a:ext uri="{FF2B5EF4-FFF2-40B4-BE49-F238E27FC236}">
                <a16:creationId xmlns:a16="http://schemas.microsoft.com/office/drawing/2014/main" id="{60F2EEF0-E480-4326-AEB5-4EC793ED6E1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2785540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40CAE-55F4-46CE-B319-B0FBE6963CD9}"/>
              </a:ext>
            </a:extLst>
          </p:cNvPr>
          <p:cNvSpPr>
            <a:spLocks noGrp="1"/>
          </p:cNvSpPr>
          <p:nvPr>
            <p:ph type="title"/>
          </p:nvPr>
        </p:nvSpPr>
        <p:spPr/>
        <p:txBody>
          <a:bodyPr/>
          <a:lstStyle/>
          <a:p>
            <a:r>
              <a:rPr lang="en-US"/>
              <a:t>Facebook Own Posts Table - 10 of 19</a:t>
            </a:r>
          </a:p>
        </p:txBody>
      </p:sp>
      <p:graphicFrame>
        <p:nvGraphicFramePr>
          <p:cNvPr id="5" name="Table Placeholder 4">
            <a:extLst>
              <a:ext uri="{FF2B5EF4-FFF2-40B4-BE49-F238E27FC236}">
                <a16:creationId xmlns:a16="http://schemas.microsoft.com/office/drawing/2014/main" id="{DD2EEC7A-05EA-46B1-AC51-05112355CA0C}"/>
              </a:ext>
            </a:extLst>
          </p:cNvPr>
          <p:cNvGraphicFramePr>
            <a:graphicFrameLocks noGrp="1"/>
          </p:cNvGraphicFramePr>
          <p:nvPr>
            <p:ph type="tbl" sz="quarter" idx="13"/>
            <p:extLst>
              <p:ext uri="{D42A27DB-BD31-4B8C-83A1-F6EECF244321}">
                <p14:modId xmlns:p14="http://schemas.microsoft.com/office/powerpoint/2010/main" val="1441684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53543045"/>
                    </a:ext>
                  </a:extLst>
                </a:gridCol>
                <a:gridCol w="246888">
                  <a:extLst>
                    <a:ext uri="{9D8B030D-6E8A-4147-A177-3AD203B41FA5}">
                      <a16:colId xmlns:a16="http://schemas.microsoft.com/office/drawing/2014/main" val="1841582182"/>
                    </a:ext>
                  </a:extLst>
                </a:gridCol>
                <a:gridCol w="246888">
                  <a:extLst>
                    <a:ext uri="{9D8B030D-6E8A-4147-A177-3AD203B41FA5}">
                      <a16:colId xmlns:a16="http://schemas.microsoft.com/office/drawing/2014/main" val="2817360358"/>
                    </a:ext>
                  </a:extLst>
                </a:gridCol>
                <a:gridCol w="246888">
                  <a:extLst>
                    <a:ext uri="{9D8B030D-6E8A-4147-A177-3AD203B41FA5}">
                      <a16:colId xmlns:a16="http://schemas.microsoft.com/office/drawing/2014/main" val="3370191337"/>
                    </a:ext>
                  </a:extLst>
                </a:gridCol>
                <a:gridCol w="246888">
                  <a:extLst>
                    <a:ext uri="{9D8B030D-6E8A-4147-A177-3AD203B41FA5}">
                      <a16:colId xmlns:a16="http://schemas.microsoft.com/office/drawing/2014/main" val="3394143213"/>
                    </a:ext>
                  </a:extLst>
                </a:gridCol>
                <a:gridCol w="246888">
                  <a:extLst>
                    <a:ext uri="{9D8B030D-6E8A-4147-A177-3AD203B41FA5}">
                      <a16:colId xmlns:a16="http://schemas.microsoft.com/office/drawing/2014/main" val="1497095277"/>
                    </a:ext>
                  </a:extLst>
                </a:gridCol>
                <a:gridCol w="246888">
                  <a:extLst>
                    <a:ext uri="{9D8B030D-6E8A-4147-A177-3AD203B41FA5}">
                      <a16:colId xmlns:a16="http://schemas.microsoft.com/office/drawing/2014/main" val="2012797550"/>
                    </a:ext>
                  </a:extLst>
                </a:gridCol>
                <a:gridCol w="246888">
                  <a:extLst>
                    <a:ext uri="{9D8B030D-6E8A-4147-A177-3AD203B41FA5}">
                      <a16:colId xmlns:a16="http://schemas.microsoft.com/office/drawing/2014/main" val="2776200177"/>
                    </a:ext>
                  </a:extLst>
                </a:gridCol>
                <a:gridCol w="246888">
                  <a:extLst>
                    <a:ext uri="{9D8B030D-6E8A-4147-A177-3AD203B41FA5}">
                      <a16:colId xmlns:a16="http://schemas.microsoft.com/office/drawing/2014/main" val="1995410107"/>
                    </a:ext>
                  </a:extLst>
                </a:gridCol>
                <a:gridCol w="246888">
                  <a:extLst>
                    <a:ext uri="{9D8B030D-6E8A-4147-A177-3AD203B41FA5}">
                      <a16:colId xmlns:a16="http://schemas.microsoft.com/office/drawing/2014/main" val="373074390"/>
                    </a:ext>
                  </a:extLst>
                </a:gridCol>
                <a:gridCol w="246888">
                  <a:extLst>
                    <a:ext uri="{9D8B030D-6E8A-4147-A177-3AD203B41FA5}">
                      <a16:colId xmlns:a16="http://schemas.microsoft.com/office/drawing/2014/main" val="1215230221"/>
                    </a:ext>
                  </a:extLst>
                </a:gridCol>
                <a:gridCol w="246888">
                  <a:extLst>
                    <a:ext uri="{9D8B030D-6E8A-4147-A177-3AD203B41FA5}">
                      <a16:colId xmlns:a16="http://schemas.microsoft.com/office/drawing/2014/main" val="4116591544"/>
                    </a:ext>
                  </a:extLst>
                </a:gridCol>
                <a:gridCol w="246888">
                  <a:extLst>
                    <a:ext uri="{9D8B030D-6E8A-4147-A177-3AD203B41FA5}">
                      <a16:colId xmlns:a16="http://schemas.microsoft.com/office/drawing/2014/main" val="3130162171"/>
                    </a:ext>
                  </a:extLst>
                </a:gridCol>
                <a:gridCol w="246888">
                  <a:extLst>
                    <a:ext uri="{9D8B030D-6E8A-4147-A177-3AD203B41FA5}">
                      <a16:colId xmlns:a16="http://schemas.microsoft.com/office/drawing/2014/main" val="2111029027"/>
                    </a:ext>
                  </a:extLst>
                </a:gridCol>
                <a:gridCol w="246888">
                  <a:extLst>
                    <a:ext uri="{9D8B030D-6E8A-4147-A177-3AD203B41FA5}">
                      <a16:colId xmlns:a16="http://schemas.microsoft.com/office/drawing/2014/main" val="63811908"/>
                    </a:ext>
                  </a:extLst>
                </a:gridCol>
                <a:gridCol w="246888">
                  <a:extLst>
                    <a:ext uri="{9D8B030D-6E8A-4147-A177-3AD203B41FA5}">
                      <a16:colId xmlns:a16="http://schemas.microsoft.com/office/drawing/2014/main" val="503751348"/>
                    </a:ext>
                  </a:extLst>
                </a:gridCol>
                <a:gridCol w="246888">
                  <a:extLst>
                    <a:ext uri="{9D8B030D-6E8A-4147-A177-3AD203B41FA5}">
                      <a16:colId xmlns:a16="http://schemas.microsoft.com/office/drawing/2014/main" val="3704848774"/>
                    </a:ext>
                  </a:extLst>
                </a:gridCol>
                <a:gridCol w="246888">
                  <a:extLst>
                    <a:ext uri="{9D8B030D-6E8A-4147-A177-3AD203B41FA5}">
                      <a16:colId xmlns:a16="http://schemas.microsoft.com/office/drawing/2014/main" val="1147293338"/>
                    </a:ext>
                  </a:extLst>
                </a:gridCol>
                <a:gridCol w="246888">
                  <a:extLst>
                    <a:ext uri="{9D8B030D-6E8A-4147-A177-3AD203B41FA5}">
                      <a16:colId xmlns:a16="http://schemas.microsoft.com/office/drawing/2014/main" val="3509302873"/>
                    </a:ext>
                  </a:extLst>
                </a:gridCol>
                <a:gridCol w="246888">
                  <a:extLst>
                    <a:ext uri="{9D8B030D-6E8A-4147-A177-3AD203B41FA5}">
                      <a16:colId xmlns:a16="http://schemas.microsoft.com/office/drawing/2014/main" val="1749582479"/>
                    </a:ext>
                  </a:extLst>
                </a:gridCol>
                <a:gridCol w="246888">
                  <a:extLst>
                    <a:ext uri="{9D8B030D-6E8A-4147-A177-3AD203B41FA5}">
                      <a16:colId xmlns:a16="http://schemas.microsoft.com/office/drawing/2014/main" val="3422823304"/>
                    </a:ext>
                  </a:extLst>
                </a:gridCol>
                <a:gridCol w="246888">
                  <a:extLst>
                    <a:ext uri="{9D8B030D-6E8A-4147-A177-3AD203B41FA5}">
                      <a16:colId xmlns:a16="http://schemas.microsoft.com/office/drawing/2014/main" val="389908986"/>
                    </a:ext>
                  </a:extLst>
                </a:gridCol>
                <a:gridCol w="246888">
                  <a:extLst>
                    <a:ext uri="{9D8B030D-6E8A-4147-A177-3AD203B41FA5}">
                      <a16:colId xmlns:a16="http://schemas.microsoft.com/office/drawing/2014/main" val="583042241"/>
                    </a:ext>
                  </a:extLst>
                </a:gridCol>
                <a:gridCol w="246888">
                  <a:extLst>
                    <a:ext uri="{9D8B030D-6E8A-4147-A177-3AD203B41FA5}">
                      <a16:colId xmlns:a16="http://schemas.microsoft.com/office/drawing/2014/main" val="1348363291"/>
                    </a:ext>
                  </a:extLst>
                </a:gridCol>
                <a:gridCol w="246888">
                  <a:extLst>
                    <a:ext uri="{9D8B030D-6E8A-4147-A177-3AD203B41FA5}">
                      <a16:colId xmlns:a16="http://schemas.microsoft.com/office/drawing/2014/main" val="1201825391"/>
                    </a:ext>
                  </a:extLst>
                </a:gridCol>
                <a:gridCol w="246888">
                  <a:extLst>
                    <a:ext uri="{9D8B030D-6E8A-4147-A177-3AD203B41FA5}">
                      <a16:colId xmlns:a16="http://schemas.microsoft.com/office/drawing/2014/main" val="265179153"/>
                    </a:ext>
                  </a:extLst>
                </a:gridCol>
                <a:gridCol w="246888">
                  <a:extLst>
                    <a:ext uri="{9D8B030D-6E8A-4147-A177-3AD203B41FA5}">
                      <a16:colId xmlns:a16="http://schemas.microsoft.com/office/drawing/2014/main" val="791989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2420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- 2018-02-14 12:00:00</a:t>
                      </a:r>
                      <a:r>
                        <a:rPr kumimoji="0" lang="en-US" sz="1000" b="0" i="0" u="none" strike="noStrike" kern="1200" cap="none" spc="0" normalizeH="0" baseline="0" noProof="0">
                          <a:ln>
                            <a:noFill/>
                          </a:ln>
                          <a:solidFill>
                            <a:prstClr val="black"/>
                          </a:solidFill>
                          <a:effectLst/>
                          <a:uLnTx/>
                          <a:uFillTx/>
                          <a:latin typeface="+mn-lt"/>
                          <a:ea typeface="+mn-ea"/>
                          <a:cs typeface="+mn-cs"/>
                        </a:rPr>
                        <a:t>
My day is not complete if I don’t tell you I love you.
Happy Valentine’s Day! ❤️
#SPLAT
#SPLATsmile
#freshbreath
#SPLATtoothpaste
#ProfessionalOralCare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06536056"/>
                  </a:ext>
                </a:extLst>
              </a:tr>
            </a:tbl>
          </a:graphicData>
        </a:graphic>
      </p:graphicFrame>
      <p:sp>
        <p:nvSpPr>
          <p:cNvPr id="4" name="Text Placeholder 3">
            <a:extLst>
              <a:ext uri="{FF2B5EF4-FFF2-40B4-BE49-F238E27FC236}">
                <a16:creationId xmlns:a16="http://schemas.microsoft.com/office/drawing/2014/main" id="{2514834E-1F21-421A-B5D0-2797A85CBD1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4247402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B7088-40C2-4CDA-A51A-42D6CA53D744}"/>
              </a:ext>
            </a:extLst>
          </p:cNvPr>
          <p:cNvSpPr>
            <a:spLocks noGrp="1"/>
          </p:cNvSpPr>
          <p:nvPr>
            <p:ph type="title"/>
          </p:nvPr>
        </p:nvSpPr>
        <p:spPr/>
        <p:txBody>
          <a:bodyPr/>
          <a:lstStyle/>
          <a:p>
            <a:r>
              <a:rPr lang="en-US"/>
              <a:t>Facebook Own Posts Table - 11 of 19</a:t>
            </a:r>
          </a:p>
        </p:txBody>
      </p:sp>
      <p:graphicFrame>
        <p:nvGraphicFramePr>
          <p:cNvPr id="5" name="Table Placeholder 4">
            <a:extLst>
              <a:ext uri="{FF2B5EF4-FFF2-40B4-BE49-F238E27FC236}">
                <a16:creationId xmlns:a16="http://schemas.microsoft.com/office/drawing/2014/main" id="{C0AAA754-9BC8-477C-84F2-721706F93119}"/>
              </a:ext>
            </a:extLst>
          </p:cNvPr>
          <p:cNvGraphicFramePr>
            <a:graphicFrameLocks noGrp="1"/>
          </p:cNvGraphicFramePr>
          <p:nvPr>
            <p:ph type="tbl" sz="quarter" idx="13"/>
            <p:extLst>
              <p:ext uri="{D42A27DB-BD31-4B8C-83A1-F6EECF244321}">
                <p14:modId xmlns:p14="http://schemas.microsoft.com/office/powerpoint/2010/main" val="149751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30182135"/>
                    </a:ext>
                  </a:extLst>
                </a:gridCol>
                <a:gridCol w="246888">
                  <a:extLst>
                    <a:ext uri="{9D8B030D-6E8A-4147-A177-3AD203B41FA5}">
                      <a16:colId xmlns:a16="http://schemas.microsoft.com/office/drawing/2014/main" val="24855940"/>
                    </a:ext>
                  </a:extLst>
                </a:gridCol>
                <a:gridCol w="246888">
                  <a:extLst>
                    <a:ext uri="{9D8B030D-6E8A-4147-A177-3AD203B41FA5}">
                      <a16:colId xmlns:a16="http://schemas.microsoft.com/office/drawing/2014/main" val="2676512951"/>
                    </a:ext>
                  </a:extLst>
                </a:gridCol>
                <a:gridCol w="246888">
                  <a:extLst>
                    <a:ext uri="{9D8B030D-6E8A-4147-A177-3AD203B41FA5}">
                      <a16:colId xmlns:a16="http://schemas.microsoft.com/office/drawing/2014/main" val="2495806975"/>
                    </a:ext>
                  </a:extLst>
                </a:gridCol>
                <a:gridCol w="246888">
                  <a:extLst>
                    <a:ext uri="{9D8B030D-6E8A-4147-A177-3AD203B41FA5}">
                      <a16:colId xmlns:a16="http://schemas.microsoft.com/office/drawing/2014/main" val="314977589"/>
                    </a:ext>
                  </a:extLst>
                </a:gridCol>
                <a:gridCol w="246888">
                  <a:extLst>
                    <a:ext uri="{9D8B030D-6E8A-4147-A177-3AD203B41FA5}">
                      <a16:colId xmlns:a16="http://schemas.microsoft.com/office/drawing/2014/main" val="3625631635"/>
                    </a:ext>
                  </a:extLst>
                </a:gridCol>
                <a:gridCol w="246888">
                  <a:extLst>
                    <a:ext uri="{9D8B030D-6E8A-4147-A177-3AD203B41FA5}">
                      <a16:colId xmlns:a16="http://schemas.microsoft.com/office/drawing/2014/main" val="3742781686"/>
                    </a:ext>
                  </a:extLst>
                </a:gridCol>
                <a:gridCol w="246888">
                  <a:extLst>
                    <a:ext uri="{9D8B030D-6E8A-4147-A177-3AD203B41FA5}">
                      <a16:colId xmlns:a16="http://schemas.microsoft.com/office/drawing/2014/main" val="2455166678"/>
                    </a:ext>
                  </a:extLst>
                </a:gridCol>
                <a:gridCol w="246888">
                  <a:extLst>
                    <a:ext uri="{9D8B030D-6E8A-4147-A177-3AD203B41FA5}">
                      <a16:colId xmlns:a16="http://schemas.microsoft.com/office/drawing/2014/main" val="4197784671"/>
                    </a:ext>
                  </a:extLst>
                </a:gridCol>
                <a:gridCol w="246888">
                  <a:extLst>
                    <a:ext uri="{9D8B030D-6E8A-4147-A177-3AD203B41FA5}">
                      <a16:colId xmlns:a16="http://schemas.microsoft.com/office/drawing/2014/main" val="3429235502"/>
                    </a:ext>
                  </a:extLst>
                </a:gridCol>
                <a:gridCol w="246888">
                  <a:extLst>
                    <a:ext uri="{9D8B030D-6E8A-4147-A177-3AD203B41FA5}">
                      <a16:colId xmlns:a16="http://schemas.microsoft.com/office/drawing/2014/main" val="1087441609"/>
                    </a:ext>
                  </a:extLst>
                </a:gridCol>
                <a:gridCol w="246888">
                  <a:extLst>
                    <a:ext uri="{9D8B030D-6E8A-4147-A177-3AD203B41FA5}">
                      <a16:colId xmlns:a16="http://schemas.microsoft.com/office/drawing/2014/main" val="1321181232"/>
                    </a:ext>
                  </a:extLst>
                </a:gridCol>
                <a:gridCol w="246888">
                  <a:extLst>
                    <a:ext uri="{9D8B030D-6E8A-4147-A177-3AD203B41FA5}">
                      <a16:colId xmlns:a16="http://schemas.microsoft.com/office/drawing/2014/main" val="1888953866"/>
                    </a:ext>
                  </a:extLst>
                </a:gridCol>
                <a:gridCol w="246888">
                  <a:extLst>
                    <a:ext uri="{9D8B030D-6E8A-4147-A177-3AD203B41FA5}">
                      <a16:colId xmlns:a16="http://schemas.microsoft.com/office/drawing/2014/main" val="1652796229"/>
                    </a:ext>
                  </a:extLst>
                </a:gridCol>
                <a:gridCol w="246888">
                  <a:extLst>
                    <a:ext uri="{9D8B030D-6E8A-4147-A177-3AD203B41FA5}">
                      <a16:colId xmlns:a16="http://schemas.microsoft.com/office/drawing/2014/main" val="3966926666"/>
                    </a:ext>
                  </a:extLst>
                </a:gridCol>
                <a:gridCol w="246888">
                  <a:extLst>
                    <a:ext uri="{9D8B030D-6E8A-4147-A177-3AD203B41FA5}">
                      <a16:colId xmlns:a16="http://schemas.microsoft.com/office/drawing/2014/main" val="1791117704"/>
                    </a:ext>
                  </a:extLst>
                </a:gridCol>
                <a:gridCol w="246888">
                  <a:extLst>
                    <a:ext uri="{9D8B030D-6E8A-4147-A177-3AD203B41FA5}">
                      <a16:colId xmlns:a16="http://schemas.microsoft.com/office/drawing/2014/main" val="3064646731"/>
                    </a:ext>
                  </a:extLst>
                </a:gridCol>
                <a:gridCol w="246888">
                  <a:extLst>
                    <a:ext uri="{9D8B030D-6E8A-4147-A177-3AD203B41FA5}">
                      <a16:colId xmlns:a16="http://schemas.microsoft.com/office/drawing/2014/main" val="1623623531"/>
                    </a:ext>
                  </a:extLst>
                </a:gridCol>
                <a:gridCol w="246888">
                  <a:extLst>
                    <a:ext uri="{9D8B030D-6E8A-4147-A177-3AD203B41FA5}">
                      <a16:colId xmlns:a16="http://schemas.microsoft.com/office/drawing/2014/main" val="88303758"/>
                    </a:ext>
                  </a:extLst>
                </a:gridCol>
                <a:gridCol w="246888">
                  <a:extLst>
                    <a:ext uri="{9D8B030D-6E8A-4147-A177-3AD203B41FA5}">
                      <a16:colId xmlns:a16="http://schemas.microsoft.com/office/drawing/2014/main" val="1355396322"/>
                    </a:ext>
                  </a:extLst>
                </a:gridCol>
                <a:gridCol w="246888">
                  <a:extLst>
                    <a:ext uri="{9D8B030D-6E8A-4147-A177-3AD203B41FA5}">
                      <a16:colId xmlns:a16="http://schemas.microsoft.com/office/drawing/2014/main" val="1901582430"/>
                    </a:ext>
                  </a:extLst>
                </a:gridCol>
                <a:gridCol w="246888">
                  <a:extLst>
                    <a:ext uri="{9D8B030D-6E8A-4147-A177-3AD203B41FA5}">
                      <a16:colId xmlns:a16="http://schemas.microsoft.com/office/drawing/2014/main" val="1556886447"/>
                    </a:ext>
                  </a:extLst>
                </a:gridCol>
                <a:gridCol w="246888">
                  <a:extLst>
                    <a:ext uri="{9D8B030D-6E8A-4147-A177-3AD203B41FA5}">
                      <a16:colId xmlns:a16="http://schemas.microsoft.com/office/drawing/2014/main" val="4007070786"/>
                    </a:ext>
                  </a:extLst>
                </a:gridCol>
                <a:gridCol w="246888">
                  <a:extLst>
                    <a:ext uri="{9D8B030D-6E8A-4147-A177-3AD203B41FA5}">
                      <a16:colId xmlns:a16="http://schemas.microsoft.com/office/drawing/2014/main" val="2078392770"/>
                    </a:ext>
                  </a:extLst>
                </a:gridCol>
                <a:gridCol w="246888">
                  <a:extLst>
                    <a:ext uri="{9D8B030D-6E8A-4147-A177-3AD203B41FA5}">
                      <a16:colId xmlns:a16="http://schemas.microsoft.com/office/drawing/2014/main" val="3267396192"/>
                    </a:ext>
                  </a:extLst>
                </a:gridCol>
                <a:gridCol w="246888">
                  <a:extLst>
                    <a:ext uri="{9D8B030D-6E8A-4147-A177-3AD203B41FA5}">
                      <a16:colId xmlns:a16="http://schemas.microsoft.com/office/drawing/2014/main" val="1933096173"/>
                    </a:ext>
                  </a:extLst>
                </a:gridCol>
                <a:gridCol w="246888">
                  <a:extLst>
                    <a:ext uri="{9D8B030D-6E8A-4147-A177-3AD203B41FA5}">
                      <a16:colId xmlns:a16="http://schemas.microsoft.com/office/drawing/2014/main" val="818843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85333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- 2018-02-13 19:00:00</a:t>
                      </a:r>
                      <a:r>
                        <a:rPr kumimoji="0" lang="en-US" sz="1000" b="0" i="0" u="none" strike="noStrike" kern="1200" cap="none" spc="0" normalizeH="0" baseline="0" noProof="0">
                          <a:ln>
                            <a:noFill/>
                          </a:ln>
                          <a:solidFill>
                            <a:prstClr val="black"/>
                          </a:solidFill>
                          <a:effectLst/>
                          <a:uLnTx/>
                          <a:uFillTx/>
                          <a:latin typeface="+mn-lt"/>
                          <a:ea typeface="+mn-ea"/>
                          <a:cs typeface="+mn-cs"/>
                        </a:rPr>
                        <a:t>
We not only care about your smile by using only the best natural ingredients in our products, but we also care about environment sustainability by taking the extra step to plant 90,000 trees over the past 8 years)
Here's how we make the world better, one smile at a time! 
SPLAT toothpaste is now available at your nearest Watsons Singapore.
#SPLAT #naturaltoothpaste #environmentfriendly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086064855"/>
                  </a:ext>
                </a:extLst>
              </a:tr>
            </a:tbl>
          </a:graphicData>
        </a:graphic>
      </p:graphicFrame>
      <p:sp>
        <p:nvSpPr>
          <p:cNvPr id="4" name="Text Placeholder 3">
            <a:extLst>
              <a:ext uri="{FF2B5EF4-FFF2-40B4-BE49-F238E27FC236}">
                <a16:creationId xmlns:a16="http://schemas.microsoft.com/office/drawing/2014/main" id="{5347E1E9-8C6F-444D-B12B-38C203A779E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975385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426A8-72B8-4AD6-A71F-143335C3E403}"/>
              </a:ext>
            </a:extLst>
          </p:cNvPr>
          <p:cNvSpPr>
            <a:spLocks noGrp="1"/>
          </p:cNvSpPr>
          <p:nvPr>
            <p:ph type="title"/>
          </p:nvPr>
        </p:nvSpPr>
        <p:spPr/>
        <p:txBody>
          <a:bodyPr/>
          <a:lstStyle/>
          <a:p>
            <a:r>
              <a:rPr lang="en-US"/>
              <a:t>Facebook Own Posts Table - 12 of 19</a:t>
            </a:r>
          </a:p>
        </p:txBody>
      </p:sp>
      <p:graphicFrame>
        <p:nvGraphicFramePr>
          <p:cNvPr id="5" name="Table Placeholder 4">
            <a:extLst>
              <a:ext uri="{FF2B5EF4-FFF2-40B4-BE49-F238E27FC236}">
                <a16:creationId xmlns:a16="http://schemas.microsoft.com/office/drawing/2014/main" id="{EC4A0DC6-5232-478F-A88D-CB9FF3EDC341}"/>
              </a:ext>
            </a:extLst>
          </p:cNvPr>
          <p:cNvGraphicFramePr>
            <a:graphicFrameLocks noGrp="1"/>
          </p:cNvGraphicFramePr>
          <p:nvPr>
            <p:ph type="tbl" sz="quarter" idx="13"/>
            <p:extLst>
              <p:ext uri="{D42A27DB-BD31-4B8C-83A1-F6EECF244321}">
                <p14:modId xmlns:p14="http://schemas.microsoft.com/office/powerpoint/2010/main" val="3395077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50963634"/>
                    </a:ext>
                  </a:extLst>
                </a:gridCol>
                <a:gridCol w="246888">
                  <a:extLst>
                    <a:ext uri="{9D8B030D-6E8A-4147-A177-3AD203B41FA5}">
                      <a16:colId xmlns:a16="http://schemas.microsoft.com/office/drawing/2014/main" val="3866313088"/>
                    </a:ext>
                  </a:extLst>
                </a:gridCol>
                <a:gridCol w="246888">
                  <a:extLst>
                    <a:ext uri="{9D8B030D-6E8A-4147-A177-3AD203B41FA5}">
                      <a16:colId xmlns:a16="http://schemas.microsoft.com/office/drawing/2014/main" val="1991966686"/>
                    </a:ext>
                  </a:extLst>
                </a:gridCol>
                <a:gridCol w="246888">
                  <a:extLst>
                    <a:ext uri="{9D8B030D-6E8A-4147-A177-3AD203B41FA5}">
                      <a16:colId xmlns:a16="http://schemas.microsoft.com/office/drawing/2014/main" val="958164781"/>
                    </a:ext>
                  </a:extLst>
                </a:gridCol>
                <a:gridCol w="246888">
                  <a:extLst>
                    <a:ext uri="{9D8B030D-6E8A-4147-A177-3AD203B41FA5}">
                      <a16:colId xmlns:a16="http://schemas.microsoft.com/office/drawing/2014/main" val="4169350200"/>
                    </a:ext>
                  </a:extLst>
                </a:gridCol>
                <a:gridCol w="246888">
                  <a:extLst>
                    <a:ext uri="{9D8B030D-6E8A-4147-A177-3AD203B41FA5}">
                      <a16:colId xmlns:a16="http://schemas.microsoft.com/office/drawing/2014/main" val="1634499492"/>
                    </a:ext>
                  </a:extLst>
                </a:gridCol>
                <a:gridCol w="246888">
                  <a:extLst>
                    <a:ext uri="{9D8B030D-6E8A-4147-A177-3AD203B41FA5}">
                      <a16:colId xmlns:a16="http://schemas.microsoft.com/office/drawing/2014/main" val="3932389381"/>
                    </a:ext>
                  </a:extLst>
                </a:gridCol>
                <a:gridCol w="246888">
                  <a:extLst>
                    <a:ext uri="{9D8B030D-6E8A-4147-A177-3AD203B41FA5}">
                      <a16:colId xmlns:a16="http://schemas.microsoft.com/office/drawing/2014/main" val="58478374"/>
                    </a:ext>
                  </a:extLst>
                </a:gridCol>
                <a:gridCol w="246888">
                  <a:extLst>
                    <a:ext uri="{9D8B030D-6E8A-4147-A177-3AD203B41FA5}">
                      <a16:colId xmlns:a16="http://schemas.microsoft.com/office/drawing/2014/main" val="867177243"/>
                    </a:ext>
                  </a:extLst>
                </a:gridCol>
                <a:gridCol w="246888">
                  <a:extLst>
                    <a:ext uri="{9D8B030D-6E8A-4147-A177-3AD203B41FA5}">
                      <a16:colId xmlns:a16="http://schemas.microsoft.com/office/drawing/2014/main" val="3126668812"/>
                    </a:ext>
                  </a:extLst>
                </a:gridCol>
                <a:gridCol w="246888">
                  <a:extLst>
                    <a:ext uri="{9D8B030D-6E8A-4147-A177-3AD203B41FA5}">
                      <a16:colId xmlns:a16="http://schemas.microsoft.com/office/drawing/2014/main" val="356203793"/>
                    </a:ext>
                  </a:extLst>
                </a:gridCol>
                <a:gridCol w="246888">
                  <a:extLst>
                    <a:ext uri="{9D8B030D-6E8A-4147-A177-3AD203B41FA5}">
                      <a16:colId xmlns:a16="http://schemas.microsoft.com/office/drawing/2014/main" val="3233456279"/>
                    </a:ext>
                  </a:extLst>
                </a:gridCol>
                <a:gridCol w="246888">
                  <a:extLst>
                    <a:ext uri="{9D8B030D-6E8A-4147-A177-3AD203B41FA5}">
                      <a16:colId xmlns:a16="http://schemas.microsoft.com/office/drawing/2014/main" val="3144256317"/>
                    </a:ext>
                  </a:extLst>
                </a:gridCol>
                <a:gridCol w="246888">
                  <a:extLst>
                    <a:ext uri="{9D8B030D-6E8A-4147-A177-3AD203B41FA5}">
                      <a16:colId xmlns:a16="http://schemas.microsoft.com/office/drawing/2014/main" val="3777263881"/>
                    </a:ext>
                  </a:extLst>
                </a:gridCol>
                <a:gridCol w="246888">
                  <a:extLst>
                    <a:ext uri="{9D8B030D-6E8A-4147-A177-3AD203B41FA5}">
                      <a16:colId xmlns:a16="http://schemas.microsoft.com/office/drawing/2014/main" val="3647591674"/>
                    </a:ext>
                  </a:extLst>
                </a:gridCol>
                <a:gridCol w="246888">
                  <a:extLst>
                    <a:ext uri="{9D8B030D-6E8A-4147-A177-3AD203B41FA5}">
                      <a16:colId xmlns:a16="http://schemas.microsoft.com/office/drawing/2014/main" val="1484658399"/>
                    </a:ext>
                  </a:extLst>
                </a:gridCol>
                <a:gridCol w="246888">
                  <a:extLst>
                    <a:ext uri="{9D8B030D-6E8A-4147-A177-3AD203B41FA5}">
                      <a16:colId xmlns:a16="http://schemas.microsoft.com/office/drawing/2014/main" val="946853757"/>
                    </a:ext>
                  </a:extLst>
                </a:gridCol>
                <a:gridCol w="246888">
                  <a:extLst>
                    <a:ext uri="{9D8B030D-6E8A-4147-A177-3AD203B41FA5}">
                      <a16:colId xmlns:a16="http://schemas.microsoft.com/office/drawing/2014/main" val="2281547457"/>
                    </a:ext>
                  </a:extLst>
                </a:gridCol>
                <a:gridCol w="246888">
                  <a:extLst>
                    <a:ext uri="{9D8B030D-6E8A-4147-A177-3AD203B41FA5}">
                      <a16:colId xmlns:a16="http://schemas.microsoft.com/office/drawing/2014/main" val="3234751554"/>
                    </a:ext>
                  </a:extLst>
                </a:gridCol>
                <a:gridCol w="246888">
                  <a:extLst>
                    <a:ext uri="{9D8B030D-6E8A-4147-A177-3AD203B41FA5}">
                      <a16:colId xmlns:a16="http://schemas.microsoft.com/office/drawing/2014/main" val="235078166"/>
                    </a:ext>
                  </a:extLst>
                </a:gridCol>
                <a:gridCol w="246888">
                  <a:extLst>
                    <a:ext uri="{9D8B030D-6E8A-4147-A177-3AD203B41FA5}">
                      <a16:colId xmlns:a16="http://schemas.microsoft.com/office/drawing/2014/main" val="1675823011"/>
                    </a:ext>
                  </a:extLst>
                </a:gridCol>
                <a:gridCol w="246888">
                  <a:extLst>
                    <a:ext uri="{9D8B030D-6E8A-4147-A177-3AD203B41FA5}">
                      <a16:colId xmlns:a16="http://schemas.microsoft.com/office/drawing/2014/main" val="715030820"/>
                    </a:ext>
                  </a:extLst>
                </a:gridCol>
                <a:gridCol w="246888">
                  <a:extLst>
                    <a:ext uri="{9D8B030D-6E8A-4147-A177-3AD203B41FA5}">
                      <a16:colId xmlns:a16="http://schemas.microsoft.com/office/drawing/2014/main" val="569646430"/>
                    </a:ext>
                  </a:extLst>
                </a:gridCol>
                <a:gridCol w="246888">
                  <a:extLst>
                    <a:ext uri="{9D8B030D-6E8A-4147-A177-3AD203B41FA5}">
                      <a16:colId xmlns:a16="http://schemas.microsoft.com/office/drawing/2014/main" val="1721248755"/>
                    </a:ext>
                  </a:extLst>
                </a:gridCol>
                <a:gridCol w="246888">
                  <a:extLst>
                    <a:ext uri="{9D8B030D-6E8A-4147-A177-3AD203B41FA5}">
                      <a16:colId xmlns:a16="http://schemas.microsoft.com/office/drawing/2014/main" val="3368419277"/>
                    </a:ext>
                  </a:extLst>
                </a:gridCol>
                <a:gridCol w="246888">
                  <a:extLst>
                    <a:ext uri="{9D8B030D-6E8A-4147-A177-3AD203B41FA5}">
                      <a16:colId xmlns:a16="http://schemas.microsoft.com/office/drawing/2014/main" val="3832036041"/>
                    </a:ext>
                  </a:extLst>
                </a:gridCol>
                <a:gridCol w="246888">
                  <a:extLst>
                    <a:ext uri="{9D8B030D-6E8A-4147-A177-3AD203B41FA5}">
                      <a16:colId xmlns:a16="http://schemas.microsoft.com/office/drawing/2014/main" val="34474118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70061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- 2018-02-13 12:00:00</a:t>
                      </a:r>
                      <a:r>
                        <a:rPr kumimoji="0" lang="en-US" sz="1000" b="0" i="0" u="none" strike="noStrike" kern="1200" cap="none" spc="0" normalizeH="0" baseline="0" noProof="0">
                          <a:ln>
                            <a:noFill/>
                          </a:ln>
                          <a:solidFill>
                            <a:prstClr val="black"/>
                          </a:solidFill>
                          <a:effectLst/>
                          <a:uLnTx/>
                          <a:uFillTx/>
                          <a:latin typeface="+mn-lt"/>
                          <a:ea typeface="+mn-ea"/>
                          <a:cs typeface="+mn-cs"/>
                        </a:rPr>
                        <a:t>
What’s in #SPLAT Biocalcium Toothpaste?
It contains bioactive calcium obtained from eggshell and hydroxyapatite, a crucial component in the composition of dental enamel.  
These ingredients helps to remineralise your dental enamel and minimize hypersensitivity! 
Hypersensitivity happens when the root area of your enamel is exposed due to receded gums. You will feel pain when eating ice cream or drinking soup.
You can buy SPLAT Biocalcium toothpaste at your nearest CARiNG PHARMACY!
#SPLATtoothpaste #oralhygiene
#oralhealthcare #naturalproducts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Malaysia, Age: 24 - 35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39546602"/>
                  </a:ext>
                </a:extLst>
              </a:tr>
            </a:tbl>
          </a:graphicData>
        </a:graphic>
      </p:graphicFrame>
      <p:sp>
        <p:nvSpPr>
          <p:cNvPr id="4" name="Text Placeholder 3">
            <a:extLst>
              <a:ext uri="{FF2B5EF4-FFF2-40B4-BE49-F238E27FC236}">
                <a16:creationId xmlns:a16="http://schemas.microsoft.com/office/drawing/2014/main" id="{D9E5C4F2-E787-4963-9490-20A630EC84A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4188284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CA077-4DFC-4787-9344-6FDA9B79102C}"/>
              </a:ext>
            </a:extLst>
          </p:cNvPr>
          <p:cNvSpPr>
            <a:spLocks noGrp="1"/>
          </p:cNvSpPr>
          <p:nvPr>
            <p:ph type="title"/>
          </p:nvPr>
        </p:nvSpPr>
        <p:spPr/>
        <p:txBody>
          <a:bodyPr/>
          <a:lstStyle/>
          <a:p>
            <a:r>
              <a:rPr lang="en-US"/>
              <a:t>Facebook Own Posts Table - 13 of 19</a:t>
            </a:r>
          </a:p>
        </p:txBody>
      </p:sp>
      <p:graphicFrame>
        <p:nvGraphicFramePr>
          <p:cNvPr id="5" name="Table Placeholder 4">
            <a:extLst>
              <a:ext uri="{FF2B5EF4-FFF2-40B4-BE49-F238E27FC236}">
                <a16:creationId xmlns:a16="http://schemas.microsoft.com/office/drawing/2014/main" id="{48665230-19B9-4BE7-8416-67C21D90D393}"/>
              </a:ext>
            </a:extLst>
          </p:cNvPr>
          <p:cNvGraphicFramePr>
            <a:graphicFrameLocks noGrp="1"/>
          </p:cNvGraphicFramePr>
          <p:nvPr>
            <p:ph type="tbl" sz="quarter" idx="13"/>
            <p:extLst>
              <p:ext uri="{D42A27DB-BD31-4B8C-83A1-F6EECF244321}">
                <p14:modId xmlns:p14="http://schemas.microsoft.com/office/powerpoint/2010/main" val="1900801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78566198"/>
                    </a:ext>
                  </a:extLst>
                </a:gridCol>
                <a:gridCol w="246888">
                  <a:extLst>
                    <a:ext uri="{9D8B030D-6E8A-4147-A177-3AD203B41FA5}">
                      <a16:colId xmlns:a16="http://schemas.microsoft.com/office/drawing/2014/main" val="3402630096"/>
                    </a:ext>
                  </a:extLst>
                </a:gridCol>
                <a:gridCol w="246888">
                  <a:extLst>
                    <a:ext uri="{9D8B030D-6E8A-4147-A177-3AD203B41FA5}">
                      <a16:colId xmlns:a16="http://schemas.microsoft.com/office/drawing/2014/main" val="2904527619"/>
                    </a:ext>
                  </a:extLst>
                </a:gridCol>
                <a:gridCol w="246888">
                  <a:extLst>
                    <a:ext uri="{9D8B030D-6E8A-4147-A177-3AD203B41FA5}">
                      <a16:colId xmlns:a16="http://schemas.microsoft.com/office/drawing/2014/main" val="1510846829"/>
                    </a:ext>
                  </a:extLst>
                </a:gridCol>
                <a:gridCol w="246888">
                  <a:extLst>
                    <a:ext uri="{9D8B030D-6E8A-4147-A177-3AD203B41FA5}">
                      <a16:colId xmlns:a16="http://schemas.microsoft.com/office/drawing/2014/main" val="3683992106"/>
                    </a:ext>
                  </a:extLst>
                </a:gridCol>
                <a:gridCol w="246888">
                  <a:extLst>
                    <a:ext uri="{9D8B030D-6E8A-4147-A177-3AD203B41FA5}">
                      <a16:colId xmlns:a16="http://schemas.microsoft.com/office/drawing/2014/main" val="601924106"/>
                    </a:ext>
                  </a:extLst>
                </a:gridCol>
                <a:gridCol w="246888">
                  <a:extLst>
                    <a:ext uri="{9D8B030D-6E8A-4147-A177-3AD203B41FA5}">
                      <a16:colId xmlns:a16="http://schemas.microsoft.com/office/drawing/2014/main" val="4064285547"/>
                    </a:ext>
                  </a:extLst>
                </a:gridCol>
                <a:gridCol w="246888">
                  <a:extLst>
                    <a:ext uri="{9D8B030D-6E8A-4147-A177-3AD203B41FA5}">
                      <a16:colId xmlns:a16="http://schemas.microsoft.com/office/drawing/2014/main" val="729295972"/>
                    </a:ext>
                  </a:extLst>
                </a:gridCol>
                <a:gridCol w="246888">
                  <a:extLst>
                    <a:ext uri="{9D8B030D-6E8A-4147-A177-3AD203B41FA5}">
                      <a16:colId xmlns:a16="http://schemas.microsoft.com/office/drawing/2014/main" val="2308652325"/>
                    </a:ext>
                  </a:extLst>
                </a:gridCol>
                <a:gridCol w="246888">
                  <a:extLst>
                    <a:ext uri="{9D8B030D-6E8A-4147-A177-3AD203B41FA5}">
                      <a16:colId xmlns:a16="http://schemas.microsoft.com/office/drawing/2014/main" val="2837736607"/>
                    </a:ext>
                  </a:extLst>
                </a:gridCol>
                <a:gridCol w="246888">
                  <a:extLst>
                    <a:ext uri="{9D8B030D-6E8A-4147-A177-3AD203B41FA5}">
                      <a16:colId xmlns:a16="http://schemas.microsoft.com/office/drawing/2014/main" val="896071295"/>
                    </a:ext>
                  </a:extLst>
                </a:gridCol>
                <a:gridCol w="246888">
                  <a:extLst>
                    <a:ext uri="{9D8B030D-6E8A-4147-A177-3AD203B41FA5}">
                      <a16:colId xmlns:a16="http://schemas.microsoft.com/office/drawing/2014/main" val="1122415982"/>
                    </a:ext>
                  </a:extLst>
                </a:gridCol>
                <a:gridCol w="246888">
                  <a:extLst>
                    <a:ext uri="{9D8B030D-6E8A-4147-A177-3AD203B41FA5}">
                      <a16:colId xmlns:a16="http://schemas.microsoft.com/office/drawing/2014/main" val="3241229825"/>
                    </a:ext>
                  </a:extLst>
                </a:gridCol>
                <a:gridCol w="246888">
                  <a:extLst>
                    <a:ext uri="{9D8B030D-6E8A-4147-A177-3AD203B41FA5}">
                      <a16:colId xmlns:a16="http://schemas.microsoft.com/office/drawing/2014/main" val="3003055492"/>
                    </a:ext>
                  </a:extLst>
                </a:gridCol>
                <a:gridCol w="246888">
                  <a:extLst>
                    <a:ext uri="{9D8B030D-6E8A-4147-A177-3AD203B41FA5}">
                      <a16:colId xmlns:a16="http://schemas.microsoft.com/office/drawing/2014/main" val="1424547973"/>
                    </a:ext>
                  </a:extLst>
                </a:gridCol>
                <a:gridCol w="246888">
                  <a:extLst>
                    <a:ext uri="{9D8B030D-6E8A-4147-A177-3AD203B41FA5}">
                      <a16:colId xmlns:a16="http://schemas.microsoft.com/office/drawing/2014/main" val="701806678"/>
                    </a:ext>
                  </a:extLst>
                </a:gridCol>
                <a:gridCol w="246888">
                  <a:extLst>
                    <a:ext uri="{9D8B030D-6E8A-4147-A177-3AD203B41FA5}">
                      <a16:colId xmlns:a16="http://schemas.microsoft.com/office/drawing/2014/main" val="148002646"/>
                    </a:ext>
                  </a:extLst>
                </a:gridCol>
                <a:gridCol w="246888">
                  <a:extLst>
                    <a:ext uri="{9D8B030D-6E8A-4147-A177-3AD203B41FA5}">
                      <a16:colId xmlns:a16="http://schemas.microsoft.com/office/drawing/2014/main" val="101430558"/>
                    </a:ext>
                  </a:extLst>
                </a:gridCol>
                <a:gridCol w="246888">
                  <a:extLst>
                    <a:ext uri="{9D8B030D-6E8A-4147-A177-3AD203B41FA5}">
                      <a16:colId xmlns:a16="http://schemas.microsoft.com/office/drawing/2014/main" val="665264268"/>
                    </a:ext>
                  </a:extLst>
                </a:gridCol>
                <a:gridCol w="246888">
                  <a:extLst>
                    <a:ext uri="{9D8B030D-6E8A-4147-A177-3AD203B41FA5}">
                      <a16:colId xmlns:a16="http://schemas.microsoft.com/office/drawing/2014/main" val="201389459"/>
                    </a:ext>
                  </a:extLst>
                </a:gridCol>
                <a:gridCol w="246888">
                  <a:extLst>
                    <a:ext uri="{9D8B030D-6E8A-4147-A177-3AD203B41FA5}">
                      <a16:colId xmlns:a16="http://schemas.microsoft.com/office/drawing/2014/main" val="1165989245"/>
                    </a:ext>
                  </a:extLst>
                </a:gridCol>
                <a:gridCol w="246888">
                  <a:extLst>
                    <a:ext uri="{9D8B030D-6E8A-4147-A177-3AD203B41FA5}">
                      <a16:colId xmlns:a16="http://schemas.microsoft.com/office/drawing/2014/main" val="2960101774"/>
                    </a:ext>
                  </a:extLst>
                </a:gridCol>
                <a:gridCol w="246888">
                  <a:extLst>
                    <a:ext uri="{9D8B030D-6E8A-4147-A177-3AD203B41FA5}">
                      <a16:colId xmlns:a16="http://schemas.microsoft.com/office/drawing/2014/main" val="2838731719"/>
                    </a:ext>
                  </a:extLst>
                </a:gridCol>
                <a:gridCol w="246888">
                  <a:extLst>
                    <a:ext uri="{9D8B030D-6E8A-4147-A177-3AD203B41FA5}">
                      <a16:colId xmlns:a16="http://schemas.microsoft.com/office/drawing/2014/main" val="984792125"/>
                    </a:ext>
                  </a:extLst>
                </a:gridCol>
                <a:gridCol w="246888">
                  <a:extLst>
                    <a:ext uri="{9D8B030D-6E8A-4147-A177-3AD203B41FA5}">
                      <a16:colId xmlns:a16="http://schemas.microsoft.com/office/drawing/2014/main" val="871353844"/>
                    </a:ext>
                  </a:extLst>
                </a:gridCol>
                <a:gridCol w="246888">
                  <a:extLst>
                    <a:ext uri="{9D8B030D-6E8A-4147-A177-3AD203B41FA5}">
                      <a16:colId xmlns:a16="http://schemas.microsoft.com/office/drawing/2014/main" val="912597847"/>
                    </a:ext>
                  </a:extLst>
                </a:gridCol>
                <a:gridCol w="246888">
                  <a:extLst>
                    <a:ext uri="{9D8B030D-6E8A-4147-A177-3AD203B41FA5}">
                      <a16:colId xmlns:a16="http://schemas.microsoft.com/office/drawing/2014/main" val="1957348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92259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- 2018-02-12 12:00:00</a:t>
                      </a:r>
                      <a:r>
                        <a:rPr kumimoji="0" lang="en-US" sz="1000" b="0" i="0" u="none" strike="noStrike" kern="1200" cap="none" spc="0" normalizeH="0" baseline="0" noProof="0">
                          <a:ln>
                            <a:noFill/>
                          </a:ln>
                          <a:solidFill>
                            <a:prstClr val="black"/>
                          </a:solidFill>
                          <a:effectLst/>
                          <a:uLnTx/>
                          <a:uFillTx/>
                          <a:latin typeface="+mn-lt"/>
                          <a:ea typeface="+mn-ea"/>
                          <a:cs typeface="+mn-cs"/>
                        </a:rPr>
                        <a:t>
Spicy chili pepper extract contains strengthening, astringent and antiseptic properties. When applied locally in small doses, this ingredient promotes blood microcirculation, enriches gums with vitamins and has an antioxidant effect.
For those of you who do not dare attempt this method, there’s always #SPLAT to take care of your gum health!
#ProfessionalOralCare
#NaturalIngredients
#oralhygiene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206325873"/>
                  </a:ext>
                </a:extLst>
              </a:tr>
            </a:tbl>
          </a:graphicData>
        </a:graphic>
      </p:graphicFrame>
      <p:sp>
        <p:nvSpPr>
          <p:cNvPr id="4" name="Text Placeholder 3">
            <a:extLst>
              <a:ext uri="{FF2B5EF4-FFF2-40B4-BE49-F238E27FC236}">
                <a16:creationId xmlns:a16="http://schemas.microsoft.com/office/drawing/2014/main" id="{85621908-0F45-42FC-BAD5-2BB5CC86344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9670089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65B3D-E82A-4BE0-93DE-2602D3916696}"/>
              </a:ext>
            </a:extLst>
          </p:cNvPr>
          <p:cNvSpPr>
            <a:spLocks noGrp="1"/>
          </p:cNvSpPr>
          <p:nvPr>
            <p:ph type="title"/>
          </p:nvPr>
        </p:nvSpPr>
        <p:spPr/>
        <p:txBody>
          <a:bodyPr/>
          <a:lstStyle/>
          <a:p>
            <a:r>
              <a:rPr lang="en-US"/>
              <a:t>Facebook Own Posts Table - 14 of 19</a:t>
            </a:r>
          </a:p>
        </p:txBody>
      </p:sp>
      <p:graphicFrame>
        <p:nvGraphicFramePr>
          <p:cNvPr id="5" name="Table Placeholder 4">
            <a:extLst>
              <a:ext uri="{FF2B5EF4-FFF2-40B4-BE49-F238E27FC236}">
                <a16:creationId xmlns:a16="http://schemas.microsoft.com/office/drawing/2014/main" id="{53FC1AB2-FEED-415A-8934-8F5D7F39DEED}"/>
              </a:ext>
            </a:extLst>
          </p:cNvPr>
          <p:cNvGraphicFramePr>
            <a:graphicFrameLocks noGrp="1"/>
          </p:cNvGraphicFramePr>
          <p:nvPr>
            <p:ph type="tbl" sz="quarter" idx="13"/>
            <p:extLst>
              <p:ext uri="{D42A27DB-BD31-4B8C-83A1-F6EECF244321}">
                <p14:modId xmlns:p14="http://schemas.microsoft.com/office/powerpoint/2010/main" val="3666201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00517078"/>
                    </a:ext>
                  </a:extLst>
                </a:gridCol>
                <a:gridCol w="246888">
                  <a:extLst>
                    <a:ext uri="{9D8B030D-6E8A-4147-A177-3AD203B41FA5}">
                      <a16:colId xmlns:a16="http://schemas.microsoft.com/office/drawing/2014/main" val="3680379508"/>
                    </a:ext>
                  </a:extLst>
                </a:gridCol>
                <a:gridCol w="246888">
                  <a:extLst>
                    <a:ext uri="{9D8B030D-6E8A-4147-A177-3AD203B41FA5}">
                      <a16:colId xmlns:a16="http://schemas.microsoft.com/office/drawing/2014/main" val="573004260"/>
                    </a:ext>
                  </a:extLst>
                </a:gridCol>
                <a:gridCol w="246888">
                  <a:extLst>
                    <a:ext uri="{9D8B030D-6E8A-4147-A177-3AD203B41FA5}">
                      <a16:colId xmlns:a16="http://schemas.microsoft.com/office/drawing/2014/main" val="2746546811"/>
                    </a:ext>
                  </a:extLst>
                </a:gridCol>
                <a:gridCol w="246888">
                  <a:extLst>
                    <a:ext uri="{9D8B030D-6E8A-4147-A177-3AD203B41FA5}">
                      <a16:colId xmlns:a16="http://schemas.microsoft.com/office/drawing/2014/main" val="745164829"/>
                    </a:ext>
                  </a:extLst>
                </a:gridCol>
                <a:gridCol w="246888">
                  <a:extLst>
                    <a:ext uri="{9D8B030D-6E8A-4147-A177-3AD203B41FA5}">
                      <a16:colId xmlns:a16="http://schemas.microsoft.com/office/drawing/2014/main" val="2050029464"/>
                    </a:ext>
                  </a:extLst>
                </a:gridCol>
                <a:gridCol w="246888">
                  <a:extLst>
                    <a:ext uri="{9D8B030D-6E8A-4147-A177-3AD203B41FA5}">
                      <a16:colId xmlns:a16="http://schemas.microsoft.com/office/drawing/2014/main" val="1565193248"/>
                    </a:ext>
                  </a:extLst>
                </a:gridCol>
                <a:gridCol w="246888">
                  <a:extLst>
                    <a:ext uri="{9D8B030D-6E8A-4147-A177-3AD203B41FA5}">
                      <a16:colId xmlns:a16="http://schemas.microsoft.com/office/drawing/2014/main" val="890114330"/>
                    </a:ext>
                  </a:extLst>
                </a:gridCol>
                <a:gridCol w="246888">
                  <a:extLst>
                    <a:ext uri="{9D8B030D-6E8A-4147-A177-3AD203B41FA5}">
                      <a16:colId xmlns:a16="http://schemas.microsoft.com/office/drawing/2014/main" val="1980256142"/>
                    </a:ext>
                  </a:extLst>
                </a:gridCol>
                <a:gridCol w="246888">
                  <a:extLst>
                    <a:ext uri="{9D8B030D-6E8A-4147-A177-3AD203B41FA5}">
                      <a16:colId xmlns:a16="http://schemas.microsoft.com/office/drawing/2014/main" val="4006751186"/>
                    </a:ext>
                  </a:extLst>
                </a:gridCol>
                <a:gridCol w="246888">
                  <a:extLst>
                    <a:ext uri="{9D8B030D-6E8A-4147-A177-3AD203B41FA5}">
                      <a16:colId xmlns:a16="http://schemas.microsoft.com/office/drawing/2014/main" val="3401725193"/>
                    </a:ext>
                  </a:extLst>
                </a:gridCol>
                <a:gridCol w="246888">
                  <a:extLst>
                    <a:ext uri="{9D8B030D-6E8A-4147-A177-3AD203B41FA5}">
                      <a16:colId xmlns:a16="http://schemas.microsoft.com/office/drawing/2014/main" val="78167368"/>
                    </a:ext>
                  </a:extLst>
                </a:gridCol>
                <a:gridCol w="246888">
                  <a:extLst>
                    <a:ext uri="{9D8B030D-6E8A-4147-A177-3AD203B41FA5}">
                      <a16:colId xmlns:a16="http://schemas.microsoft.com/office/drawing/2014/main" val="2727386655"/>
                    </a:ext>
                  </a:extLst>
                </a:gridCol>
                <a:gridCol w="246888">
                  <a:extLst>
                    <a:ext uri="{9D8B030D-6E8A-4147-A177-3AD203B41FA5}">
                      <a16:colId xmlns:a16="http://schemas.microsoft.com/office/drawing/2014/main" val="3029348710"/>
                    </a:ext>
                  </a:extLst>
                </a:gridCol>
                <a:gridCol w="246888">
                  <a:extLst>
                    <a:ext uri="{9D8B030D-6E8A-4147-A177-3AD203B41FA5}">
                      <a16:colId xmlns:a16="http://schemas.microsoft.com/office/drawing/2014/main" val="3854461592"/>
                    </a:ext>
                  </a:extLst>
                </a:gridCol>
                <a:gridCol w="246888">
                  <a:extLst>
                    <a:ext uri="{9D8B030D-6E8A-4147-A177-3AD203B41FA5}">
                      <a16:colId xmlns:a16="http://schemas.microsoft.com/office/drawing/2014/main" val="2392776444"/>
                    </a:ext>
                  </a:extLst>
                </a:gridCol>
                <a:gridCol w="246888">
                  <a:extLst>
                    <a:ext uri="{9D8B030D-6E8A-4147-A177-3AD203B41FA5}">
                      <a16:colId xmlns:a16="http://schemas.microsoft.com/office/drawing/2014/main" val="2833618021"/>
                    </a:ext>
                  </a:extLst>
                </a:gridCol>
                <a:gridCol w="246888">
                  <a:extLst>
                    <a:ext uri="{9D8B030D-6E8A-4147-A177-3AD203B41FA5}">
                      <a16:colId xmlns:a16="http://schemas.microsoft.com/office/drawing/2014/main" val="1886349932"/>
                    </a:ext>
                  </a:extLst>
                </a:gridCol>
                <a:gridCol w="246888">
                  <a:extLst>
                    <a:ext uri="{9D8B030D-6E8A-4147-A177-3AD203B41FA5}">
                      <a16:colId xmlns:a16="http://schemas.microsoft.com/office/drawing/2014/main" val="1311896664"/>
                    </a:ext>
                  </a:extLst>
                </a:gridCol>
                <a:gridCol w="246888">
                  <a:extLst>
                    <a:ext uri="{9D8B030D-6E8A-4147-A177-3AD203B41FA5}">
                      <a16:colId xmlns:a16="http://schemas.microsoft.com/office/drawing/2014/main" val="1776501461"/>
                    </a:ext>
                  </a:extLst>
                </a:gridCol>
                <a:gridCol w="246888">
                  <a:extLst>
                    <a:ext uri="{9D8B030D-6E8A-4147-A177-3AD203B41FA5}">
                      <a16:colId xmlns:a16="http://schemas.microsoft.com/office/drawing/2014/main" val="3688509890"/>
                    </a:ext>
                  </a:extLst>
                </a:gridCol>
                <a:gridCol w="246888">
                  <a:extLst>
                    <a:ext uri="{9D8B030D-6E8A-4147-A177-3AD203B41FA5}">
                      <a16:colId xmlns:a16="http://schemas.microsoft.com/office/drawing/2014/main" val="773958498"/>
                    </a:ext>
                  </a:extLst>
                </a:gridCol>
                <a:gridCol w="246888">
                  <a:extLst>
                    <a:ext uri="{9D8B030D-6E8A-4147-A177-3AD203B41FA5}">
                      <a16:colId xmlns:a16="http://schemas.microsoft.com/office/drawing/2014/main" val="138986123"/>
                    </a:ext>
                  </a:extLst>
                </a:gridCol>
                <a:gridCol w="246888">
                  <a:extLst>
                    <a:ext uri="{9D8B030D-6E8A-4147-A177-3AD203B41FA5}">
                      <a16:colId xmlns:a16="http://schemas.microsoft.com/office/drawing/2014/main" val="1976362642"/>
                    </a:ext>
                  </a:extLst>
                </a:gridCol>
                <a:gridCol w="246888">
                  <a:extLst>
                    <a:ext uri="{9D8B030D-6E8A-4147-A177-3AD203B41FA5}">
                      <a16:colId xmlns:a16="http://schemas.microsoft.com/office/drawing/2014/main" val="3690588411"/>
                    </a:ext>
                  </a:extLst>
                </a:gridCol>
                <a:gridCol w="246888">
                  <a:extLst>
                    <a:ext uri="{9D8B030D-6E8A-4147-A177-3AD203B41FA5}">
                      <a16:colId xmlns:a16="http://schemas.microsoft.com/office/drawing/2014/main" val="3450848402"/>
                    </a:ext>
                  </a:extLst>
                </a:gridCol>
                <a:gridCol w="246888">
                  <a:extLst>
                    <a:ext uri="{9D8B030D-6E8A-4147-A177-3AD203B41FA5}">
                      <a16:colId xmlns:a16="http://schemas.microsoft.com/office/drawing/2014/main" val="570633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68346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- 2018-02-08 13:24:52</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09913910"/>
                  </a:ext>
                </a:extLst>
              </a:tr>
            </a:tbl>
          </a:graphicData>
        </a:graphic>
      </p:graphicFrame>
      <p:sp>
        <p:nvSpPr>
          <p:cNvPr id="4" name="Text Placeholder 3">
            <a:extLst>
              <a:ext uri="{FF2B5EF4-FFF2-40B4-BE49-F238E27FC236}">
                <a16:creationId xmlns:a16="http://schemas.microsoft.com/office/drawing/2014/main" id="{C7850DDF-2B1A-4CE1-9CB0-CBF062BBFC1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197877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524AB-FFC6-47A0-A9BB-0F379DA94CC8}"/>
              </a:ext>
            </a:extLst>
          </p:cNvPr>
          <p:cNvSpPr>
            <a:spLocks noGrp="1"/>
          </p:cNvSpPr>
          <p:nvPr>
            <p:ph type="title"/>
          </p:nvPr>
        </p:nvSpPr>
        <p:spPr/>
        <p:txBody>
          <a:bodyPr/>
          <a:lstStyle/>
          <a:p>
            <a:r>
              <a:rPr lang="en-US"/>
              <a:t>Facebook Own Posts Table - 15 of 19</a:t>
            </a:r>
          </a:p>
        </p:txBody>
      </p:sp>
      <p:graphicFrame>
        <p:nvGraphicFramePr>
          <p:cNvPr id="5" name="Table Placeholder 4">
            <a:extLst>
              <a:ext uri="{FF2B5EF4-FFF2-40B4-BE49-F238E27FC236}">
                <a16:creationId xmlns:a16="http://schemas.microsoft.com/office/drawing/2014/main" id="{22B3BCF1-EF9E-4551-A2CC-43AF0E7B3C87}"/>
              </a:ext>
            </a:extLst>
          </p:cNvPr>
          <p:cNvGraphicFramePr>
            <a:graphicFrameLocks noGrp="1"/>
          </p:cNvGraphicFramePr>
          <p:nvPr>
            <p:ph type="tbl" sz="quarter" idx="13"/>
            <p:extLst>
              <p:ext uri="{D42A27DB-BD31-4B8C-83A1-F6EECF244321}">
                <p14:modId xmlns:p14="http://schemas.microsoft.com/office/powerpoint/2010/main" val="37833461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07826834"/>
                    </a:ext>
                  </a:extLst>
                </a:gridCol>
                <a:gridCol w="246888">
                  <a:extLst>
                    <a:ext uri="{9D8B030D-6E8A-4147-A177-3AD203B41FA5}">
                      <a16:colId xmlns:a16="http://schemas.microsoft.com/office/drawing/2014/main" val="2755614181"/>
                    </a:ext>
                  </a:extLst>
                </a:gridCol>
                <a:gridCol w="246888">
                  <a:extLst>
                    <a:ext uri="{9D8B030D-6E8A-4147-A177-3AD203B41FA5}">
                      <a16:colId xmlns:a16="http://schemas.microsoft.com/office/drawing/2014/main" val="1954460283"/>
                    </a:ext>
                  </a:extLst>
                </a:gridCol>
                <a:gridCol w="246888">
                  <a:extLst>
                    <a:ext uri="{9D8B030D-6E8A-4147-A177-3AD203B41FA5}">
                      <a16:colId xmlns:a16="http://schemas.microsoft.com/office/drawing/2014/main" val="994285074"/>
                    </a:ext>
                  </a:extLst>
                </a:gridCol>
                <a:gridCol w="246888">
                  <a:extLst>
                    <a:ext uri="{9D8B030D-6E8A-4147-A177-3AD203B41FA5}">
                      <a16:colId xmlns:a16="http://schemas.microsoft.com/office/drawing/2014/main" val="4016447921"/>
                    </a:ext>
                  </a:extLst>
                </a:gridCol>
                <a:gridCol w="246888">
                  <a:extLst>
                    <a:ext uri="{9D8B030D-6E8A-4147-A177-3AD203B41FA5}">
                      <a16:colId xmlns:a16="http://schemas.microsoft.com/office/drawing/2014/main" val="231277925"/>
                    </a:ext>
                  </a:extLst>
                </a:gridCol>
                <a:gridCol w="246888">
                  <a:extLst>
                    <a:ext uri="{9D8B030D-6E8A-4147-A177-3AD203B41FA5}">
                      <a16:colId xmlns:a16="http://schemas.microsoft.com/office/drawing/2014/main" val="588029464"/>
                    </a:ext>
                  </a:extLst>
                </a:gridCol>
                <a:gridCol w="246888">
                  <a:extLst>
                    <a:ext uri="{9D8B030D-6E8A-4147-A177-3AD203B41FA5}">
                      <a16:colId xmlns:a16="http://schemas.microsoft.com/office/drawing/2014/main" val="761654096"/>
                    </a:ext>
                  </a:extLst>
                </a:gridCol>
                <a:gridCol w="246888">
                  <a:extLst>
                    <a:ext uri="{9D8B030D-6E8A-4147-A177-3AD203B41FA5}">
                      <a16:colId xmlns:a16="http://schemas.microsoft.com/office/drawing/2014/main" val="2474877307"/>
                    </a:ext>
                  </a:extLst>
                </a:gridCol>
                <a:gridCol w="246888">
                  <a:extLst>
                    <a:ext uri="{9D8B030D-6E8A-4147-A177-3AD203B41FA5}">
                      <a16:colId xmlns:a16="http://schemas.microsoft.com/office/drawing/2014/main" val="1414549055"/>
                    </a:ext>
                  </a:extLst>
                </a:gridCol>
                <a:gridCol w="246888">
                  <a:extLst>
                    <a:ext uri="{9D8B030D-6E8A-4147-A177-3AD203B41FA5}">
                      <a16:colId xmlns:a16="http://schemas.microsoft.com/office/drawing/2014/main" val="2135605302"/>
                    </a:ext>
                  </a:extLst>
                </a:gridCol>
                <a:gridCol w="246888">
                  <a:extLst>
                    <a:ext uri="{9D8B030D-6E8A-4147-A177-3AD203B41FA5}">
                      <a16:colId xmlns:a16="http://schemas.microsoft.com/office/drawing/2014/main" val="3975438032"/>
                    </a:ext>
                  </a:extLst>
                </a:gridCol>
                <a:gridCol w="246888">
                  <a:extLst>
                    <a:ext uri="{9D8B030D-6E8A-4147-A177-3AD203B41FA5}">
                      <a16:colId xmlns:a16="http://schemas.microsoft.com/office/drawing/2014/main" val="1301779134"/>
                    </a:ext>
                  </a:extLst>
                </a:gridCol>
                <a:gridCol w="246888">
                  <a:extLst>
                    <a:ext uri="{9D8B030D-6E8A-4147-A177-3AD203B41FA5}">
                      <a16:colId xmlns:a16="http://schemas.microsoft.com/office/drawing/2014/main" val="2686184188"/>
                    </a:ext>
                  </a:extLst>
                </a:gridCol>
                <a:gridCol w="246888">
                  <a:extLst>
                    <a:ext uri="{9D8B030D-6E8A-4147-A177-3AD203B41FA5}">
                      <a16:colId xmlns:a16="http://schemas.microsoft.com/office/drawing/2014/main" val="555223020"/>
                    </a:ext>
                  </a:extLst>
                </a:gridCol>
                <a:gridCol w="246888">
                  <a:extLst>
                    <a:ext uri="{9D8B030D-6E8A-4147-A177-3AD203B41FA5}">
                      <a16:colId xmlns:a16="http://schemas.microsoft.com/office/drawing/2014/main" val="2257135200"/>
                    </a:ext>
                  </a:extLst>
                </a:gridCol>
                <a:gridCol w="246888">
                  <a:extLst>
                    <a:ext uri="{9D8B030D-6E8A-4147-A177-3AD203B41FA5}">
                      <a16:colId xmlns:a16="http://schemas.microsoft.com/office/drawing/2014/main" val="2051175082"/>
                    </a:ext>
                  </a:extLst>
                </a:gridCol>
                <a:gridCol w="246888">
                  <a:extLst>
                    <a:ext uri="{9D8B030D-6E8A-4147-A177-3AD203B41FA5}">
                      <a16:colId xmlns:a16="http://schemas.microsoft.com/office/drawing/2014/main" val="2971584563"/>
                    </a:ext>
                  </a:extLst>
                </a:gridCol>
                <a:gridCol w="246888">
                  <a:extLst>
                    <a:ext uri="{9D8B030D-6E8A-4147-A177-3AD203B41FA5}">
                      <a16:colId xmlns:a16="http://schemas.microsoft.com/office/drawing/2014/main" val="2741710581"/>
                    </a:ext>
                  </a:extLst>
                </a:gridCol>
                <a:gridCol w="246888">
                  <a:extLst>
                    <a:ext uri="{9D8B030D-6E8A-4147-A177-3AD203B41FA5}">
                      <a16:colId xmlns:a16="http://schemas.microsoft.com/office/drawing/2014/main" val="2509206057"/>
                    </a:ext>
                  </a:extLst>
                </a:gridCol>
                <a:gridCol w="246888">
                  <a:extLst>
                    <a:ext uri="{9D8B030D-6E8A-4147-A177-3AD203B41FA5}">
                      <a16:colId xmlns:a16="http://schemas.microsoft.com/office/drawing/2014/main" val="4248218752"/>
                    </a:ext>
                  </a:extLst>
                </a:gridCol>
                <a:gridCol w="246888">
                  <a:extLst>
                    <a:ext uri="{9D8B030D-6E8A-4147-A177-3AD203B41FA5}">
                      <a16:colId xmlns:a16="http://schemas.microsoft.com/office/drawing/2014/main" val="1561683986"/>
                    </a:ext>
                  </a:extLst>
                </a:gridCol>
                <a:gridCol w="246888">
                  <a:extLst>
                    <a:ext uri="{9D8B030D-6E8A-4147-A177-3AD203B41FA5}">
                      <a16:colId xmlns:a16="http://schemas.microsoft.com/office/drawing/2014/main" val="1992152005"/>
                    </a:ext>
                  </a:extLst>
                </a:gridCol>
                <a:gridCol w="246888">
                  <a:extLst>
                    <a:ext uri="{9D8B030D-6E8A-4147-A177-3AD203B41FA5}">
                      <a16:colId xmlns:a16="http://schemas.microsoft.com/office/drawing/2014/main" val="1167978290"/>
                    </a:ext>
                  </a:extLst>
                </a:gridCol>
                <a:gridCol w="246888">
                  <a:extLst>
                    <a:ext uri="{9D8B030D-6E8A-4147-A177-3AD203B41FA5}">
                      <a16:colId xmlns:a16="http://schemas.microsoft.com/office/drawing/2014/main" val="4022460135"/>
                    </a:ext>
                  </a:extLst>
                </a:gridCol>
                <a:gridCol w="246888">
                  <a:extLst>
                    <a:ext uri="{9D8B030D-6E8A-4147-A177-3AD203B41FA5}">
                      <a16:colId xmlns:a16="http://schemas.microsoft.com/office/drawing/2014/main" val="3523690895"/>
                    </a:ext>
                  </a:extLst>
                </a:gridCol>
                <a:gridCol w="246888">
                  <a:extLst>
                    <a:ext uri="{9D8B030D-6E8A-4147-A177-3AD203B41FA5}">
                      <a16:colId xmlns:a16="http://schemas.microsoft.com/office/drawing/2014/main" val="2504689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36616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- 2018-02-07 12:00:00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98147536"/>
                  </a:ext>
                </a:extLst>
              </a:tr>
            </a:tbl>
          </a:graphicData>
        </a:graphic>
      </p:graphicFrame>
      <p:sp>
        <p:nvSpPr>
          <p:cNvPr id="4" name="Text Placeholder 3">
            <a:extLst>
              <a:ext uri="{FF2B5EF4-FFF2-40B4-BE49-F238E27FC236}">
                <a16:creationId xmlns:a16="http://schemas.microsoft.com/office/drawing/2014/main" id="{2ABD6EB9-1663-4EBF-8FC9-9477C9F6F9A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0184485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F1901-E1D6-47F9-B201-B2A0E3D5E863}"/>
              </a:ext>
            </a:extLst>
          </p:cNvPr>
          <p:cNvSpPr>
            <a:spLocks noGrp="1"/>
          </p:cNvSpPr>
          <p:nvPr>
            <p:ph type="title"/>
          </p:nvPr>
        </p:nvSpPr>
        <p:spPr/>
        <p:txBody>
          <a:bodyPr/>
          <a:lstStyle/>
          <a:p>
            <a:r>
              <a:rPr lang="en-US"/>
              <a:t>Facebook Own Posts Table - 16 of 19</a:t>
            </a:r>
          </a:p>
        </p:txBody>
      </p:sp>
      <p:graphicFrame>
        <p:nvGraphicFramePr>
          <p:cNvPr id="5" name="Table Placeholder 4">
            <a:extLst>
              <a:ext uri="{FF2B5EF4-FFF2-40B4-BE49-F238E27FC236}">
                <a16:creationId xmlns:a16="http://schemas.microsoft.com/office/drawing/2014/main" id="{D5968CCF-FCC5-4C6C-8DA8-FD7A3E2688B0}"/>
              </a:ext>
            </a:extLst>
          </p:cNvPr>
          <p:cNvGraphicFramePr>
            <a:graphicFrameLocks noGrp="1"/>
          </p:cNvGraphicFramePr>
          <p:nvPr>
            <p:ph type="tbl" sz="quarter" idx="13"/>
            <p:extLst>
              <p:ext uri="{D42A27DB-BD31-4B8C-83A1-F6EECF244321}">
                <p14:modId xmlns:p14="http://schemas.microsoft.com/office/powerpoint/2010/main" val="3933797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4365052"/>
                    </a:ext>
                  </a:extLst>
                </a:gridCol>
                <a:gridCol w="246888">
                  <a:extLst>
                    <a:ext uri="{9D8B030D-6E8A-4147-A177-3AD203B41FA5}">
                      <a16:colId xmlns:a16="http://schemas.microsoft.com/office/drawing/2014/main" val="2787895345"/>
                    </a:ext>
                  </a:extLst>
                </a:gridCol>
                <a:gridCol w="246888">
                  <a:extLst>
                    <a:ext uri="{9D8B030D-6E8A-4147-A177-3AD203B41FA5}">
                      <a16:colId xmlns:a16="http://schemas.microsoft.com/office/drawing/2014/main" val="4134440492"/>
                    </a:ext>
                  </a:extLst>
                </a:gridCol>
                <a:gridCol w="246888">
                  <a:extLst>
                    <a:ext uri="{9D8B030D-6E8A-4147-A177-3AD203B41FA5}">
                      <a16:colId xmlns:a16="http://schemas.microsoft.com/office/drawing/2014/main" val="3793808553"/>
                    </a:ext>
                  </a:extLst>
                </a:gridCol>
                <a:gridCol w="246888">
                  <a:extLst>
                    <a:ext uri="{9D8B030D-6E8A-4147-A177-3AD203B41FA5}">
                      <a16:colId xmlns:a16="http://schemas.microsoft.com/office/drawing/2014/main" val="3375994401"/>
                    </a:ext>
                  </a:extLst>
                </a:gridCol>
                <a:gridCol w="246888">
                  <a:extLst>
                    <a:ext uri="{9D8B030D-6E8A-4147-A177-3AD203B41FA5}">
                      <a16:colId xmlns:a16="http://schemas.microsoft.com/office/drawing/2014/main" val="400568661"/>
                    </a:ext>
                  </a:extLst>
                </a:gridCol>
                <a:gridCol w="246888">
                  <a:extLst>
                    <a:ext uri="{9D8B030D-6E8A-4147-A177-3AD203B41FA5}">
                      <a16:colId xmlns:a16="http://schemas.microsoft.com/office/drawing/2014/main" val="3504886294"/>
                    </a:ext>
                  </a:extLst>
                </a:gridCol>
                <a:gridCol w="246888">
                  <a:extLst>
                    <a:ext uri="{9D8B030D-6E8A-4147-A177-3AD203B41FA5}">
                      <a16:colId xmlns:a16="http://schemas.microsoft.com/office/drawing/2014/main" val="1133267039"/>
                    </a:ext>
                  </a:extLst>
                </a:gridCol>
                <a:gridCol w="246888">
                  <a:extLst>
                    <a:ext uri="{9D8B030D-6E8A-4147-A177-3AD203B41FA5}">
                      <a16:colId xmlns:a16="http://schemas.microsoft.com/office/drawing/2014/main" val="1496664751"/>
                    </a:ext>
                  </a:extLst>
                </a:gridCol>
                <a:gridCol w="246888">
                  <a:extLst>
                    <a:ext uri="{9D8B030D-6E8A-4147-A177-3AD203B41FA5}">
                      <a16:colId xmlns:a16="http://schemas.microsoft.com/office/drawing/2014/main" val="681639684"/>
                    </a:ext>
                  </a:extLst>
                </a:gridCol>
                <a:gridCol w="246888">
                  <a:extLst>
                    <a:ext uri="{9D8B030D-6E8A-4147-A177-3AD203B41FA5}">
                      <a16:colId xmlns:a16="http://schemas.microsoft.com/office/drawing/2014/main" val="714792753"/>
                    </a:ext>
                  </a:extLst>
                </a:gridCol>
                <a:gridCol w="246888">
                  <a:extLst>
                    <a:ext uri="{9D8B030D-6E8A-4147-A177-3AD203B41FA5}">
                      <a16:colId xmlns:a16="http://schemas.microsoft.com/office/drawing/2014/main" val="1481573702"/>
                    </a:ext>
                  </a:extLst>
                </a:gridCol>
                <a:gridCol w="246888">
                  <a:extLst>
                    <a:ext uri="{9D8B030D-6E8A-4147-A177-3AD203B41FA5}">
                      <a16:colId xmlns:a16="http://schemas.microsoft.com/office/drawing/2014/main" val="3880754982"/>
                    </a:ext>
                  </a:extLst>
                </a:gridCol>
                <a:gridCol w="246888">
                  <a:extLst>
                    <a:ext uri="{9D8B030D-6E8A-4147-A177-3AD203B41FA5}">
                      <a16:colId xmlns:a16="http://schemas.microsoft.com/office/drawing/2014/main" val="3867587225"/>
                    </a:ext>
                  </a:extLst>
                </a:gridCol>
                <a:gridCol w="246888">
                  <a:extLst>
                    <a:ext uri="{9D8B030D-6E8A-4147-A177-3AD203B41FA5}">
                      <a16:colId xmlns:a16="http://schemas.microsoft.com/office/drawing/2014/main" val="2510043378"/>
                    </a:ext>
                  </a:extLst>
                </a:gridCol>
                <a:gridCol w="246888">
                  <a:extLst>
                    <a:ext uri="{9D8B030D-6E8A-4147-A177-3AD203B41FA5}">
                      <a16:colId xmlns:a16="http://schemas.microsoft.com/office/drawing/2014/main" val="4261516188"/>
                    </a:ext>
                  </a:extLst>
                </a:gridCol>
                <a:gridCol w="246888">
                  <a:extLst>
                    <a:ext uri="{9D8B030D-6E8A-4147-A177-3AD203B41FA5}">
                      <a16:colId xmlns:a16="http://schemas.microsoft.com/office/drawing/2014/main" val="200698424"/>
                    </a:ext>
                  </a:extLst>
                </a:gridCol>
                <a:gridCol w="246888">
                  <a:extLst>
                    <a:ext uri="{9D8B030D-6E8A-4147-A177-3AD203B41FA5}">
                      <a16:colId xmlns:a16="http://schemas.microsoft.com/office/drawing/2014/main" val="3707139678"/>
                    </a:ext>
                  </a:extLst>
                </a:gridCol>
                <a:gridCol w="246888">
                  <a:extLst>
                    <a:ext uri="{9D8B030D-6E8A-4147-A177-3AD203B41FA5}">
                      <a16:colId xmlns:a16="http://schemas.microsoft.com/office/drawing/2014/main" val="4262401294"/>
                    </a:ext>
                  </a:extLst>
                </a:gridCol>
                <a:gridCol w="246888">
                  <a:extLst>
                    <a:ext uri="{9D8B030D-6E8A-4147-A177-3AD203B41FA5}">
                      <a16:colId xmlns:a16="http://schemas.microsoft.com/office/drawing/2014/main" val="1787158315"/>
                    </a:ext>
                  </a:extLst>
                </a:gridCol>
                <a:gridCol w="246888">
                  <a:extLst>
                    <a:ext uri="{9D8B030D-6E8A-4147-A177-3AD203B41FA5}">
                      <a16:colId xmlns:a16="http://schemas.microsoft.com/office/drawing/2014/main" val="2875150479"/>
                    </a:ext>
                  </a:extLst>
                </a:gridCol>
                <a:gridCol w="246888">
                  <a:extLst>
                    <a:ext uri="{9D8B030D-6E8A-4147-A177-3AD203B41FA5}">
                      <a16:colId xmlns:a16="http://schemas.microsoft.com/office/drawing/2014/main" val="900907306"/>
                    </a:ext>
                  </a:extLst>
                </a:gridCol>
                <a:gridCol w="246888">
                  <a:extLst>
                    <a:ext uri="{9D8B030D-6E8A-4147-A177-3AD203B41FA5}">
                      <a16:colId xmlns:a16="http://schemas.microsoft.com/office/drawing/2014/main" val="944436962"/>
                    </a:ext>
                  </a:extLst>
                </a:gridCol>
                <a:gridCol w="246888">
                  <a:extLst>
                    <a:ext uri="{9D8B030D-6E8A-4147-A177-3AD203B41FA5}">
                      <a16:colId xmlns:a16="http://schemas.microsoft.com/office/drawing/2014/main" val="3629435394"/>
                    </a:ext>
                  </a:extLst>
                </a:gridCol>
                <a:gridCol w="246888">
                  <a:extLst>
                    <a:ext uri="{9D8B030D-6E8A-4147-A177-3AD203B41FA5}">
                      <a16:colId xmlns:a16="http://schemas.microsoft.com/office/drawing/2014/main" val="3974216956"/>
                    </a:ext>
                  </a:extLst>
                </a:gridCol>
                <a:gridCol w="246888">
                  <a:extLst>
                    <a:ext uri="{9D8B030D-6E8A-4147-A177-3AD203B41FA5}">
                      <a16:colId xmlns:a16="http://schemas.microsoft.com/office/drawing/2014/main" val="1138015207"/>
                    </a:ext>
                  </a:extLst>
                </a:gridCol>
                <a:gridCol w="246888">
                  <a:extLst>
                    <a:ext uri="{9D8B030D-6E8A-4147-A177-3AD203B41FA5}">
                      <a16:colId xmlns:a16="http://schemas.microsoft.com/office/drawing/2014/main" val="1473571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19591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- 2018-02-06 12:00:01</a:t>
                      </a:r>
                      <a:r>
                        <a:rPr kumimoji="0" lang="en-US" sz="1000" b="0" i="0" u="none" strike="noStrike" kern="1200" cap="none" spc="0" normalizeH="0" baseline="0" noProof="0">
                          <a:ln>
                            <a:noFill/>
                          </a:ln>
                          <a:solidFill>
                            <a:prstClr val="black"/>
                          </a:solidFill>
                          <a:effectLst/>
                          <a:uLnTx/>
                          <a:uFillTx/>
                          <a:latin typeface="+mn-lt"/>
                          <a:ea typeface="+mn-ea"/>
                          <a:cs typeface="+mn-cs"/>
                        </a:rPr>
                        <a:t>
You heard that right! #SPLAT is offering you free shipping for orders over RM18 to anywhere in Peninsula Malaysia!
Enjoy the promo now at:
- 11street MY (http://www.11street.my/store/mimijumi)
- Lazada (http://www.lazada.com.my/mimijumi-malaysia/)
- Shopee (https://shopee.com.my/portessdnbhd)
#ProfessionalOralCare #BrushingTeeth
#freshbreath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907236895"/>
                  </a:ext>
                </a:extLst>
              </a:tr>
            </a:tbl>
          </a:graphicData>
        </a:graphic>
      </p:graphicFrame>
      <p:sp>
        <p:nvSpPr>
          <p:cNvPr id="4" name="Text Placeholder 3">
            <a:extLst>
              <a:ext uri="{FF2B5EF4-FFF2-40B4-BE49-F238E27FC236}">
                <a16:creationId xmlns:a16="http://schemas.microsoft.com/office/drawing/2014/main" id="{901D7A23-C4A7-4716-AEDC-68345A3F526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28530584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A741E-121E-46E1-95FE-E6A6D763F044}"/>
              </a:ext>
            </a:extLst>
          </p:cNvPr>
          <p:cNvSpPr>
            <a:spLocks noGrp="1"/>
          </p:cNvSpPr>
          <p:nvPr>
            <p:ph type="title"/>
          </p:nvPr>
        </p:nvSpPr>
        <p:spPr/>
        <p:txBody>
          <a:bodyPr/>
          <a:lstStyle/>
          <a:p>
            <a:r>
              <a:rPr lang="en-US"/>
              <a:t>Facebook Own Posts Table - 17 of 19</a:t>
            </a:r>
          </a:p>
        </p:txBody>
      </p:sp>
      <p:graphicFrame>
        <p:nvGraphicFramePr>
          <p:cNvPr id="5" name="Table Placeholder 4">
            <a:extLst>
              <a:ext uri="{FF2B5EF4-FFF2-40B4-BE49-F238E27FC236}">
                <a16:creationId xmlns:a16="http://schemas.microsoft.com/office/drawing/2014/main" id="{E2E49BC6-43A2-4422-BDD4-17AB3B6F7674}"/>
              </a:ext>
            </a:extLst>
          </p:cNvPr>
          <p:cNvGraphicFramePr>
            <a:graphicFrameLocks noGrp="1"/>
          </p:cNvGraphicFramePr>
          <p:nvPr>
            <p:ph type="tbl" sz="quarter" idx="13"/>
            <p:extLst>
              <p:ext uri="{D42A27DB-BD31-4B8C-83A1-F6EECF244321}">
                <p14:modId xmlns:p14="http://schemas.microsoft.com/office/powerpoint/2010/main" val="1111849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70317273"/>
                    </a:ext>
                  </a:extLst>
                </a:gridCol>
                <a:gridCol w="246888">
                  <a:extLst>
                    <a:ext uri="{9D8B030D-6E8A-4147-A177-3AD203B41FA5}">
                      <a16:colId xmlns:a16="http://schemas.microsoft.com/office/drawing/2014/main" val="1653965662"/>
                    </a:ext>
                  </a:extLst>
                </a:gridCol>
                <a:gridCol w="246888">
                  <a:extLst>
                    <a:ext uri="{9D8B030D-6E8A-4147-A177-3AD203B41FA5}">
                      <a16:colId xmlns:a16="http://schemas.microsoft.com/office/drawing/2014/main" val="3506564503"/>
                    </a:ext>
                  </a:extLst>
                </a:gridCol>
                <a:gridCol w="246888">
                  <a:extLst>
                    <a:ext uri="{9D8B030D-6E8A-4147-A177-3AD203B41FA5}">
                      <a16:colId xmlns:a16="http://schemas.microsoft.com/office/drawing/2014/main" val="3786428342"/>
                    </a:ext>
                  </a:extLst>
                </a:gridCol>
                <a:gridCol w="246888">
                  <a:extLst>
                    <a:ext uri="{9D8B030D-6E8A-4147-A177-3AD203B41FA5}">
                      <a16:colId xmlns:a16="http://schemas.microsoft.com/office/drawing/2014/main" val="333984308"/>
                    </a:ext>
                  </a:extLst>
                </a:gridCol>
                <a:gridCol w="246888">
                  <a:extLst>
                    <a:ext uri="{9D8B030D-6E8A-4147-A177-3AD203B41FA5}">
                      <a16:colId xmlns:a16="http://schemas.microsoft.com/office/drawing/2014/main" val="3729787224"/>
                    </a:ext>
                  </a:extLst>
                </a:gridCol>
                <a:gridCol w="246888">
                  <a:extLst>
                    <a:ext uri="{9D8B030D-6E8A-4147-A177-3AD203B41FA5}">
                      <a16:colId xmlns:a16="http://schemas.microsoft.com/office/drawing/2014/main" val="426306088"/>
                    </a:ext>
                  </a:extLst>
                </a:gridCol>
                <a:gridCol w="246888">
                  <a:extLst>
                    <a:ext uri="{9D8B030D-6E8A-4147-A177-3AD203B41FA5}">
                      <a16:colId xmlns:a16="http://schemas.microsoft.com/office/drawing/2014/main" val="1428312315"/>
                    </a:ext>
                  </a:extLst>
                </a:gridCol>
                <a:gridCol w="246888">
                  <a:extLst>
                    <a:ext uri="{9D8B030D-6E8A-4147-A177-3AD203B41FA5}">
                      <a16:colId xmlns:a16="http://schemas.microsoft.com/office/drawing/2014/main" val="2576113578"/>
                    </a:ext>
                  </a:extLst>
                </a:gridCol>
                <a:gridCol w="246888">
                  <a:extLst>
                    <a:ext uri="{9D8B030D-6E8A-4147-A177-3AD203B41FA5}">
                      <a16:colId xmlns:a16="http://schemas.microsoft.com/office/drawing/2014/main" val="246595644"/>
                    </a:ext>
                  </a:extLst>
                </a:gridCol>
                <a:gridCol w="246888">
                  <a:extLst>
                    <a:ext uri="{9D8B030D-6E8A-4147-A177-3AD203B41FA5}">
                      <a16:colId xmlns:a16="http://schemas.microsoft.com/office/drawing/2014/main" val="184586003"/>
                    </a:ext>
                  </a:extLst>
                </a:gridCol>
                <a:gridCol w="246888">
                  <a:extLst>
                    <a:ext uri="{9D8B030D-6E8A-4147-A177-3AD203B41FA5}">
                      <a16:colId xmlns:a16="http://schemas.microsoft.com/office/drawing/2014/main" val="4272535153"/>
                    </a:ext>
                  </a:extLst>
                </a:gridCol>
                <a:gridCol w="246888">
                  <a:extLst>
                    <a:ext uri="{9D8B030D-6E8A-4147-A177-3AD203B41FA5}">
                      <a16:colId xmlns:a16="http://schemas.microsoft.com/office/drawing/2014/main" val="4280405387"/>
                    </a:ext>
                  </a:extLst>
                </a:gridCol>
                <a:gridCol w="246888">
                  <a:extLst>
                    <a:ext uri="{9D8B030D-6E8A-4147-A177-3AD203B41FA5}">
                      <a16:colId xmlns:a16="http://schemas.microsoft.com/office/drawing/2014/main" val="94485566"/>
                    </a:ext>
                  </a:extLst>
                </a:gridCol>
                <a:gridCol w="246888">
                  <a:extLst>
                    <a:ext uri="{9D8B030D-6E8A-4147-A177-3AD203B41FA5}">
                      <a16:colId xmlns:a16="http://schemas.microsoft.com/office/drawing/2014/main" val="3393528788"/>
                    </a:ext>
                  </a:extLst>
                </a:gridCol>
                <a:gridCol w="246888">
                  <a:extLst>
                    <a:ext uri="{9D8B030D-6E8A-4147-A177-3AD203B41FA5}">
                      <a16:colId xmlns:a16="http://schemas.microsoft.com/office/drawing/2014/main" val="1736787366"/>
                    </a:ext>
                  </a:extLst>
                </a:gridCol>
                <a:gridCol w="246888">
                  <a:extLst>
                    <a:ext uri="{9D8B030D-6E8A-4147-A177-3AD203B41FA5}">
                      <a16:colId xmlns:a16="http://schemas.microsoft.com/office/drawing/2014/main" val="3332371940"/>
                    </a:ext>
                  </a:extLst>
                </a:gridCol>
                <a:gridCol w="246888">
                  <a:extLst>
                    <a:ext uri="{9D8B030D-6E8A-4147-A177-3AD203B41FA5}">
                      <a16:colId xmlns:a16="http://schemas.microsoft.com/office/drawing/2014/main" val="1860026990"/>
                    </a:ext>
                  </a:extLst>
                </a:gridCol>
                <a:gridCol w="246888">
                  <a:extLst>
                    <a:ext uri="{9D8B030D-6E8A-4147-A177-3AD203B41FA5}">
                      <a16:colId xmlns:a16="http://schemas.microsoft.com/office/drawing/2014/main" val="2018852416"/>
                    </a:ext>
                  </a:extLst>
                </a:gridCol>
                <a:gridCol w="246888">
                  <a:extLst>
                    <a:ext uri="{9D8B030D-6E8A-4147-A177-3AD203B41FA5}">
                      <a16:colId xmlns:a16="http://schemas.microsoft.com/office/drawing/2014/main" val="3477226537"/>
                    </a:ext>
                  </a:extLst>
                </a:gridCol>
                <a:gridCol w="246888">
                  <a:extLst>
                    <a:ext uri="{9D8B030D-6E8A-4147-A177-3AD203B41FA5}">
                      <a16:colId xmlns:a16="http://schemas.microsoft.com/office/drawing/2014/main" val="844851850"/>
                    </a:ext>
                  </a:extLst>
                </a:gridCol>
                <a:gridCol w="246888">
                  <a:extLst>
                    <a:ext uri="{9D8B030D-6E8A-4147-A177-3AD203B41FA5}">
                      <a16:colId xmlns:a16="http://schemas.microsoft.com/office/drawing/2014/main" val="1719771713"/>
                    </a:ext>
                  </a:extLst>
                </a:gridCol>
                <a:gridCol w="246888">
                  <a:extLst>
                    <a:ext uri="{9D8B030D-6E8A-4147-A177-3AD203B41FA5}">
                      <a16:colId xmlns:a16="http://schemas.microsoft.com/office/drawing/2014/main" val="3961737025"/>
                    </a:ext>
                  </a:extLst>
                </a:gridCol>
                <a:gridCol w="246888">
                  <a:extLst>
                    <a:ext uri="{9D8B030D-6E8A-4147-A177-3AD203B41FA5}">
                      <a16:colId xmlns:a16="http://schemas.microsoft.com/office/drawing/2014/main" val="3798966100"/>
                    </a:ext>
                  </a:extLst>
                </a:gridCol>
                <a:gridCol w="246888">
                  <a:extLst>
                    <a:ext uri="{9D8B030D-6E8A-4147-A177-3AD203B41FA5}">
                      <a16:colId xmlns:a16="http://schemas.microsoft.com/office/drawing/2014/main" val="2349750635"/>
                    </a:ext>
                  </a:extLst>
                </a:gridCol>
                <a:gridCol w="246888">
                  <a:extLst>
                    <a:ext uri="{9D8B030D-6E8A-4147-A177-3AD203B41FA5}">
                      <a16:colId xmlns:a16="http://schemas.microsoft.com/office/drawing/2014/main" val="2526575482"/>
                    </a:ext>
                  </a:extLst>
                </a:gridCol>
                <a:gridCol w="246888">
                  <a:extLst>
                    <a:ext uri="{9D8B030D-6E8A-4147-A177-3AD203B41FA5}">
                      <a16:colId xmlns:a16="http://schemas.microsoft.com/office/drawing/2014/main" val="2223270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22391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- 2018-02-05 16:00:17</a:t>
                      </a:r>
                      <a:r>
                        <a:rPr kumimoji="0" lang="en-US" sz="1000" b="0" i="0" u="none" strike="noStrike" kern="1200" cap="none" spc="0" normalizeH="0" baseline="0" noProof="0">
                          <a:ln>
                            <a:noFill/>
                          </a:ln>
                          <a:solidFill>
                            <a:prstClr val="black"/>
                          </a:solidFill>
                          <a:effectLst/>
                          <a:uLnTx/>
                          <a:uFillTx/>
                          <a:latin typeface="+mn-lt"/>
                          <a:ea typeface="+mn-ea"/>
                          <a:cs typeface="+mn-cs"/>
                        </a:rPr>
                        <a:t>
Were you at the Jaya Grocer new outlet opening yesterday? :)
We are now available at Jaya Grocer, Ardence Labs at Klang Valley Eco Ardence at Klang Valley EcoWorld! Drop by to enjoy a promotion price on SPLAT Lavendersept and Ultracomplex at only RM17.88 each (UP RM19.90). Hurry, offer lasts till 28 Feb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91016114"/>
                  </a:ext>
                </a:extLst>
              </a:tr>
            </a:tbl>
          </a:graphicData>
        </a:graphic>
      </p:graphicFrame>
      <p:sp>
        <p:nvSpPr>
          <p:cNvPr id="4" name="Text Placeholder 3">
            <a:extLst>
              <a:ext uri="{FF2B5EF4-FFF2-40B4-BE49-F238E27FC236}">
                <a16:creationId xmlns:a16="http://schemas.microsoft.com/office/drawing/2014/main" id="{1EE8D802-9364-42B6-ABC1-ACBD7322ACE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56906422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550AE-3E93-47AD-B29B-BE365B1EF2FF}"/>
              </a:ext>
            </a:extLst>
          </p:cNvPr>
          <p:cNvSpPr>
            <a:spLocks noGrp="1"/>
          </p:cNvSpPr>
          <p:nvPr>
            <p:ph type="title"/>
          </p:nvPr>
        </p:nvSpPr>
        <p:spPr/>
        <p:txBody>
          <a:bodyPr/>
          <a:lstStyle/>
          <a:p>
            <a:r>
              <a:rPr lang="en-US"/>
              <a:t>Facebook Own Posts Table - 18 of 19</a:t>
            </a:r>
          </a:p>
        </p:txBody>
      </p:sp>
      <p:graphicFrame>
        <p:nvGraphicFramePr>
          <p:cNvPr id="5" name="Table Placeholder 4">
            <a:extLst>
              <a:ext uri="{FF2B5EF4-FFF2-40B4-BE49-F238E27FC236}">
                <a16:creationId xmlns:a16="http://schemas.microsoft.com/office/drawing/2014/main" id="{6080FC6F-A1CA-4723-8666-AC410A1044B6}"/>
              </a:ext>
            </a:extLst>
          </p:cNvPr>
          <p:cNvGraphicFramePr>
            <a:graphicFrameLocks noGrp="1"/>
          </p:cNvGraphicFramePr>
          <p:nvPr>
            <p:ph type="tbl" sz="quarter" idx="13"/>
            <p:extLst>
              <p:ext uri="{D42A27DB-BD31-4B8C-83A1-F6EECF244321}">
                <p14:modId xmlns:p14="http://schemas.microsoft.com/office/powerpoint/2010/main" val="10613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63872806"/>
                    </a:ext>
                  </a:extLst>
                </a:gridCol>
                <a:gridCol w="246888">
                  <a:extLst>
                    <a:ext uri="{9D8B030D-6E8A-4147-A177-3AD203B41FA5}">
                      <a16:colId xmlns:a16="http://schemas.microsoft.com/office/drawing/2014/main" val="1863592055"/>
                    </a:ext>
                  </a:extLst>
                </a:gridCol>
                <a:gridCol w="246888">
                  <a:extLst>
                    <a:ext uri="{9D8B030D-6E8A-4147-A177-3AD203B41FA5}">
                      <a16:colId xmlns:a16="http://schemas.microsoft.com/office/drawing/2014/main" val="3619129570"/>
                    </a:ext>
                  </a:extLst>
                </a:gridCol>
                <a:gridCol w="246888">
                  <a:extLst>
                    <a:ext uri="{9D8B030D-6E8A-4147-A177-3AD203B41FA5}">
                      <a16:colId xmlns:a16="http://schemas.microsoft.com/office/drawing/2014/main" val="765709903"/>
                    </a:ext>
                  </a:extLst>
                </a:gridCol>
                <a:gridCol w="246888">
                  <a:extLst>
                    <a:ext uri="{9D8B030D-6E8A-4147-A177-3AD203B41FA5}">
                      <a16:colId xmlns:a16="http://schemas.microsoft.com/office/drawing/2014/main" val="3481428633"/>
                    </a:ext>
                  </a:extLst>
                </a:gridCol>
                <a:gridCol w="246888">
                  <a:extLst>
                    <a:ext uri="{9D8B030D-6E8A-4147-A177-3AD203B41FA5}">
                      <a16:colId xmlns:a16="http://schemas.microsoft.com/office/drawing/2014/main" val="1497913542"/>
                    </a:ext>
                  </a:extLst>
                </a:gridCol>
                <a:gridCol w="246888">
                  <a:extLst>
                    <a:ext uri="{9D8B030D-6E8A-4147-A177-3AD203B41FA5}">
                      <a16:colId xmlns:a16="http://schemas.microsoft.com/office/drawing/2014/main" val="1269359491"/>
                    </a:ext>
                  </a:extLst>
                </a:gridCol>
                <a:gridCol w="246888">
                  <a:extLst>
                    <a:ext uri="{9D8B030D-6E8A-4147-A177-3AD203B41FA5}">
                      <a16:colId xmlns:a16="http://schemas.microsoft.com/office/drawing/2014/main" val="746437112"/>
                    </a:ext>
                  </a:extLst>
                </a:gridCol>
                <a:gridCol w="246888">
                  <a:extLst>
                    <a:ext uri="{9D8B030D-6E8A-4147-A177-3AD203B41FA5}">
                      <a16:colId xmlns:a16="http://schemas.microsoft.com/office/drawing/2014/main" val="908561500"/>
                    </a:ext>
                  </a:extLst>
                </a:gridCol>
                <a:gridCol w="246888">
                  <a:extLst>
                    <a:ext uri="{9D8B030D-6E8A-4147-A177-3AD203B41FA5}">
                      <a16:colId xmlns:a16="http://schemas.microsoft.com/office/drawing/2014/main" val="398405972"/>
                    </a:ext>
                  </a:extLst>
                </a:gridCol>
                <a:gridCol w="246888">
                  <a:extLst>
                    <a:ext uri="{9D8B030D-6E8A-4147-A177-3AD203B41FA5}">
                      <a16:colId xmlns:a16="http://schemas.microsoft.com/office/drawing/2014/main" val="295587433"/>
                    </a:ext>
                  </a:extLst>
                </a:gridCol>
                <a:gridCol w="246888">
                  <a:extLst>
                    <a:ext uri="{9D8B030D-6E8A-4147-A177-3AD203B41FA5}">
                      <a16:colId xmlns:a16="http://schemas.microsoft.com/office/drawing/2014/main" val="2766142075"/>
                    </a:ext>
                  </a:extLst>
                </a:gridCol>
                <a:gridCol w="246888">
                  <a:extLst>
                    <a:ext uri="{9D8B030D-6E8A-4147-A177-3AD203B41FA5}">
                      <a16:colId xmlns:a16="http://schemas.microsoft.com/office/drawing/2014/main" val="284255120"/>
                    </a:ext>
                  </a:extLst>
                </a:gridCol>
                <a:gridCol w="246888">
                  <a:extLst>
                    <a:ext uri="{9D8B030D-6E8A-4147-A177-3AD203B41FA5}">
                      <a16:colId xmlns:a16="http://schemas.microsoft.com/office/drawing/2014/main" val="3190501572"/>
                    </a:ext>
                  </a:extLst>
                </a:gridCol>
                <a:gridCol w="246888">
                  <a:extLst>
                    <a:ext uri="{9D8B030D-6E8A-4147-A177-3AD203B41FA5}">
                      <a16:colId xmlns:a16="http://schemas.microsoft.com/office/drawing/2014/main" val="1980114520"/>
                    </a:ext>
                  </a:extLst>
                </a:gridCol>
                <a:gridCol w="246888">
                  <a:extLst>
                    <a:ext uri="{9D8B030D-6E8A-4147-A177-3AD203B41FA5}">
                      <a16:colId xmlns:a16="http://schemas.microsoft.com/office/drawing/2014/main" val="2805696976"/>
                    </a:ext>
                  </a:extLst>
                </a:gridCol>
                <a:gridCol w="246888">
                  <a:extLst>
                    <a:ext uri="{9D8B030D-6E8A-4147-A177-3AD203B41FA5}">
                      <a16:colId xmlns:a16="http://schemas.microsoft.com/office/drawing/2014/main" val="1062221294"/>
                    </a:ext>
                  </a:extLst>
                </a:gridCol>
                <a:gridCol w="246888">
                  <a:extLst>
                    <a:ext uri="{9D8B030D-6E8A-4147-A177-3AD203B41FA5}">
                      <a16:colId xmlns:a16="http://schemas.microsoft.com/office/drawing/2014/main" val="1780294996"/>
                    </a:ext>
                  </a:extLst>
                </a:gridCol>
                <a:gridCol w="246888">
                  <a:extLst>
                    <a:ext uri="{9D8B030D-6E8A-4147-A177-3AD203B41FA5}">
                      <a16:colId xmlns:a16="http://schemas.microsoft.com/office/drawing/2014/main" val="1501280918"/>
                    </a:ext>
                  </a:extLst>
                </a:gridCol>
                <a:gridCol w="246888">
                  <a:extLst>
                    <a:ext uri="{9D8B030D-6E8A-4147-A177-3AD203B41FA5}">
                      <a16:colId xmlns:a16="http://schemas.microsoft.com/office/drawing/2014/main" val="94753235"/>
                    </a:ext>
                  </a:extLst>
                </a:gridCol>
                <a:gridCol w="246888">
                  <a:extLst>
                    <a:ext uri="{9D8B030D-6E8A-4147-A177-3AD203B41FA5}">
                      <a16:colId xmlns:a16="http://schemas.microsoft.com/office/drawing/2014/main" val="3121051449"/>
                    </a:ext>
                  </a:extLst>
                </a:gridCol>
                <a:gridCol w="246888">
                  <a:extLst>
                    <a:ext uri="{9D8B030D-6E8A-4147-A177-3AD203B41FA5}">
                      <a16:colId xmlns:a16="http://schemas.microsoft.com/office/drawing/2014/main" val="165263688"/>
                    </a:ext>
                  </a:extLst>
                </a:gridCol>
                <a:gridCol w="246888">
                  <a:extLst>
                    <a:ext uri="{9D8B030D-6E8A-4147-A177-3AD203B41FA5}">
                      <a16:colId xmlns:a16="http://schemas.microsoft.com/office/drawing/2014/main" val="1928659847"/>
                    </a:ext>
                  </a:extLst>
                </a:gridCol>
                <a:gridCol w="246888">
                  <a:extLst>
                    <a:ext uri="{9D8B030D-6E8A-4147-A177-3AD203B41FA5}">
                      <a16:colId xmlns:a16="http://schemas.microsoft.com/office/drawing/2014/main" val="3696902192"/>
                    </a:ext>
                  </a:extLst>
                </a:gridCol>
                <a:gridCol w="246888">
                  <a:extLst>
                    <a:ext uri="{9D8B030D-6E8A-4147-A177-3AD203B41FA5}">
                      <a16:colId xmlns:a16="http://schemas.microsoft.com/office/drawing/2014/main" val="2754283281"/>
                    </a:ext>
                  </a:extLst>
                </a:gridCol>
                <a:gridCol w="246888">
                  <a:extLst>
                    <a:ext uri="{9D8B030D-6E8A-4147-A177-3AD203B41FA5}">
                      <a16:colId xmlns:a16="http://schemas.microsoft.com/office/drawing/2014/main" val="3814005638"/>
                    </a:ext>
                  </a:extLst>
                </a:gridCol>
                <a:gridCol w="246888">
                  <a:extLst>
                    <a:ext uri="{9D8B030D-6E8A-4147-A177-3AD203B41FA5}">
                      <a16:colId xmlns:a16="http://schemas.microsoft.com/office/drawing/2014/main" val="3452284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56036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- 2018-02-04 12:00:00</a:t>
                      </a:r>
                      <a:r>
                        <a:rPr kumimoji="0" lang="en-US" sz="1000" b="0" i="0" u="none" strike="noStrike" kern="1200" cap="none" spc="0" normalizeH="0" baseline="0" noProof="0">
                          <a:ln>
                            <a:noFill/>
                          </a:ln>
                          <a:solidFill>
                            <a:prstClr val="black"/>
                          </a:solidFill>
                          <a:effectLst/>
                          <a:uLnTx/>
                          <a:uFillTx/>
                          <a:latin typeface="+mn-lt"/>
                          <a:ea typeface="+mn-ea"/>
                          <a:cs typeface="+mn-cs"/>
                        </a:rPr>
                        <a:t>
Want to have clean and white teeth so that it has a brilliant shine during this festive season and the whole year?
You can consider #SPLAT WhitePlus Toothpaste!
The Sp. White System in this toothpaste gently whitens and polishes your every tooth enamel.
Shop for your white teeth now at your nearest Watsons Singapore!
#ProfessionalOralCare
#BrushingTeeth
#freshbreath #oralhygiene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Location - Living In: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06813872"/>
                  </a:ext>
                </a:extLst>
              </a:tr>
            </a:tbl>
          </a:graphicData>
        </a:graphic>
      </p:graphicFrame>
      <p:sp>
        <p:nvSpPr>
          <p:cNvPr id="4" name="Text Placeholder 3">
            <a:extLst>
              <a:ext uri="{FF2B5EF4-FFF2-40B4-BE49-F238E27FC236}">
                <a16:creationId xmlns:a16="http://schemas.microsoft.com/office/drawing/2014/main" id="{E8F8A48F-3BEB-4B9E-B8C5-940D2D74901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732771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53D29-4F17-480F-B3B3-905FCDA38D98}"/>
              </a:ext>
            </a:extLst>
          </p:cNvPr>
          <p:cNvSpPr>
            <a:spLocks noGrp="1"/>
          </p:cNvSpPr>
          <p:nvPr>
            <p:ph type="title"/>
          </p:nvPr>
        </p:nvSpPr>
        <p:spPr/>
        <p:txBody>
          <a:bodyPr/>
          <a:lstStyle/>
          <a:p>
            <a:r>
              <a:rPr lang="en-US"/>
              <a:t>Facebook Own Posts Table - 19 of 19</a:t>
            </a:r>
          </a:p>
        </p:txBody>
      </p:sp>
      <p:graphicFrame>
        <p:nvGraphicFramePr>
          <p:cNvPr id="5" name="Table Placeholder 4">
            <a:extLst>
              <a:ext uri="{FF2B5EF4-FFF2-40B4-BE49-F238E27FC236}">
                <a16:creationId xmlns:a16="http://schemas.microsoft.com/office/drawing/2014/main" id="{5AB729CE-FC97-4AE5-A227-59E0BFB640E8}"/>
              </a:ext>
            </a:extLst>
          </p:cNvPr>
          <p:cNvGraphicFramePr>
            <a:graphicFrameLocks noGrp="1"/>
          </p:cNvGraphicFramePr>
          <p:nvPr>
            <p:ph type="tbl" sz="quarter" idx="13"/>
            <p:extLst>
              <p:ext uri="{D42A27DB-BD31-4B8C-83A1-F6EECF244321}">
                <p14:modId xmlns:p14="http://schemas.microsoft.com/office/powerpoint/2010/main" val="3582954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11738512"/>
                    </a:ext>
                  </a:extLst>
                </a:gridCol>
                <a:gridCol w="246888">
                  <a:extLst>
                    <a:ext uri="{9D8B030D-6E8A-4147-A177-3AD203B41FA5}">
                      <a16:colId xmlns:a16="http://schemas.microsoft.com/office/drawing/2014/main" val="3200491656"/>
                    </a:ext>
                  </a:extLst>
                </a:gridCol>
                <a:gridCol w="246888">
                  <a:extLst>
                    <a:ext uri="{9D8B030D-6E8A-4147-A177-3AD203B41FA5}">
                      <a16:colId xmlns:a16="http://schemas.microsoft.com/office/drawing/2014/main" val="3487782557"/>
                    </a:ext>
                  </a:extLst>
                </a:gridCol>
                <a:gridCol w="246888">
                  <a:extLst>
                    <a:ext uri="{9D8B030D-6E8A-4147-A177-3AD203B41FA5}">
                      <a16:colId xmlns:a16="http://schemas.microsoft.com/office/drawing/2014/main" val="3855968604"/>
                    </a:ext>
                  </a:extLst>
                </a:gridCol>
                <a:gridCol w="246888">
                  <a:extLst>
                    <a:ext uri="{9D8B030D-6E8A-4147-A177-3AD203B41FA5}">
                      <a16:colId xmlns:a16="http://schemas.microsoft.com/office/drawing/2014/main" val="3314342303"/>
                    </a:ext>
                  </a:extLst>
                </a:gridCol>
                <a:gridCol w="246888">
                  <a:extLst>
                    <a:ext uri="{9D8B030D-6E8A-4147-A177-3AD203B41FA5}">
                      <a16:colId xmlns:a16="http://schemas.microsoft.com/office/drawing/2014/main" val="1071058054"/>
                    </a:ext>
                  </a:extLst>
                </a:gridCol>
                <a:gridCol w="246888">
                  <a:extLst>
                    <a:ext uri="{9D8B030D-6E8A-4147-A177-3AD203B41FA5}">
                      <a16:colId xmlns:a16="http://schemas.microsoft.com/office/drawing/2014/main" val="541095934"/>
                    </a:ext>
                  </a:extLst>
                </a:gridCol>
                <a:gridCol w="246888">
                  <a:extLst>
                    <a:ext uri="{9D8B030D-6E8A-4147-A177-3AD203B41FA5}">
                      <a16:colId xmlns:a16="http://schemas.microsoft.com/office/drawing/2014/main" val="3575841486"/>
                    </a:ext>
                  </a:extLst>
                </a:gridCol>
                <a:gridCol w="246888">
                  <a:extLst>
                    <a:ext uri="{9D8B030D-6E8A-4147-A177-3AD203B41FA5}">
                      <a16:colId xmlns:a16="http://schemas.microsoft.com/office/drawing/2014/main" val="4280460787"/>
                    </a:ext>
                  </a:extLst>
                </a:gridCol>
                <a:gridCol w="246888">
                  <a:extLst>
                    <a:ext uri="{9D8B030D-6E8A-4147-A177-3AD203B41FA5}">
                      <a16:colId xmlns:a16="http://schemas.microsoft.com/office/drawing/2014/main" val="2053529462"/>
                    </a:ext>
                  </a:extLst>
                </a:gridCol>
                <a:gridCol w="246888">
                  <a:extLst>
                    <a:ext uri="{9D8B030D-6E8A-4147-A177-3AD203B41FA5}">
                      <a16:colId xmlns:a16="http://schemas.microsoft.com/office/drawing/2014/main" val="542289662"/>
                    </a:ext>
                  </a:extLst>
                </a:gridCol>
                <a:gridCol w="246888">
                  <a:extLst>
                    <a:ext uri="{9D8B030D-6E8A-4147-A177-3AD203B41FA5}">
                      <a16:colId xmlns:a16="http://schemas.microsoft.com/office/drawing/2014/main" val="43343330"/>
                    </a:ext>
                  </a:extLst>
                </a:gridCol>
                <a:gridCol w="246888">
                  <a:extLst>
                    <a:ext uri="{9D8B030D-6E8A-4147-A177-3AD203B41FA5}">
                      <a16:colId xmlns:a16="http://schemas.microsoft.com/office/drawing/2014/main" val="495138469"/>
                    </a:ext>
                  </a:extLst>
                </a:gridCol>
                <a:gridCol w="246888">
                  <a:extLst>
                    <a:ext uri="{9D8B030D-6E8A-4147-A177-3AD203B41FA5}">
                      <a16:colId xmlns:a16="http://schemas.microsoft.com/office/drawing/2014/main" val="3106904770"/>
                    </a:ext>
                  </a:extLst>
                </a:gridCol>
                <a:gridCol w="246888">
                  <a:extLst>
                    <a:ext uri="{9D8B030D-6E8A-4147-A177-3AD203B41FA5}">
                      <a16:colId xmlns:a16="http://schemas.microsoft.com/office/drawing/2014/main" val="3147646712"/>
                    </a:ext>
                  </a:extLst>
                </a:gridCol>
                <a:gridCol w="246888">
                  <a:extLst>
                    <a:ext uri="{9D8B030D-6E8A-4147-A177-3AD203B41FA5}">
                      <a16:colId xmlns:a16="http://schemas.microsoft.com/office/drawing/2014/main" val="2829053287"/>
                    </a:ext>
                  </a:extLst>
                </a:gridCol>
                <a:gridCol w="246888">
                  <a:extLst>
                    <a:ext uri="{9D8B030D-6E8A-4147-A177-3AD203B41FA5}">
                      <a16:colId xmlns:a16="http://schemas.microsoft.com/office/drawing/2014/main" val="1844844601"/>
                    </a:ext>
                  </a:extLst>
                </a:gridCol>
                <a:gridCol w="246888">
                  <a:extLst>
                    <a:ext uri="{9D8B030D-6E8A-4147-A177-3AD203B41FA5}">
                      <a16:colId xmlns:a16="http://schemas.microsoft.com/office/drawing/2014/main" val="2102560845"/>
                    </a:ext>
                  </a:extLst>
                </a:gridCol>
                <a:gridCol w="246888">
                  <a:extLst>
                    <a:ext uri="{9D8B030D-6E8A-4147-A177-3AD203B41FA5}">
                      <a16:colId xmlns:a16="http://schemas.microsoft.com/office/drawing/2014/main" val="3921499754"/>
                    </a:ext>
                  </a:extLst>
                </a:gridCol>
                <a:gridCol w="246888">
                  <a:extLst>
                    <a:ext uri="{9D8B030D-6E8A-4147-A177-3AD203B41FA5}">
                      <a16:colId xmlns:a16="http://schemas.microsoft.com/office/drawing/2014/main" val="2035635813"/>
                    </a:ext>
                  </a:extLst>
                </a:gridCol>
                <a:gridCol w="246888">
                  <a:extLst>
                    <a:ext uri="{9D8B030D-6E8A-4147-A177-3AD203B41FA5}">
                      <a16:colId xmlns:a16="http://schemas.microsoft.com/office/drawing/2014/main" val="133622195"/>
                    </a:ext>
                  </a:extLst>
                </a:gridCol>
                <a:gridCol w="246888">
                  <a:extLst>
                    <a:ext uri="{9D8B030D-6E8A-4147-A177-3AD203B41FA5}">
                      <a16:colId xmlns:a16="http://schemas.microsoft.com/office/drawing/2014/main" val="2735012932"/>
                    </a:ext>
                  </a:extLst>
                </a:gridCol>
                <a:gridCol w="246888">
                  <a:extLst>
                    <a:ext uri="{9D8B030D-6E8A-4147-A177-3AD203B41FA5}">
                      <a16:colId xmlns:a16="http://schemas.microsoft.com/office/drawing/2014/main" val="3151750860"/>
                    </a:ext>
                  </a:extLst>
                </a:gridCol>
                <a:gridCol w="246888">
                  <a:extLst>
                    <a:ext uri="{9D8B030D-6E8A-4147-A177-3AD203B41FA5}">
                      <a16:colId xmlns:a16="http://schemas.microsoft.com/office/drawing/2014/main" val="2335906265"/>
                    </a:ext>
                  </a:extLst>
                </a:gridCol>
                <a:gridCol w="246888">
                  <a:extLst>
                    <a:ext uri="{9D8B030D-6E8A-4147-A177-3AD203B41FA5}">
                      <a16:colId xmlns:a16="http://schemas.microsoft.com/office/drawing/2014/main" val="2704237672"/>
                    </a:ext>
                  </a:extLst>
                </a:gridCol>
                <a:gridCol w="246888">
                  <a:extLst>
                    <a:ext uri="{9D8B030D-6E8A-4147-A177-3AD203B41FA5}">
                      <a16:colId xmlns:a16="http://schemas.microsoft.com/office/drawing/2014/main" val="2194211943"/>
                    </a:ext>
                  </a:extLst>
                </a:gridCol>
                <a:gridCol w="246888">
                  <a:extLst>
                    <a:ext uri="{9D8B030D-6E8A-4147-A177-3AD203B41FA5}">
                      <a16:colId xmlns:a16="http://schemas.microsoft.com/office/drawing/2014/main" val="3589147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85559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 Asia - 2018-02-02 12:00:00</a:t>
                      </a:r>
                      <a:r>
                        <a:rPr kumimoji="0" lang="en-US" sz="1000" b="0" i="0" u="none" strike="noStrike" kern="1200" cap="none" spc="0" normalizeH="0" baseline="0" noProof="0">
                          <a:ln>
                            <a:noFill/>
                          </a:ln>
                          <a:solidFill>
                            <a:prstClr val="black"/>
                          </a:solidFill>
                          <a:effectLst/>
                          <a:uLnTx/>
                          <a:uFillTx/>
                          <a:latin typeface="+mn-lt"/>
                          <a:ea typeface="+mn-ea"/>
                          <a:cs typeface="+mn-cs"/>
                        </a:rPr>
                        <a:t>
It’s February and let’s welcome the flavour of the month, #SPLAT Biocalcium Toothpaste!
Enjoy a RM1 discount when you purchase SPLAT Biocalcium toothpaste in all sales channels starting today until the end of the month!
It’s available at:
CARiNG PHARMACY
Jaya Grocer
Ben's Independent Grocer
#ProfessionalOralCare
#NaturalIngredients
#oralhygiene 
#freshbreath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8737773"/>
                  </a:ext>
                </a:extLst>
              </a:tr>
            </a:tbl>
          </a:graphicData>
        </a:graphic>
      </p:graphicFrame>
      <p:sp>
        <p:nvSpPr>
          <p:cNvPr id="4" name="Text Placeholder 3">
            <a:extLst>
              <a:ext uri="{FF2B5EF4-FFF2-40B4-BE49-F238E27FC236}">
                <a16:creationId xmlns:a16="http://schemas.microsoft.com/office/drawing/2014/main" id="{8F396056-C928-4115-B323-1140EE8D908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5897877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2556</Words>
  <Application>Microsoft Office PowerPoint</Application>
  <PresentationFormat>On-screen Show (4:3)</PresentationFormat>
  <Paragraphs>1424</Paragraphs>
  <Slides>46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46</vt:i4>
      </vt:variant>
    </vt:vector>
  </HeadingPairs>
  <TitlesOfParts>
    <vt:vector size="50" baseType="lpstr">
      <vt:lpstr>Calibri</vt:lpstr>
      <vt:lpstr>Arial</vt:lpstr>
      <vt:lpstr>ＭＳ Ｐゴシック</vt:lpstr>
      <vt:lpstr>quintly_template</vt:lpstr>
      <vt:lpstr>MASTER TEMPLATE</vt:lpstr>
      <vt:lpstr>Facebook Engaged Users</vt:lpstr>
      <vt:lpstr>Facebook Reach</vt:lpstr>
      <vt:lpstr>Facebook Interactions Distribution</vt:lpstr>
      <vt:lpstr>Facebook Interaction Rate By Weekday</vt:lpstr>
      <vt:lpstr>(FB) Custom Own Posts Table (new) - 1 of 4</vt:lpstr>
      <vt:lpstr>(FB) Custom Own Posts Table (new) - 2 of 4</vt:lpstr>
      <vt:lpstr>(FB) Custom Own Posts Table (new) - 3 of 4</vt:lpstr>
      <vt:lpstr>(FB) Custom Own Posts Table (new) - 4 of 4</vt:lpstr>
      <vt:lpstr>Facebook Fan Demographics</vt:lpstr>
      <vt:lpstr>Facebook Interaction Rate</vt:lpstr>
      <vt:lpstr>Facebook Fans Total</vt:lpstr>
      <vt:lpstr>Facebook Page Views</vt:lpstr>
      <vt:lpstr>Facebook Average Reactions Per Post</vt:lpstr>
      <vt:lpstr>Facebook Key Metrics Table</vt:lpstr>
      <vt:lpstr>Facebook Fans By City Table - 1 of 3</vt:lpstr>
      <vt:lpstr>Facebook Fans By City Table - 2 of 3</vt:lpstr>
      <vt:lpstr>Facebook Fans By City Table - 3 of 3</vt:lpstr>
      <vt:lpstr>Facebook Own Posts Table - 1 of 9</vt:lpstr>
      <vt:lpstr>Facebook Own Posts Table - 2 of 9</vt:lpstr>
      <vt:lpstr>Facebook Own Posts Table - 3 of 9</vt:lpstr>
      <vt:lpstr>Facebook Own Posts Table - 4 of 9</vt:lpstr>
      <vt:lpstr>Facebook Own Posts Table - 5 of 9</vt:lpstr>
      <vt:lpstr>Facebook Own Posts Table - 6 of 9</vt:lpstr>
      <vt:lpstr>Facebook Own Posts Table - 7 of 9</vt:lpstr>
      <vt:lpstr>Facebook Own Posts Table - 8 of 9</vt:lpstr>
      <vt:lpstr>Facebook Own Posts Table - 9 of 9</vt:lpstr>
      <vt:lpstr>Facebook Own Posts Table - 1 of 19</vt:lpstr>
      <vt:lpstr>Facebook Own Posts Table - 2 of 19</vt:lpstr>
      <vt:lpstr>Facebook Own Posts Table - 3 of 19</vt:lpstr>
      <vt:lpstr>Facebook Own Posts Table - 4 of 19</vt:lpstr>
      <vt:lpstr>Facebook Own Posts Table - 5 of 19</vt:lpstr>
      <vt:lpstr>Facebook Own Posts Table - 6 of 19</vt:lpstr>
      <vt:lpstr>Facebook Own Posts Table - 7 of 19</vt:lpstr>
      <vt:lpstr>Facebook Own Posts Table - 8 of 19</vt:lpstr>
      <vt:lpstr>Facebook Own Posts Table - 9 of 19</vt:lpstr>
      <vt:lpstr>Facebook Own Posts Table - 10 of 19</vt:lpstr>
      <vt:lpstr>Facebook Own Posts Table - 11 of 19</vt:lpstr>
      <vt:lpstr>Facebook Own Posts Table - 12 of 19</vt:lpstr>
      <vt:lpstr>Facebook Own Posts Table - 13 of 19</vt:lpstr>
      <vt:lpstr>Facebook Own Posts Table - 14 of 19</vt:lpstr>
      <vt:lpstr>Facebook Own Posts Table - 15 of 19</vt:lpstr>
      <vt:lpstr>Facebook Own Posts Table - 16 of 19</vt:lpstr>
      <vt:lpstr>Facebook Own Posts Table - 17 of 19</vt:lpstr>
      <vt:lpstr>Facebook Own Posts Table - 18 of 19</vt:lpstr>
      <vt:lpstr>Facebook Own Posts Table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2018-03-11T12:21:36Z</dcterms:created>
  <dcterms:modified xsi:type="dcterms:W3CDTF">2018-03-11T12:23:16Z</dcterms:modified>
</cp:coreProperties>
</file>