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EEB93-1015-4282-B78A-077505A426CB}"/>
              </a:ext>
            </a:extLst>
          </p:cNvPr>
          <p:cNvSpPr>
            <a:spLocks noGrp="1"/>
          </p:cNvSpPr>
          <p:nvPr>
            <p:ph type="title"/>
          </p:nvPr>
        </p:nvSpPr>
        <p:spPr/>
        <p:txBody>
          <a:bodyPr/>
          <a:lstStyle/>
          <a:p>
            <a:r>
              <a:rPr lang="en-US"/>
              <a:t>FB - Own Posts Table w. Custom I-Rate (Insights) - 1 of 11</a:t>
            </a:r>
          </a:p>
        </p:txBody>
      </p:sp>
      <p:graphicFrame>
        <p:nvGraphicFramePr>
          <p:cNvPr id="5" name="Table Placeholder 4">
            <a:extLst>
              <a:ext uri="{FF2B5EF4-FFF2-40B4-BE49-F238E27FC236}">
                <a16:creationId xmlns:a16="http://schemas.microsoft.com/office/drawing/2014/main" id="{D6DFD0AC-D88D-42F7-A028-7033AF06DE02}"/>
              </a:ext>
            </a:extLst>
          </p:cNvPr>
          <p:cNvGraphicFramePr>
            <a:graphicFrameLocks noGrp="1"/>
          </p:cNvGraphicFramePr>
          <p:nvPr>
            <p:ph type="tbl" sz="quarter" idx="13"/>
            <p:extLst>
              <p:ext uri="{D42A27DB-BD31-4B8C-83A1-F6EECF244321}">
                <p14:modId xmlns:p14="http://schemas.microsoft.com/office/powerpoint/2010/main" val="2749219154"/>
              </p:ext>
            </p:extLst>
          </p:nvPr>
        </p:nvGraphicFramePr>
        <p:xfrm>
          <a:off x="457200" y="1731963"/>
          <a:ext cx="8229600" cy="231648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24909419"/>
                    </a:ext>
                  </a:extLst>
                </a:gridCol>
                <a:gridCol w="617220">
                  <a:extLst>
                    <a:ext uri="{9D8B030D-6E8A-4147-A177-3AD203B41FA5}">
                      <a16:colId xmlns:a16="http://schemas.microsoft.com/office/drawing/2014/main" val="4281000789"/>
                    </a:ext>
                  </a:extLst>
                </a:gridCol>
                <a:gridCol w="617220">
                  <a:extLst>
                    <a:ext uri="{9D8B030D-6E8A-4147-A177-3AD203B41FA5}">
                      <a16:colId xmlns:a16="http://schemas.microsoft.com/office/drawing/2014/main" val="2744589408"/>
                    </a:ext>
                  </a:extLst>
                </a:gridCol>
                <a:gridCol w="534924">
                  <a:extLst>
                    <a:ext uri="{9D8B030D-6E8A-4147-A177-3AD203B41FA5}">
                      <a16:colId xmlns:a16="http://schemas.microsoft.com/office/drawing/2014/main" val="2388478056"/>
                    </a:ext>
                  </a:extLst>
                </a:gridCol>
                <a:gridCol w="534924">
                  <a:extLst>
                    <a:ext uri="{9D8B030D-6E8A-4147-A177-3AD203B41FA5}">
                      <a16:colId xmlns:a16="http://schemas.microsoft.com/office/drawing/2014/main" val="3811531566"/>
                    </a:ext>
                  </a:extLst>
                </a:gridCol>
                <a:gridCol w="411480">
                  <a:extLst>
                    <a:ext uri="{9D8B030D-6E8A-4147-A177-3AD203B41FA5}">
                      <a16:colId xmlns:a16="http://schemas.microsoft.com/office/drawing/2014/main" val="1116481798"/>
                    </a:ext>
                  </a:extLst>
                </a:gridCol>
                <a:gridCol w="534924">
                  <a:extLst>
                    <a:ext uri="{9D8B030D-6E8A-4147-A177-3AD203B41FA5}">
                      <a16:colId xmlns:a16="http://schemas.microsoft.com/office/drawing/2014/main" val="3927638215"/>
                    </a:ext>
                  </a:extLst>
                </a:gridCol>
                <a:gridCol w="534924">
                  <a:extLst>
                    <a:ext uri="{9D8B030D-6E8A-4147-A177-3AD203B41FA5}">
                      <a16:colId xmlns:a16="http://schemas.microsoft.com/office/drawing/2014/main" val="4280870529"/>
                    </a:ext>
                  </a:extLst>
                </a:gridCol>
                <a:gridCol w="534924">
                  <a:extLst>
                    <a:ext uri="{9D8B030D-6E8A-4147-A177-3AD203B41FA5}">
                      <a16:colId xmlns:a16="http://schemas.microsoft.com/office/drawing/2014/main" val="2476288352"/>
                    </a:ext>
                  </a:extLst>
                </a:gridCol>
                <a:gridCol w="534924">
                  <a:extLst>
                    <a:ext uri="{9D8B030D-6E8A-4147-A177-3AD203B41FA5}">
                      <a16:colId xmlns:a16="http://schemas.microsoft.com/office/drawing/2014/main" val="3725348832"/>
                    </a:ext>
                  </a:extLst>
                </a:gridCol>
                <a:gridCol w="534924">
                  <a:extLst>
                    <a:ext uri="{9D8B030D-6E8A-4147-A177-3AD203B41FA5}">
                      <a16:colId xmlns:a16="http://schemas.microsoft.com/office/drawing/2014/main" val="2603706219"/>
                    </a:ext>
                  </a:extLst>
                </a:gridCol>
                <a:gridCol w="370332">
                  <a:extLst>
                    <a:ext uri="{9D8B030D-6E8A-4147-A177-3AD203B41FA5}">
                      <a16:colId xmlns:a16="http://schemas.microsoft.com/office/drawing/2014/main" val="2643998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3614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- 2018-02-28 15:04:00</a:t>
                      </a:r>
                      <a:r>
                        <a:rPr kumimoji="0" lang="en-US" sz="1000" b="0" i="0" u="none" strike="noStrike" kern="1200" cap="none" spc="0" normalizeH="0" baseline="0" noProof="0">
                          <a:ln>
                            <a:noFill/>
                          </a:ln>
                          <a:solidFill>
                            <a:prstClr val="black"/>
                          </a:solidFill>
                          <a:effectLst/>
                          <a:uLnTx/>
                          <a:uFillTx/>
                          <a:latin typeface="+mn-lt"/>
                          <a:ea typeface="+mn-ea"/>
                          <a:cs typeface="+mn-cs"/>
                        </a:rPr>
                        <a:t>
Don’t substitute baking soda and baking powder. They aren’t exactly interchangeable. Without going in to too much scientific detail here, you’ll use baking soda when an acid is added to the batter like lemon, buttermilk etc. Baking soda is much stronger than baking powder, so don’t try subsituting them out equally.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6462159"/>
                  </a:ext>
                </a:extLst>
              </a:tr>
            </a:tbl>
          </a:graphicData>
        </a:graphic>
      </p:graphicFrame>
      <p:sp>
        <p:nvSpPr>
          <p:cNvPr id="4" name="Text Placeholder 3">
            <a:extLst>
              <a:ext uri="{FF2B5EF4-FFF2-40B4-BE49-F238E27FC236}">
                <a16:creationId xmlns:a16="http://schemas.microsoft.com/office/drawing/2014/main" id="{0C446331-9390-4441-969D-B91200282CA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9274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64659-6F07-4C2C-84C1-C6BF48DBD51E}"/>
              </a:ext>
            </a:extLst>
          </p:cNvPr>
          <p:cNvSpPr>
            <a:spLocks noGrp="1"/>
          </p:cNvSpPr>
          <p:nvPr>
            <p:ph type="title"/>
          </p:nvPr>
        </p:nvSpPr>
        <p:spPr/>
        <p:txBody>
          <a:bodyPr/>
          <a:lstStyle/>
          <a:p>
            <a:r>
              <a:rPr lang="en-US"/>
              <a:t>FB - Own Posts Table w. Custom I-Rate (Insights) - 2 of 11</a:t>
            </a:r>
          </a:p>
        </p:txBody>
      </p:sp>
      <p:graphicFrame>
        <p:nvGraphicFramePr>
          <p:cNvPr id="5" name="Table Placeholder 4">
            <a:extLst>
              <a:ext uri="{FF2B5EF4-FFF2-40B4-BE49-F238E27FC236}">
                <a16:creationId xmlns:a16="http://schemas.microsoft.com/office/drawing/2014/main" id="{2778759D-4455-400B-A91C-C47D69333286}"/>
              </a:ext>
            </a:extLst>
          </p:cNvPr>
          <p:cNvGraphicFramePr>
            <a:graphicFrameLocks noGrp="1"/>
          </p:cNvGraphicFramePr>
          <p:nvPr>
            <p:ph type="tbl" sz="quarter" idx="13"/>
            <p:extLst>
              <p:ext uri="{D42A27DB-BD31-4B8C-83A1-F6EECF244321}">
                <p14:modId xmlns:p14="http://schemas.microsoft.com/office/powerpoint/2010/main" val="593371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43528211"/>
                    </a:ext>
                  </a:extLst>
                </a:gridCol>
                <a:gridCol w="617220">
                  <a:extLst>
                    <a:ext uri="{9D8B030D-6E8A-4147-A177-3AD203B41FA5}">
                      <a16:colId xmlns:a16="http://schemas.microsoft.com/office/drawing/2014/main" val="396024403"/>
                    </a:ext>
                  </a:extLst>
                </a:gridCol>
                <a:gridCol w="617220">
                  <a:extLst>
                    <a:ext uri="{9D8B030D-6E8A-4147-A177-3AD203B41FA5}">
                      <a16:colId xmlns:a16="http://schemas.microsoft.com/office/drawing/2014/main" val="2142502880"/>
                    </a:ext>
                  </a:extLst>
                </a:gridCol>
                <a:gridCol w="534924">
                  <a:extLst>
                    <a:ext uri="{9D8B030D-6E8A-4147-A177-3AD203B41FA5}">
                      <a16:colId xmlns:a16="http://schemas.microsoft.com/office/drawing/2014/main" val="1034684834"/>
                    </a:ext>
                  </a:extLst>
                </a:gridCol>
                <a:gridCol w="534924">
                  <a:extLst>
                    <a:ext uri="{9D8B030D-6E8A-4147-A177-3AD203B41FA5}">
                      <a16:colId xmlns:a16="http://schemas.microsoft.com/office/drawing/2014/main" val="2104786256"/>
                    </a:ext>
                  </a:extLst>
                </a:gridCol>
                <a:gridCol w="411480">
                  <a:extLst>
                    <a:ext uri="{9D8B030D-6E8A-4147-A177-3AD203B41FA5}">
                      <a16:colId xmlns:a16="http://schemas.microsoft.com/office/drawing/2014/main" val="3708210425"/>
                    </a:ext>
                  </a:extLst>
                </a:gridCol>
                <a:gridCol w="534924">
                  <a:extLst>
                    <a:ext uri="{9D8B030D-6E8A-4147-A177-3AD203B41FA5}">
                      <a16:colId xmlns:a16="http://schemas.microsoft.com/office/drawing/2014/main" val="3296286528"/>
                    </a:ext>
                  </a:extLst>
                </a:gridCol>
                <a:gridCol w="534924">
                  <a:extLst>
                    <a:ext uri="{9D8B030D-6E8A-4147-A177-3AD203B41FA5}">
                      <a16:colId xmlns:a16="http://schemas.microsoft.com/office/drawing/2014/main" val="921059400"/>
                    </a:ext>
                  </a:extLst>
                </a:gridCol>
                <a:gridCol w="534924">
                  <a:extLst>
                    <a:ext uri="{9D8B030D-6E8A-4147-A177-3AD203B41FA5}">
                      <a16:colId xmlns:a16="http://schemas.microsoft.com/office/drawing/2014/main" val="4209349304"/>
                    </a:ext>
                  </a:extLst>
                </a:gridCol>
                <a:gridCol w="534924">
                  <a:extLst>
                    <a:ext uri="{9D8B030D-6E8A-4147-A177-3AD203B41FA5}">
                      <a16:colId xmlns:a16="http://schemas.microsoft.com/office/drawing/2014/main" val="1005573156"/>
                    </a:ext>
                  </a:extLst>
                </a:gridCol>
                <a:gridCol w="534924">
                  <a:extLst>
                    <a:ext uri="{9D8B030D-6E8A-4147-A177-3AD203B41FA5}">
                      <a16:colId xmlns:a16="http://schemas.microsoft.com/office/drawing/2014/main" val="3769001187"/>
                    </a:ext>
                  </a:extLst>
                </a:gridCol>
                <a:gridCol w="370332">
                  <a:extLst>
                    <a:ext uri="{9D8B030D-6E8A-4147-A177-3AD203B41FA5}">
                      <a16:colId xmlns:a16="http://schemas.microsoft.com/office/drawing/2014/main" val="1633514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5395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- 2018-02-26 13:11:00</a:t>
                      </a:r>
                      <a:r>
                        <a:rPr kumimoji="0" lang="en-US" sz="1000" b="0" i="0" u="none" strike="noStrike" kern="1200" cap="none" spc="0" normalizeH="0" baseline="0" noProof="0">
                          <a:ln>
                            <a:noFill/>
                          </a:ln>
                          <a:solidFill>
                            <a:prstClr val="black"/>
                          </a:solidFill>
                          <a:effectLst/>
                          <a:uLnTx/>
                          <a:uFillTx/>
                          <a:latin typeface="+mn-lt"/>
                          <a:ea typeface="+mn-ea"/>
                          <a:cs typeface="+mn-cs"/>
                        </a:rPr>
                        <a:t>
These Pot of Gold Miniature Tarts combine an array of traditional Chinese New Year seeds and nuts, placed on a delicate &amp; flavourful crust. These tartlets are baked with melon seed, pumpkin seed, sunflower seed, whole almond, macadamia and pecan, held together by rich, gooey caramel in a delicious pastry base.
Ingredients:
For the pastry dough:
65g SCS Salted Butter softened
25g Castor sugar
15g Egg yolk
120g Plain flour
¼ tsp Salt
Instructions:
Cream together butter and castor sugar until light and smooth. Add in egg yolk gradually. Sift together flour and salt then fold into butter mixture. Rest dough for 30 minutes in the chiller.
Divide dough into 10g each and press into 3.5cm greased tartlet mould. Make a thin layer and trim off the edges. Bake at 140°C in a preheated oven for 15 minutes. Remove tartlets from moulds and transfer to a baking tray.
For the filling:
15g: Melon seeds, pumpkin seeds, sunflower seeds, coarsely chopped whole almonds, coarsely chopped macadamia nuts, coarsely chopped pecan
Instructions: Mix all nuts and seeds together. Lightly toast in the oven at 150 degree for 10minutes.
For the caramel: 
15g SCS Salted Butter
15g Castor sugar
4g Honey
5g Cream
5g Glucose
2g Plain flour, sifted
Instructions: Mix all ingredients in a pan and stir well. Bring to a boil. Combine all nuts and seeds into the caramel. Take 1tsp of the filling and place into the tartlet shell.  Bake at 170°C in a preheated oven for 15-18 minutes or until golden brown.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4544983"/>
                  </a:ext>
                </a:extLst>
              </a:tr>
            </a:tbl>
          </a:graphicData>
        </a:graphic>
      </p:graphicFrame>
      <p:sp>
        <p:nvSpPr>
          <p:cNvPr id="4" name="Text Placeholder 3">
            <a:extLst>
              <a:ext uri="{FF2B5EF4-FFF2-40B4-BE49-F238E27FC236}">
                <a16:creationId xmlns:a16="http://schemas.microsoft.com/office/drawing/2014/main" id="{A2FE77C9-46A5-4B90-A9BE-A9723F01E3C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62394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BAB36-18EC-47A8-9888-CFA4C9CB544E}"/>
              </a:ext>
            </a:extLst>
          </p:cNvPr>
          <p:cNvSpPr>
            <a:spLocks noGrp="1"/>
          </p:cNvSpPr>
          <p:nvPr>
            <p:ph type="title"/>
          </p:nvPr>
        </p:nvSpPr>
        <p:spPr/>
        <p:txBody>
          <a:bodyPr/>
          <a:lstStyle/>
          <a:p>
            <a:r>
              <a:rPr lang="en-US"/>
              <a:t>FB - Own Posts Table w. Custom I-Rate (Insights) - 3 of 11</a:t>
            </a:r>
          </a:p>
        </p:txBody>
      </p:sp>
      <p:graphicFrame>
        <p:nvGraphicFramePr>
          <p:cNvPr id="5" name="Table Placeholder 4">
            <a:extLst>
              <a:ext uri="{FF2B5EF4-FFF2-40B4-BE49-F238E27FC236}">
                <a16:creationId xmlns:a16="http://schemas.microsoft.com/office/drawing/2014/main" id="{81652EA4-92FF-4ED4-8B9F-C88450DB5309}"/>
              </a:ext>
            </a:extLst>
          </p:cNvPr>
          <p:cNvGraphicFramePr>
            <a:graphicFrameLocks noGrp="1"/>
          </p:cNvGraphicFramePr>
          <p:nvPr>
            <p:ph type="tbl" sz="quarter" idx="13"/>
            <p:extLst>
              <p:ext uri="{D42A27DB-BD31-4B8C-83A1-F6EECF244321}">
                <p14:modId xmlns:p14="http://schemas.microsoft.com/office/powerpoint/2010/main" val="1899286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14436048"/>
                    </a:ext>
                  </a:extLst>
                </a:gridCol>
                <a:gridCol w="617220">
                  <a:extLst>
                    <a:ext uri="{9D8B030D-6E8A-4147-A177-3AD203B41FA5}">
                      <a16:colId xmlns:a16="http://schemas.microsoft.com/office/drawing/2014/main" val="3166797057"/>
                    </a:ext>
                  </a:extLst>
                </a:gridCol>
                <a:gridCol w="617220">
                  <a:extLst>
                    <a:ext uri="{9D8B030D-6E8A-4147-A177-3AD203B41FA5}">
                      <a16:colId xmlns:a16="http://schemas.microsoft.com/office/drawing/2014/main" val="996495949"/>
                    </a:ext>
                  </a:extLst>
                </a:gridCol>
                <a:gridCol w="534924">
                  <a:extLst>
                    <a:ext uri="{9D8B030D-6E8A-4147-A177-3AD203B41FA5}">
                      <a16:colId xmlns:a16="http://schemas.microsoft.com/office/drawing/2014/main" val="1552490712"/>
                    </a:ext>
                  </a:extLst>
                </a:gridCol>
                <a:gridCol w="534924">
                  <a:extLst>
                    <a:ext uri="{9D8B030D-6E8A-4147-A177-3AD203B41FA5}">
                      <a16:colId xmlns:a16="http://schemas.microsoft.com/office/drawing/2014/main" val="1015404054"/>
                    </a:ext>
                  </a:extLst>
                </a:gridCol>
                <a:gridCol w="411480">
                  <a:extLst>
                    <a:ext uri="{9D8B030D-6E8A-4147-A177-3AD203B41FA5}">
                      <a16:colId xmlns:a16="http://schemas.microsoft.com/office/drawing/2014/main" val="3945379113"/>
                    </a:ext>
                  </a:extLst>
                </a:gridCol>
                <a:gridCol w="534924">
                  <a:extLst>
                    <a:ext uri="{9D8B030D-6E8A-4147-A177-3AD203B41FA5}">
                      <a16:colId xmlns:a16="http://schemas.microsoft.com/office/drawing/2014/main" val="3875372925"/>
                    </a:ext>
                  </a:extLst>
                </a:gridCol>
                <a:gridCol w="534924">
                  <a:extLst>
                    <a:ext uri="{9D8B030D-6E8A-4147-A177-3AD203B41FA5}">
                      <a16:colId xmlns:a16="http://schemas.microsoft.com/office/drawing/2014/main" val="1435079420"/>
                    </a:ext>
                  </a:extLst>
                </a:gridCol>
                <a:gridCol w="534924">
                  <a:extLst>
                    <a:ext uri="{9D8B030D-6E8A-4147-A177-3AD203B41FA5}">
                      <a16:colId xmlns:a16="http://schemas.microsoft.com/office/drawing/2014/main" val="141859361"/>
                    </a:ext>
                  </a:extLst>
                </a:gridCol>
                <a:gridCol w="534924">
                  <a:extLst>
                    <a:ext uri="{9D8B030D-6E8A-4147-A177-3AD203B41FA5}">
                      <a16:colId xmlns:a16="http://schemas.microsoft.com/office/drawing/2014/main" val="1395442152"/>
                    </a:ext>
                  </a:extLst>
                </a:gridCol>
                <a:gridCol w="534924">
                  <a:extLst>
                    <a:ext uri="{9D8B030D-6E8A-4147-A177-3AD203B41FA5}">
                      <a16:colId xmlns:a16="http://schemas.microsoft.com/office/drawing/2014/main" val="795275667"/>
                    </a:ext>
                  </a:extLst>
                </a:gridCol>
                <a:gridCol w="370332">
                  <a:extLst>
                    <a:ext uri="{9D8B030D-6E8A-4147-A177-3AD203B41FA5}">
                      <a16:colId xmlns:a16="http://schemas.microsoft.com/office/drawing/2014/main" val="3401016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069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- 2018-02-24 16:34:00</a:t>
                      </a:r>
                      <a:r>
                        <a:rPr kumimoji="0" lang="en-US" sz="1000" b="0" i="0" u="none" strike="noStrike" kern="1200" cap="none" spc="0" normalizeH="0" baseline="0" noProof="0">
                          <a:ln>
                            <a:noFill/>
                          </a:ln>
                          <a:solidFill>
                            <a:prstClr val="black"/>
                          </a:solidFill>
                          <a:effectLst/>
                          <a:uLnTx/>
                          <a:uFillTx/>
                          <a:latin typeface="+mn-lt"/>
                          <a:ea typeface="+mn-ea"/>
                          <a:cs typeface="+mn-cs"/>
                        </a:rPr>
                        <a:t>
These butter cookies look utterly delicious and perfect for CNY! What do you think?
#MadeWithSCS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70189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- 2018-02-22 14:13:00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butter is a rich source of several vitamins? Especially those that are generally associated with fat.
Can you guess which type of vitamins butter provides us with?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38974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- 2018-02-20 13:30:00</a:t>
                      </a:r>
                      <a:r>
                        <a:rPr kumimoji="0" lang="en-US" sz="1000" b="0" i="0" u="none" strike="noStrike" kern="1200" cap="none" spc="0" normalizeH="0" baseline="0" noProof="0">
                          <a:ln>
                            <a:noFill/>
                          </a:ln>
                          <a:solidFill>
                            <a:prstClr val="black"/>
                          </a:solidFill>
                          <a:effectLst/>
                          <a:uLnTx/>
                          <a:uFillTx/>
                          <a:latin typeface="+mn-lt"/>
                          <a:ea typeface="+mn-ea"/>
                          <a:cs typeface="+mn-cs"/>
                        </a:rPr>
                        <a:t>
Want to know how to store your bread? If it’s crusty, store it in a paper bag and if it’s soft or enriched (baked with eggs or milk), store it in an airtight container or plastic. 
And if you want to freeze your bread, wrap it tightly in plastic wrap, then tightly in aluminum foil before sticking it in the freezer.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424213"/>
                  </a:ext>
                </a:extLst>
              </a:tr>
            </a:tbl>
          </a:graphicData>
        </a:graphic>
      </p:graphicFrame>
      <p:sp>
        <p:nvSpPr>
          <p:cNvPr id="4" name="Text Placeholder 3">
            <a:extLst>
              <a:ext uri="{FF2B5EF4-FFF2-40B4-BE49-F238E27FC236}">
                <a16:creationId xmlns:a16="http://schemas.microsoft.com/office/drawing/2014/main" id="{EF03623A-531C-43D8-8975-2C7B774D568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49334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1EF59-F479-4B90-B8D3-5EA80EBA6D65}"/>
              </a:ext>
            </a:extLst>
          </p:cNvPr>
          <p:cNvSpPr>
            <a:spLocks noGrp="1"/>
          </p:cNvSpPr>
          <p:nvPr>
            <p:ph type="title"/>
          </p:nvPr>
        </p:nvSpPr>
        <p:spPr/>
        <p:txBody>
          <a:bodyPr/>
          <a:lstStyle/>
          <a:p>
            <a:r>
              <a:rPr lang="en-US"/>
              <a:t>FB - Own Posts Table w. Custom I-Rate (Insights) - 4 of 11</a:t>
            </a:r>
          </a:p>
        </p:txBody>
      </p:sp>
      <p:graphicFrame>
        <p:nvGraphicFramePr>
          <p:cNvPr id="5" name="Table Placeholder 4">
            <a:extLst>
              <a:ext uri="{FF2B5EF4-FFF2-40B4-BE49-F238E27FC236}">
                <a16:creationId xmlns:a16="http://schemas.microsoft.com/office/drawing/2014/main" id="{845BA1A5-D2F8-4766-8DBF-F649D168D899}"/>
              </a:ext>
            </a:extLst>
          </p:cNvPr>
          <p:cNvGraphicFramePr>
            <a:graphicFrameLocks noGrp="1"/>
          </p:cNvGraphicFramePr>
          <p:nvPr>
            <p:ph type="tbl" sz="quarter" idx="13"/>
            <p:extLst>
              <p:ext uri="{D42A27DB-BD31-4B8C-83A1-F6EECF244321}">
                <p14:modId xmlns:p14="http://schemas.microsoft.com/office/powerpoint/2010/main" val="1015091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86554957"/>
                    </a:ext>
                  </a:extLst>
                </a:gridCol>
                <a:gridCol w="617220">
                  <a:extLst>
                    <a:ext uri="{9D8B030D-6E8A-4147-A177-3AD203B41FA5}">
                      <a16:colId xmlns:a16="http://schemas.microsoft.com/office/drawing/2014/main" val="2280730533"/>
                    </a:ext>
                  </a:extLst>
                </a:gridCol>
                <a:gridCol w="617220">
                  <a:extLst>
                    <a:ext uri="{9D8B030D-6E8A-4147-A177-3AD203B41FA5}">
                      <a16:colId xmlns:a16="http://schemas.microsoft.com/office/drawing/2014/main" val="1333360903"/>
                    </a:ext>
                  </a:extLst>
                </a:gridCol>
                <a:gridCol w="534924">
                  <a:extLst>
                    <a:ext uri="{9D8B030D-6E8A-4147-A177-3AD203B41FA5}">
                      <a16:colId xmlns:a16="http://schemas.microsoft.com/office/drawing/2014/main" val="2337258221"/>
                    </a:ext>
                  </a:extLst>
                </a:gridCol>
                <a:gridCol w="534924">
                  <a:extLst>
                    <a:ext uri="{9D8B030D-6E8A-4147-A177-3AD203B41FA5}">
                      <a16:colId xmlns:a16="http://schemas.microsoft.com/office/drawing/2014/main" val="4054322383"/>
                    </a:ext>
                  </a:extLst>
                </a:gridCol>
                <a:gridCol w="411480">
                  <a:extLst>
                    <a:ext uri="{9D8B030D-6E8A-4147-A177-3AD203B41FA5}">
                      <a16:colId xmlns:a16="http://schemas.microsoft.com/office/drawing/2014/main" val="3890803403"/>
                    </a:ext>
                  </a:extLst>
                </a:gridCol>
                <a:gridCol w="534924">
                  <a:extLst>
                    <a:ext uri="{9D8B030D-6E8A-4147-A177-3AD203B41FA5}">
                      <a16:colId xmlns:a16="http://schemas.microsoft.com/office/drawing/2014/main" val="264178181"/>
                    </a:ext>
                  </a:extLst>
                </a:gridCol>
                <a:gridCol w="534924">
                  <a:extLst>
                    <a:ext uri="{9D8B030D-6E8A-4147-A177-3AD203B41FA5}">
                      <a16:colId xmlns:a16="http://schemas.microsoft.com/office/drawing/2014/main" val="936708220"/>
                    </a:ext>
                  </a:extLst>
                </a:gridCol>
                <a:gridCol w="534924">
                  <a:extLst>
                    <a:ext uri="{9D8B030D-6E8A-4147-A177-3AD203B41FA5}">
                      <a16:colId xmlns:a16="http://schemas.microsoft.com/office/drawing/2014/main" val="3702378934"/>
                    </a:ext>
                  </a:extLst>
                </a:gridCol>
                <a:gridCol w="534924">
                  <a:extLst>
                    <a:ext uri="{9D8B030D-6E8A-4147-A177-3AD203B41FA5}">
                      <a16:colId xmlns:a16="http://schemas.microsoft.com/office/drawing/2014/main" val="406809675"/>
                    </a:ext>
                  </a:extLst>
                </a:gridCol>
                <a:gridCol w="534924">
                  <a:extLst>
                    <a:ext uri="{9D8B030D-6E8A-4147-A177-3AD203B41FA5}">
                      <a16:colId xmlns:a16="http://schemas.microsoft.com/office/drawing/2014/main" val="3920324994"/>
                    </a:ext>
                  </a:extLst>
                </a:gridCol>
                <a:gridCol w="370332">
                  <a:extLst>
                    <a:ext uri="{9D8B030D-6E8A-4147-A177-3AD203B41FA5}">
                      <a16:colId xmlns:a16="http://schemas.microsoft.com/office/drawing/2014/main" val="1064225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7530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- 2018-02-18 12:29:00</a:t>
                      </a:r>
                      <a:r>
                        <a:rPr kumimoji="0" lang="en-US" sz="1000" b="0" i="0" u="none" strike="noStrike" kern="1200" cap="none" spc="0" normalizeH="0" baseline="0" noProof="0">
                          <a:ln>
                            <a:noFill/>
                          </a:ln>
                          <a:solidFill>
                            <a:prstClr val="black"/>
                          </a:solidFill>
                          <a:effectLst/>
                          <a:uLnTx/>
                          <a:uFillTx/>
                          <a:latin typeface="+mn-lt"/>
                          <a:ea typeface="+mn-ea"/>
                          <a:cs typeface="+mn-cs"/>
                        </a:rPr>
                        <a:t>
Lets see how well you know your CNY cookies!
Which of these Chinese New Year treats is made with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9588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- 2018-02-16 08:02:00</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prosperous Chinese New Year from SCS! May this year bring good luck and happiness to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5076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- 2018-02-14 10:27:00</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Happy Valentine’s Day with love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7365953"/>
                  </a:ext>
                </a:extLst>
              </a:tr>
            </a:tbl>
          </a:graphicData>
        </a:graphic>
      </p:graphicFrame>
      <p:sp>
        <p:nvSpPr>
          <p:cNvPr id="4" name="Text Placeholder 3">
            <a:extLst>
              <a:ext uri="{FF2B5EF4-FFF2-40B4-BE49-F238E27FC236}">
                <a16:creationId xmlns:a16="http://schemas.microsoft.com/office/drawing/2014/main" id="{8701B851-3B6E-42B4-B85C-C2D3C7FD13E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52077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62344-8583-4DFC-8657-E286CFFDADC0}"/>
              </a:ext>
            </a:extLst>
          </p:cNvPr>
          <p:cNvSpPr>
            <a:spLocks noGrp="1"/>
          </p:cNvSpPr>
          <p:nvPr>
            <p:ph type="title"/>
          </p:nvPr>
        </p:nvSpPr>
        <p:spPr/>
        <p:txBody>
          <a:bodyPr/>
          <a:lstStyle/>
          <a:p>
            <a:r>
              <a:rPr lang="en-US"/>
              <a:t>FB - Own Posts Table w. Custom I-Rate (Insights) - 5 of 11</a:t>
            </a:r>
          </a:p>
        </p:txBody>
      </p:sp>
      <p:graphicFrame>
        <p:nvGraphicFramePr>
          <p:cNvPr id="5" name="Table Placeholder 4">
            <a:extLst>
              <a:ext uri="{FF2B5EF4-FFF2-40B4-BE49-F238E27FC236}">
                <a16:creationId xmlns:a16="http://schemas.microsoft.com/office/drawing/2014/main" id="{8C20687C-D47D-48A9-BD9E-20EF181190AD}"/>
              </a:ext>
            </a:extLst>
          </p:cNvPr>
          <p:cNvGraphicFramePr>
            <a:graphicFrameLocks noGrp="1"/>
          </p:cNvGraphicFramePr>
          <p:nvPr>
            <p:ph type="tbl" sz="quarter" idx="13"/>
            <p:extLst>
              <p:ext uri="{D42A27DB-BD31-4B8C-83A1-F6EECF244321}">
                <p14:modId xmlns:p14="http://schemas.microsoft.com/office/powerpoint/2010/main" val="2544942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63813723"/>
                    </a:ext>
                  </a:extLst>
                </a:gridCol>
                <a:gridCol w="617220">
                  <a:extLst>
                    <a:ext uri="{9D8B030D-6E8A-4147-A177-3AD203B41FA5}">
                      <a16:colId xmlns:a16="http://schemas.microsoft.com/office/drawing/2014/main" val="466514475"/>
                    </a:ext>
                  </a:extLst>
                </a:gridCol>
                <a:gridCol w="617220">
                  <a:extLst>
                    <a:ext uri="{9D8B030D-6E8A-4147-A177-3AD203B41FA5}">
                      <a16:colId xmlns:a16="http://schemas.microsoft.com/office/drawing/2014/main" val="4244216139"/>
                    </a:ext>
                  </a:extLst>
                </a:gridCol>
                <a:gridCol w="534924">
                  <a:extLst>
                    <a:ext uri="{9D8B030D-6E8A-4147-A177-3AD203B41FA5}">
                      <a16:colId xmlns:a16="http://schemas.microsoft.com/office/drawing/2014/main" val="1698278096"/>
                    </a:ext>
                  </a:extLst>
                </a:gridCol>
                <a:gridCol w="534924">
                  <a:extLst>
                    <a:ext uri="{9D8B030D-6E8A-4147-A177-3AD203B41FA5}">
                      <a16:colId xmlns:a16="http://schemas.microsoft.com/office/drawing/2014/main" val="1419798281"/>
                    </a:ext>
                  </a:extLst>
                </a:gridCol>
                <a:gridCol w="411480">
                  <a:extLst>
                    <a:ext uri="{9D8B030D-6E8A-4147-A177-3AD203B41FA5}">
                      <a16:colId xmlns:a16="http://schemas.microsoft.com/office/drawing/2014/main" val="3096008206"/>
                    </a:ext>
                  </a:extLst>
                </a:gridCol>
                <a:gridCol w="534924">
                  <a:extLst>
                    <a:ext uri="{9D8B030D-6E8A-4147-A177-3AD203B41FA5}">
                      <a16:colId xmlns:a16="http://schemas.microsoft.com/office/drawing/2014/main" val="4012321773"/>
                    </a:ext>
                  </a:extLst>
                </a:gridCol>
                <a:gridCol w="534924">
                  <a:extLst>
                    <a:ext uri="{9D8B030D-6E8A-4147-A177-3AD203B41FA5}">
                      <a16:colId xmlns:a16="http://schemas.microsoft.com/office/drawing/2014/main" val="1769292554"/>
                    </a:ext>
                  </a:extLst>
                </a:gridCol>
                <a:gridCol w="534924">
                  <a:extLst>
                    <a:ext uri="{9D8B030D-6E8A-4147-A177-3AD203B41FA5}">
                      <a16:colId xmlns:a16="http://schemas.microsoft.com/office/drawing/2014/main" val="1284848664"/>
                    </a:ext>
                  </a:extLst>
                </a:gridCol>
                <a:gridCol w="534924">
                  <a:extLst>
                    <a:ext uri="{9D8B030D-6E8A-4147-A177-3AD203B41FA5}">
                      <a16:colId xmlns:a16="http://schemas.microsoft.com/office/drawing/2014/main" val="387753813"/>
                    </a:ext>
                  </a:extLst>
                </a:gridCol>
                <a:gridCol w="534924">
                  <a:extLst>
                    <a:ext uri="{9D8B030D-6E8A-4147-A177-3AD203B41FA5}">
                      <a16:colId xmlns:a16="http://schemas.microsoft.com/office/drawing/2014/main" val="4083080761"/>
                    </a:ext>
                  </a:extLst>
                </a:gridCol>
                <a:gridCol w="370332">
                  <a:extLst>
                    <a:ext uri="{9D8B030D-6E8A-4147-A177-3AD203B41FA5}">
                      <a16:colId xmlns:a16="http://schemas.microsoft.com/office/drawing/2014/main" val="3220393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4095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- 2018-02-12 14:22:00</a:t>
                      </a:r>
                      <a:r>
                        <a:rPr kumimoji="0" lang="en-US" sz="1000" b="0" i="0" u="none" strike="noStrike" kern="1200" cap="none" spc="0" normalizeH="0" baseline="0" noProof="0">
                          <a:ln>
                            <a:noFill/>
                          </a:ln>
                          <a:solidFill>
                            <a:prstClr val="black"/>
                          </a:solidFill>
                          <a:effectLst/>
                          <a:uLnTx/>
                          <a:uFillTx/>
                          <a:latin typeface="+mn-lt"/>
                          <a:ea typeface="+mn-ea"/>
                          <a:cs typeface="+mn-cs"/>
                        </a:rPr>
                        <a:t>
There is nothing sadder than going through the whole process of baking something yummy and having it fail because one of your ingredients was old and tired especially when you are baking for special festivals like CNY. 
So be sure to check expiration dates on your less commonly used ingredients, and even on the ones you use often.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21142378"/>
                  </a:ext>
                </a:extLst>
              </a:tr>
            </a:tbl>
          </a:graphicData>
        </a:graphic>
      </p:graphicFrame>
      <p:sp>
        <p:nvSpPr>
          <p:cNvPr id="4" name="Text Placeholder 3">
            <a:extLst>
              <a:ext uri="{FF2B5EF4-FFF2-40B4-BE49-F238E27FC236}">
                <a16:creationId xmlns:a16="http://schemas.microsoft.com/office/drawing/2014/main" id="{C5DA6379-00AE-40B3-AF85-A664372F20E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69007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1A4A2-D122-48DC-8363-2111570BE0F4}"/>
              </a:ext>
            </a:extLst>
          </p:cNvPr>
          <p:cNvSpPr>
            <a:spLocks noGrp="1"/>
          </p:cNvSpPr>
          <p:nvPr>
            <p:ph type="title"/>
          </p:nvPr>
        </p:nvSpPr>
        <p:spPr/>
        <p:txBody>
          <a:bodyPr/>
          <a:lstStyle/>
          <a:p>
            <a:r>
              <a:rPr lang="en-US"/>
              <a:t>FB - Own Posts Table w. Custom I-Rate (Insights) - 6 of 11</a:t>
            </a:r>
          </a:p>
        </p:txBody>
      </p:sp>
      <p:graphicFrame>
        <p:nvGraphicFramePr>
          <p:cNvPr id="5" name="Table Placeholder 4">
            <a:extLst>
              <a:ext uri="{FF2B5EF4-FFF2-40B4-BE49-F238E27FC236}">
                <a16:creationId xmlns:a16="http://schemas.microsoft.com/office/drawing/2014/main" id="{EB2D7BB0-C94B-4B2F-BC2F-7711572625C8}"/>
              </a:ext>
            </a:extLst>
          </p:cNvPr>
          <p:cNvGraphicFramePr>
            <a:graphicFrameLocks noGrp="1"/>
          </p:cNvGraphicFramePr>
          <p:nvPr>
            <p:ph type="tbl" sz="quarter" idx="13"/>
            <p:extLst>
              <p:ext uri="{D42A27DB-BD31-4B8C-83A1-F6EECF244321}">
                <p14:modId xmlns:p14="http://schemas.microsoft.com/office/powerpoint/2010/main" val="2950588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40642880"/>
                    </a:ext>
                  </a:extLst>
                </a:gridCol>
                <a:gridCol w="617220">
                  <a:extLst>
                    <a:ext uri="{9D8B030D-6E8A-4147-A177-3AD203B41FA5}">
                      <a16:colId xmlns:a16="http://schemas.microsoft.com/office/drawing/2014/main" val="1069873598"/>
                    </a:ext>
                  </a:extLst>
                </a:gridCol>
                <a:gridCol w="617220">
                  <a:extLst>
                    <a:ext uri="{9D8B030D-6E8A-4147-A177-3AD203B41FA5}">
                      <a16:colId xmlns:a16="http://schemas.microsoft.com/office/drawing/2014/main" val="1372462670"/>
                    </a:ext>
                  </a:extLst>
                </a:gridCol>
                <a:gridCol w="534924">
                  <a:extLst>
                    <a:ext uri="{9D8B030D-6E8A-4147-A177-3AD203B41FA5}">
                      <a16:colId xmlns:a16="http://schemas.microsoft.com/office/drawing/2014/main" val="2440923365"/>
                    </a:ext>
                  </a:extLst>
                </a:gridCol>
                <a:gridCol w="534924">
                  <a:extLst>
                    <a:ext uri="{9D8B030D-6E8A-4147-A177-3AD203B41FA5}">
                      <a16:colId xmlns:a16="http://schemas.microsoft.com/office/drawing/2014/main" val="1855147230"/>
                    </a:ext>
                  </a:extLst>
                </a:gridCol>
                <a:gridCol w="411480">
                  <a:extLst>
                    <a:ext uri="{9D8B030D-6E8A-4147-A177-3AD203B41FA5}">
                      <a16:colId xmlns:a16="http://schemas.microsoft.com/office/drawing/2014/main" val="2072047280"/>
                    </a:ext>
                  </a:extLst>
                </a:gridCol>
                <a:gridCol w="534924">
                  <a:extLst>
                    <a:ext uri="{9D8B030D-6E8A-4147-A177-3AD203B41FA5}">
                      <a16:colId xmlns:a16="http://schemas.microsoft.com/office/drawing/2014/main" val="1979100570"/>
                    </a:ext>
                  </a:extLst>
                </a:gridCol>
                <a:gridCol w="534924">
                  <a:extLst>
                    <a:ext uri="{9D8B030D-6E8A-4147-A177-3AD203B41FA5}">
                      <a16:colId xmlns:a16="http://schemas.microsoft.com/office/drawing/2014/main" val="578819766"/>
                    </a:ext>
                  </a:extLst>
                </a:gridCol>
                <a:gridCol w="534924">
                  <a:extLst>
                    <a:ext uri="{9D8B030D-6E8A-4147-A177-3AD203B41FA5}">
                      <a16:colId xmlns:a16="http://schemas.microsoft.com/office/drawing/2014/main" val="2553319702"/>
                    </a:ext>
                  </a:extLst>
                </a:gridCol>
                <a:gridCol w="534924">
                  <a:extLst>
                    <a:ext uri="{9D8B030D-6E8A-4147-A177-3AD203B41FA5}">
                      <a16:colId xmlns:a16="http://schemas.microsoft.com/office/drawing/2014/main" val="1266363205"/>
                    </a:ext>
                  </a:extLst>
                </a:gridCol>
                <a:gridCol w="534924">
                  <a:extLst>
                    <a:ext uri="{9D8B030D-6E8A-4147-A177-3AD203B41FA5}">
                      <a16:colId xmlns:a16="http://schemas.microsoft.com/office/drawing/2014/main" val="1331941808"/>
                    </a:ext>
                  </a:extLst>
                </a:gridCol>
                <a:gridCol w="370332">
                  <a:extLst>
                    <a:ext uri="{9D8B030D-6E8A-4147-A177-3AD203B41FA5}">
                      <a16:colId xmlns:a16="http://schemas.microsoft.com/office/drawing/2014/main" val="3257156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3719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- 2018-02-10 22:32:01</a:t>
                      </a:r>
                      <a:r>
                        <a:rPr kumimoji="0" lang="en-US" sz="1000" b="0" i="0" u="none" strike="noStrike" kern="1200" cap="none" spc="0" normalizeH="0" baseline="0" noProof="0">
                          <a:ln>
                            <a:noFill/>
                          </a:ln>
                          <a:solidFill>
                            <a:prstClr val="black"/>
                          </a:solidFill>
                          <a:effectLst/>
                          <a:uLnTx/>
                          <a:uFillTx/>
                          <a:latin typeface="+mn-lt"/>
                          <a:ea typeface="+mn-ea"/>
                          <a:cs typeface="+mn-cs"/>
                        </a:rPr>
                        <a:t>
Add more flavor to your CNY celebrations with our mouth-watering SCS Almond Tuiles!
SCS Almond Tuiles
Ingredients:
75g SCS butter (melted)
250g Egg white 
130g Sugar 
40g Brown sugar 
100g Flour 
35g Ground almond 
200g Almond flakes
Instructions:
Preheat oven to 160⁰C. Whisk egg white with sugar and brown sugar till sugar are dissolved. Next, add in flour and ground almond. Stir well to combine. Whisk in melted SCS butter and mix well. Lastly, stir in almond flakes.
Line a baking tray with parchment paper and spoon 1 tbsp of almond mixture onto the tray. Repeat the step until almond mixture finished. Bake for 15 minutes or till brown. Remove from oven and place onto a wire rack to cool. Store in an airtight container.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46671149"/>
                  </a:ext>
                </a:extLst>
              </a:tr>
            </a:tbl>
          </a:graphicData>
        </a:graphic>
      </p:graphicFrame>
      <p:sp>
        <p:nvSpPr>
          <p:cNvPr id="4" name="Text Placeholder 3">
            <a:extLst>
              <a:ext uri="{FF2B5EF4-FFF2-40B4-BE49-F238E27FC236}">
                <a16:creationId xmlns:a16="http://schemas.microsoft.com/office/drawing/2014/main" id="{BC4F470F-F43B-4B1B-8D8D-E6671A97B03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39453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3D472-EBC4-418A-819F-F9EBD15F8E6D}"/>
              </a:ext>
            </a:extLst>
          </p:cNvPr>
          <p:cNvSpPr>
            <a:spLocks noGrp="1"/>
          </p:cNvSpPr>
          <p:nvPr>
            <p:ph type="title"/>
          </p:nvPr>
        </p:nvSpPr>
        <p:spPr/>
        <p:txBody>
          <a:bodyPr/>
          <a:lstStyle/>
          <a:p>
            <a:r>
              <a:rPr lang="en-US"/>
              <a:t>FB - Own Posts Table w. Custom I-Rate (Insights) - 7 of 11</a:t>
            </a:r>
          </a:p>
        </p:txBody>
      </p:sp>
      <p:graphicFrame>
        <p:nvGraphicFramePr>
          <p:cNvPr id="5" name="Table Placeholder 4">
            <a:extLst>
              <a:ext uri="{FF2B5EF4-FFF2-40B4-BE49-F238E27FC236}">
                <a16:creationId xmlns:a16="http://schemas.microsoft.com/office/drawing/2014/main" id="{A965ACB1-2882-4A0E-9A7F-87587877F8D2}"/>
              </a:ext>
            </a:extLst>
          </p:cNvPr>
          <p:cNvGraphicFramePr>
            <a:graphicFrameLocks noGrp="1"/>
          </p:cNvGraphicFramePr>
          <p:nvPr>
            <p:ph type="tbl" sz="quarter" idx="13"/>
            <p:extLst>
              <p:ext uri="{D42A27DB-BD31-4B8C-83A1-F6EECF244321}">
                <p14:modId xmlns:p14="http://schemas.microsoft.com/office/powerpoint/2010/main" val="3432361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9709118"/>
                    </a:ext>
                  </a:extLst>
                </a:gridCol>
                <a:gridCol w="617220">
                  <a:extLst>
                    <a:ext uri="{9D8B030D-6E8A-4147-A177-3AD203B41FA5}">
                      <a16:colId xmlns:a16="http://schemas.microsoft.com/office/drawing/2014/main" val="1091835985"/>
                    </a:ext>
                  </a:extLst>
                </a:gridCol>
                <a:gridCol w="617220">
                  <a:extLst>
                    <a:ext uri="{9D8B030D-6E8A-4147-A177-3AD203B41FA5}">
                      <a16:colId xmlns:a16="http://schemas.microsoft.com/office/drawing/2014/main" val="468166572"/>
                    </a:ext>
                  </a:extLst>
                </a:gridCol>
                <a:gridCol w="534924">
                  <a:extLst>
                    <a:ext uri="{9D8B030D-6E8A-4147-A177-3AD203B41FA5}">
                      <a16:colId xmlns:a16="http://schemas.microsoft.com/office/drawing/2014/main" val="1062335813"/>
                    </a:ext>
                  </a:extLst>
                </a:gridCol>
                <a:gridCol w="534924">
                  <a:extLst>
                    <a:ext uri="{9D8B030D-6E8A-4147-A177-3AD203B41FA5}">
                      <a16:colId xmlns:a16="http://schemas.microsoft.com/office/drawing/2014/main" val="4044612853"/>
                    </a:ext>
                  </a:extLst>
                </a:gridCol>
                <a:gridCol w="411480">
                  <a:extLst>
                    <a:ext uri="{9D8B030D-6E8A-4147-A177-3AD203B41FA5}">
                      <a16:colId xmlns:a16="http://schemas.microsoft.com/office/drawing/2014/main" val="524561000"/>
                    </a:ext>
                  </a:extLst>
                </a:gridCol>
                <a:gridCol w="534924">
                  <a:extLst>
                    <a:ext uri="{9D8B030D-6E8A-4147-A177-3AD203B41FA5}">
                      <a16:colId xmlns:a16="http://schemas.microsoft.com/office/drawing/2014/main" val="621418858"/>
                    </a:ext>
                  </a:extLst>
                </a:gridCol>
                <a:gridCol w="534924">
                  <a:extLst>
                    <a:ext uri="{9D8B030D-6E8A-4147-A177-3AD203B41FA5}">
                      <a16:colId xmlns:a16="http://schemas.microsoft.com/office/drawing/2014/main" val="1335120624"/>
                    </a:ext>
                  </a:extLst>
                </a:gridCol>
                <a:gridCol w="534924">
                  <a:extLst>
                    <a:ext uri="{9D8B030D-6E8A-4147-A177-3AD203B41FA5}">
                      <a16:colId xmlns:a16="http://schemas.microsoft.com/office/drawing/2014/main" val="3798828933"/>
                    </a:ext>
                  </a:extLst>
                </a:gridCol>
                <a:gridCol w="534924">
                  <a:extLst>
                    <a:ext uri="{9D8B030D-6E8A-4147-A177-3AD203B41FA5}">
                      <a16:colId xmlns:a16="http://schemas.microsoft.com/office/drawing/2014/main" val="3109923114"/>
                    </a:ext>
                  </a:extLst>
                </a:gridCol>
                <a:gridCol w="534924">
                  <a:extLst>
                    <a:ext uri="{9D8B030D-6E8A-4147-A177-3AD203B41FA5}">
                      <a16:colId xmlns:a16="http://schemas.microsoft.com/office/drawing/2014/main" val="1827430225"/>
                    </a:ext>
                  </a:extLst>
                </a:gridCol>
                <a:gridCol w="370332">
                  <a:extLst>
                    <a:ext uri="{9D8B030D-6E8A-4147-A177-3AD203B41FA5}">
                      <a16:colId xmlns:a16="http://schemas.microsoft.com/office/drawing/2014/main" val="1774163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2756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- 2018-02-09 03:19:48</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almond cookies will add to the festivities of CNY! 
Crunchy Almond Cookies 
Ingredients:
100g SCS butter, cold, cut into cubes 
100g finely ground almond (almond meal)
(pre-roasted, spread a thin layer on a baking tray lined with baking paper and bake at 170ºC for 7 mins or until golden and fragrant, cooled completely at room temperature)
135g all-purpose flour
45g icing sugar
1/4 tsp salt
3/4 tsp baking powder
3/4 tsp baking soda
Egg wash: 1 egg yolk or 1 whole egg, lightly 
beaten 
(egg yolk works better for this recipe as it 
gives a glossy finish) 
Instructions: 
Combine flour, sugar, baking powder, baking soda, and salt and sift flour mixture into a large mixing bowl. 
Then, use a spatula to mix in ground almond (pre-roasted if required) into the flour mixture. Roll cookie dough on non-stick surfaces (like baking paper) to about 1 cm thick. Cut dough with cookie cutters. Transfer and arrange the cut dough onto the prepared baking tray with about 1-2 cm apart. Gather scraps and continue to roll and cut out dough until the dough is used up. 
Using a pastry blender or your finger tips, rub cold butter into the flour mixture until it forms a breadcrumb looking mixture. Then use your hands to combine the crumbs into a dough. Do not knead or over handle the mixture. Preheat the oven to 180ºC. Line baking trays with baking papers.
Important: The dough might be too crumbly to roll and difficult to handle so it is better to use basic shapes like circle or oval cookie cutters to cut the rolled dough.  
Use a pastry brush to lightly glaze the tops of the cookie dough with egg wash. Brush the first coat of egg wash mixture onto cookie dough. Let dry for approximately 15 minutes, then brush on the second layer. Bake for 13-18 minutes at 180C, or until the cookies are slightly golden. 
Important: Depending on the shapes and sizes of the cookies, please note the baking duration and number of cookies yielded can vary.
Leave to cool slightly on the baking tray for 5-10 minutes to a wire rack, then transfer the cookies to cool on the wire racks to cool completely. Store cookies in airtight container when they are completely cooled. 
Source: http://www.bakeforhappykids.com/2016/01/crunchy-melt-in-your-mouth-nutty.html?m=1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0605483"/>
                  </a:ext>
                </a:extLst>
              </a:tr>
            </a:tbl>
          </a:graphicData>
        </a:graphic>
      </p:graphicFrame>
      <p:sp>
        <p:nvSpPr>
          <p:cNvPr id="4" name="Text Placeholder 3">
            <a:extLst>
              <a:ext uri="{FF2B5EF4-FFF2-40B4-BE49-F238E27FC236}">
                <a16:creationId xmlns:a16="http://schemas.microsoft.com/office/drawing/2014/main" id="{83FEF3DA-5B92-4CEF-AEB5-DC822959754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54706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46C41-00C2-46E7-BA39-6636AF4C3D67}"/>
              </a:ext>
            </a:extLst>
          </p:cNvPr>
          <p:cNvSpPr>
            <a:spLocks noGrp="1"/>
          </p:cNvSpPr>
          <p:nvPr>
            <p:ph type="title"/>
          </p:nvPr>
        </p:nvSpPr>
        <p:spPr/>
        <p:txBody>
          <a:bodyPr/>
          <a:lstStyle/>
          <a:p>
            <a:r>
              <a:rPr lang="en-US"/>
              <a:t>FB - Own Posts Table w. Custom I-Rate (Insights) - 8 of 11</a:t>
            </a:r>
          </a:p>
        </p:txBody>
      </p:sp>
      <p:graphicFrame>
        <p:nvGraphicFramePr>
          <p:cNvPr id="5" name="Table Placeholder 4">
            <a:extLst>
              <a:ext uri="{FF2B5EF4-FFF2-40B4-BE49-F238E27FC236}">
                <a16:creationId xmlns:a16="http://schemas.microsoft.com/office/drawing/2014/main" id="{044363EF-2190-4601-B6B7-E91113F53F33}"/>
              </a:ext>
            </a:extLst>
          </p:cNvPr>
          <p:cNvGraphicFramePr>
            <a:graphicFrameLocks noGrp="1"/>
          </p:cNvGraphicFramePr>
          <p:nvPr>
            <p:ph type="tbl" sz="quarter" idx="13"/>
            <p:extLst>
              <p:ext uri="{D42A27DB-BD31-4B8C-83A1-F6EECF244321}">
                <p14:modId xmlns:p14="http://schemas.microsoft.com/office/powerpoint/2010/main" val="3073273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53621556"/>
                    </a:ext>
                  </a:extLst>
                </a:gridCol>
                <a:gridCol w="617220">
                  <a:extLst>
                    <a:ext uri="{9D8B030D-6E8A-4147-A177-3AD203B41FA5}">
                      <a16:colId xmlns:a16="http://schemas.microsoft.com/office/drawing/2014/main" val="562899490"/>
                    </a:ext>
                  </a:extLst>
                </a:gridCol>
                <a:gridCol w="617220">
                  <a:extLst>
                    <a:ext uri="{9D8B030D-6E8A-4147-A177-3AD203B41FA5}">
                      <a16:colId xmlns:a16="http://schemas.microsoft.com/office/drawing/2014/main" val="1586025863"/>
                    </a:ext>
                  </a:extLst>
                </a:gridCol>
                <a:gridCol w="534924">
                  <a:extLst>
                    <a:ext uri="{9D8B030D-6E8A-4147-A177-3AD203B41FA5}">
                      <a16:colId xmlns:a16="http://schemas.microsoft.com/office/drawing/2014/main" val="3733532415"/>
                    </a:ext>
                  </a:extLst>
                </a:gridCol>
                <a:gridCol w="534924">
                  <a:extLst>
                    <a:ext uri="{9D8B030D-6E8A-4147-A177-3AD203B41FA5}">
                      <a16:colId xmlns:a16="http://schemas.microsoft.com/office/drawing/2014/main" val="2054362131"/>
                    </a:ext>
                  </a:extLst>
                </a:gridCol>
                <a:gridCol w="411480">
                  <a:extLst>
                    <a:ext uri="{9D8B030D-6E8A-4147-A177-3AD203B41FA5}">
                      <a16:colId xmlns:a16="http://schemas.microsoft.com/office/drawing/2014/main" val="1861049731"/>
                    </a:ext>
                  </a:extLst>
                </a:gridCol>
                <a:gridCol w="534924">
                  <a:extLst>
                    <a:ext uri="{9D8B030D-6E8A-4147-A177-3AD203B41FA5}">
                      <a16:colId xmlns:a16="http://schemas.microsoft.com/office/drawing/2014/main" val="3228477457"/>
                    </a:ext>
                  </a:extLst>
                </a:gridCol>
                <a:gridCol w="534924">
                  <a:extLst>
                    <a:ext uri="{9D8B030D-6E8A-4147-A177-3AD203B41FA5}">
                      <a16:colId xmlns:a16="http://schemas.microsoft.com/office/drawing/2014/main" val="2767782530"/>
                    </a:ext>
                  </a:extLst>
                </a:gridCol>
                <a:gridCol w="534924">
                  <a:extLst>
                    <a:ext uri="{9D8B030D-6E8A-4147-A177-3AD203B41FA5}">
                      <a16:colId xmlns:a16="http://schemas.microsoft.com/office/drawing/2014/main" val="4220750468"/>
                    </a:ext>
                  </a:extLst>
                </a:gridCol>
                <a:gridCol w="534924">
                  <a:extLst>
                    <a:ext uri="{9D8B030D-6E8A-4147-A177-3AD203B41FA5}">
                      <a16:colId xmlns:a16="http://schemas.microsoft.com/office/drawing/2014/main" val="1196244997"/>
                    </a:ext>
                  </a:extLst>
                </a:gridCol>
                <a:gridCol w="534924">
                  <a:extLst>
                    <a:ext uri="{9D8B030D-6E8A-4147-A177-3AD203B41FA5}">
                      <a16:colId xmlns:a16="http://schemas.microsoft.com/office/drawing/2014/main" val="1036109399"/>
                    </a:ext>
                  </a:extLst>
                </a:gridCol>
                <a:gridCol w="370332">
                  <a:extLst>
                    <a:ext uri="{9D8B030D-6E8A-4147-A177-3AD203B41FA5}">
                      <a16:colId xmlns:a16="http://schemas.microsoft.com/office/drawing/2014/main" val="2884419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2301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- 2018-02-08 15:00:00</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almond cookies will add to the festivities of CNY! 
Crunchy Almond Cookies 
Ingredients:
100g SCS butter, cold, cut into cubes 
100g finely ground almond (almond meal)
(pre-roasted, spread a thin layer on a baking tray lined with baking paper and bake at 170ºC for 7 mins or until golden and fragrant, cooled completely at room temperature)
135g all-purpose flour
45g icing sugar
1/4 tsp salt
3/4 tsp baking powder
3/4 tsp baking soda
Egg wash: 1 egg yolk or 1 whole egg, lightly 
beaten 
(egg yolk works better for this recipe as it 
gives a glossy finish) 
Instructions: 
Combine flour, sugar, baking powder, baking soda, and salt and sift flour mixture into a large mixing bowl. 
Then, use a spatula to mix in ground almond (pre-roasted if required) into the flour mixture. Roll cookie dough on non-stick surfaces (like baking paper) to about 1 cm thick. Cut dough with cookie cutters. Transfer and arrange the cut dough onto the prepared baking tray with about 1-2 cm apart. Gather scraps and continue to roll and cut out dough until the dough is used up. 
Using a pastry blender or your finger tips, rub cold butter into the flour mixture until it forms a breadcrumb looking mixture. Then use your hands to combine the crumbs into a dough. Do not knead or over handle the mixture. Preheat the oven to 180ºC. Line baking trays with baking papers.
Important: The dough might be too crumbly to roll and difficult to handle so it is better to use basic shapes like circle or oval cookie cutters to cut the rolled dough.  
Use a pastry brush to lightly glaze the tops of the cookie dough with egg wash. Brush the first coat of egg wash mixture onto cookie dough. Let dry for approximately 15 minutes, then brush on the second layer. Bake for 13-18 minutes at 180C, or until the cookies are slightly golden. 
Important: Depending on the shapes and sizes of the cookies, please note the baking duration and number of cookies yielded can vary.
Leave to cool slightly on the baking tray for 5-10 minutes to a wire rack, then transfer the cookies to cool on the wire racks to cool completely. Store cookies in airtight container when they are completely cooled. 
Source: http://www.bakeforhappykids.com/2016/01/crunchy-melt-in-your-mouth-nutty.html?m=1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1357649"/>
                  </a:ext>
                </a:extLst>
              </a:tr>
            </a:tbl>
          </a:graphicData>
        </a:graphic>
      </p:graphicFrame>
      <p:sp>
        <p:nvSpPr>
          <p:cNvPr id="4" name="Text Placeholder 3">
            <a:extLst>
              <a:ext uri="{FF2B5EF4-FFF2-40B4-BE49-F238E27FC236}">
                <a16:creationId xmlns:a16="http://schemas.microsoft.com/office/drawing/2014/main" id="{346E641F-27EB-46F8-BD18-0C3EC9F04B7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69787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6F337-C601-4050-B203-902670E80131}"/>
              </a:ext>
            </a:extLst>
          </p:cNvPr>
          <p:cNvSpPr>
            <a:spLocks noGrp="1"/>
          </p:cNvSpPr>
          <p:nvPr>
            <p:ph type="title"/>
          </p:nvPr>
        </p:nvSpPr>
        <p:spPr/>
        <p:txBody>
          <a:bodyPr/>
          <a:lstStyle/>
          <a:p>
            <a:r>
              <a:rPr lang="en-US"/>
              <a:t>FB - Own Posts Table w. Custom I-Rate (Insights) - 9 of 11</a:t>
            </a:r>
          </a:p>
        </p:txBody>
      </p:sp>
      <p:graphicFrame>
        <p:nvGraphicFramePr>
          <p:cNvPr id="5" name="Table Placeholder 4">
            <a:extLst>
              <a:ext uri="{FF2B5EF4-FFF2-40B4-BE49-F238E27FC236}">
                <a16:creationId xmlns:a16="http://schemas.microsoft.com/office/drawing/2014/main" id="{A2B17A2B-FE06-42B1-B3A6-188356E1C5F7}"/>
              </a:ext>
            </a:extLst>
          </p:cNvPr>
          <p:cNvGraphicFramePr>
            <a:graphicFrameLocks noGrp="1"/>
          </p:cNvGraphicFramePr>
          <p:nvPr>
            <p:ph type="tbl" sz="quarter" idx="13"/>
            <p:extLst>
              <p:ext uri="{D42A27DB-BD31-4B8C-83A1-F6EECF244321}">
                <p14:modId xmlns:p14="http://schemas.microsoft.com/office/powerpoint/2010/main" val="1854857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50333657"/>
                    </a:ext>
                  </a:extLst>
                </a:gridCol>
                <a:gridCol w="617220">
                  <a:extLst>
                    <a:ext uri="{9D8B030D-6E8A-4147-A177-3AD203B41FA5}">
                      <a16:colId xmlns:a16="http://schemas.microsoft.com/office/drawing/2014/main" val="2865323589"/>
                    </a:ext>
                  </a:extLst>
                </a:gridCol>
                <a:gridCol w="617220">
                  <a:extLst>
                    <a:ext uri="{9D8B030D-6E8A-4147-A177-3AD203B41FA5}">
                      <a16:colId xmlns:a16="http://schemas.microsoft.com/office/drawing/2014/main" val="3548365272"/>
                    </a:ext>
                  </a:extLst>
                </a:gridCol>
                <a:gridCol w="534924">
                  <a:extLst>
                    <a:ext uri="{9D8B030D-6E8A-4147-A177-3AD203B41FA5}">
                      <a16:colId xmlns:a16="http://schemas.microsoft.com/office/drawing/2014/main" val="3845453741"/>
                    </a:ext>
                  </a:extLst>
                </a:gridCol>
                <a:gridCol w="534924">
                  <a:extLst>
                    <a:ext uri="{9D8B030D-6E8A-4147-A177-3AD203B41FA5}">
                      <a16:colId xmlns:a16="http://schemas.microsoft.com/office/drawing/2014/main" val="2708280293"/>
                    </a:ext>
                  </a:extLst>
                </a:gridCol>
                <a:gridCol w="411480">
                  <a:extLst>
                    <a:ext uri="{9D8B030D-6E8A-4147-A177-3AD203B41FA5}">
                      <a16:colId xmlns:a16="http://schemas.microsoft.com/office/drawing/2014/main" val="3274886493"/>
                    </a:ext>
                  </a:extLst>
                </a:gridCol>
                <a:gridCol w="534924">
                  <a:extLst>
                    <a:ext uri="{9D8B030D-6E8A-4147-A177-3AD203B41FA5}">
                      <a16:colId xmlns:a16="http://schemas.microsoft.com/office/drawing/2014/main" val="2673398692"/>
                    </a:ext>
                  </a:extLst>
                </a:gridCol>
                <a:gridCol w="534924">
                  <a:extLst>
                    <a:ext uri="{9D8B030D-6E8A-4147-A177-3AD203B41FA5}">
                      <a16:colId xmlns:a16="http://schemas.microsoft.com/office/drawing/2014/main" val="1151549516"/>
                    </a:ext>
                  </a:extLst>
                </a:gridCol>
                <a:gridCol w="534924">
                  <a:extLst>
                    <a:ext uri="{9D8B030D-6E8A-4147-A177-3AD203B41FA5}">
                      <a16:colId xmlns:a16="http://schemas.microsoft.com/office/drawing/2014/main" val="422236932"/>
                    </a:ext>
                  </a:extLst>
                </a:gridCol>
                <a:gridCol w="534924">
                  <a:extLst>
                    <a:ext uri="{9D8B030D-6E8A-4147-A177-3AD203B41FA5}">
                      <a16:colId xmlns:a16="http://schemas.microsoft.com/office/drawing/2014/main" val="1766244108"/>
                    </a:ext>
                  </a:extLst>
                </a:gridCol>
                <a:gridCol w="534924">
                  <a:extLst>
                    <a:ext uri="{9D8B030D-6E8A-4147-A177-3AD203B41FA5}">
                      <a16:colId xmlns:a16="http://schemas.microsoft.com/office/drawing/2014/main" val="3802365179"/>
                    </a:ext>
                  </a:extLst>
                </a:gridCol>
                <a:gridCol w="370332">
                  <a:extLst>
                    <a:ext uri="{9D8B030D-6E8A-4147-A177-3AD203B41FA5}">
                      <a16:colId xmlns:a16="http://schemas.microsoft.com/office/drawing/2014/main" val="636980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7491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- 2018-02-07 03:16:35</a:t>
                      </a:r>
                      <a:r>
                        <a:rPr kumimoji="0" lang="en-US" sz="1000" b="0" i="0" u="none" strike="noStrike" kern="1200" cap="none" spc="0" normalizeH="0" baseline="0" noProof="0">
                          <a:ln>
                            <a:noFill/>
                          </a:ln>
                          <a:solidFill>
                            <a:prstClr val="black"/>
                          </a:solidFill>
                          <a:effectLst/>
                          <a:uLnTx/>
                          <a:uFillTx/>
                          <a:latin typeface="+mn-lt"/>
                          <a:ea typeface="+mn-ea"/>
                          <a:cs typeface="+mn-cs"/>
                        </a:rPr>
                        <a:t>
CNY is all about family bonding over delicious food and delicacies! And there is always SCS Butter to give your CNY cookies that extra taste that has been your family's favorite since generations.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3895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- 2018-02-06 15:00:00</a:t>
                      </a:r>
                      <a:r>
                        <a:rPr kumimoji="0" lang="en-US" sz="1000" b="0" i="0" u="none" strike="noStrike" kern="1200" cap="none" spc="0" normalizeH="0" baseline="0" noProof="0">
                          <a:ln>
                            <a:noFill/>
                          </a:ln>
                          <a:solidFill>
                            <a:prstClr val="black"/>
                          </a:solidFill>
                          <a:effectLst/>
                          <a:uLnTx/>
                          <a:uFillTx/>
                          <a:latin typeface="+mn-lt"/>
                          <a:ea typeface="+mn-ea"/>
                          <a:cs typeface="+mn-cs"/>
                        </a:rPr>
                        <a:t>
CNY is all about family bonding over delicious food and delicacies! And there is always SCS Butter to give your CNY cookies that extra taste that has been your family's favorite since generations.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9946721"/>
                  </a:ext>
                </a:extLst>
              </a:tr>
            </a:tbl>
          </a:graphicData>
        </a:graphic>
      </p:graphicFrame>
      <p:sp>
        <p:nvSpPr>
          <p:cNvPr id="4" name="Text Placeholder 3">
            <a:extLst>
              <a:ext uri="{FF2B5EF4-FFF2-40B4-BE49-F238E27FC236}">
                <a16:creationId xmlns:a16="http://schemas.microsoft.com/office/drawing/2014/main" id="{F45E8E5D-D06C-483A-A18F-D89E25D7976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13824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A92B7-5A12-488D-BBD1-7C6755FF4F13}"/>
              </a:ext>
            </a:extLst>
          </p:cNvPr>
          <p:cNvSpPr>
            <a:spLocks noGrp="1"/>
          </p:cNvSpPr>
          <p:nvPr>
            <p:ph type="title"/>
          </p:nvPr>
        </p:nvSpPr>
        <p:spPr/>
        <p:txBody>
          <a:bodyPr/>
          <a:lstStyle/>
          <a:p>
            <a:r>
              <a:rPr lang="en-US"/>
              <a:t>FB - Own Posts Table w. Custom I-Rate (Insights) - 10 of 11</a:t>
            </a:r>
          </a:p>
        </p:txBody>
      </p:sp>
      <p:graphicFrame>
        <p:nvGraphicFramePr>
          <p:cNvPr id="5" name="Table Placeholder 4">
            <a:extLst>
              <a:ext uri="{FF2B5EF4-FFF2-40B4-BE49-F238E27FC236}">
                <a16:creationId xmlns:a16="http://schemas.microsoft.com/office/drawing/2014/main" id="{A0DCE0E7-DF6C-4A85-9ED8-BDBE7ACBD159}"/>
              </a:ext>
            </a:extLst>
          </p:cNvPr>
          <p:cNvGraphicFramePr>
            <a:graphicFrameLocks noGrp="1"/>
          </p:cNvGraphicFramePr>
          <p:nvPr>
            <p:ph type="tbl" sz="quarter" idx="13"/>
            <p:extLst>
              <p:ext uri="{D42A27DB-BD31-4B8C-83A1-F6EECF244321}">
                <p14:modId xmlns:p14="http://schemas.microsoft.com/office/powerpoint/2010/main" val="1950508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97631563"/>
                    </a:ext>
                  </a:extLst>
                </a:gridCol>
                <a:gridCol w="617220">
                  <a:extLst>
                    <a:ext uri="{9D8B030D-6E8A-4147-A177-3AD203B41FA5}">
                      <a16:colId xmlns:a16="http://schemas.microsoft.com/office/drawing/2014/main" val="3681866400"/>
                    </a:ext>
                  </a:extLst>
                </a:gridCol>
                <a:gridCol w="617220">
                  <a:extLst>
                    <a:ext uri="{9D8B030D-6E8A-4147-A177-3AD203B41FA5}">
                      <a16:colId xmlns:a16="http://schemas.microsoft.com/office/drawing/2014/main" val="965005471"/>
                    </a:ext>
                  </a:extLst>
                </a:gridCol>
                <a:gridCol w="534924">
                  <a:extLst>
                    <a:ext uri="{9D8B030D-6E8A-4147-A177-3AD203B41FA5}">
                      <a16:colId xmlns:a16="http://schemas.microsoft.com/office/drawing/2014/main" val="3309162413"/>
                    </a:ext>
                  </a:extLst>
                </a:gridCol>
                <a:gridCol w="534924">
                  <a:extLst>
                    <a:ext uri="{9D8B030D-6E8A-4147-A177-3AD203B41FA5}">
                      <a16:colId xmlns:a16="http://schemas.microsoft.com/office/drawing/2014/main" val="1823981965"/>
                    </a:ext>
                  </a:extLst>
                </a:gridCol>
                <a:gridCol w="411480">
                  <a:extLst>
                    <a:ext uri="{9D8B030D-6E8A-4147-A177-3AD203B41FA5}">
                      <a16:colId xmlns:a16="http://schemas.microsoft.com/office/drawing/2014/main" val="1848444548"/>
                    </a:ext>
                  </a:extLst>
                </a:gridCol>
                <a:gridCol w="534924">
                  <a:extLst>
                    <a:ext uri="{9D8B030D-6E8A-4147-A177-3AD203B41FA5}">
                      <a16:colId xmlns:a16="http://schemas.microsoft.com/office/drawing/2014/main" val="79435483"/>
                    </a:ext>
                  </a:extLst>
                </a:gridCol>
                <a:gridCol w="534924">
                  <a:extLst>
                    <a:ext uri="{9D8B030D-6E8A-4147-A177-3AD203B41FA5}">
                      <a16:colId xmlns:a16="http://schemas.microsoft.com/office/drawing/2014/main" val="3358271649"/>
                    </a:ext>
                  </a:extLst>
                </a:gridCol>
                <a:gridCol w="534924">
                  <a:extLst>
                    <a:ext uri="{9D8B030D-6E8A-4147-A177-3AD203B41FA5}">
                      <a16:colId xmlns:a16="http://schemas.microsoft.com/office/drawing/2014/main" val="2313228314"/>
                    </a:ext>
                  </a:extLst>
                </a:gridCol>
                <a:gridCol w="534924">
                  <a:extLst>
                    <a:ext uri="{9D8B030D-6E8A-4147-A177-3AD203B41FA5}">
                      <a16:colId xmlns:a16="http://schemas.microsoft.com/office/drawing/2014/main" val="2568864372"/>
                    </a:ext>
                  </a:extLst>
                </a:gridCol>
                <a:gridCol w="534924">
                  <a:extLst>
                    <a:ext uri="{9D8B030D-6E8A-4147-A177-3AD203B41FA5}">
                      <a16:colId xmlns:a16="http://schemas.microsoft.com/office/drawing/2014/main" val="3154726610"/>
                    </a:ext>
                  </a:extLst>
                </a:gridCol>
                <a:gridCol w="370332">
                  <a:extLst>
                    <a:ext uri="{9D8B030D-6E8A-4147-A177-3AD203B41FA5}">
                      <a16:colId xmlns:a16="http://schemas.microsoft.com/office/drawing/2014/main" val="2975001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9543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- 2018-02-04 21:36:40</a:t>
                      </a:r>
                      <a:r>
                        <a:rPr kumimoji="0" lang="en-US" sz="1000" b="0" i="0" u="none" strike="noStrike" kern="1200" cap="none" spc="0" normalizeH="0" baseline="0" noProof="0">
                          <a:ln>
                            <a:noFill/>
                          </a:ln>
                          <a:solidFill>
                            <a:prstClr val="black"/>
                          </a:solidFill>
                          <a:effectLst/>
                          <a:uLnTx/>
                          <a:uFillTx/>
                          <a:latin typeface="+mn-lt"/>
                          <a:ea typeface="+mn-ea"/>
                          <a:cs typeface="+mn-cs"/>
                        </a:rPr>
                        <a:t>
Instant yeast can be added to your dry ingredients directly, while active dry yeast has to be activated in a little bit of warm water (and sometimes sugar, too) before it can be added to the mix. 
If the active dry yeast doesn’t foam up in about 10 minutes, it’s probably old and you’ll need to start over with fresher yeast. Instant yeast also tends to make the dough rise faster than active dry yeast does.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8194804"/>
                  </a:ext>
                </a:extLst>
              </a:tr>
            </a:tbl>
          </a:graphicData>
        </a:graphic>
      </p:graphicFrame>
      <p:sp>
        <p:nvSpPr>
          <p:cNvPr id="4" name="Text Placeholder 3">
            <a:extLst>
              <a:ext uri="{FF2B5EF4-FFF2-40B4-BE49-F238E27FC236}">
                <a16:creationId xmlns:a16="http://schemas.microsoft.com/office/drawing/2014/main" id="{8671B722-C426-4AC6-880E-F0920784DEC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25723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0EAE9-57A3-4C98-96C3-3038DE4C653B}"/>
              </a:ext>
            </a:extLst>
          </p:cNvPr>
          <p:cNvSpPr>
            <a:spLocks noGrp="1"/>
          </p:cNvSpPr>
          <p:nvPr>
            <p:ph type="title"/>
          </p:nvPr>
        </p:nvSpPr>
        <p:spPr/>
        <p:txBody>
          <a:bodyPr/>
          <a:lstStyle/>
          <a:p>
            <a:r>
              <a:rPr lang="en-US"/>
              <a:t>FB - Own Posts Table w. Custom I-Rate (Insights) - 11 of 11</a:t>
            </a:r>
          </a:p>
        </p:txBody>
      </p:sp>
      <p:graphicFrame>
        <p:nvGraphicFramePr>
          <p:cNvPr id="5" name="Table Placeholder 4">
            <a:extLst>
              <a:ext uri="{FF2B5EF4-FFF2-40B4-BE49-F238E27FC236}">
                <a16:creationId xmlns:a16="http://schemas.microsoft.com/office/drawing/2014/main" id="{A8A8EFD2-864F-4B37-A53E-4AE21CB926B2}"/>
              </a:ext>
            </a:extLst>
          </p:cNvPr>
          <p:cNvGraphicFramePr>
            <a:graphicFrameLocks noGrp="1"/>
          </p:cNvGraphicFramePr>
          <p:nvPr>
            <p:ph type="tbl" sz="quarter" idx="13"/>
            <p:extLst>
              <p:ext uri="{D42A27DB-BD31-4B8C-83A1-F6EECF244321}">
                <p14:modId xmlns:p14="http://schemas.microsoft.com/office/powerpoint/2010/main" val="1357199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23651958"/>
                    </a:ext>
                  </a:extLst>
                </a:gridCol>
                <a:gridCol w="617220">
                  <a:extLst>
                    <a:ext uri="{9D8B030D-6E8A-4147-A177-3AD203B41FA5}">
                      <a16:colId xmlns:a16="http://schemas.microsoft.com/office/drawing/2014/main" val="647244512"/>
                    </a:ext>
                  </a:extLst>
                </a:gridCol>
                <a:gridCol w="617220">
                  <a:extLst>
                    <a:ext uri="{9D8B030D-6E8A-4147-A177-3AD203B41FA5}">
                      <a16:colId xmlns:a16="http://schemas.microsoft.com/office/drawing/2014/main" val="2511867745"/>
                    </a:ext>
                  </a:extLst>
                </a:gridCol>
                <a:gridCol w="534924">
                  <a:extLst>
                    <a:ext uri="{9D8B030D-6E8A-4147-A177-3AD203B41FA5}">
                      <a16:colId xmlns:a16="http://schemas.microsoft.com/office/drawing/2014/main" val="3312282247"/>
                    </a:ext>
                  </a:extLst>
                </a:gridCol>
                <a:gridCol w="534924">
                  <a:extLst>
                    <a:ext uri="{9D8B030D-6E8A-4147-A177-3AD203B41FA5}">
                      <a16:colId xmlns:a16="http://schemas.microsoft.com/office/drawing/2014/main" val="3797472071"/>
                    </a:ext>
                  </a:extLst>
                </a:gridCol>
                <a:gridCol w="411480">
                  <a:extLst>
                    <a:ext uri="{9D8B030D-6E8A-4147-A177-3AD203B41FA5}">
                      <a16:colId xmlns:a16="http://schemas.microsoft.com/office/drawing/2014/main" val="2888584992"/>
                    </a:ext>
                  </a:extLst>
                </a:gridCol>
                <a:gridCol w="534924">
                  <a:extLst>
                    <a:ext uri="{9D8B030D-6E8A-4147-A177-3AD203B41FA5}">
                      <a16:colId xmlns:a16="http://schemas.microsoft.com/office/drawing/2014/main" val="2899617969"/>
                    </a:ext>
                  </a:extLst>
                </a:gridCol>
                <a:gridCol w="534924">
                  <a:extLst>
                    <a:ext uri="{9D8B030D-6E8A-4147-A177-3AD203B41FA5}">
                      <a16:colId xmlns:a16="http://schemas.microsoft.com/office/drawing/2014/main" val="3895548649"/>
                    </a:ext>
                  </a:extLst>
                </a:gridCol>
                <a:gridCol w="534924">
                  <a:extLst>
                    <a:ext uri="{9D8B030D-6E8A-4147-A177-3AD203B41FA5}">
                      <a16:colId xmlns:a16="http://schemas.microsoft.com/office/drawing/2014/main" val="301155621"/>
                    </a:ext>
                  </a:extLst>
                </a:gridCol>
                <a:gridCol w="534924">
                  <a:extLst>
                    <a:ext uri="{9D8B030D-6E8A-4147-A177-3AD203B41FA5}">
                      <a16:colId xmlns:a16="http://schemas.microsoft.com/office/drawing/2014/main" val="1505197535"/>
                    </a:ext>
                  </a:extLst>
                </a:gridCol>
                <a:gridCol w="534924">
                  <a:extLst>
                    <a:ext uri="{9D8B030D-6E8A-4147-A177-3AD203B41FA5}">
                      <a16:colId xmlns:a16="http://schemas.microsoft.com/office/drawing/2014/main" val="712570411"/>
                    </a:ext>
                  </a:extLst>
                </a:gridCol>
                <a:gridCol w="370332">
                  <a:extLst>
                    <a:ext uri="{9D8B030D-6E8A-4147-A177-3AD203B41FA5}">
                      <a16:colId xmlns:a16="http://schemas.microsoft.com/office/drawing/2014/main" val="3958463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4895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- 2018-02-02 12:08:00</a:t>
                      </a:r>
                      <a:r>
                        <a:rPr kumimoji="0" lang="en-US" sz="1000" b="0" i="0" u="none" strike="noStrike" kern="1200" cap="none" spc="0" normalizeH="0" baseline="0" noProof="0">
                          <a:ln>
                            <a:noFill/>
                          </a:ln>
                          <a:solidFill>
                            <a:prstClr val="black"/>
                          </a:solidFill>
                          <a:effectLst/>
                          <a:uLnTx/>
                          <a:uFillTx/>
                          <a:latin typeface="+mn-lt"/>
                          <a:ea typeface="+mn-ea"/>
                          <a:cs typeface="+mn-cs"/>
                        </a:rPr>
                        <a:t>
Up your zen by pairing a cup of hot green tea with SCS So Tea'licious pineapple tarts this Chinese New Year! 
SCS So Tea'licious Pineapple Tarts
Ingredients:
For the pastry:
250g SCS Salted Butter
50g Icing sugar
45g Egg yolk
320g Low protein powder
16g Green tea matcha powder
For the pineapple filling:
2 nos half ripe pineapples
200g sugar
Instructions for pineapple filling:
Skin pineapples and remove the eyes. Grate pineapples using a pineapple grater until the cores are reached.  
Drain grated pineapple using a sieve. Cook grated pineapple and sugar on moderate heat until dry. This will almost take 60 minutes. 
Once the pineapple jam reaches the desired thickness and color, remove from heat and leave to cool. Store in an airtight container.
Instructions for the pineapple tart:
Cream SCS Butter with icing sugar until pale in colour, then add egg yolk. Mix together the flour and green tea matcha powder, then add to the butter mixture and mix well.
Let pastry dough rest for ten minutes. Put dough into a pineapple roll pastry press and press dough out into strips of 5cm length. Place 10g of pineapple filling at one end and roll up the pastry. Bake at 180 degrees C.
Chef’s tip:
Roll the pineapple filling a day ahead so that it will be easier and faster to assemble the tarts. Cool the pineapple tarts completely before storing to avoid mould from forming.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3992338"/>
                  </a:ext>
                </a:extLst>
              </a:tr>
            </a:tbl>
          </a:graphicData>
        </a:graphic>
      </p:graphicFrame>
      <p:sp>
        <p:nvSpPr>
          <p:cNvPr id="4" name="Text Placeholder 3">
            <a:extLst>
              <a:ext uri="{FF2B5EF4-FFF2-40B4-BE49-F238E27FC236}">
                <a16:creationId xmlns:a16="http://schemas.microsoft.com/office/drawing/2014/main" id="{5303E255-68B9-42B2-941E-F0CB3D003BE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531642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728</Words>
  <Application>Microsoft Office PowerPoint</Application>
  <PresentationFormat>On-screen Show (4:3)</PresentationFormat>
  <Paragraphs>346</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FB - Own Posts Table w. Custom I-Rate (Insights) - 1 of 11</vt:lpstr>
      <vt:lpstr>FB - Own Posts Table w. Custom I-Rate (Insights) - 2 of 11</vt:lpstr>
      <vt:lpstr>FB - Own Posts Table w. Custom I-Rate (Insights) - 3 of 11</vt:lpstr>
      <vt:lpstr>FB - Own Posts Table w. Custom I-Rate (Insights) - 4 of 11</vt:lpstr>
      <vt:lpstr>FB - Own Posts Table w. Custom I-Rate (Insights) - 5 of 11</vt:lpstr>
      <vt:lpstr>FB - Own Posts Table w. Custom I-Rate (Insights) - 6 of 11</vt:lpstr>
      <vt:lpstr>FB - Own Posts Table w. Custom I-Rate (Insights) - 7 of 11</vt:lpstr>
      <vt:lpstr>FB - Own Posts Table w. Custom I-Rate (Insights) - 8 of 11</vt:lpstr>
      <vt:lpstr>FB - Own Posts Table w. Custom I-Rate (Insights) - 9 of 11</vt:lpstr>
      <vt:lpstr>FB - Own Posts Table w. Custom I-Rate (Insights) - 10 of 11</vt:lpstr>
      <vt:lpstr>FB - Own Posts Table w. Custom I-Rate (Insights)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 - Own Posts Table w. Custom I-Rate (Insights) - 1 of 11</dc:title>
  <dc:creator>Administrator</dc:creator>
  <cp:lastModifiedBy>Administrator</cp:lastModifiedBy>
  <cp:revision>1</cp:revision>
  <dcterms:created xsi:type="dcterms:W3CDTF">2018-03-04T14:33:55Z</dcterms:created>
  <dcterms:modified xsi:type="dcterms:W3CDTF">2018-03-04T14:36:25Z</dcterms:modified>
</cp:coreProperties>
</file>