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DBAE7-71C8-4235-B94D-EEF6733D72E0}"/>
              </a:ext>
            </a:extLst>
          </p:cNvPr>
          <p:cNvSpPr>
            <a:spLocks noGrp="1"/>
          </p:cNvSpPr>
          <p:nvPr>
            <p:ph type="title"/>
          </p:nvPr>
        </p:nvSpPr>
        <p:spPr/>
        <p:txBody>
          <a:bodyPr/>
          <a:lstStyle/>
          <a:p>
            <a:r>
              <a:rPr lang="en-US"/>
              <a:t>FB - Own Posts Table w. Custom I-Rate (Insights) - 1 of 12</a:t>
            </a:r>
          </a:p>
        </p:txBody>
      </p:sp>
      <p:graphicFrame>
        <p:nvGraphicFramePr>
          <p:cNvPr id="5" name="Table Placeholder 4">
            <a:extLst>
              <a:ext uri="{FF2B5EF4-FFF2-40B4-BE49-F238E27FC236}">
                <a16:creationId xmlns:a16="http://schemas.microsoft.com/office/drawing/2014/main" id="{BAAD63F0-6160-41D8-A1F9-F3CFFD2CC683}"/>
              </a:ext>
            </a:extLst>
          </p:cNvPr>
          <p:cNvGraphicFramePr>
            <a:graphicFrameLocks noGrp="1"/>
          </p:cNvGraphicFramePr>
          <p:nvPr>
            <p:ph type="tbl" sz="quarter" idx="13"/>
            <p:extLst>
              <p:ext uri="{D42A27DB-BD31-4B8C-83A1-F6EECF244321}">
                <p14:modId xmlns:p14="http://schemas.microsoft.com/office/powerpoint/2010/main" val="1739491434"/>
              </p:ext>
            </p:extLst>
          </p:nvPr>
        </p:nvGraphicFramePr>
        <p:xfrm>
          <a:off x="457200" y="1731963"/>
          <a:ext cx="8229600" cy="256032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0620313"/>
                    </a:ext>
                  </a:extLst>
                </a:gridCol>
                <a:gridCol w="617220">
                  <a:extLst>
                    <a:ext uri="{9D8B030D-6E8A-4147-A177-3AD203B41FA5}">
                      <a16:colId xmlns:a16="http://schemas.microsoft.com/office/drawing/2014/main" val="2645226792"/>
                    </a:ext>
                  </a:extLst>
                </a:gridCol>
                <a:gridCol w="617220">
                  <a:extLst>
                    <a:ext uri="{9D8B030D-6E8A-4147-A177-3AD203B41FA5}">
                      <a16:colId xmlns:a16="http://schemas.microsoft.com/office/drawing/2014/main" val="814547711"/>
                    </a:ext>
                  </a:extLst>
                </a:gridCol>
                <a:gridCol w="534924">
                  <a:extLst>
                    <a:ext uri="{9D8B030D-6E8A-4147-A177-3AD203B41FA5}">
                      <a16:colId xmlns:a16="http://schemas.microsoft.com/office/drawing/2014/main" val="3676580231"/>
                    </a:ext>
                  </a:extLst>
                </a:gridCol>
                <a:gridCol w="534924">
                  <a:extLst>
                    <a:ext uri="{9D8B030D-6E8A-4147-A177-3AD203B41FA5}">
                      <a16:colId xmlns:a16="http://schemas.microsoft.com/office/drawing/2014/main" val="2397044684"/>
                    </a:ext>
                  </a:extLst>
                </a:gridCol>
                <a:gridCol w="411480">
                  <a:extLst>
                    <a:ext uri="{9D8B030D-6E8A-4147-A177-3AD203B41FA5}">
                      <a16:colId xmlns:a16="http://schemas.microsoft.com/office/drawing/2014/main" val="4262363634"/>
                    </a:ext>
                  </a:extLst>
                </a:gridCol>
                <a:gridCol w="534924">
                  <a:extLst>
                    <a:ext uri="{9D8B030D-6E8A-4147-A177-3AD203B41FA5}">
                      <a16:colId xmlns:a16="http://schemas.microsoft.com/office/drawing/2014/main" val="2826534368"/>
                    </a:ext>
                  </a:extLst>
                </a:gridCol>
                <a:gridCol w="534924">
                  <a:extLst>
                    <a:ext uri="{9D8B030D-6E8A-4147-A177-3AD203B41FA5}">
                      <a16:colId xmlns:a16="http://schemas.microsoft.com/office/drawing/2014/main" val="1169412647"/>
                    </a:ext>
                  </a:extLst>
                </a:gridCol>
                <a:gridCol w="534924">
                  <a:extLst>
                    <a:ext uri="{9D8B030D-6E8A-4147-A177-3AD203B41FA5}">
                      <a16:colId xmlns:a16="http://schemas.microsoft.com/office/drawing/2014/main" val="4242241098"/>
                    </a:ext>
                  </a:extLst>
                </a:gridCol>
                <a:gridCol w="534924">
                  <a:extLst>
                    <a:ext uri="{9D8B030D-6E8A-4147-A177-3AD203B41FA5}">
                      <a16:colId xmlns:a16="http://schemas.microsoft.com/office/drawing/2014/main" val="353424848"/>
                    </a:ext>
                  </a:extLst>
                </a:gridCol>
                <a:gridCol w="534924">
                  <a:extLst>
                    <a:ext uri="{9D8B030D-6E8A-4147-A177-3AD203B41FA5}">
                      <a16:colId xmlns:a16="http://schemas.microsoft.com/office/drawing/2014/main" val="2194791879"/>
                    </a:ext>
                  </a:extLst>
                </a:gridCol>
                <a:gridCol w="370332">
                  <a:extLst>
                    <a:ext uri="{9D8B030D-6E8A-4147-A177-3AD203B41FA5}">
                      <a16:colId xmlns:a16="http://schemas.microsoft.com/office/drawing/2014/main" val="212825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8984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- 2018-02-27 19:50:01</a:t>
                      </a:r>
                      <a:r>
                        <a:rPr kumimoji="0" lang="en-US" sz="1000" b="0" i="0" u="none" strike="noStrike" kern="1200" cap="none" spc="0" normalizeH="0" baseline="0" noProof="0">
                          <a:ln>
                            <a:noFill/>
                          </a:ln>
                          <a:solidFill>
                            <a:prstClr val="black"/>
                          </a:solidFill>
                          <a:effectLst/>
                          <a:uLnTx/>
                          <a:uFillTx/>
                          <a:latin typeface="+mn-lt"/>
                          <a:ea typeface="+mn-ea"/>
                          <a:cs typeface="+mn-cs"/>
                        </a:rPr>
                        <a:t>
Thyme, sejenis herba yang terkandung di dalam Buttercup Garlic Spread mempunyai kebaikannya yang tersendiri.​
​
Ia dapat menurunkan tekanan darah yang tinggi!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548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Kelab Cinta Ketuhar - 2018-02-26 09:31:40</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098781097"/>
                  </a:ext>
                </a:extLst>
              </a:tr>
            </a:tbl>
          </a:graphicData>
        </a:graphic>
      </p:graphicFrame>
      <p:sp>
        <p:nvSpPr>
          <p:cNvPr id="4" name="Text Placeholder 3">
            <a:extLst>
              <a:ext uri="{FF2B5EF4-FFF2-40B4-BE49-F238E27FC236}">
                <a16:creationId xmlns:a16="http://schemas.microsoft.com/office/drawing/2014/main" id="{F0B4ACA1-A739-4400-96BD-BEC40524117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92244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C1F6-741B-474E-B2AF-E5D137E26AC0}"/>
              </a:ext>
            </a:extLst>
          </p:cNvPr>
          <p:cNvSpPr>
            <a:spLocks noGrp="1"/>
          </p:cNvSpPr>
          <p:nvPr>
            <p:ph type="title"/>
          </p:nvPr>
        </p:nvSpPr>
        <p:spPr/>
        <p:txBody>
          <a:bodyPr/>
          <a:lstStyle/>
          <a:p>
            <a:r>
              <a:rPr lang="en-US"/>
              <a:t>FB - Own Posts Table w. Custom I-Rate (Insights) - 2 of 12</a:t>
            </a:r>
          </a:p>
        </p:txBody>
      </p:sp>
      <p:graphicFrame>
        <p:nvGraphicFramePr>
          <p:cNvPr id="5" name="Table Placeholder 4">
            <a:extLst>
              <a:ext uri="{FF2B5EF4-FFF2-40B4-BE49-F238E27FC236}">
                <a16:creationId xmlns:a16="http://schemas.microsoft.com/office/drawing/2014/main" id="{2C993EAB-3718-4CCF-90B3-CCA51F23ABC3}"/>
              </a:ext>
            </a:extLst>
          </p:cNvPr>
          <p:cNvGraphicFramePr>
            <a:graphicFrameLocks noGrp="1"/>
          </p:cNvGraphicFramePr>
          <p:nvPr>
            <p:ph type="tbl" sz="quarter" idx="13"/>
            <p:extLst>
              <p:ext uri="{D42A27DB-BD31-4B8C-83A1-F6EECF244321}">
                <p14:modId xmlns:p14="http://schemas.microsoft.com/office/powerpoint/2010/main" val="213908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7567750"/>
                    </a:ext>
                  </a:extLst>
                </a:gridCol>
                <a:gridCol w="617220">
                  <a:extLst>
                    <a:ext uri="{9D8B030D-6E8A-4147-A177-3AD203B41FA5}">
                      <a16:colId xmlns:a16="http://schemas.microsoft.com/office/drawing/2014/main" val="211440453"/>
                    </a:ext>
                  </a:extLst>
                </a:gridCol>
                <a:gridCol w="617220">
                  <a:extLst>
                    <a:ext uri="{9D8B030D-6E8A-4147-A177-3AD203B41FA5}">
                      <a16:colId xmlns:a16="http://schemas.microsoft.com/office/drawing/2014/main" val="2822423324"/>
                    </a:ext>
                  </a:extLst>
                </a:gridCol>
                <a:gridCol w="534924">
                  <a:extLst>
                    <a:ext uri="{9D8B030D-6E8A-4147-A177-3AD203B41FA5}">
                      <a16:colId xmlns:a16="http://schemas.microsoft.com/office/drawing/2014/main" val="4263580910"/>
                    </a:ext>
                  </a:extLst>
                </a:gridCol>
                <a:gridCol w="534924">
                  <a:extLst>
                    <a:ext uri="{9D8B030D-6E8A-4147-A177-3AD203B41FA5}">
                      <a16:colId xmlns:a16="http://schemas.microsoft.com/office/drawing/2014/main" val="2622411755"/>
                    </a:ext>
                  </a:extLst>
                </a:gridCol>
                <a:gridCol w="411480">
                  <a:extLst>
                    <a:ext uri="{9D8B030D-6E8A-4147-A177-3AD203B41FA5}">
                      <a16:colId xmlns:a16="http://schemas.microsoft.com/office/drawing/2014/main" val="4286478317"/>
                    </a:ext>
                  </a:extLst>
                </a:gridCol>
                <a:gridCol w="534924">
                  <a:extLst>
                    <a:ext uri="{9D8B030D-6E8A-4147-A177-3AD203B41FA5}">
                      <a16:colId xmlns:a16="http://schemas.microsoft.com/office/drawing/2014/main" val="918667958"/>
                    </a:ext>
                  </a:extLst>
                </a:gridCol>
                <a:gridCol w="534924">
                  <a:extLst>
                    <a:ext uri="{9D8B030D-6E8A-4147-A177-3AD203B41FA5}">
                      <a16:colId xmlns:a16="http://schemas.microsoft.com/office/drawing/2014/main" val="2181306619"/>
                    </a:ext>
                  </a:extLst>
                </a:gridCol>
                <a:gridCol w="534924">
                  <a:extLst>
                    <a:ext uri="{9D8B030D-6E8A-4147-A177-3AD203B41FA5}">
                      <a16:colId xmlns:a16="http://schemas.microsoft.com/office/drawing/2014/main" val="2352164728"/>
                    </a:ext>
                  </a:extLst>
                </a:gridCol>
                <a:gridCol w="534924">
                  <a:extLst>
                    <a:ext uri="{9D8B030D-6E8A-4147-A177-3AD203B41FA5}">
                      <a16:colId xmlns:a16="http://schemas.microsoft.com/office/drawing/2014/main" val="1331111572"/>
                    </a:ext>
                  </a:extLst>
                </a:gridCol>
                <a:gridCol w="534924">
                  <a:extLst>
                    <a:ext uri="{9D8B030D-6E8A-4147-A177-3AD203B41FA5}">
                      <a16:colId xmlns:a16="http://schemas.microsoft.com/office/drawing/2014/main" val="3460719444"/>
                    </a:ext>
                  </a:extLst>
                </a:gridCol>
                <a:gridCol w="370332">
                  <a:extLst>
                    <a:ext uri="{9D8B030D-6E8A-4147-A177-3AD203B41FA5}">
                      <a16:colId xmlns:a16="http://schemas.microsoft.com/office/drawing/2014/main" val="65497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139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- 2018-02-25 16:43:00</a:t>
                      </a:r>
                      <a:r>
                        <a:rPr kumimoji="0" lang="en-US" sz="1000" b="0" i="0" u="none" strike="noStrike" kern="1200" cap="none" spc="0" normalizeH="0" baseline="0" noProof="0">
                          <a:ln>
                            <a:noFill/>
                          </a:ln>
                          <a:solidFill>
                            <a:prstClr val="black"/>
                          </a:solidFill>
                          <a:effectLst/>
                          <a:uLnTx/>
                          <a:uFillTx/>
                          <a:latin typeface="+mn-lt"/>
                          <a:ea typeface="+mn-ea"/>
                          <a:cs typeface="+mn-cs"/>
                        </a:rPr>
                        <a:t>
Pernah dengar tentang char mee? Ia adalah hidangan mi udang goreng kaum Cina Hokkien. Cubalah resipi ini untuk menukar selera!​
​
#ResipiButtercup​
​
Char Mee​
​
Bahan-bahan:​
3 sudu makan Buttercup​
250g mi kuning​
3cm halia, dicincang halus​
8  biji bawang merah, hiris​
3  cendawan hitam kering​
65g daging, dipotong nipis-nipis​
2 ulas halia , dihiris​
65g udang, dibuang kulit ​
1 batang sawi, dipotong 3cm panjang​
1 sudu makan kicap pekat
Arahan:​
1. Rendamkan cendawan dan buang batangnya. Hiris nipis.​
2. Didihkan dan celur mi selama 2-3 minit.​
3. Panaskan Buttercup dan tumis bawang merah, bawang putih, dan halia sehingga naik bau dan warna coklat keemasan.​
4. Masukkan udang dan cendawan. Goreng hingga udang masak.​
5. Masukkan sawi dan goreng lagi selama 3 minit. Masukkan daging dan goreng lagi hingga daging masak.​
6. Masukkan mi kuning dan gaul rata. Masukkan kicap pekat, gaul rata dan hidangkan segera.​
​
Sumber: http://waniesaranghae.blogspot.my/p/resepi-masakan-cina.html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418653"/>
                  </a:ext>
                </a:extLst>
              </a:tr>
            </a:tbl>
          </a:graphicData>
        </a:graphic>
      </p:graphicFrame>
      <p:sp>
        <p:nvSpPr>
          <p:cNvPr id="4" name="Text Placeholder 3">
            <a:extLst>
              <a:ext uri="{FF2B5EF4-FFF2-40B4-BE49-F238E27FC236}">
                <a16:creationId xmlns:a16="http://schemas.microsoft.com/office/drawing/2014/main" id="{7C6C5960-F69F-4E7A-93F2-42C248363E6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88031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38AD-798C-4B53-A917-832AE83BA847}"/>
              </a:ext>
            </a:extLst>
          </p:cNvPr>
          <p:cNvSpPr>
            <a:spLocks noGrp="1"/>
          </p:cNvSpPr>
          <p:nvPr>
            <p:ph type="title"/>
          </p:nvPr>
        </p:nvSpPr>
        <p:spPr/>
        <p:txBody>
          <a:bodyPr/>
          <a:lstStyle/>
          <a:p>
            <a:r>
              <a:rPr lang="en-US"/>
              <a:t>FB - Own Posts Table w. Custom I-Rate (Insights) - 3 of 12</a:t>
            </a:r>
          </a:p>
        </p:txBody>
      </p:sp>
      <p:graphicFrame>
        <p:nvGraphicFramePr>
          <p:cNvPr id="5" name="Table Placeholder 4">
            <a:extLst>
              <a:ext uri="{FF2B5EF4-FFF2-40B4-BE49-F238E27FC236}">
                <a16:creationId xmlns:a16="http://schemas.microsoft.com/office/drawing/2014/main" id="{C7D3E47B-3520-4C19-A88E-70CC6242AEC9}"/>
              </a:ext>
            </a:extLst>
          </p:cNvPr>
          <p:cNvGraphicFramePr>
            <a:graphicFrameLocks noGrp="1"/>
          </p:cNvGraphicFramePr>
          <p:nvPr>
            <p:ph type="tbl" sz="quarter" idx="13"/>
            <p:extLst>
              <p:ext uri="{D42A27DB-BD31-4B8C-83A1-F6EECF244321}">
                <p14:modId xmlns:p14="http://schemas.microsoft.com/office/powerpoint/2010/main" val="155424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1457344"/>
                    </a:ext>
                  </a:extLst>
                </a:gridCol>
                <a:gridCol w="617220">
                  <a:extLst>
                    <a:ext uri="{9D8B030D-6E8A-4147-A177-3AD203B41FA5}">
                      <a16:colId xmlns:a16="http://schemas.microsoft.com/office/drawing/2014/main" val="1445546341"/>
                    </a:ext>
                  </a:extLst>
                </a:gridCol>
                <a:gridCol w="617220">
                  <a:extLst>
                    <a:ext uri="{9D8B030D-6E8A-4147-A177-3AD203B41FA5}">
                      <a16:colId xmlns:a16="http://schemas.microsoft.com/office/drawing/2014/main" val="1902642885"/>
                    </a:ext>
                  </a:extLst>
                </a:gridCol>
                <a:gridCol w="534924">
                  <a:extLst>
                    <a:ext uri="{9D8B030D-6E8A-4147-A177-3AD203B41FA5}">
                      <a16:colId xmlns:a16="http://schemas.microsoft.com/office/drawing/2014/main" val="3870148"/>
                    </a:ext>
                  </a:extLst>
                </a:gridCol>
                <a:gridCol w="534924">
                  <a:extLst>
                    <a:ext uri="{9D8B030D-6E8A-4147-A177-3AD203B41FA5}">
                      <a16:colId xmlns:a16="http://schemas.microsoft.com/office/drawing/2014/main" val="2264667071"/>
                    </a:ext>
                  </a:extLst>
                </a:gridCol>
                <a:gridCol w="411480">
                  <a:extLst>
                    <a:ext uri="{9D8B030D-6E8A-4147-A177-3AD203B41FA5}">
                      <a16:colId xmlns:a16="http://schemas.microsoft.com/office/drawing/2014/main" val="2189459289"/>
                    </a:ext>
                  </a:extLst>
                </a:gridCol>
                <a:gridCol w="534924">
                  <a:extLst>
                    <a:ext uri="{9D8B030D-6E8A-4147-A177-3AD203B41FA5}">
                      <a16:colId xmlns:a16="http://schemas.microsoft.com/office/drawing/2014/main" val="1880822439"/>
                    </a:ext>
                  </a:extLst>
                </a:gridCol>
                <a:gridCol w="534924">
                  <a:extLst>
                    <a:ext uri="{9D8B030D-6E8A-4147-A177-3AD203B41FA5}">
                      <a16:colId xmlns:a16="http://schemas.microsoft.com/office/drawing/2014/main" val="3898965659"/>
                    </a:ext>
                  </a:extLst>
                </a:gridCol>
                <a:gridCol w="534924">
                  <a:extLst>
                    <a:ext uri="{9D8B030D-6E8A-4147-A177-3AD203B41FA5}">
                      <a16:colId xmlns:a16="http://schemas.microsoft.com/office/drawing/2014/main" val="3272717996"/>
                    </a:ext>
                  </a:extLst>
                </a:gridCol>
                <a:gridCol w="534924">
                  <a:extLst>
                    <a:ext uri="{9D8B030D-6E8A-4147-A177-3AD203B41FA5}">
                      <a16:colId xmlns:a16="http://schemas.microsoft.com/office/drawing/2014/main" val="231434160"/>
                    </a:ext>
                  </a:extLst>
                </a:gridCol>
                <a:gridCol w="534924">
                  <a:extLst>
                    <a:ext uri="{9D8B030D-6E8A-4147-A177-3AD203B41FA5}">
                      <a16:colId xmlns:a16="http://schemas.microsoft.com/office/drawing/2014/main" val="3892037698"/>
                    </a:ext>
                  </a:extLst>
                </a:gridCol>
                <a:gridCol w="370332">
                  <a:extLst>
                    <a:ext uri="{9D8B030D-6E8A-4147-A177-3AD203B41FA5}">
                      <a16:colId xmlns:a16="http://schemas.microsoft.com/office/drawing/2014/main" val="279500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015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- 2018-02-23 10:40:00</a:t>
                      </a:r>
                      <a:r>
                        <a:rPr kumimoji="0" lang="en-US" sz="1000" b="0" i="0" u="none" strike="noStrike" kern="1200" cap="none" spc="0" normalizeH="0" baseline="0" noProof="0">
                          <a:ln>
                            <a:noFill/>
                          </a:ln>
                          <a:solidFill>
                            <a:prstClr val="black"/>
                          </a:solidFill>
                          <a:effectLst/>
                          <a:uLnTx/>
                          <a:uFillTx/>
                          <a:latin typeface="+mn-lt"/>
                          <a:ea typeface="+mn-ea"/>
                          <a:cs typeface="+mn-cs"/>
                        </a:rPr>
                        <a:t>
Famili KCK gemarkan Nasi Goreng Cina di restoran? Apa kata buat sendiri di rumah! ​
​
#ResipiButtercup​
​
Nasi Goreng Cina​
​
Bahan-bahan:​
1 - 2 sudu besar Buttercup​
1 mangkuk nasi putih​
1 sudu kecil minyak masak​
1 sudu kecil minyak bijan​
3 - 4 ulas bawang putih, ditumbuk​
4 ulas bawang merah, dihiris​
Isi ayam secukupnya, dipotong kecil​
Udang secukupnya​
1 sudu besar lada sulah​
2 biji telur​
​
Bahan Sayuran:​
Lobak merah, dipotong dadu​
Cili padi, dihiris​
Sayur kubis, dihiris panjang​
Daun bawang, dihiris halus
Arahan:​
1. Masukkan Buttercup ke dalam nasi dan kacau sehingga rata.​
2. Panaskan minyak dan minyak bijan, tumis bawang putih, diikuti dengan bawang merah. Kemudian masukkan ayam dan lobak merah. Masukkan sedikit air untuk menghentikan bawang daripada terus masak.​
3. Masukkan pula udang, cili padi dan  lada sulah. Ketepikan semua bahan, tuangkan telur dan kacau rata sehingga telur betul-betul masak. Jika nampak kering boleh tambah minyak.​
4. Masukkan garam dan gula. Kemudian masukkan nasi yang telah digaul dengan Buttercup tadi. Kacau rata. ​
5. Akhir sekali, masukkan sayur kubis dan daun bawang. Kacau rata dan biarkan sayur agak lembut, tutup api. Sedia untuk dihidangkan.​
​
Sumber: http://www.aziekitchen.com/2014/05/nasi-goreng-cina-yang-sedap.html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1123502"/>
                  </a:ext>
                </a:extLst>
              </a:tr>
            </a:tbl>
          </a:graphicData>
        </a:graphic>
      </p:graphicFrame>
      <p:sp>
        <p:nvSpPr>
          <p:cNvPr id="4" name="Text Placeholder 3">
            <a:extLst>
              <a:ext uri="{FF2B5EF4-FFF2-40B4-BE49-F238E27FC236}">
                <a16:creationId xmlns:a16="http://schemas.microsoft.com/office/drawing/2014/main" id="{D1711185-F4C8-442F-93F5-4B3992C77A4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23819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76C2-62BE-4A04-B247-D5D0A121D49B}"/>
              </a:ext>
            </a:extLst>
          </p:cNvPr>
          <p:cNvSpPr>
            <a:spLocks noGrp="1"/>
          </p:cNvSpPr>
          <p:nvPr>
            <p:ph type="title"/>
          </p:nvPr>
        </p:nvSpPr>
        <p:spPr/>
        <p:txBody>
          <a:bodyPr/>
          <a:lstStyle/>
          <a:p>
            <a:r>
              <a:rPr lang="en-US"/>
              <a:t>FB - Own Posts Table w. Custom I-Rate (Insights) - 4 of 12</a:t>
            </a:r>
          </a:p>
        </p:txBody>
      </p:sp>
      <p:graphicFrame>
        <p:nvGraphicFramePr>
          <p:cNvPr id="5" name="Table Placeholder 4">
            <a:extLst>
              <a:ext uri="{FF2B5EF4-FFF2-40B4-BE49-F238E27FC236}">
                <a16:creationId xmlns:a16="http://schemas.microsoft.com/office/drawing/2014/main" id="{84A9BB5A-0A8F-4FDE-9F94-22A3BE40C7E2}"/>
              </a:ext>
            </a:extLst>
          </p:cNvPr>
          <p:cNvGraphicFramePr>
            <a:graphicFrameLocks noGrp="1"/>
          </p:cNvGraphicFramePr>
          <p:nvPr>
            <p:ph type="tbl" sz="quarter" idx="13"/>
            <p:extLst>
              <p:ext uri="{D42A27DB-BD31-4B8C-83A1-F6EECF244321}">
                <p14:modId xmlns:p14="http://schemas.microsoft.com/office/powerpoint/2010/main" val="150056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6755672"/>
                    </a:ext>
                  </a:extLst>
                </a:gridCol>
                <a:gridCol w="617220">
                  <a:extLst>
                    <a:ext uri="{9D8B030D-6E8A-4147-A177-3AD203B41FA5}">
                      <a16:colId xmlns:a16="http://schemas.microsoft.com/office/drawing/2014/main" val="3686799374"/>
                    </a:ext>
                  </a:extLst>
                </a:gridCol>
                <a:gridCol w="617220">
                  <a:extLst>
                    <a:ext uri="{9D8B030D-6E8A-4147-A177-3AD203B41FA5}">
                      <a16:colId xmlns:a16="http://schemas.microsoft.com/office/drawing/2014/main" val="1890858383"/>
                    </a:ext>
                  </a:extLst>
                </a:gridCol>
                <a:gridCol w="534924">
                  <a:extLst>
                    <a:ext uri="{9D8B030D-6E8A-4147-A177-3AD203B41FA5}">
                      <a16:colId xmlns:a16="http://schemas.microsoft.com/office/drawing/2014/main" val="2196734096"/>
                    </a:ext>
                  </a:extLst>
                </a:gridCol>
                <a:gridCol w="534924">
                  <a:extLst>
                    <a:ext uri="{9D8B030D-6E8A-4147-A177-3AD203B41FA5}">
                      <a16:colId xmlns:a16="http://schemas.microsoft.com/office/drawing/2014/main" val="564771052"/>
                    </a:ext>
                  </a:extLst>
                </a:gridCol>
                <a:gridCol w="411480">
                  <a:extLst>
                    <a:ext uri="{9D8B030D-6E8A-4147-A177-3AD203B41FA5}">
                      <a16:colId xmlns:a16="http://schemas.microsoft.com/office/drawing/2014/main" val="3595439178"/>
                    </a:ext>
                  </a:extLst>
                </a:gridCol>
                <a:gridCol w="534924">
                  <a:extLst>
                    <a:ext uri="{9D8B030D-6E8A-4147-A177-3AD203B41FA5}">
                      <a16:colId xmlns:a16="http://schemas.microsoft.com/office/drawing/2014/main" val="788423693"/>
                    </a:ext>
                  </a:extLst>
                </a:gridCol>
                <a:gridCol w="534924">
                  <a:extLst>
                    <a:ext uri="{9D8B030D-6E8A-4147-A177-3AD203B41FA5}">
                      <a16:colId xmlns:a16="http://schemas.microsoft.com/office/drawing/2014/main" val="3546099861"/>
                    </a:ext>
                  </a:extLst>
                </a:gridCol>
                <a:gridCol w="534924">
                  <a:extLst>
                    <a:ext uri="{9D8B030D-6E8A-4147-A177-3AD203B41FA5}">
                      <a16:colId xmlns:a16="http://schemas.microsoft.com/office/drawing/2014/main" val="752868242"/>
                    </a:ext>
                  </a:extLst>
                </a:gridCol>
                <a:gridCol w="534924">
                  <a:extLst>
                    <a:ext uri="{9D8B030D-6E8A-4147-A177-3AD203B41FA5}">
                      <a16:colId xmlns:a16="http://schemas.microsoft.com/office/drawing/2014/main" val="1135850838"/>
                    </a:ext>
                  </a:extLst>
                </a:gridCol>
                <a:gridCol w="534924">
                  <a:extLst>
                    <a:ext uri="{9D8B030D-6E8A-4147-A177-3AD203B41FA5}">
                      <a16:colId xmlns:a16="http://schemas.microsoft.com/office/drawing/2014/main" val="3103765388"/>
                    </a:ext>
                  </a:extLst>
                </a:gridCol>
                <a:gridCol w="370332">
                  <a:extLst>
                    <a:ext uri="{9D8B030D-6E8A-4147-A177-3AD203B41FA5}">
                      <a16:colId xmlns:a16="http://schemas.microsoft.com/office/drawing/2014/main" val="21067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126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- 2018-02-21 20:38:01</a:t>
                      </a:r>
                      <a:r>
                        <a:rPr kumimoji="0" lang="en-US" sz="1000" b="0" i="0" u="none" strike="noStrike" kern="1200" cap="none" spc="0" normalizeH="0" baseline="0" noProof="0">
                          <a:ln>
                            <a:noFill/>
                          </a:ln>
                          <a:solidFill>
                            <a:prstClr val="black"/>
                          </a:solidFill>
                          <a:effectLst/>
                          <a:uLnTx/>
                          <a:uFillTx/>
                          <a:latin typeface="+mn-lt"/>
                          <a:ea typeface="+mn-ea"/>
                          <a:cs typeface="+mn-cs"/>
                        </a:rPr>
                        <a:t>
Famili KCK ingin dapur sentiasa kemas apabila memasak? Cuba tip ini:​
​
Apabila ingin mencincang herba, taburkan sedikit garam ke papan pemotong; ia akan mengelakkan herba daripada bersepah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296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- 2018-02-19 19:06:00</a:t>
                      </a:r>
                      <a:r>
                        <a:rPr kumimoji="0" lang="en-US" sz="1000" b="0" i="0" u="none" strike="noStrike" kern="1200" cap="none" spc="0" normalizeH="0" baseline="0" noProof="0">
                          <a:ln>
                            <a:noFill/>
                          </a:ln>
                          <a:solidFill>
                            <a:prstClr val="black"/>
                          </a:solidFill>
                          <a:effectLst/>
                          <a:uLnTx/>
                          <a:uFillTx/>
                          <a:latin typeface="+mn-lt"/>
                          <a:ea typeface="+mn-ea"/>
                          <a:cs typeface="+mn-cs"/>
                        </a:rPr>
                        <a:t>
Buttercup Garlic Spread mengandungi leek atau pun lebih dikenali sebagai daun bawang.​
​
Herba ini boleh menurunkan tahap kolestrol tidak baik di dalam badan!​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2967009"/>
                  </a:ext>
                </a:extLst>
              </a:tr>
            </a:tbl>
          </a:graphicData>
        </a:graphic>
      </p:graphicFrame>
      <p:sp>
        <p:nvSpPr>
          <p:cNvPr id="4" name="Text Placeholder 3">
            <a:extLst>
              <a:ext uri="{FF2B5EF4-FFF2-40B4-BE49-F238E27FC236}">
                <a16:creationId xmlns:a16="http://schemas.microsoft.com/office/drawing/2014/main" id="{460F18CF-BA49-4390-AE3E-3A69BBAF3FC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31170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4BEAB-3361-4537-ABD0-3DF8F34529D2}"/>
              </a:ext>
            </a:extLst>
          </p:cNvPr>
          <p:cNvSpPr>
            <a:spLocks noGrp="1"/>
          </p:cNvSpPr>
          <p:nvPr>
            <p:ph type="title"/>
          </p:nvPr>
        </p:nvSpPr>
        <p:spPr/>
        <p:txBody>
          <a:bodyPr/>
          <a:lstStyle/>
          <a:p>
            <a:r>
              <a:rPr lang="en-US"/>
              <a:t>FB - Own Posts Table w. Custom I-Rate (Insights) - 5 of 12</a:t>
            </a:r>
          </a:p>
        </p:txBody>
      </p:sp>
      <p:graphicFrame>
        <p:nvGraphicFramePr>
          <p:cNvPr id="5" name="Table Placeholder 4">
            <a:extLst>
              <a:ext uri="{FF2B5EF4-FFF2-40B4-BE49-F238E27FC236}">
                <a16:creationId xmlns:a16="http://schemas.microsoft.com/office/drawing/2014/main" id="{448616DF-5123-4FDA-8A0C-252FC46105A1}"/>
              </a:ext>
            </a:extLst>
          </p:cNvPr>
          <p:cNvGraphicFramePr>
            <a:graphicFrameLocks noGrp="1"/>
          </p:cNvGraphicFramePr>
          <p:nvPr>
            <p:ph type="tbl" sz="quarter" idx="13"/>
            <p:extLst>
              <p:ext uri="{D42A27DB-BD31-4B8C-83A1-F6EECF244321}">
                <p14:modId xmlns:p14="http://schemas.microsoft.com/office/powerpoint/2010/main" val="37755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5556853"/>
                    </a:ext>
                  </a:extLst>
                </a:gridCol>
                <a:gridCol w="617220">
                  <a:extLst>
                    <a:ext uri="{9D8B030D-6E8A-4147-A177-3AD203B41FA5}">
                      <a16:colId xmlns:a16="http://schemas.microsoft.com/office/drawing/2014/main" val="1453014731"/>
                    </a:ext>
                  </a:extLst>
                </a:gridCol>
                <a:gridCol w="617220">
                  <a:extLst>
                    <a:ext uri="{9D8B030D-6E8A-4147-A177-3AD203B41FA5}">
                      <a16:colId xmlns:a16="http://schemas.microsoft.com/office/drawing/2014/main" val="3941876151"/>
                    </a:ext>
                  </a:extLst>
                </a:gridCol>
                <a:gridCol w="534924">
                  <a:extLst>
                    <a:ext uri="{9D8B030D-6E8A-4147-A177-3AD203B41FA5}">
                      <a16:colId xmlns:a16="http://schemas.microsoft.com/office/drawing/2014/main" val="246964833"/>
                    </a:ext>
                  </a:extLst>
                </a:gridCol>
                <a:gridCol w="534924">
                  <a:extLst>
                    <a:ext uri="{9D8B030D-6E8A-4147-A177-3AD203B41FA5}">
                      <a16:colId xmlns:a16="http://schemas.microsoft.com/office/drawing/2014/main" val="597236590"/>
                    </a:ext>
                  </a:extLst>
                </a:gridCol>
                <a:gridCol w="411480">
                  <a:extLst>
                    <a:ext uri="{9D8B030D-6E8A-4147-A177-3AD203B41FA5}">
                      <a16:colId xmlns:a16="http://schemas.microsoft.com/office/drawing/2014/main" val="2643566"/>
                    </a:ext>
                  </a:extLst>
                </a:gridCol>
                <a:gridCol w="534924">
                  <a:extLst>
                    <a:ext uri="{9D8B030D-6E8A-4147-A177-3AD203B41FA5}">
                      <a16:colId xmlns:a16="http://schemas.microsoft.com/office/drawing/2014/main" val="1239032006"/>
                    </a:ext>
                  </a:extLst>
                </a:gridCol>
                <a:gridCol w="534924">
                  <a:extLst>
                    <a:ext uri="{9D8B030D-6E8A-4147-A177-3AD203B41FA5}">
                      <a16:colId xmlns:a16="http://schemas.microsoft.com/office/drawing/2014/main" val="1472033841"/>
                    </a:ext>
                  </a:extLst>
                </a:gridCol>
                <a:gridCol w="534924">
                  <a:extLst>
                    <a:ext uri="{9D8B030D-6E8A-4147-A177-3AD203B41FA5}">
                      <a16:colId xmlns:a16="http://schemas.microsoft.com/office/drawing/2014/main" val="3247891264"/>
                    </a:ext>
                  </a:extLst>
                </a:gridCol>
                <a:gridCol w="534924">
                  <a:extLst>
                    <a:ext uri="{9D8B030D-6E8A-4147-A177-3AD203B41FA5}">
                      <a16:colId xmlns:a16="http://schemas.microsoft.com/office/drawing/2014/main" val="2192373942"/>
                    </a:ext>
                  </a:extLst>
                </a:gridCol>
                <a:gridCol w="534924">
                  <a:extLst>
                    <a:ext uri="{9D8B030D-6E8A-4147-A177-3AD203B41FA5}">
                      <a16:colId xmlns:a16="http://schemas.microsoft.com/office/drawing/2014/main" val="93019151"/>
                    </a:ext>
                  </a:extLst>
                </a:gridCol>
                <a:gridCol w="370332">
                  <a:extLst>
                    <a:ext uri="{9D8B030D-6E8A-4147-A177-3AD203B41FA5}">
                      <a16:colId xmlns:a16="http://schemas.microsoft.com/office/drawing/2014/main" val="182993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933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- 2018-02-17 16:36:00</a:t>
                      </a:r>
                      <a:r>
                        <a:rPr kumimoji="0" lang="en-US" sz="1000" b="0" i="0" u="none" strike="noStrike" kern="1200" cap="none" spc="0" normalizeH="0" baseline="0" noProof="0">
                          <a:ln>
                            <a:noFill/>
                          </a:ln>
                          <a:solidFill>
                            <a:prstClr val="black"/>
                          </a:solidFill>
                          <a:effectLst/>
                          <a:uLnTx/>
                          <a:uFillTx/>
                          <a:latin typeface="+mn-lt"/>
                          <a:ea typeface="+mn-ea"/>
                          <a:cs typeface="+mn-cs"/>
                        </a:rPr>
                        <a:t>
Hidangan kali ini mungkin menelan belanja yang besar sedikit, tapi sekali sekala apa salahnya menikmati kelazatan kapis!​
​
#ResipiButtercup​
​
Kapis Bakar dengan Asparagus​
​
Bahan-bahan:​
2-3 sudu besar Buttercup​
12 kerang kapis beku ​
450 gm Asparagus ​
1 ulas bawang putih, dicincang ​
3 keping Halia​
1/2 sudu teh tepung jagung​
3 sudu besar air untuk dicampur dengan tepung jagung ​
Secubit lada​
1/2 sudu teh garam​
Arahan:​
1. Potongkan dan buang batang keras asparagus kira-kira 4 cm panjang. Basuh dan potong baki asparagus secara menyerong kira-kira 2 cm panjang.​
2. Buang kulit bawang putih dan cincang halus.​
3. Seterusnya, buang kulit halia dan hiris tipis.​
4. Campurkan 3 sudu besar air dengan 1/2 sudu teh jagung dan ketepikan.​
5. Cairkan kapis sepenuhnya dan cuci ia kemudian tapis.​
6. Dalam periuk air yang sedang mendidih, rendamkan kapis selama kira-kira 3 minit untuk menghilangkan air yang berlebihan.​
7. Pindahkan kapis ke atas pinggan dan keringkan dengan tisu dapur. Perisakan kapis dengan sedikit garam dan lada. ​
8. Dalam kuali tahan lekat, panaskan 1 sudu besar Buttercup. Masukkan kapis sedikit demi sedikit dengan api yang sederhana benar sehingga berwarna keemasan, kira-kira 2-3 minit pada setiap bahagian. ​
9. Pindahkan kapis ke dalam pinggan.​
10. Lap kuali dengan tisu dapur, kemudian dalam kuali yang sama, panaskan 1 sudu besar Buttercup. ​
11. Masukkan halia dan goreng sehingga aromatik. Kemudian masukkan bawang putih dan goreng selama 1 minit. Seterusnya, masukkan asparagus dan tumis selama kira-kira 1 minit. Masukkan garam, kemudian terus goreng selama satu minit lagi. Akhir sekali masukkan campuran tepung jagung dan kacau sebati.​
12. Gunakan spatula untuk menolak asparagus ke tepi kuali, kemudian masukkan kapis dan salutkan dengan kuah.​
13. Siap untuk dinikmati!​
​
Sumber: https://theburningkitchen.com/scallops-with-asparagus/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836503"/>
                  </a:ext>
                </a:extLst>
              </a:tr>
            </a:tbl>
          </a:graphicData>
        </a:graphic>
      </p:graphicFrame>
      <p:sp>
        <p:nvSpPr>
          <p:cNvPr id="4" name="Text Placeholder 3">
            <a:extLst>
              <a:ext uri="{FF2B5EF4-FFF2-40B4-BE49-F238E27FC236}">
                <a16:creationId xmlns:a16="http://schemas.microsoft.com/office/drawing/2014/main" id="{73EAE0BC-09AB-4BC0-B2D0-FB5964617CB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67603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3789A-C55C-4044-9D45-B8B2C5631F06}"/>
              </a:ext>
            </a:extLst>
          </p:cNvPr>
          <p:cNvSpPr>
            <a:spLocks noGrp="1"/>
          </p:cNvSpPr>
          <p:nvPr>
            <p:ph type="title"/>
          </p:nvPr>
        </p:nvSpPr>
        <p:spPr/>
        <p:txBody>
          <a:bodyPr/>
          <a:lstStyle/>
          <a:p>
            <a:r>
              <a:rPr lang="en-US"/>
              <a:t>FB - Own Posts Table w. Custom I-Rate (Insights) - 6 of 12</a:t>
            </a:r>
          </a:p>
        </p:txBody>
      </p:sp>
      <p:graphicFrame>
        <p:nvGraphicFramePr>
          <p:cNvPr id="5" name="Table Placeholder 4">
            <a:extLst>
              <a:ext uri="{FF2B5EF4-FFF2-40B4-BE49-F238E27FC236}">
                <a16:creationId xmlns:a16="http://schemas.microsoft.com/office/drawing/2014/main" id="{4BD4941A-9624-4A0D-9E03-CFA63E884D70}"/>
              </a:ext>
            </a:extLst>
          </p:cNvPr>
          <p:cNvGraphicFramePr>
            <a:graphicFrameLocks noGrp="1"/>
          </p:cNvGraphicFramePr>
          <p:nvPr>
            <p:ph type="tbl" sz="quarter" idx="13"/>
            <p:extLst>
              <p:ext uri="{D42A27DB-BD31-4B8C-83A1-F6EECF244321}">
                <p14:modId xmlns:p14="http://schemas.microsoft.com/office/powerpoint/2010/main" val="36220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11124302"/>
                    </a:ext>
                  </a:extLst>
                </a:gridCol>
                <a:gridCol w="617220">
                  <a:extLst>
                    <a:ext uri="{9D8B030D-6E8A-4147-A177-3AD203B41FA5}">
                      <a16:colId xmlns:a16="http://schemas.microsoft.com/office/drawing/2014/main" val="739288534"/>
                    </a:ext>
                  </a:extLst>
                </a:gridCol>
                <a:gridCol w="617220">
                  <a:extLst>
                    <a:ext uri="{9D8B030D-6E8A-4147-A177-3AD203B41FA5}">
                      <a16:colId xmlns:a16="http://schemas.microsoft.com/office/drawing/2014/main" val="3306658559"/>
                    </a:ext>
                  </a:extLst>
                </a:gridCol>
                <a:gridCol w="534924">
                  <a:extLst>
                    <a:ext uri="{9D8B030D-6E8A-4147-A177-3AD203B41FA5}">
                      <a16:colId xmlns:a16="http://schemas.microsoft.com/office/drawing/2014/main" val="2300370550"/>
                    </a:ext>
                  </a:extLst>
                </a:gridCol>
                <a:gridCol w="534924">
                  <a:extLst>
                    <a:ext uri="{9D8B030D-6E8A-4147-A177-3AD203B41FA5}">
                      <a16:colId xmlns:a16="http://schemas.microsoft.com/office/drawing/2014/main" val="2465056474"/>
                    </a:ext>
                  </a:extLst>
                </a:gridCol>
                <a:gridCol w="411480">
                  <a:extLst>
                    <a:ext uri="{9D8B030D-6E8A-4147-A177-3AD203B41FA5}">
                      <a16:colId xmlns:a16="http://schemas.microsoft.com/office/drawing/2014/main" val="2359084307"/>
                    </a:ext>
                  </a:extLst>
                </a:gridCol>
                <a:gridCol w="534924">
                  <a:extLst>
                    <a:ext uri="{9D8B030D-6E8A-4147-A177-3AD203B41FA5}">
                      <a16:colId xmlns:a16="http://schemas.microsoft.com/office/drawing/2014/main" val="3346515713"/>
                    </a:ext>
                  </a:extLst>
                </a:gridCol>
                <a:gridCol w="534924">
                  <a:extLst>
                    <a:ext uri="{9D8B030D-6E8A-4147-A177-3AD203B41FA5}">
                      <a16:colId xmlns:a16="http://schemas.microsoft.com/office/drawing/2014/main" val="423079379"/>
                    </a:ext>
                  </a:extLst>
                </a:gridCol>
                <a:gridCol w="534924">
                  <a:extLst>
                    <a:ext uri="{9D8B030D-6E8A-4147-A177-3AD203B41FA5}">
                      <a16:colId xmlns:a16="http://schemas.microsoft.com/office/drawing/2014/main" val="438590241"/>
                    </a:ext>
                  </a:extLst>
                </a:gridCol>
                <a:gridCol w="534924">
                  <a:extLst>
                    <a:ext uri="{9D8B030D-6E8A-4147-A177-3AD203B41FA5}">
                      <a16:colId xmlns:a16="http://schemas.microsoft.com/office/drawing/2014/main" val="3872974789"/>
                    </a:ext>
                  </a:extLst>
                </a:gridCol>
                <a:gridCol w="534924">
                  <a:extLst>
                    <a:ext uri="{9D8B030D-6E8A-4147-A177-3AD203B41FA5}">
                      <a16:colId xmlns:a16="http://schemas.microsoft.com/office/drawing/2014/main" val="59478383"/>
                    </a:ext>
                  </a:extLst>
                </a:gridCol>
                <a:gridCol w="370332">
                  <a:extLst>
                    <a:ext uri="{9D8B030D-6E8A-4147-A177-3AD203B41FA5}">
                      <a16:colId xmlns:a16="http://schemas.microsoft.com/office/drawing/2014/main" val="389764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230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- 2018-02-16 00:05:00</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Cina daripada Buttercup kepada semua!​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1817330"/>
                  </a:ext>
                </a:extLst>
              </a:tr>
            </a:tbl>
          </a:graphicData>
        </a:graphic>
      </p:graphicFrame>
      <p:sp>
        <p:nvSpPr>
          <p:cNvPr id="4" name="Text Placeholder 3">
            <a:extLst>
              <a:ext uri="{FF2B5EF4-FFF2-40B4-BE49-F238E27FC236}">
                <a16:creationId xmlns:a16="http://schemas.microsoft.com/office/drawing/2014/main" id="{7B861539-ECBC-4537-85D3-37481884B03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9880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4E5DE-8655-453C-93EB-DF42A46D7FD2}"/>
              </a:ext>
            </a:extLst>
          </p:cNvPr>
          <p:cNvSpPr>
            <a:spLocks noGrp="1"/>
          </p:cNvSpPr>
          <p:nvPr>
            <p:ph type="title"/>
          </p:nvPr>
        </p:nvSpPr>
        <p:spPr/>
        <p:txBody>
          <a:bodyPr/>
          <a:lstStyle/>
          <a:p>
            <a:r>
              <a:rPr lang="en-US"/>
              <a:t>FB - Own Posts Table w. Custom I-Rate (Insights) - 7 of 12</a:t>
            </a:r>
          </a:p>
        </p:txBody>
      </p:sp>
      <p:graphicFrame>
        <p:nvGraphicFramePr>
          <p:cNvPr id="5" name="Table Placeholder 4">
            <a:extLst>
              <a:ext uri="{FF2B5EF4-FFF2-40B4-BE49-F238E27FC236}">
                <a16:creationId xmlns:a16="http://schemas.microsoft.com/office/drawing/2014/main" id="{D7807E96-8C78-44D9-A66E-001A1D89EB8F}"/>
              </a:ext>
            </a:extLst>
          </p:cNvPr>
          <p:cNvGraphicFramePr>
            <a:graphicFrameLocks noGrp="1"/>
          </p:cNvGraphicFramePr>
          <p:nvPr>
            <p:ph type="tbl" sz="quarter" idx="13"/>
            <p:extLst>
              <p:ext uri="{D42A27DB-BD31-4B8C-83A1-F6EECF244321}">
                <p14:modId xmlns:p14="http://schemas.microsoft.com/office/powerpoint/2010/main" val="201375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4343053"/>
                    </a:ext>
                  </a:extLst>
                </a:gridCol>
                <a:gridCol w="617220">
                  <a:extLst>
                    <a:ext uri="{9D8B030D-6E8A-4147-A177-3AD203B41FA5}">
                      <a16:colId xmlns:a16="http://schemas.microsoft.com/office/drawing/2014/main" val="82779875"/>
                    </a:ext>
                  </a:extLst>
                </a:gridCol>
                <a:gridCol w="617220">
                  <a:extLst>
                    <a:ext uri="{9D8B030D-6E8A-4147-A177-3AD203B41FA5}">
                      <a16:colId xmlns:a16="http://schemas.microsoft.com/office/drawing/2014/main" val="3826620859"/>
                    </a:ext>
                  </a:extLst>
                </a:gridCol>
                <a:gridCol w="534924">
                  <a:extLst>
                    <a:ext uri="{9D8B030D-6E8A-4147-A177-3AD203B41FA5}">
                      <a16:colId xmlns:a16="http://schemas.microsoft.com/office/drawing/2014/main" val="1645061591"/>
                    </a:ext>
                  </a:extLst>
                </a:gridCol>
                <a:gridCol w="534924">
                  <a:extLst>
                    <a:ext uri="{9D8B030D-6E8A-4147-A177-3AD203B41FA5}">
                      <a16:colId xmlns:a16="http://schemas.microsoft.com/office/drawing/2014/main" val="3901753999"/>
                    </a:ext>
                  </a:extLst>
                </a:gridCol>
                <a:gridCol w="411480">
                  <a:extLst>
                    <a:ext uri="{9D8B030D-6E8A-4147-A177-3AD203B41FA5}">
                      <a16:colId xmlns:a16="http://schemas.microsoft.com/office/drawing/2014/main" val="688223958"/>
                    </a:ext>
                  </a:extLst>
                </a:gridCol>
                <a:gridCol w="534924">
                  <a:extLst>
                    <a:ext uri="{9D8B030D-6E8A-4147-A177-3AD203B41FA5}">
                      <a16:colId xmlns:a16="http://schemas.microsoft.com/office/drawing/2014/main" val="2755506186"/>
                    </a:ext>
                  </a:extLst>
                </a:gridCol>
                <a:gridCol w="534924">
                  <a:extLst>
                    <a:ext uri="{9D8B030D-6E8A-4147-A177-3AD203B41FA5}">
                      <a16:colId xmlns:a16="http://schemas.microsoft.com/office/drawing/2014/main" val="2880646441"/>
                    </a:ext>
                  </a:extLst>
                </a:gridCol>
                <a:gridCol w="534924">
                  <a:extLst>
                    <a:ext uri="{9D8B030D-6E8A-4147-A177-3AD203B41FA5}">
                      <a16:colId xmlns:a16="http://schemas.microsoft.com/office/drawing/2014/main" val="1245811281"/>
                    </a:ext>
                  </a:extLst>
                </a:gridCol>
                <a:gridCol w="534924">
                  <a:extLst>
                    <a:ext uri="{9D8B030D-6E8A-4147-A177-3AD203B41FA5}">
                      <a16:colId xmlns:a16="http://schemas.microsoft.com/office/drawing/2014/main" val="4266199236"/>
                    </a:ext>
                  </a:extLst>
                </a:gridCol>
                <a:gridCol w="534924">
                  <a:extLst>
                    <a:ext uri="{9D8B030D-6E8A-4147-A177-3AD203B41FA5}">
                      <a16:colId xmlns:a16="http://schemas.microsoft.com/office/drawing/2014/main" val="3007885984"/>
                    </a:ext>
                  </a:extLst>
                </a:gridCol>
                <a:gridCol w="370332">
                  <a:extLst>
                    <a:ext uri="{9D8B030D-6E8A-4147-A177-3AD203B41FA5}">
                      <a16:colId xmlns:a16="http://schemas.microsoft.com/office/drawing/2014/main" val="74572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88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- 2018-02-14 00:00:01</a:t>
                      </a:r>
                      <a:r>
                        <a:rPr kumimoji="0" lang="en-US" sz="1000" b="0" i="0" u="none" strike="noStrike" kern="1200" cap="none" spc="0" normalizeH="0" baseline="0" noProof="0">
                          <a:ln>
                            <a:noFill/>
                          </a:ln>
                          <a:solidFill>
                            <a:prstClr val="black"/>
                          </a:solidFill>
                          <a:effectLst/>
                          <a:uLnTx/>
                          <a:uFillTx/>
                          <a:latin typeface="+mn-lt"/>
                          <a:ea typeface="+mn-ea"/>
                          <a:cs typeface="+mn-cs"/>
                        </a:rPr>
                        <a:t>
Ada banyak cara untuk tunjukkan kasih sayang. Salah satunya ialah melalui makanan! Berikan hidangan yang mencairkan hati ini pada si dia yang teristimewa &lt;3​
​
#ResipiButtercup​
​
Kek Keju Strawberi Bersalut Coklat​
​
Bahan-bahan:​
2 sudu makan Buttercup, dicairkan​
8 keping oreo​
1 cawan strawberi beku, dicairkan ​
170gram keju mascarpone, pada suhu bilik ​
226gram krim keju, pada suhu bilik ​
1/3 cawan susu pekat manis ​
1 sudu teh ekstrak vanila​
1/2 sudu teh garam ​
Krim putar untuk topping ​
Sedikit pudina segar untuk hiasan ​
Ganache:​
113gram coklat gelap, dicincang ​
1/2 sudu makan krim berat​
Arahan:​
1. Hancurkan oreo dengan mesin pemproses makanan, mesin pengisar atau dalam beg dengan pin rolling sehingga menjadi serbuk. Dalam mangkuk kecil, kacau Buttercup cair bersama serbuk oreo. Tekan campuran dengan sudu ke bahagian bawah bekas yang diingini. Sejukkan di dalam peti ais.​
​
2. Di dalam mesin pengadun elektrik, pukul krim keju, keju mascarpone dan strawberi sehingga sebati dan bertekstur halus. Dengan kelajuan mesin yang rendah, tuangkan perlahan-lahan susu pekat sambil terus mengikis campuran menjadikannya halus. Masukkan ekstrak vanila dan pukul sekali lagi sehingga sebati. Tuangkan campuran kek keju di atas kerak oreo. Masukkan ke dalam peti sejuk selama 2-4 jam.​
​
3. Panaskan krim berat kemudian tuangkan coklat, kacau sehingga cair untuk membuat ganache. Keluarkan kek keju dari peti sejuk dan tuangkan ganache di atas kek keju strawberi. Sejukkan selama 30-60 minit lagi. ​
​
4. Hidangkan dengan krim putar di atasnya dan daun pudina, berserta dengan buah strawberi bersalut coklat. Nyum!​
​
Sumber: https://www.howsweeteats.com/2012/12/no-bake-chocolate-covered-strawberry-cheesecakes/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5996050"/>
                  </a:ext>
                </a:extLst>
              </a:tr>
            </a:tbl>
          </a:graphicData>
        </a:graphic>
      </p:graphicFrame>
      <p:sp>
        <p:nvSpPr>
          <p:cNvPr id="4" name="Text Placeholder 3">
            <a:extLst>
              <a:ext uri="{FF2B5EF4-FFF2-40B4-BE49-F238E27FC236}">
                <a16:creationId xmlns:a16="http://schemas.microsoft.com/office/drawing/2014/main" id="{24256E61-A9B3-4D1F-A760-100A2B17C41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9728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54A15-9119-4CD5-8738-D4707FFEE32F}"/>
              </a:ext>
            </a:extLst>
          </p:cNvPr>
          <p:cNvSpPr>
            <a:spLocks noGrp="1"/>
          </p:cNvSpPr>
          <p:nvPr>
            <p:ph type="title"/>
          </p:nvPr>
        </p:nvSpPr>
        <p:spPr/>
        <p:txBody>
          <a:bodyPr/>
          <a:lstStyle/>
          <a:p>
            <a:r>
              <a:rPr lang="en-US"/>
              <a:t>FB - Own Posts Table w. Custom I-Rate (Insights) - 8 of 12</a:t>
            </a:r>
          </a:p>
        </p:txBody>
      </p:sp>
      <p:graphicFrame>
        <p:nvGraphicFramePr>
          <p:cNvPr id="5" name="Table Placeholder 4">
            <a:extLst>
              <a:ext uri="{FF2B5EF4-FFF2-40B4-BE49-F238E27FC236}">
                <a16:creationId xmlns:a16="http://schemas.microsoft.com/office/drawing/2014/main" id="{3340348D-7B56-4511-848B-A14B488C2A80}"/>
              </a:ext>
            </a:extLst>
          </p:cNvPr>
          <p:cNvGraphicFramePr>
            <a:graphicFrameLocks noGrp="1"/>
          </p:cNvGraphicFramePr>
          <p:nvPr>
            <p:ph type="tbl" sz="quarter" idx="13"/>
            <p:extLst>
              <p:ext uri="{D42A27DB-BD31-4B8C-83A1-F6EECF244321}">
                <p14:modId xmlns:p14="http://schemas.microsoft.com/office/powerpoint/2010/main" val="185950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2094190"/>
                    </a:ext>
                  </a:extLst>
                </a:gridCol>
                <a:gridCol w="617220">
                  <a:extLst>
                    <a:ext uri="{9D8B030D-6E8A-4147-A177-3AD203B41FA5}">
                      <a16:colId xmlns:a16="http://schemas.microsoft.com/office/drawing/2014/main" val="1301244783"/>
                    </a:ext>
                  </a:extLst>
                </a:gridCol>
                <a:gridCol w="617220">
                  <a:extLst>
                    <a:ext uri="{9D8B030D-6E8A-4147-A177-3AD203B41FA5}">
                      <a16:colId xmlns:a16="http://schemas.microsoft.com/office/drawing/2014/main" val="531176835"/>
                    </a:ext>
                  </a:extLst>
                </a:gridCol>
                <a:gridCol w="534924">
                  <a:extLst>
                    <a:ext uri="{9D8B030D-6E8A-4147-A177-3AD203B41FA5}">
                      <a16:colId xmlns:a16="http://schemas.microsoft.com/office/drawing/2014/main" val="2970917708"/>
                    </a:ext>
                  </a:extLst>
                </a:gridCol>
                <a:gridCol w="534924">
                  <a:extLst>
                    <a:ext uri="{9D8B030D-6E8A-4147-A177-3AD203B41FA5}">
                      <a16:colId xmlns:a16="http://schemas.microsoft.com/office/drawing/2014/main" val="816201472"/>
                    </a:ext>
                  </a:extLst>
                </a:gridCol>
                <a:gridCol w="411480">
                  <a:extLst>
                    <a:ext uri="{9D8B030D-6E8A-4147-A177-3AD203B41FA5}">
                      <a16:colId xmlns:a16="http://schemas.microsoft.com/office/drawing/2014/main" val="510420169"/>
                    </a:ext>
                  </a:extLst>
                </a:gridCol>
                <a:gridCol w="534924">
                  <a:extLst>
                    <a:ext uri="{9D8B030D-6E8A-4147-A177-3AD203B41FA5}">
                      <a16:colId xmlns:a16="http://schemas.microsoft.com/office/drawing/2014/main" val="1547958396"/>
                    </a:ext>
                  </a:extLst>
                </a:gridCol>
                <a:gridCol w="534924">
                  <a:extLst>
                    <a:ext uri="{9D8B030D-6E8A-4147-A177-3AD203B41FA5}">
                      <a16:colId xmlns:a16="http://schemas.microsoft.com/office/drawing/2014/main" val="2021324599"/>
                    </a:ext>
                  </a:extLst>
                </a:gridCol>
                <a:gridCol w="534924">
                  <a:extLst>
                    <a:ext uri="{9D8B030D-6E8A-4147-A177-3AD203B41FA5}">
                      <a16:colId xmlns:a16="http://schemas.microsoft.com/office/drawing/2014/main" val="3285326580"/>
                    </a:ext>
                  </a:extLst>
                </a:gridCol>
                <a:gridCol w="534924">
                  <a:extLst>
                    <a:ext uri="{9D8B030D-6E8A-4147-A177-3AD203B41FA5}">
                      <a16:colId xmlns:a16="http://schemas.microsoft.com/office/drawing/2014/main" val="431823771"/>
                    </a:ext>
                  </a:extLst>
                </a:gridCol>
                <a:gridCol w="534924">
                  <a:extLst>
                    <a:ext uri="{9D8B030D-6E8A-4147-A177-3AD203B41FA5}">
                      <a16:colId xmlns:a16="http://schemas.microsoft.com/office/drawing/2014/main" val="1869054615"/>
                    </a:ext>
                  </a:extLst>
                </a:gridCol>
                <a:gridCol w="370332">
                  <a:extLst>
                    <a:ext uri="{9D8B030D-6E8A-4147-A177-3AD203B41FA5}">
                      <a16:colId xmlns:a16="http://schemas.microsoft.com/office/drawing/2014/main" val="2909016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22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- 2018-02-13 09:31:00</a:t>
                      </a:r>
                      <a:r>
                        <a:rPr kumimoji="0" lang="en-US" sz="1000" b="0" i="0" u="none" strike="noStrike" kern="1200" cap="none" spc="0" normalizeH="0" baseline="0" noProof="0">
                          <a:ln>
                            <a:noFill/>
                          </a:ln>
                          <a:solidFill>
                            <a:prstClr val="black"/>
                          </a:solidFill>
                          <a:effectLst/>
                          <a:uLnTx/>
                          <a:uFillTx/>
                          <a:latin typeface="+mn-lt"/>
                          <a:ea typeface="+mn-ea"/>
                          <a:cs typeface="+mn-cs"/>
                        </a:rPr>
                        <a:t>
Kadang kala, kita jadi malas memasak sebab tangan akan berbau bahan yang digunakan. Ini ada petua yang Kelab Cinta Ketuhar ingin kongsikan.​
​
Selepas masak dengan bawang putih, gosok tangan anda dengan kuat pada sinki keluli tahan karat atau bebola keluli tahan karat selama 30 saat sebelum membasuhnya. Ia akan menghilangkan bau bawang putih pada tangan!​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353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- 2018-02-11 09:03:00</a:t>
                      </a:r>
                      <a:r>
                        <a:rPr kumimoji="0" lang="en-US" sz="1000" b="0" i="0" u="none" strike="noStrike" kern="1200" cap="none" spc="0" normalizeH="0" baseline="0" noProof="0">
                          <a:ln>
                            <a:noFill/>
                          </a:ln>
                          <a:solidFill>
                            <a:prstClr val="black"/>
                          </a:solidFill>
                          <a:effectLst/>
                          <a:uLnTx/>
                          <a:uFillTx/>
                          <a:latin typeface="+mn-lt"/>
                          <a:ea typeface="+mn-ea"/>
                          <a:cs typeface="+mn-cs"/>
                        </a:rPr>
                        <a:t>
Dalam Buttercup Garlic Spread, terdapat herba oregano. ​
​
Ianya kaya dengan antioksidan! Selain itu, oregano juga bersifat anti-bakteria dan bagus untuk detoksifikasi tubuh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7842659"/>
                  </a:ext>
                </a:extLst>
              </a:tr>
            </a:tbl>
          </a:graphicData>
        </a:graphic>
      </p:graphicFrame>
      <p:sp>
        <p:nvSpPr>
          <p:cNvPr id="4" name="Text Placeholder 3">
            <a:extLst>
              <a:ext uri="{FF2B5EF4-FFF2-40B4-BE49-F238E27FC236}">
                <a16:creationId xmlns:a16="http://schemas.microsoft.com/office/drawing/2014/main" id="{A95B951E-4AF3-40D8-AEDA-03E9C747363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94074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1A8D-5953-4EC8-A4BC-6A7344110E60}"/>
              </a:ext>
            </a:extLst>
          </p:cNvPr>
          <p:cNvSpPr>
            <a:spLocks noGrp="1"/>
          </p:cNvSpPr>
          <p:nvPr>
            <p:ph type="title"/>
          </p:nvPr>
        </p:nvSpPr>
        <p:spPr/>
        <p:txBody>
          <a:bodyPr/>
          <a:lstStyle/>
          <a:p>
            <a:r>
              <a:rPr lang="en-US"/>
              <a:t>FB - Own Posts Table w. Custom I-Rate (Insights) - 9 of 12</a:t>
            </a:r>
          </a:p>
        </p:txBody>
      </p:sp>
      <p:graphicFrame>
        <p:nvGraphicFramePr>
          <p:cNvPr id="5" name="Table Placeholder 4">
            <a:extLst>
              <a:ext uri="{FF2B5EF4-FFF2-40B4-BE49-F238E27FC236}">
                <a16:creationId xmlns:a16="http://schemas.microsoft.com/office/drawing/2014/main" id="{E4C96617-9D19-46B0-AC51-0A68B4E933C7}"/>
              </a:ext>
            </a:extLst>
          </p:cNvPr>
          <p:cNvGraphicFramePr>
            <a:graphicFrameLocks noGrp="1"/>
          </p:cNvGraphicFramePr>
          <p:nvPr>
            <p:ph type="tbl" sz="quarter" idx="13"/>
            <p:extLst>
              <p:ext uri="{D42A27DB-BD31-4B8C-83A1-F6EECF244321}">
                <p14:modId xmlns:p14="http://schemas.microsoft.com/office/powerpoint/2010/main" val="340040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7012148"/>
                    </a:ext>
                  </a:extLst>
                </a:gridCol>
                <a:gridCol w="617220">
                  <a:extLst>
                    <a:ext uri="{9D8B030D-6E8A-4147-A177-3AD203B41FA5}">
                      <a16:colId xmlns:a16="http://schemas.microsoft.com/office/drawing/2014/main" val="1592693481"/>
                    </a:ext>
                  </a:extLst>
                </a:gridCol>
                <a:gridCol w="617220">
                  <a:extLst>
                    <a:ext uri="{9D8B030D-6E8A-4147-A177-3AD203B41FA5}">
                      <a16:colId xmlns:a16="http://schemas.microsoft.com/office/drawing/2014/main" val="285734973"/>
                    </a:ext>
                  </a:extLst>
                </a:gridCol>
                <a:gridCol w="534924">
                  <a:extLst>
                    <a:ext uri="{9D8B030D-6E8A-4147-A177-3AD203B41FA5}">
                      <a16:colId xmlns:a16="http://schemas.microsoft.com/office/drawing/2014/main" val="1730185998"/>
                    </a:ext>
                  </a:extLst>
                </a:gridCol>
                <a:gridCol w="534924">
                  <a:extLst>
                    <a:ext uri="{9D8B030D-6E8A-4147-A177-3AD203B41FA5}">
                      <a16:colId xmlns:a16="http://schemas.microsoft.com/office/drawing/2014/main" val="49927352"/>
                    </a:ext>
                  </a:extLst>
                </a:gridCol>
                <a:gridCol w="411480">
                  <a:extLst>
                    <a:ext uri="{9D8B030D-6E8A-4147-A177-3AD203B41FA5}">
                      <a16:colId xmlns:a16="http://schemas.microsoft.com/office/drawing/2014/main" val="1536429692"/>
                    </a:ext>
                  </a:extLst>
                </a:gridCol>
                <a:gridCol w="534924">
                  <a:extLst>
                    <a:ext uri="{9D8B030D-6E8A-4147-A177-3AD203B41FA5}">
                      <a16:colId xmlns:a16="http://schemas.microsoft.com/office/drawing/2014/main" val="3168049719"/>
                    </a:ext>
                  </a:extLst>
                </a:gridCol>
                <a:gridCol w="534924">
                  <a:extLst>
                    <a:ext uri="{9D8B030D-6E8A-4147-A177-3AD203B41FA5}">
                      <a16:colId xmlns:a16="http://schemas.microsoft.com/office/drawing/2014/main" val="4167749087"/>
                    </a:ext>
                  </a:extLst>
                </a:gridCol>
                <a:gridCol w="534924">
                  <a:extLst>
                    <a:ext uri="{9D8B030D-6E8A-4147-A177-3AD203B41FA5}">
                      <a16:colId xmlns:a16="http://schemas.microsoft.com/office/drawing/2014/main" val="41875025"/>
                    </a:ext>
                  </a:extLst>
                </a:gridCol>
                <a:gridCol w="534924">
                  <a:extLst>
                    <a:ext uri="{9D8B030D-6E8A-4147-A177-3AD203B41FA5}">
                      <a16:colId xmlns:a16="http://schemas.microsoft.com/office/drawing/2014/main" val="3481923812"/>
                    </a:ext>
                  </a:extLst>
                </a:gridCol>
                <a:gridCol w="534924">
                  <a:extLst>
                    <a:ext uri="{9D8B030D-6E8A-4147-A177-3AD203B41FA5}">
                      <a16:colId xmlns:a16="http://schemas.microsoft.com/office/drawing/2014/main" val="3829820157"/>
                    </a:ext>
                  </a:extLst>
                </a:gridCol>
                <a:gridCol w="370332">
                  <a:extLst>
                    <a:ext uri="{9D8B030D-6E8A-4147-A177-3AD203B41FA5}">
                      <a16:colId xmlns:a16="http://schemas.microsoft.com/office/drawing/2014/main" val="346133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922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- 2018-02-09 20:29:00</a:t>
                      </a:r>
                      <a:r>
                        <a:rPr kumimoji="0" lang="en-US" sz="1000" b="0" i="0" u="none" strike="noStrike" kern="1200" cap="none" spc="0" normalizeH="0" baseline="0" noProof="0">
                          <a:ln>
                            <a:noFill/>
                          </a:ln>
                          <a:solidFill>
                            <a:prstClr val="black"/>
                          </a:solidFill>
                          <a:effectLst/>
                          <a:uLnTx/>
                          <a:uFillTx/>
                          <a:latin typeface="+mn-lt"/>
                          <a:ea typeface="+mn-ea"/>
                          <a:cs typeface="+mn-cs"/>
                        </a:rPr>
                        <a:t>
Ini inspirasi lauk untuk makan malam ‘reunion’ Tahun Baru Cina. Ia mengandungi labu yang kaya dengan vitamin A dan C!​
​
#ResipiButtercup​
​
Udang Labu Buttercup​
​
Bahan-bahan:​
2 sudu makan Buttercup​
600gram udang bersaiz besar​
1 tangkai daun kari​
1 sudu teh serbuk cili merah​
150ml susu sejat​
100gram labu (dikukus dan dijadikan puree)​
100ml air​
½ sudu teh garam
Arahan:​
1. Cairkan Buttercup di kuali dan tumis daun kari dan serbuk cili.​
2. Tambahkan susu sejat dan air.​
3. Masukkan labu dan kacau rata.​
4. Masukkan udang dan kacau sehingga separuh masak.​
5. Kemudian masukkan garam, rasa dan kacau sehingga udang masak sepenuhnya.​
​
Sumber: https://steemkr.com/indonesia/@putristeem/chinese-food-pumpkin-butter-prawn-makanan-cina-udang-butter-labu-2017930t91941368z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6886822"/>
                  </a:ext>
                </a:extLst>
              </a:tr>
            </a:tbl>
          </a:graphicData>
        </a:graphic>
      </p:graphicFrame>
      <p:sp>
        <p:nvSpPr>
          <p:cNvPr id="4" name="Text Placeholder 3">
            <a:extLst>
              <a:ext uri="{FF2B5EF4-FFF2-40B4-BE49-F238E27FC236}">
                <a16:creationId xmlns:a16="http://schemas.microsoft.com/office/drawing/2014/main" id="{298107CF-54DF-455A-AF8D-F164DB23F8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88158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9020-B1E9-43E9-9872-C1BDA7D561B0}"/>
              </a:ext>
            </a:extLst>
          </p:cNvPr>
          <p:cNvSpPr>
            <a:spLocks noGrp="1"/>
          </p:cNvSpPr>
          <p:nvPr>
            <p:ph type="title"/>
          </p:nvPr>
        </p:nvSpPr>
        <p:spPr/>
        <p:txBody>
          <a:bodyPr/>
          <a:lstStyle/>
          <a:p>
            <a:r>
              <a:rPr lang="en-US"/>
              <a:t>FB - Own Posts Table w. Custom I-Rate (Insights) - 10 of 12</a:t>
            </a:r>
          </a:p>
        </p:txBody>
      </p:sp>
      <p:graphicFrame>
        <p:nvGraphicFramePr>
          <p:cNvPr id="5" name="Table Placeholder 4">
            <a:extLst>
              <a:ext uri="{FF2B5EF4-FFF2-40B4-BE49-F238E27FC236}">
                <a16:creationId xmlns:a16="http://schemas.microsoft.com/office/drawing/2014/main" id="{912BA687-1197-4CB6-BDFB-15CD4F11E2CA}"/>
              </a:ext>
            </a:extLst>
          </p:cNvPr>
          <p:cNvGraphicFramePr>
            <a:graphicFrameLocks noGrp="1"/>
          </p:cNvGraphicFramePr>
          <p:nvPr>
            <p:ph type="tbl" sz="quarter" idx="13"/>
            <p:extLst>
              <p:ext uri="{D42A27DB-BD31-4B8C-83A1-F6EECF244321}">
                <p14:modId xmlns:p14="http://schemas.microsoft.com/office/powerpoint/2010/main" val="2609121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6812270"/>
                    </a:ext>
                  </a:extLst>
                </a:gridCol>
                <a:gridCol w="617220">
                  <a:extLst>
                    <a:ext uri="{9D8B030D-6E8A-4147-A177-3AD203B41FA5}">
                      <a16:colId xmlns:a16="http://schemas.microsoft.com/office/drawing/2014/main" val="1124103325"/>
                    </a:ext>
                  </a:extLst>
                </a:gridCol>
                <a:gridCol w="617220">
                  <a:extLst>
                    <a:ext uri="{9D8B030D-6E8A-4147-A177-3AD203B41FA5}">
                      <a16:colId xmlns:a16="http://schemas.microsoft.com/office/drawing/2014/main" val="1458712520"/>
                    </a:ext>
                  </a:extLst>
                </a:gridCol>
                <a:gridCol w="534924">
                  <a:extLst>
                    <a:ext uri="{9D8B030D-6E8A-4147-A177-3AD203B41FA5}">
                      <a16:colId xmlns:a16="http://schemas.microsoft.com/office/drawing/2014/main" val="2727781567"/>
                    </a:ext>
                  </a:extLst>
                </a:gridCol>
                <a:gridCol w="534924">
                  <a:extLst>
                    <a:ext uri="{9D8B030D-6E8A-4147-A177-3AD203B41FA5}">
                      <a16:colId xmlns:a16="http://schemas.microsoft.com/office/drawing/2014/main" val="2060935627"/>
                    </a:ext>
                  </a:extLst>
                </a:gridCol>
                <a:gridCol w="411480">
                  <a:extLst>
                    <a:ext uri="{9D8B030D-6E8A-4147-A177-3AD203B41FA5}">
                      <a16:colId xmlns:a16="http://schemas.microsoft.com/office/drawing/2014/main" val="774678280"/>
                    </a:ext>
                  </a:extLst>
                </a:gridCol>
                <a:gridCol w="534924">
                  <a:extLst>
                    <a:ext uri="{9D8B030D-6E8A-4147-A177-3AD203B41FA5}">
                      <a16:colId xmlns:a16="http://schemas.microsoft.com/office/drawing/2014/main" val="4166593202"/>
                    </a:ext>
                  </a:extLst>
                </a:gridCol>
                <a:gridCol w="534924">
                  <a:extLst>
                    <a:ext uri="{9D8B030D-6E8A-4147-A177-3AD203B41FA5}">
                      <a16:colId xmlns:a16="http://schemas.microsoft.com/office/drawing/2014/main" val="2443143673"/>
                    </a:ext>
                  </a:extLst>
                </a:gridCol>
                <a:gridCol w="534924">
                  <a:extLst>
                    <a:ext uri="{9D8B030D-6E8A-4147-A177-3AD203B41FA5}">
                      <a16:colId xmlns:a16="http://schemas.microsoft.com/office/drawing/2014/main" val="380547343"/>
                    </a:ext>
                  </a:extLst>
                </a:gridCol>
                <a:gridCol w="534924">
                  <a:extLst>
                    <a:ext uri="{9D8B030D-6E8A-4147-A177-3AD203B41FA5}">
                      <a16:colId xmlns:a16="http://schemas.microsoft.com/office/drawing/2014/main" val="4153901843"/>
                    </a:ext>
                  </a:extLst>
                </a:gridCol>
                <a:gridCol w="534924">
                  <a:extLst>
                    <a:ext uri="{9D8B030D-6E8A-4147-A177-3AD203B41FA5}">
                      <a16:colId xmlns:a16="http://schemas.microsoft.com/office/drawing/2014/main" val="1083976255"/>
                    </a:ext>
                  </a:extLst>
                </a:gridCol>
                <a:gridCol w="370332">
                  <a:extLst>
                    <a:ext uri="{9D8B030D-6E8A-4147-A177-3AD203B41FA5}">
                      <a16:colId xmlns:a16="http://schemas.microsoft.com/office/drawing/2014/main" val="289695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028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- 2018-02-07 18:27:00</a:t>
                      </a:r>
                      <a:r>
                        <a:rPr kumimoji="0" lang="en-US" sz="1000" b="0" i="0" u="none" strike="noStrike" kern="1200" cap="none" spc="0" normalizeH="0" baseline="0" noProof="0">
                          <a:ln>
                            <a:noFill/>
                          </a:ln>
                          <a:solidFill>
                            <a:prstClr val="black"/>
                          </a:solidFill>
                          <a:effectLst/>
                          <a:uLnTx/>
                          <a:uFillTx/>
                          <a:latin typeface="+mn-lt"/>
                          <a:ea typeface="+mn-ea"/>
                          <a:cs typeface="+mn-cs"/>
                        </a:rPr>
                        <a:t>
Pernahkah Famili KCK mencuba kerepek telur masin? ​
​
#ResipiButtercup​
​
Kerepek Telur Masin​
​
Bahan-bahan:​
45 gram Buttercup ​
4 biji telur masin (guna kuning telur sahaja)​
15 gram daun kari (kira-kira 5 tangkai) ​
3 sudu teh gula ​
1/2 sudu teh garam​
150 gram cip kentang​
Arahan:​
1. Bersihkan telur masin dan asingkan kuning telur. Buang putih telur.     ​
2. Kukus kuning telur masin selama 7-10 minit, sehingga masak sepenuhnya.    ​
3. Sementara kuning telur masin mengukus, bilas daun kari dan lurutkannya.     ​
4. Setelah kuning telur masin siap dikukus, hancurkan dengan garpu.​
5. Panaskan Buttercup dalam kuali besar di atas api sederhana sehingga ia cair dan mula berbuih.     ​
6. Masukkan daun kari dan goreng selama beberapa minit, sehingga naik bau.     ​
7. Masukkan kuning telur masin, gula dan garam. Campuran akan menjadi berbuih dan menjadi pes.     ​
8. Hancurkan cip kentang dan masukkan ke dalam kuali sehingga bersalut sempurna.     ​
9. Rasa dan perisakan dengan lebih banyak gula dan garam jika perlu.    ​
10. Hidangkan segera atau sejukkan dan simpan di dalam bekas ketat udara sehingga 2 minggu.​
​
Sumber: https://lifeofaudventure.wordpress.com/2016/02/19/salted-egg-yolk-chips/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6715543"/>
                  </a:ext>
                </a:extLst>
              </a:tr>
            </a:tbl>
          </a:graphicData>
        </a:graphic>
      </p:graphicFrame>
      <p:sp>
        <p:nvSpPr>
          <p:cNvPr id="4" name="Text Placeholder 3">
            <a:extLst>
              <a:ext uri="{FF2B5EF4-FFF2-40B4-BE49-F238E27FC236}">
                <a16:creationId xmlns:a16="http://schemas.microsoft.com/office/drawing/2014/main" id="{95E80FB4-33D5-4B4A-85C2-B80F872F3F2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93790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15F77-7A7A-4E1C-A118-874A0FAB1110}"/>
              </a:ext>
            </a:extLst>
          </p:cNvPr>
          <p:cNvSpPr>
            <a:spLocks noGrp="1"/>
          </p:cNvSpPr>
          <p:nvPr>
            <p:ph type="title"/>
          </p:nvPr>
        </p:nvSpPr>
        <p:spPr/>
        <p:txBody>
          <a:bodyPr/>
          <a:lstStyle/>
          <a:p>
            <a:r>
              <a:rPr lang="en-US"/>
              <a:t>FB - Own Posts Table w. Custom I-Rate (Insights) - 11 of 12</a:t>
            </a:r>
          </a:p>
        </p:txBody>
      </p:sp>
      <p:graphicFrame>
        <p:nvGraphicFramePr>
          <p:cNvPr id="5" name="Table Placeholder 4">
            <a:extLst>
              <a:ext uri="{FF2B5EF4-FFF2-40B4-BE49-F238E27FC236}">
                <a16:creationId xmlns:a16="http://schemas.microsoft.com/office/drawing/2014/main" id="{F0659A17-E57C-443C-9B70-EBBD8B37AEA3}"/>
              </a:ext>
            </a:extLst>
          </p:cNvPr>
          <p:cNvGraphicFramePr>
            <a:graphicFrameLocks noGrp="1"/>
          </p:cNvGraphicFramePr>
          <p:nvPr>
            <p:ph type="tbl" sz="quarter" idx="13"/>
            <p:extLst>
              <p:ext uri="{D42A27DB-BD31-4B8C-83A1-F6EECF244321}">
                <p14:modId xmlns:p14="http://schemas.microsoft.com/office/powerpoint/2010/main" val="330811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982233"/>
                    </a:ext>
                  </a:extLst>
                </a:gridCol>
                <a:gridCol w="617220">
                  <a:extLst>
                    <a:ext uri="{9D8B030D-6E8A-4147-A177-3AD203B41FA5}">
                      <a16:colId xmlns:a16="http://schemas.microsoft.com/office/drawing/2014/main" val="1923516270"/>
                    </a:ext>
                  </a:extLst>
                </a:gridCol>
                <a:gridCol w="617220">
                  <a:extLst>
                    <a:ext uri="{9D8B030D-6E8A-4147-A177-3AD203B41FA5}">
                      <a16:colId xmlns:a16="http://schemas.microsoft.com/office/drawing/2014/main" val="646654753"/>
                    </a:ext>
                  </a:extLst>
                </a:gridCol>
                <a:gridCol w="534924">
                  <a:extLst>
                    <a:ext uri="{9D8B030D-6E8A-4147-A177-3AD203B41FA5}">
                      <a16:colId xmlns:a16="http://schemas.microsoft.com/office/drawing/2014/main" val="2675608038"/>
                    </a:ext>
                  </a:extLst>
                </a:gridCol>
                <a:gridCol w="534924">
                  <a:extLst>
                    <a:ext uri="{9D8B030D-6E8A-4147-A177-3AD203B41FA5}">
                      <a16:colId xmlns:a16="http://schemas.microsoft.com/office/drawing/2014/main" val="450267410"/>
                    </a:ext>
                  </a:extLst>
                </a:gridCol>
                <a:gridCol w="411480">
                  <a:extLst>
                    <a:ext uri="{9D8B030D-6E8A-4147-A177-3AD203B41FA5}">
                      <a16:colId xmlns:a16="http://schemas.microsoft.com/office/drawing/2014/main" val="3364745980"/>
                    </a:ext>
                  </a:extLst>
                </a:gridCol>
                <a:gridCol w="534924">
                  <a:extLst>
                    <a:ext uri="{9D8B030D-6E8A-4147-A177-3AD203B41FA5}">
                      <a16:colId xmlns:a16="http://schemas.microsoft.com/office/drawing/2014/main" val="423382491"/>
                    </a:ext>
                  </a:extLst>
                </a:gridCol>
                <a:gridCol w="534924">
                  <a:extLst>
                    <a:ext uri="{9D8B030D-6E8A-4147-A177-3AD203B41FA5}">
                      <a16:colId xmlns:a16="http://schemas.microsoft.com/office/drawing/2014/main" val="131931455"/>
                    </a:ext>
                  </a:extLst>
                </a:gridCol>
                <a:gridCol w="534924">
                  <a:extLst>
                    <a:ext uri="{9D8B030D-6E8A-4147-A177-3AD203B41FA5}">
                      <a16:colId xmlns:a16="http://schemas.microsoft.com/office/drawing/2014/main" val="4024392318"/>
                    </a:ext>
                  </a:extLst>
                </a:gridCol>
                <a:gridCol w="534924">
                  <a:extLst>
                    <a:ext uri="{9D8B030D-6E8A-4147-A177-3AD203B41FA5}">
                      <a16:colId xmlns:a16="http://schemas.microsoft.com/office/drawing/2014/main" val="2227711535"/>
                    </a:ext>
                  </a:extLst>
                </a:gridCol>
                <a:gridCol w="534924">
                  <a:extLst>
                    <a:ext uri="{9D8B030D-6E8A-4147-A177-3AD203B41FA5}">
                      <a16:colId xmlns:a16="http://schemas.microsoft.com/office/drawing/2014/main" val="689470964"/>
                    </a:ext>
                  </a:extLst>
                </a:gridCol>
                <a:gridCol w="370332">
                  <a:extLst>
                    <a:ext uri="{9D8B030D-6E8A-4147-A177-3AD203B41FA5}">
                      <a16:colId xmlns:a16="http://schemas.microsoft.com/office/drawing/2014/main" val="236385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54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- 2018-02-05 14:00:00</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KCK? Semakin kecil makanan itu, semakin tinggi suhu membakarnya .​
​
Biasanya, suhu untuk membakar biskut adalah di antara 218 - 232 C manakala suhu untuk membakar kek pula adalah di antara 177 - 190 C.​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408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- 2018-02-03 13:19:01</a:t>
                      </a:r>
                      <a:r>
                        <a:rPr kumimoji="0" lang="en-US" sz="1000" b="0" i="0" u="none" strike="noStrike" kern="1200" cap="none" spc="0" normalizeH="0" baseline="0" noProof="0">
                          <a:ln>
                            <a:noFill/>
                          </a:ln>
                          <a:solidFill>
                            <a:prstClr val="black"/>
                          </a:solidFill>
                          <a:effectLst/>
                          <a:uLnTx/>
                          <a:uFillTx/>
                          <a:latin typeface="+mn-lt"/>
                          <a:ea typeface="+mn-ea"/>
                          <a:cs typeface="+mn-cs"/>
                        </a:rPr>
                        <a:t>
Famili KCK tahu tak herba apa yang terkandung dalam Buttercup Garlic Spread?​ Ia adalah oregano, leek dan thyme.​
​
Ketiga-tiga jenis herba ini mengandungi khasiat masing-masing yang elok dimakan.​ Nanti KCK ceritakan khasiat setiap satunya. Tunggu, ya!​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3803575"/>
                  </a:ext>
                </a:extLst>
              </a:tr>
            </a:tbl>
          </a:graphicData>
        </a:graphic>
      </p:graphicFrame>
      <p:sp>
        <p:nvSpPr>
          <p:cNvPr id="4" name="Text Placeholder 3">
            <a:extLst>
              <a:ext uri="{FF2B5EF4-FFF2-40B4-BE49-F238E27FC236}">
                <a16:creationId xmlns:a16="http://schemas.microsoft.com/office/drawing/2014/main" id="{3A65969F-2EF2-4A30-84F4-4A013A8CF9E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25497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038EF-723C-4D00-9213-B09302721135}"/>
              </a:ext>
            </a:extLst>
          </p:cNvPr>
          <p:cNvSpPr>
            <a:spLocks noGrp="1"/>
          </p:cNvSpPr>
          <p:nvPr>
            <p:ph type="title"/>
          </p:nvPr>
        </p:nvSpPr>
        <p:spPr/>
        <p:txBody>
          <a:bodyPr/>
          <a:lstStyle/>
          <a:p>
            <a:r>
              <a:rPr lang="en-US"/>
              <a:t>FB - Own Posts Table w. Custom I-Rate (Insights) - 12 of 12</a:t>
            </a:r>
          </a:p>
        </p:txBody>
      </p:sp>
      <p:graphicFrame>
        <p:nvGraphicFramePr>
          <p:cNvPr id="5" name="Table Placeholder 4">
            <a:extLst>
              <a:ext uri="{FF2B5EF4-FFF2-40B4-BE49-F238E27FC236}">
                <a16:creationId xmlns:a16="http://schemas.microsoft.com/office/drawing/2014/main" id="{4F430401-1D3B-464A-8291-31D289C6BA31}"/>
              </a:ext>
            </a:extLst>
          </p:cNvPr>
          <p:cNvGraphicFramePr>
            <a:graphicFrameLocks noGrp="1"/>
          </p:cNvGraphicFramePr>
          <p:nvPr>
            <p:ph type="tbl" sz="quarter" idx="13"/>
            <p:extLst>
              <p:ext uri="{D42A27DB-BD31-4B8C-83A1-F6EECF244321}">
                <p14:modId xmlns:p14="http://schemas.microsoft.com/office/powerpoint/2010/main" val="1355619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4207528"/>
                    </a:ext>
                  </a:extLst>
                </a:gridCol>
                <a:gridCol w="617220">
                  <a:extLst>
                    <a:ext uri="{9D8B030D-6E8A-4147-A177-3AD203B41FA5}">
                      <a16:colId xmlns:a16="http://schemas.microsoft.com/office/drawing/2014/main" val="2126157686"/>
                    </a:ext>
                  </a:extLst>
                </a:gridCol>
                <a:gridCol w="617220">
                  <a:extLst>
                    <a:ext uri="{9D8B030D-6E8A-4147-A177-3AD203B41FA5}">
                      <a16:colId xmlns:a16="http://schemas.microsoft.com/office/drawing/2014/main" val="2414243634"/>
                    </a:ext>
                  </a:extLst>
                </a:gridCol>
                <a:gridCol w="534924">
                  <a:extLst>
                    <a:ext uri="{9D8B030D-6E8A-4147-A177-3AD203B41FA5}">
                      <a16:colId xmlns:a16="http://schemas.microsoft.com/office/drawing/2014/main" val="2592788664"/>
                    </a:ext>
                  </a:extLst>
                </a:gridCol>
                <a:gridCol w="534924">
                  <a:extLst>
                    <a:ext uri="{9D8B030D-6E8A-4147-A177-3AD203B41FA5}">
                      <a16:colId xmlns:a16="http://schemas.microsoft.com/office/drawing/2014/main" val="3734177501"/>
                    </a:ext>
                  </a:extLst>
                </a:gridCol>
                <a:gridCol w="411480">
                  <a:extLst>
                    <a:ext uri="{9D8B030D-6E8A-4147-A177-3AD203B41FA5}">
                      <a16:colId xmlns:a16="http://schemas.microsoft.com/office/drawing/2014/main" val="2425725948"/>
                    </a:ext>
                  </a:extLst>
                </a:gridCol>
                <a:gridCol w="534924">
                  <a:extLst>
                    <a:ext uri="{9D8B030D-6E8A-4147-A177-3AD203B41FA5}">
                      <a16:colId xmlns:a16="http://schemas.microsoft.com/office/drawing/2014/main" val="3660388122"/>
                    </a:ext>
                  </a:extLst>
                </a:gridCol>
                <a:gridCol w="534924">
                  <a:extLst>
                    <a:ext uri="{9D8B030D-6E8A-4147-A177-3AD203B41FA5}">
                      <a16:colId xmlns:a16="http://schemas.microsoft.com/office/drawing/2014/main" val="1008025736"/>
                    </a:ext>
                  </a:extLst>
                </a:gridCol>
                <a:gridCol w="534924">
                  <a:extLst>
                    <a:ext uri="{9D8B030D-6E8A-4147-A177-3AD203B41FA5}">
                      <a16:colId xmlns:a16="http://schemas.microsoft.com/office/drawing/2014/main" val="1264746798"/>
                    </a:ext>
                  </a:extLst>
                </a:gridCol>
                <a:gridCol w="534924">
                  <a:extLst>
                    <a:ext uri="{9D8B030D-6E8A-4147-A177-3AD203B41FA5}">
                      <a16:colId xmlns:a16="http://schemas.microsoft.com/office/drawing/2014/main" val="2671709882"/>
                    </a:ext>
                  </a:extLst>
                </a:gridCol>
                <a:gridCol w="534924">
                  <a:extLst>
                    <a:ext uri="{9D8B030D-6E8A-4147-A177-3AD203B41FA5}">
                      <a16:colId xmlns:a16="http://schemas.microsoft.com/office/drawing/2014/main" val="3753276413"/>
                    </a:ext>
                  </a:extLst>
                </a:gridCol>
                <a:gridCol w="370332">
                  <a:extLst>
                    <a:ext uri="{9D8B030D-6E8A-4147-A177-3AD203B41FA5}">
                      <a16:colId xmlns:a16="http://schemas.microsoft.com/office/drawing/2014/main" val="3919906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275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- 2018-02-01 11:13:01</a:t>
                      </a:r>
                      <a:r>
                        <a:rPr kumimoji="0" lang="en-US" sz="1000" b="0" i="0" u="none" strike="noStrike" kern="1200" cap="none" spc="0" normalizeH="0" baseline="0" noProof="0">
                          <a:ln>
                            <a:noFill/>
                          </a:ln>
                          <a:solidFill>
                            <a:prstClr val="black"/>
                          </a:solidFill>
                          <a:effectLst/>
                          <a:uLnTx/>
                          <a:uFillTx/>
                          <a:latin typeface="+mn-lt"/>
                          <a:ea typeface="+mn-ea"/>
                          <a:cs typeface="+mn-cs"/>
                        </a:rPr>
                        <a:t>
Sambutan tahun baru cina sudah tidak lama lagi, jom cuba resipi biskut naga ini!​
​
#ResipiButtercup​
​
Biskut Naga Buttercup​
​
Bahan-bahan:​
Biskut:​
1 cawan Buttercup pada suhu bilik     ​
2 cawan tepung serba guna     ​
7 sudu besar bancuhan tepung jagung    ​
2 sudu besar susu tepung     ​
1 cawan gula aising​
1 biji kuning telur saiz besar     ​
2 sudu teh ekstrak vanila         ​
2 sudu teh susu     ​
​
Salutan:     ​
¼ cawan gula aising  ​
4 sudu teh susu     ​
1 sudu teh ekstrak vanila   ​
​
Hiasan:     ​
Taburan confetti berwarna merah  ​
Dakwat hitam yang boleh dimakan    ​
Biji taburan berwarna merah dan emas​
Arahan:​
1. Panaskan ketuhar hingga 176 ° C. Lapikkan dulang pembakar dengan kertas parchment. ​
2. Dalam mangkuk bersaiz sederhana, pukul tepung, bancuhan tepung jagung, dan susu tepung. Ketepikan. ​
3. Dalam mangkuk pengadun elektrik, pukul Buttercup dan gula sehingga gebu. ​
4. Tambahkan kuning telur dan vanila, kemudian pukul sehingga sebati. ​
5. Tambahkan campuran tepung sehingga menjadi doh. Masukkan 2 sudu teh susu untuk mendapatkan konsistensi yang cukup lembut untuk piping dan juga cukup keras untuk mengekalkan bentuknya di dalam ketuhar. ​
6. Letakkan kira-kira ¼ doh dalam beg paip yang dipasang dengan acuan berbentuk bintang. Picitkan doh ke dalam dulang pembakar yang membentuk "W" yang bulat dan picitkan doh kecil di hujungnya sebagai kepala naga. ​
7. Bakar selama 10-12 minit sehingga bahagian tepi bawah biskut mulai coklat. ​
8. Keluarkan dari ketuhar dan sejukkan di atas dulang selama kira-kira 5 minit sebelum memindahkan ke rak dawai untuk menyejukkan sepenuhnya. ​
9. Untuk membuat mata naga, lukis titik pada setiap taburan confetti merah dengan dakwat yang boleh dimakan. ​
10. Dalam mangkuk yang kecil, gabungkan bahan-bahan salutan dan kacau hingga rata. ​
11. Gunakan berus kecil dan sapukan salutan ke atas biskut tetapi tinggalkan kepala naga. Taburkan biji-biji merah dan emas. Titiskan salutan di mana anda ingin melekatkan mata naga, dan tambahkan taburan confetti berwarna merah.​
12. Biarkan salutan kering sepenuhnya kira-kira 1 jam sebelum disimpan dalam bekas kedap udara pada suhu bilik sehingga 2 minggu.​
​
Sumber: http://themondaybox.com/2017/01/butter-cookie-dragons-%E9%BE%99%E9%A5%BC-chinese-new-year/​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8053674"/>
                  </a:ext>
                </a:extLst>
              </a:tr>
            </a:tbl>
          </a:graphicData>
        </a:graphic>
      </p:graphicFrame>
      <p:sp>
        <p:nvSpPr>
          <p:cNvPr id="4" name="Text Placeholder 3">
            <a:extLst>
              <a:ext uri="{FF2B5EF4-FFF2-40B4-BE49-F238E27FC236}">
                <a16:creationId xmlns:a16="http://schemas.microsoft.com/office/drawing/2014/main" id="{EB72B28C-9C6A-4175-BD51-743186136E3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7425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768</Words>
  <Application>Microsoft Office PowerPoint</Application>
  <PresentationFormat>On-screen Show (4:3)</PresentationFormat>
  <Paragraphs>360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FB - Own Posts Table w. Custom I-Rate (Insights) - 1 of 12</vt:lpstr>
      <vt:lpstr>FB - Own Posts Table w. Custom I-Rate (Insights) - 2 of 12</vt:lpstr>
      <vt:lpstr>FB - Own Posts Table w. Custom I-Rate (Insights) - 3 of 12</vt:lpstr>
      <vt:lpstr>FB - Own Posts Table w. Custom I-Rate (Insights) - 4 of 12</vt:lpstr>
      <vt:lpstr>FB - Own Posts Table w. Custom I-Rate (Insights) - 5 of 12</vt:lpstr>
      <vt:lpstr>FB - Own Posts Table w. Custom I-Rate (Insights) - 6 of 12</vt:lpstr>
      <vt:lpstr>FB - Own Posts Table w. Custom I-Rate (Insights) - 7 of 12</vt:lpstr>
      <vt:lpstr>FB - Own Posts Table w. Custom I-Rate (Insights) - 8 of 12</vt:lpstr>
      <vt:lpstr>FB - Own Posts Table w. Custom I-Rate (Insights) - 9 of 12</vt:lpstr>
      <vt:lpstr>FB - Own Posts Table w. Custom I-Rate (Insights) - 10 of 12</vt:lpstr>
      <vt:lpstr>FB - Own Posts Table w. Custom I-Rate (Insights) - 11 of 12</vt:lpstr>
      <vt:lpstr>FB - Own Posts Table w. Custom I-Rate (Insights)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Own Posts Table w. Custom I-Rate (Insights) - 1 of 12</dc:title>
  <dc:creator>Administrator</dc:creator>
  <cp:lastModifiedBy>Administrator</cp:lastModifiedBy>
  <cp:revision>1</cp:revision>
  <dcterms:created xsi:type="dcterms:W3CDTF">2018-03-04T08:45:13Z</dcterms:created>
  <dcterms:modified xsi:type="dcterms:W3CDTF">2018-03-04T08:47:58Z</dcterms:modified>
</cp:coreProperties>
</file>