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19</c:v>
                </c:pt>
                <c:pt idx="1">
                  <c:v>24</c:v>
                </c:pt>
                <c:pt idx="2">
                  <c:v>17</c:v>
                </c:pt>
                <c:pt idx="3">
                  <c:v>12</c:v>
                </c:pt>
                <c:pt idx="4">
                  <c:v>10</c:v>
                </c:pt>
                <c:pt idx="5">
                  <c:v>24</c:v>
                </c:pt>
                <c:pt idx="6">
                  <c:v>29</c:v>
                </c:pt>
                <c:pt idx="7">
                  <c:v>20</c:v>
                </c:pt>
                <c:pt idx="8">
                  <c:v>20</c:v>
                </c:pt>
                <c:pt idx="9">
                  <c:v>21</c:v>
                </c:pt>
                <c:pt idx="10">
                  <c:v>12</c:v>
                </c:pt>
                <c:pt idx="11">
                  <c:v>24</c:v>
                </c:pt>
                <c:pt idx="12">
                  <c:v>42</c:v>
                </c:pt>
                <c:pt idx="13">
                  <c:v>33</c:v>
                </c:pt>
                <c:pt idx="14">
                  <c:v>25</c:v>
                </c:pt>
                <c:pt idx="15">
                  <c:v>27</c:v>
                </c:pt>
                <c:pt idx="16">
                  <c:v>31</c:v>
                </c:pt>
                <c:pt idx="17">
                  <c:v>18</c:v>
                </c:pt>
                <c:pt idx="18">
                  <c:v>38</c:v>
                </c:pt>
                <c:pt idx="19">
                  <c:v>34</c:v>
                </c:pt>
                <c:pt idx="20">
                  <c:v>35</c:v>
                </c:pt>
                <c:pt idx="21">
                  <c:v>28</c:v>
                </c:pt>
                <c:pt idx="22">
                  <c:v>26</c:v>
                </c:pt>
                <c:pt idx="23">
                  <c:v>37</c:v>
                </c:pt>
                <c:pt idx="24">
                  <c:v>31</c:v>
                </c:pt>
                <c:pt idx="25">
                  <c:v>37</c:v>
                </c:pt>
                <c:pt idx="26">
                  <c:v>27</c:v>
                </c:pt>
                <c:pt idx="27">
                  <c:v>28</c:v>
                </c:pt>
              </c:numCache>
            </c:numRef>
          </c:val>
          <c:smooth val="0"/>
          <c:extLst>
            <c:ext xmlns:c16="http://schemas.microsoft.com/office/drawing/2014/chart" uri="{C3380CC4-5D6E-409C-BE32-E72D297353CC}">
              <c16:uniqueId val="{00000000-1B3C-498B-9172-7744A9ED6473}"/>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14</c:v>
                </c:pt>
                <c:pt idx="1">
                  <c:v>19</c:v>
                </c:pt>
                <c:pt idx="2">
                  <c:v>16</c:v>
                </c:pt>
                <c:pt idx="3">
                  <c:v>19</c:v>
                </c:pt>
                <c:pt idx="4">
                  <c:v>17</c:v>
                </c:pt>
                <c:pt idx="5">
                  <c:v>13</c:v>
                </c:pt>
                <c:pt idx="6">
                  <c:v>14</c:v>
                </c:pt>
                <c:pt idx="7">
                  <c:v>13</c:v>
                </c:pt>
                <c:pt idx="8">
                  <c:v>12</c:v>
                </c:pt>
                <c:pt idx="9">
                  <c:v>16</c:v>
                </c:pt>
                <c:pt idx="10">
                  <c:v>11</c:v>
                </c:pt>
                <c:pt idx="11">
                  <c:v>12</c:v>
                </c:pt>
                <c:pt idx="12">
                  <c:v>13</c:v>
                </c:pt>
                <c:pt idx="13">
                  <c:v>12</c:v>
                </c:pt>
                <c:pt idx="14">
                  <c:v>9</c:v>
                </c:pt>
                <c:pt idx="15">
                  <c:v>15</c:v>
                </c:pt>
                <c:pt idx="16">
                  <c:v>13</c:v>
                </c:pt>
                <c:pt idx="17">
                  <c:v>9</c:v>
                </c:pt>
                <c:pt idx="18">
                  <c:v>10</c:v>
                </c:pt>
                <c:pt idx="19">
                  <c:v>13</c:v>
                </c:pt>
                <c:pt idx="20">
                  <c:v>12</c:v>
                </c:pt>
                <c:pt idx="21">
                  <c:v>13</c:v>
                </c:pt>
                <c:pt idx="22">
                  <c:v>16</c:v>
                </c:pt>
                <c:pt idx="23">
                  <c:v>12</c:v>
                </c:pt>
                <c:pt idx="24">
                  <c:v>16</c:v>
                </c:pt>
                <c:pt idx="25">
                  <c:v>17</c:v>
                </c:pt>
                <c:pt idx="26">
                  <c:v>18</c:v>
                </c:pt>
                <c:pt idx="27">
                  <c:v>16</c:v>
                </c:pt>
              </c:numCache>
            </c:numRef>
          </c:val>
          <c:smooth val="0"/>
          <c:extLst>
            <c:ext xmlns:c16="http://schemas.microsoft.com/office/drawing/2014/chart" uri="{C3380CC4-5D6E-409C-BE32-E72D297353CC}">
              <c16:uniqueId val="{00000001-1B3C-498B-9172-7744A9ED6473}"/>
            </c:ext>
          </c:extLst>
        </c:ser>
        <c:dLbls>
          <c:showLegendKey val="0"/>
          <c:showVal val="0"/>
          <c:showCatName val="0"/>
          <c:showSerName val="0"/>
          <c:showPercent val="0"/>
          <c:showBubbleSize val="0"/>
        </c:dLbls>
        <c:smooth val="0"/>
        <c:axId val="328289392"/>
        <c:axId val="328288736"/>
      </c:lineChart>
      <c:dateAx>
        <c:axId val="32828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88736"/>
        <c:crosses val="autoZero"/>
        <c:auto val="1"/>
        <c:lblOffset val="100"/>
        <c:baseTimeUnit val="days"/>
      </c:dateAx>
      <c:valAx>
        <c:axId val="32828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8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12314</c:v>
                </c:pt>
                <c:pt idx="1">
                  <c:v>7567</c:v>
                </c:pt>
                <c:pt idx="2">
                  <c:v>5544</c:v>
                </c:pt>
                <c:pt idx="3">
                  <c:v>1808</c:v>
                </c:pt>
                <c:pt idx="4">
                  <c:v>3013</c:v>
                </c:pt>
                <c:pt idx="5">
                  <c:v>24047</c:v>
                </c:pt>
                <c:pt idx="6">
                  <c:v>20503</c:v>
                </c:pt>
                <c:pt idx="7">
                  <c:v>15354</c:v>
                </c:pt>
                <c:pt idx="8">
                  <c:v>11839</c:v>
                </c:pt>
                <c:pt idx="9">
                  <c:v>7712</c:v>
                </c:pt>
                <c:pt idx="10">
                  <c:v>2071</c:v>
                </c:pt>
                <c:pt idx="11">
                  <c:v>16416</c:v>
                </c:pt>
                <c:pt idx="12">
                  <c:v>92948</c:v>
                </c:pt>
                <c:pt idx="13">
                  <c:v>158210</c:v>
                </c:pt>
                <c:pt idx="14">
                  <c:v>146144</c:v>
                </c:pt>
                <c:pt idx="15">
                  <c:v>152349</c:v>
                </c:pt>
                <c:pt idx="16">
                  <c:v>149314</c:v>
                </c:pt>
                <c:pt idx="17">
                  <c:v>150477</c:v>
                </c:pt>
                <c:pt idx="18">
                  <c:v>162364</c:v>
                </c:pt>
                <c:pt idx="19">
                  <c:v>151722</c:v>
                </c:pt>
                <c:pt idx="20">
                  <c:v>144884</c:v>
                </c:pt>
                <c:pt idx="21">
                  <c:v>138169</c:v>
                </c:pt>
                <c:pt idx="22">
                  <c:v>136075</c:v>
                </c:pt>
                <c:pt idx="23">
                  <c:v>153890</c:v>
                </c:pt>
                <c:pt idx="24">
                  <c:v>138683</c:v>
                </c:pt>
                <c:pt idx="25">
                  <c:v>137481</c:v>
                </c:pt>
                <c:pt idx="26">
                  <c:v>127272</c:v>
                </c:pt>
                <c:pt idx="27">
                  <c:v>126576</c:v>
                </c:pt>
              </c:numCache>
            </c:numRef>
          </c:val>
          <c:smooth val="0"/>
          <c:extLst>
            <c:ext xmlns:c16="http://schemas.microsoft.com/office/drawing/2014/chart" uri="{C3380CC4-5D6E-409C-BE32-E72D297353CC}">
              <c16:uniqueId val="{00000000-D138-4E66-AB8F-C8B7FF8ED942}"/>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8040</c:v>
                </c:pt>
                <c:pt idx="1">
                  <c:v>5269</c:v>
                </c:pt>
                <c:pt idx="2">
                  <c:v>3418</c:v>
                </c:pt>
                <c:pt idx="3">
                  <c:v>1187</c:v>
                </c:pt>
                <c:pt idx="4">
                  <c:v>2099</c:v>
                </c:pt>
                <c:pt idx="5">
                  <c:v>13667</c:v>
                </c:pt>
                <c:pt idx="6">
                  <c:v>13218</c:v>
                </c:pt>
                <c:pt idx="7">
                  <c:v>10829</c:v>
                </c:pt>
                <c:pt idx="8">
                  <c:v>8701</c:v>
                </c:pt>
                <c:pt idx="9">
                  <c:v>4112</c:v>
                </c:pt>
                <c:pt idx="10">
                  <c:v>1100</c:v>
                </c:pt>
                <c:pt idx="11">
                  <c:v>12605</c:v>
                </c:pt>
                <c:pt idx="12">
                  <c:v>56787</c:v>
                </c:pt>
                <c:pt idx="13">
                  <c:v>89206</c:v>
                </c:pt>
                <c:pt idx="14">
                  <c:v>81417</c:v>
                </c:pt>
                <c:pt idx="15">
                  <c:v>91512</c:v>
                </c:pt>
                <c:pt idx="16">
                  <c:v>89708</c:v>
                </c:pt>
                <c:pt idx="17">
                  <c:v>88040</c:v>
                </c:pt>
                <c:pt idx="18">
                  <c:v>91746</c:v>
                </c:pt>
                <c:pt idx="19">
                  <c:v>85074</c:v>
                </c:pt>
                <c:pt idx="20">
                  <c:v>81125</c:v>
                </c:pt>
                <c:pt idx="21">
                  <c:v>85820</c:v>
                </c:pt>
                <c:pt idx="22">
                  <c:v>77677</c:v>
                </c:pt>
                <c:pt idx="23">
                  <c:v>92745</c:v>
                </c:pt>
                <c:pt idx="24">
                  <c:v>90722</c:v>
                </c:pt>
                <c:pt idx="25">
                  <c:v>81149</c:v>
                </c:pt>
                <c:pt idx="26">
                  <c:v>77621</c:v>
                </c:pt>
                <c:pt idx="27">
                  <c:v>75406</c:v>
                </c:pt>
              </c:numCache>
            </c:numRef>
          </c:val>
          <c:smooth val="0"/>
          <c:extLst>
            <c:ext xmlns:c16="http://schemas.microsoft.com/office/drawing/2014/chart" uri="{C3380CC4-5D6E-409C-BE32-E72D297353CC}">
              <c16:uniqueId val="{00000001-D138-4E66-AB8F-C8B7FF8ED942}"/>
            </c:ext>
          </c:extLst>
        </c:ser>
        <c:dLbls>
          <c:showLegendKey val="0"/>
          <c:showVal val="0"/>
          <c:showCatName val="0"/>
          <c:showSerName val="0"/>
          <c:showPercent val="0"/>
          <c:showBubbleSize val="0"/>
        </c:dLbls>
        <c:smooth val="0"/>
        <c:axId val="337286336"/>
        <c:axId val="337284368"/>
      </c:lineChart>
      <c:dateAx>
        <c:axId val="33728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84368"/>
        <c:crosses val="autoZero"/>
        <c:auto val="1"/>
        <c:lblOffset val="100"/>
        <c:baseTimeUnit val="days"/>
      </c:dateAx>
      <c:valAx>
        <c:axId val="33728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8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720</c:v>
                </c:pt>
                <c:pt idx="1">
                  <c:v>403</c:v>
                </c:pt>
                <c:pt idx="2">
                  <c:v>146</c:v>
                </c:pt>
                <c:pt idx="3">
                  <c:v>96</c:v>
                </c:pt>
                <c:pt idx="4">
                  <c:v>234</c:v>
                </c:pt>
                <c:pt idx="5">
                  <c:v>635</c:v>
                </c:pt>
                <c:pt idx="6">
                  <c:v>391</c:v>
                </c:pt>
                <c:pt idx="7">
                  <c:v>262</c:v>
                </c:pt>
                <c:pt idx="8">
                  <c:v>205</c:v>
                </c:pt>
                <c:pt idx="9">
                  <c:v>161</c:v>
                </c:pt>
                <c:pt idx="10">
                  <c:v>78</c:v>
                </c:pt>
                <c:pt idx="11">
                  <c:v>294</c:v>
                </c:pt>
                <c:pt idx="12">
                  <c:v>1436</c:v>
                </c:pt>
                <c:pt idx="13">
                  <c:v>2205</c:v>
                </c:pt>
                <c:pt idx="14">
                  <c:v>1925</c:v>
                </c:pt>
                <c:pt idx="15">
                  <c:v>1732</c:v>
                </c:pt>
                <c:pt idx="16">
                  <c:v>1664</c:v>
                </c:pt>
                <c:pt idx="17">
                  <c:v>1605</c:v>
                </c:pt>
                <c:pt idx="18">
                  <c:v>1820</c:v>
                </c:pt>
                <c:pt idx="19">
                  <c:v>1700</c:v>
                </c:pt>
                <c:pt idx="20">
                  <c:v>2312</c:v>
                </c:pt>
                <c:pt idx="21">
                  <c:v>2202</c:v>
                </c:pt>
                <c:pt idx="22">
                  <c:v>1445</c:v>
                </c:pt>
                <c:pt idx="23">
                  <c:v>1584</c:v>
                </c:pt>
                <c:pt idx="24">
                  <c:v>1512</c:v>
                </c:pt>
                <c:pt idx="25">
                  <c:v>1580</c:v>
                </c:pt>
                <c:pt idx="26">
                  <c:v>1613</c:v>
                </c:pt>
                <c:pt idx="27">
                  <c:v>1739</c:v>
                </c:pt>
              </c:numCache>
            </c:numRef>
          </c:val>
          <c:smooth val="0"/>
          <c:extLst>
            <c:ext xmlns:c16="http://schemas.microsoft.com/office/drawing/2014/chart" uri="{C3380CC4-5D6E-409C-BE32-E72D297353CC}">
              <c16:uniqueId val="{00000000-4DD3-4CCC-BDFE-0E998A75D979}"/>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572</c:v>
                </c:pt>
                <c:pt idx="1">
                  <c:v>336</c:v>
                </c:pt>
                <c:pt idx="2">
                  <c:v>128</c:v>
                </c:pt>
                <c:pt idx="3">
                  <c:v>72</c:v>
                </c:pt>
                <c:pt idx="4">
                  <c:v>199</c:v>
                </c:pt>
                <c:pt idx="5">
                  <c:v>1606</c:v>
                </c:pt>
                <c:pt idx="6">
                  <c:v>1254</c:v>
                </c:pt>
                <c:pt idx="7">
                  <c:v>993</c:v>
                </c:pt>
                <c:pt idx="8">
                  <c:v>638</c:v>
                </c:pt>
                <c:pt idx="9">
                  <c:v>156</c:v>
                </c:pt>
                <c:pt idx="10">
                  <c:v>68</c:v>
                </c:pt>
                <c:pt idx="11">
                  <c:v>295</c:v>
                </c:pt>
                <c:pt idx="12">
                  <c:v>1245</c:v>
                </c:pt>
                <c:pt idx="13">
                  <c:v>1961</c:v>
                </c:pt>
                <c:pt idx="14">
                  <c:v>1751</c:v>
                </c:pt>
                <c:pt idx="15">
                  <c:v>1571</c:v>
                </c:pt>
                <c:pt idx="16">
                  <c:v>1503</c:v>
                </c:pt>
                <c:pt idx="17">
                  <c:v>1468</c:v>
                </c:pt>
                <c:pt idx="18">
                  <c:v>1628</c:v>
                </c:pt>
                <c:pt idx="19">
                  <c:v>1526</c:v>
                </c:pt>
                <c:pt idx="20">
                  <c:v>1885</c:v>
                </c:pt>
                <c:pt idx="21">
                  <c:v>1775</c:v>
                </c:pt>
                <c:pt idx="22">
                  <c:v>1288</c:v>
                </c:pt>
                <c:pt idx="23">
                  <c:v>1390</c:v>
                </c:pt>
                <c:pt idx="24">
                  <c:v>1328</c:v>
                </c:pt>
                <c:pt idx="25">
                  <c:v>1394</c:v>
                </c:pt>
                <c:pt idx="26">
                  <c:v>1418</c:v>
                </c:pt>
                <c:pt idx="27">
                  <c:v>1480</c:v>
                </c:pt>
              </c:numCache>
            </c:numRef>
          </c:val>
          <c:smooth val="0"/>
          <c:extLst>
            <c:ext xmlns:c16="http://schemas.microsoft.com/office/drawing/2014/chart" uri="{C3380CC4-5D6E-409C-BE32-E72D297353CC}">
              <c16:uniqueId val="{00000001-4DD3-4CCC-BDFE-0E998A75D979}"/>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148</c:v>
                </c:pt>
                <c:pt idx="1">
                  <c:v>94</c:v>
                </c:pt>
                <c:pt idx="2">
                  <c:v>48</c:v>
                </c:pt>
                <c:pt idx="3">
                  <c:v>46</c:v>
                </c:pt>
                <c:pt idx="4">
                  <c:v>125</c:v>
                </c:pt>
                <c:pt idx="5">
                  <c:v>1406</c:v>
                </c:pt>
                <c:pt idx="6">
                  <c:v>1087</c:v>
                </c:pt>
                <c:pt idx="7">
                  <c:v>920</c:v>
                </c:pt>
                <c:pt idx="8">
                  <c:v>580</c:v>
                </c:pt>
                <c:pt idx="9">
                  <c:v>87</c:v>
                </c:pt>
                <c:pt idx="10">
                  <c:v>54</c:v>
                </c:pt>
                <c:pt idx="11">
                  <c:v>75</c:v>
                </c:pt>
                <c:pt idx="12">
                  <c:v>148</c:v>
                </c:pt>
                <c:pt idx="13">
                  <c:v>157</c:v>
                </c:pt>
                <c:pt idx="14">
                  <c:v>126</c:v>
                </c:pt>
                <c:pt idx="15">
                  <c:v>163</c:v>
                </c:pt>
                <c:pt idx="16">
                  <c:v>98</c:v>
                </c:pt>
                <c:pt idx="17">
                  <c:v>65</c:v>
                </c:pt>
                <c:pt idx="18">
                  <c:v>113</c:v>
                </c:pt>
                <c:pt idx="19">
                  <c:v>113</c:v>
                </c:pt>
                <c:pt idx="20">
                  <c:v>161</c:v>
                </c:pt>
                <c:pt idx="21">
                  <c:v>167</c:v>
                </c:pt>
                <c:pt idx="22">
                  <c:v>100</c:v>
                </c:pt>
                <c:pt idx="23">
                  <c:v>84</c:v>
                </c:pt>
                <c:pt idx="24">
                  <c:v>80</c:v>
                </c:pt>
                <c:pt idx="25">
                  <c:v>93</c:v>
                </c:pt>
                <c:pt idx="26">
                  <c:v>139</c:v>
                </c:pt>
                <c:pt idx="27">
                  <c:v>128</c:v>
                </c:pt>
              </c:numCache>
            </c:numRef>
          </c:val>
          <c:smooth val="0"/>
          <c:extLst>
            <c:ext xmlns:c16="http://schemas.microsoft.com/office/drawing/2014/chart" uri="{C3380CC4-5D6E-409C-BE32-E72D297353CC}">
              <c16:uniqueId val="{00000002-4DD3-4CCC-BDFE-0E998A75D979}"/>
            </c:ext>
          </c:extLst>
        </c:ser>
        <c:dLbls>
          <c:showLegendKey val="0"/>
          <c:showVal val="0"/>
          <c:showCatName val="0"/>
          <c:showSerName val="0"/>
          <c:showPercent val="0"/>
          <c:showBubbleSize val="0"/>
        </c:dLbls>
        <c:smooth val="0"/>
        <c:axId val="281835728"/>
        <c:axId val="342458920"/>
      </c:lineChart>
      <c:dateAx>
        <c:axId val="28183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8920"/>
        <c:crosses val="autoZero"/>
        <c:auto val="1"/>
        <c:lblOffset val="100"/>
        <c:baseTimeUnit val="days"/>
      </c:dateAx>
      <c:valAx>
        <c:axId val="34245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3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1616</c:v>
                </c:pt>
                <c:pt idx="1">
                  <c:v>40887</c:v>
                </c:pt>
                <c:pt idx="2">
                  <c:v>77446</c:v>
                </c:pt>
                <c:pt idx="3">
                  <c:v>34285</c:v>
                </c:pt>
                <c:pt idx="4">
                  <c:v>7693</c:v>
                </c:pt>
                <c:pt idx="5">
                  <c:v>2141</c:v>
                </c:pt>
                <c:pt idx="6">
                  <c:v>1231</c:v>
                </c:pt>
              </c:numCache>
            </c:numRef>
          </c:val>
          <c:extLst>
            <c:ext xmlns:c16="http://schemas.microsoft.com/office/drawing/2014/chart" uri="{C3380CC4-5D6E-409C-BE32-E72D297353CC}">
              <c16:uniqueId val="{00000000-AD3B-4F1C-BC1B-8E5602F3297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272</c:v>
                </c:pt>
                <c:pt idx="1">
                  <c:v>6998</c:v>
                </c:pt>
                <c:pt idx="2">
                  <c:v>8896</c:v>
                </c:pt>
                <c:pt idx="3">
                  <c:v>3659</c:v>
                </c:pt>
                <c:pt idx="4">
                  <c:v>1007</c:v>
                </c:pt>
                <c:pt idx="5">
                  <c:v>426</c:v>
                </c:pt>
                <c:pt idx="6">
                  <c:v>256</c:v>
                </c:pt>
              </c:numCache>
            </c:numRef>
          </c:val>
          <c:extLst>
            <c:ext xmlns:c16="http://schemas.microsoft.com/office/drawing/2014/chart" uri="{C3380CC4-5D6E-409C-BE32-E72D297353CC}">
              <c16:uniqueId val="{00000001-AD3B-4F1C-BC1B-8E5602F32971}"/>
            </c:ext>
          </c:extLst>
        </c:ser>
        <c:dLbls>
          <c:showLegendKey val="0"/>
          <c:showVal val="0"/>
          <c:showCatName val="0"/>
          <c:showSerName val="0"/>
          <c:showPercent val="0"/>
          <c:showBubbleSize val="0"/>
        </c:dLbls>
        <c:gapWidth val="219"/>
        <c:overlap val="-27"/>
        <c:axId val="342467120"/>
        <c:axId val="342468432"/>
      </c:barChart>
      <c:catAx>
        <c:axId val="34246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68432"/>
        <c:crosses val="autoZero"/>
        <c:auto val="1"/>
        <c:lblAlgn val="ctr"/>
        <c:lblOffset val="100"/>
        <c:noMultiLvlLbl val="0"/>
      </c:catAx>
      <c:valAx>
        <c:axId val="34246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6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2.5082050324198999E-2</c:v>
                </c:pt>
                <c:pt idx="9">
                  <c:v>1.5476158710675999E-2</c:v>
                </c:pt>
                <c:pt idx="10">
                  <c:v>0.49843904261279998</c:v>
                </c:pt>
                <c:pt idx="11">
                  <c:v>3.9224057421884999E-2</c:v>
                </c:pt>
                <c:pt idx="12">
                  <c:v>2.9991728259999E-2</c:v>
                </c:pt>
                <c:pt idx="13">
                  <c:v>3.8690396776689999E-2</c:v>
                </c:pt>
                <c:pt idx="14">
                  <c:v>4.2159190970462002E-2</c:v>
                </c:pt>
                <c:pt idx="15">
                  <c:v>1.2274194839502E-2</c:v>
                </c:pt>
                <c:pt idx="16">
                  <c:v>2.5615710969395002E-2</c:v>
                </c:pt>
                <c:pt idx="17">
                  <c:v>0</c:v>
                </c:pt>
                <c:pt idx="18">
                  <c:v>0</c:v>
                </c:pt>
                <c:pt idx="19">
                  <c:v>5.2298743229181002E-2</c:v>
                </c:pt>
                <c:pt idx="20">
                  <c:v>0</c:v>
                </c:pt>
                <c:pt idx="21">
                  <c:v>0</c:v>
                </c:pt>
                <c:pt idx="22">
                  <c:v>0</c:v>
                </c:pt>
                <c:pt idx="23">
                  <c:v>0</c:v>
                </c:pt>
              </c:numCache>
            </c:numRef>
          </c:val>
          <c:smooth val="0"/>
          <c:extLst>
            <c:ext xmlns:c16="http://schemas.microsoft.com/office/drawing/2014/chart" uri="{C3380CC4-5D6E-409C-BE32-E72D297353CC}">
              <c16:uniqueId val="{00000000-2F8E-4F7B-BB38-506CEE4D8B58}"/>
            </c:ext>
          </c:extLst>
        </c:ser>
        <c:dLbls>
          <c:showLegendKey val="0"/>
          <c:showVal val="0"/>
          <c:showCatName val="0"/>
          <c:showSerName val="0"/>
          <c:showPercent val="0"/>
          <c:showBubbleSize val="0"/>
        </c:dLbls>
        <c:smooth val="0"/>
        <c:axId val="342464496"/>
        <c:axId val="342456296"/>
      </c:lineChart>
      <c:catAx>
        <c:axId val="34246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6296"/>
        <c:crosses val="autoZero"/>
        <c:auto val="1"/>
        <c:lblAlgn val="ctr"/>
        <c:lblOffset val="100"/>
        <c:noMultiLvlLbl val="0"/>
      </c:catAx>
      <c:valAx>
        <c:axId val="34245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6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187210</c:v>
                </c:pt>
                <c:pt idx="1">
                  <c:v>187211</c:v>
                </c:pt>
                <c:pt idx="2">
                  <c:v>187209</c:v>
                </c:pt>
                <c:pt idx="3">
                  <c:v>187198</c:v>
                </c:pt>
                <c:pt idx="4">
                  <c:v>187188</c:v>
                </c:pt>
                <c:pt idx="5">
                  <c:v>187195</c:v>
                </c:pt>
                <c:pt idx="6">
                  <c:v>187210</c:v>
                </c:pt>
                <c:pt idx="7">
                  <c:v>187217</c:v>
                </c:pt>
                <c:pt idx="8">
                  <c:v>187219</c:v>
                </c:pt>
                <c:pt idx="9">
                  <c:v>187224</c:v>
                </c:pt>
                <c:pt idx="10">
                  <c:v>187225</c:v>
                </c:pt>
                <c:pt idx="11">
                  <c:v>187233</c:v>
                </c:pt>
                <c:pt idx="12">
                  <c:v>187262</c:v>
                </c:pt>
                <c:pt idx="13">
                  <c:v>187314</c:v>
                </c:pt>
                <c:pt idx="14">
                  <c:v>187326</c:v>
                </c:pt>
                <c:pt idx="15">
                  <c:v>187298</c:v>
                </c:pt>
                <c:pt idx="16">
                  <c:v>187317</c:v>
                </c:pt>
                <c:pt idx="17">
                  <c:v>187324</c:v>
                </c:pt>
                <c:pt idx="18">
                  <c:v>187351</c:v>
                </c:pt>
                <c:pt idx="19">
                  <c:v>187370</c:v>
                </c:pt>
                <c:pt idx="20">
                  <c:v>187392</c:v>
                </c:pt>
                <c:pt idx="21">
                  <c:v>187406</c:v>
                </c:pt>
                <c:pt idx="22">
                  <c:v>187413</c:v>
                </c:pt>
                <c:pt idx="23">
                  <c:v>187442</c:v>
                </c:pt>
                <c:pt idx="24">
                  <c:v>187457</c:v>
                </c:pt>
                <c:pt idx="25">
                  <c:v>187477</c:v>
                </c:pt>
                <c:pt idx="26">
                  <c:v>187486</c:v>
                </c:pt>
                <c:pt idx="27">
                  <c:v>187498</c:v>
                </c:pt>
              </c:numCache>
            </c:numRef>
          </c:val>
          <c:smooth val="0"/>
          <c:extLst>
            <c:ext xmlns:c16="http://schemas.microsoft.com/office/drawing/2014/chart" uri="{C3380CC4-5D6E-409C-BE32-E72D297353CC}">
              <c16:uniqueId val="{00000000-0F26-4A2E-89AD-05807EA2B866}"/>
            </c:ext>
          </c:extLst>
        </c:ser>
        <c:dLbls>
          <c:showLegendKey val="0"/>
          <c:showVal val="0"/>
          <c:showCatName val="0"/>
          <c:showSerName val="0"/>
          <c:showPercent val="0"/>
          <c:showBubbleSize val="0"/>
        </c:dLbls>
        <c:smooth val="0"/>
        <c:axId val="342458592"/>
        <c:axId val="342459248"/>
      </c:lineChart>
      <c:dateAx>
        <c:axId val="34245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9248"/>
        <c:crosses val="autoZero"/>
        <c:auto val="1"/>
        <c:lblOffset val="100"/>
        <c:baseTimeUnit val="days"/>
      </c:dateAx>
      <c:valAx>
        <c:axId val="34245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4377</c:v>
                </c:pt>
              </c:numCache>
            </c:numRef>
          </c:val>
          <c:extLst>
            <c:ext xmlns:c16="http://schemas.microsoft.com/office/drawing/2014/chart" uri="{C3380CC4-5D6E-409C-BE32-E72D297353CC}">
              <c16:uniqueId val="{00000000-7A3B-4D9D-B5BA-D50F9DDBA86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80</c:v>
                </c:pt>
              </c:numCache>
            </c:numRef>
          </c:val>
          <c:extLst>
            <c:ext xmlns:c16="http://schemas.microsoft.com/office/drawing/2014/chart" uri="{C3380CC4-5D6E-409C-BE32-E72D297353CC}">
              <c16:uniqueId val="{00000001-7A3B-4D9D-B5BA-D50F9DDBA86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7A3B-4D9D-B5BA-D50F9DDBA86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5</c:v>
                </c:pt>
              </c:numCache>
            </c:numRef>
          </c:val>
          <c:extLst>
            <c:ext xmlns:c16="http://schemas.microsoft.com/office/drawing/2014/chart" uri="{C3380CC4-5D6E-409C-BE32-E72D297353CC}">
              <c16:uniqueId val="{00000003-7A3B-4D9D-B5BA-D50F9DDBA86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7A3B-4D9D-B5BA-D50F9DDBA86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7A3B-4D9D-B5BA-D50F9DDBA86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179</c:v>
                </c:pt>
              </c:numCache>
            </c:numRef>
          </c:val>
          <c:extLst>
            <c:ext xmlns:c16="http://schemas.microsoft.com/office/drawing/2014/chart" uri="{C3380CC4-5D6E-409C-BE32-E72D297353CC}">
              <c16:uniqueId val="{00000006-7A3B-4D9D-B5BA-D50F9DDBA86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152</c:v>
                </c:pt>
              </c:numCache>
            </c:numRef>
          </c:val>
          <c:extLst>
            <c:ext xmlns:c16="http://schemas.microsoft.com/office/drawing/2014/chart" uri="{C3380CC4-5D6E-409C-BE32-E72D297353CC}">
              <c16:uniqueId val="{00000007-7A3B-4D9D-B5BA-D50F9DDBA86E}"/>
            </c:ext>
          </c:extLst>
        </c:ser>
        <c:dLbls>
          <c:showLegendKey val="0"/>
          <c:showVal val="0"/>
          <c:showCatName val="0"/>
          <c:showSerName val="0"/>
          <c:showPercent val="0"/>
          <c:showBubbleSize val="0"/>
        </c:dLbls>
        <c:gapWidth val="150"/>
        <c:overlap val="100"/>
        <c:axId val="356020680"/>
        <c:axId val="356027896"/>
      </c:barChart>
      <c:catAx>
        <c:axId val="35602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27896"/>
        <c:crosses val="autoZero"/>
        <c:auto val="1"/>
        <c:lblAlgn val="ctr"/>
        <c:lblOffset val="100"/>
        <c:noMultiLvlLbl val="0"/>
      </c:catAx>
      <c:valAx>
        <c:axId val="35602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2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6.7292954000458996E-2</c:v>
                </c:pt>
                <c:pt idx="1">
                  <c:v>1.0147241819454001E-2</c:v>
                </c:pt>
                <c:pt idx="2">
                  <c:v>0</c:v>
                </c:pt>
                <c:pt idx="3">
                  <c:v>0</c:v>
                </c:pt>
                <c:pt idx="4">
                  <c:v>0.66533848227337</c:v>
                </c:pt>
                <c:pt idx="5">
                  <c:v>6.0355187608491997E-2</c:v>
                </c:pt>
                <c:pt idx="6">
                  <c:v>2.3499754320750001E-2</c:v>
                </c:pt>
                <c:pt idx="7">
                  <c:v>1.4419610670511999E-2</c:v>
                </c:pt>
                <c:pt idx="8">
                  <c:v>9.6128684265337008E-3</c:v>
                </c:pt>
                <c:pt idx="9">
                  <c:v>0</c:v>
                </c:pt>
                <c:pt idx="10">
                  <c:v>0</c:v>
                </c:pt>
                <c:pt idx="11">
                  <c:v>2.9903188427466001E-2</c:v>
                </c:pt>
                <c:pt idx="12">
                  <c:v>1.0144803724744999E-2</c:v>
                </c:pt>
                <c:pt idx="13">
                  <c:v>2.7762057809146999E-2</c:v>
                </c:pt>
                <c:pt idx="14">
                  <c:v>2.8827674567585001E-2</c:v>
                </c:pt>
                <c:pt idx="15">
                  <c:v>2.5089012613901E-2</c:v>
                </c:pt>
                <c:pt idx="16">
                  <c:v>0</c:v>
                </c:pt>
                <c:pt idx="17">
                  <c:v>0</c:v>
                </c:pt>
                <c:pt idx="18">
                  <c:v>2.1881370947943998E-2</c:v>
                </c:pt>
                <c:pt idx="19">
                  <c:v>2.2411953041621999E-2</c:v>
                </c:pt>
                <c:pt idx="20">
                  <c:v>7.4165372774372004E-2</c:v>
                </c:pt>
                <c:pt idx="21">
                  <c:v>2.6142674982526998E-2</c:v>
                </c:pt>
                <c:pt idx="22">
                  <c:v>1.1736838735835999E-2</c:v>
                </c:pt>
                <c:pt idx="23">
                  <c:v>0</c:v>
                </c:pt>
                <c:pt idx="24">
                  <c:v>0</c:v>
                </c:pt>
                <c:pt idx="25">
                  <c:v>2.3999232024575001E-2</c:v>
                </c:pt>
                <c:pt idx="26">
                  <c:v>5.5996714859395003E-2</c:v>
                </c:pt>
                <c:pt idx="27">
                  <c:v>1.0665585887297E-2</c:v>
                </c:pt>
              </c:numCache>
            </c:numRef>
          </c:val>
          <c:smooth val="0"/>
          <c:extLst>
            <c:ext xmlns:c16="http://schemas.microsoft.com/office/drawing/2014/chart" uri="{C3380CC4-5D6E-409C-BE32-E72D297353CC}">
              <c16:uniqueId val="{00000000-139E-40BC-B5AC-49D097C7BF9A}"/>
            </c:ext>
          </c:extLst>
        </c:ser>
        <c:dLbls>
          <c:showLegendKey val="0"/>
          <c:showVal val="0"/>
          <c:showCatName val="0"/>
          <c:showSerName val="0"/>
          <c:showPercent val="0"/>
          <c:showBubbleSize val="0"/>
        </c:dLbls>
        <c:smooth val="0"/>
        <c:axId val="405642024"/>
        <c:axId val="405641040"/>
      </c:lineChart>
      <c:dateAx>
        <c:axId val="40564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41040"/>
        <c:crosses val="autoZero"/>
        <c:auto val="1"/>
        <c:lblOffset val="100"/>
        <c:baseTimeUnit val="days"/>
      </c:dateAx>
      <c:valAx>
        <c:axId val="40564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4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0.34501344832003</c:v>
                </c:pt>
                <c:pt idx="1">
                  <c:v>3.7223028647055997E-2</c:v>
                </c:pt>
                <c:pt idx="2">
                  <c:v>3.4021047688169999E-2</c:v>
                </c:pt>
                <c:pt idx="3">
                  <c:v>3.4154463561457002E-2</c:v>
                </c:pt>
                <c:pt idx="4">
                  <c:v>1.3234854630064E-2</c:v>
                </c:pt>
              </c:numCache>
            </c:numRef>
          </c:val>
          <c:extLst>
            <c:ext xmlns:c16="http://schemas.microsoft.com/office/drawing/2014/chart" uri="{C3380CC4-5D6E-409C-BE32-E72D297353CC}">
              <c16:uniqueId val="{00000000-50A4-4179-9EFD-DCB5E83EAB0B}"/>
            </c:ext>
          </c:extLst>
        </c:ser>
        <c:dLbls>
          <c:showLegendKey val="0"/>
          <c:showVal val="0"/>
          <c:showCatName val="0"/>
          <c:showSerName val="0"/>
          <c:showPercent val="0"/>
          <c:showBubbleSize val="0"/>
        </c:dLbls>
        <c:gapWidth val="219"/>
        <c:overlap val="-27"/>
        <c:axId val="405642680"/>
        <c:axId val="405640056"/>
      </c:barChart>
      <c:catAx>
        <c:axId val="40564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40056"/>
        <c:crosses val="autoZero"/>
        <c:auto val="1"/>
        <c:lblAlgn val="ctr"/>
        <c:lblOffset val="100"/>
        <c:noMultiLvlLbl val="0"/>
      </c:catAx>
      <c:valAx>
        <c:axId val="40564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64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0.12595541760639001</c:v>
                </c:pt>
                <c:pt idx="1">
                  <c:v>1.3529625769513E-2</c:v>
                </c:pt>
              </c:numCache>
            </c:numRef>
          </c:val>
          <c:extLst>
            <c:ext xmlns:c16="http://schemas.microsoft.com/office/drawing/2014/chart" uri="{C3380CC4-5D6E-409C-BE32-E72D297353CC}">
              <c16:uniqueId val="{00000000-7552-47A2-AB10-4802863005EF}"/>
            </c:ext>
          </c:extLst>
        </c:ser>
        <c:dLbls>
          <c:showLegendKey val="0"/>
          <c:showVal val="0"/>
          <c:showCatName val="0"/>
          <c:showSerName val="0"/>
          <c:showPercent val="0"/>
          <c:showBubbleSize val="0"/>
        </c:dLbls>
        <c:gapWidth val="219"/>
        <c:overlap val="-27"/>
        <c:axId val="430258872"/>
        <c:axId val="430256248"/>
      </c:barChart>
      <c:catAx>
        <c:axId val="43025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6248"/>
        <c:crosses val="autoZero"/>
        <c:auto val="1"/>
        <c:lblAlgn val="ctr"/>
        <c:lblOffset val="100"/>
        <c:noMultiLvlLbl val="0"/>
      </c:catAx>
      <c:valAx>
        <c:axId val="43025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5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8BCFD-DE7B-44D6-BBBF-66BE878AE70F}"/>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F458DBF0-1CC8-4870-9B42-FD624C58812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285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5CDA-C330-4078-B8D2-F1783CCD95A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99AB13B-EF74-4A8A-A87E-AC946DDB6E6F}"/>
              </a:ext>
            </a:extLst>
          </p:cNvPr>
          <p:cNvGraphicFramePr>
            <a:graphicFrameLocks noGrp="1"/>
          </p:cNvGraphicFramePr>
          <p:nvPr>
            <p:ph type="tbl" sz="quarter" idx="13"/>
            <p:extLst>
              <p:ext uri="{D42A27DB-BD31-4B8C-83A1-F6EECF244321}">
                <p14:modId xmlns:p14="http://schemas.microsoft.com/office/powerpoint/2010/main" val="151284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75147517"/>
                    </a:ext>
                  </a:extLst>
                </a:gridCol>
                <a:gridCol w="740664">
                  <a:extLst>
                    <a:ext uri="{9D8B030D-6E8A-4147-A177-3AD203B41FA5}">
                      <a16:colId xmlns:a16="http://schemas.microsoft.com/office/drawing/2014/main" val="1551049969"/>
                    </a:ext>
                  </a:extLst>
                </a:gridCol>
                <a:gridCol w="740664">
                  <a:extLst>
                    <a:ext uri="{9D8B030D-6E8A-4147-A177-3AD203B41FA5}">
                      <a16:colId xmlns:a16="http://schemas.microsoft.com/office/drawing/2014/main" val="2906208345"/>
                    </a:ext>
                  </a:extLst>
                </a:gridCol>
                <a:gridCol w="740664">
                  <a:extLst>
                    <a:ext uri="{9D8B030D-6E8A-4147-A177-3AD203B41FA5}">
                      <a16:colId xmlns:a16="http://schemas.microsoft.com/office/drawing/2014/main" val="2307855292"/>
                    </a:ext>
                  </a:extLst>
                </a:gridCol>
                <a:gridCol w="740664">
                  <a:extLst>
                    <a:ext uri="{9D8B030D-6E8A-4147-A177-3AD203B41FA5}">
                      <a16:colId xmlns:a16="http://schemas.microsoft.com/office/drawing/2014/main" val="4032261081"/>
                    </a:ext>
                  </a:extLst>
                </a:gridCol>
                <a:gridCol w="740664">
                  <a:extLst>
                    <a:ext uri="{9D8B030D-6E8A-4147-A177-3AD203B41FA5}">
                      <a16:colId xmlns:a16="http://schemas.microsoft.com/office/drawing/2014/main" val="3165437033"/>
                    </a:ext>
                  </a:extLst>
                </a:gridCol>
                <a:gridCol w="740664">
                  <a:extLst>
                    <a:ext uri="{9D8B030D-6E8A-4147-A177-3AD203B41FA5}">
                      <a16:colId xmlns:a16="http://schemas.microsoft.com/office/drawing/2014/main" val="2051595696"/>
                    </a:ext>
                  </a:extLst>
                </a:gridCol>
                <a:gridCol w="740664">
                  <a:extLst>
                    <a:ext uri="{9D8B030D-6E8A-4147-A177-3AD203B41FA5}">
                      <a16:colId xmlns:a16="http://schemas.microsoft.com/office/drawing/2014/main" val="1794543402"/>
                    </a:ext>
                  </a:extLst>
                </a:gridCol>
                <a:gridCol w="740664">
                  <a:extLst>
                    <a:ext uri="{9D8B030D-6E8A-4147-A177-3AD203B41FA5}">
                      <a16:colId xmlns:a16="http://schemas.microsoft.com/office/drawing/2014/main" val="1611075120"/>
                    </a:ext>
                  </a:extLst>
                </a:gridCol>
                <a:gridCol w="740664">
                  <a:extLst>
                    <a:ext uri="{9D8B030D-6E8A-4147-A177-3AD203B41FA5}">
                      <a16:colId xmlns:a16="http://schemas.microsoft.com/office/drawing/2014/main" val="27354665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0543633"/>
                  </a:ext>
                </a:extLst>
              </a:tr>
              <a:tr h="370840">
                <a:tc>
                  <a:txBody>
                    <a:bodyPr/>
                    <a:lstStyle/>
                    <a:p>
                      <a:r>
                        <a:rPr lang="en-US" sz="1000"/>
                        <a:t>KOSÉ</a:t>
                      </a:r>
                    </a:p>
                  </a:txBody>
                  <a:tcPr/>
                </a:tc>
                <a:tc>
                  <a:txBody>
                    <a:bodyPr/>
                    <a:lstStyle/>
                    <a:p>
                      <a:r>
                        <a:rPr lang="en-US" sz="1000"/>
                        <a:t>187527</a:t>
                      </a:r>
                    </a:p>
                  </a:txBody>
                  <a:tcPr/>
                </a:tc>
                <a:tc>
                  <a:txBody>
                    <a:bodyPr/>
                    <a:lstStyle/>
                    <a:p>
                      <a:r>
                        <a:rPr lang="en-US" sz="1000"/>
                        <a:t>287</a:t>
                      </a:r>
                    </a:p>
                  </a:txBody>
                  <a:tcPr/>
                </a:tc>
                <a:tc>
                  <a:txBody>
                    <a:bodyPr/>
                    <a:lstStyle/>
                    <a:p>
                      <a:r>
                        <a:rPr lang="en-US" sz="1000"/>
                        <a:t>23</a:t>
                      </a:r>
                    </a:p>
                  </a:txBody>
                  <a:tcPr/>
                </a:tc>
                <a:tc>
                  <a:txBody>
                    <a:bodyPr/>
                    <a:lstStyle/>
                    <a:p>
                      <a:r>
                        <a:rPr lang="en-US" sz="1000"/>
                        <a:t>4462</a:t>
                      </a:r>
                    </a:p>
                  </a:txBody>
                  <a:tcPr/>
                </a:tc>
                <a:tc>
                  <a:txBody>
                    <a:bodyPr/>
                    <a:lstStyle/>
                    <a:p>
                      <a:r>
                        <a:rPr lang="en-US" sz="1000"/>
                        <a:t>179</a:t>
                      </a:r>
                    </a:p>
                  </a:txBody>
                  <a:tcPr/>
                </a:tc>
                <a:tc>
                  <a:txBody>
                    <a:bodyPr/>
                    <a:lstStyle/>
                    <a:p>
                      <a:r>
                        <a:rPr lang="en-US" sz="1000"/>
                        <a:t>152</a:t>
                      </a:r>
                    </a:p>
                  </a:txBody>
                  <a:tcPr/>
                </a:tc>
                <a:tc>
                  <a:txBody>
                    <a:bodyPr/>
                    <a:lstStyle/>
                    <a:p>
                      <a:r>
                        <a:rPr lang="en-US" sz="1000"/>
                        <a:t>0</a:t>
                      </a:r>
                    </a:p>
                  </a:txBody>
                  <a:tcPr/>
                </a:tc>
                <a:tc>
                  <a:txBody>
                    <a:bodyPr/>
                    <a:lstStyle/>
                    <a:p>
                      <a:r>
                        <a:rPr lang="en-US" sz="1000"/>
                        <a:t>0.1112%</a:t>
                      </a:r>
                    </a:p>
                  </a:txBody>
                  <a:tcPr/>
                </a:tc>
                <a:tc>
                  <a:txBody>
                    <a:bodyPr/>
                    <a:lstStyle/>
                    <a:p>
                      <a:r>
                        <a:rPr lang="en-US" sz="1000"/>
                        <a:t>0.0%</a:t>
                      </a:r>
                    </a:p>
                  </a:txBody>
                  <a:tcPr/>
                </a:tc>
                <a:extLst>
                  <a:ext uri="{0D108BD9-81ED-4DB2-BD59-A6C34878D82A}">
                    <a16:rowId xmlns:a16="http://schemas.microsoft.com/office/drawing/2014/main" val="3024655158"/>
                  </a:ext>
                </a:extLst>
              </a:tr>
            </a:tbl>
          </a:graphicData>
        </a:graphic>
      </p:graphicFrame>
      <p:sp>
        <p:nvSpPr>
          <p:cNvPr id="4" name="Text Placeholder 3">
            <a:extLst>
              <a:ext uri="{FF2B5EF4-FFF2-40B4-BE49-F238E27FC236}">
                <a16:creationId xmlns:a16="http://schemas.microsoft.com/office/drawing/2014/main" id="{156BBF90-9183-4029-A4E2-E07765407B1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91409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7F66A-69C6-4959-AA7C-8035CFD5D504}"/>
              </a:ext>
            </a:extLst>
          </p:cNvPr>
          <p:cNvSpPr>
            <a:spLocks noGrp="1"/>
          </p:cNvSpPr>
          <p:nvPr>
            <p:ph type="title"/>
          </p:nvPr>
        </p:nvSpPr>
        <p:spPr/>
        <p:txBody>
          <a:bodyPr/>
          <a:lstStyle/>
          <a:p>
            <a:r>
              <a:rPr lang="en-US"/>
              <a:t>(UNIFIED) Growth Monitoring Chart</a:t>
            </a:r>
          </a:p>
        </p:txBody>
      </p:sp>
      <p:graphicFrame>
        <p:nvGraphicFramePr>
          <p:cNvPr id="6" name="Chart Placeholder 5">
            <a:extLst>
              <a:ext uri="{FF2B5EF4-FFF2-40B4-BE49-F238E27FC236}">
                <a16:creationId xmlns:a16="http://schemas.microsoft.com/office/drawing/2014/main" id="{246767B0-B52F-4F22-BA6A-9FF5175953B4}"/>
              </a:ext>
            </a:extLst>
          </p:cNvPr>
          <p:cNvGraphicFramePr>
            <a:graphicFrameLocks noGrp="1"/>
          </p:cNvGraphicFramePr>
          <p:nvPr>
            <p:ph type="chart" sz="quarter" idx="13"/>
            <p:extLst>
              <p:ext uri="{D42A27DB-BD31-4B8C-83A1-F6EECF244321}">
                <p14:modId xmlns:p14="http://schemas.microsoft.com/office/powerpoint/2010/main" val="1354186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9E5A7-85E9-49A0-B120-532033602C9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930BB62-0D67-46CC-A6F2-1D8F04C71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3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D3F1-BBE3-4148-A5F6-A7E1E1860A56}"/>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5A9537F9-FF81-47EB-B408-3FD2948ACF6F}"/>
              </a:ext>
            </a:extLst>
          </p:cNvPr>
          <p:cNvGraphicFramePr>
            <a:graphicFrameLocks noGrp="1"/>
          </p:cNvGraphicFramePr>
          <p:nvPr>
            <p:ph type="tbl" sz="quarter" idx="13"/>
            <p:extLst>
              <p:ext uri="{D42A27DB-BD31-4B8C-83A1-F6EECF244321}">
                <p14:modId xmlns:p14="http://schemas.microsoft.com/office/powerpoint/2010/main" val="237777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75414412"/>
                    </a:ext>
                  </a:extLst>
                </a:gridCol>
                <a:gridCol w="1645920">
                  <a:extLst>
                    <a:ext uri="{9D8B030D-6E8A-4147-A177-3AD203B41FA5}">
                      <a16:colId xmlns:a16="http://schemas.microsoft.com/office/drawing/2014/main" val="4081572889"/>
                    </a:ext>
                  </a:extLst>
                </a:gridCol>
                <a:gridCol w="1645920">
                  <a:extLst>
                    <a:ext uri="{9D8B030D-6E8A-4147-A177-3AD203B41FA5}">
                      <a16:colId xmlns:a16="http://schemas.microsoft.com/office/drawing/2014/main" val="262363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9934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339554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163521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416639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17353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58634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95835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515658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379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79773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496690643"/>
                  </a:ext>
                </a:extLst>
              </a:tr>
            </a:tbl>
          </a:graphicData>
        </a:graphic>
      </p:graphicFrame>
      <p:sp>
        <p:nvSpPr>
          <p:cNvPr id="4" name="Text Placeholder 3">
            <a:extLst>
              <a:ext uri="{FF2B5EF4-FFF2-40B4-BE49-F238E27FC236}">
                <a16:creationId xmlns:a16="http://schemas.microsoft.com/office/drawing/2014/main" id="{5339C202-D6A4-4281-9BCD-FDBC0A3BD94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68149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E5A3-7E52-47C5-AEB1-2C8FA008069E}"/>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FD9158BE-8388-42D4-AA92-A168DA226AAB}"/>
              </a:ext>
            </a:extLst>
          </p:cNvPr>
          <p:cNvGraphicFramePr>
            <a:graphicFrameLocks noGrp="1"/>
          </p:cNvGraphicFramePr>
          <p:nvPr>
            <p:ph type="tbl" sz="quarter" idx="13"/>
            <p:extLst>
              <p:ext uri="{D42A27DB-BD31-4B8C-83A1-F6EECF244321}">
                <p14:modId xmlns:p14="http://schemas.microsoft.com/office/powerpoint/2010/main" val="396004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03147482"/>
                    </a:ext>
                  </a:extLst>
                </a:gridCol>
                <a:gridCol w="1645920">
                  <a:extLst>
                    <a:ext uri="{9D8B030D-6E8A-4147-A177-3AD203B41FA5}">
                      <a16:colId xmlns:a16="http://schemas.microsoft.com/office/drawing/2014/main" val="3716722545"/>
                    </a:ext>
                  </a:extLst>
                </a:gridCol>
                <a:gridCol w="1645920">
                  <a:extLst>
                    <a:ext uri="{9D8B030D-6E8A-4147-A177-3AD203B41FA5}">
                      <a16:colId xmlns:a16="http://schemas.microsoft.com/office/drawing/2014/main" val="234530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370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91764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84145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06470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6572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10499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8491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0056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64386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6783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599264536"/>
                  </a:ext>
                </a:extLst>
              </a:tr>
            </a:tbl>
          </a:graphicData>
        </a:graphic>
      </p:graphicFrame>
      <p:sp>
        <p:nvSpPr>
          <p:cNvPr id="4" name="Text Placeholder 3">
            <a:extLst>
              <a:ext uri="{FF2B5EF4-FFF2-40B4-BE49-F238E27FC236}">
                <a16:creationId xmlns:a16="http://schemas.microsoft.com/office/drawing/2014/main" id="{19250F08-3408-4A08-ACA2-1E9B360F63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2248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C030-2214-4E43-A0DE-F270FDED2C39}"/>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F64526C9-038E-4EE4-B66F-A166CD0C5AED}"/>
              </a:ext>
            </a:extLst>
          </p:cNvPr>
          <p:cNvGraphicFramePr>
            <a:graphicFrameLocks noGrp="1"/>
          </p:cNvGraphicFramePr>
          <p:nvPr>
            <p:ph type="tbl" sz="quarter" idx="13"/>
            <p:extLst>
              <p:ext uri="{D42A27DB-BD31-4B8C-83A1-F6EECF244321}">
                <p14:modId xmlns:p14="http://schemas.microsoft.com/office/powerpoint/2010/main" val="316983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23925169"/>
                    </a:ext>
                  </a:extLst>
                </a:gridCol>
                <a:gridCol w="1645920">
                  <a:extLst>
                    <a:ext uri="{9D8B030D-6E8A-4147-A177-3AD203B41FA5}">
                      <a16:colId xmlns:a16="http://schemas.microsoft.com/office/drawing/2014/main" val="4142137194"/>
                    </a:ext>
                  </a:extLst>
                </a:gridCol>
                <a:gridCol w="1645920">
                  <a:extLst>
                    <a:ext uri="{9D8B030D-6E8A-4147-A177-3AD203B41FA5}">
                      <a16:colId xmlns:a16="http://schemas.microsoft.com/office/drawing/2014/main" val="229663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7061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35080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64075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46407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7476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752522113"/>
                  </a:ext>
                </a:extLst>
              </a:tr>
            </a:tbl>
          </a:graphicData>
        </a:graphic>
      </p:graphicFrame>
      <p:sp>
        <p:nvSpPr>
          <p:cNvPr id="4" name="Text Placeholder 3">
            <a:extLst>
              <a:ext uri="{FF2B5EF4-FFF2-40B4-BE49-F238E27FC236}">
                <a16:creationId xmlns:a16="http://schemas.microsoft.com/office/drawing/2014/main" id="{4883A8DB-9FA4-48CD-95F3-0CF55D7F037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94627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2E1DA-0919-48C7-B5DB-7C6EF8056230}"/>
              </a:ext>
            </a:extLst>
          </p:cNvPr>
          <p:cNvSpPr>
            <a:spLocks noGrp="1"/>
          </p:cNvSpPr>
          <p:nvPr>
            <p:ph type="title"/>
          </p:nvPr>
        </p:nvSpPr>
        <p:spPr/>
        <p:txBody>
          <a:bodyPr/>
          <a:lstStyle/>
          <a:p>
            <a:r>
              <a:rPr lang="en-US"/>
              <a:t>(UNIFIED) Visibility Monitoring Chart</a:t>
            </a:r>
          </a:p>
        </p:txBody>
      </p:sp>
      <p:graphicFrame>
        <p:nvGraphicFramePr>
          <p:cNvPr id="6" name="Chart Placeholder 5">
            <a:extLst>
              <a:ext uri="{FF2B5EF4-FFF2-40B4-BE49-F238E27FC236}">
                <a16:creationId xmlns:a16="http://schemas.microsoft.com/office/drawing/2014/main" id="{226D2EEF-DC56-4636-B431-35AA8998424D}"/>
              </a:ext>
            </a:extLst>
          </p:cNvPr>
          <p:cNvGraphicFramePr>
            <a:graphicFrameLocks noGrp="1"/>
          </p:cNvGraphicFramePr>
          <p:nvPr>
            <p:ph type="chart" sz="quarter" idx="13"/>
            <p:extLst>
              <p:ext uri="{D42A27DB-BD31-4B8C-83A1-F6EECF244321}">
                <p14:modId xmlns:p14="http://schemas.microsoft.com/office/powerpoint/2010/main" val="3762120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6710A-3691-4B4E-8728-EEA3BE481A2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88ACAB8-5C09-4FC2-B65E-AAFCB88FFB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9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45C7-0DC9-4ADF-8A20-63A028B0BF82}"/>
              </a:ext>
            </a:extLst>
          </p:cNvPr>
          <p:cNvSpPr>
            <a:spLocks noGrp="1"/>
          </p:cNvSpPr>
          <p:nvPr>
            <p:ph type="title"/>
          </p:nvPr>
        </p:nvSpPr>
        <p:spPr/>
        <p:txBody>
          <a:bodyPr/>
          <a:lstStyle/>
          <a:p>
            <a:r>
              <a:rPr lang="en-US"/>
              <a:t>(UNIFIED) Engagement Monitoring Chart</a:t>
            </a:r>
          </a:p>
        </p:txBody>
      </p:sp>
      <p:graphicFrame>
        <p:nvGraphicFramePr>
          <p:cNvPr id="6" name="Chart Placeholder 5">
            <a:extLst>
              <a:ext uri="{FF2B5EF4-FFF2-40B4-BE49-F238E27FC236}">
                <a16:creationId xmlns:a16="http://schemas.microsoft.com/office/drawing/2014/main" id="{B3897C28-CE21-4804-BDAF-2392A20B5250}"/>
              </a:ext>
            </a:extLst>
          </p:cNvPr>
          <p:cNvGraphicFramePr>
            <a:graphicFrameLocks noGrp="1"/>
          </p:cNvGraphicFramePr>
          <p:nvPr>
            <p:ph type="chart" sz="quarter" idx="13"/>
            <p:extLst>
              <p:ext uri="{D42A27DB-BD31-4B8C-83A1-F6EECF244321}">
                <p14:modId xmlns:p14="http://schemas.microsoft.com/office/powerpoint/2010/main" val="774670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7C81C6-84AC-4AB7-A2A2-7368C551ACF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E12FD1B-DB72-40BD-B790-EB92231100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23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AC7E-E458-4A7E-A317-4CE562A79BB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920229C-BB08-4733-B680-5DDD70AEAF8F}"/>
              </a:ext>
            </a:extLst>
          </p:cNvPr>
          <p:cNvGraphicFramePr>
            <a:graphicFrameLocks noGrp="1"/>
          </p:cNvGraphicFramePr>
          <p:nvPr>
            <p:ph type="chart" sz="quarter" idx="13"/>
            <p:extLst>
              <p:ext uri="{D42A27DB-BD31-4B8C-83A1-F6EECF244321}">
                <p14:modId xmlns:p14="http://schemas.microsoft.com/office/powerpoint/2010/main" val="3549572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1A170-F8CA-42C7-A2D9-41C3AE8B95D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03926A0-1AFA-4A09-B09E-957C2D035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11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3420-5DC0-4F91-924F-726E747B6F4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FFDD921-2458-4EAA-90D4-931133775CC9}"/>
              </a:ext>
            </a:extLst>
          </p:cNvPr>
          <p:cNvGraphicFramePr>
            <a:graphicFrameLocks noGrp="1"/>
          </p:cNvGraphicFramePr>
          <p:nvPr>
            <p:ph type="chart" sz="quarter" idx="13"/>
            <p:extLst>
              <p:ext uri="{D42A27DB-BD31-4B8C-83A1-F6EECF244321}">
                <p14:modId xmlns:p14="http://schemas.microsoft.com/office/powerpoint/2010/main" val="319048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4FFB9-C0AD-49B9-9B31-13F49545D45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B56A03F-214C-4804-B88E-B90842FC70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994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E7D8D-A931-4B14-A030-CC92071172F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0191C87-2D67-4F18-9E5B-314E15942C56}"/>
              </a:ext>
            </a:extLst>
          </p:cNvPr>
          <p:cNvGraphicFramePr>
            <a:graphicFrameLocks noGrp="1"/>
          </p:cNvGraphicFramePr>
          <p:nvPr>
            <p:ph type="chart" sz="quarter" idx="13"/>
            <p:extLst>
              <p:ext uri="{D42A27DB-BD31-4B8C-83A1-F6EECF244321}">
                <p14:modId xmlns:p14="http://schemas.microsoft.com/office/powerpoint/2010/main" val="422278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B3B5E-53F8-485A-A6B8-D577779C8EF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D0F412-BF4D-4E81-9792-F4156BE72C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1664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95CEF-EC04-48C5-B4E3-50BDE2051E02}"/>
              </a:ext>
            </a:extLst>
          </p:cNvPr>
          <p:cNvSpPr>
            <a:spLocks noGrp="1"/>
          </p:cNvSpPr>
          <p:nvPr>
            <p:ph type="title"/>
          </p:nvPr>
        </p:nvSpPr>
        <p:spPr/>
        <p:txBody>
          <a:bodyPr/>
          <a:lstStyle/>
          <a:p>
            <a:r>
              <a:rPr lang="en-US"/>
              <a:t>Attrition and Engagement Table</a:t>
            </a:r>
          </a:p>
        </p:txBody>
      </p:sp>
      <p:graphicFrame>
        <p:nvGraphicFramePr>
          <p:cNvPr id="5" name="Table Placeholder 4">
            <a:extLst>
              <a:ext uri="{FF2B5EF4-FFF2-40B4-BE49-F238E27FC236}">
                <a16:creationId xmlns:a16="http://schemas.microsoft.com/office/drawing/2014/main" id="{6DBD9F12-9380-4914-9181-32ADB55D2CDA}"/>
              </a:ext>
            </a:extLst>
          </p:cNvPr>
          <p:cNvGraphicFramePr>
            <a:graphicFrameLocks noGrp="1"/>
          </p:cNvGraphicFramePr>
          <p:nvPr>
            <p:ph type="tbl" sz="quarter" idx="13"/>
            <p:extLst>
              <p:ext uri="{D42A27DB-BD31-4B8C-83A1-F6EECF244321}">
                <p14:modId xmlns:p14="http://schemas.microsoft.com/office/powerpoint/2010/main" val="425926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9369586"/>
                    </a:ext>
                  </a:extLst>
                </a:gridCol>
                <a:gridCol w="1645920">
                  <a:extLst>
                    <a:ext uri="{9D8B030D-6E8A-4147-A177-3AD203B41FA5}">
                      <a16:colId xmlns:a16="http://schemas.microsoft.com/office/drawing/2014/main" val="3418800604"/>
                    </a:ext>
                  </a:extLst>
                </a:gridCol>
                <a:gridCol w="1645920">
                  <a:extLst>
                    <a:ext uri="{9D8B030D-6E8A-4147-A177-3AD203B41FA5}">
                      <a16:colId xmlns:a16="http://schemas.microsoft.com/office/drawing/2014/main" val="1383596517"/>
                    </a:ext>
                  </a:extLst>
                </a:gridCol>
                <a:gridCol w="1645920">
                  <a:extLst>
                    <a:ext uri="{9D8B030D-6E8A-4147-A177-3AD203B41FA5}">
                      <a16:colId xmlns:a16="http://schemas.microsoft.com/office/drawing/2014/main" val="431684986"/>
                    </a:ext>
                  </a:extLst>
                </a:gridCol>
                <a:gridCol w="1645920">
                  <a:extLst>
                    <a:ext uri="{9D8B030D-6E8A-4147-A177-3AD203B41FA5}">
                      <a16:colId xmlns:a16="http://schemas.microsoft.com/office/drawing/2014/main" val="1870331233"/>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2763176262"/>
                  </a:ext>
                </a:extLst>
              </a:tr>
              <a:tr h="370840">
                <a:tc>
                  <a:txBody>
                    <a:bodyPr/>
                    <a:lstStyle/>
                    <a:p>
                      <a:r>
                        <a:rPr lang="en-US" sz="1000"/>
                        <a:t>KOSÉ</a:t>
                      </a:r>
                    </a:p>
                  </a:txBody>
                  <a:tcPr/>
                </a:tc>
                <a:tc>
                  <a:txBody>
                    <a:bodyPr/>
                    <a:lstStyle/>
                    <a:p>
                      <a:r>
                        <a:rPr lang="en-US" sz="1000"/>
                        <a:t>376</a:t>
                      </a:r>
                    </a:p>
                  </a:txBody>
                  <a:tcPr/>
                </a:tc>
                <a:tc>
                  <a:txBody>
                    <a:bodyPr/>
                    <a:lstStyle/>
                    <a:p>
                      <a:r>
                        <a:rPr lang="en-US" sz="1000"/>
                        <a:t>30356</a:t>
                      </a:r>
                    </a:p>
                  </a:txBody>
                  <a:tcPr/>
                </a:tc>
                <a:tc>
                  <a:txBody>
                    <a:bodyPr/>
                    <a:lstStyle/>
                    <a:p>
                      <a:r>
                        <a:rPr lang="en-US" sz="1000"/>
                        <a:t>30979</a:t>
                      </a:r>
                    </a:p>
                  </a:txBody>
                  <a:tcPr/>
                </a:tc>
                <a:tc>
                  <a:txBody>
                    <a:bodyPr/>
                    <a:lstStyle/>
                    <a:p>
                      <a:r>
                        <a:rPr lang="en-US" sz="1000"/>
                        <a:t>6457</a:t>
                      </a:r>
                    </a:p>
                  </a:txBody>
                  <a:tcPr/>
                </a:tc>
                <a:extLst>
                  <a:ext uri="{0D108BD9-81ED-4DB2-BD59-A6C34878D82A}">
                    <a16:rowId xmlns:a16="http://schemas.microsoft.com/office/drawing/2014/main" val="4069012735"/>
                  </a:ext>
                </a:extLst>
              </a:tr>
            </a:tbl>
          </a:graphicData>
        </a:graphic>
      </p:graphicFrame>
      <p:sp>
        <p:nvSpPr>
          <p:cNvPr id="4" name="Text Placeholder 3">
            <a:extLst>
              <a:ext uri="{FF2B5EF4-FFF2-40B4-BE49-F238E27FC236}">
                <a16:creationId xmlns:a16="http://schemas.microsoft.com/office/drawing/2014/main" id="{69C69ECF-F7EE-4F54-97EE-CEC3CB7B6F6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83749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86E4-EC7A-41A1-A6DE-6826E2FCF3C3}"/>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12CC06B-27C3-433A-98CD-B8D8114C9AE2}"/>
              </a:ext>
            </a:extLst>
          </p:cNvPr>
          <p:cNvGraphicFramePr>
            <a:graphicFrameLocks noGrp="1"/>
          </p:cNvGraphicFramePr>
          <p:nvPr>
            <p:ph type="chart" sz="quarter" idx="13"/>
            <p:extLst>
              <p:ext uri="{D42A27DB-BD31-4B8C-83A1-F6EECF244321}">
                <p14:modId xmlns:p14="http://schemas.microsoft.com/office/powerpoint/2010/main" val="1918434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91EDA-AA65-4CC5-9853-58FCBC76196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925CBD0-DB07-4867-B758-284D30A21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022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D487-11AE-4E3F-9389-0B811CD01510}"/>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497D2A6B-BB29-4FFC-8B91-F9AE8F634E04}"/>
              </a:ext>
            </a:extLst>
          </p:cNvPr>
          <p:cNvGraphicFramePr>
            <a:graphicFrameLocks noGrp="1"/>
          </p:cNvGraphicFramePr>
          <p:nvPr>
            <p:ph type="tbl" sz="quarter" idx="13"/>
            <p:extLst>
              <p:ext uri="{D42A27DB-BD31-4B8C-83A1-F6EECF244321}">
                <p14:modId xmlns:p14="http://schemas.microsoft.com/office/powerpoint/2010/main" val="380145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2091740"/>
                    </a:ext>
                  </a:extLst>
                </a:gridCol>
                <a:gridCol w="2468880">
                  <a:extLst>
                    <a:ext uri="{9D8B030D-6E8A-4147-A177-3AD203B41FA5}">
                      <a16:colId xmlns:a16="http://schemas.microsoft.com/office/drawing/2014/main" val="2341089959"/>
                    </a:ext>
                  </a:extLst>
                </a:gridCol>
                <a:gridCol w="822960">
                  <a:extLst>
                    <a:ext uri="{9D8B030D-6E8A-4147-A177-3AD203B41FA5}">
                      <a16:colId xmlns:a16="http://schemas.microsoft.com/office/drawing/2014/main" val="458561861"/>
                    </a:ext>
                  </a:extLst>
                </a:gridCol>
                <a:gridCol w="822960">
                  <a:extLst>
                    <a:ext uri="{9D8B030D-6E8A-4147-A177-3AD203B41FA5}">
                      <a16:colId xmlns:a16="http://schemas.microsoft.com/office/drawing/2014/main" val="4235062140"/>
                    </a:ext>
                  </a:extLst>
                </a:gridCol>
                <a:gridCol w="822960">
                  <a:extLst>
                    <a:ext uri="{9D8B030D-6E8A-4147-A177-3AD203B41FA5}">
                      <a16:colId xmlns:a16="http://schemas.microsoft.com/office/drawing/2014/main" val="388715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2109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Gabriella Shan Mei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8272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MeiYen Lew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109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Oh Queenie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6828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Loo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29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Nur Aida Kamarudin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2505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Alverin 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7195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Kaushelia Shelia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0030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Cp MooN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5570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Pony Yune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1469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 Raini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7777308"/>
                  </a:ext>
                </a:extLst>
              </a:tr>
            </a:tbl>
          </a:graphicData>
        </a:graphic>
      </p:graphicFrame>
      <p:sp>
        <p:nvSpPr>
          <p:cNvPr id="4" name="Text Placeholder 3">
            <a:extLst>
              <a:ext uri="{FF2B5EF4-FFF2-40B4-BE49-F238E27FC236}">
                <a16:creationId xmlns:a16="http://schemas.microsoft.com/office/drawing/2014/main" id="{40972795-E48B-4612-8320-EE90DEAE3C5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32080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A3C7-6850-45E6-90C3-FD7C074758AC}"/>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1CD32F72-DAF8-4441-ADC8-FB736ACAEB2A}"/>
              </a:ext>
            </a:extLst>
          </p:cNvPr>
          <p:cNvGraphicFramePr>
            <a:graphicFrameLocks noGrp="1"/>
          </p:cNvGraphicFramePr>
          <p:nvPr>
            <p:ph type="tbl" sz="quarter" idx="13"/>
            <p:extLst>
              <p:ext uri="{D42A27DB-BD31-4B8C-83A1-F6EECF244321}">
                <p14:modId xmlns:p14="http://schemas.microsoft.com/office/powerpoint/2010/main" val="316643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8562491"/>
                    </a:ext>
                  </a:extLst>
                </a:gridCol>
                <a:gridCol w="2468880">
                  <a:extLst>
                    <a:ext uri="{9D8B030D-6E8A-4147-A177-3AD203B41FA5}">
                      <a16:colId xmlns:a16="http://schemas.microsoft.com/office/drawing/2014/main" val="1102845568"/>
                    </a:ext>
                  </a:extLst>
                </a:gridCol>
                <a:gridCol w="822960">
                  <a:extLst>
                    <a:ext uri="{9D8B030D-6E8A-4147-A177-3AD203B41FA5}">
                      <a16:colId xmlns:a16="http://schemas.microsoft.com/office/drawing/2014/main" val="2996396919"/>
                    </a:ext>
                  </a:extLst>
                </a:gridCol>
                <a:gridCol w="822960">
                  <a:extLst>
                    <a:ext uri="{9D8B030D-6E8A-4147-A177-3AD203B41FA5}">
                      <a16:colId xmlns:a16="http://schemas.microsoft.com/office/drawing/2014/main" val="1815703800"/>
                    </a:ext>
                  </a:extLst>
                </a:gridCol>
                <a:gridCol w="822960">
                  <a:extLst>
                    <a:ext uri="{9D8B030D-6E8A-4147-A177-3AD203B41FA5}">
                      <a16:colId xmlns:a16="http://schemas.microsoft.com/office/drawing/2014/main" val="34158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4335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Wen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337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Nurul Fateha Arif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8105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Ssean Chew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7325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Joyce Sylvester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858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7071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Laikuan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1885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Theresa 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43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 EE Yap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821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 Ng Fong Yung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5534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Cathy Koh 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9386443"/>
                  </a:ext>
                </a:extLst>
              </a:tr>
            </a:tbl>
          </a:graphicData>
        </a:graphic>
      </p:graphicFrame>
      <p:sp>
        <p:nvSpPr>
          <p:cNvPr id="4" name="Text Placeholder 3">
            <a:extLst>
              <a:ext uri="{FF2B5EF4-FFF2-40B4-BE49-F238E27FC236}">
                <a16:creationId xmlns:a16="http://schemas.microsoft.com/office/drawing/2014/main" id="{CD429A1C-B3AA-4907-A70F-E495795D776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7257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609B-925D-40BC-9FBF-E5F855728588}"/>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371620B8-7992-4887-A8E6-F06750A030D4}"/>
              </a:ext>
            </a:extLst>
          </p:cNvPr>
          <p:cNvGraphicFramePr>
            <a:graphicFrameLocks noGrp="1"/>
          </p:cNvGraphicFramePr>
          <p:nvPr>
            <p:ph type="tbl" sz="quarter" idx="13"/>
            <p:extLst>
              <p:ext uri="{D42A27DB-BD31-4B8C-83A1-F6EECF244321}">
                <p14:modId xmlns:p14="http://schemas.microsoft.com/office/powerpoint/2010/main" val="101845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134797"/>
                    </a:ext>
                  </a:extLst>
                </a:gridCol>
                <a:gridCol w="2468880">
                  <a:extLst>
                    <a:ext uri="{9D8B030D-6E8A-4147-A177-3AD203B41FA5}">
                      <a16:colId xmlns:a16="http://schemas.microsoft.com/office/drawing/2014/main" val="2606549548"/>
                    </a:ext>
                  </a:extLst>
                </a:gridCol>
                <a:gridCol w="822960">
                  <a:extLst>
                    <a:ext uri="{9D8B030D-6E8A-4147-A177-3AD203B41FA5}">
                      <a16:colId xmlns:a16="http://schemas.microsoft.com/office/drawing/2014/main" val="1277333834"/>
                    </a:ext>
                  </a:extLst>
                </a:gridCol>
                <a:gridCol w="822960">
                  <a:extLst>
                    <a:ext uri="{9D8B030D-6E8A-4147-A177-3AD203B41FA5}">
                      <a16:colId xmlns:a16="http://schemas.microsoft.com/office/drawing/2014/main" val="2473865117"/>
                    </a:ext>
                  </a:extLst>
                </a:gridCol>
                <a:gridCol w="822960">
                  <a:extLst>
                    <a:ext uri="{9D8B030D-6E8A-4147-A177-3AD203B41FA5}">
                      <a16:colId xmlns:a16="http://schemas.microsoft.com/office/drawing/2014/main" val="242820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1329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Justice 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567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Lys Leoi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1561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Margaret Cheong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3661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Eugenie 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45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Kuang Yee 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00989448"/>
                  </a:ext>
                </a:extLst>
              </a:tr>
            </a:tbl>
          </a:graphicData>
        </a:graphic>
      </p:graphicFrame>
      <p:sp>
        <p:nvSpPr>
          <p:cNvPr id="4" name="Text Placeholder 3">
            <a:extLst>
              <a:ext uri="{FF2B5EF4-FFF2-40B4-BE49-F238E27FC236}">
                <a16:creationId xmlns:a16="http://schemas.microsoft.com/office/drawing/2014/main" id="{3E0F22F0-FAC6-4E9A-AB0B-C2F85BE7D12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19210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477E-892B-45A4-B856-C7F223141A3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0062E73-C0BB-43B3-8DE3-B75CDFC99F6F}"/>
              </a:ext>
            </a:extLst>
          </p:cNvPr>
          <p:cNvGraphicFramePr>
            <a:graphicFrameLocks noGrp="1"/>
          </p:cNvGraphicFramePr>
          <p:nvPr>
            <p:ph type="chart" sz="quarter" idx="13"/>
            <p:extLst>
              <p:ext uri="{D42A27DB-BD31-4B8C-83A1-F6EECF244321}">
                <p14:modId xmlns:p14="http://schemas.microsoft.com/office/powerpoint/2010/main" val="2688582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63019-59CD-4ED5-9B27-725969E9DF4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214A545-5800-4807-B9FD-8300E5D05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330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49399-6DF3-4EC9-9AE5-C7D02A89E70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799231E-1AAE-44D2-BD9D-7D057976195D}"/>
              </a:ext>
            </a:extLst>
          </p:cNvPr>
          <p:cNvGraphicFramePr>
            <a:graphicFrameLocks noGrp="1"/>
          </p:cNvGraphicFramePr>
          <p:nvPr>
            <p:ph type="chart" sz="quarter" idx="13"/>
            <p:extLst>
              <p:ext uri="{D42A27DB-BD31-4B8C-83A1-F6EECF244321}">
                <p14:modId xmlns:p14="http://schemas.microsoft.com/office/powerpoint/2010/main" val="3499093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95680-6283-4FA3-B74E-A8FDFB412AB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D15BC00-D523-4CBC-A09E-42F686119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73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F4FBB-25D9-41D5-BF57-1DB9395C0738}"/>
              </a:ext>
            </a:extLst>
          </p:cNvPr>
          <p:cNvSpPr>
            <a:spLocks noGrp="1"/>
          </p:cNvSpPr>
          <p:nvPr>
            <p:ph type="title"/>
          </p:nvPr>
        </p:nvSpPr>
        <p:spPr/>
        <p:txBody>
          <a:bodyPr/>
          <a:lstStyle/>
          <a:p>
            <a:r>
              <a:rPr lang="en-US"/>
              <a:t>FB - Own Posts Table w. Custom I-Rate (Insights) - 1 of 11</a:t>
            </a:r>
          </a:p>
        </p:txBody>
      </p:sp>
      <p:graphicFrame>
        <p:nvGraphicFramePr>
          <p:cNvPr id="5" name="Table Placeholder 4">
            <a:extLst>
              <a:ext uri="{FF2B5EF4-FFF2-40B4-BE49-F238E27FC236}">
                <a16:creationId xmlns:a16="http://schemas.microsoft.com/office/drawing/2014/main" id="{5F103EE8-009F-4955-B334-F35A071446B8}"/>
              </a:ext>
            </a:extLst>
          </p:cNvPr>
          <p:cNvGraphicFramePr>
            <a:graphicFrameLocks noGrp="1"/>
          </p:cNvGraphicFramePr>
          <p:nvPr>
            <p:ph type="tbl" sz="quarter" idx="13"/>
            <p:extLst>
              <p:ext uri="{D42A27DB-BD31-4B8C-83A1-F6EECF244321}">
                <p14:modId xmlns:p14="http://schemas.microsoft.com/office/powerpoint/2010/main" val="49790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7826717"/>
                    </a:ext>
                  </a:extLst>
                </a:gridCol>
                <a:gridCol w="617220">
                  <a:extLst>
                    <a:ext uri="{9D8B030D-6E8A-4147-A177-3AD203B41FA5}">
                      <a16:colId xmlns:a16="http://schemas.microsoft.com/office/drawing/2014/main" val="999684811"/>
                    </a:ext>
                  </a:extLst>
                </a:gridCol>
                <a:gridCol w="617220">
                  <a:extLst>
                    <a:ext uri="{9D8B030D-6E8A-4147-A177-3AD203B41FA5}">
                      <a16:colId xmlns:a16="http://schemas.microsoft.com/office/drawing/2014/main" val="118902705"/>
                    </a:ext>
                  </a:extLst>
                </a:gridCol>
                <a:gridCol w="534924">
                  <a:extLst>
                    <a:ext uri="{9D8B030D-6E8A-4147-A177-3AD203B41FA5}">
                      <a16:colId xmlns:a16="http://schemas.microsoft.com/office/drawing/2014/main" val="483647980"/>
                    </a:ext>
                  </a:extLst>
                </a:gridCol>
                <a:gridCol w="534924">
                  <a:extLst>
                    <a:ext uri="{9D8B030D-6E8A-4147-A177-3AD203B41FA5}">
                      <a16:colId xmlns:a16="http://schemas.microsoft.com/office/drawing/2014/main" val="3079165648"/>
                    </a:ext>
                  </a:extLst>
                </a:gridCol>
                <a:gridCol w="411480">
                  <a:extLst>
                    <a:ext uri="{9D8B030D-6E8A-4147-A177-3AD203B41FA5}">
                      <a16:colId xmlns:a16="http://schemas.microsoft.com/office/drawing/2014/main" val="437425772"/>
                    </a:ext>
                  </a:extLst>
                </a:gridCol>
                <a:gridCol w="534924">
                  <a:extLst>
                    <a:ext uri="{9D8B030D-6E8A-4147-A177-3AD203B41FA5}">
                      <a16:colId xmlns:a16="http://schemas.microsoft.com/office/drawing/2014/main" val="1645196647"/>
                    </a:ext>
                  </a:extLst>
                </a:gridCol>
                <a:gridCol w="534924">
                  <a:extLst>
                    <a:ext uri="{9D8B030D-6E8A-4147-A177-3AD203B41FA5}">
                      <a16:colId xmlns:a16="http://schemas.microsoft.com/office/drawing/2014/main" val="1205801124"/>
                    </a:ext>
                  </a:extLst>
                </a:gridCol>
                <a:gridCol w="534924">
                  <a:extLst>
                    <a:ext uri="{9D8B030D-6E8A-4147-A177-3AD203B41FA5}">
                      <a16:colId xmlns:a16="http://schemas.microsoft.com/office/drawing/2014/main" val="110914856"/>
                    </a:ext>
                  </a:extLst>
                </a:gridCol>
                <a:gridCol w="534924">
                  <a:extLst>
                    <a:ext uri="{9D8B030D-6E8A-4147-A177-3AD203B41FA5}">
                      <a16:colId xmlns:a16="http://schemas.microsoft.com/office/drawing/2014/main" val="1534549745"/>
                    </a:ext>
                  </a:extLst>
                </a:gridCol>
                <a:gridCol w="534924">
                  <a:extLst>
                    <a:ext uri="{9D8B030D-6E8A-4147-A177-3AD203B41FA5}">
                      <a16:colId xmlns:a16="http://schemas.microsoft.com/office/drawing/2014/main" val="2015972521"/>
                    </a:ext>
                  </a:extLst>
                </a:gridCol>
                <a:gridCol w="370332">
                  <a:extLst>
                    <a:ext uri="{9D8B030D-6E8A-4147-A177-3AD203B41FA5}">
                      <a16:colId xmlns:a16="http://schemas.microsoft.com/office/drawing/2014/main" val="325320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731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- 2018-02-28 12:03:00</a:t>
                      </a:r>
                      <a:r>
                        <a:rPr kumimoji="0" lang="en-US" sz="1000" b="0" i="0" u="none" strike="noStrike" kern="1200" cap="none" spc="0" normalizeH="0" baseline="0" noProof="0">
                          <a:ln>
                            <a:noFill/>
                          </a:ln>
                          <a:solidFill>
                            <a:prstClr val="black"/>
                          </a:solidFill>
                          <a:effectLst/>
                          <a:uLnTx/>
                          <a:uFillTx/>
                          <a:latin typeface="+mn-lt"/>
                          <a:ea typeface="+mn-ea"/>
                          <a:cs typeface="+mn-cs"/>
                        </a:rPr>
                        <a:t>
Bring forth prosperity with a gorgeous ensemble of red and gold, paired with Esprique Skin Pact UV, Esprique Glow Eye Veil, and Esprique Rich Essence Rouge!
#kosemy #ootd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381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- 2018-02-27 11:04:00</a:t>
                      </a:r>
                      <a:r>
                        <a:rPr kumimoji="0" lang="en-US" sz="1000" b="0" i="0" u="none" strike="noStrike" kern="1200" cap="none" spc="0" normalizeH="0" baseline="0" noProof="0">
                          <a:ln>
                            <a:noFill/>
                          </a:ln>
                          <a:solidFill>
                            <a:prstClr val="black"/>
                          </a:solidFill>
                          <a:effectLst/>
                          <a:uLnTx/>
                          <a:uFillTx/>
                          <a:latin typeface="+mn-lt"/>
                          <a:ea typeface="+mn-ea"/>
                          <a:cs typeface="+mn-cs"/>
                        </a:rPr>
                        <a:t>
Our favourite this month, Sekkisei Double Mask - 2 steps to remove blackheads and rejuvenate your skin without causing enlarged pores. 
Try it out now, get a free sample at: http://kose.com.my/ikigai/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307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- 2018-02-26 14:26:01</a:t>
                      </a:r>
                      <a:r>
                        <a:rPr kumimoji="0" lang="en-US" sz="1000" b="0" i="0" u="none" strike="noStrike" kern="1200" cap="none" spc="0" normalizeH="0" baseline="0" noProof="0">
                          <a:ln>
                            <a:noFill/>
                          </a:ln>
                          <a:solidFill>
                            <a:prstClr val="black"/>
                          </a:solidFill>
                          <a:effectLst/>
                          <a:uLnTx/>
                          <a:uFillTx/>
                          <a:latin typeface="+mn-lt"/>
                          <a:ea typeface="+mn-ea"/>
                          <a:cs typeface="+mn-cs"/>
                        </a:rPr>
                        <a:t>
Our best-selling SEKKISEI Lotion comes in a limited edition packaging with a special upsize to 500ML while stocks last. Experience the cool and refreshing lotion that is proven to moisturise and brighten your skin before it sells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7344200"/>
                  </a:ext>
                </a:extLst>
              </a:tr>
            </a:tbl>
          </a:graphicData>
        </a:graphic>
      </p:graphicFrame>
      <p:sp>
        <p:nvSpPr>
          <p:cNvPr id="4" name="Text Placeholder 3">
            <a:extLst>
              <a:ext uri="{FF2B5EF4-FFF2-40B4-BE49-F238E27FC236}">
                <a16:creationId xmlns:a16="http://schemas.microsoft.com/office/drawing/2014/main" id="{B9FEC1B5-909C-45F3-AB27-6ADC617865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96537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9EAD8-A45B-44DD-97B0-3AEED6AB0777}"/>
              </a:ext>
            </a:extLst>
          </p:cNvPr>
          <p:cNvSpPr>
            <a:spLocks noGrp="1"/>
          </p:cNvSpPr>
          <p:nvPr>
            <p:ph type="title"/>
          </p:nvPr>
        </p:nvSpPr>
        <p:spPr/>
        <p:txBody>
          <a:bodyPr/>
          <a:lstStyle/>
          <a:p>
            <a:r>
              <a:rPr lang="en-US"/>
              <a:t>FB - Own Posts Table w. Custom I-Rate (Insights) - 2 of 11</a:t>
            </a:r>
          </a:p>
        </p:txBody>
      </p:sp>
      <p:graphicFrame>
        <p:nvGraphicFramePr>
          <p:cNvPr id="5" name="Table Placeholder 4">
            <a:extLst>
              <a:ext uri="{FF2B5EF4-FFF2-40B4-BE49-F238E27FC236}">
                <a16:creationId xmlns:a16="http://schemas.microsoft.com/office/drawing/2014/main" id="{28E02E36-5127-460B-B24E-94EB318B760A}"/>
              </a:ext>
            </a:extLst>
          </p:cNvPr>
          <p:cNvGraphicFramePr>
            <a:graphicFrameLocks noGrp="1"/>
          </p:cNvGraphicFramePr>
          <p:nvPr>
            <p:ph type="tbl" sz="quarter" idx="13"/>
            <p:extLst>
              <p:ext uri="{D42A27DB-BD31-4B8C-83A1-F6EECF244321}">
                <p14:modId xmlns:p14="http://schemas.microsoft.com/office/powerpoint/2010/main" val="166380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4835335"/>
                    </a:ext>
                  </a:extLst>
                </a:gridCol>
                <a:gridCol w="617220">
                  <a:extLst>
                    <a:ext uri="{9D8B030D-6E8A-4147-A177-3AD203B41FA5}">
                      <a16:colId xmlns:a16="http://schemas.microsoft.com/office/drawing/2014/main" val="4225287092"/>
                    </a:ext>
                  </a:extLst>
                </a:gridCol>
                <a:gridCol w="617220">
                  <a:extLst>
                    <a:ext uri="{9D8B030D-6E8A-4147-A177-3AD203B41FA5}">
                      <a16:colId xmlns:a16="http://schemas.microsoft.com/office/drawing/2014/main" val="3098296207"/>
                    </a:ext>
                  </a:extLst>
                </a:gridCol>
                <a:gridCol w="534924">
                  <a:extLst>
                    <a:ext uri="{9D8B030D-6E8A-4147-A177-3AD203B41FA5}">
                      <a16:colId xmlns:a16="http://schemas.microsoft.com/office/drawing/2014/main" val="4023615764"/>
                    </a:ext>
                  </a:extLst>
                </a:gridCol>
                <a:gridCol w="534924">
                  <a:extLst>
                    <a:ext uri="{9D8B030D-6E8A-4147-A177-3AD203B41FA5}">
                      <a16:colId xmlns:a16="http://schemas.microsoft.com/office/drawing/2014/main" val="449867761"/>
                    </a:ext>
                  </a:extLst>
                </a:gridCol>
                <a:gridCol w="411480">
                  <a:extLst>
                    <a:ext uri="{9D8B030D-6E8A-4147-A177-3AD203B41FA5}">
                      <a16:colId xmlns:a16="http://schemas.microsoft.com/office/drawing/2014/main" val="955541764"/>
                    </a:ext>
                  </a:extLst>
                </a:gridCol>
                <a:gridCol w="534924">
                  <a:extLst>
                    <a:ext uri="{9D8B030D-6E8A-4147-A177-3AD203B41FA5}">
                      <a16:colId xmlns:a16="http://schemas.microsoft.com/office/drawing/2014/main" val="3256616904"/>
                    </a:ext>
                  </a:extLst>
                </a:gridCol>
                <a:gridCol w="534924">
                  <a:extLst>
                    <a:ext uri="{9D8B030D-6E8A-4147-A177-3AD203B41FA5}">
                      <a16:colId xmlns:a16="http://schemas.microsoft.com/office/drawing/2014/main" val="3758611729"/>
                    </a:ext>
                  </a:extLst>
                </a:gridCol>
                <a:gridCol w="534924">
                  <a:extLst>
                    <a:ext uri="{9D8B030D-6E8A-4147-A177-3AD203B41FA5}">
                      <a16:colId xmlns:a16="http://schemas.microsoft.com/office/drawing/2014/main" val="3972883650"/>
                    </a:ext>
                  </a:extLst>
                </a:gridCol>
                <a:gridCol w="534924">
                  <a:extLst>
                    <a:ext uri="{9D8B030D-6E8A-4147-A177-3AD203B41FA5}">
                      <a16:colId xmlns:a16="http://schemas.microsoft.com/office/drawing/2014/main" val="1496197154"/>
                    </a:ext>
                  </a:extLst>
                </a:gridCol>
                <a:gridCol w="534924">
                  <a:extLst>
                    <a:ext uri="{9D8B030D-6E8A-4147-A177-3AD203B41FA5}">
                      <a16:colId xmlns:a16="http://schemas.microsoft.com/office/drawing/2014/main" val="1865995887"/>
                    </a:ext>
                  </a:extLst>
                </a:gridCol>
                <a:gridCol w="370332">
                  <a:extLst>
                    <a:ext uri="{9D8B030D-6E8A-4147-A177-3AD203B41FA5}">
                      <a16:colId xmlns:a16="http://schemas.microsoft.com/office/drawing/2014/main" val="358112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708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- 2018-02-23 09:53:00</a:t>
                      </a:r>
                      <a:r>
                        <a:rPr kumimoji="0" lang="en-US" sz="1000" b="0" i="0" u="none" strike="noStrike" kern="1200" cap="none" spc="0" normalizeH="0" baseline="0" noProof="0">
                          <a:ln>
                            <a:noFill/>
                          </a:ln>
                          <a:solidFill>
                            <a:prstClr val="black"/>
                          </a:solidFill>
                          <a:effectLst/>
                          <a:uLnTx/>
                          <a:uFillTx/>
                          <a:latin typeface="+mn-lt"/>
                          <a:ea typeface="+mn-ea"/>
                          <a:cs typeface="+mn-cs"/>
                        </a:rPr>
                        <a:t>
Inspired by New Beginnings, go for a natural glow with light touches of ESPRIQUE Glow Eye Veil, Glow Cheek OR3 and ESPRIQUE Liquid Eyeliner BR301 for that effortless elegance.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631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- 2018-02-22 10:22:00</a:t>
                      </a:r>
                      <a:r>
                        <a:rPr kumimoji="0" lang="en-US" sz="1000" b="0" i="0" u="none" strike="noStrike" kern="1200" cap="none" spc="0" normalizeH="0" baseline="0" noProof="0">
                          <a:ln>
                            <a:noFill/>
                          </a:ln>
                          <a:solidFill>
                            <a:prstClr val="black"/>
                          </a:solidFill>
                          <a:effectLst/>
                          <a:uLnTx/>
                          <a:uFillTx/>
                          <a:latin typeface="+mn-lt"/>
                          <a:ea typeface="+mn-ea"/>
                          <a:cs typeface="+mn-cs"/>
                        </a:rPr>
                        <a:t>
They say…happiness comes in pairs ;)  Featuring Sekkisei Lotion and Sekkisei Enriched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161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- 2018-02-21 12:50:00</a:t>
                      </a:r>
                      <a:r>
                        <a:rPr kumimoji="0" lang="en-US" sz="1000" b="0" i="0" u="none" strike="noStrike" kern="1200" cap="none" spc="0" normalizeH="0" baseline="0" noProof="0">
                          <a:ln>
                            <a:noFill/>
                          </a:ln>
                          <a:solidFill>
                            <a:prstClr val="black"/>
                          </a:solidFill>
                          <a:effectLst/>
                          <a:uLnTx/>
                          <a:uFillTx/>
                          <a:latin typeface="+mn-lt"/>
                          <a:ea typeface="+mn-ea"/>
                          <a:cs typeface="+mn-cs"/>
                        </a:rPr>
                        <a:t>
Have you been loving our Sekkisei Double Mask Tip? Here's your chance to grab it in a set that allows you to save up to 58%. Get yours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1540203"/>
                  </a:ext>
                </a:extLst>
              </a:tr>
            </a:tbl>
          </a:graphicData>
        </a:graphic>
      </p:graphicFrame>
      <p:sp>
        <p:nvSpPr>
          <p:cNvPr id="4" name="Text Placeholder 3">
            <a:extLst>
              <a:ext uri="{FF2B5EF4-FFF2-40B4-BE49-F238E27FC236}">
                <a16:creationId xmlns:a16="http://schemas.microsoft.com/office/drawing/2014/main" id="{EDF0723C-3F0C-40CC-868D-765D65BDF31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9624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98195-54D0-4E62-8193-145A9D4B2DF3}"/>
              </a:ext>
            </a:extLst>
          </p:cNvPr>
          <p:cNvSpPr>
            <a:spLocks noGrp="1"/>
          </p:cNvSpPr>
          <p:nvPr>
            <p:ph type="title"/>
          </p:nvPr>
        </p:nvSpPr>
        <p:spPr/>
        <p:txBody>
          <a:bodyPr/>
          <a:lstStyle/>
          <a:p>
            <a:r>
              <a:rPr lang="en-US"/>
              <a:t>FB - Own Posts Table w. Custom I-Rate (Insights) - 3 of 11</a:t>
            </a:r>
          </a:p>
        </p:txBody>
      </p:sp>
      <p:graphicFrame>
        <p:nvGraphicFramePr>
          <p:cNvPr id="5" name="Table Placeholder 4">
            <a:extLst>
              <a:ext uri="{FF2B5EF4-FFF2-40B4-BE49-F238E27FC236}">
                <a16:creationId xmlns:a16="http://schemas.microsoft.com/office/drawing/2014/main" id="{628D2688-681D-4442-B5E8-843296167032}"/>
              </a:ext>
            </a:extLst>
          </p:cNvPr>
          <p:cNvGraphicFramePr>
            <a:graphicFrameLocks noGrp="1"/>
          </p:cNvGraphicFramePr>
          <p:nvPr>
            <p:ph type="tbl" sz="quarter" idx="13"/>
            <p:extLst>
              <p:ext uri="{D42A27DB-BD31-4B8C-83A1-F6EECF244321}">
                <p14:modId xmlns:p14="http://schemas.microsoft.com/office/powerpoint/2010/main" val="164807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3403436"/>
                    </a:ext>
                  </a:extLst>
                </a:gridCol>
                <a:gridCol w="617220">
                  <a:extLst>
                    <a:ext uri="{9D8B030D-6E8A-4147-A177-3AD203B41FA5}">
                      <a16:colId xmlns:a16="http://schemas.microsoft.com/office/drawing/2014/main" val="3031435549"/>
                    </a:ext>
                  </a:extLst>
                </a:gridCol>
                <a:gridCol w="617220">
                  <a:extLst>
                    <a:ext uri="{9D8B030D-6E8A-4147-A177-3AD203B41FA5}">
                      <a16:colId xmlns:a16="http://schemas.microsoft.com/office/drawing/2014/main" val="3648560838"/>
                    </a:ext>
                  </a:extLst>
                </a:gridCol>
                <a:gridCol w="534924">
                  <a:extLst>
                    <a:ext uri="{9D8B030D-6E8A-4147-A177-3AD203B41FA5}">
                      <a16:colId xmlns:a16="http://schemas.microsoft.com/office/drawing/2014/main" val="1528493195"/>
                    </a:ext>
                  </a:extLst>
                </a:gridCol>
                <a:gridCol w="534924">
                  <a:extLst>
                    <a:ext uri="{9D8B030D-6E8A-4147-A177-3AD203B41FA5}">
                      <a16:colId xmlns:a16="http://schemas.microsoft.com/office/drawing/2014/main" val="3858263145"/>
                    </a:ext>
                  </a:extLst>
                </a:gridCol>
                <a:gridCol w="411480">
                  <a:extLst>
                    <a:ext uri="{9D8B030D-6E8A-4147-A177-3AD203B41FA5}">
                      <a16:colId xmlns:a16="http://schemas.microsoft.com/office/drawing/2014/main" val="460479831"/>
                    </a:ext>
                  </a:extLst>
                </a:gridCol>
                <a:gridCol w="534924">
                  <a:extLst>
                    <a:ext uri="{9D8B030D-6E8A-4147-A177-3AD203B41FA5}">
                      <a16:colId xmlns:a16="http://schemas.microsoft.com/office/drawing/2014/main" val="1735080800"/>
                    </a:ext>
                  </a:extLst>
                </a:gridCol>
                <a:gridCol w="534924">
                  <a:extLst>
                    <a:ext uri="{9D8B030D-6E8A-4147-A177-3AD203B41FA5}">
                      <a16:colId xmlns:a16="http://schemas.microsoft.com/office/drawing/2014/main" val="4107125676"/>
                    </a:ext>
                  </a:extLst>
                </a:gridCol>
                <a:gridCol w="534924">
                  <a:extLst>
                    <a:ext uri="{9D8B030D-6E8A-4147-A177-3AD203B41FA5}">
                      <a16:colId xmlns:a16="http://schemas.microsoft.com/office/drawing/2014/main" val="1571794520"/>
                    </a:ext>
                  </a:extLst>
                </a:gridCol>
                <a:gridCol w="534924">
                  <a:extLst>
                    <a:ext uri="{9D8B030D-6E8A-4147-A177-3AD203B41FA5}">
                      <a16:colId xmlns:a16="http://schemas.microsoft.com/office/drawing/2014/main" val="2758484039"/>
                    </a:ext>
                  </a:extLst>
                </a:gridCol>
                <a:gridCol w="534924">
                  <a:extLst>
                    <a:ext uri="{9D8B030D-6E8A-4147-A177-3AD203B41FA5}">
                      <a16:colId xmlns:a16="http://schemas.microsoft.com/office/drawing/2014/main" val="2474796737"/>
                    </a:ext>
                  </a:extLst>
                </a:gridCol>
                <a:gridCol w="370332">
                  <a:extLst>
                    <a:ext uri="{9D8B030D-6E8A-4147-A177-3AD203B41FA5}">
                      <a16:colId xmlns:a16="http://schemas.microsoft.com/office/drawing/2014/main" val="318252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240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- 2018-02-20 11:14:00</a:t>
                      </a:r>
                      <a:r>
                        <a:rPr kumimoji="0" lang="en-US" sz="1000" b="0" i="0" u="none" strike="noStrike" kern="1200" cap="none" spc="0" normalizeH="0" baseline="0" noProof="0">
                          <a:ln>
                            <a:noFill/>
                          </a:ln>
                          <a:solidFill>
                            <a:prstClr val="black"/>
                          </a:solidFill>
                          <a:effectLst/>
                          <a:uLnTx/>
                          <a:uFillTx/>
                          <a:latin typeface="+mn-lt"/>
                          <a:ea typeface="+mn-ea"/>
                          <a:cs typeface="+mn-cs"/>
                        </a:rPr>
                        <a:t>
All play and no rest can make your skin look dull and rough. Brighten up so you'll look fresh going back to work with Sekkisei's Bestsellers Masks!
Start with Sekkisei Clear Whitening Mask to brighten, unclog pores, and remove blackheads. Follow up with Sekkisei Lotion for fine-textured, hydrated, and translucent snow-like skin. And lastly, use Sekkisei Herbal Mask as a nourishing overnight mask that soothes skin and boosts hydration levels!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9421404"/>
                  </a:ext>
                </a:extLst>
              </a:tr>
            </a:tbl>
          </a:graphicData>
        </a:graphic>
      </p:graphicFrame>
      <p:sp>
        <p:nvSpPr>
          <p:cNvPr id="4" name="Text Placeholder 3">
            <a:extLst>
              <a:ext uri="{FF2B5EF4-FFF2-40B4-BE49-F238E27FC236}">
                <a16:creationId xmlns:a16="http://schemas.microsoft.com/office/drawing/2014/main" id="{A3830D27-EC1E-44ED-9359-75E20DCF9F9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29076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F8212-C9A3-4888-92CA-82017A7105B2}"/>
              </a:ext>
            </a:extLst>
          </p:cNvPr>
          <p:cNvSpPr>
            <a:spLocks noGrp="1"/>
          </p:cNvSpPr>
          <p:nvPr>
            <p:ph type="title"/>
          </p:nvPr>
        </p:nvSpPr>
        <p:spPr/>
        <p:txBody>
          <a:bodyPr/>
          <a:lstStyle/>
          <a:p>
            <a:r>
              <a:rPr lang="en-US"/>
              <a:t>FB - Own Posts Table w. Custom I-Rate (Insights) - 4 of 11</a:t>
            </a:r>
          </a:p>
        </p:txBody>
      </p:sp>
      <p:graphicFrame>
        <p:nvGraphicFramePr>
          <p:cNvPr id="5" name="Table Placeholder 4">
            <a:extLst>
              <a:ext uri="{FF2B5EF4-FFF2-40B4-BE49-F238E27FC236}">
                <a16:creationId xmlns:a16="http://schemas.microsoft.com/office/drawing/2014/main" id="{EEA4851A-E6A7-45A2-8FF6-C7F00B30702C}"/>
              </a:ext>
            </a:extLst>
          </p:cNvPr>
          <p:cNvGraphicFramePr>
            <a:graphicFrameLocks noGrp="1"/>
          </p:cNvGraphicFramePr>
          <p:nvPr>
            <p:ph type="tbl" sz="quarter" idx="13"/>
            <p:extLst>
              <p:ext uri="{D42A27DB-BD31-4B8C-83A1-F6EECF244321}">
                <p14:modId xmlns:p14="http://schemas.microsoft.com/office/powerpoint/2010/main" val="183491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5795089"/>
                    </a:ext>
                  </a:extLst>
                </a:gridCol>
                <a:gridCol w="617220">
                  <a:extLst>
                    <a:ext uri="{9D8B030D-6E8A-4147-A177-3AD203B41FA5}">
                      <a16:colId xmlns:a16="http://schemas.microsoft.com/office/drawing/2014/main" val="41766864"/>
                    </a:ext>
                  </a:extLst>
                </a:gridCol>
                <a:gridCol w="617220">
                  <a:extLst>
                    <a:ext uri="{9D8B030D-6E8A-4147-A177-3AD203B41FA5}">
                      <a16:colId xmlns:a16="http://schemas.microsoft.com/office/drawing/2014/main" val="3317242503"/>
                    </a:ext>
                  </a:extLst>
                </a:gridCol>
                <a:gridCol w="534924">
                  <a:extLst>
                    <a:ext uri="{9D8B030D-6E8A-4147-A177-3AD203B41FA5}">
                      <a16:colId xmlns:a16="http://schemas.microsoft.com/office/drawing/2014/main" val="3671702547"/>
                    </a:ext>
                  </a:extLst>
                </a:gridCol>
                <a:gridCol w="534924">
                  <a:extLst>
                    <a:ext uri="{9D8B030D-6E8A-4147-A177-3AD203B41FA5}">
                      <a16:colId xmlns:a16="http://schemas.microsoft.com/office/drawing/2014/main" val="1334838776"/>
                    </a:ext>
                  </a:extLst>
                </a:gridCol>
                <a:gridCol w="411480">
                  <a:extLst>
                    <a:ext uri="{9D8B030D-6E8A-4147-A177-3AD203B41FA5}">
                      <a16:colId xmlns:a16="http://schemas.microsoft.com/office/drawing/2014/main" val="2176548202"/>
                    </a:ext>
                  </a:extLst>
                </a:gridCol>
                <a:gridCol w="534924">
                  <a:extLst>
                    <a:ext uri="{9D8B030D-6E8A-4147-A177-3AD203B41FA5}">
                      <a16:colId xmlns:a16="http://schemas.microsoft.com/office/drawing/2014/main" val="563648764"/>
                    </a:ext>
                  </a:extLst>
                </a:gridCol>
                <a:gridCol w="534924">
                  <a:extLst>
                    <a:ext uri="{9D8B030D-6E8A-4147-A177-3AD203B41FA5}">
                      <a16:colId xmlns:a16="http://schemas.microsoft.com/office/drawing/2014/main" val="2921966356"/>
                    </a:ext>
                  </a:extLst>
                </a:gridCol>
                <a:gridCol w="534924">
                  <a:extLst>
                    <a:ext uri="{9D8B030D-6E8A-4147-A177-3AD203B41FA5}">
                      <a16:colId xmlns:a16="http://schemas.microsoft.com/office/drawing/2014/main" val="2164937546"/>
                    </a:ext>
                  </a:extLst>
                </a:gridCol>
                <a:gridCol w="534924">
                  <a:extLst>
                    <a:ext uri="{9D8B030D-6E8A-4147-A177-3AD203B41FA5}">
                      <a16:colId xmlns:a16="http://schemas.microsoft.com/office/drawing/2014/main" val="3161263861"/>
                    </a:ext>
                  </a:extLst>
                </a:gridCol>
                <a:gridCol w="534924">
                  <a:extLst>
                    <a:ext uri="{9D8B030D-6E8A-4147-A177-3AD203B41FA5}">
                      <a16:colId xmlns:a16="http://schemas.microsoft.com/office/drawing/2014/main" val="2041853246"/>
                    </a:ext>
                  </a:extLst>
                </a:gridCol>
                <a:gridCol w="370332">
                  <a:extLst>
                    <a:ext uri="{9D8B030D-6E8A-4147-A177-3AD203B41FA5}">
                      <a16:colId xmlns:a16="http://schemas.microsoft.com/office/drawing/2014/main" val="2736589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13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- 2018-02-19 12:48:00</a:t>
                      </a:r>
                      <a:r>
                        <a:rPr kumimoji="0" lang="en-US" sz="1000" b="0" i="0" u="none" strike="noStrike" kern="1200" cap="none" spc="0" normalizeH="0" baseline="0" noProof="0">
                          <a:ln>
                            <a:noFill/>
                          </a:ln>
                          <a:solidFill>
                            <a:prstClr val="black"/>
                          </a:solidFill>
                          <a:effectLst/>
                          <a:uLnTx/>
                          <a:uFillTx/>
                          <a:latin typeface="+mn-lt"/>
                          <a:ea typeface="+mn-ea"/>
                          <a:cs typeface="+mn-cs"/>
                        </a:rPr>
                        <a:t>
It's a busy time as there's lots of visiting, eating, and celebrating to do. But remember to take time and treat your skin as well. Use Sekkisei Herbal Gel as a quick glow fix on the go, to nourish and maintain your Beautiful Skin Ritual!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211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- 2018-02-16 08:08:00</a:t>
                      </a:r>
                      <a:r>
                        <a:rPr kumimoji="0" lang="en-US" sz="1000" b="0" i="0" u="none" strike="noStrike" kern="1200" cap="none" spc="0" normalizeH="0" baseline="0" noProof="0">
                          <a:ln>
                            <a:noFill/>
                          </a:ln>
                          <a:solidFill>
                            <a:prstClr val="black"/>
                          </a:solidFill>
                          <a:effectLst/>
                          <a:uLnTx/>
                          <a:uFillTx/>
                          <a:latin typeface="+mn-lt"/>
                          <a:ea typeface="+mn-ea"/>
                          <a:cs typeface="+mn-cs"/>
                        </a:rPr>
                        <a:t>
Happy Chinese New Year and Happy Year of the Dog 🐶 to all our fans who are celebrating! Wishing everyone joy, happiness and prosperity this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120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- 2018-02-15 12:54:00</a:t>
                      </a:r>
                      <a:r>
                        <a:rPr kumimoji="0" lang="en-US" sz="1000" b="0" i="0" u="none" strike="noStrike" kern="1200" cap="none" spc="0" normalizeH="0" baseline="0" noProof="0">
                          <a:ln>
                            <a:noFill/>
                          </a:ln>
                          <a:solidFill>
                            <a:prstClr val="black"/>
                          </a:solidFill>
                          <a:effectLst/>
                          <a:uLnTx/>
                          <a:uFillTx/>
                          <a:latin typeface="+mn-lt"/>
                          <a:ea typeface="+mn-ea"/>
                          <a:cs typeface="+mn-cs"/>
                        </a:rPr>
                        <a:t>
Chinese New Year is tomorrow and there's so much to do. But don't forget to follow your Beautiful Skin Ritual, now is the time to give your skin a huge dose of hydration with Sekkisei Lotion to keep it looking great!
#kosemy #sekkisei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7977503"/>
                  </a:ext>
                </a:extLst>
              </a:tr>
            </a:tbl>
          </a:graphicData>
        </a:graphic>
      </p:graphicFrame>
      <p:sp>
        <p:nvSpPr>
          <p:cNvPr id="4" name="Text Placeholder 3">
            <a:extLst>
              <a:ext uri="{FF2B5EF4-FFF2-40B4-BE49-F238E27FC236}">
                <a16:creationId xmlns:a16="http://schemas.microsoft.com/office/drawing/2014/main" id="{E9B49A39-AE99-4322-85E5-A3E3A57FC88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56735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4BC7-7D0C-45C9-931A-53069D94C526}"/>
              </a:ext>
            </a:extLst>
          </p:cNvPr>
          <p:cNvSpPr>
            <a:spLocks noGrp="1"/>
          </p:cNvSpPr>
          <p:nvPr>
            <p:ph type="title"/>
          </p:nvPr>
        </p:nvSpPr>
        <p:spPr/>
        <p:txBody>
          <a:bodyPr/>
          <a:lstStyle/>
          <a:p>
            <a:r>
              <a:rPr lang="en-US"/>
              <a:t>FB - Own Posts Table w. Custom I-Rate (Insights) - 5 of 11</a:t>
            </a:r>
          </a:p>
        </p:txBody>
      </p:sp>
      <p:graphicFrame>
        <p:nvGraphicFramePr>
          <p:cNvPr id="5" name="Table Placeholder 4">
            <a:extLst>
              <a:ext uri="{FF2B5EF4-FFF2-40B4-BE49-F238E27FC236}">
                <a16:creationId xmlns:a16="http://schemas.microsoft.com/office/drawing/2014/main" id="{00CF09BD-87CA-43D1-8606-5610E243F2D6}"/>
              </a:ext>
            </a:extLst>
          </p:cNvPr>
          <p:cNvGraphicFramePr>
            <a:graphicFrameLocks noGrp="1"/>
          </p:cNvGraphicFramePr>
          <p:nvPr>
            <p:ph type="tbl" sz="quarter" idx="13"/>
            <p:extLst>
              <p:ext uri="{D42A27DB-BD31-4B8C-83A1-F6EECF244321}">
                <p14:modId xmlns:p14="http://schemas.microsoft.com/office/powerpoint/2010/main" val="223608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089221"/>
                    </a:ext>
                  </a:extLst>
                </a:gridCol>
                <a:gridCol w="617220">
                  <a:extLst>
                    <a:ext uri="{9D8B030D-6E8A-4147-A177-3AD203B41FA5}">
                      <a16:colId xmlns:a16="http://schemas.microsoft.com/office/drawing/2014/main" val="1289333832"/>
                    </a:ext>
                  </a:extLst>
                </a:gridCol>
                <a:gridCol w="617220">
                  <a:extLst>
                    <a:ext uri="{9D8B030D-6E8A-4147-A177-3AD203B41FA5}">
                      <a16:colId xmlns:a16="http://schemas.microsoft.com/office/drawing/2014/main" val="639620072"/>
                    </a:ext>
                  </a:extLst>
                </a:gridCol>
                <a:gridCol w="534924">
                  <a:extLst>
                    <a:ext uri="{9D8B030D-6E8A-4147-A177-3AD203B41FA5}">
                      <a16:colId xmlns:a16="http://schemas.microsoft.com/office/drawing/2014/main" val="104436959"/>
                    </a:ext>
                  </a:extLst>
                </a:gridCol>
                <a:gridCol w="534924">
                  <a:extLst>
                    <a:ext uri="{9D8B030D-6E8A-4147-A177-3AD203B41FA5}">
                      <a16:colId xmlns:a16="http://schemas.microsoft.com/office/drawing/2014/main" val="878596569"/>
                    </a:ext>
                  </a:extLst>
                </a:gridCol>
                <a:gridCol w="411480">
                  <a:extLst>
                    <a:ext uri="{9D8B030D-6E8A-4147-A177-3AD203B41FA5}">
                      <a16:colId xmlns:a16="http://schemas.microsoft.com/office/drawing/2014/main" val="4239409528"/>
                    </a:ext>
                  </a:extLst>
                </a:gridCol>
                <a:gridCol w="534924">
                  <a:extLst>
                    <a:ext uri="{9D8B030D-6E8A-4147-A177-3AD203B41FA5}">
                      <a16:colId xmlns:a16="http://schemas.microsoft.com/office/drawing/2014/main" val="263266683"/>
                    </a:ext>
                  </a:extLst>
                </a:gridCol>
                <a:gridCol w="534924">
                  <a:extLst>
                    <a:ext uri="{9D8B030D-6E8A-4147-A177-3AD203B41FA5}">
                      <a16:colId xmlns:a16="http://schemas.microsoft.com/office/drawing/2014/main" val="2671143641"/>
                    </a:ext>
                  </a:extLst>
                </a:gridCol>
                <a:gridCol w="534924">
                  <a:extLst>
                    <a:ext uri="{9D8B030D-6E8A-4147-A177-3AD203B41FA5}">
                      <a16:colId xmlns:a16="http://schemas.microsoft.com/office/drawing/2014/main" val="2729787023"/>
                    </a:ext>
                  </a:extLst>
                </a:gridCol>
                <a:gridCol w="534924">
                  <a:extLst>
                    <a:ext uri="{9D8B030D-6E8A-4147-A177-3AD203B41FA5}">
                      <a16:colId xmlns:a16="http://schemas.microsoft.com/office/drawing/2014/main" val="674111414"/>
                    </a:ext>
                  </a:extLst>
                </a:gridCol>
                <a:gridCol w="534924">
                  <a:extLst>
                    <a:ext uri="{9D8B030D-6E8A-4147-A177-3AD203B41FA5}">
                      <a16:colId xmlns:a16="http://schemas.microsoft.com/office/drawing/2014/main" val="4238472538"/>
                    </a:ext>
                  </a:extLst>
                </a:gridCol>
                <a:gridCol w="370332">
                  <a:extLst>
                    <a:ext uri="{9D8B030D-6E8A-4147-A177-3AD203B41FA5}">
                      <a16:colId xmlns:a16="http://schemas.microsoft.com/office/drawing/2014/main" val="237180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78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- 2018-02-14 10:52:00</a:t>
                      </a:r>
                      <a:r>
                        <a:rPr kumimoji="0" lang="en-US" sz="1000" b="0" i="0" u="none" strike="noStrike" kern="1200" cap="none" spc="0" normalizeH="0" baseline="0" noProof="0">
                          <a:ln>
                            <a:noFill/>
                          </a:ln>
                          <a:solidFill>
                            <a:prstClr val="black"/>
                          </a:solidFill>
                          <a:effectLst/>
                          <a:uLnTx/>
                          <a:uFillTx/>
                          <a:latin typeface="+mn-lt"/>
                          <a:ea typeface="+mn-ea"/>
                          <a:cs typeface="+mn-cs"/>
                        </a:rPr>
                        <a:t>
Some couples are just meant to be! Enjoy the perfect pairing of Sekkisei Double Mask with your other half tonight and have a very Happy Valentine's Day!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173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- 2018-02-13 13:10:00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beautiful skin this Chinese New Year? Follow this Chinese New Year Beautiful Skin Ritual!
Start today with Sekkisei Clear Whitening Mask, Sekkisei Lotion, and Sekkisei Herbal Gel, for a super clean bright complexion that'll help you shine this Chinese New Year!
#sekkiseidoublemask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4629239"/>
                  </a:ext>
                </a:extLst>
              </a:tr>
            </a:tbl>
          </a:graphicData>
        </a:graphic>
      </p:graphicFrame>
      <p:sp>
        <p:nvSpPr>
          <p:cNvPr id="4" name="Text Placeholder 3">
            <a:extLst>
              <a:ext uri="{FF2B5EF4-FFF2-40B4-BE49-F238E27FC236}">
                <a16:creationId xmlns:a16="http://schemas.microsoft.com/office/drawing/2014/main" id="{53FC570D-D2C7-4D16-BF91-F2FAE60C8AD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43639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B54B-2359-41C1-A78B-206C3827515E}"/>
              </a:ext>
            </a:extLst>
          </p:cNvPr>
          <p:cNvSpPr>
            <a:spLocks noGrp="1"/>
          </p:cNvSpPr>
          <p:nvPr>
            <p:ph type="title"/>
          </p:nvPr>
        </p:nvSpPr>
        <p:spPr/>
        <p:txBody>
          <a:bodyPr/>
          <a:lstStyle/>
          <a:p>
            <a:r>
              <a:rPr lang="en-US"/>
              <a:t>FB - Own Posts Table w. Custom I-Rate (Insights) - 6 of 11</a:t>
            </a:r>
          </a:p>
        </p:txBody>
      </p:sp>
      <p:graphicFrame>
        <p:nvGraphicFramePr>
          <p:cNvPr id="5" name="Table Placeholder 4">
            <a:extLst>
              <a:ext uri="{FF2B5EF4-FFF2-40B4-BE49-F238E27FC236}">
                <a16:creationId xmlns:a16="http://schemas.microsoft.com/office/drawing/2014/main" id="{4E130E50-9C50-4C4D-851C-DC0572BEC592}"/>
              </a:ext>
            </a:extLst>
          </p:cNvPr>
          <p:cNvGraphicFramePr>
            <a:graphicFrameLocks noGrp="1"/>
          </p:cNvGraphicFramePr>
          <p:nvPr>
            <p:ph type="tbl" sz="quarter" idx="13"/>
            <p:extLst>
              <p:ext uri="{D42A27DB-BD31-4B8C-83A1-F6EECF244321}">
                <p14:modId xmlns:p14="http://schemas.microsoft.com/office/powerpoint/2010/main" val="5408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1837258"/>
                    </a:ext>
                  </a:extLst>
                </a:gridCol>
                <a:gridCol w="617220">
                  <a:extLst>
                    <a:ext uri="{9D8B030D-6E8A-4147-A177-3AD203B41FA5}">
                      <a16:colId xmlns:a16="http://schemas.microsoft.com/office/drawing/2014/main" val="927126982"/>
                    </a:ext>
                  </a:extLst>
                </a:gridCol>
                <a:gridCol w="617220">
                  <a:extLst>
                    <a:ext uri="{9D8B030D-6E8A-4147-A177-3AD203B41FA5}">
                      <a16:colId xmlns:a16="http://schemas.microsoft.com/office/drawing/2014/main" val="1158869559"/>
                    </a:ext>
                  </a:extLst>
                </a:gridCol>
                <a:gridCol w="534924">
                  <a:extLst>
                    <a:ext uri="{9D8B030D-6E8A-4147-A177-3AD203B41FA5}">
                      <a16:colId xmlns:a16="http://schemas.microsoft.com/office/drawing/2014/main" val="2023481532"/>
                    </a:ext>
                  </a:extLst>
                </a:gridCol>
                <a:gridCol w="534924">
                  <a:extLst>
                    <a:ext uri="{9D8B030D-6E8A-4147-A177-3AD203B41FA5}">
                      <a16:colId xmlns:a16="http://schemas.microsoft.com/office/drawing/2014/main" val="2455617532"/>
                    </a:ext>
                  </a:extLst>
                </a:gridCol>
                <a:gridCol w="411480">
                  <a:extLst>
                    <a:ext uri="{9D8B030D-6E8A-4147-A177-3AD203B41FA5}">
                      <a16:colId xmlns:a16="http://schemas.microsoft.com/office/drawing/2014/main" val="3115516993"/>
                    </a:ext>
                  </a:extLst>
                </a:gridCol>
                <a:gridCol w="534924">
                  <a:extLst>
                    <a:ext uri="{9D8B030D-6E8A-4147-A177-3AD203B41FA5}">
                      <a16:colId xmlns:a16="http://schemas.microsoft.com/office/drawing/2014/main" val="1652484816"/>
                    </a:ext>
                  </a:extLst>
                </a:gridCol>
                <a:gridCol w="534924">
                  <a:extLst>
                    <a:ext uri="{9D8B030D-6E8A-4147-A177-3AD203B41FA5}">
                      <a16:colId xmlns:a16="http://schemas.microsoft.com/office/drawing/2014/main" val="82912540"/>
                    </a:ext>
                  </a:extLst>
                </a:gridCol>
                <a:gridCol w="534924">
                  <a:extLst>
                    <a:ext uri="{9D8B030D-6E8A-4147-A177-3AD203B41FA5}">
                      <a16:colId xmlns:a16="http://schemas.microsoft.com/office/drawing/2014/main" val="2546542056"/>
                    </a:ext>
                  </a:extLst>
                </a:gridCol>
                <a:gridCol w="534924">
                  <a:extLst>
                    <a:ext uri="{9D8B030D-6E8A-4147-A177-3AD203B41FA5}">
                      <a16:colId xmlns:a16="http://schemas.microsoft.com/office/drawing/2014/main" val="313182015"/>
                    </a:ext>
                  </a:extLst>
                </a:gridCol>
                <a:gridCol w="534924">
                  <a:extLst>
                    <a:ext uri="{9D8B030D-6E8A-4147-A177-3AD203B41FA5}">
                      <a16:colId xmlns:a16="http://schemas.microsoft.com/office/drawing/2014/main" val="3474637255"/>
                    </a:ext>
                  </a:extLst>
                </a:gridCol>
                <a:gridCol w="370332">
                  <a:extLst>
                    <a:ext uri="{9D8B030D-6E8A-4147-A177-3AD203B41FA5}">
                      <a16:colId xmlns:a16="http://schemas.microsoft.com/office/drawing/2014/main" val="402757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770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- 2018-02-13 12:22:10</a:t>
                      </a:r>
                      <a:r>
                        <a:rPr kumimoji="0" lang="en-US" sz="1000" b="0" i="0" u="none" strike="noStrike" kern="1200" cap="none" spc="0" normalizeH="0" baseline="0" noProof="0">
                          <a:ln>
                            <a:noFill/>
                          </a:ln>
                          <a:solidFill>
                            <a:prstClr val="black"/>
                          </a:solidFill>
                          <a:effectLst/>
                          <a:uLnTx/>
                          <a:uFillTx/>
                          <a:latin typeface="+mn-lt"/>
                          <a:ea typeface="+mn-ea"/>
                          <a:cs typeface="+mn-cs"/>
                        </a:rPr>
                        <a:t>
Who says men can't take good care of their skin? Lucas Lau shows us how much he loves using Sekkisei Clear Whitening Mask and Sekkisei Herbal Gel together in a simple Double Mask Routine to remove blackheads and hydrate his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3229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- 2018-02-12 09:13:00</a:t>
                      </a:r>
                      <a:r>
                        <a:rPr kumimoji="0" lang="en-US" sz="1000" b="0" i="0" u="none" strike="noStrike" kern="1200" cap="none" spc="0" normalizeH="0" baseline="0" noProof="0">
                          <a:ln>
                            <a:noFill/>
                          </a:ln>
                          <a:solidFill>
                            <a:prstClr val="black"/>
                          </a:solidFill>
                          <a:effectLst/>
                          <a:uLnTx/>
                          <a:uFillTx/>
                          <a:latin typeface="+mn-lt"/>
                          <a:ea typeface="+mn-ea"/>
                          <a:cs typeface="+mn-cs"/>
                        </a:rPr>
                        <a:t>
It's the year of RADIANCE! Usher in glowing skin this Chinese New Year with Sekkisei's bestsellers masks!
#sekkisei #sekkiseidoublemask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962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- 2018-02-09 15:54:00</a:t>
                      </a:r>
                      <a:r>
                        <a:rPr kumimoji="0" lang="en-US" sz="1000" b="0" i="0" u="none" strike="noStrike" kern="1200" cap="none" spc="0" normalizeH="0" baseline="0" noProof="0">
                          <a:ln>
                            <a:noFill/>
                          </a:ln>
                          <a:solidFill>
                            <a:prstClr val="black"/>
                          </a:solidFill>
                          <a:effectLst/>
                          <a:uLnTx/>
                          <a:uFillTx/>
                          <a:latin typeface="+mn-lt"/>
                          <a:ea typeface="+mn-ea"/>
                          <a:cs typeface="+mn-cs"/>
                        </a:rPr>
                        <a:t>
Ready for an awesome Friday night out? Recreate this Dazzling Gaze look with 3 of KOSÉ Signature Esprique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0334423"/>
                  </a:ext>
                </a:extLst>
              </a:tr>
            </a:tbl>
          </a:graphicData>
        </a:graphic>
      </p:graphicFrame>
      <p:sp>
        <p:nvSpPr>
          <p:cNvPr id="4" name="Text Placeholder 3">
            <a:extLst>
              <a:ext uri="{FF2B5EF4-FFF2-40B4-BE49-F238E27FC236}">
                <a16:creationId xmlns:a16="http://schemas.microsoft.com/office/drawing/2014/main" id="{5EC58C85-2401-4771-837B-AD1CDA69312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03140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D367F-466A-4DD4-88DD-6390851E39AB}"/>
              </a:ext>
            </a:extLst>
          </p:cNvPr>
          <p:cNvSpPr>
            <a:spLocks noGrp="1"/>
          </p:cNvSpPr>
          <p:nvPr>
            <p:ph type="title"/>
          </p:nvPr>
        </p:nvSpPr>
        <p:spPr/>
        <p:txBody>
          <a:bodyPr/>
          <a:lstStyle/>
          <a:p>
            <a:r>
              <a:rPr lang="en-US"/>
              <a:t>FB - Own Posts Table w. Custom I-Rate (Insights) - 7 of 11</a:t>
            </a:r>
          </a:p>
        </p:txBody>
      </p:sp>
      <p:graphicFrame>
        <p:nvGraphicFramePr>
          <p:cNvPr id="5" name="Table Placeholder 4">
            <a:extLst>
              <a:ext uri="{FF2B5EF4-FFF2-40B4-BE49-F238E27FC236}">
                <a16:creationId xmlns:a16="http://schemas.microsoft.com/office/drawing/2014/main" id="{E5C001B8-E168-47C9-9947-61859EB54EEF}"/>
              </a:ext>
            </a:extLst>
          </p:cNvPr>
          <p:cNvGraphicFramePr>
            <a:graphicFrameLocks noGrp="1"/>
          </p:cNvGraphicFramePr>
          <p:nvPr>
            <p:ph type="tbl" sz="quarter" idx="13"/>
            <p:extLst>
              <p:ext uri="{D42A27DB-BD31-4B8C-83A1-F6EECF244321}">
                <p14:modId xmlns:p14="http://schemas.microsoft.com/office/powerpoint/2010/main" val="18380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0230060"/>
                    </a:ext>
                  </a:extLst>
                </a:gridCol>
                <a:gridCol w="617220">
                  <a:extLst>
                    <a:ext uri="{9D8B030D-6E8A-4147-A177-3AD203B41FA5}">
                      <a16:colId xmlns:a16="http://schemas.microsoft.com/office/drawing/2014/main" val="1034679976"/>
                    </a:ext>
                  </a:extLst>
                </a:gridCol>
                <a:gridCol w="617220">
                  <a:extLst>
                    <a:ext uri="{9D8B030D-6E8A-4147-A177-3AD203B41FA5}">
                      <a16:colId xmlns:a16="http://schemas.microsoft.com/office/drawing/2014/main" val="1137096330"/>
                    </a:ext>
                  </a:extLst>
                </a:gridCol>
                <a:gridCol w="534924">
                  <a:extLst>
                    <a:ext uri="{9D8B030D-6E8A-4147-A177-3AD203B41FA5}">
                      <a16:colId xmlns:a16="http://schemas.microsoft.com/office/drawing/2014/main" val="48248567"/>
                    </a:ext>
                  </a:extLst>
                </a:gridCol>
                <a:gridCol w="534924">
                  <a:extLst>
                    <a:ext uri="{9D8B030D-6E8A-4147-A177-3AD203B41FA5}">
                      <a16:colId xmlns:a16="http://schemas.microsoft.com/office/drawing/2014/main" val="3734499983"/>
                    </a:ext>
                  </a:extLst>
                </a:gridCol>
                <a:gridCol w="411480">
                  <a:extLst>
                    <a:ext uri="{9D8B030D-6E8A-4147-A177-3AD203B41FA5}">
                      <a16:colId xmlns:a16="http://schemas.microsoft.com/office/drawing/2014/main" val="1319125163"/>
                    </a:ext>
                  </a:extLst>
                </a:gridCol>
                <a:gridCol w="534924">
                  <a:extLst>
                    <a:ext uri="{9D8B030D-6E8A-4147-A177-3AD203B41FA5}">
                      <a16:colId xmlns:a16="http://schemas.microsoft.com/office/drawing/2014/main" val="1416646731"/>
                    </a:ext>
                  </a:extLst>
                </a:gridCol>
                <a:gridCol w="534924">
                  <a:extLst>
                    <a:ext uri="{9D8B030D-6E8A-4147-A177-3AD203B41FA5}">
                      <a16:colId xmlns:a16="http://schemas.microsoft.com/office/drawing/2014/main" val="1528156059"/>
                    </a:ext>
                  </a:extLst>
                </a:gridCol>
                <a:gridCol w="534924">
                  <a:extLst>
                    <a:ext uri="{9D8B030D-6E8A-4147-A177-3AD203B41FA5}">
                      <a16:colId xmlns:a16="http://schemas.microsoft.com/office/drawing/2014/main" val="2242093085"/>
                    </a:ext>
                  </a:extLst>
                </a:gridCol>
                <a:gridCol w="534924">
                  <a:extLst>
                    <a:ext uri="{9D8B030D-6E8A-4147-A177-3AD203B41FA5}">
                      <a16:colId xmlns:a16="http://schemas.microsoft.com/office/drawing/2014/main" val="3697864436"/>
                    </a:ext>
                  </a:extLst>
                </a:gridCol>
                <a:gridCol w="534924">
                  <a:extLst>
                    <a:ext uri="{9D8B030D-6E8A-4147-A177-3AD203B41FA5}">
                      <a16:colId xmlns:a16="http://schemas.microsoft.com/office/drawing/2014/main" val="666383578"/>
                    </a:ext>
                  </a:extLst>
                </a:gridCol>
                <a:gridCol w="370332">
                  <a:extLst>
                    <a:ext uri="{9D8B030D-6E8A-4147-A177-3AD203B41FA5}">
                      <a16:colId xmlns:a16="http://schemas.microsoft.com/office/drawing/2014/main" val="226862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73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- 2018-02-09 09:24:13</a:t>
                      </a:r>
                      <a:r>
                        <a:rPr kumimoji="0" lang="en-US" sz="1000" b="0" i="0" u="none" strike="noStrike" kern="1200" cap="none" spc="0" normalizeH="0" baseline="0" noProof="0">
                          <a:ln>
                            <a:noFill/>
                          </a:ln>
                          <a:solidFill>
                            <a:prstClr val="black"/>
                          </a:solidFill>
                          <a:effectLst/>
                          <a:uLnTx/>
                          <a:uFillTx/>
                          <a:latin typeface="+mn-lt"/>
                          <a:ea typeface="+mn-ea"/>
                          <a:cs typeface="+mn-cs"/>
                        </a:rPr>
                        <a:t>
We love how sweet @alicia tan and @Josephgermani are in this video when they are doing a SEKKISEI Double Mask Routine together! Couples who double mask together stay together ;). #valentineactivity. #couplegoals.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199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- 2018-02-08 12:34:00</a:t>
                      </a:r>
                      <a:r>
                        <a:rPr kumimoji="0" lang="en-US" sz="1000" b="0" i="0" u="none" strike="noStrike" kern="1200" cap="none" spc="0" normalizeH="0" baseline="0" noProof="0">
                          <a:ln>
                            <a:noFill/>
                          </a:ln>
                          <a:solidFill>
                            <a:prstClr val="black"/>
                          </a:solidFill>
                          <a:effectLst/>
                          <a:uLnTx/>
                          <a:uFillTx/>
                          <a:latin typeface="+mn-lt"/>
                          <a:ea typeface="+mn-ea"/>
                          <a:cs typeface="+mn-cs"/>
                        </a:rPr>
                        <a:t>
Are these your skin concerns? How many of you would like to know a simple 2 step solution where you can save up to 41% when you buy one of our limited edition sets? 
#doublemasktips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63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- 2018-02-07 10:26:00</a:t>
                      </a:r>
                      <a:r>
                        <a:rPr kumimoji="0" lang="en-US" sz="1000" b="0" i="0" u="none" strike="noStrike" kern="1200" cap="none" spc="0" normalizeH="0" baseline="0" noProof="0">
                          <a:ln>
                            <a:noFill/>
                          </a:ln>
                          <a:solidFill>
                            <a:prstClr val="black"/>
                          </a:solidFill>
                          <a:effectLst/>
                          <a:uLnTx/>
                          <a:uFillTx/>
                          <a:latin typeface="+mn-lt"/>
                          <a:ea typeface="+mn-ea"/>
                          <a:cs typeface="+mn-cs"/>
                        </a:rPr>
                        <a:t>
Wednesday is almost, sorta, kinda, close to, just about nearly the weekend… ;). Hang in there, breath, smile and be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902890"/>
                  </a:ext>
                </a:extLst>
              </a:tr>
            </a:tbl>
          </a:graphicData>
        </a:graphic>
      </p:graphicFrame>
      <p:sp>
        <p:nvSpPr>
          <p:cNvPr id="4" name="Text Placeholder 3">
            <a:extLst>
              <a:ext uri="{FF2B5EF4-FFF2-40B4-BE49-F238E27FC236}">
                <a16:creationId xmlns:a16="http://schemas.microsoft.com/office/drawing/2014/main" id="{11E4DEDA-63AD-4D99-88F7-E0148E0CBB5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17454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EC04-2AD8-4E33-86B1-20F1D464EFEE}"/>
              </a:ext>
            </a:extLst>
          </p:cNvPr>
          <p:cNvSpPr>
            <a:spLocks noGrp="1"/>
          </p:cNvSpPr>
          <p:nvPr>
            <p:ph type="title"/>
          </p:nvPr>
        </p:nvSpPr>
        <p:spPr/>
        <p:txBody>
          <a:bodyPr/>
          <a:lstStyle/>
          <a:p>
            <a:r>
              <a:rPr lang="en-US"/>
              <a:t>FB - Own Posts Table w. Custom I-Rate (Insights) - 8 of 11</a:t>
            </a:r>
          </a:p>
        </p:txBody>
      </p:sp>
      <p:graphicFrame>
        <p:nvGraphicFramePr>
          <p:cNvPr id="5" name="Table Placeholder 4">
            <a:extLst>
              <a:ext uri="{FF2B5EF4-FFF2-40B4-BE49-F238E27FC236}">
                <a16:creationId xmlns:a16="http://schemas.microsoft.com/office/drawing/2014/main" id="{4852A883-589F-4183-AAD7-38C30F552ABA}"/>
              </a:ext>
            </a:extLst>
          </p:cNvPr>
          <p:cNvGraphicFramePr>
            <a:graphicFrameLocks noGrp="1"/>
          </p:cNvGraphicFramePr>
          <p:nvPr>
            <p:ph type="tbl" sz="quarter" idx="13"/>
            <p:extLst>
              <p:ext uri="{D42A27DB-BD31-4B8C-83A1-F6EECF244321}">
                <p14:modId xmlns:p14="http://schemas.microsoft.com/office/powerpoint/2010/main" val="196796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67141457"/>
                    </a:ext>
                  </a:extLst>
                </a:gridCol>
                <a:gridCol w="617220">
                  <a:extLst>
                    <a:ext uri="{9D8B030D-6E8A-4147-A177-3AD203B41FA5}">
                      <a16:colId xmlns:a16="http://schemas.microsoft.com/office/drawing/2014/main" val="2750881412"/>
                    </a:ext>
                  </a:extLst>
                </a:gridCol>
                <a:gridCol w="617220">
                  <a:extLst>
                    <a:ext uri="{9D8B030D-6E8A-4147-A177-3AD203B41FA5}">
                      <a16:colId xmlns:a16="http://schemas.microsoft.com/office/drawing/2014/main" val="281372869"/>
                    </a:ext>
                  </a:extLst>
                </a:gridCol>
                <a:gridCol w="534924">
                  <a:extLst>
                    <a:ext uri="{9D8B030D-6E8A-4147-A177-3AD203B41FA5}">
                      <a16:colId xmlns:a16="http://schemas.microsoft.com/office/drawing/2014/main" val="615797463"/>
                    </a:ext>
                  </a:extLst>
                </a:gridCol>
                <a:gridCol w="534924">
                  <a:extLst>
                    <a:ext uri="{9D8B030D-6E8A-4147-A177-3AD203B41FA5}">
                      <a16:colId xmlns:a16="http://schemas.microsoft.com/office/drawing/2014/main" val="655249517"/>
                    </a:ext>
                  </a:extLst>
                </a:gridCol>
                <a:gridCol w="411480">
                  <a:extLst>
                    <a:ext uri="{9D8B030D-6E8A-4147-A177-3AD203B41FA5}">
                      <a16:colId xmlns:a16="http://schemas.microsoft.com/office/drawing/2014/main" val="1977851293"/>
                    </a:ext>
                  </a:extLst>
                </a:gridCol>
                <a:gridCol w="534924">
                  <a:extLst>
                    <a:ext uri="{9D8B030D-6E8A-4147-A177-3AD203B41FA5}">
                      <a16:colId xmlns:a16="http://schemas.microsoft.com/office/drawing/2014/main" val="3327269780"/>
                    </a:ext>
                  </a:extLst>
                </a:gridCol>
                <a:gridCol w="534924">
                  <a:extLst>
                    <a:ext uri="{9D8B030D-6E8A-4147-A177-3AD203B41FA5}">
                      <a16:colId xmlns:a16="http://schemas.microsoft.com/office/drawing/2014/main" val="4015308311"/>
                    </a:ext>
                  </a:extLst>
                </a:gridCol>
                <a:gridCol w="534924">
                  <a:extLst>
                    <a:ext uri="{9D8B030D-6E8A-4147-A177-3AD203B41FA5}">
                      <a16:colId xmlns:a16="http://schemas.microsoft.com/office/drawing/2014/main" val="3729197245"/>
                    </a:ext>
                  </a:extLst>
                </a:gridCol>
                <a:gridCol w="534924">
                  <a:extLst>
                    <a:ext uri="{9D8B030D-6E8A-4147-A177-3AD203B41FA5}">
                      <a16:colId xmlns:a16="http://schemas.microsoft.com/office/drawing/2014/main" val="1881814565"/>
                    </a:ext>
                  </a:extLst>
                </a:gridCol>
                <a:gridCol w="534924">
                  <a:extLst>
                    <a:ext uri="{9D8B030D-6E8A-4147-A177-3AD203B41FA5}">
                      <a16:colId xmlns:a16="http://schemas.microsoft.com/office/drawing/2014/main" val="3359165807"/>
                    </a:ext>
                  </a:extLst>
                </a:gridCol>
                <a:gridCol w="370332">
                  <a:extLst>
                    <a:ext uri="{9D8B030D-6E8A-4147-A177-3AD203B41FA5}">
                      <a16:colId xmlns:a16="http://schemas.microsoft.com/office/drawing/2014/main" val="254847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46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- 2018-02-06 14:45:00</a:t>
                      </a:r>
                      <a:r>
                        <a:rPr kumimoji="0" lang="en-US" sz="1000" b="0" i="0" u="none" strike="noStrike" kern="1200" cap="none" spc="0" normalizeH="0" baseline="0" noProof="0">
                          <a:ln>
                            <a:noFill/>
                          </a:ln>
                          <a:solidFill>
                            <a:prstClr val="black"/>
                          </a:solidFill>
                          <a:effectLst/>
                          <a:uLnTx/>
                          <a:uFillTx/>
                          <a:latin typeface="+mn-lt"/>
                          <a:ea typeface="+mn-ea"/>
                          <a:cs typeface="+mn-cs"/>
                        </a:rPr>
                        <a:t>
Double the effectiveness with KOSÉ SEKKISEI Double Mask. Combine 2 of our bestselling mask in 1 solution. Use SEKKISEI Clear Whitening Mask to remove blackheads followed by SEKKISEI Herbal Gel for hydration and instantly double up on your glow. #doublemasktips
Redeem a FREE sample at: http://kose.com.my/ikigai/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1371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19:48:00</a:t>
                      </a:r>
                      <a:r>
                        <a:rPr kumimoji="0" lang="en-US" sz="1000" b="0" i="0" u="none" strike="noStrike" kern="1200" cap="none" spc="0" normalizeH="0" baseline="0" noProof="0">
                          <a:ln>
                            <a:noFill/>
                          </a:ln>
                          <a:solidFill>
                            <a:prstClr val="black"/>
                          </a:solidFill>
                          <a:effectLst/>
                          <a:uLnTx/>
                          <a:uFillTx/>
                          <a:latin typeface="+mn-lt"/>
                          <a:ea typeface="+mn-ea"/>
                          <a:cs typeface="+mn-cs"/>
                        </a:rPr>
                        <a:t>
It's back! What better way to welcome the season of spring than to get your hands on our limited edition SEKKISEI Lotion (Sakura Edition)! Decorated with intricate sakura designs that represent renewal of your skin, it comes with a special upsize of 500ML for only RM336!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5082695"/>
                  </a:ext>
                </a:extLst>
              </a:tr>
            </a:tbl>
          </a:graphicData>
        </a:graphic>
      </p:graphicFrame>
      <p:sp>
        <p:nvSpPr>
          <p:cNvPr id="4" name="Text Placeholder 3">
            <a:extLst>
              <a:ext uri="{FF2B5EF4-FFF2-40B4-BE49-F238E27FC236}">
                <a16:creationId xmlns:a16="http://schemas.microsoft.com/office/drawing/2014/main" id="{7782B6A5-F851-4058-9771-90ABD02623C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51108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2309C-0203-4B3F-9B6F-7F4ADD79D537}"/>
              </a:ext>
            </a:extLst>
          </p:cNvPr>
          <p:cNvSpPr>
            <a:spLocks noGrp="1"/>
          </p:cNvSpPr>
          <p:nvPr>
            <p:ph type="title"/>
          </p:nvPr>
        </p:nvSpPr>
        <p:spPr/>
        <p:txBody>
          <a:bodyPr/>
          <a:lstStyle/>
          <a:p>
            <a:r>
              <a:rPr lang="en-US"/>
              <a:t>FB - Own Posts Table w. Custom I-Rate (Insights) - 9 of 11</a:t>
            </a:r>
          </a:p>
        </p:txBody>
      </p:sp>
      <p:graphicFrame>
        <p:nvGraphicFramePr>
          <p:cNvPr id="5" name="Table Placeholder 4">
            <a:extLst>
              <a:ext uri="{FF2B5EF4-FFF2-40B4-BE49-F238E27FC236}">
                <a16:creationId xmlns:a16="http://schemas.microsoft.com/office/drawing/2014/main" id="{B0632BC3-00DF-4114-A4B1-B7CC515A476E}"/>
              </a:ext>
            </a:extLst>
          </p:cNvPr>
          <p:cNvGraphicFramePr>
            <a:graphicFrameLocks noGrp="1"/>
          </p:cNvGraphicFramePr>
          <p:nvPr>
            <p:ph type="tbl" sz="quarter" idx="13"/>
            <p:extLst>
              <p:ext uri="{D42A27DB-BD31-4B8C-83A1-F6EECF244321}">
                <p14:modId xmlns:p14="http://schemas.microsoft.com/office/powerpoint/2010/main" val="114559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3178900"/>
                    </a:ext>
                  </a:extLst>
                </a:gridCol>
                <a:gridCol w="617220">
                  <a:extLst>
                    <a:ext uri="{9D8B030D-6E8A-4147-A177-3AD203B41FA5}">
                      <a16:colId xmlns:a16="http://schemas.microsoft.com/office/drawing/2014/main" val="495755903"/>
                    </a:ext>
                  </a:extLst>
                </a:gridCol>
                <a:gridCol w="617220">
                  <a:extLst>
                    <a:ext uri="{9D8B030D-6E8A-4147-A177-3AD203B41FA5}">
                      <a16:colId xmlns:a16="http://schemas.microsoft.com/office/drawing/2014/main" val="1156568587"/>
                    </a:ext>
                  </a:extLst>
                </a:gridCol>
                <a:gridCol w="534924">
                  <a:extLst>
                    <a:ext uri="{9D8B030D-6E8A-4147-A177-3AD203B41FA5}">
                      <a16:colId xmlns:a16="http://schemas.microsoft.com/office/drawing/2014/main" val="1302581121"/>
                    </a:ext>
                  </a:extLst>
                </a:gridCol>
                <a:gridCol w="534924">
                  <a:extLst>
                    <a:ext uri="{9D8B030D-6E8A-4147-A177-3AD203B41FA5}">
                      <a16:colId xmlns:a16="http://schemas.microsoft.com/office/drawing/2014/main" val="204677746"/>
                    </a:ext>
                  </a:extLst>
                </a:gridCol>
                <a:gridCol w="411480">
                  <a:extLst>
                    <a:ext uri="{9D8B030D-6E8A-4147-A177-3AD203B41FA5}">
                      <a16:colId xmlns:a16="http://schemas.microsoft.com/office/drawing/2014/main" val="1116596154"/>
                    </a:ext>
                  </a:extLst>
                </a:gridCol>
                <a:gridCol w="534924">
                  <a:extLst>
                    <a:ext uri="{9D8B030D-6E8A-4147-A177-3AD203B41FA5}">
                      <a16:colId xmlns:a16="http://schemas.microsoft.com/office/drawing/2014/main" val="1449374275"/>
                    </a:ext>
                  </a:extLst>
                </a:gridCol>
                <a:gridCol w="534924">
                  <a:extLst>
                    <a:ext uri="{9D8B030D-6E8A-4147-A177-3AD203B41FA5}">
                      <a16:colId xmlns:a16="http://schemas.microsoft.com/office/drawing/2014/main" val="3521956116"/>
                    </a:ext>
                  </a:extLst>
                </a:gridCol>
                <a:gridCol w="534924">
                  <a:extLst>
                    <a:ext uri="{9D8B030D-6E8A-4147-A177-3AD203B41FA5}">
                      <a16:colId xmlns:a16="http://schemas.microsoft.com/office/drawing/2014/main" val="1849930147"/>
                    </a:ext>
                  </a:extLst>
                </a:gridCol>
                <a:gridCol w="534924">
                  <a:extLst>
                    <a:ext uri="{9D8B030D-6E8A-4147-A177-3AD203B41FA5}">
                      <a16:colId xmlns:a16="http://schemas.microsoft.com/office/drawing/2014/main" val="514381085"/>
                    </a:ext>
                  </a:extLst>
                </a:gridCol>
                <a:gridCol w="534924">
                  <a:extLst>
                    <a:ext uri="{9D8B030D-6E8A-4147-A177-3AD203B41FA5}">
                      <a16:colId xmlns:a16="http://schemas.microsoft.com/office/drawing/2014/main" val="684829745"/>
                    </a:ext>
                  </a:extLst>
                </a:gridCol>
                <a:gridCol w="370332">
                  <a:extLst>
                    <a:ext uri="{9D8B030D-6E8A-4147-A177-3AD203B41FA5}">
                      <a16:colId xmlns:a16="http://schemas.microsoft.com/office/drawing/2014/main" val="258788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926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16:38:00</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beautiful than a life of purpose. Watch the video to see how these Malaysian women have found beauty and purpose in their lives.
Don't forget to redeem a FREE sample at http://www.kose.com.my/ikigai and discover the reason for better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019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16:32:00</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beautiful than a life of purpose. Watch the video to see how these Malaysian women have found beauty and purpose in their lives.
Don't forget to redeem a FREE sample at http://www.kose.com.my/ikigai and discover the reason for better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3769565"/>
                  </a:ext>
                </a:extLst>
              </a:tr>
            </a:tbl>
          </a:graphicData>
        </a:graphic>
      </p:graphicFrame>
      <p:sp>
        <p:nvSpPr>
          <p:cNvPr id="4" name="Text Placeholder 3">
            <a:extLst>
              <a:ext uri="{FF2B5EF4-FFF2-40B4-BE49-F238E27FC236}">
                <a16:creationId xmlns:a16="http://schemas.microsoft.com/office/drawing/2014/main" id="{A38104F6-F6F8-420A-A429-93EBF14E710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21676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B046-1956-4115-9A23-7E0A85623115}"/>
              </a:ext>
            </a:extLst>
          </p:cNvPr>
          <p:cNvSpPr>
            <a:spLocks noGrp="1"/>
          </p:cNvSpPr>
          <p:nvPr>
            <p:ph type="title"/>
          </p:nvPr>
        </p:nvSpPr>
        <p:spPr/>
        <p:txBody>
          <a:bodyPr/>
          <a:lstStyle/>
          <a:p>
            <a:r>
              <a:rPr lang="en-US"/>
              <a:t>FB - Own Posts Table w. Custom I-Rate (Insights) - 10 of 11</a:t>
            </a:r>
          </a:p>
        </p:txBody>
      </p:sp>
      <p:graphicFrame>
        <p:nvGraphicFramePr>
          <p:cNvPr id="5" name="Table Placeholder 4">
            <a:extLst>
              <a:ext uri="{FF2B5EF4-FFF2-40B4-BE49-F238E27FC236}">
                <a16:creationId xmlns:a16="http://schemas.microsoft.com/office/drawing/2014/main" id="{CF7417FC-BB59-4B61-844A-2CCDEF100AE6}"/>
              </a:ext>
            </a:extLst>
          </p:cNvPr>
          <p:cNvGraphicFramePr>
            <a:graphicFrameLocks noGrp="1"/>
          </p:cNvGraphicFramePr>
          <p:nvPr>
            <p:ph type="tbl" sz="quarter" idx="13"/>
            <p:extLst>
              <p:ext uri="{D42A27DB-BD31-4B8C-83A1-F6EECF244321}">
                <p14:modId xmlns:p14="http://schemas.microsoft.com/office/powerpoint/2010/main" val="305607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75032360"/>
                    </a:ext>
                  </a:extLst>
                </a:gridCol>
                <a:gridCol w="617220">
                  <a:extLst>
                    <a:ext uri="{9D8B030D-6E8A-4147-A177-3AD203B41FA5}">
                      <a16:colId xmlns:a16="http://schemas.microsoft.com/office/drawing/2014/main" val="3414146059"/>
                    </a:ext>
                  </a:extLst>
                </a:gridCol>
                <a:gridCol w="617220">
                  <a:extLst>
                    <a:ext uri="{9D8B030D-6E8A-4147-A177-3AD203B41FA5}">
                      <a16:colId xmlns:a16="http://schemas.microsoft.com/office/drawing/2014/main" val="1781088816"/>
                    </a:ext>
                  </a:extLst>
                </a:gridCol>
                <a:gridCol w="534924">
                  <a:extLst>
                    <a:ext uri="{9D8B030D-6E8A-4147-A177-3AD203B41FA5}">
                      <a16:colId xmlns:a16="http://schemas.microsoft.com/office/drawing/2014/main" val="3961649889"/>
                    </a:ext>
                  </a:extLst>
                </a:gridCol>
                <a:gridCol w="534924">
                  <a:extLst>
                    <a:ext uri="{9D8B030D-6E8A-4147-A177-3AD203B41FA5}">
                      <a16:colId xmlns:a16="http://schemas.microsoft.com/office/drawing/2014/main" val="618436474"/>
                    </a:ext>
                  </a:extLst>
                </a:gridCol>
                <a:gridCol w="411480">
                  <a:extLst>
                    <a:ext uri="{9D8B030D-6E8A-4147-A177-3AD203B41FA5}">
                      <a16:colId xmlns:a16="http://schemas.microsoft.com/office/drawing/2014/main" val="3619444459"/>
                    </a:ext>
                  </a:extLst>
                </a:gridCol>
                <a:gridCol w="534924">
                  <a:extLst>
                    <a:ext uri="{9D8B030D-6E8A-4147-A177-3AD203B41FA5}">
                      <a16:colId xmlns:a16="http://schemas.microsoft.com/office/drawing/2014/main" val="1075384688"/>
                    </a:ext>
                  </a:extLst>
                </a:gridCol>
                <a:gridCol w="534924">
                  <a:extLst>
                    <a:ext uri="{9D8B030D-6E8A-4147-A177-3AD203B41FA5}">
                      <a16:colId xmlns:a16="http://schemas.microsoft.com/office/drawing/2014/main" val="3120099055"/>
                    </a:ext>
                  </a:extLst>
                </a:gridCol>
                <a:gridCol w="534924">
                  <a:extLst>
                    <a:ext uri="{9D8B030D-6E8A-4147-A177-3AD203B41FA5}">
                      <a16:colId xmlns:a16="http://schemas.microsoft.com/office/drawing/2014/main" val="3597987202"/>
                    </a:ext>
                  </a:extLst>
                </a:gridCol>
                <a:gridCol w="534924">
                  <a:extLst>
                    <a:ext uri="{9D8B030D-6E8A-4147-A177-3AD203B41FA5}">
                      <a16:colId xmlns:a16="http://schemas.microsoft.com/office/drawing/2014/main" val="1693962310"/>
                    </a:ext>
                  </a:extLst>
                </a:gridCol>
                <a:gridCol w="534924">
                  <a:extLst>
                    <a:ext uri="{9D8B030D-6E8A-4147-A177-3AD203B41FA5}">
                      <a16:colId xmlns:a16="http://schemas.microsoft.com/office/drawing/2014/main" val="1971322228"/>
                    </a:ext>
                  </a:extLst>
                </a:gridCol>
                <a:gridCol w="370332">
                  <a:extLst>
                    <a:ext uri="{9D8B030D-6E8A-4147-A177-3AD203B41FA5}">
                      <a16:colId xmlns:a16="http://schemas.microsoft.com/office/drawing/2014/main" val="323168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47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- 2018-02-05 10:00:00</a:t>
                      </a:r>
                      <a:r>
                        <a:rPr kumimoji="0" lang="en-US" sz="1000" b="0" i="0" u="none" strike="noStrike" kern="1200" cap="none" spc="0" normalizeH="0" baseline="0" noProof="0">
                          <a:ln>
                            <a:noFill/>
                          </a:ln>
                          <a:solidFill>
                            <a:prstClr val="black"/>
                          </a:solidFill>
                          <a:effectLst/>
                          <a:uLnTx/>
                          <a:uFillTx/>
                          <a:latin typeface="+mn-lt"/>
                          <a:ea typeface="+mn-ea"/>
                          <a:cs typeface="+mn-cs"/>
                        </a:rPr>
                        <a:t>
Win a set of Sekkisei by KOSÉ products worth more than RM1000 by showing us your ✨Ikigai✨
Ikigai is your "reason for being". It's the purpose in your life that wakes you up in the morning. Share what moves you to live beautifully.
How to join:
1) Post a photo on KOSÉ page (under the post’s comment bar) with a caption.
2) Hashtag #koseikigai on your post
3) The winner with the most moving stories or creative photos will be selected!
Competition period: 5 February 2018 to 28 February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9130929"/>
                  </a:ext>
                </a:extLst>
              </a:tr>
            </a:tbl>
          </a:graphicData>
        </a:graphic>
      </p:graphicFrame>
      <p:sp>
        <p:nvSpPr>
          <p:cNvPr id="4" name="Text Placeholder 3">
            <a:extLst>
              <a:ext uri="{FF2B5EF4-FFF2-40B4-BE49-F238E27FC236}">
                <a16:creationId xmlns:a16="http://schemas.microsoft.com/office/drawing/2014/main" id="{D16D34B9-2B77-41F8-89F8-2ED5606CAC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398854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DF2C1-9A04-4F43-9AF6-3E85EC57EF09}"/>
              </a:ext>
            </a:extLst>
          </p:cNvPr>
          <p:cNvSpPr>
            <a:spLocks noGrp="1"/>
          </p:cNvSpPr>
          <p:nvPr>
            <p:ph type="title"/>
          </p:nvPr>
        </p:nvSpPr>
        <p:spPr/>
        <p:txBody>
          <a:bodyPr/>
          <a:lstStyle/>
          <a:p>
            <a:r>
              <a:rPr lang="en-US"/>
              <a:t>FB - Own Posts Table w. Custom I-Rate (Insights) - 11 of 11</a:t>
            </a:r>
          </a:p>
        </p:txBody>
      </p:sp>
      <p:graphicFrame>
        <p:nvGraphicFramePr>
          <p:cNvPr id="5" name="Table Placeholder 4">
            <a:extLst>
              <a:ext uri="{FF2B5EF4-FFF2-40B4-BE49-F238E27FC236}">
                <a16:creationId xmlns:a16="http://schemas.microsoft.com/office/drawing/2014/main" id="{1B1755D9-A346-4EF8-BA0B-F6F521DD328B}"/>
              </a:ext>
            </a:extLst>
          </p:cNvPr>
          <p:cNvGraphicFramePr>
            <a:graphicFrameLocks noGrp="1"/>
          </p:cNvGraphicFramePr>
          <p:nvPr>
            <p:ph type="tbl" sz="quarter" idx="13"/>
            <p:extLst>
              <p:ext uri="{D42A27DB-BD31-4B8C-83A1-F6EECF244321}">
                <p14:modId xmlns:p14="http://schemas.microsoft.com/office/powerpoint/2010/main" val="2934562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8704979"/>
                    </a:ext>
                  </a:extLst>
                </a:gridCol>
                <a:gridCol w="617220">
                  <a:extLst>
                    <a:ext uri="{9D8B030D-6E8A-4147-A177-3AD203B41FA5}">
                      <a16:colId xmlns:a16="http://schemas.microsoft.com/office/drawing/2014/main" val="224932034"/>
                    </a:ext>
                  </a:extLst>
                </a:gridCol>
                <a:gridCol w="617220">
                  <a:extLst>
                    <a:ext uri="{9D8B030D-6E8A-4147-A177-3AD203B41FA5}">
                      <a16:colId xmlns:a16="http://schemas.microsoft.com/office/drawing/2014/main" val="2776500556"/>
                    </a:ext>
                  </a:extLst>
                </a:gridCol>
                <a:gridCol w="534924">
                  <a:extLst>
                    <a:ext uri="{9D8B030D-6E8A-4147-A177-3AD203B41FA5}">
                      <a16:colId xmlns:a16="http://schemas.microsoft.com/office/drawing/2014/main" val="989993671"/>
                    </a:ext>
                  </a:extLst>
                </a:gridCol>
                <a:gridCol w="534924">
                  <a:extLst>
                    <a:ext uri="{9D8B030D-6E8A-4147-A177-3AD203B41FA5}">
                      <a16:colId xmlns:a16="http://schemas.microsoft.com/office/drawing/2014/main" val="2368324183"/>
                    </a:ext>
                  </a:extLst>
                </a:gridCol>
                <a:gridCol w="411480">
                  <a:extLst>
                    <a:ext uri="{9D8B030D-6E8A-4147-A177-3AD203B41FA5}">
                      <a16:colId xmlns:a16="http://schemas.microsoft.com/office/drawing/2014/main" val="3044402846"/>
                    </a:ext>
                  </a:extLst>
                </a:gridCol>
                <a:gridCol w="534924">
                  <a:extLst>
                    <a:ext uri="{9D8B030D-6E8A-4147-A177-3AD203B41FA5}">
                      <a16:colId xmlns:a16="http://schemas.microsoft.com/office/drawing/2014/main" val="3472912867"/>
                    </a:ext>
                  </a:extLst>
                </a:gridCol>
                <a:gridCol w="534924">
                  <a:extLst>
                    <a:ext uri="{9D8B030D-6E8A-4147-A177-3AD203B41FA5}">
                      <a16:colId xmlns:a16="http://schemas.microsoft.com/office/drawing/2014/main" val="3477128580"/>
                    </a:ext>
                  </a:extLst>
                </a:gridCol>
                <a:gridCol w="534924">
                  <a:extLst>
                    <a:ext uri="{9D8B030D-6E8A-4147-A177-3AD203B41FA5}">
                      <a16:colId xmlns:a16="http://schemas.microsoft.com/office/drawing/2014/main" val="1934818553"/>
                    </a:ext>
                  </a:extLst>
                </a:gridCol>
                <a:gridCol w="534924">
                  <a:extLst>
                    <a:ext uri="{9D8B030D-6E8A-4147-A177-3AD203B41FA5}">
                      <a16:colId xmlns:a16="http://schemas.microsoft.com/office/drawing/2014/main" val="4060588776"/>
                    </a:ext>
                  </a:extLst>
                </a:gridCol>
                <a:gridCol w="534924">
                  <a:extLst>
                    <a:ext uri="{9D8B030D-6E8A-4147-A177-3AD203B41FA5}">
                      <a16:colId xmlns:a16="http://schemas.microsoft.com/office/drawing/2014/main" val="956457128"/>
                    </a:ext>
                  </a:extLst>
                </a:gridCol>
                <a:gridCol w="370332">
                  <a:extLst>
                    <a:ext uri="{9D8B030D-6E8A-4147-A177-3AD203B41FA5}">
                      <a16:colId xmlns:a16="http://schemas.microsoft.com/office/drawing/2014/main" val="32362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770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- 2018-02-02 15:55:00</a:t>
                      </a:r>
                      <a:r>
                        <a:rPr kumimoji="0" lang="en-US" sz="1000" b="0" i="0" u="none" strike="noStrike" kern="1200" cap="none" spc="0" normalizeH="0" baseline="0" noProof="0">
                          <a:ln>
                            <a:noFill/>
                          </a:ln>
                          <a:solidFill>
                            <a:prstClr val="black"/>
                          </a:solidFill>
                          <a:effectLst/>
                          <a:uLnTx/>
                          <a:uFillTx/>
                          <a:latin typeface="+mn-lt"/>
                          <a:ea typeface="+mn-ea"/>
                          <a:cs typeface="+mn-cs"/>
                        </a:rPr>
                        <a:t>
You just have to top off the perfect evening look with big and beautiful shimmering eyes created with Esprique Glow Eye Veil! And with 8 stunning colours you can match any outfit!
#kosemy #esprique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216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- 2018-02-01 13:32:00</a:t>
                      </a:r>
                      <a:r>
                        <a:rPr kumimoji="0" lang="en-US" sz="1000" b="0" i="0" u="none" strike="noStrike" kern="1200" cap="none" spc="0" normalizeH="0" baseline="0" noProof="0">
                          <a:ln>
                            <a:noFill/>
                          </a:ln>
                          <a:solidFill>
                            <a:prstClr val="black"/>
                          </a:solidFill>
                          <a:effectLst/>
                          <a:uLnTx/>
                          <a:uFillTx/>
                          <a:latin typeface="+mn-lt"/>
                          <a:ea typeface="+mn-ea"/>
                          <a:cs typeface="+mn-cs"/>
                        </a:rPr>
                        <a:t>
Thank you to all KOSÉ members for your continued support and loyalty. As a token of gratitude KOSÉ members who have spent above RM800 over the last year are entitled to a special birthday gift from us*. Thank you all and we look forward to serving you even better this year. Have a blessed year ahead!
*Entitled members will be notified via sms during their birthday month to redeem the gift at a KOSÉ counter.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2690171"/>
                  </a:ext>
                </a:extLst>
              </a:tr>
            </a:tbl>
          </a:graphicData>
        </a:graphic>
      </p:graphicFrame>
      <p:sp>
        <p:nvSpPr>
          <p:cNvPr id="4" name="Text Placeholder 3">
            <a:extLst>
              <a:ext uri="{FF2B5EF4-FFF2-40B4-BE49-F238E27FC236}">
                <a16:creationId xmlns:a16="http://schemas.microsoft.com/office/drawing/2014/main" id="{4F36D8B2-813D-480A-8DE2-A2AB9D246EC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64025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E3B5-29ED-461D-B1F6-F09A80E220D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D23CA4B-40A2-42BE-9171-4A0333D1E33B}"/>
              </a:ext>
            </a:extLst>
          </p:cNvPr>
          <p:cNvGraphicFramePr>
            <a:graphicFrameLocks noGrp="1"/>
          </p:cNvGraphicFramePr>
          <p:nvPr>
            <p:ph type="chart" sz="quarter" idx="13"/>
            <p:extLst>
              <p:ext uri="{D42A27DB-BD31-4B8C-83A1-F6EECF244321}">
                <p14:modId xmlns:p14="http://schemas.microsoft.com/office/powerpoint/2010/main" val="254578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B4A888-E738-4D59-A414-AC09EEA6CEE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E27F618-DCD3-4FB2-B322-93350C363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864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E5E8E-2FF9-49E7-97CE-7AAEA2B1EEE9}"/>
              </a:ext>
            </a:extLst>
          </p:cNvPr>
          <p:cNvSpPr>
            <a:spLocks noGrp="1"/>
          </p:cNvSpPr>
          <p:nvPr>
            <p:ph type="title"/>
          </p:nvPr>
        </p:nvSpPr>
        <p:spPr/>
        <p:txBody>
          <a:bodyPr/>
          <a:lstStyle/>
          <a:p>
            <a:r>
              <a:rPr lang="en-US"/>
              <a:t>Facebook Video Views Table</a:t>
            </a:r>
          </a:p>
        </p:txBody>
      </p:sp>
      <p:graphicFrame>
        <p:nvGraphicFramePr>
          <p:cNvPr id="5" name="Table Placeholder 4">
            <a:extLst>
              <a:ext uri="{FF2B5EF4-FFF2-40B4-BE49-F238E27FC236}">
                <a16:creationId xmlns:a16="http://schemas.microsoft.com/office/drawing/2014/main" id="{3524E60F-37A8-4217-8B6C-2756C9F07AF7}"/>
              </a:ext>
            </a:extLst>
          </p:cNvPr>
          <p:cNvGraphicFramePr>
            <a:graphicFrameLocks noGrp="1"/>
          </p:cNvGraphicFramePr>
          <p:nvPr>
            <p:ph type="tbl" sz="quarter" idx="13"/>
            <p:extLst>
              <p:ext uri="{D42A27DB-BD31-4B8C-83A1-F6EECF244321}">
                <p14:modId xmlns:p14="http://schemas.microsoft.com/office/powerpoint/2010/main" val="170347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86628487"/>
                    </a:ext>
                  </a:extLst>
                </a:gridCol>
                <a:gridCol w="411480">
                  <a:extLst>
                    <a:ext uri="{9D8B030D-6E8A-4147-A177-3AD203B41FA5}">
                      <a16:colId xmlns:a16="http://schemas.microsoft.com/office/drawing/2014/main" val="1388849506"/>
                    </a:ext>
                  </a:extLst>
                </a:gridCol>
                <a:gridCol w="411480">
                  <a:extLst>
                    <a:ext uri="{9D8B030D-6E8A-4147-A177-3AD203B41FA5}">
                      <a16:colId xmlns:a16="http://schemas.microsoft.com/office/drawing/2014/main" val="3291615505"/>
                    </a:ext>
                  </a:extLst>
                </a:gridCol>
                <a:gridCol w="411480">
                  <a:extLst>
                    <a:ext uri="{9D8B030D-6E8A-4147-A177-3AD203B41FA5}">
                      <a16:colId xmlns:a16="http://schemas.microsoft.com/office/drawing/2014/main" val="372806293"/>
                    </a:ext>
                  </a:extLst>
                </a:gridCol>
                <a:gridCol w="411480">
                  <a:extLst>
                    <a:ext uri="{9D8B030D-6E8A-4147-A177-3AD203B41FA5}">
                      <a16:colId xmlns:a16="http://schemas.microsoft.com/office/drawing/2014/main" val="1371931978"/>
                    </a:ext>
                  </a:extLst>
                </a:gridCol>
                <a:gridCol w="411480">
                  <a:extLst>
                    <a:ext uri="{9D8B030D-6E8A-4147-A177-3AD203B41FA5}">
                      <a16:colId xmlns:a16="http://schemas.microsoft.com/office/drawing/2014/main" val="4076655417"/>
                    </a:ext>
                  </a:extLst>
                </a:gridCol>
                <a:gridCol w="411480">
                  <a:extLst>
                    <a:ext uri="{9D8B030D-6E8A-4147-A177-3AD203B41FA5}">
                      <a16:colId xmlns:a16="http://schemas.microsoft.com/office/drawing/2014/main" val="2538747720"/>
                    </a:ext>
                  </a:extLst>
                </a:gridCol>
                <a:gridCol w="411480">
                  <a:extLst>
                    <a:ext uri="{9D8B030D-6E8A-4147-A177-3AD203B41FA5}">
                      <a16:colId xmlns:a16="http://schemas.microsoft.com/office/drawing/2014/main" val="4127003200"/>
                    </a:ext>
                  </a:extLst>
                </a:gridCol>
                <a:gridCol w="411480">
                  <a:extLst>
                    <a:ext uri="{9D8B030D-6E8A-4147-A177-3AD203B41FA5}">
                      <a16:colId xmlns:a16="http://schemas.microsoft.com/office/drawing/2014/main" val="1529383526"/>
                    </a:ext>
                  </a:extLst>
                </a:gridCol>
                <a:gridCol w="411480">
                  <a:extLst>
                    <a:ext uri="{9D8B030D-6E8A-4147-A177-3AD203B41FA5}">
                      <a16:colId xmlns:a16="http://schemas.microsoft.com/office/drawing/2014/main" val="606792339"/>
                    </a:ext>
                  </a:extLst>
                </a:gridCol>
                <a:gridCol w="411480">
                  <a:extLst>
                    <a:ext uri="{9D8B030D-6E8A-4147-A177-3AD203B41FA5}">
                      <a16:colId xmlns:a16="http://schemas.microsoft.com/office/drawing/2014/main" val="2533957099"/>
                    </a:ext>
                  </a:extLst>
                </a:gridCol>
                <a:gridCol w="411480">
                  <a:extLst>
                    <a:ext uri="{9D8B030D-6E8A-4147-A177-3AD203B41FA5}">
                      <a16:colId xmlns:a16="http://schemas.microsoft.com/office/drawing/2014/main" val="1423617956"/>
                    </a:ext>
                  </a:extLst>
                </a:gridCol>
                <a:gridCol w="411480">
                  <a:extLst>
                    <a:ext uri="{9D8B030D-6E8A-4147-A177-3AD203B41FA5}">
                      <a16:colId xmlns:a16="http://schemas.microsoft.com/office/drawing/2014/main" val="3968792472"/>
                    </a:ext>
                  </a:extLst>
                </a:gridCol>
                <a:gridCol w="411480">
                  <a:extLst>
                    <a:ext uri="{9D8B030D-6E8A-4147-A177-3AD203B41FA5}">
                      <a16:colId xmlns:a16="http://schemas.microsoft.com/office/drawing/2014/main" val="3974831003"/>
                    </a:ext>
                  </a:extLst>
                </a:gridCol>
                <a:gridCol w="411480">
                  <a:extLst>
                    <a:ext uri="{9D8B030D-6E8A-4147-A177-3AD203B41FA5}">
                      <a16:colId xmlns:a16="http://schemas.microsoft.com/office/drawing/2014/main" val="1096766668"/>
                    </a:ext>
                  </a:extLst>
                </a:gridCol>
                <a:gridCol w="411480">
                  <a:extLst>
                    <a:ext uri="{9D8B030D-6E8A-4147-A177-3AD203B41FA5}">
                      <a16:colId xmlns:a16="http://schemas.microsoft.com/office/drawing/2014/main" val="4097452391"/>
                    </a:ext>
                  </a:extLst>
                </a:gridCol>
                <a:gridCol w="411480">
                  <a:extLst>
                    <a:ext uri="{9D8B030D-6E8A-4147-A177-3AD203B41FA5}">
                      <a16:colId xmlns:a16="http://schemas.microsoft.com/office/drawing/2014/main" val="2186332342"/>
                    </a:ext>
                  </a:extLst>
                </a:gridCol>
                <a:gridCol w="411480">
                  <a:extLst>
                    <a:ext uri="{9D8B030D-6E8A-4147-A177-3AD203B41FA5}">
                      <a16:colId xmlns:a16="http://schemas.microsoft.com/office/drawing/2014/main" val="3003828151"/>
                    </a:ext>
                  </a:extLst>
                </a:gridCol>
                <a:gridCol w="411480">
                  <a:extLst>
                    <a:ext uri="{9D8B030D-6E8A-4147-A177-3AD203B41FA5}">
                      <a16:colId xmlns:a16="http://schemas.microsoft.com/office/drawing/2014/main" val="251202865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2320437497"/>
                  </a:ext>
                </a:extLst>
              </a:tr>
              <a:tr h="370840">
                <a:tc>
                  <a:txBody>
                    <a:bodyPr/>
                    <a:lstStyle/>
                    <a:p>
                      <a:r>
                        <a:rPr lang="en-US" sz="1000"/>
                        <a:t>KOSÉ</a:t>
                      </a:r>
                    </a:p>
                  </a:txBody>
                  <a:tcPr/>
                </a:tc>
                <a:tc>
                  <a:txBody>
                    <a:bodyPr/>
                    <a:lstStyle/>
                    <a:p>
                      <a:r>
                        <a:rPr lang="en-US" sz="1000"/>
                        <a:t>3016</a:t>
                      </a:r>
                    </a:p>
                  </a:txBody>
                  <a:tcPr/>
                </a:tc>
                <a:tc>
                  <a:txBody>
                    <a:bodyPr/>
                    <a:lstStyle/>
                    <a:p>
                      <a:r>
                        <a:rPr lang="en-US" sz="1000"/>
                        <a:t>1322</a:t>
                      </a:r>
                    </a:p>
                  </a:txBody>
                  <a:tcPr/>
                </a:tc>
                <a:tc>
                  <a:txBody>
                    <a:bodyPr/>
                    <a:lstStyle/>
                    <a:p>
                      <a:r>
                        <a:rPr lang="en-US" sz="1000"/>
                        <a:t>658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3016</a:t>
                      </a:r>
                    </a:p>
                  </a:txBody>
                  <a:tcPr/>
                </a:tc>
                <a:tc>
                  <a:txBody>
                    <a:bodyPr/>
                    <a:lstStyle/>
                    <a:p>
                      <a:r>
                        <a:rPr lang="en-US" sz="1000"/>
                        <a:t>1322</a:t>
                      </a:r>
                    </a:p>
                  </a:txBody>
                  <a:tcPr/>
                </a:tc>
                <a:tc>
                  <a:txBody>
                    <a:bodyPr/>
                    <a:lstStyle/>
                    <a:p>
                      <a:r>
                        <a:rPr lang="en-US" sz="1000"/>
                        <a:t>658</a:t>
                      </a:r>
                    </a:p>
                  </a:txBody>
                  <a:tcPr/>
                </a:tc>
                <a:tc>
                  <a:txBody>
                    <a:bodyPr/>
                    <a:lstStyle/>
                    <a:p>
                      <a:r>
                        <a:rPr lang="en-US" sz="1000"/>
                        <a:t>2667</a:t>
                      </a:r>
                    </a:p>
                  </a:txBody>
                  <a:tcPr/>
                </a:tc>
                <a:tc>
                  <a:txBody>
                    <a:bodyPr/>
                    <a:lstStyle/>
                    <a:p>
                      <a:r>
                        <a:rPr lang="en-US" sz="1000"/>
                        <a:t>1036</a:t>
                      </a:r>
                    </a:p>
                  </a:txBody>
                  <a:tcPr/>
                </a:tc>
                <a:tc>
                  <a:txBody>
                    <a:bodyPr/>
                    <a:lstStyle/>
                    <a:p>
                      <a:r>
                        <a:rPr lang="en-US" sz="1000"/>
                        <a:t>454</a:t>
                      </a:r>
                    </a:p>
                  </a:txBody>
                  <a:tcPr/>
                </a:tc>
                <a:tc>
                  <a:txBody>
                    <a:bodyPr/>
                    <a:lstStyle/>
                    <a:p>
                      <a:r>
                        <a:rPr lang="en-US" sz="1000"/>
                        <a:t>349</a:t>
                      </a:r>
                    </a:p>
                  </a:txBody>
                  <a:tcPr/>
                </a:tc>
                <a:tc>
                  <a:txBody>
                    <a:bodyPr/>
                    <a:lstStyle/>
                    <a:p>
                      <a:r>
                        <a:rPr lang="en-US" sz="1000"/>
                        <a:t>286</a:t>
                      </a:r>
                    </a:p>
                  </a:txBody>
                  <a:tcPr/>
                </a:tc>
                <a:tc>
                  <a:txBody>
                    <a:bodyPr/>
                    <a:lstStyle/>
                    <a:p>
                      <a:r>
                        <a:rPr lang="en-US" sz="1000"/>
                        <a:t>204</a:t>
                      </a:r>
                    </a:p>
                  </a:txBody>
                  <a:tcPr/>
                </a:tc>
                <a:tc>
                  <a:txBody>
                    <a:bodyPr/>
                    <a:lstStyle/>
                    <a:p>
                      <a:r>
                        <a:rPr lang="en-US" sz="1000"/>
                        <a:t>482</a:t>
                      </a:r>
                    </a:p>
                  </a:txBody>
                  <a:tcPr/>
                </a:tc>
                <a:tc>
                  <a:txBody>
                    <a:bodyPr/>
                    <a:lstStyle/>
                    <a:p>
                      <a:r>
                        <a:rPr lang="en-US" sz="1000"/>
                        <a:t>230</a:t>
                      </a:r>
                    </a:p>
                  </a:txBody>
                  <a:tcPr/>
                </a:tc>
                <a:tc>
                  <a:txBody>
                    <a:bodyPr/>
                    <a:lstStyle/>
                    <a:p>
                      <a:r>
                        <a:rPr lang="en-US" sz="1000"/>
                        <a:t>135</a:t>
                      </a:r>
                    </a:p>
                  </a:txBody>
                  <a:tcPr/>
                </a:tc>
                <a:extLst>
                  <a:ext uri="{0D108BD9-81ED-4DB2-BD59-A6C34878D82A}">
                    <a16:rowId xmlns:a16="http://schemas.microsoft.com/office/drawing/2014/main" val="1169982560"/>
                  </a:ext>
                </a:extLst>
              </a:tr>
            </a:tbl>
          </a:graphicData>
        </a:graphic>
      </p:graphicFrame>
      <p:sp>
        <p:nvSpPr>
          <p:cNvPr id="4" name="Text Placeholder 3">
            <a:extLst>
              <a:ext uri="{FF2B5EF4-FFF2-40B4-BE49-F238E27FC236}">
                <a16:creationId xmlns:a16="http://schemas.microsoft.com/office/drawing/2014/main" id="{204B3A5F-13ED-4545-ACFC-43BF8918231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301046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1522</Words>
  <Application>Microsoft Office PowerPoint</Application>
  <PresentationFormat>On-screen Show (4:3)</PresentationFormat>
  <Paragraphs>795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UNIFIED DASHBOARD</vt:lpstr>
      <vt:lpstr>Facebook Key Metrics Table</vt:lpstr>
      <vt:lpstr>(UNIFIED) Growth Monitoring Chart</vt:lpstr>
      <vt:lpstr>Facebook Fans By City Table - 1 of 3</vt:lpstr>
      <vt:lpstr>Facebook Fans By City Table - 2 of 3</vt:lpstr>
      <vt:lpstr>Facebook Fans By City Table - 3 of 3</vt:lpstr>
      <vt:lpstr>(UNIFIED) Visibility Monitoring Chart</vt:lpstr>
      <vt:lpstr>(UNIFIED) Engagement Monitoring Chart</vt:lpstr>
      <vt:lpstr>Facebook Fan Demographics</vt:lpstr>
      <vt:lpstr>Facebook Interaction Rate By Hour</vt:lpstr>
      <vt:lpstr>Facebook Fans Total</vt:lpstr>
      <vt:lpstr>Attrition and Engagement Table</vt:lpstr>
      <vt:lpstr>Facebook Interactions Distribution</vt:lpstr>
      <vt:lpstr>Facebook Key Influencers - 1 of 3</vt:lpstr>
      <vt:lpstr>Facebook Key Influencers - 2 of 3</vt:lpstr>
      <vt:lpstr>Facebook Key Influencers - 3 of 3</vt:lpstr>
      <vt:lpstr>Facebook Interaction Rate</vt:lpstr>
      <vt:lpstr>Facebook Interaction Rate By Weekday</vt:lpstr>
      <vt:lpstr>FB - Own Posts Table w. Custom I-Rate (Insights) - 1 of 11</vt:lpstr>
      <vt:lpstr>FB - Own Posts Table w. Custom I-Rate (Insights) - 2 of 11</vt:lpstr>
      <vt:lpstr>FB - Own Posts Table w. Custom I-Rate (Insights) - 3 of 11</vt:lpstr>
      <vt:lpstr>FB - Own Posts Table w. Custom I-Rate (Insights) - 4 of 11</vt:lpstr>
      <vt:lpstr>FB - Own Posts Table w. Custom I-Rate (Insights) - 5 of 11</vt:lpstr>
      <vt:lpstr>FB - Own Posts Table w. Custom I-Rate (Insights) - 6 of 11</vt:lpstr>
      <vt:lpstr>FB - Own Posts Table w. Custom I-Rate (Insights) - 7 of 11</vt:lpstr>
      <vt:lpstr>FB - Own Posts Table w. Custom I-Rate (Insights) - 8 of 11</vt:lpstr>
      <vt:lpstr>FB - Own Posts Table w. Custom I-Rate (Insights) - 9 of 11</vt:lpstr>
      <vt:lpstr>FB - Own Posts Table w. Custom I-Rate (Insights) - 10 of 11</vt:lpstr>
      <vt:lpstr>FB - Own Posts Table w. Custom I-Rate (Insights) - 11 of 11</vt:lpstr>
      <vt:lpstr>Facebook Interaction Rate By Post Type</vt:lpstr>
      <vt:lpstr>Facebook Video Views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2018-03-03T17:46:50Z</dcterms:created>
  <dcterms:modified xsi:type="dcterms:W3CDTF">2018-03-03T17:47:52Z</dcterms:modified>
</cp:coreProperties>
</file>