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Page Fan Adds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19</c:v>
                </c:pt>
                <c:pt idx="1">
                  <c:v>24</c:v>
                </c:pt>
                <c:pt idx="2">
                  <c:v>17</c:v>
                </c:pt>
                <c:pt idx="3">
                  <c:v>12</c:v>
                </c:pt>
                <c:pt idx="4">
                  <c:v>10</c:v>
                </c:pt>
                <c:pt idx="5">
                  <c:v>24</c:v>
                </c:pt>
                <c:pt idx="6">
                  <c:v>29</c:v>
                </c:pt>
                <c:pt idx="7">
                  <c:v>20</c:v>
                </c:pt>
                <c:pt idx="8">
                  <c:v>20</c:v>
                </c:pt>
                <c:pt idx="9">
                  <c:v>21</c:v>
                </c:pt>
                <c:pt idx="10">
                  <c:v>12</c:v>
                </c:pt>
                <c:pt idx="11">
                  <c:v>24</c:v>
                </c:pt>
                <c:pt idx="12">
                  <c:v>42</c:v>
                </c:pt>
                <c:pt idx="13">
                  <c:v>33</c:v>
                </c:pt>
                <c:pt idx="14">
                  <c:v>25</c:v>
                </c:pt>
                <c:pt idx="15">
                  <c:v>27</c:v>
                </c:pt>
                <c:pt idx="16">
                  <c:v>31</c:v>
                </c:pt>
                <c:pt idx="17">
                  <c:v>18</c:v>
                </c:pt>
                <c:pt idx="18">
                  <c:v>38</c:v>
                </c:pt>
                <c:pt idx="19">
                  <c:v>34</c:v>
                </c:pt>
                <c:pt idx="20">
                  <c:v>35</c:v>
                </c:pt>
                <c:pt idx="21">
                  <c:v>28</c:v>
                </c:pt>
                <c:pt idx="22">
                  <c:v>26</c:v>
                </c:pt>
                <c:pt idx="23">
                  <c:v>37</c:v>
                </c:pt>
                <c:pt idx="24">
                  <c:v>31</c:v>
                </c:pt>
                <c:pt idx="25">
                  <c:v>37</c:v>
                </c:pt>
                <c:pt idx="26">
                  <c:v>27</c:v>
                </c:pt>
                <c:pt idx="27">
                  <c:v>28</c:v>
                </c:pt>
              </c:numCache>
            </c:numRef>
          </c:val>
          <c:smooth val="0"/>
          <c:extLst>
            <c:ext xmlns:c16="http://schemas.microsoft.com/office/drawing/2014/chart" uri="{C3380CC4-5D6E-409C-BE32-E72D297353CC}">
              <c16:uniqueId val="{00000000-8DF5-4AF4-BC38-003BBFDC69EB}"/>
            </c:ext>
          </c:extLst>
        </c:ser>
        <c:ser>
          <c:idx val="1"/>
          <c:order val="1"/>
          <c:tx>
            <c:strRef>
              <c:f>Sheet1!$C$1</c:f>
              <c:strCache>
                <c:ptCount val="1"/>
                <c:pt idx="0">
                  <c:v>Page Fan Removes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14</c:v>
                </c:pt>
                <c:pt idx="1">
                  <c:v>19</c:v>
                </c:pt>
                <c:pt idx="2">
                  <c:v>16</c:v>
                </c:pt>
                <c:pt idx="3">
                  <c:v>19</c:v>
                </c:pt>
                <c:pt idx="4">
                  <c:v>17</c:v>
                </c:pt>
                <c:pt idx="5">
                  <c:v>13</c:v>
                </c:pt>
                <c:pt idx="6">
                  <c:v>14</c:v>
                </c:pt>
                <c:pt idx="7">
                  <c:v>13</c:v>
                </c:pt>
                <c:pt idx="8">
                  <c:v>12</c:v>
                </c:pt>
                <c:pt idx="9">
                  <c:v>16</c:v>
                </c:pt>
                <c:pt idx="10">
                  <c:v>11</c:v>
                </c:pt>
                <c:pt idx="11">
                  <c:v>12</c:v>
                </c:pt>
                <c:pt idx="12">
                  <c:v>13</c:v>
                </c:pt>
                <c:pt idx="13">
                  <c:v>12</c:v>
                </c:pt>
                <c:pt idx="14">
                  <c:v>9</c:v>
                </c:pt>
                <c:pt idx="15">
                  <c:v>15</c:v>
                </c:pt>
                <c:pt idx="16">
                  <c:v>13</c:v>
                </c:pt>
                <c:pt idx="17">
                  <c:v>9</c:v>
                </c:pt>
                <c:pt idx="18">
                  <c:v>10</c:v>
                </c:pt>
                <c:pt idx="19">
                  <c:v>13</c:v>
                </c:pt>
                <c:pt idx="20">
                  <c:v>12</c:v>
                </c:pt>
                <c:pt idx="21">
                  <c:v>13</c:v>
                </c:pt>
                <c:pt idx="22">
                  <c:v>16</c:v>
                </c:pt>
                <c:pt idx="23">
                  <c:v>12</c:v>
                </c:pt>
                <c:pt idx="24">
                  <c:v>16</c:v>
                </c:pt>
                <c:pt idx="25">
                  <c:v>17</c:v>
                </c:pt>
                <c:pt idx="26">
                  <c:v>18</c:v>
                </c:pt>
                <c:pt idx="27">
                  <c:v>16</c:v>
                </c:pt>
              </c:numCache>
            </c:numRef>
          </c:val>
          <c:smooth val="0"/>
          <c:extLst>
            <c:ext xmlns:c16="http://schemas.microsoft.com/office/drawing/2014/chart" uri="{C3380CC4-5D6E-409C-BE32-E72D297353CC}">
              <c16:uniqueId val="{00000001-8DF5-4AF4-BC38-003BBFDC69EB}"/>
            </c:ext>
          </c:extLst>
        </c:ser>
        <c:dLbls>
          <c:showLegendKey val="0"/>
          <c:showVal val="0"/>
          <c:showCatName val="0"/>
          <c:showSerName val="0"/>
          <c:showPercent val="0"/>
          <c:showBubbleSize val="0"/>
        </c:dLbls>
        <c:smooth val="0"/>
        <c:axId val="331993712"/>
        <c:axId val="331995680"/>
      </c:lineChart>
      <c:dateAx>
        <c:axId val="331993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95680"/>
        <c:crosses val="autoZero"/>
        <c:auto val="1"/>
        <c:lblOffset val="100"/>
        <c:baseTimeUnit val="days"/>
      </c:dateAx>
      <c:valAx>
        <c:axId val="33199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9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Post Impressions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12314</c:v>
                </c:pt>
                <c:pt idx="1">
                  <c:v>7567</c:v>
                </c:pt>
                <c:pt idx="2">
                  <c:v>5544</c:v>
                </c:pt>
                <c:pt idx="3">
                  <c:v>1808</c:v>
                </c:pt>
                <c:pt idx="4">
                  <c:v>3013</c:v>
                </c:pt>
                <c:pt idx="5">
                  <c:v>24047</c:v>
                </c:pt>
                <c:pt idx="6">
                  <c:v>20503</c:v>
                </c:pt>
                <c:pt idx="7">
                  <c:v>15354</c:v>
                </c:pt>
                <c:pt idx="8">
                  <c:v>11839</c:v>
                </c:pt>
                <c:pt idx="9">
                  <c:v>7712</c:v>
                </c:pt>
                <c:pt idx="10">
                  <c:v>2071</c:v>
                </c:pt>
                <c:pt idx="11">
                  <c:v>16416</c:v>
                </c:pt>
                <c:pt idx="12">
                  <c:v>92948</c:v>
                </c:pt>
                <c:pt idx="13">
                  <c:v>158210</c:v>
                </c:pt>
                <c:pt idx="14">
                  <c:v>146144</c:v>
                </c:pt>
                <c:pt idx="15">
                  <c:v>152349</c:v>
                </c:pt>
                <c:pt idx="16">
                  <c:v>149314</c:v>
                </c:pt>
                <c:pt idx="17">
                  <c:v>150477</c:v>
                </c:pt>
                <c:pt idx="18">
                  <c:v>162364</c:v>
                </c:pt>
                <c:pt idx="19">
                  <c:v>151722</c:v>
                </c:pt>
                <c:pt idx="20">
                  <c:v>144884</c:v>
                </c:pt>
                <c:pt idx="21">
                  <c:v>138169</c:v>
                </c:pt>
                <c:pt idx="22">
                  <c:v>136075</c:v>
                </c:pt>
                <c:pt idx="23">
                  <c:v>153890</c:v>
                </c:pt>
                <c:pt idx="24">
                  <c:v>138683</c:v>
                </c:pt>
                <c:pt idx="25">
                  <c:v>137481</c:v>
                </c:pt>
                <c:pt idx="26">
                  <c:v>127272</c:v>
                </c:pt>
                <c:pt idx="27">
                  <c:v>126576</c:v>
                </c:pt>
              </c:numCache>
            </c:numRef>
          </c:val>
          <c:smooth val="0"/>
          <c:extLst>
            <c:ext xmlns:c16="http://schemas.microsoft.com/office/drawing/2014/chart" uri="{C3380CC4-5D6E-409C-BE32-E72D297353CC}">
              <c16:uniqueId val="{00000000-9272-4C7A-A784-C800960C5D38}"/>
            </c:ext>
          </c:extLst>
        </c:ser>
        <c:ser>
          <c:idx val="1"/>
          <c:order val="1"/>
          <c:tx>
            <c:strRef>
              <c:f>Sheet1!$C$1</c:f>
              <c:strCache>
                <c:ptCount val="1"/>
                <c:pt idx="0">
                  <c:v>Post Reach</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8040</c:v>
                </c:pt>
                <c:pt idx="1">
                  <c:v>5269</c:v>
                </c:pt>
                <c:pt idx="2">
                  <c:v>3418</c:v>
                </c:pt>
                <c:pt idx="3">
                  <c:v>1187</c:v>
                </c:pt>
                <c:pt idx="4">
                  <c:v>2099</c:v>
                </c:pt>
                <c:pt idx="5">
                  <c:v>13667</c:v>
                </c:pt>
                <c:pt idx="6">
                  <c:v>13218</c:v>
                </c:pt>
                <c:pt idx="7">
                  <c:v>10829</c:v>
                </c:pt>
                <c:pt idx="8">
                  <c:v>8701</c:v>
                </c:pt>
                <c:pt idx="9">
                  <c:v>4112</c:v>
                </c:pt>
                <c:pt idx="10">
                  <c:v>1100</c:v>
                </c:pt>
                <c:pt idx="11">
                  <c:v>12605</c:v>
                </c:pt>
                <c:pt idx="12">
                  <c:v>56787</c:v>
                </c:pt>
                <c:pt idx="13">
                  <c:v>89206</c:v>
                </c:pt>
                <c:pt idx="14">
                  <c:v>81417</c:v>
                </c:pt>
                <c:pt idx="15">
                  <c:v>91512</c:v>
                </c:pt>
                <c:pt idx="16">
                  <c:v>89708</c:v>
                </c:pt>
                <c:pt idx="17">
                  <c:v>88040</c:v>
                </c:pt>
                <c:pt idx="18">
                  <c:v>91746</c:v>
                </c:pt>
                <c:pt idx="19">
                  <c:v>85074</c:v>
                </c:pt>
                <c:pt idx="20">
                  <c:v>81125</c:v>
                </c:pt>
                <c:pt idx="21">
                  <c:v>85820</c:v>
                </c:pt>
                <c:pt idx="22">
                  <c:v>77677</c:v>
                </c:pt>
                <c:pt idx="23">
                  <c:v>92745</c:v>
                </c:pt>
                <c:pt idx="24">
                  <c:v>90722</c:v>
                </c:pt>
                <c:pt idx="25">
                  <c:v>81149</c:v>
                </c:pt>
                <c:pt idx="26">
                  <c:v>77621</c:v>
                </c:pt>
                <c:pt idx="27">
                  <c:v>75406</c:v>
                </c:pt>
              </c:numCache>
            </c:numRef>
          </c:val>
          <c:smooth val="0"/>
          <c:extLst>
            <c:ext xmlns:c16="http://schemas.microsoft.com/office/drawing/2014/chart" uri="{C3380CC4-5D6E-409C-BE32-E72D297353CC}">
              <c16:uniqueId val="{00000001-9272-4C7A-A784-C800960C5D38}"/>
            </c:ext>
          </c:extLst>
        </c:ser>
        <c:dLbls>
          <c:showLegendKey val="0"/>
          <c:showVal val="0"/>
          <c:showCatName val="0"/>
          <c:showSerName val="0"/>
          <c:showPercent val="0"/>
          <c:showBubbleSize val="0"/>
        </c:dLbls>
        <c:smooth val="0"/>
        <c:axId val="346676984"/>
        <c:axId val="346680264"/>
      </c:lineChart>
      <c:dateAx>
        <c:axId val="346676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80264"/>
        <c:crosses val="autoZero"/>
        <c:auto val="1"/>
        <c:lblOffset val="100"/>
        <c:baseTimeUnit val="days"/>
      </c:dateAx>
      <c:valAx>
        <c:axId val="346680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7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Consumptions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720</c:v>
                </c:pt>
                <c:pt idx="1">
                  <c:v>403</c:v>
                </c:pt>
                <c:pt idx="2">
                  <c:v>146</c:v>
                </c:pt>
                <c:pt idx="3">
                  <c:v>96</c:v>
                </c:pt>
                <c:pt idx="4">
                  <c:v>234</c:v>
                </c:pt>
                <c:pt idx="5">
                  <c:v>635</c:v>
                </c:pt>
                <c:pt idx="6">
                  <c:v>391</c:v>
                </c:pt>
                <c:pt idx="7">
                  <c:v>262</c:v>
                </c:pt>
                <c:pt idx="8">
                  <c:v>205</c:v>
                </c:pt>
                <c:pt idx="9">
                  <c:v>161</c:v>
                </c:pt>
                <c:pt idx="10">
                  <c:v>78</c:v>
                </c:pt>
                <c:pt idx="11">
                  <c:v>294</c:v>
                </c:pt>
                <c:pt idx="12">
                  <c:v>1436</c:v>
                </c:pt>
                <c:pt idx="13">
                  <c:v>2205</c:v>
                </c:pt>
                <c:pt idx="14">
                  <c:v>1925</c:v>
                </c:pt>
                <c:pt idx="15">
                  <c:v>1732</c:v>
                </c:pt>
                <c:pt idx="16">
                  <c:v>1664</c:v>
                </c:pt>
                <c:pt idx="17">
                  <c:v>1605</c:v>
                </c:pt>
                <c:pt idx="18">
                  <c:v>1820</c:v>
                </c:pt>
                <c:pt idx="19">
                  <c:v>1700</c:v>
                </c:pt>
                <c:pt idx="20">
                  <c:v>2312</c:v>
                </c:pt>
                <c:pt idx="21">
                  <c:v>2202</c:v>
                </c:pt>
                <c:pt idx="22">
                  <c:v>1445</c:v>
                </c:pt>
                <c:pt idx="23">
                  <c:v>1584</c:v>
                </c:pt>
                <c:pt idx="24">
                  <c:v>1512</c:v>
                </c:pt>
                <c:pt idx="25">
                  <c:v>1580</c:v>
                </c:pt>
                <c:pt idx="26">
                  <c:v>1613</c:v>
                </c:pt>
                <c:pt idx="27">
                  <c:v>1739</c:v>
                </c:pt>
              </c:numCache>
            </c:numRef>
          </c:val>
          <c:smooth val="0"/>
          <c:extLst>
            <c:ext xmlns:c16="http://schemas.microsoft.com/office/drawing/2014/chart" uri="{C3380CC4-5D6E-409C-BE32-E72D297353CC}">
              <c16:uniqueId val="{00000000-6237-49E0-8165-2EADA74EA5F5}"/>
            </c:ext>
          </c:extLst>
        </c:ser>
        <c:ser>
          <c:idx val="1"/>
          <c:order val="1"/>
          <c:tx>
            <c:strRef>
              <c:f>Sheet1!$C$1</c:f>
              <c:strCache>
                <c:ptCount val="1"/>
                <c:pt idx="0">
                  <c:v>Engaged Users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572</c:v>
                </c:pt>
                <c:pt idx="1">
                  <c:v>336</c:v>
                </c:pt>
                <c:pt idx="2">
                  <c:v>128</c:v>
                </c:pt>
                <c:pt idx="3">
                  <c:v>72</c:v>
                </c:pt>
                <c:pt idx="4">
                  <c:v>199</c:v>
                </c:pt>
                <c:pt idx="5">
                  <c:v>1606</c:v>
                </c:pt>
                <c:pt idx="6">
                  <c:v>1254</c:v>
                </c:pt>
                <c:pt idx="7">
                  <c:v>993</c:v>
                </c:pt>
                <c:pt idx="8">
                  <c:v>638</c:v>
                </c:pt>
                <c:pt idx="9">
                  <c:v>156</c:v>
                </c:pt>
                <c:pt idx="10">
                  <c:v>68</c:v>
                </c:pt>
                <c:pt idx="11">
                  <c:v>295</c:v>
                </c:pt>
                <c:pt idx="12">
                  <c:v>1245</c:v>
                </c:pt>
                <c:pt idx="13">
                  <c:v>1961</c:v>
                </c:pt>
                <c:pt idx="14">
                  <c:v>1751</c:v>
                </c:pt>
                <c:pt idx="15">
                  <c:v>1571</c:v>
                </c:pt>
                <c:pt idx="16">
                  <c:v>1503</c:v>
                </c:pt>
                <c:pt idx="17">
                  <c:v>1468</c:v>
                </c:pt>
                <c:pt idx="18">
                  <c:v>1628</c:v>
                </c:pt>
                <c:pt idx="19">
                  <c:v>1526</c:v>
                </c:pt>
                <c:pt idx="20">
                  <c:v>1885</c:v>
                </c:pt>
                <c:pt idx="21">
                  <c:v>1775</c:v>
                </c:pt>
                <c:pt idx="22">
                  <c:v>1288</c:v>
                </c:pt>
                <c:pt idx="23">
                  <c:v>1390</c:v>
                </c:pt>
                <c:pt idx="24">
                  <c:v>1328</c:v>
                </c:pt>
                <c:pt idx="25">
                  <c:v>1394</c:v>
                </c:pt>
                <c:pt idx="26">
                  <c:v>1418</c:v>
                </c:pt>
                <c:pt idx="27">
                  <c:v>1480</c:v>
                </c:pt>
              </c:numCache>
            </c:numRef>
          </c:val>
          <c:smooth val="0"/>
          <c:extLst>
            <c:ext xmlns:c16="http://schemas.microsoft.com/office/drawing/2014/chart" uri="{C3380CC4-5D6E-409C-BE32-E72D297353CC}">
              <c16:uniqueId val="{00000001-6237-49E0-8165-2EADA74EA5F5}"/>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pt idx="0">
                  <c:v>148</c:v>
                </c:pt>
                <c:pt idx="1">
                  <c:v>94</c:v>
                </c:pt>
                <c:pt idx="2">
                  <c:v>48</c:v>
                </c:pt>
                <c:pt idx="3">
                  <c:v>46</c:v>
                </c:pt>
                <c:pt idx="4">
                  <c:v>125</c:v>
                </c:pt>
                <c:pt idx="5">
                  <c:v>1406</c:v>
                </c:pt>
                <c:pt idx="6">
                  <c:v>1087</c:v>
                </c:pt>
                <c:pt idx="7">
                  <c:v>920</c:v>
                </c:pt>
                <c:pt idx="8">
                  <c:v>580</c:v>
                </c:pt>
                <c:pt idx="9">
                  <c:v>87</c:v>
                </c:pt>
                <c:pt idx="10">
                  <c:v>54</c:v>
                </c:pt>
                <c:pt idx="11">
                  <c:v>75</c:v>
                </c:pt>
                <c:pt idx="12">
                  <c:v>148</c:v>
                </c:pt>
                <c:pt idx="13">
                  <c:v>157</c:v>
                </c:pt>
                <c:pt idx="14">
                  <c:v>126</c:v>
                </c:pt>
                <c:pt idx="15">
                  <c:v>163</c:v>
                </c:pt>
                <c:pt idx="16">
                  <c:v>98</c:v>
                </c:pt>
                <c:pt idx="17">
                  <c:v>65</c:v>
                </c:pt>
                <c:pt idx="18">
                  <c:v>113</c:v>
                </c:pt>
                <c:pt idx="19">
                  <c:v>113</c:v>
                </c:pt>
                <c:pt idx="20">
                  <c:v>161</c:v>
                </c:pt>
                <c:pt idx="21">
                  <c:v>167</c:v>
                </c:pt>
                <c:pt idx="22">
                  <c:v>100</c:v>
                </c:pt>
                <c:pt idx="23">
                  <c:v>84</c:v>
                </c:pt>
                <c:pt idx="24">
                  <c:v>80</c:v>
                </c:pt>
                <c:pt idx="25">
                  <c:v>93</c:v>
                </c:pt>
                <c:pt idx="26">
                  <c:v>139</c:v>
                </c:pt>
                <c:pt idx="27">
                  <c:v>128</c:v>
                </c:pt>
              </c:numCache>
            </c:numRef>
          </c:val>
          <c:smooth val="0"/>
          <c:extLst>
            <c:ext xmlns:c16="http://schemas.microsoft.com/office/drawing/2014/chart" uri="{C3380CC4-5D6E-409C-BE32-E72D297353CC}">
              <c16:uniqueId val="{00000002-6237-49E0-8165-2EADA74EA5F5}"/>
            </c:ext>
          </c:extLst>
        </c:ser>
        <c:dLbls>
          <c:showLegendKey val="0"/>
          <c:showVal val="0"/>
          <c:showCatName val="0"/>
          <c:showSerName val="0"/>
          <c:showPercent val="0"/>
          <c:showBubbleSize val="0"/>
        </c:dLbls>
        <c:smooth val="0"/>
        <c:axId val="346673704"/>
        <c:axId val="346668784"/>
      </c:lineChart>
      <c:dateAx>
        <c:axId val="346673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68784"/>
        <c:crosses val="autoZero"/>
        <c:auto val="1"/>
        <c:lblOffset val="100"/>
        <c:baseTimeUnit val="days"/>
      </c:dateAx>
      <c:valAx>
        <c:axId val="346668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7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1616</c:v>
                </c:pt>
                <c:pt idx="1">
                  <c:v>40887</c:v>
                </c:pt>
                <c:pt idx="2">
                  <c:v>77446</c:v>
                </c:pt>
                <c:pt idx="3">
                  <c:v>34285</c:v>
                </c:pt>
                <c:pt idx="4">
                  <c:v>7693</c:v>
                </c:pt>
                <c:pt idx="5">
                  <c:v>2141</c:v>
                </c:pt>
                <c:pt idx="6">
                  <c:v>1231</c:v>
                </c:pt>
              </c:numCache>
            </c:numRef>
          </c:val>
          <c:extLst>
            <c:ext xmlns:c16="http://schemas.microsoft.com/office/drawing/2014/chart" uri="{C3380CC4-5D6E-409C-BE32-E72D297353CC}">
              <c16:uniqueId val="{00000000-FD15-459F-B1EA-81DC226CC679}"/>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272</c:v>
                </c:pt>
                <c:pt idx="1">
                  <c:v>6998</c:v>
                </c:pt>
                <c:pt idx="2">
                  <c:v>8896</c:v>
                </c:pt>
                <c:pt idx="3">
                  <c:v>3659</c:v>
                </c:pt>
                <c:pt idx="4">
                  <c:v>1007</c:v>
                </c:pt>
                <c:pt idx="5">
                  <c:v>426</c:v>
                </c:pt>
                <c:pt idx="6">
                  <c:v>256</c:v>
                </c:pt>
              </c:numCache>
            </c:numRef>
          </c:val>
          <c:extLst>
            <c:ext xmlns:c16="http://schemas.microsoft.com/office/drawing/2014/chart" uri="{C3380CC4-5D6E-409C-BE32-E72D297353CC}">
              <c16:uniqueId val="{00000001-FD15-459F-B1EA-81DC226CC679}"/>
            </c:ext>
          </c:extLst>
        </c:ser>
        <c:dLbls>
          <c:showLegendKey val="0"/>
          <c:showVal val="0"/>
          <c:showCatName val="0"/>
          <c:showSerName val="0"/>
          <c:showPercent val="0"/>
          <c:showBubbleSize val="0"/>
        </c:dLbls>
        <c:gapWidth val="219"/>
        <c:overlap val="-27"/>
        <c:axId val="357585864"/>
        <c:axId val="357588488"/>
      </c:barChart>
      <c:catAx>
        <c:axId val="357585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88488"/>
        <c:crosses val="autoZero"/>
        <c:auto val="1"/>
        <c:lblAlgn val="ctr"/>
        <c:lblOffset val="100"/>
        <c:noMultiLvlLbl val="0"/>
      </c:catAx>
      <c:valAx>
        <c:axId val="35758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8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2.5082050324198999E-2</c:v>
                </c:pt>
                <c:pt idx="9">
                  <c:v>1.5476158710675999E-2</c:v>
                </c:pt>
                <c:pt idx="10">
                  <c:v>0.49843904261279998</c:v>
                </c:pt>
                <c:pt idx="11">
                  <c:v>3.9224057421884999E-2</c:v>
                </c:pt>
                <c:pt idx="12">
                  <c:v>2.9991728259999E-2</c:v>
                </c:pt>
                <c:pt idx="13">
                  <c:v>3.8690396776689999E-2</c:v>
                </c:pt>
                <c:pt idx="14">
                  <c:v>4.2159190970462002E-2</c:v>
                </c:pt>
                <c:pt idx="15">
                  <c:v>1.2274194839502E-2</c:v>
                </c:pt>
                <c:pt idx="16">
                  <c:v>2.5615710969395002E-2</c:v>
                </c:pt>
                <c:pt idx="17">
                  <c:v>0</c:v>
                </c:pt>
                <c:pt idx="18">
                  <c:v>0</c:v>
                </c:pt>
                <c:pt idx="19">
                  <c:v>5.2298743229181002E-2</c:v>
                </c:pt>
                <c:pt idx="20">
                  <c:v>0</c:v>
                </c:pt>
                <c:pt idx="21">
                  <c:v>0</c:v>
                </c:pt>
                <c:pt idx="22">
                  <c:v>0</c:v>
                </c:pt>
                <c:pt idx="23">
                  <c:v>0</c:v>
                </c:pt>
              </c:numCache>
            </c:numRef>
          </c:val>
          <c:smooth val="0"/>
          <c:extLst>
            <c:ext xmlns:c16="http://schemas.microsoft.com/office/drawing/2014/chart" uri="{C3380CC4-5D6E-409C-BE32-E72D297353CC}">
              <c16:uniqueId val="{00000000-D204-4709-8A45-E2BDCDC38ADD}"/>
            </c:ext>
          </c:extLst>
        </c:ser>
        <c:dLbls>
          <c:showLegendKey val="0"/>
          <c:showVal val="0"/>
          <c:showCatName val="0"/>
          <c:showSerName val="0"/>
          <c:showPercent val="0"/>
          <c:showBubbleSize val="0"/>
        </c:dLbls>
        <c:smooth val="0"/>
        <c:axId val="357577336"/>
        <c:axId val="357575368"/>
      </c:lineChart>
      <c:catAx>
        <c:axId val="35757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75368"/>
        <c:crosses val="autoZero"/>
        <c:auto val="1"/>
        <c:lblAlgn val="ctr"/>
        <c:lblOffset val="100"/>
        <c:noMultiLvlLbl val="0"/>
      </c:catAx>
      <c:valAx>
        <c:axId val="35757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7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187210</c:v>
                </c:pt>
                <c:pt idx="1">
                  <c:v>187211</c:v>
                </c:pt>
                <c:pt idx="2">
                  <c:v>187209</c:v>
                </c:pt>
                <c:pt idx="3">
                  <c:v>187198</c:v>
                </c:pt>
                <c:pt idx="4">
                  <c:v>187188</c:v>
                </c:pt>
                <c:pt idx="5">
                  <c:v>187195</c:v>
                </c:pt>
                <c:pt idx="6">
                  <c:v>187210</c:v>
                </c:pt>
                <c:pt idx="7">
                  <c:v>187217</c:v>
                </c:pt>
                <c:pt idx="8">
                  <c:v>187219</c:v>
                </c:pt>
                <c:pt idx="9">
                  <c:v>187224</c:v>
                </c:pt>
                <c:pt idx="10">
                  <c:v>187225</c:v>
                </c:pt>
                <c:pt idx="11">
                  <c:v>187233</c:v>
                </c:pt>
                <c:pt idx="12">
                  <c:v>187262</c:v>
                </c:pt>
                <c:pt idx="13">
                  <c:v>187314</c:v>
                </c:pt>
                <c:pt idx="14">
                  <c:v>187326</c:v>
                </c:pt>
                <c:pt idx="15">
                  <c:v>187298</c:v>
                </c:pt>
                <c:pt idx="16">
                  <c:v>187317</c:v>
                </c:pt>
                <c:pt idx="17">
                  <c:v>187324</c:v>
                </c:pt>
                <c:pt idx="18">
                  <c:v>187351</c:v>
                </c:pt>
                <c:pt idx="19">
                  <c:v>187370</c:v>
                </c:pt>
                <c:pt idx="20">
                  <c:v>187392</c:v>
                </c:pt>
                <c:pt idx="21">
                  <c:v>187406</c:v>
                </c:pt>
                <c:pt idx="22">
                  <c:v>187413</c:v>
                </c:pt>
                <c:pt idx="23">
                  <c:v>187442</c:v>
                </c:pt>
                <c:pt idx="24">
                  <c:v>187457</c:v>
                </c:pt>
                <c:pt idx="25">
                  <c:v>187477</c:v>
                </c:pt>
                <c:pt idx="26">
                  <c:v>187486</c:v>
                </c:pt>
                <c:pt idx="27">
                  <c:v>187498</c:v>
                </c:pt>
              </c:numCache>
            </c:numRef>
          </c:val>
          <c:smooth val="0"/>
          <c:extLst>
            <c:ext xmlns:c16="http://schemas.microsoft.com/office/drawing/2014/chart" uri="{C3380CC4-5D6E-409C-BE32-E72D297353CC}">
              <c16:uniqueId val="{00000000-BC8A-46F7-AABB-3C07180B3A4D}"/>
            </c:ext>
          </c:extLst>
        </c:ser>
        <c:dLbls>
          <c:showLegendKey val="0"/>
          <c:showVal val="0"/>
          <c:showCatName val="0"/>
          <c:showSerName val="0"/>
          <c:showPercent val="0"/>
          <c:showBubbleSize val="0"/>
        </c:dLbls>
        <c:smooth val="0"/>
        <c:axId val="357578976"/>
        <c:axId val="357576352"/>
      </c:lineChart>
      <c:dateAx>
        <c:axId val="357578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76352"/>
        <c:crosses val="autoZero"/>
        <c:auto val="1"/>
        <c:lblOffset val="100"/>
        <c:baseTimeUnit val="days"/>
      </c:dateAx>
      <c:valAx>
        <c:axId val="35757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7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4377</c:v>
                </c:pt>
              </c:numCache>
            </c:numRef>
          </c:val>
          <c:extLst>
            <c:ext xmlns:c16="http://schemas.microsoft.com/office/drawing/2014/chart" uri="{C3380CC4-5D6E-409C-BE32-E72D297353CC}">
              <c16:uniqueId val="{00000000-6F86-481A-B7D5-C942DAC843A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KOSÉ</c:v>
                </c:pt>
              </c:strCache>
            </c:strRef>
          </c:cat>
          <c:val>
            <c:numRef>
              <c:f>Sheet1!$C$2</c:f>
              <c:numCache>
                <c:formatCode>General</c:formatCode>
                <c:ptCount val="1"/>
                <c:pt idx="0">
                  <c:v>80</c:v>
                </c:pt>
              </c:numCache>
            </c:numRef>
          </c:val>
          <c:extLst>
            <c:ext xmlns:c16="http://schemas.microsoft.com/office/drawing/2014/chart" uri="{C3380CC4-5D6E-409C-BE32-E72D297353CC}">
              <c16:uniqueId val="{00000001-6F86-481A-B7D5-C942DAC843A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KOSÉ</c:v>
                </c:pt>
              </c:strCache>
            </c:strRef>
          </c:cat>
          <c:val>
            <c:numRef>
              <c:f>Sheet1!$D$2</c:f>
              <c:numCache>
                <c:formatCode>General</c:formatCode>
                <c:ptCount val="1"/>
                <c:pt idx="0">
                  <c:v>0</c:v>
                </c:pt>
              </c:numCache>
            </c:numRef>
          </c:val>
          <c:extLst>
            <c:ext xmlns:c16="http://schemas.microsoft.com/office/drawing/2014/chart" uri="{C3380CC4-5D6E-409C-BE32-E72D297353CC}">
              <c16:uniqueId val="{00000002-6F86-481A-B7D5-C942DAC843A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KOSÉ</c:v>
                </c:pt>
              </c:strCache>
            </c:strRef>
          </c:cat>
          <c:val>
            <c:numRef>
              <c:f>Sheet1!$E$2</c:f>
              <c:numCache>
                <c:formatCode>General</c:formatCode>
                <c:ptCount val="1"/>
                <c:pt idx="0">
                  <c:v>5</c:v>
                </c:pt>
              </c:numCache>
            </c:numRef>
          </c:val>
          <c:extLst>
            <c:ext xmlns:c16="http://schemas.microsoft.com/office/drawing/2014/chart" uri="{C3380CC4-5D6E-409C-BE32-E72D297353CC}">
              <c16:uniqueId val="{00000003-6F86-481A-B7D5-C942DAC843A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KOSÉ</c:v>
                </c:pt>
              </c:strCache>
            </c:strRef>
          </c:cat>
          <c:val>
            <c:numRef>
              <c:f>Sheet1!$F$2</c:f>
              <c:numCache>
                <c:formatCode>General</c:formatCode>
                <c:ptCount val="1"/>
                <c:pt idx="0">
                  <c:v>0</c:v>
                </c:pt>
              </c:numCache>
            </c:numRef>
          </c:val>
          <c:extLst>
            <c:ext xmlns:c16="http://schemas.microsoft.com/office/drawing/2014/chart" uri="{C3380CC4-5D6E-409C-BE32-E72D297353CC}">
              <c16:uniqueId val="{00000004-6F86-481A-B7D5-C942DAC843A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KOSÉ</c:v>
                </c:pt>
              </c:strCache>
            </c:strRef>
          </c:cat>
          <c:val>
            <c:numRef>
              <c:f>Sheet1!$G$2</c:f>
              <c:numCache>
                <c:formatCode>General</c:formatCode>
                <c:ptCount val="1"/>
                <c:pt idx="0">
                  <c:v>0</c:v>
                </c:pt>
              </c:numCache>
            </c:numRef>
          </c:val>
          <c:extLst>
            <c:ext xmlns:c16="http://schemas.microsoft.com/office/drawing/2014/chart" uri="{C3380CC4-5D6E-409C-BE32-E72D297353CC}">
              <c16:uniqueId val="{00000005-6F86-481A-B7D5-C942DAC843A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KOSÉ</c:v>
                </c:pt>
              </c:strCache>
            </c:strRef>
          </c:cat>
          <c:val>
            <c:numRef>
              <c:f>Sheet1!$H$2</c:f>
              <c:numCache>
                <c:formatCode>General</c:formatCode>
                <c:ptCount val="1"/>
                <c:pt idx="0">
                  <c:v>179</c:v>
                </c:pt>
              </c:numCache>
            </c:numRef>
          </c:val>
          <c:extLst>
            <c:ext xmlns:c16="http://schemas.microsoft.com/office/drawing/2014/chart" uri="{C3380CC4-5D6E-409C-BE32-E72D297353CC}">
              <c16:uniqueId val="{00000006-6F86-481A-B7D5-C942DAC843A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KOSÉ</c:v>
                </c:pt>
              </c:strCache>
            </c:strRef>
          </c:cat>
          <c:val>
            <c:numRef>
              <c:f>Sheet1!$I$2</c:f>
              <c:numCache>
                <c:formatCode>General</c:formatCode>
                <c:ptCount val="1"/>
                <c:pt idx="0">
                  <c:v>152</c:v>
                </c:pt>
              </c:numCache>
            </c:numRef>
          </c:val>
          <c:extLst>
            <c:ext xmlns:c16="http://schemas.microsoft.com/office/drawing/2014/chart" uri="{C3380CC4-5D6E-409C-BE32-E72D297353CC}">
              <c16:uniqueId val="{00000007-6F86-481A-B7D5-C942DAC843A7}"/>
            </c:ext>
          </c:extLst>
        </c:ser>
        <c:dLbls>
          <c:showLegendKey val="0"/>
          <c:showVal val="0"/>
          <c:showCatName val="0"/>
          <c:showSerName val="0"/>
          <c:showPercent val="0"/>
          <c:showBubbleSize val="0"/>
        </c:dLbls>
        <c:gapWidth val="150"/>
        <c:overlap val="100"/>
        <c:axId val="346670424"/>
        <c:axId val="346673376"/>
      </c:barChart>
      <c:catAx>
        <c:axId val="346670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73376"/>
        <c:crosses val="autoZero"/>
        <c:auto val="1"/>
        <c:lblAlgn val="ctr"/>
        <c:lblOffset val="100"/>
        <c:noMultiLvlLbl val="0"/>
      </c:catAx>
      <c:valAx>
        <c:axId val="346673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70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6.7292954000458996E-2</c:v>
                </c:pt>
                <c:pt idx="1">
                  <c:v>1.0147241819454001E-2</c:v>
                </c:pt>
                <c:pt idx="2">
                  <c:v>0</c:v>
                </c:pt>
                <c:pt idx="3">
                  <c:v>0</c:v>
                </c:pt>
                <c:pt idx="4">
                  <c:v>0.66533848227337</c:v>
                </c:pt>
                <c:pt idx="5">
                  <c:v>6.0355187608491997E-2</c:v>
                </c:pt>
                <c:pt idx="6">
                  <c:v>2.3499754320750001E-2</c:v>
                </c:pt>
                <c:pt idx="7">
                  <c:v>1.4419610670511999E-2</c:v>
                </c:pt>
                <c:pt idx="8">
                  <c:v>9.6128684265337008E-3</c:v>
                </c:pt>
                <c:pt idx="9">
                  <c:v>0</c:v>
                </c:pt>
                <c:pt idx="10">
                  <c:v>0</c:v>
                </c:pt>
                <c:pt idx="11">
                  <c:v>2.9903188427466001E-2</c:v>
                </c:pt>
                <c:pt idx="12">
                  <c:v>1.0144803724744999E-2</c:v>
                </c:pt>
                <c:pt idx="13">
                  <c:v>2.7762057809146999E-2</c:v>
                </c:pt>
                <c:pt idx="14">
                  <c:v>2.8827674567585001E-2</c:v>
                </c:pt>
                <c:pt idx="15">
                  <c:v>2.5089012613901E-2</c:v>
                </c:pt>
                <c:pt idx="16">
                  <c:v>0</c:v>
                </c:pt>
                <c:pt idx="17">
                  <c:v>0</c:v>
                </c:pt>
                <c:pt idx="18">
                  <c:v>2.1881370947943998E-2</c:v>
                </c:pt>
                <c:pt idx="19">
                  <c:v>2.2411953041621999E-2</c:v>
                </c:pt>
                <c:pt idx="20">
                  <c:v>7.4165372774372004E-2</c:v>
                </c:pt>
                <c:pt idx="21">
                  <c:v>2.6142674982526998E-2</c:v>
                </c:pt>
                <c:pt idx="22">
                  <c:v>1.1736838735835999E-2</c:v>
                </c:pt>
                <c:pt idx="23">
                  <c:v>0</c:v>
                </c:pt>
                <c:pt idx="24">
                  <c:v>0</c:v>
                </c:pt>
                <c:pt idx="25">
                  <c:v>2.3999232024575001E-2</c:v>
                </c:pt>
                <c:pt idx="26">
                  <c:v>5.5996714859395003E-2</c:v>
                </c:pt>
                <c:pt idx="27">
                  <c:v>1.0665585887297E-2</c:v>
                </c:pt>
              </c:numCache>
            </c:numRef>
          </c:val>
          <c:smooth val="0"/>
          <c:extLst>
            <c:ext xmlns:c16="http://schemas.microsoft.com/office/drawing/2014/chart" uri="{C3380CC4-5D6E-409C-BE32-E72D297353CC}">
              <c16:uniqueId val="{00000000-712E-453E-BAEA-D73525F5F143}"/>
            </c:ext>
          </c:extLst>
        </c:ser>
        <c:dLbls>
          <c:showLegendKey val="0"/>
          <c:showVal val="0"/>
          <c:showCatName val="0"/>
          <c:showSerName val="0"/>
          <c:showPercent val="0"/>
          <c:showBubbleSize val="0"/>
        </c:dLbls>
        <c:smooth val="0"/>
        <c:axId val="364147272"/>
        <c:axId val="364147600"/>
      </c:lineChart>
      <c:dateAx>
        <c:axId val="364147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47600"/>
        <c:crosses val="autoZero"/>
        <c:auto val="1"/>
        <c:lblOffset val="100"/>
        <c:baseTimeUnit val="days"/>
      </c:dateAx>
      <c:valAx>
        <c:axId val="36414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4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0.34501344832003</c:v>
                </c:pt>
                <c:pt idx="1">
                  <c:v>3.7223028647055997E-2</c:v>
                </c:pt>
                <c:pt idx="2">
                  <c:v>3.4021047688169999E-2</c:v>
                </c:pt>
                <c:pt idx="3">
                  <c:v>3.4154463561457002E-2</c:v>
                </c:pt>
                <c:pt idx="4">
                  <c:v>1.3234854630064E-2</c:v>
                </c:pt>
              </c:numCache>
            </c:numRef>
          </c:val>
          <c:extLst>
            <c:ext xmlns:c16="http://schemas.microsoft.com/office/drawing/2014/chart" uri="{C3380CC4-5D6E-409C-BE32-E72D297353CC}">
              <c16:uniqueId val="{00000000-97D4-4EEF-9615-53C400E9D099}"/>
            </c:ext>
          </c:extLst>
        </c:ser>
        <c:dLbls>
          <c:showLegendKey val="0"/>
          <c:showVal val="0"/>
          <c:showCatName val="0"/>
          <c:showSerName val="0"/>
          <c:showPercent val="0"/>
          <c:showBubbleSize val="0"/>
        </c:dLbls>
        <c:gapWidth val="219"/>
        <c:overlap val="-27"/>
        <c:axId val="364148912"/>
        <c:axId val="364149240"/>
      </c:barChart>
      <c:catAx>
        <c:axId val="36414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49240"/>
        <c:crosses val="autoZero"/>
        <c:auto val="1"/>
        <c:lblAlgn val="ctr"/>
        <c:lblOffset val="100"/>
        <c:noMultiLvlLbl val="0"/>
      </c:catAx>
      <c:valAx>
        <c:axId val="36414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4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0.12595541760639001</c:v>
                </c:pt>
                <c:pt idx="1">
                  <c:v>1.3529625769513E-2</c:v>
                </c:pt>
              </c:numCache>
            </c:numRef>
          </c:val>
          <c:extLst>
            <c:ext xmlns:c16="http://schemas.microsoft.com/office/drawing/2014/chart" uri="{C3380CC4-5D6E-409C-BE32-E72D297353CC}">
              <c16:uniqueId val="{00000000-87F7-43DF-8E41-882C6206AB60}"/>
            </c:ext>
          </c:extLst>
        </c:ser>
        <c:dLbls>
          <c:showLegendKey val="0"/>
          <c:showVal val="0"/>
          <c:showCatName val="0"/>
          <c:showSerName val="0"/>
          <c:showPercent val="0"/>
          <c:showBubbleSize val="0"/>
        </c:dLbls>
        <c:gapWidth val="219"/>
        <c:overlap val="-27"/>
        <c:axId val="424485008"/>
        <c:axId val="424484352"/>
      </c:barChart>
      <c:catAx>
        <c:axId val="42448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84352"/>
        <c:crosses val="autoZero"/>
        <c:auto val="1"/>
        <c:lblAlgn val="ctr"/>
        <c:lblOffset val="100"/>
        <c:noMultiLvlLbl val="0"/>
      </c:catAx>
      <c:valAx>
        <c:axId val="424484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8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C898F-1521-4BDC-9C02-6B363112B264}"/>
              </a:ext>
            </a:extLst>
          </p:cNvPr>
          <p:cNvSpPr>
            <a:spLocks noGrp="1"/>
          </p:cNvSpPr>
          <p:nvPr>
            <p:ph type="ctrTitle"/>
          </p:nvPr>
        </p:nvSpPr>
        <p:spPr/>
        <p:txBody>
          <a:bodyPr/>
          <a:lstStyle/>
          <a:p>
            <a:r>
              <a:rPr lang="en-US"/>
              <a:t>UNIFIED DASHBOARD</a:t>
            </a:r>
          </a:p>
        </p:txBody>
      </p:sp>
      <p:sp>
        <p:nvSpPr>
          <p:cNvPr id="3" name="Subtitle 2">
            <a:extLst>
              <a:ext uri="{FF2B5EF4-FFF2-40B4-BE49-F238E27FC236}">
                <a16:creationId xmlns:a16="http://schemas.microsoft.com/office/drawing/2014/main" id="{C825BA2D-8800-445A-9710-5A3CFC57489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23723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FDF91-F77C-4CB0-B345-E0313D1E444D}"/>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7C921E8F-A576-43E0-AC77-29528BE9525C}"/>
              </a:ext>
            </a:extLst>
          </p:cNvPr>
          <p:cNvGraphicFramePr>
            <a:graphicFrameLocks noGrp="1"/>
          </p:cNvGraphicFramePr>
          <p:nvPr>
            <p:ph type="tbl" sz="quarter" idx="13"/>
            <p:extLst>
              <p:ext uri="{D42A27DB-BD31-4B8C-83A1-F6EECF244321}">
                <p14:modId xmlns:p14="http://schemas.microsoft.com/office/powerpoint/2010/main" val="3748179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78043914"/>
                    </a:ext>
                  </a:extLst>
                </a:gridCol>
                <a:gridCol w="740664">
                  <a:extLst>
                    <a:ext uri="{9D8B030D-6E8A-4147-A177-3AD203B41FA5}">
                      <a16:colId xmlns:a16="http://schemas.microsoft.com/office/drawing/2014/main" val="3271048890"/>
                    </a:ext>
                  </a:extLst>
                </a:gridCol>
                <a:gridCol w="740664">
                  <a:extLst>
                    <a:ext uri="{9D8B030D-6E8A-4147-A177-3AD203B41FA5}">
                      <a16:colId xmlns:a16="http://schemas.microsoft.com/office/drawing/2014/main" val="1447757423"/>
                    </a:ext>
                  </a:extLst>
                </a:gridCol>
                <a:gridCol w="740664">
                  <a:extLst>
                    <a:ext uri="{9D8B030D-6E8A-4147-A177-3AD203B41FA5}">
                      <a16:colId xmlns:a16="http://schemas.microsoft.com/office/drawing/2014/main" val="811233125"/>
                    </a:ext>
                  </a:extLst>
                </a:gridCol>
                <a:gridCol w="740664">
                  <a:extLst>
                    <a:ext uri="{9D8B030D-6E8A-4147-A177-3AD203B41FA5}">
                      <a16:colId xmlns:a16="http://schemas.microsoft.com/office/drawing/2014/main" val="2896466850"/>
                    </a:ext>
                  </a:extLst>
                </a:gridCol>
                <a:gridCol w="740664">
                  <a:extLst>
                    <a:ext uri="{9D8B030D-6E8A-4147-A177-3AD203B41FA5}">
                      <a16:colId xmlns:a16="http://schemas.microsoft.com/office/drawing/2014/main" val="1892241124"/>
                    </a:ext>
                  </a:extLst>
                </a:gridCol>
                <a:gridCol w="740664">
                  <a:extLst>
                    <a:ext uri="{9D8B030D-6E8A-4147-A177-3AD203B41FA5}">
                      <a16:colId xmlns:a16="http://schemas.microsoft.com/office/drawing/2014/main" val="1235887714"/>
                    </a:ext>
                  </a:extLst>
                </a:gridCol>
                <a:gridCol w="740664">
                  <a:extLst>
                    <a:ext uri="{9D8B030D-6E8A-4147-A177-3AD203B41FA5}">
                      <a16:colId xmlns:a16="http://schemas.microsoft.com/office/drawing/2014/main" val="139790176"/>
                    </a:ext>
                  </a:extLst>
                </a:gridCol>
                <a:gridCol w="740664">
                  <a:extLst>
                    <a:ext uri="{9D8B030D-6E8A-4147-A177-3AD203B41FA5}">
                      <a16:colId xmlns:a16="http://schemas.microsoft.com/office/drawing/2014/main" val="2428805787"/>
                    </a:ext>
                  </a:extLst>
                </a:gridCol>
                <a:gridCol w="740664">
                  <a:extLst>
                    <a:ext uri="{9D8B030D-6E8A-4147-A177-3AD203B41FA5}">
                      <a16:colId xmlns:a16="http://schemas.microsoft.com/office/drawing/2014/main" val="66657543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78546731"/>
                  </a:ext>
                </a:extLst>
              </a:tr>
              <a:tr h="370840">
                <a:tc>
                  <a:txBody>
                    <a:bodyPr/>
                    <a:lstStyle/>
                    <a:p>
                      <a:r>
                        <a:rPr lang="en-US" sz="1000"/>
                        <a:t>KOSÉ</a:t>
                      </a:r>
                    </a:p>
                  </a:txBody>
                  <a:tcPr/>
                </a:tc>
                <a:tc>
                  <a:txBody>
                    <a:bodyPr/>
                    <a:lstStyle/>
                    <a:p>
                      <a:r>
                        <a:rPr lang="en-US" sz="1000"/>
                        <a:t>187527</a:t>
                      </a:r>
                    </a:p>
                  </a:txBody>
                  <a:tcPr/>
                </a:tc>
                <a:tc>
                  <a:txBody>
                    <a:bodyPr/>
                    <a:lstStyle/>
                    <a:p>
                      <a:r>
                        <a:rPr lang="en-US" sz="1000"/>
                        <a:t>287</a:t>
                      </a:r>
                    </a:p>
                  </a:txBody>
                  <a:tcPr/>
                </a:tc>
                <a:tc>
                  <a:txBody>
                    <a:bodyPr/>
                    <a:lstStyle/>
                    <a:p>
                      <a:r>
                        <a:rPr lang="en-US" sz="1000"/>
                        <a:t>23</a:t>
                      </a:r>
                    </a:p>
                  </a:txBody>
                  <a:tcPr/>
                </a:tc>
                <a:tc>
                  <a:txBody>
                    <a:bodyPr/>
                    <a:lstStyle/>
                    <a:p>
                      <a:r>
                        <a:rPr lang="en-US" sz="1000"/>
                        <a:t>4462</a:t>
                      </a:r>
                    </a:p>
                  </a:txBody>
                  <a:tcPr/>
                </a:tc>
                <a:tc>
                  <a:txBody>
                    <a:bodyPr/>
                    <a:lstStyle/>
                    <a:p>
                      <a:r>
                        <a:rPr lang="en-US" sz="1000"/>
                        <a:t>179</a:t>
                      </a:r>
                    </a:p>
                  </a:txBody>
                  <a:tcPr/>
                </a:tc>
                <a:tc>
                  <a:txBody>
                    <a:bodyPr/>
                    <a:lstStyle/>
                    <a:p>
                      <a:r>
                        <a:rPr lang="en-US" sz="1000"/>
                        <a:t>152</a:t>
                      </a:r>
                    </a:p>
                  </a:txBody>
                  <a:tcPr/>
                </a:tc>
                <a:tc>
                  <a:txBody>
                    <a:bodyPr/>
                    <a:lstStyle/>
                    <a:p>
                      <a:r>
                        <a:rPr lang="en-US" sz="1000"/>
                        <a:t>0</a:t>
                      </a:r>
                    </a:p>
                  </a:txBody>
                  <a:tcPr/>
                </a:tc>
                <a:tc>
                  <a:txBody>
                    <a:bodyPr/>
                    <a:lstStyle/>
                    <a:p>
                      <a:r>
                        <a:rPr lang="en-US" sz="1000"/>
                        <a:t>0.1112%</a:t>
                      </a:r>
                    </a:p>
                  </a:txBody>
                  <a:tcPr/>
                </a:tc>
                <a:tc>
                  <a:txBody>
                    <a:bodyPr/>
                    <a:lstStyle/>
                    <a:p>
                      <a:r>
                        <a:rPr lang="en-US" sz="1000"/>
                        <a:t>0.0%</a:t>
                      </a:r>
                    </a:p>
                  </a:txBody>
                  <a:tcPr/>
                </a:tc>
                <a:extLst>
                  <a:ext uri="{0D108BD9-81ED-4DB2-BD59-A6C34878D82A}">
                    <a16:rowId xmlns:a16="http://schemas.microsoft.com/office/drawing/2014/main" val="4223169323"/>
                  </a:ext>
                </a:extLst>
              </a:tr>
            </a:tbl>
          </a:graphicData>
        </a:graphic>
      </p:graphicFrame>
      <p:sp>
        <p:nvSpPr>
          <p:cNvPr id="4" name="Text Placeholder 3">
            <a:extLst>
              <a:ext uri="{FF2B5EF4-FFF2-40B4-BE49-F238E27FC236}">
                <a16:creationId xmlns:a16="http://schemas.microsoft.com/office/drawing/2014/main" id="{4B31CB79-31DF-488C-AB3C-6D46A413001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97941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87809-F400-429A-AC6C-083290977B6D}"/>
              </a:ext>
            </a:extLst>
          </p:cNvPr>
          <p:cNvSpPr>
            <a:spLocks noGrp="1"/>
          </p:cNvSpPr>
          <p:nvPr>
            <p:ph type="title"/>
          </p:nvPr>
        </p:nvSpPr>
        <p:spPr/>
        <p:txBody>
          <a:bodyPr/>
          <a:lstStyle/>
          <a:p>
            <a:r>
              <a:rPr lang="en-US"/>
              <a:t>(UNIFIED) Growth Monitoring Chart</a:t>
            </a:r>
          </a:p>
        </p:txBody>
      </p:sp>
      <p:graphicFrame>
        <p:nvGraphicFramePr>
          <p:cNvPr id="6" name="Chart Placeholder 5">
            <a:extLst>
              <a:ext uri="{FF2B5EF4-FFF2-40B4-BE49-F238E27FC236}">
                <a16:creationId xmlns:a16="http://schemas.microsoft.com/office/drawing/2014/main" id="{20BD5244-EEC7-44EA-8F16-244155B77AA9}"/>
              </a:ext>
            </a:extLst>
          </p:cNvPr>
          <p:cNvGraphicFramePr>
            <a:graphicFrameLocks noGrp="1"/>
          </p:cNvGraphicFramePr>
          <p:nvPr>
            <p:ph type="chart" sz="quarter" idx="13"/>
            <p:extLst>
              <p:ext uri="{D42A27DB-BD31-4B8C-83A1-F6EECF244321}">
                <p14:modId xmlns:p14="http://schemas.microsoft.com/office/powerpoint/2010/main" val="601839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F52C36-BD1B-44C8-85ED-8AF044B87F9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9E128ED-ABFE-4DF2-A019-B80A3FDC00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2215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7A661-C2F1-4D69-8A62-1CD6EF03111E}"/>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C837954F-B880-4D53-A2E7-ADC6D63E4FC6}"/>
              </a:ext>
            </a:extLst>
          </p:cNvPr>
          <p:cNvGraphicFramePr>
            <a:graphicFrameLocks noGrp="1"/>
          </p:cNvGraphicFramePr>
          <p:nvPr>
            <p:ph type="tbl" sz="quarter" idx="13"/>
            <p:extLst>
              <p:ext uri="{D42A27DB-BD31-4B8C-83A1-F6EECF244321}">
                <p14:modId xmlns:p14="http://schemas.microsoft.com/office/powerpoint/2010/main" val="498765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31402564"/>
                    </a:ext>
                  </a:extLst>
                </a:gridCol>
                <a:gridCol w="1645920">
                  <a:extLst>
                    <a:ext uri="{9D8B030D-6E8A-4147-A177-3AD203B41FA5}">
                      <a16:colId xmlns:a16="http://schemas.microsoft.com/office/drawing/2014/main" val="157727873"/>
                    </a:ext>
                  </a:extLst>
                </a:gridCol>
                <a:gridCol w="1645920">
                  <a:extLst>
                    <a:ext uri="{9D8B030D-6E8A-4147-A177-3AD203B41FA5}">
                      <a16:colId xmlns:a16="http://schemas.microsoft.com/office/drawing/2014/main" val="3585586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8937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extLst>
                  <a:ext uri="{0D108BD9-81ED-4DB2-BD59-A6C34878D82A}">
                    <a16:rowId xmlns:a16="http://schemas.microsoft.com/office/drawing/2014/main" val="3236972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2338962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2633318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873055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998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2068460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45604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684194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422497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882582102"/>
                  </a:ext>
                </a:extLst>
              </a:tr>
            </a:tbl>
          </a:graphicData>
        </a:graphic>
      </p:graphicFrame>
      <p:sp>
        <p:nvSpPr>
          <p:cNvPr id="4" name="Text Placeholder 3">
            <a:extLst>
              <a:ext uri="{FF2B5EF4-FFF2-40B4-BE49-F238E27FC236}">
                <a16:creationId xmlns:a16="http://schemas.microsoft.com/office/drawing/2014/main" id="{D094282D-A2DB-4CEA-A8CC-CE9A35247BB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16807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5CDB5-70D8-4EB9-A635-0836B59085C5}"/>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438155B3-27DA-429E-A719-F5F368D14114}"/>
              </a:ext>
            </a:extLst>
          </p:cNvPr>
          <p:cNvGraphicFramePr>
            <a:graphicFrameLocks noGrp="1"/>
          </p:cNvGraphicFramePr>
          <p:nvPr>
            <p:ph type="tbl" sz="quarter" idx="13"/>
            <p:extLst>
              <p:ext uri="{D42A27DB-BD31-4B8C-83A1-F6EECF244321}">
                <p14:modId xmlns:p14="http://schemas.microsoft.com/office/powerpoint/2010/main" val="3331443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11369374"/>
                    </a:ext>
                  </a:extLst>
                </a:gridCol>
                <a:gridCol w="1645920">
                  <a:extLst>
                    <a:ext uri="{9D8B030D-6E8A-4147-A177-3AD203B41FA5}">
                      <a16:colId xmlns:a16="http://schemas.microsoft.com/office/drawing/2014/main" val="849097434"/>
                    </a:ext>
                  </a:extLst>
                </a:gridCol>
                <a:gridCol w="1645920">
                  <a:extLst>
                    <a:ext uri="{9D8B030D-6E8A-4147-A177-3AD203B41FA5}">
                      <a16:colId xmlns:a16="http://schemas.microsoft.com/office/drawing/2014/main" val="1837326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86048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85744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453548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833577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736773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711000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48173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942864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117908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330732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Bangkok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2557215864"/>
                  </a:ext>
                </a:extLst>
              </a:tr>
            </a:tbl>
          </a:graphicData>
        </a:graphic>
      </p:graphicFrame>
      <p:sp>
        <p:nvSpPr>
          <p:cNvPr id="4" name="Text Placeholder 3">
            <a:extLst>
              <a:ext uri="{FF2B5EF4-FFF2-40B4-BE49-F238E27FC236}">
                <a16:creationId xmlns:a16="http://schemas.microsoft.com/office/drawing/2014/main" id="{C47865C5-8946-439C-AC37-FA6F1CFE5F8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256754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D166F-80A8-481D-9478-5B772FE842A9}"/>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F7AF21E4-3C98-4C2D-874B-8871897CF7D0}"/>
              </a:ext>
            </a:extLst>
          </p:cNvPr>
          <p:cNvGraphicFramePr>
            <a:graphicFrameLocks noGrp="1"/>
          </p:cNvGraphicFramePr>
          <p:nvPr>
            <p:ph type="tbl" sz="quarter" idx="13"/>
            <p:extLst>
              <p:ext uri="{D42A27DB-BD31-4B8C-83A1-F6EECF244321}">
                <p14:modId xmlns:p14="http://schemas.microsoft.com/office/powerpoint/2010/main" val="3725564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51453164"/>
                    </a:ext>
                  </a:extLst>
                </a:gridCol>
                <a:gridCol w="1645920">
                  <a:extLst>
                    <a:ext uri="{9D8B030D-6E8A-4147-A177-3AD203B41FA5}">
                      <a16:colId xmlns:a16="http://schemas.microsoft.com/office/drawing/2014/main" val="3550319807"/>
                    </a:ext>
                  </a:extLst>
                </a:gridCol>
                <a:gridCol w="1645920">
                  <a:extLst>
                    <a:ext uri="{9D8B030D-6E8A-4147-A177-3AD203B41FA5}">
                      <a16:colId xmlns:a16="http://schemas.microsoft.com/office/drawing/2014/main" val="2646590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6091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3822079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1419351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3793460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1228602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2839203003"/>
                  </a:ext>
                </a:extLst>
              </a:tr>
            </a:tbl>
          </a:graphicData>
        </a:graphic>
      </p:graphicFrame>
      <p:sp>
        <p:nvSpPr>
          <p:cNvPr id="4" name="Text Placeholder 3">
            <a:extLst>
              <a:ext uri="{FF2B5EF4-FFF2-40B4-BE49-F238E27FC236}">
                <a16:creationId xmlns:a16="http://schemas.microsoft.com/office/drawing/2014/main" id="{9BF94076-04CC-4E42-8C42-4AC18592612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31428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45459-7724-4B02-867C-7CCE8302AD69}"/>
              </a:ext>
            </a:extLst>
          </p:cNvPr>
          <p:cNvSpPr>
            <a:spLocks noGrp="1"/>
          </p:cNvSpPr>
          <p:nvPr>
            <p:ph type="title"/>
          </p:nvPr>
        </p:nvSpPr>
        <p:spPr/>
        <p:txBody>
          <a:bodyPr/>
          <a:lstStyle/>
          <a:p>
            <a:r>
              <a:rPr lang="en-US"/>
              <a:t>(UNIFIED) Visibility Monitoring Chart</a:t>
            </a:r>
          </a:p>
        </p:txBody>
      </p:sp>
      <p:graphicFrame>
        <p:nvGraphicFramePr>
          <p:cNvPr id="6" name="Chart Placeholder 5">
            <a:extLst>
              <a:ext uri="{FF2B5EF4-FFF2-40B4-BE49-F238E27FC236}">
                <a16:creationId xmlns:a16="http://schemas.microsoft.com/office/drawing/2014/main" id="{E2B68AA9-BDB7-4F71-AC4D-6E13A7C624A5}"/>
              </a:ext>
            </a:extLst>
          </p:cNvPr>
          <p:cNvGraphicFramePr>
            <a:graphicFrameLocks noGrp="1"/>
          </p:cNvGraphicFramePr>
          <p:nvPr>
            <p:ph type="chart" sz="quarter" idx="13"/>
            <p:extLst>
              <p:ext uri="{D42A27DB-BD31-4B8C-83A1-F6EECF244321}">
                <p14:modId xmlns:p14="http://schemas.microsoft.com/office/powerpoint/2010/main" val="2094227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DF6114-8B63-4FA0-BF1F-2953D4BB6A3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CC0DA100-AD88-4CCE-8C5B-6DE0F98EC6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7225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A6C8D-C917-4607-9BF0-94C88A94D84A}"/>
              </a:ext>
            </a:extLst>
          </p:cNvPr>
          <p:cNvSpPr>
            <a:spLocks noGrp="1"/>
          </p:cNvSpPr>
          <p:nvPr>
            <p:ph type="title"/>
          </p:nvPr>
        </p:nvSpPr>
        <p:spPr/>
        <p:txBody>
          <a:bodyPr/>
          <a:lstStyle/>
          <a:p>
            <a:r>
              <a:rPr lang="en-US"/>
              <a:t>(UNIFIED) Engagement Monitoring Chart</a:t>
            </a:r>
          </a:p>
        </p:txBody>
      </p:sp>
      <p:graphicFrame>
        <p:nvGraphicFramePr>
          <p:cNvPr id="6" name="Chart Placeholder 5">
            <a:extLst>
              <a:ext uri="{FF2B5EF4-FFF2-40B4-BE49-F238E27FC236}">
                <a16:creationId xmlns:a16="http://schemas.microsoft.com/office/drawing/2014/main" id="{325111EC-FB36-4520-99A4-5DA00BEA4ABF}"/>
              </a:ext>
            </a:extLst>
          </p:cNvPr>
          <p:cNvGraphicFramePr>
            <a:graphicFrameLocks noGrp="1"/>
          </p:cNvGraphicFramePr>
          <p:nvPr>
            <p:ph type="chart" sz="quarter" idx="13"/>
            <p:extLst>
              <p:ext uri="{D42A27DB-BD31-4B8C-83A1-F6EECF244321}">
                <p14:modId xmlns:p14="http://schemas.microsoft.com/office/powerpoint/2010/main" val="900306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023F5C-E8B1-4D40-8A2B-858D91EB910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936A688-9CE7-491D-91BC-00A81E01F2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370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A266E-EFDE-4C64-A93F-0627DF6E0DCB}"/>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44FE4966-B3D9-4B79-90AB-A2BA2E14CC17}"/>
              </a:ext>
            </a:extLst>
          </p:cNvPr>
          <p:cNvGraphicFramePr>
            <a:graphicFrameLocks noGrp="1"/>
          </p:cNvGraphicFramePr>
          <p:nvPr>
            <p:ph type="chart" sz="quarter" idx="13"/>
            <p:extLst>
              <p:ext uri="{D42A27DB-BD31-4B8C-83A1-F6EECF244321}">
                <p14:modId xmlns:p14="http://schemas.microsoft.com/office/powerpoint/2010/main" val="614695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641423-3269-4340-AB8D-031E0A3FC20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6F0C118-C5F6-4C79-BB82-F182F0F545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2432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85367-7947-461E-8BE7-E9B848CC19DB}"/>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94767178-5BC9-45CD-82A7-D808C5BCA8F4}"/>
              </a:ext>
            </a:extLst>
          </p:cNvPr>
          <p:cNvGraphicFramePr>
            <a:graphicFrameLocks noGrp="1"/>
          </p:cNvGraphicFramePr>
          <p:nvPr>
            <p:ph type="chart" sz="quarter" idx="13"/>
            <p:extLst>
              <p:ext uri="{D42A27DB-BD31-4B8C-83A1-F6EECF244321}">
                <p14:modId xmlns:p14="http://schemas.microsoft.com/office/powerpoint/2010/main" val="2535000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7544BB-BED8-43C1-91B6-B10852D2237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2292DCA-159F-4B16-9294-2C4746D107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5939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61B96-3424-41A3-80E0-A50455638F00}"/>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5A13A57-1703-46C0-983E-BD0A3E740399}"/>
              </a:ext>
            </a:extLst>
          </p:cNvPr>
          <p:cNvGraphicFramePr>
            <a:graphicFrameLocks noGrp="1"/>
          </p:cNvGraphicFramePr>
          <p:nvPr>
            <p:ph type="chart" sz="quarter" idx="13"/>
            <p:extLst>
              <p:ext uri="{D42A27DB-BD31-4B8C-83A1-F6EECF244321}">
                <p14:modId xmlns:p14="http://schemas.microsoft.com/office/powerpoint/2010/main" val="3152458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E3D0B2-BA58-4ACD-9CF7-B23D946578C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F17F553-49C0-4703-A9DE-F14021B22A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1276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ACF9F-46A0-448D-99CB-22BFCAC488B9}"/>
              </a:ext>
            </a:extLst>
          </p:cNvPr>
          <p:cNvSpPr>
            <a:spLocks noGrp="1"/>
          </p:cNvSpPr>
          <p:nvPr>
            <p:ph type="title"/>
          </p:nvPr>
        </p:nvSpPr>
        <p:spPr/>
        <p:txBody>
          <a:bodyPr/>
          <a:lstStyle/>
          <a:p>
            <a:r>
              <a:rPr lang="en-US"/>
              <a:t>Attrition and Engagement Table</a:t>
            </a:r>
          </a:p>
        </p:txBody>
      </p:sp>
      <p:graphicFrame>
        <p:nvGraphicFramePr>
          <p:cNvPr id="5" name="Table Placeholder 4">
            <a:extLst>
              <a:ext uri="{FF2B5EF4-FFF2-40B4-BE49-F238E27FC236}">
                <a16:creationId xmlns:a16="http://schemas.microsoft.com/office/drawing/2014/main" id="{78D88A03-CB07-4128-AE4D-FD0748E7714C}"/>
              </a:ext>
            </a:extLst>
          </p:cNvPr>
          <p:cNvGraphicFramePr>
            <a:graphicFrameLocks noGrp="1"/>
          </p:cNvGraphicFramePr>
          <p:nvPr>
            <p:ph type="tbl" sz="quarter" idx="13"/>
            <p:extLst>
              <p:ext uri="{D42A27DB-BD31-4B8C-83A1-F6EECF244321}">
                <p14:modId xmlns:p14="http://schemas.microsoft.com/office/powerpoint/2010/main" val="745172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86312194"/>
                    </a:ext>
                  </a:extLst>
                </a:gridCol>
                <a:gridCol w="1645920">
                  <a:extLst>
                    <a:ext uri="{9D8B030D-6E8A-4147-A177-3AD203B41FA5}">
                      <a16:colId xmlns:a16="http://schemas.microsoft.com/office/drawing/2014/main" val="2154190455"/>
                    </a:ext>
                  </a:extLst>
                </a:gridCol>
                <a:gridCol w="1645920">
                  <a:extLst>
                    <a:ext uri="{9D8B030D-6E8A-4147-A177-3AD203B41FA5}">
                      <a16:colId xmlns:a16="http://schemas.microsoft.com/office/drawing/2014/main" val="93433083"/>
                    </a:ext>
                  </a:extLst>
                </a:gridCol>
                <a:gridCol w="1645920">
                  <a:extLst>
                    <a:ext uri="{9D8B030D-6E8A-4147-A177-3AD203B41FA5}">
                      <a16:colId xmlns:a16="http://schemas.microsoft.com/office/drawing/2014/main" val="2511919749"/>
                    </a:ext>
                  </a:extLst>
                </a:gridCol>
                <a:gridCol w="1645920">
                  <a:extLst>
                    <a:ext uri="{9D8B030D-6E8A-4147-A177-3AD203B41FA5}">
                      <a16:colId xmlns:a16="http://schemas.microsoft.com/office/drawing/2014/main" val="1981229383"/>
                    </a:ext>
                  </a:extLst>
                </a:gridCol>
              </a:tblGrid>
              <a:tr h="370840">
                <a:tc>
                  <a:txBody>
                    <a:bodyPr/>
                    <a:lstStyle/>
                    <a:p>
                      <a:r>
                        <a:rPr lang="en-US" sz="1000"/>
                        <a:t>Name</a:t>
                      </a:r>
                    </a:p>
                  </a:txBody>
                  <a:tcPr/>
                </a:tc>
                <a:tc>
                  <a:txBody>
                    <a:bodyPr/>
                    <a:lstStyle/>
                    <a:p>
                      <a:r>
                        <a:rPr lang="en-US" sz="1000"/>
                        <a:t>Total attrition</a:t>
                      </a:r>
                    </a:p>
                  </a:txBody>
                  <a:tcPr/>
                </a:tc>
                <a:tc>
                  <a:txBody>
                    <a:bodyPr/>
                    <a:lstStyle/>
                    <a:p>
                      <a:r>
                        <a:rPr lang="en-US" sz="1000"/>
                        <a:t>Engaged Users</a:t>
                      </a:r>
                    </a:p>
                  </a:txBody>
                  <a:tcPr/>
                </a:tc>
                <a:tc>
                  <a:txBody>
                    <a:bodyPr/>
                    <a:lstStyle/>
                    <a:p>
                      <a:r>
                        <a:rPr lang="en-US" sz="1000"/>
                        <a:t>Consumptions</a:t>
                      </a:r>
                    </a:p>
                  </a:txBody>
                  <a:tcPr/>
                </a:tc>
                <a:tc>
                  <a:txBody>
                    <a:bodyPr/>
                    <a:lstStyle/>
                    <a:p>
                      <a:r>
                        <a:rPr lang="en-US" sz="1000"/>
                        <a:t>Stories</a:t>
                      </a:r>
                    </a:p>
                  </a:txBody>
                  <a:tcPr/>
                </a:tc>
                <a:extLst>
                  <a:ext uri="{0D108BD9-81ED-4DB2-BD59-A6C34878D82A}">
                    <a16:rowId xmlns:a16="http://schemas.microsoft.com/office/drawing/2014/main" val="2925187325"/>
                  </a:ext>
                </a:extLst>
              </a:tr>
              <a:tr h="370840">
                <a:tc>
                  <a:txBody>
                    <a:bodyPr/>
                    <a:lstStyle/>
                    <a:p>
                      <a:r>
                        <a:rPr lang="en-US" sz="1000"/>
                        <a:t>KOSÉ</a:t>
                      </a:r>
                    </a:p>
                  </a:txBody>
                  <a:tcPr/>
                </a:tc>
                <a:tc>
                  <a:txBody>
                    <a:bodyPr/>
                    <a:lstStyle/>
                    <a:p>
                      <a:r>
                        <a:rPr lang="en-US" sz="1000"/>
                        <a:t>376</a:t>
                      </a:r>
                    </a:p>
                  </a:txBody>
                  <a:tcPr/>
                </a:tc>
                <a:tc>
                  <a:txBody>
                    <a:bodyPr/>
                    <a:lstStyle/>
                    <a:p>
                      <a:r>
                        <a:rPr lang="en-US" sz="1000"/>
                        <a:t>30356</a:t>
                      </a:r>
                    </a:p>
                  </a:txBody>
                  <a:tcPr/>
                </a:tc>
                <a:tc>
                  <a:txBody>
                    <a:bodyPr/>
                    <a:lstStyle/>
                    <a:p>
                      <a:r>
                        <a:rPr lang="en-US" sz="1000"/>
                        <a:t>30979</a:t>
                      </a:r>
                    </a:p>
                  </a:txBody>
                  <a:tcPr/>
                </a:tc>
                <a:tc>
                  <a:txBody>
                    <a:bodyPr/>
                    <a:lstStyle/>
                    <a:p>
                      <a:r>
                        <a:rPr lang="en-US" sz="1000"/>
                        <a:t>6457</a:t>
                      </a:r>
                    </a:p>
                  </a:txBody>
                  <a:tcPr/>
                </a:tc>
                <a:extLst>
                  <a:ext uri="{0D108BD9-81ED-4DB2-BD59-A6C34878D82A}">
                    <a16:rowId xmlns:a16="http://schemas.microsoft.com/office/drawing/2014/main" val="2743663126"/>
                  </a:ext>
                </a:extLst>
              </a:tr>
            </a:tbl>
          </a:graphicData>
        </a:graphic>
      </p:graphicFrame>
      <p:sp>
        <p:nvSpPr>
          <p:cNvPr id="4" name="Text Placeholder 3">
            <a:extLst>
              <a:ext uri="{FF2B5EF4-FFF2-40B4-BE49-F238E27FC236}">
                <a16:creationId xmlns:a16="http://schemas.microsoft.com/office/drawing/2014/main" id="{0600ECC5-D9BD-4414-AA73-0EA9F9460B7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27799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C69CD-ECC0-4D84-A149-AE55249A379B}"/>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BBA94625-964E-48E7-9960-D9D9FCC6CF2D}"/>
              </a:ext>
            </a:extLst>
          </p:cNvPr>
          <p:cNvGraphicFramePr>
            <a:graphicFrameLocks noGrp="1"/>
          </p:cNvGraphicFramePr>
          <p:nvPr>
            <p:ph type="chart" sz="quarter" idx="13"/>
            <p:extLst>
              <p:ext uri="{D42A27DB-BD31-4B8C-83A1-F6EECF244321}">
                <p14:modId xmlns:p14="http://schemas.microsoft.com/office/powerpoint/2010/main" val="2042208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B59916-D28C-4A55-96DF-988D6385C00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3143151-C2FF-4222-846A-7BE2D44078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1701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D9452-256A-413E-B5E3-BCBE8B2A4059}"/>
              </a:ext>
            </a:extLst>
          </p:cNvPr>
          <p:cNvSpPr>
            <a:spLocks noGrp="1"/>
          </p:cNvSpPr>
          <p:nvPr>
            <p:ph type="title"/>
          </p:nvPr>
        </p:nvSpPr>
        <p:spPr/>
        <p:txBody>
          <a:bodyPr/>
          <a:lstStyle/>
          <a:p>
            <a:r>
              <a:rPr lang="en-US"/>
              <a:t>Facebook Key Influencers - 1 of 3</a:t>
            </a:r>
          </a:p>
        </p:txBody>
      </p:sp>
      <p:graphicFrame>
        <p:nvGraphicFramePr>
          <p:cNvPr id="5" name="Table Placeholder 4">
            <a:extLst>
              <a:ext uri="{FF2B5EF4-FFF2-40B4-BE49-F238E27FC236}">
                <a16:creationId xmlns:a16="http://schemas.microsoft.com/office/drawing/2014/main" id="{CC9835B9-887B-4C1B-A298-DA65D6029322}"/>
              </a:ext>
            </a:extLst>
          </p:cNvPr>
          <p:cNvGraphicFramePr>
            <a:graphicFrameLocks noGrp="1"/>
          </p:cNvGraphicFramePr>
          <p:nvPr>
            <p:ph type="tbl" sz="quarter" idx="13"/>
            <p:extLst>
              <p:ext uri="{D42A27DB-BD31-4B8C-83A1-F6EECF244321}">
                <p14:modId xmlns:p14="http://schemas.microsoft.com/office/powerpoint/2010/main" val="2113210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08961096"/>
                    </a:ext>
                  </a:extLst>
                </a:gridCol>
                <a:gridCol w="2468880">
                  <a:extLst>
                    <a:ext uri="{9D8B030D-6E8A-4147-A177-3AD203B41FA5}">
                      <a16:colId xmlns:a16="http://schemas.microsoft.com/office/drawing/2014/main" val="1135633499"/>
                    </a:ext>
                  </a:extLst>
                </a:gridCol>
                <a:gridCol w="822960">
                  <a:extLst>
                    <a:ext uri="{9D8B030D-6E8A-4147-A177-3AD203B41FA5}">
                      <a16:colId xmlns:a16="http://schemas.microsoft.com/office/drawing/2014/main" val="728164078"/>
                    </a:ext>
                  </a:extLst>
                </a:gridCol>
                <a:gridCol w="822960">
                  <a:extLst>
                    <a:ext uri="{9D8B030D-6E8A-4147-A177-3AD203B41FA5}">
                      <a16:colId xmlns:a16="http://schemas.microsoft.com/office/drawing/2014/main" val="2496572376"/>
                    </a:ext>
                  </a:extLst>
                </a:gridCol>
                <a:gridCol w="822960">
                  <a:extLst>
                    <a:ext uri="{9D8B030D-6E8A-4147-A177-3AD203B41FA5}">
                      <a16:colId xmlns:a16="http://schemas.microsoft.com/office/drawing/2014/main" val="2429508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907853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Gabriella Shan Mei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98585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MeiYen Lew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54519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Oh Queenie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70134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Angela Loo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93589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Nur Aida Kamarudin 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78313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Alverin 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15901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Kaushelia Shelia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32242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Cp MooN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23391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Pony Yune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00725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Suzu Raini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50514892"/>
                  </a:ext>
                </a:extLst>
              </a:tr>
            </a:tbl>
          </a:graphicData>
        </a:graphic>
      </p:graphicFrame>
      <p:sp>
        <p:nvSpPr>
          <p:cNvPr id="4" name="Text Placeholder 3">
            <a:extLst>
              <a:ext uri="{FF2B5EF4-FFF2-40B4-BE49-F238E27FC236}">
                <a16:creationId xmlns:a16="http://schemas.microsoft.com/office/drawing/2014/main" id="{D8CB527C-662E-41A9-B3EF-846C503D00C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32296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B63C3-8A85-4A69-8741-84FB8E987EE7}"/>
              </a:ext>
            </a:extLst>
          </p:cNvPr>
          <p:cNvSpPr>
            <a:spLocks noGrp="1"/>
          </p:cNvSpPr>
          <p:nvPr>
            <p:ph type="title"/>
          </p:nvPr>
        </p:nvSpPr>
        <p:spPr/>
        <p:txBody>
          <a:bodyPr/>
          <a:lstStyle/>
          <a:p>
            <a:r>
              <a:rPr lang="en-US"/>
              <a:t>Facebook Key Influencers - 2 of 3</a:t>
            </a:r>
          </a:p>
        </p:txBody>
      </p:sp>
      <p:graphicFrame>
        <p:nvGraphicFramePr>
          <p:cNvPr id="5" name="Table Placeholder 4">
            <a:extLst>
              <a:ext uri="{FF2B5EF4-FFF2-40B4-BE49-F238E27FC236}">
                <a16:creationId xmlns:a16="http://schemas.microsoft.com/office/drawing/2014/main" id="{50732400-0B7F-44FD-A9EE-C855760BFB33}"/>
              </a:ext>
            </a:extLst>
          </p:cNvPr>
          <p:cNvGraphicFramePr>
            <a:graphicFrameLocks noGrp="1"/>
          </p:cNvGraphicFramePr>
          <p:nvPr>
            <p:ph type="tbl" sz="quarter" idx="13"/>
            <p:extLst>
              <p:ext uri="{D42A27DB-BD31-4B8C-83A1-F6EECF244321}">
                <p14:modId xmlns:p14="http://schemas.microsoft.com/office/powerpoint/2010/main" val="3215569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64043040"/>
                    </a:ext>
                  </a:extLst>
                </a:gridCol>
                <a:gridCol w="2468880">
                  <a:extLst>
                    <a:ext uri="{9D8B030D-6E8A-4147-A177-3AD203B41FA5}">
                      <a16:colId xmlns:a16="http://schemas.microsoft.com/office/drawing/2014/main" val="278150476"/>
                    </a:ext>
                  </a:extLst>
                </a:gridCol>
                <a:gridCol w="822960">
                  <a:extLst>
                    <a:ext uri="{9D8B030D-6E8A-4147-A177-3AD203B41FA5}">
                      <a16:colId xmlns:a16="http://schemas.microsoft.com/office/drawing/2014/main" val="3416051745"/>
                    </a:ext>
                  </a:extLst>
                </a:gridCol>
                <a:gridCol w="822960">
                  <a:extLst>
                    <a:ext uri="{9D8B030D-6E8A-4147-A177-3AD203B41FA5}">
                      <a16:colId xmlns:a16="http://schemas.microsoft.com/office/drawing/2014/main" val="3240574472"/>
                    </a:ext>
                  </a:extLst>
                </a:gridCol>
                <a:gridCol w="822960">
                  <a:extLst>
                    <a:ext uri="{9D8B030D-6E8A-4147-A177-3AD203B41FA5}">
                      <a16:colId xmlns:a16="http://schemas.microsoft.com/office/drawing/2014/main" val="1127497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264268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Angela Wen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52472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Nurul Fateha Arif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84414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Ssean Chew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51791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Joyce Sylvester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23348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Lee Lee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6714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Laikuan 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32671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Theresa 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49855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Nah EE Yap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606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 Ng Fong Yung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68665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Cathy Koh 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85836251"/>
                  </a:ext>
                </a:extLst>
              </a:tr>
            </a:tbl>
          </a:graphicData>
        </a:graphic>
      </p:graphicFrame>
      <p:sp>
        <p:nvSpPr>
          <p:cNvPr id="4" name="Text Placeholder 3">
            <a:extLst>
              <a:ext uri="{FF2B5EF4-FFF2-40B4-BE49-F238E27FC236}">
                <a16:creationId xmlns:a16="http://schemas.microsoft.com/office/drawing/2014/main" id="{E94A01FD-2C88-4875-BCB6-9FFEE0DDE93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18269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3501A-5552-4EEF-80B9-82C1181272D3}"/>
              </a:ext>
            </a:extLst>
          </p:cNvPr>
          <p:cNvSpPr>
            <a:spLocks noGrp="1"/>
          </p:cNvSpPr>
          <p:nvPr>
            <p:ph type="title"/>
          </p:nvPr>
        </p:nvSpPr>
        <p:spPr/>
        <p:txBody>
          <a:bodyPr/>
          <a:lstStyle/>
          <a:p>
            <a:r>
              <a:rPr lang="en-US"/>
              <a:t>Facebook Key Influencers - 3 of 3</a:t>
            </a:r>
          </a:p>
        </p:txBody>
      </p:sp>
      <p:graphicFrame>
        <p:nvGraphicFramePr>
          <p:cNvPr id="5" name="Table Placeholder 4">
            <a:extLst>
              <a:ext uri="{FF2B5EF4-FFF2-40B4-BE49-F238E27FC236}">
                <a16:creationId xmlns:a16="http://schemas.microsoft.com/office/drawing/2014/main" id="{B8314A33-36F3-4C8C-8391-4A704A7E311B}"/>
              </a:ext>
            </a:extLst>
          </p:cNvPr>
          <p:cNvGraphicFramePr>
            <a:graphicFrameLocks noGrp="1"/>
          </p:cNvGraphicFramePr>
          <p:nvPr>
            <p:ph type="tbl" sz="quarter" idx="13"/>
            <p:extLst>
              <p:ext uri="{D42A27DB-BD31-4B8C-83A1-F6EECF244321}">
                <p14:modId xmlns:p14="http://schemas.microsoft.com/office/powerpoint/2010/main" val="2774412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36317103"/>
                    </a:ext>
                  </a:extLst>
                </a:gridCol>
                <a:gridCol w="2468880">
                  <a:extLst>
                    <a:ext uri="{9D8B030D-6E8A-4147-A177-3AD203B41FA5}">
                      <a16:colId xmlns:a16="http://schemas.microsoft.com/office/drawing/2014/main" val="2876120416"/>
                    </a:ext>
                  </a:extLst>
                </a:gridCol>
                <a:gridCol w="822960">
                  <a:extLst>
                    <a:ext uri="{9D8B030D-6E8A-4147-A177-3AD203B41FA5}">
                      <a16:colId xmlns:a16="http://schemas.microsoft.com/office/drawing/2014/main" val="723318186"/>
                    </a:ext>
                  </a:extLst>
                </a:gridCol>
                <a:gridCol w="822960">
                  <a:extLst>
                    <a:ext uri="{9D8B030D-6E8A-4147-A177-3AD203B41FA5}">
                      <a16:colId xmlns:a16="http://schemas.microsoft.com/office/drawing/2014/main" val="3551021317"/>
                    </a:ext>
                  </a:extLst>
                </a:gridCol>
                <a:gridCol w="822960">
                  <a:extLst>
                    <a:ext uri="{9D8B030D-6E8A-4147-A177-3AD203B41FA5}">
                      <a16:colId xmlns:a16="http://schemas.microsoft.com/office/drawing/2014/main" val="1881449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90813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Justice 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0447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Lys Leoi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50929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Margaret Cheong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91562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Eugenie 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73461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Kuang Yee 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9080568"/>
                  </a:ext>
                </a:extLst>
              </a:tr>
            </a:tbl>
          </a:graphicData>
        </a:graphic>
      </p:graphicFrame>
      <p:sp>
        <p:nvSpPr>
          <p:cNvPr id="4" name="Text Placeholder 3">
            <a:extLst>
              <a:ext uri="{FF2B5EF4-FFF2-40B4-BE49-F238E27FC236}">
                <a16:creationId xmlns:a16="http://schemas.microsoft.com/office/drawing/2014/main" id="{8ADE4038-B8F7-4043-86B5-91D28911B62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56989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F337C-527B-4C5D-863A-6B0689E23E6C}"/>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F75AE0D3-6111-4D71-91E8-65BCD471E07C}"/>
              </a:ext>
            </a:extLst>
          </p:cNvPr>
          <p:cNvGraphicFramePr>
            <a:graphicFrameLocks noGrp="1"/>
          </p:cNvGraphicFramePr>
          <p:nvPr>
            <p:ph type="chart" sz="quarter" idx="13"/>
            <p:extLst>
              <p:ext uri="{D42A27DB-BD31-4B8C-83A1-F6EECF244321}">
                <p14:modId xmlns:p14="http://schemas.microsoft.com/office/powerpoint/2010/main" val="2890500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B27971-979C-4280-9986-23E8E60BAD1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20A6ED9-CAD7-4DBF-BD2C-5470AB65BC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1124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F670B-BE56-4833-93E2-1B20A4B3C49B}"/>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79DCEE09-CD51-4603-9594-085C47EDAB1F}"/>
              </a:ext>
            </a:extLst>
          </p:cNvPr>
          <p:cNvGraphicFramePr>
            <a:graphicFrameLocks noGrp="1"/>
          </p:cNvGraphicFramePr>
          <p:nvPr>
            <p:ph type="chart" sz="quarter" idx="13"/>
            <p:extLst>
              <p:ext uri="{D42A27DB-BD31-4B8C-83A1-F6EECF244321}">
                <p14:modId xmlns:p14="http://schemas.microsoft.com/office/powerpoint/2010/main" val="1760142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1B67B6-369A-4BD7-B639-8D8D3A97F46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746E0FB-9E78-417A-9E83-CB94F13C4C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8302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705C0-750A-408E-8607-6131D4052447}"/>
              </a:ext>
            </a:extLst>
          </p:cNvPr>
          <p:cNvSpPr>
            <a:spLocks noGrp="1"/>
          </p:cNvSpPr>
          <p:nvPr>
            <p:ph type="title"/>
          </p:nvPr>
        </p:nvSpPr>
        <p:spPr/>
        <p:txBody>
          <a:bodyPr/>
          <a:lstStyle/>
          <a:p>
            <a:r>
              <a:rPr lang="en-US"/>
              <a:t>FB - Own Posts Table w. Custom I-Rate (Insights) - 1 of 11</a:t>
            </a:r>
          </a:p>
        </p:txBody>
      </p:sp>
      <p:graphicFrame>
        <p:nvGraphicFramePr>
          <p:cNvPr id="5" name="Table Placeholder 4">
            <a:extLst>
              <a:ext uri="{FF2B5EF4-FFF2-40B4-BE49-F238E27FC236}">
                <a16:creationId xmlns:a16="http://schemas.microsoft.com/office/drawing/2014/main" id="{1DF570C4-ACD4-4526-B8A7-8DF450A669DF}"/>
              </a:ext>
            </a:extLst>
          </p:cNvPr>
          <p:cNvGraphicFramePr>
            <a:graphicFrameLocks noGrp="1"/>
          </p:cNvGraphicFramePr>
          <p:nvPr>
            <p:ph type="tbl" sz="quarter" idx="13"/>
            <p:extLst>
              <p:ext uri="{D42A27DB-BD31-4B8C-83A1-F6EECF244321}">
                <p14:modId xmlns:p14="http://schemas.microsoft.com/office/powerpoint/2010/main" val="146134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44292811"/>
                    </a:ext>
                  </a:extLst>
                </a:gridCol>
                <a:gridCol w="617220">
                  <a:extLst>
                    <a:ext uri="{9D8B030D-6E8A-4147-A177-3AD203B41FA5}">
                      <a16:colId xmlns:a16="http://schemas.microsoft.com/office/drawing/2014/main" val="627275868"/>
                    </a:ext>
                  </a:extLst>
                </a:gridCol>
                <a:gridCol w="617220">
                  <a:extLst>
                    <a:ext uri="{9D8B030D-6E8A-4147-A177-3AD203B41FA5}">
                      <a16:colId xmlns:a16="http://schemas.microsoft.com/office/drawing/2014/main" val="3670342477"/>
                    </a:ext>
                  </a:extLst>
                </a:gridCol>
                <a:gridCol w="534924">
                  <a:extLst>
                    <a:ext uri="{9D8B030D-6E8A-4147-A177-3AD203B41FA5}">
                      <a16:colId xmlns:a16="http://schemas.microsoft.com/office/drawing/2014/main" val="4053041374"/>
                    </a:ext>
                  </a:extLst>
                </a:gridCol>
                <a:gridCol w="534924">
                  <a:extLst>
                    <a:ext uri="{9D8B030D-6E8A-4147-A177-3AD203B41FA5}">
                      <a16:colId xmlns:a16="http://schemas.microsoft.com/office/drawing/2014/main" val="1415066269"/>
                    </a:ext>
                  </a:extLst>
                </a:gridCol>
                <a:gridCol w="411480">
                  <a:extLst>
                    <a:ext uri="{9D8B030D-6E8A-4147-A177-3AD203B41FA5}">
                      <a16:colId xmlns:a16="http://schemas.microsoft.com/office/drawing/2014/main" val="2980339237"/>
                    </a:ext>
                  </a:extLst>
                </a:gridCol>
                <a:gridCol w="534924">
                  <a:extLst>
                    <a:ext uri="{9D8B030D-6E8A-4147-A177-3AD203B41FA5}">
                      <a16:colId xmlns:a16="http://schemas.microsoft.com/office/drawing/2014/main" val="875928381"/>
                    </a:ext>
                  </a:extLst>
                </a:gridCol>
                <a:gridCol w="534924">
                  <a:extLst>
                    <a:ext uri="{9D8B030D-6E8A-4147-A177-3AD203B41FA5}">
                      <a16:colId xmlns:a16="http://schemas.microsoft.com/office/drawing/2014/main" val="194272849"/>
                    </a:ext>
                  </a:extLst>
                </a:gridCol>
                <a:gridCol w="534924">
                  <a:extLst>
                    <a:ext uri="{9D8B030D-6E8A-4147-A177-3AD203B41FA5}">
                      <a16:colId xmlns:a16="http://schemas.microsoft.com/office/drawing/2014/main" val="3015523197"/>
                    </a:ext>
                  </a:extLst>
                </a:gridCol>
                <a:gridCol w="534924">
                  <a:extLst>
                    <a:ext uri="{9D8B030D-6E8A-4147-A177-3AD203B41FA5}">
                      <a16:colId xmlns:a16="http://schemas.microsoft.com/office/drawing/2014/main" val="3023890612"/>
                    </a:ext>
                  </a:extLst>
                </a:gridCol>
                <a:gridCol w="534924">
                  <a:extLst>
                    <a:ext uri="{9D8B030D-6E8A-4147-A177-3AD203B41FA5}">
                      <a16:colId xmlns:a16="http://schemas.microsoft.com/office/drawing/2014/main" val="2188401455"/>
                    </a:ext>
                  </a:extLst>
                </a:gridCol>
                <a:gridCol w="370332">
                  <a:extLst>
                    <a:ext uri="{9D8B030D-6E8A-4147-A177-3AD203B41FA5}">
                      <a16:colId xmlns:a16="http://schemas.microsoft.com/office/drawing/2014/main" val="4020353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0026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- 2018-02-28 12:03:00</a:t>
                      </a:r>
                      <a:r>
                        <a:rPr kumimoji="0" lang="en-US" sz="1000" b="0" i="0" u="none" strike="noStrike" kern="1200" cap="none" spc="0" normalizeH="0" baseline="0" noProof="0">
                          <a:ln>
                            <a:noFill/>
                          </a:ln>
                          <a:solidFill>
                            <a:prstClr val="black"/>
                          </a:solidFill>
                          <a:effectLst/>
                          <a:uLnTx/>
                          <a:uFillTx/>
                          <a:latin typeface="+mn-lt"/>
                          <a:ea typeface="+mn-ea"/>
                          <a:cs typeface="+mn-cs"/>
                        </a:rPr>
                        <a:t>
Bring forth prosperity with a gorgeous ensemble of red and gold, paired with Esprique Skin Pact UV, Esprique Glow Eye Veil, and Esprique Rich Essence Rouge!
#kosemy #ootd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9907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- 2018-02-27 11:04:00</a:t>
                      </a:r>
                      <a:r>
                        <a:rPr kumimoji="0" lang="en-US" sz="1000" b="0" i="0" u="none" strike="noStrike" kern="1200" cap="none" spc="0" normalizeH="0" baseline="0" noProof="0">
                          <a:ln>
                            <a:noFill/>
                          </a:ln>
                          <a:solidFill>
                            <a:prstClr val="black"/>
                          </a:solidFill>
                          <a:effectLst/>
                          <a:uLnTx/>
                          <a:uFillTx/>
                          <a:latin typeface="+mn-lt"/>
                          <a:ea typeface="+mn-ea"/>
                          <a:cs typeface="+mn-cs"/>
                        </a:rPr>
                        <a:t>
Our favourite this month, Sekkisei Double Mask - 2 steps to remove blackheads and rejuvenate your skin without causing enlarged pores. 
Try it out now, get a free sample at: http://kose.com.my/ikigai/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5891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- 2018-02-26 14:26:01</a:t>
                      </a:r>
                      <a:r>
                        <a:rPr kumimoji="0" lang="en-US" sz="1000" b="0" i="0" u="none" strike="noStrike" kern="1200" cap="none" spc="0" normalizeH="0" baseline="0" noProof="0">
                          <a:ln>
                            <a:noFill/>
                          </a:ln>
                          <a:solidFill>
                            <a:prstClr val="black"/>
                          </a:solidFill>
                          <a:effectLst/>
                          <a:uLnTx/>
                          <a:uFillTx/>
                          <a:latin typeface="+mn-lt"/>
                          <a:ea typeface="+mn-ea"/>
                          <a:cs typeface="+mn-cs"/>
                        </a:rPr>
                        <a:t>
Our best-selling SEKKISEI Lotion comes in a limited edition packaging with a special upsize to 500ML while stocks last. Experience the cool and refreshing lotion that is proven to moisturise and brighten your skin before it sells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07403974"/>
                  </a:ext>
                </a:extLst>
              </a:tr>
            </a:tbl>
          </a:graphicData>
        </a:graphic>
      </p:graphicFrame>
      <p:sp>
        <p:nvSpPr>
          <p:cNvPr id="4" name="Text Placeholder 3">
            <a:extLst>
              <a:ext uri="{FF2B5EF4-FFF2-40B4-BE49-F238E27FC236}">
                <a16:creationId xmlns:a16="http://schemas.microsoft.com/office/drawing/2014/main" id="{39965E17-D120-428C-9861-DCE76B2C603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08663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7F6B6-4DE0-4A15-AEA0-FA178AEEA333}"/>
              </a:ext>
            </a:extLst>
          </p:cNvPr>
          <p:cNvSpPr>
            <a:spLocks noGrp="1"/>
          </p:cNvSpPr>
          <p:nvPr>
            <p:ph type="title"/>
          </p:nvPr>
        </p:nvSpPr>
        <p:spPr/>
        <p:txBody>
          <a:bodyPr/>
          <a:lstStyle/>
          <a:p>
            <a:r>
              <a:rPr lang="en-US"/>
              <a:t>FB - Own Posts Table w. Custom I-Rate (Insights) - 2 of 11</a:t>
            </a:r>
          </a:p>
        </p:txBody>
      </p:sp>
      <p:graphicFrame>
        <p:nvGraphicFramePr>
          <p:cNvPr id="5" name="Table Placeholder 4">
            <a:extLst>
              <a:ext uri="{FF2B5EF4-FFF2-40B4-BE49-F238E27FC236}">
                <a16:creationId xmlns:a16="http://schemas.microsoft.com/office/drawing/2014/main" id="{D2AF1AD2-9CFD-4EC8-B16F-F121FAD4C3A4}"/>
              </a:ext>
            </a:extLst>
          </p:cNvPr>
          <p:cNvGraphicFramePr>
            <a:graphicFrameLocks noGrp="1"/>
          </p:cNvGraphicFramePr>
          <p:nvPr>
            <p:ph type="tbl" sz="quarter" idx="13"/>
            <p:extLst>
              <p:ext uri="{D42A27DB-BD31-4B8C-83A1-F6EECF244321}">
                <p14:modId xmlns:p14="http://schemas.microsoft.com/office/powerpoint/2010/main" val="2854123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90177529"/>
                    </a:ext>
                  </a:extLst>
                </a:gridCol>
                <a:gridCol w="617220">
                  <a:extLst>
                    <a:ext uri="{9D8B030D-6E8A-4147-A177-3AD203B41FA5}">
                      <a16:colId xmlns:a16="http://schemas.microsoft.com/office/drawing/2014/main" val="1004392196"/>
                    </a:ext>
                  </a:extLst>
                </a:gridCol>
                <a:gridCol w="617220">
                  <a:extLst>
                    <a:ext uri="{9D8B030D-6E8A-4147-A177-3AD203B41FA5}">
                      <a16:colId xmlns:a16="http://schemas.microsoft.com/office/drawing/2014/main" val="3363688033"/>
                    </a:ext>
                  </a:extLst>
                </a:gridCol>
                <a:gridCol w="534924">
                  <a:extLst>
                    <a:ext uri="{9D8B030D-6E8A-4147-A177-3AD203B41FA5}">
                      <a16:colId xmlns:a16="http://schemas.microsoft.com/office/drawing/2014/main" val="3184207273"/>
                    </a:ext>
                  </a:extLst>
                </a:gridCol>
                <a:gridCol w="534924">
                  <a:extLst>
                    <a:ext uri="{9D8B030D-6E8A-4147-A177-3AD203B41FA5}">
                      <a16:colId xmlns:a16="http://schemas.microsoft.com/office/drawing/2014/main" val="2458969422"/>
                    </a:ext>
                  </a:extLst>
                </a:gridCol>
                <a:gridCol w="411480">
                  <a:extLst>
                    <a:ext uri="{9D8B030D-6E8A-4147-A177-3AD203B41FA5}">
                      <a16:colId xmlns:a16="http://schemas.microsoft.com/office/drawing/2014/main" val="1856992178"/>
                    </a:ext>
                  </a:extLst>
                </a:gridCol>
                <a:gridCol w="534924">
                  <a:extLst>
                    <a:ext uri="{9D8B030D-6E8A-4147-A177-3AD203B41FA5}">
                      <a16:colId xmlns:a16="http://schemas.microsoft.com/office/drawing/2014/main" val="2466766106"/>
                    </a:ext>
                  </a:extLst>
                </a:gridCol>
                <a:gridCol w="534924">
                  <a:extLst>
                    <a:ext uri="{9D8B030D-6E8A-4147-A177-3AD203B41FA5}">
                      <a16:colId xmlns:a16="http://schemas.microsoft.com/office/drawing/2014/main" val="3717249302"/>
                    </a:ext>
                  </a:extLst>
                </a:gridCol>
                <a:gridCol w="534924">
                  <a:extLst>
                    <a:ext uri="{9D8B030D-6E8A-4147-A177-3AD203B41FA5}">
                      <a16:colId xmlns:a16="http://schemas.microsoft.com/office/drawing/2014/main" val="2706041730"/>
                    </a:ext>
                  </a:extLst>
                </a:gridCol>
                <a:gridCol w="534924">
                  <a:extLst>
                    <a:ext uri="{9D8B030D-6E8A-4147-A177-3AD203B41FA5}">
                      <a16:colId xmlns:a16="http://schemas.microsoft.com/office/drawing/2014/main" val="77122173"/>
                    </a:ext>
                  </a:extLst>
                </a:gridCol>
                <a:gridCol w="534924">
                  <a:extLst>
                    <a:ext uri="{9D8B030D-6E8A-4147-A177-3AD203B41FA5}">
                      <a16:colId xmlns:a16="http://schemas.microsoft.com/office/drawing/2014/main" val="3301074927"/>
                    </a:ext>
                  </a:extLst>
                </a:gridCol>
                <a:gridCol w="370332">
                  <a:extLst>
                    <a:ext uri="{9D8B030D-6E8A-4147-A177-3AD203B41FA5}">
                      <a16:colId xmlns:a16="http://schemas.microsoft.com/office/drawing/2014/main" val="379741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2403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- 2018-02-23 09:53:00</a:t>
                      </a:r>
                      <a:r>
                        <a:rPr kumimoji="0" lang="en-US" sz="1000" b="0" i="0" u="none" strike="noStrike" kern="1200" cap="none" spc="0" normalizeH="0" baseline="0" noProof="0">
                          <a:ln>
                            <a:noFill/>
                          </a:ln>
                          <a:solidFill>
                            <a:prstClr val="black"/>
                          </a:solidFill>
                          <a:effectLst/>
                          <a:uLnTx/>
                          <a:uFillTx/>
                          <a:latin typeface="+mn-lt"/>
                          <a:ea typeface="+mn-ea"/>
                          <a:cs typeface="+mn-cs"/>
                        </a:rPr>
                        <a:t>
Inspired by New Beginnings, go for a natural glow with light touches of ESPRIQUE Glow Eye Veil, Glow Cheek OR3 and ESPRIQUE Liquid Eyeliner BR301 for that effortless elegance.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01407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- 2018-02-22 10:22:00</a:t>
                      </a:r>
                      <a:r>
                        <a:rPr kumimoji="0" lang="en-US" sz="1000" b="0" i="0" u="none" strike="noStrike" kern="1200" cap="none" spc="0" normalizeH="0" baseline="0" noProof="0">
                          <a:ln>
                            <a:noFill/>
                          </a:ln>
                          <a:solidFill>
                            <a:prstClr val="black"/>
                          </a:solidFill>
                          <a:effectLst/>
                          <a:uLnTx/>
                          <a:uFillTx/>
                          <a:latin typeface="+mn-lt"/>
                          <a:ea typeface="+mn-ea"/>
                          <a:cs typeface="+mn-cs"/>
                        </a:rPr>
                        <a:t>
They say…happiness comes in pairs ;)  Featuring Sekkisei Lotion and Sekkisei Enriched Lotion.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33658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- 2018-02-21 12:50:00</a:t>
                      </a:r>
                      <a:r>
                        <a:rPr kumimoji="0" lang="en-US" sz="1000" b="0" i="0" u="none" strike="noStrike" kern="1200" cap="none" spc="0" normalizeH="0" baseline="0" noProof="0">
                          <a:ln>
                            <a:noFill/>
                          </a:ln>
                          <a:solidFill>
                            <a:prstClr val="black"/>
                          </a:solidFill>
                          <a:effectLst/>
                          <a:uLnTx/>
                          <a:uFillTx/>
                          <a:latin typeface="+mn-lt"/>
                          <a:ea typeface="+mn-ea"/>
                          <a:cs typeface="+mn-cs"/>
                        </a:rPr>
                        <a:t>
Have you been loving our Sekkisei Double Mask Tip? Here's your chance to grab it in a set that allows you to save up to 58%. Get yours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78445595"/>
                  </a:ext>
                </a:extLst>
              </a:tr>
            </a:tbl>
          </a:graphicData>
        </a:graphic>
      </p:graphicFrame>
      <p:sp>
        <p:nvSpPr>
          <p:cNvPr id="4" name="Text Placeholder 3">
            <a:extLst>
              <a:ext uri="{FF2B5EF4-FFF2-40B4-BE49-F238E27FC236}">
                <a16:creationId xmlns:a16="http://schemas.microsoft.com/office/drawing/2014/main" id="{5EC5E180-0BAF-477F-8B58-A8D458D791C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89891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12722-2B88-47BD-BE24-ECB2AF4B909D}"/>
              </a:ext>
            </a:extLst>
          </p:cNvPr>
          <p:cNvSpPr>
            <a:spLocks noGrp="1"/>
          </p:cNvSpPr>
          <p:nvPr>
            <p:ph type="title"/>
          </p:nvPr>
        </p:nvSpPr>
        <p:spPr/>
        <p:txBody>
          <a:bodyPr/>
          <a:lstStyle/>
          <a:p>
            <a:r>
              <a:rPr lang="en-US"/>
              <a:t>FB - Own Posts Table w. Custom I-Rate (Insights) - 3 of 11</a:t>
            </a:r>
          </a:p>
        </p:txBody>
      </p:sp>
      <p:graphicFrame>
        <p:nvGraphicFramePr>
          <p:cNvPr id="5" name="Table Placeholder 4">
            <a:extLst>
              <a:ext uri="{FF2B5EF4-FFF2-40B4-BE49-F238E27FC236}">
                <a16:creationId xmlns:a16="http://schemas.microsoft.com/office/drawing/2014/main" id="{9DC3DE71-B5D9-4F36-98FA-0E9695584A0E}"/>
              </a:ext>
            </a:extLst>
          </p:cNvPr>
          <p:cNvGraphicFramePr>
            <a:graphicFrameLocks noGrp="1"/>
          </p:cNvGraphicFramePr>
          <p:nvPr>
            <p:ph type="tbl" sz="quarter" idx="13"/>
            <p:extLst>
              <p:ext uri="{D42A27DB-BD31-4B8C-83A1-F6EECF244321}">
                <p14:modId xmlns:p14="http://schemas.microsoft.com/office/powerpoint/2010/main" val="671020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26654662"/>
                    </a:ext>
                  </a:extLst>
                </a:gridCol>
                <a:gridCol w="617220">
                  <a:extLst>
                    <a:ext uri="{9D8B030D-6E8A-4147-A177-3AD203B41FA5}">
                      <a16:colId xmlns:a16="http://schemas.microsoft.com/office/drawing/2014/main" val="2148204917"/>
                    </a:ext>
                  </a:extLst>
                </a:gridCol>
                <a:gridCol w="617220">
                  <a:extLst>
                    <a:ext uri="{9D8B030D-6E8A-4147-A177-3AD203B41FA5}">
                      <a16:colId xmlns:a16="http://schemas.microsoft.com/office/drawing/2014/main" val="1297364509"/>
                    </a:ext>
                  </a:extLst>
                </a:gridCol>
                <a:gridCol w="534924">
                  <a:extLst>
                    <a:ext uri="{9D8B030D-6E8A-4147-A177-3AD203B41FA5}">
                      <a16:colId xmlns:a16="http://schemas.microsoft.com/office/drawing/2014/main" val="2800096486"/>
                    </a:ext>
                  </a:extLst>
                </a:gridCol>
                <a:gridCol w="534924">
                  <a:extLst>
                    <a:ext uri="{9D8B030D-6E8A-4147-A177-3AD203B41FA5}">
                      <a16:colId xmlns:a16="http://schemas.microsoft.com/office/drawing/2014/main" val="2985915379"/>
                    </a:ext>
                  </a:extLst>
                </a:gridCol>
                <a:gridCol w="411480">
                  <a:extLst>
                    <a:ext uri="{9D8B030D-6E8A-4147-A177-3AD203B41FA5}">
                      <a16:colId xmlns:a16="http://schemas.microsoft.com/office/drawing/2014/main" val="2647012013"/>
                    </a:ext>
                  </a:extLst>
                </a:gridCol>
                <a:gridCol w="534924">
                  <a:extLst>
                    <a:ext uri="{9D8B030D-6E8A-4147-A177-3AD203B41FA5}">
                      <a16:colId xmlns:a16="http://schemas.microsoft.com/office/drawing/2014/main" val="468557119"/>
                    </a:ext>
                  </a:extLst>
                </a:gridCol>
                <a:gridCol w="534924">
                  <a:extLst>
                    <a:ext uri="{9D8B030D-6E8A-4147-A177-3AD203B41FA5}">
                      <a16:colId xmlns:a16="http://schemas.microsoft.com/office/drawing/2014/main" val="3883825999"/>
                    </a:ext>
                  </a:extLst>
                </a:gridCol>
                <a:gridCol w="534924">
                  <a:extLst>
                    <a:ext uri="{9D8B030D-6E8A-4147-A177-3AD203B41FA5}">
                      <a16:colId xmlns:a16="http://schemas.microsoft.com/office/drawing/2014/main" val="3479534453"/>
                    </a:ext>
                  </a:extLst>
                </a:gridCol>
                <a:gridCol w="534924">
                  <a:extLst>
                    <a:ext uri="{9D8B030D-6E8A-4147-A177-3AD203B41FA5}">
                      <a16:colId xmlns:a16="http://schemas.microsoft.com/office/drawing/2014/main" val="694439572"/>
                    </a:ext>
                  </a:extLst>
                </a:gridCol>
                <a:gridCol w="534924">
                  <a:extLst>
                    <a:ext uri="{9D8B030D-6E8A-4147-A177-3AD203B41FA5}">
                      <a16:colId xmlns:a16="http://schemas.microsoft.com/office/drawing/2014/main" val="4238902635"/>
                    </a:ext>
                  </a:extLst>
                </a:gridCol>
                <a:gridCol w="370332">
                  <a:extLst>
                    <a:ext uri="{9D8B030D-6E8A-4147-A177-3AD203B41FA5}">
                      <a16:colId xmlns:a16="http://schemas.microsoft.com/office/drawing/2014/main" val="1632347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4831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- 2018-02-20 11:14:00</a:t>
                      </a:r>
                      <a:r>
                        <a:rPr kumimoji="0" lang="en-US" sz="1000" b="0" i="0" u="none" strike="noStrike" kern="1200" cap="none" spc="0" normalizeH="0" baseline="0" noProof="0">
                          <a:ln>
                            <a:noFill/>
                          </a:ln>
                          <a:solidFill>
                            <a:prstClr val="black"/>
                          </a:solidFill>
                          <a:effectLst/>
                          <a:uLnTx/>
                          <a:uFillTx/>
                          <a:latin typeface="+mn-lt"/>
                          <a:ea typeface="+mn-ea"/>
                          <a:cs typeface="+mn-cs"/>
                        </a:rPr>
                        <a:t>
All play and no rest can make your skin look dull and rough. Brighten up so you'll look fresh going back to work with Sekkisei's Bestsellers Masks!
Start with Sekkisei Clear Whitening Mask to brighten, unclog pores, and remove blackheads. Follow up with Sekkisei Lotion for fine-textured, hydrated, and translucent snow-like skin. And lastly, use Sekkisei Herbal Mask as a nourishing overnight mask that soothes skin and boosts hydration levels!
#sekkisei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4401443"/>
                  </a:ext>
                </a:extLst>
              </a:tr>
            </a:tbl>
          </a:graphicData>
        </a:graphic>
      </p:graphicFrame>
      <p:sp>
        <p:nvSpPr>
          <p:cNvPr id="4" name="Text Placeholder 3">
            <a:extLst>
              <a:ext uri="{FF2B5EF4-FFF2-40B4-BE49-F238E27FC236}">
                <a16:creationId xmlns:a16="http://schemas.microsoft.com/office/drawing/2014/main" id="{C458522F-473F-47F2-925F-2552AA1A05B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58312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F33C0-C3AA-45CC-B654-A594A11D5D98}"/>
              </a:ext>
            </a:extLst>
          </p:cNvPr>
          <p:cNvSpPr>
            <a:spLocks noGrp="1"/>
          </p:cNvSpPr>
          <p:nvPr>
            <p:ph type="title"/>
          </p:nvPr>
        </p:nvSpPr>
        <p:spPr/>
        <p:txBody>
          <a:bodyPr/>
          <a:lstStyle/>
          <a:p>
            <a:r>
              <a:rPr lang="en-US"/>
              <a:t>FB - Own Posts Table w. Custom I-Rate (Insights) - 4 of 11</a:t>
            </a:r>
          </a:p>
        </p:txBody>
      </p:sp>
      <p:graphicFrame>
        <p:nvGraphicFramePr>
          <p:cNvPr id="5" name="Table Placeholder 4">
            <a:extLst>
              <a:ext uri="{FF2B5EF4-FFF2-40B4-BE49-F238E27FC236}">
                <a16:creationId xmlns:a16="http://schemas.microsoft.com/office/drawing/2014/main" id="{2A47D0F7-02BB-4F38-91D1-85605F026E64}"/>
              </a:ext>
            </a:extLst>
          </p:cNvPr>
          <p:cNvGraphicFramePr>
            <a:graphicFrameLocks noGrp="1"/>
          </p:cNvGraphicFramePr>
          <p:nvPr>
            <p:ph type="tbl" sz="quarter" idx="13"/>
            <p:extLst>
              <p:ext uri="{D42A27DB-BD31-4B8C-83A1-F6EECF244321}">
                <p14:modId xmlns:p14="http://schemas.microsoft.com/office/powerpoint/2010/main" val="3562728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360948"/>
                    </a:ext>
                  </a:extLst>
                </a:gridCol>
                <a:gridCol w="617220">
                  <a:extLst>
                    <a:ext uri="{9D8B030D-6E8A-4147-A177-3AD203B41FA5}">
                      <a16:colId xmlns:a16="http://schemas.microsoft.com/office/drawing/2014/main" val="1307754451"/>
                    </a:ext>
                  </a:extLst>
                </a:gridCol>
                <a:gridCol w="617220">
                  <a:extLst>
                    <a:ext uri="{9D8B030D-6E8A-4147-A177-3AD203B41FA5}">
                      <a16:colId xmlns:a16="http://schemas.microsoft.com/office/drawing/2014/main" val="2957825450"/>
                    </a:ext>
                  </a:extLst>
                </a:gridCol>
                <a:gridCol w="534924">
                  <a:extLst>
                    <a:ext uri="{9D8B030D-6E8A-4147-A177-3AD203B41FA5}">
                      <a16:colId xmlns:a16="http://schemas.microsoft.com/office/drawing/2014/main" val="3190477214"/>
                    </a:ext>
                  </a:extLst>
                </a:gridCol>
                <a:gridCol w="534924">
                  <a:extLst>
                    <a:ext uri="{9D8B030D-6E8A-4147-A177-3AD203B41FA5}">
                      <a16:colId xmlns:a16="http://schemas.microsoft.com/office/drawing/2014/main" val="2154989032"/>
                    </a:ext>
                  </a:extLst>
                </a:gridCol>
                <a:gridCol w="411480">
                  <a:extLst>
                    <a:ext uri="{9D8B030D-6E8A-4147-A177-3AD203B41FA5}">
                      <a16:colId xmlns:a16="http://schemas.microsoft.com/office/drawing/2014/main" val="3990788961"/>
                    </a:ext>
                  </a:extLst>
                </a:gridCol>
                <a:gridCol w="534924">
                  <a:extLst>
                    <a:ext uri="{9D8B030D-6E8A-4147-A177-3AD203B41FA5}">
                      <a16:colId xmlns:a16="http://schemas.microsoft.com/office/drawing/2014/main" val="4214232141"/>
                    </a:ext>
                  </a:extLst>
                </a:gridCol>
                <a:gridCol w="534924">
                  <a:extLst>
                    <a:ext uri="{9D8B030D-6E8A-4147-A177-3AD203B41FA5}">
                      <a16:colId xmlns:a16="http://schemas.microsoft.com/office/drawing/2014/main" val="1160856473"/>
                    </a:ext>
                  </a:extLst>
                </a:gridCol>
                <a:gridCol w="534924">
                  <a:extLst>
                    <a:ext uri="{9D8B030D-6E8A-4147-A177-3AD203B41FA5}">
                      <a16:colId xmlns:a16="http://schemas.microsoft.com/office/drawing/2014/main" val="190260620"/>
                    </a:ext>
                  </a:extLst>
                </a:gridCol>
                <a:gridCol w="534924">
                  <a:extLst>
                    <a:ext uri="{9D8B030D-6E8A-4147-A177-3AD203B41FA5}">
                      <a16:colId xmlns:a16="http://schemas.microsoft.com/office/drawing/2014/main" val="1419844903"/>
                    </a:ext>
                  </a:extLst>
                </a:gridCol>
                <a:gridCol w="534924">
                  <a:extLst>
                    <a:ext uri="{9D8B030D-6E8A-4147-A177-3AD203B41FA5}">
                      <a16:colId xmlns:a16="http://schemas.microsoft.com/office/drawing/2014/main" val="2921692451"/>
                    </a:ext>
                  </a:extLst>
                </a:gridCol>
                <a:gridCol w="370332">
                  <a:extLst>
                    <a:ext uri="{9D8B030D-6E8A-4147-A177-3AD203B41FA5}">
                      <a16:colId xmlns:a16="http://schemas.microsoft.com/office/drawing/2014/main" val="1696812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6168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- 2018-02-19 12:48:00</a:t>
                      </a:r>
                      <a:r>
                        <a:rPr kumimoji="0" lang="en-US" sz="1000" b="0" i="0" u="none" strike="noStrike" kern="1200" cap="none" spc="0" normalizeH="0" baseline="0" noProof="0">
                          <a:ln>
                            <a:noFill/>
                          </a:ln>
                          <a:solidFill>
                            <a:prstClr val="black"/>
                          </a:solidFill>
                          <a:effectLst/>
                          <a:uLnTx/>
                          <a:uFillTx/>
                          <a:latin typeface="+mn-lt"/>
                          <a:ea typeface="+mn-ea"/>
                          <a:cs typeface="+mn-cs"/>
                        </a:rPr>
                        <a:t>
It's a busy time as there's lots of visiting, eating, and celebrating to do. But remember to take time and treat your skin as well. Use Sekkisei Herbal Gel as a quick glow fix on the go, to nourish and maintain your Beautiful Skin Ritual!
#sekkisei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4429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- 2018-02-16 08:08:00</a:t>
                      </a:r>
                      <a:r>
                        <a:rPr kumimoji="0" lang="en-US" sz="1000" b="0" i="0" u="none" strike="noStrike" kern="1200" cap="none" spc="0" normalizeH="0" baseline="0" noProof="0">
                          <a:ln>
                            <a:noFill/>
                          </a:ln>
                          <a:solidFill>
                            <a:prstClr val="black"/>
                          </a:solidFill>
                          <a:effectLst/>
                          <a:uLnTx/>
                          <a:uFillTx/>
                          <a:latin typeface="+mn-lt"/>
                          <a:ea typeface="+mn-ea"/>
                          <a:cs typeface="+mn-cs"/>
                        </a:rPr>
                        <a:t>
Happy Chinese New Year and Happy Year of the Dog 🐶 to all our fans who are celebrating! Wishing everyone joy, happiness and prosperity this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6105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- 2018-02-15 12:54:00</a:t>
                      </a:r>
                      <a:r>
                        <a:rPr kumimoji="0" lang="en-US" sz="1000" b="0" i="0" u="none" strike="noStrike" kern="1200" cap="none" spc="0" normalizeH="0" baseline="0" noProof="0">
                          <a:ln>
                            <a:noFill/>
                          </a:ln>
                          <a:solidFill>
                            <a:prstClr val="black"/>
                          </a:solidFill>
                          <a:effectLst/>
                          <a:uLnTx/>
                          <a:uFillTx/>
                          <a:latin typeface="+mn-lt"/>
                          <a:ea typeface="+mn-ea"/>
                          <a:cs typeface="+mn-cs"/>
                        </a:rPr>
                        <a:t>
Chinese New Year is tomorrow and there's so much to do. But don't forget to follow your Beautiful Skin Ritual, now is the time to give your skin a huge dose of hydration with Sekkisei Lotion to keep it looking great!
#kosemy #sekkisei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8138208"/>
                  </a:ext>
                </a:extLst>
              </a:tr>
            </a:tbl>
          </a:graphicData>
        </a:graphic>
      </p:graphicFrame>
      <p:sp>
        <p:nvSpPr>
          <p:cNvPr id="4" name="Text Placeholder 3">
            <a:extLst>
              <a:ext uri="{FF2B5EF4-FFF2-40B4-BE49-F238E27FC236}">
                <a16:creationId xmlns:a16="http://schemas.microsoft.com/office/drawing/2014/main" id="{5CF4A5FE-1367-4752-9F05-F6075295DE2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59233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802A5-A180-4A8B-8EF5-17478CE1D78D}"/>
              </a:ext>
            </a:extLst>
          </p:cNvPr>
          <p:cNvSpPr>
            <a:spLocks noGrp="1"/>
          </p:cNvSpPr>
          <p:nvPr>
            <p:ph type="title"/>
          </p:nvPr>
        </p:nvSpPr>
        <p:spPr/>
        <p:txBody>
          <a:bodyPr/>
          <a:lstStyle/>
          <a:p>
            <a:r>
              <a:rPr lang="en-US"/>
              <a:t>FB - Own Posts Table w. Custom I-Rate (Insights) - 5 of 11</a:t>
            </a:r>
          </a:p>
        </p:txBody>
      </p:sp>
      <p:graphicFrame>
        <p:nvGraphicFramePr>
          <p:cNvPr id="5" name="Table Placeholder 4">
            <a:extLst>
              <a:ext uri="{FF2B5EF4-FFF2-40B4-BE49-F238E27FC236}">
                <a16:creationId xmlns:a16="http://schemas.microsoft.com/office/drawing/2014/main" id="{A2CFD7D7-3234-4FA8-840C-A4DA20F07127}"/>
              </a:ext>
            </a:extLst>
          </p:cNvPr>
          <p:cNvGraphicFramePr>
            <a:graphicFrameLocks noGrp="1"/>
          </p:cNvGraphicFramePr>
          <p:nvPr>
            <p:ph type="tbl" sz="quarter" idx="13"/>
            <p:extLst>
              <p:ext uri="{D42A27DB-BD31-4B8C-83A1-F6EECF244321}">
                <p14:modId xmlns:p14="http://schemas.microsoft.com/office/powerpoint/2010/main" val="1939052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46524026"/>
                    </a:ext>
                  </a:extLst>
                </a:gridCol>
                <a:gridCol w="617220">
                  <a:extLst>
                    <a:ext uri="{9D8B030D-6E8A-4147-A177-3AD203B41FA5}">
                      <a16:colId xmlns:a16="http://schemas.microsoft.com/office/drawing/2014/main" val="4288621271"/>
                    </a:ext>
                  </a:extLst>
                </a:gridCol>
                <a:gridCol w="617220">
                  <a:extLst>
                    <a:ext uri="{9D8B030D-6E8A-4147-A177-3AD203B41FA5}">
                      <a16:colId xmlns:a16="http://schemas.microsoft.com/office/drawing/2014/main" val="2297028130"/>
                    </a:ext>
                  </a:extLst>
                </a:gridCol>
                <a:gridCol w="534924">
                  <a:extLst>
                    <a:ext uri="{9D8B030D-6E8A-4147-A177-3AD203B41FA5}">
                      <a16:colId xmlns:a16="http://schemas.microsoft.com/office/drawing/2014/main" val="1296681885"/>
                    </a:ext>
                  </a:extLst>
                </a:gridCol>
                <a:gridCol w="534924">
                  <a:extLst>
                    <a:ext uri="{9D8B030D-6E8A-4147-A177-3AD203B41FA5}">
                      <a16:colId xmlns:a16="http://schemas.microsoft.com/office/drawing/2014/main" val="3086665248"/>
                    </a:ext>
                  </a:extLst>
                </a:gridCol>
                <a:gridCol w="411480">
                  <a:extLst>
                    <a:ext uri="{9D8B030D-6E8A-4147-A177-3AD203B41FA5}">
                      <a16:colId xmlns:a16="http://schemas.microsoft.com/office/drawing/2014/main" val="959192597"/>
                    </a:ext>
                  </a:extLst>
                </a:gridCol>
                <a:gridCol w="534924">
                  <a:extLst>
                    <a:ext uri="{9D8B030D-6E8A-4147-A177-3AD203B41FA5}">
                      <a16:colId xmlns:a16="http://schemas.microsoft.com/office/drawing/2014/main" val="2772704997"/>
                    </a:ext>
                  </a:extLst>
                </a:gridCol>
                <a:gridCol w="534924">
                  <a:extLst>
                    <a:ext uri="{9D8B030D-6E8A-4147-A177-3AD203B41FA5}">
                      <a16:colId xmlns:a16="http://schemas.microsoft.com/office/drawing/2014/main" val="37474573"/>
                    </a:ext>
                  </a:extLst>
                </a:gridCol>
                <a:gridCol w="534924">
                  <a:extLst>
                    <a:ext uri="{9D8B030D-6E8A-4147-A177-3AD203B41FA5}">
                      <a16:colId xmlns:a16="http://schemas.microsoft.com/office/drawing/2014/main" val="330809664"/>
                    </a:ext>
                  </a:extLst>
                </a:gridCol>
                <a:gridCol w="534924">
                  <a:extLst>
                    <a:ext uri="{9D8B030D-6E8A-4147-A177-3AD203B41FA5}">
                      <a16:colId xmlns:a16="http://schemas.microsoft.com/office/drawing/2014/main" val="2791429961"/>
                    </a:ext>
                  </a:extLst>
                </a:gridCol>
                <a:gridCol w="534924">
                  <a:extLst>
                    <a:ext uri="{9D8B030D-6E8A-4147-A177-3AD203B41FA5}">
                      <a16:colId xmlns:a16="http://schemas.microsoft.com/office/drawing/2014/main" val="3259464885"/>
                    </a:ext>
                  </a:extLst>
                </a:gridCol>
                <a:gridCol w="370332">
                  <a:extLst>
                    <a:ext uri="{9D8B030D-6E8A-4147-A177-3AD203B41FA5}">
                      <a16:colId xmlns:a16="http://schemas.microsoft.com/office/drawing/2014/main" val="3296725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5752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- 2018-02-14 10:52:00</a:t>
                      </a:r>
                      <a:r>
                        <a:rPr kumimoji="0" lang="en-US" sz="1000" b="0" i="0" u="none" strike="noStrike" kern="1200" cap="none" spc="0" normalizeH="0" baseline="0" noProof="0">
                          <a:ln>
                            <a:noFill/>
                          </a:ln>
                          <a:solidFill>
                            <a:prstClr val="black"/>
                          </a:solidFill>
                          <a:effectLst/>
                          <a:uLnTx/>
                          <a:uFillTx/>
                          <a:latin typeface="+mn-lt"/>
                          <a:ea typeface="+mn-ea"/>
                          <a:cs typeface="+mn-cs"/>
                        </a:rPr>
                        <a:t>
Some couples are just meant to be! Enjoy the perfect pairing of Sekkisei Double Mask with your other half tonight and have a very Happy Valentine's Day!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147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- 2018-02-13 13:10:00</a:t>
                      </a:r>
                      <a:r>
                        <a:rPr kumimoji="0" lang="en-US" sz="1000" b="0" i="0" u="none" strike="noStrike" kern="1200" cap="none" spc="0" normalizeH="0" baseline="0" noProof="0">
                          <a:ln>
                            <a:noFill/>
                          </a:ln>
                          <a:solidFill>
                            <a:prstClr val="black"/>
                          </a:solidFill>
                          <a:effectLst/>
                          <a:uLnTx/>
                          <a:uFillTx/>
                          <a:latin typeface="+mn-lt"/>
                          <a:ea typeface="+mn-ea"/>
                          <a:cs typeface="+mn-cs"/>
                        </a:rPr>
                        <a:t>
Looking for beautiful skin this Chinese New Year? Follow this Chinese New Year Beautiful Skin Ritual!
Start today with Sekkisei Clear Whitening Mask, Sekkisei Lotion, and Sekkisei Herbal Gel, for a super clean bright complexion that'll help you shine this Chinese New Year!
#sekkiseidoublemask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41391386"/>
                  </a:ext>
                </a:extLst>
              </a:tr>
            </a:tbl>
          </a:graphicData>
        </a:graphic>
      </p:graphicFrame>
      <p:sp>
        <p:nvSpPr>
          <p:cNvPr id="4" name="Text Placeholder 3">
            <a:extLst>
              <a:ext uri="{FF2B5EF4-FFF2-40B4-BE49-F238E27FC236}">
                <a16:creationId xmlns:a16="http://schemas.microsoft.com/office/drawing/2014/main" id="{BA7BB307-E8FA-4A25-830E-C76784C7286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15289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B684C-12F1-428B-A79A-D633E711DE23}"/>
              </a:ext>
            </a:extLst>
          </p:cNvPr>
          <p:cNvSpPr>
            <a:spLocks noGrp="1"/>
          </p:cNvSpPr>
          <p:nvPr>
            <p:ph type="title"/>
          </p:nvPr>
        </p:nvSpPr>
        <p:spPr/>
        <p:txBody>
          <a:bodyPr/>
          <a:lstStyle/>
          <a:p>
            <a:r>
              <a:rPr lang="en-US"/>
              <a:t>FB - Own Posts Table w. Custom I-Rate (Insights) - 6 of 11</a:t>
            </a:r>
          </a:p>
        </p:txBody>
      </p:sp>
      <p:graphicFrame>
        <p:nvGraphicFramePr>
          <p:cNvPr id="5" name="Table Placeholder 4">
            <a:extLst>
              <a:ext uri="{FF2B5EF4-FFF2-40B4-BE49-F238E27FC236}">
                <a16:creationId xmlns:a16="http://schemas.microsoft.com/office/drawing/2014/main" id="{AD64CBE4-C23C-4617-9B40-FE70A902C461}"/>
              </a:ext>
            </a:extLst>
          </p:cNvPr>
          <p:cNvGraphicFramePr>
            <a:graphicFrameLocks noGrp="1"/>
          </p:cNvGraphicFramePr>
          <p:nvPr>
            <p:ph type="tbl" sz="quarter" idx="13"/>
            <p:extLst>
              <p:ext uri="{D42A27DB-BD31-4B8C-83A1-F6EECF244321}">
                <p14:modId xmlns:p14="http://schemas.microsoft.com/office/powerpoint/2010/main" val="3891044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07963721"/>
                    </a:ext>
                  </a:extLst>
                </a:gridCol>
                <a:gridCol w="617220">
                  <a:extLst>
                    <a:ext uri="{9D8B030D-6E8A-4147-A177-3AD203B41FA5}">
                      <a16:colId xmlns:a16="http://schemas.microsoft.com/office/drawing/2014/main" val="4166354592"/>
                    </a:ext>
                  </a:extLst>
                </a:gridCol>
                <a:gridCol w="617220">
                  <a:extLst>
                    <a:ext uri="{9D8B030D-6E8A-4147-A177-3AD203B41FA5}">
                      <a16:colId xmlns:a16="http://schemas.microsoft.com/office/drawing/2014/main" val="3201603406"/>
                    </a:ext>
                  </a:extLst>
                </a:gridCol>
                <a:gridCol w="534924">
                  <a:extLst>
                    <a:ext uri="{9D8B030D-6E8A-4147-A177-3AD203B41FA5}">
                      <a16:colId xmlns:a16="http://schemas.microsoft.com/office/drawing/2014/main" val="2249110919"/>
                    </a:ext>
                  </a:extLst>
                </a:gridCol>
                <a:gridCol w="534924">
                  <a:extLst>
                    <a:ext uri="{9D8B030D-6E8A-4147-A177-3AD203B41FA5}">
                      <a16:colId xmlns:a16="http://schemas.microsoft.com/office/drawing/2014/main" val="1968297686"/>
                    </a:ext>
                  </a:extLst>
                </a:gridCol>
                <a:gridCol w="411480">
                  <a:extLst>
                    <a:ext uri="{9D8B030D-6E8A-4147-A177-3AD203B41FA5}">
                      <a16:colId xmlns:a16="http://schemas.microsoft.com/office/drawing/2014/main" val="799155175"/>
                    </a:ext>
                  </a:extLst>
                </a:gridCol>
                <a:gridCol w="534924">
                  <a:extLst>
                    <a:ext uri="{9D8B030D-6E8A-4147-A177-3AD203B41FA5}">
                      <a16:colId xmlns:a16="http://schemas.microsoft.com/office/drawing/2014/main" val="1976476962"/>
                    </a:ext>
                  </a:extLst>
                </a:gridCol>
                <a:gridCol w="534924">
                  <a:extLst>
                    <a:ext uri="{9D8B030D-6E8A-4147-A177-3AD203B41FA5}">
                      <a16:colId xmlns:a16="http://schemas.microsoft.com/office/drawing/2014/main" val="3454979332"/>
                    </a:ext>
                  </a:extLst>
                </a:gridCol>
                <a:gridCol w="534924">
                  <a:extLst>
                    <a:ext uri="{9D8B030D-6E8A-4147-A177-3AD203B41FA5}">
                      <a16:colId xmlns:a16="http://schemas.microsoft.com/office/drawing/2014/main" val="1159189606"/>
                    </a:ext>
                  </a:extLst>
                </a:gridCol>
                <a:gridCol w="534924">
                  <a:extLst>
                    <a:ext uri="{9D8B030D-6E8A-4147-A177-3AD203B41FA5}">
                      <a16:colId xmlns:a16="http://schemas.microsoft.com/office/drawing/2014/main" val="2101456298"/>
                    </a:ext>
                  </a:extLst>
                </a:gridCol>
                <a:gridCol w="534924">
                  <a:extLst>
                    <a:ext uri="{9D8B030D-6E8A-4147-A177-3AD203B41FA5}">
                      <a16:colId xmlns:a16="http://schemas.microsoft.com/office/drawing/2014/main" val="715211948"/>
                    </a:ext>
                  </a:extLst>
                </a:gridCol>
                <a:gridCol w="370332">
                  <a:extLst>
                    <a:ext uri="{9D8B030D-6E8A-4147-A177-3AD203B41FA5}">
                      <a16:colId xmlns:a16="http://schemas.microsoft.com/office/drawing/2014/main" val="1522699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5742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- 2018-02-13 12:22:10</a:t>
                      </a:r>
                      <a:r>
                        <a:rPr kumimoji="0" lang="en-US" sz="1000" b="0" i="0" u="none" strike="noStrike" kern="1200" cap="none" spc="0" normalizeH="0" baseline="0" noProof="0">
                          <a:ln>
                            <a:noFill/>
                          </a:ln>
                          <a:solidFill>
                            <a:prstClr val="black"/>
                          </a:solidFill>
                          <a:effectLst/>
                          <a:uLnTx/>
                          <a:uFillTx/>
                          <a:latin typeface="+mn-lt"/>
                          <a:ea typeface="+mn-ea"/>
                          <a:cs typeface="+mn-cs"/>
                        </a:rPr>
                        <a:t>
Who says men can't take good care of their skin? Lucas Lau shows us how much he loves using Sekkisei Clear Whitening Mask and Sekkisei Herbal Gel together in a simple Double Mask Routine to remove blackheads and hydrate his 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31773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- 2018-02-12 09:13:00</a:t>
                      </a:r>
                      <a:r>
                        <a:rPr kumimoji="0" lang="en-US" sz="1000" b="0" i="0" u="none" strike="noStrike" kern="1200" cap="none" spc="0" normalizeH="0" baseline="0" noProof="0">
                          <a:ln>
                            <a:noFill/>
                          </a:ln>
                          <a:solidFill>
                            <a:prstClr val="black"/>
                          </a:solidFill>
                          <a:effectLst/>
                          <a:uLnTx/>
                          <a:uFillTx/>
                          <a:latin typeface="+mn-lt"/>
                          <a:ea typeface="+mn-ea"/>
                          <a:cs typeface="+mn-cs"/>
                        </a:rPr>
                        <a:t>
It's the year of RADIANCE! Usher in glowing skin this Chinese New Year with Sekkisei's bestsellers masks!
#sekkisei #sekkiseidoublemask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26845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- 2018-02-09 15:54:00</a:t>
                      </a:r>
                      <a:r>
                        <a:rPr kumimoji="0" lang="en-US" sz="1000" b="0" i="0" u="none" strike="noStrike" kern="1200" cap="none" spc="0" normalizeH="0" baseline="0" noProof="0">
                          <a:ln>
                            <a:noFill/>
                          </a:ln>
                          <a:solidFill>
                            <a:prstClr val="black"/>
                          </a:solidFill>
                          <a:effectLst/>
                          <a:uLnTx/>
                          <a:uFillTx/>
                          <a:latin typeface="+mn-lt"/>
                          <a:ea typeface="+mn-ea"/>
                          <a:cs typeface="+mn-cs"/>
                        </a:rPr>
                        <a:t>
Ready for an awesome Friday night out? Recreate this Dazzling Gaze look with 3 of KOSÉ Signature Esprique 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6830124"/>
                  </a:ext>
                </a:extLst>
              </a:tr>
            </a:tbl>
          </a:graphicData>
        </a:graphic>
      </p:graphicFrame>
      <p:sp>
        <p:nvSpPr>
          <p:cNvPr id="4" name="Text Placeholder 3">
            <a:extLst>
              <a:ext uri="{FF2B5EF4-FFF2-40B4-BE49-F238E27FC236}">
                <a16:creationId xmlns:a16="http://schemas.microsoft.com/office/drawing/2014/main" id="{A0A3BE5A-E98E-4678-977E-BC2984818AB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523329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F52F8-01DE-408C-ACA1-9E1C3A546940}"/>
              </a:ext>
            </a:extLst>
          </p:cNvPr>
          <p:cNvSpPr>
            <a:spLocks noGrp="1"/>
          </p:cNvSpPr>
          <p:nvPr>
            <p:ph type="title"/>
          </p:nvPr>
        </p:nvSpPr>
        <p:spPr/>
        <p:txBody>
          <a:bodyPr/>
          <a:lstStyle/>
          <a:p>
            <a:r>
              <a:rPr lang="en-US"/>
              <a:t>FB - Own Posts Table w. Custom I-Rate (Insights) - 7 of 11</a:t>
            </a:r>
          </a:p>
        </p:txBody>
      </p:sp>
      <p:graphicFrame>
        <p:nvGraphicFramePr>
          <p:cNvPr id="5" name="Table Placeholder 4">
            <a:extLst>
              <a:ext uri="{FF2B5EF4-FFF2-40B4-BE49-F238E27FC236}">
                <a16:creationId xmlns:a16="http://schemas.microsoft.com/office/drawing/2014/main" id="{62417300-DF00-4DEF-9DB6-078F2DD7EBCA}"/>
              </a:ext>
            </a:extLst>
          </p:cNvPr>
          <p:cNvGraphicFramePr>
            <a:graphicFrameLocks noGrp="1"/>
          </p:cNvGraphicFramePr>
          <p:nvPr>
            <p:ph type="tbl" sz="quarter" idx="13"/>
            <p:extLst>
              <p:ext uri="{D42A27DB-BD31-4B8C-83A1-F6EECF244321}">
                <p14:modId xmlns:p14="http://schemas.microsoft.com/office/powerpoint/2010/main" val="992708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55283624"/>
                    </a:ext>
                  </a:extLst>
                </a:gridCol>
                <a:gridCol w="617220">
                  <a:extLst>
                    <a:ext uri="{9D8B030D-6E8A-4147-A177-3AD203B41FA5}">
                      <a16:colId xmlns:a16="http://schemas.microsoft.com/office/drawing/2014/main" val="128836255"/>
                    </a:ext>
                  </a:extLst>
                </a:gridCol>
                <a:gridCol w="617220">
                  <a:extLst>
                    <a:ext uri="{9D8B030D-6E8A-4147-A177-3AD203B41FA5}">
                      <a16:colId xmlns:a16="http://schemas.microsoft.com/office/drawing/2014/main" val="1079096111"/>
                    </a:ext>
                  </a:extLst>
                </a:gridCol>
                <a:gridCol w="534924">
                  <a:extLst>
                    <a:ext uri="{9D8B030D-6E8A-4147-A177-3AD203B41FA5}">
                      <a16:colId xmlns:a16="http://schemas.microsoft.com/office/drawing/2014/main" val="1485693590"/>
                    </a:ext>
                  </a:extLst>
                </a:gridCol>
                <a:gridCol w="534924">
                  <a:extLst>
                    <a:ext uri="{9D8B030D-6E8A-4147-A177-3AD203B41FA5}">
                      <a16:colId xmlns:a16="http://schemas.microsoft.com/office/drawing/2014/main" val="2389577791"/>
                    </a:ext>
                  </a:extLst>
                </a:gridCol>
                <a:gridCol w="411480">
                  <a:extLst>
                    <a:ext uri="{9D8B030D-6E8A-4147-A177-3AD203B41FA5}">
                      <a16:colId xmlns:a16="http://schemas.microsoft.com/office/drawing/2014/main" val="1308759951"/>
                    </a:ext>
                  </a:extLst>
                </a:gridCol>
                <a:gridCol w="534924">
                  <a:extLst>
                    <a:ext uri="{9D8B030D-6E8A-4147-A177-3AD203B41FA5}">
                      <a16:colId xmlns:a16="http://schemas.microsoft.com/office/drawing/2014/main" val="2084672377"/>
                    </a:ext>
                  </a:extLst>
                </a:gridCol>
                <a:gridCol w="534924">
                  <a:extLst>
                    <a:ext uri="{9D8B030D-6E8A-4147-A177-3AD203B41FA5}">
                      <a16:colId xmlns:a16="http://schemas.microsoft.com/office/drawing/2014/main" val="1896587465"/>
                    </a:ext>
                  </a:extLst>
                </a:gridCol>
                <a:gridCol w="534924">
                  <a:extLst>
                    <a:ext uri="{9D8B030D-6E8A-4147-A177-3AD203B41FA5}">
                      <a16:colId xmlns:a16="http://schemas.microsoft.com/office/drawing/2014/main" val="2426350270"/>
                    </a:ext>
                  </a:extLst>
                </a:gridCol>
                <a:gridCol w="534924">
                  <a:extLst>
                    <a:ext uri="{9D8B030D-6E8A-4147-A177-3AD203B41FA5}">
                      <a16:colId xmlns:a16="http://schemas.microsoft.com/office/drawing/2014/main" val="4107249874"/>
                    </a:ext>
                  </a:extLst>
                </a:gridCol>
                <a:gridCol w="534924">
                  <a:extLst>
                    <a:ext uri="{9D8B030D-6E8A-4147-A177-3AD203B41FA5}">
                      <a16:colId xmlns:a16="http://schemas.microsoft.com/office/drawing/2014/main" val="1911867282"/>
                    </a:ext>
                  </a:extLst>
                </a:gridCol>
                <a:gridCol w="370332">
                  <a:extLst>
                    <a:ext uri="{9D8B030D-6E8A-4147-A177-3AD203B41FA5}">
                      <a16:colId xmlns:a16="http://schemas.microsoft.com/office/drawing/2014/main" val="916634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1590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- 2018-02-09 09:24:13</a:t>
                      </a:r>
                      <a:r>
                        <a:rPr kumimoji="0" lang="en-US" sz="1000" b="0" i="0" u="none" strike="noStrike" kern="1200" cap="none" spc="0" normalizeH="0" baseline="0" noProof="0">
                          <a:ln>
                            <a:noFill/>
                          </a:ln>
                          <a:solidFill>
                            <a:prstClr val="black"/>
                          </a:solidFill>
                          <a:effectLst/>
                          <a:uLnTx/>
                          <a:uFillTx/>
                          <a:latin typeface="+mn-lt"/>
                          <a:ea typeface="+mn-ea"/>
                          <a:cs typeface="+mn-cs"/>
                        </a:rPr>
                        <a:t>
We love how sweet @alicia tan and @Josephgermani are in this video when they are doing a SEKKISEI Double Mask Routine together! Couples who double mask together stay together ;). #valentineactivity. #couplegoals.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42214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- 2018-02-08 12:34:00</a:t>
                      </a:r>
                      <a:r>
                        <a:rPr kumimoji="0" lang="en-US" sz="1000" b="0" i="0" u="none" strike="noStrike" kern="1200" cap="none" spc="0" normalizeH="0" baseline="0" noProof="0">
                          <a:ln>
                            <a:noFill/>
                          </a:ln>
                          <a:solidFill>
                            <a:prstClr val="black"/>
                          </a:solidFill>
                          <a:effectLst/>
                          <a:uLnTx/>
                          <a:uFillTx/>
                          <a:latin typeface="+mn-lt"/>
                          <a:ea typeface="+mn-ea"/>
                          <a:cs typeface="+mn-cs"/>
                        </a:rPr>
                        <a:t>
Are these your skin concerns? How many of you would like to know a simple 2 step solution where you can save up to 41% when you buy one of our limited edition sets? 
#doublemasktips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7884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- 2018-02-07 10:26:00</a:t>
                      </a:r>
                      <a:r>
                        <a:rPr kumimoji="0" lang="en-US" sz="1000" b="0" i="0" u="none" strike="noStrike" kern="1200" cap="none" spc="0" normalizeH="0" baseline="0" noProof="0">
                          <a:ln>
                            <a:noFill/>
                          </a:ln>
                          <a:solidFill>
                            <a:prstClr val="black"/>
                          </a:solidFill>
                          <a:effectLst/>
                          <a:uLnTx/>
                          <a:uFillTx/>
                          <a:latin typeface="+mn-lt"/>
                          <a:ea typeface="+mn-ea"/>
                          <a:cs typeface="+mn-cs"/>
                        </a:rPr>
                        <a:t>
Wednesday is almost, sorta, kinda, close to, just about nearly the weekend… ;). Hang in there, breath, smile and be happy.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67298122"/>
                  </a:ext>
                </a:extLst>
              </a:tr>
            </a:tbl>
          </a:graphicData>
        </a:graphic>
      </p:graphicFrame>
      <p:sp>
        <p:nvSpPr>
          <p:cNvPr id="4" name="Text Placeholder 3">
            <a:extLst>
              <a:ext uri="{FF2B5EF4-FFF2-40B4-BE49-F238E27FC236}">
                <a16:creationId xmlns:a16="http://schemas.microsoft.com/office/drawing/2014/main" id="{A72F2EEF-7559-49C7-BD39-7AB8A71CE2F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7697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C6333-F057-4269-A6D0-0F4EFCA193D7}"/>
              </a:ext>
            </a:extLst>
          </p:cNvPr>
          <p:cNvSpPr>
            <a:spLocks noGrp="1"/>
          </p:cNvSpPr>
          <p:nvPr>
            <p:ph type="title"/>
          </p:nvPr>
        </p:nvSpPr>
        <p:spPr/>
        <p:txBody>
          <a:bodyPr/>
          <a:lstStyle/>
          <a:p>
            <a:r>
              <a:rPr lang="en-US"/>
              <a:t>FB - Own Posts Table w. Custom I-Rate (Insights) - 8 of 11</a:t>
            </a:r>
          </a:p>
        </p:txBody>
      </p:sp>
      <p:graphicFrame>
        <p:nvGraphicFramePr>
          <p:cNvPr id="5" name="Table Placeholder 4">
            <a:extLst>
              <a:ext uri="{FF2B5EF4-FFF2-40B4-BE49-F238E27FC236}">
                <a16:creationId xmlns:a16="http://schemas.microsoft.com/office/drawing/2014/main" id="{E5E76AFB-85DD-4A24-BEEC-9C550D97FDD7}"/>
              </a:ext>
            </a:extLst>
          </p:cNvPr>
          <p:cNvGraphicFramePr>
            <a:graphicFrameLocks noGrp="1"/>
          </p:cNvGraphicFramePr>
          <p:nvPr>
            <p:ph type="tbl" sz="quarter" idx="13"/>
            <p:extLst>
              <p:ext uri="{D42A27DB-BD31-4B8C-83A1-F6EECF244321}">
                <p14:modId xmlns:p14="http://schemas.microsoft.com/office/powerpoint/2010/main" val="3855570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01797648"/>
                    </a:ext>
                  </a:extLst>
                </a:gridCol>
                <a:gridCol w="617220">
                  <a:extLst>
                    <a:ext uri="{9D8B030D-6E8A-4147-A177-3AD203B41FA5}">
                      <a16:colId xmlns:a16="http://schemas.microsoft.com/office/drawing/2014/main" val="4159057876"/>
                    </a:ext>
                  </a:extLst>
                </a:gridCol>
                <a:gridCol w="617220">
                  <a:extLst>
                    <a:ext uri="{9D8B030D-6E8A-4147-A177-3AD203B41FA5}">
                      <a16:colId xmlns:a16="http://schemas.microsoft.com/office/drawing/2014/main" val="377799375"/>
                    </a:ext>
                  </a:extLst>
                </a:gridCol>
                <a:gridCol w="534924">
                  <a:extLst>
                    <a:ext uri="{9D8B030D-6E8A-4147-A177-3AD203B41FA5}">
                      <a16:colId xmlns:a16="http://schemas.microsoft.com/office/drawing/2014/main" val="824087727"/>
                    </a:ext>
                  </a:extLst>
                </a:gridCol>
                <a:gridCol w="534924">
                  <a:extLst>
                    <a:ext uri="{9D8B030D-6E8A-4147-A177-3AD203B41FA5}">
                      <a16:colId xmlns:a16="http://schemas.microsoft.com/office/drawing/2014/main" val="408171655"/>
                    </a:ext>
                  </a:extLst>
                </a:gridCol>
                <a:gridCol w="411480">
                  <a:extLst>
                    <a:ext uri="{9D8B030D-6E8A-4147-A177-3AD203B41FA5}">
                      <a16:colId xmlns:a16="http://schemas.microsoft.com/office/drawing/2014/main" val="1264424511"/>
                    </a:ext>
                  </a:extLst>
                </a:gridCol>
                <a:gridCol w="534924">
                  <a:extLst>
                    <a:ext uri="{9D8B030D-6E8A-4147-A177-3AD203B41FA5}">
                      <a16:colId xmlns:a16="http://schemas.microsoft.com/office/drawing/2014/main" val="1276304327"/>
                    </a:ext>
                  </a:extLst>
                </a:gridCol>
                <a:gridCol w="534924">
                  <a:extLst>
                    <a:ext uri="{9D8B030D-6E8A-4147-A177-3AD203B41FA5}">
                      <a16:colId xmlns:a16="http://schemas.microsoft.com/office/drawing/2014/main" val="2705309490"/>
                    </a:ext>
                  </a:extLst>
                </a:gridCol>
                <a:gridCol w="534924">
                  <a:extLst>
                    <a:ext uri="{9D8B030D-6E8A-4147-A177-3AD203B41FA5}">
                      <a16:colId xmlns:a16="http://schemas.microsoft.com/office/drawing/2014/main" val="2635389842"/>
                    </a:ext>
                  </a:extLst>
                </a:gridCol>
                <a:gridCol w="534924">
                  <a:extLst>
                    <a:ext uri="{9D8B030D-6E8A-4147-A177-3AD203B41FA5}">
                      <a16:colId xmlns:a16="http://schemas.microsoft.com/office/drawing/2014/main" val="3656866185"/>
                    </a:ext>
                  </a:extLst>
                </a:gridCol>
                <a:gridCol w="534924">
                  <a:extLst>
                    <a:ext uri="{9D8B030D-6E8A-4147-A177-3AD203B41FA5}">
                      <a16:colId xmlns:a16="http://schemas.microsoft.com/office/drawing/2014/main" val="962758914"/>
                    </a:ext>
                  </a:extLst>
                </a:gridCol>
                <a:gridCol w="370332">
                  <a:extLst>
                    <a:ext uri="{9D8B030D-6E8A-4147-A177-3AD203B41FA5}">
                      <a16:colId xmlns:a16="http://schemas.microsoft.com/office/drawing/2014/main" val="824389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4640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- 2018-02-06 14:45:00</a:t>
                      </a:r>
                      <a:r>
                        <a:rPr kumimoji="0" lang="en-US" sz="1000" b="0" i="0" u="none" strike="noStrike" kern="1200" cap="none" spc="0" normalizeH="0" baseline="0" noProof="0">
                          <a:ln>
                            <a:noFill/>
                          </a:ln>
                          <a:solidFill>
                            <a:prstClr val="black"/>
                          </a:solidFill>
                          <a:effectLst/>
                          <a:uLnTx/>
                          <a:uFillTx/>
                          <a:latin typeface="+mn-lt"/>
                          <a:ea typeface="+mn-ea"/>
                          <a:cs typeface="+mn-cs"/>
                        </a:rPr>
                        <a:t>
Double the effectiveness with KOSÉ SEKKISEI Double Mask. Combine 2 of our bestselling mask in 1 solution. Use SEKKISEI Clear Whitening Mask to remove blackheads followed by SEKKISEI Herbal Gel for hydration and instantly double up on your glow. #doublemasktips
Redeem a FREE sample at: http://kose.com.my/ikigai/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37338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- 2018-02-05 19:48:00</a:t>
                      </a:r>
                      <a:r>
                        <a:rPr kumimoji="0" lang="en-US" sz="1000" b="0" i="0" u="none" strike="noStrike" kern="1200" cap="none" spc="0" normalizeH="0" baseline="0" noProof="0">
                          <a:ln>
                            <a:noFill/>
                          </a:ln>
                          <a:solidFill>
                            <a:prstClr val="black"/>
                          </a:solidFill>
                          <a:effectLst/>
                          <a:uLnTx/>
                          <a:uFillTx/>
                          <a:latin typeface="+mn-lt"/>
                          <a:ea typeface="+mn-ea"/>
                          <a:cs typeface="+mn-cs"/>
                        </a:rPr>
                        <a:t>
It's back! What better way to welcome the season of spring than to get your hands on our limited edition SEKKISEI Lotion (Sakura Edition)! Decorated with intricate sakura designs that represent renewal of your skin, it comes with a special upsize of 500ML for only RM336!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2870223"/>
                  </a:ext>
                </a:extLst>
              </a:tr>
            </a:tbl>
          </a:graphicData>
        </a:graphic>
      </p:graphicFrame>
      <p:sp>
        <p:nvSpPr>
          <p:cNvPr id="4" name="Text Placeholder 3">
            <a:extLst>
              <a:ext uri="{FF2B5EF4-FFF2-40B4-BE49-F238E27FC236}">
                <a16:creationId xmlns:a16="http://schemas.microsoft.com/office/drawing/2014/main" id="{E2CC1F3E-727B-44CA-9DE1-12943FE76E0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798355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D1207-D2FE-4B5A-A3D3-B5C2A1D974AF}"/>
              </a:ext>
            </a:extLst>
          </p:cNvPr>
          <p:cNvSpPr>
            <a:spLocks noGrp="1"/>
          </p:cNvSpPr>
          <p:nvPr>
            <p:ph type="title"/>
          </p:nvPr>
        </p:nvSpPr>
        <p:spPr/>
        <p:txBody>
          <a:bodyPr/>
          <a:lstStyle/>
          <a:p>
            <a:r>
              <a:rPr lang="en-US"/>
              <a:t>FB - Own Posts Table w. Custom I-Rate (Insights) - 9 of 11</a:t>
            </a:r>
          </a:p>
        </p:txBody>
      </p:sp>
      <p:graphicFrame>
        <p:nvGraphicFramePr>
          <p:cNvPr id="5" name="Table Placeholder 4">
            <a:extLst>
              <a:ext uri="{FF2B5EF4-FFF2-40B4-BE49-F238E27FC236}">
                <a16:creationId xmlns:a16="http://schemas.microsoft.com/office/drawing/2014/main" id="{6675B47B-8C19-40AB-B277-095AB4EE0E28}"/>
              </a:ext>
            </a:extLst>
          </p:cNvPr>
          <p:cNvGraphicFramePr>
            <a:graphicFrameLocks noGrp="1"/>
          </p:cNvGraphicFramePr>
          <p:nvPr>
            <p:ph type="tbl" sz="quarter" idx="13"/>
            <p:extLst>
              <p:ext uri="{D42A27DB-BD31-4B8C-83A1-F6EECF244321}">
                <p14:modId xmlns:p14="http://schemas.microsoft.com/office/powerpoint/2010/main" val="1104551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58941432"/>
                    </a:ext>
                  </a:extLst>
                </a:gridCol>
                <a:gridCol w="617220">
                  <a:extLst>
                    <a:ext uri="{9D8B030D-6E8A-4147-A177-3AD203B41FA5}">
                      <a16:colId xmlns:a16="http://schemas.microsoft.com/office/drawing/2014/main" val="3878579376"/>
                    </a:ext>
                  </a:extLst>
                </a:gridCol>
                <a:gridCol w="617220">
                  <a:extLst>
                    <a:ext uri="{9D8B030D-6E8A-4147-A177-3AD203B41FA5}">
                      <a16:colId xmlns:a16="http://schemas.microsoft.com/office/drawing/2014/main" val="2797520873"/>
                    </a:ext>
                  </a:extLst>
                </a:gridCol>
                <a:gridCol w="534924">
                  <a:extLst>
                    <a:ext uri="{9D8B030D-6E8A-4147-A177-3AD203B41FA5}">
                      <a16:colId xmlns:a16="http://schemas.microsoft.com/office/drawing/2014/main" val="3442790681"/>
                    </a:ext>
                  </a:extLst>
                </a:gridCol>
                <a:gridCol w="534924">
                  <a:extLst>
                    <a:ext uri="{9D8B030D-6E8A-4147-A177-3AD203B41FA5}">
                      <a16:colId xmlns:a16="http://schemas.microsoft.com/office/drawing/2014/main" val="2450945798"/>
                    </a:ext>
                  </a:extLst>
                </a:gridCol>
                <a:gridCol w="411480">
                  <a:extLst>
                    <a:ext uri="{9D8B030D-6E8A-4147-A177-3AD203B41FA5}">
                      <a16:colId xmlns:a16="http://schemas.microsoft.com/office/drawing/2014/main" val="2647690470"/>
                    </a:ext>
                  </a:extLst>
                </a:gridCol>
                <a:gridCol w="534924">
                  <a:extLst>
                    <a:ext uri="{9D8B030D-6E8A-4147-A177-3AD203B41FA5}">
                      <a16:colId xmlns:a16="http://schemas.microsoft.com/office/drawing/2014/main" val="788209789"/>
                    </a:ext>
                  </a:extLst>
                </a:gridCol>
                <a:gridCol w="534924">
                  <a:extLst>
                    <a:ext uri="{9D8B030D-6E8A-4147-A177-3AD203B41FA5}">
                      <a16:colId xmlns:a16="http://schemas.microsoft.com/office/drawing/2014/main" val="820922557"/>
                    </a:ext>
                  </a:extLst>
                </a:gridCol>
                <a:gridCol w="534924">
                  <a:extLst>
                    <a:ext uri="{9D8B030D-6E8A-4147-A177-3AD203B41FA5}">
                      <a16:colId xmlns:a16="http://schemas.microsoft.com/office/drawing/2014/main" val="1056354196"/>
                    </a:ext>
                  </a:extLst>
                </a:gridCol>
                <a:gridCol w="534924">
                  <a:extLst>
                    <a:ext uri="{9D8B030D-6E8A-4147-A177-3AD203B41FA5}">
                      <a16:colId xmlns:a16="http://schemas.microsoft.com/office/drawing/2014/main" val="4184689154"/>
                    </a:ext>
                  </a:extLst>
                </a:gridCol>
                <a:gridCol w="534924">
                  <a:extLst>
                    <a:ext uri="{9D8B030D-6E8A-4147-A177-3AD203B41FA5}">
                      <a16:colId xmlns:a16="http://schemas.microsoft.com/office/drawing/2014/main" val="2426366400"/>
                    </a:ext>
                  </a:extLst>
                </a:gridCol>
                <a:gridCol w="370332">
                  <a:extLst>
                    <a:ext uri="{9D8B030D-6E8A-4147-A177-3AD203B41FA5}">
                      <a16:colId xmlns:a16="http://schemas.microsoft.com/office/drawing/2014/main" val="3831538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2946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- 2018-02-05 16:38:00</a:t>
                      </a:r>
                      <a:r>
                        <a:rPr kumimoji="0" lang="en-US" sz="1000" b="0" i="0" u="none" strike="noStrike" kern="1200" cap="none" spc="0" normalizeH="0" baseline="0" noProof="0">
                          <a:ln>
                            <a:noFill/>
                          </a:ln>
                          <a:solidFill>
                            <a:prstClr val="black"/>
                          </a:solidFill>
                          <a:effectLst/>
                          <a:uLnTx/>
                          <a:uFillTx/>
                          <a:latin typeface="+mn-lt"/>
                          <a:ea typeface="+mn-ea"/>
                          <a:cs typeface="+mn-cs"/>
                        </a:rPr>
                        <a:t>
There's nothing more beautiful than a life of purpose. Watch the video to see how these Malaysian women have found beauty and purpose in their lives.
Don't forget to redeem a FREE sample at http://www.kose.com.my/ikigai and discover the reason for better 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57613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- 2018-02-05 16:32:00</a:t>
                      </a:r>
                      <a:r>
                        <a:rPr kumimoji="0" lang="en-US" sz="1000" b="0" i="0" u="none" strike="noStrike" kern="1200" cap="none" spc="0" normalizeH="0" baseline="0" noProof="0">
                          <a:ln>
                            <a:noFill/>
                          </a:ln>
                          <a:solidFill>
                            <a:prstClr val="black"/>
                          </a:solidFill>
                          <a:effectLst/>
                          <a:uLnTx/>
                          <a:uFillTx/>
                          <a:latin typeface="+mn-lt"/>
                          <a:ea typeface="+mn-ea"/>
                          <a:cs typeface="+mn-cs"/>
                        </a:rPr>
                        <a:t>
There's nothing more beautiful than a life of purpose. Watch the video to see how these Malaysian women have found beauty and purpose in their lives.
Don't forget to redeem a FREE sample at http://www.kose.com.my/ikigai and discover the reason for better 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27789123"/>
                  </a:ext>
                </a:extLst>
              </a:tr>
            </a:tbl>
          </a:graphicData>
        </a:graphic>
      </p:graphicFrame>
      <p:sp>
        <p:nvSpPr>
          <p:cNvPr id="4" name="Text Placeholder 3">
            <a:extLst>
              <a:ext uri="{FF2B5EF4-FFF2-40B4-BE49-F238E27FC236}">
                <a16:creationId xmlns:a16="http://schemas.microsoft.com/office/drawing/2014/main" id="{A2C9E720-D1E4-4C84-8A09-79B46F9FADC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98621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C520-0F75-411D-A9A6-55224D4C4565}"/>
              </a:ext>
            </a:extLst>
          </p:cNvPr>
          <p:cNvSpPr>
            <a:spLocks noGrp="1"/>
          </p:cNvSpPr>
          <p:nvPr>
            <p:ph type="title"/>
          </p:nvPr>
        </p:nvSpPr>
        <p:spPr/>
        <p:txBody>
          <a:bodyPr/>
          <a:lstStyle/>
          <a:p>
            <a:r>
              <a:rPr lang="en-US"/>
              <a:t>FB - Own Posts Table w. Custom I-Rate (Insights) - 10 of 11</a:t>
            </a:r>
          </a:p>
        </p:txBody>
      </p:sp>
      <p:graphicFrame>
        <p:nvGraphicFramePr>
          <p:cNvPr id="5" name="Table Placeholder 4">
            <a:extLst>
              <a:ext uri="{FF2B5EF4-FFF2-40B4-BE49-F238E27FC236}">
                <a16:creationId xmlns:a16="http://schemas.microsoft.com/office/drawing/2014/main" id="{9BCD1A89-2EF6-40B5-8C0F-EDB643224847}"/>
              </a:ext>
            </a:extLst>
          </p:cNvPr>
          <p:cNvGraphicFramePr>
            <a:graphicFrameLocks noGrp="1"/>
          </p:cNvGraphicFramePr>
          <p:nvPr>
            <p:ph type="tbl" sz="quarter" idx="13"/>
            <p:extLst>
              <p:ext uri="{D42A27DB-BD31-4B8C-83A1-F6EECF244321}">
                <p14:modId xmlns:p14="http://schemas.microsoft.com/office/powerpoint/2010/main" val="2985560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4625003"/>
                    </a:ext>
                  </a:extLst>
                </a:gridCol>
                <a:gridCol w="617220">
                  <a:extLst>
                    <a:ext uri="{9D8B030D-6E8A-4147-A177-3AD203B41FA5}">
                      <a16:colId xmlns:a16="http://schemas.microsoft.com/office/drawing/2014/main" val="714325081"/>
                    </a:ext>
                  </a:extLst>
                </a:gridCol>
                <a:gridCol w="617220">
                  <a:extLst>
                    <a:ext uri="{9D8B030D-6E8A-4147-A177-3AD203B41FA5}">
                      <a16:colId xmlns:a16="http://schemas.microsoft.com/office/drawing/2014/main" val="464440769"/>
                    </a:ext>
                  </a:extLst>
                </a:gridCol>
                <a:gridCol w="534924">
                  <a:extLst>
                    <a:ext uri="{9D8B030D-6E8A-4147-A177-3AD203B41FA5}">
                      <a16:colId xmlns:a16="http://schemas.microsoft.com/office/drawing/2014/main" val="2719160380"/>
                    </a:ext>
                  </a:extLst>
                </a:gridCol>
                <a:gridCol w="534924">
                  <a:extLst>
                    <a:ext uri="{9D8B030D-6E8A-4147-A177-3AD203B41FA5}">
                      <a16:colId xmlns:a16="http://schemas.microsoft.com/office/drawing/2014/main" val="1977322466"/>
                    </a:ext>
                  </a:extLst>
                </a:gridCol>
                <a:gridCol w="411480">
                  <a:extLst>
                    <a:ext uri="{9D8B030D-6E8A-4147-A177-3AD203B41FA5}">
                      <a16:colId xmlns:a16="http://schemas.microsoft.com/office/drawing/2014/main" val="2614445404"/>
                    </a:ext>
                  </a:extLst>
                </a:gridCol>
                <a:gridCol w="534924">
                  <a:extLst>
                    <a:ext uri="{9D8B030D-6E8A-4147-A177-3AD203B41FA5}">
                      <a16:colId xmlns:a16="http://schemas.microsoft.com/office/drawing/2014/main" val="2223147262"/>
                    </a:ext>
                  </a:extLst>
                </a:gridCol>
                <a:gridCol w="534924">
                  <a:extLst>
                    <a:ext uri="{9D8B030D-6E8A-4147-A177-3AD203B41FA5}">
                      <a16:colId xmlns:a16="http://schemas.microsoft.com/office/drawing/2014/main" val="3401686674"/>
                    </a:ext>
                  </a:extLst>
                </a:gridCol>
                <a:gridCol w="534924">
                  <a:extLst>
                    <a:ext uri="{9D8B030D-6E8A-4147-A177-3AD203B41FA5}">
                      <a16:colId xmlns:a16="http://schemas.microsoft.com/office/drawing/2014/main" val="2161508316"/>
                    </a:ext>
                  </a:extLst>
                </a:gridCol>
                <a:gridCol w="534924">
                  <a:extLst>
                    <a:ext uri="{9D8B030D-6E8A-4147-A177-3AD203B41FA5}">
                      <a16:colId xmlns:a16="http://schemas.microsoft.com/office/drawing/2014/main" val="1718278786"/>
                    </a:ext>
                  </a:extLst>
                </a:gridCol>
                <a:gridCol w="534924">
                  <a:extLst>
                    <a:ext uri="{9D8B030D-6E8A-4147-A177-3AD203B41FA5}">
                      <a16:colId xmlns:a16="http://schemas.microsoft.com/office/drawing/2014/main" val="2828729661"/>
                    </a:ext>
                  </a:extLst>
                </a:gridCol>
                <a:gridCol w="370332">
                  <a:extLst>
                    <a:ext uri="{9D8B030D-6E8A-4147-A177-3AD203B41FA5}">
                      <a16:colId xmlns:a16="http://schemas.microsoft.com/office/drawing/2014/main" val="252957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786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- 2018-02-05 10:00:00</a:t>
                      </a:r>
                      <a:r>
                        <a:rPr kumimoji="0" lang="en-US" sz="1000" b="0" i="0" u="none" strike="noStrike" kern="1200" cap="none" spc="0" normalizeH="0" baseline="0" noProof="0">
                          <a:ln>
                            <a:noFill/>
                          </a:ln>
                          <a:solidFill>
                            <a:prstClr val="black"/>
                          </a:solidFill>
                          <a:effectLst/>
                          <a:uLnTx/>
                          <a:uFillTx/>
                          <a:latin typeface="+mn-lt"/>
                          <a:ea typeface="+mn-ea"/>
                          <a:cs typeface="+mn-cs"/>
                        </a:rPr>
                        <a:t>
Win a set of Sekkisei by KOSÉ products worth more than RM1000 by showing us your ✨Ikigai✨
Ikigai is your "reason for being". It's the purpose in your life that wakes you up in the morning. Share what moves you to live beautifully.
How to join:
1) Post a photo on KOSÉ page (under the post’s comment bar) with a caption.
2) Hashtag #koseikigai on your post
3) The winner with the most moving stories or creative photos will be selected!
Competition period: 5 February 2018 to 28 February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2691343"/>
                  </a:ext>
                </a:extLst>
              </a:tr>
            </a:tbl>
          </a:graphicData>
        </a:graphic>
      </p:graphicFrame>
      <p:sp>
        <p:nvSpPr>
          <p:cNvPr id="4" name="Text Placeholder 3">
            <a:extLst>
              <a:ext uri="{FF2B5EF4-FFF2-40B4-BE49-F238E27FC236}">
                <a16:creationId xmlns:a16="http://schemas.microsoft.com/office/drawing/2014/main" id="{94A3784F-CF93-45E8-8657-4CA9B9246D4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637733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44AA8-5E87-4DC1-AD58-7705059CE3ED}"/>
              </a:ext>
            </a:extLst>
          </p:cNvPr>
          <p:cNvSpPr>
            <a:spLocks noGrp="1"/>
          </p:cNvSpPr>
          <p:nvPr>
            <p:ph type="title"/>
          </p:nvPr>
        </p:nvSpPr>
        <p:spPr/>
        <p:txBody>
          <a:bodyPr/>
          <a:lstStyle/>
          <a:p>
            <a:r>
              <a:rPr lang="en-US"/>
              <a:t>FB - Own Posts Table w. Custom I-Rate (Insights) - 11 of 11</a:t>
            </a:r>
          </a:p>
        </p:txBody>
      </p:sp>
      <p:graphicFrame>
        <p:nvGraphicFramePr>
          <p:cNvPr id="5" name="Table Placeholder 4">
            <a:extLst>
              <a:ext uri="{FF2B5EF4-FFF2-40B4-BE49-F238E27FC236}">
                <a16:creationId xmlns:a16="http://schemas.microsoft.com/office/drawing/2014/main" id="{8022A031-9CD9-4B8C-9B70-2A1D7D920DB0}"/>
              </a:ext>
            </a:extLst>
          </p:cNvPr>
          <p:cNvGraphicFramePr>
            <a:graphicFrameLocks noGrp="1"/>
          </p:cNvGraphicFramePr>
          <p:nvPr>
            <p:ph type="tbl" sz="quarter" idx="13"/>
            <p:extLst>
              <p:ext uri="{D42A27DB-BD31-4B8C-83A1-F6EECF244321}">
                <p14:modId xmlns:p14="http://schemas.microsoft.com/office/powerpoint/2010/main" val="1891611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00610894"/>
                    </a:ext>
                  </a:extLst>
                </a:gridCol>
                <a:gridCol w="617220">
                  <a:extLst>
                    <a:ext uri="{9D8B030D-6E8A-4147-A177-3AD203B41FA5}">
                      <a16:colId xmlns:a16="http://schemas.microsoft.com/office/drawing/2014/main" val="323196718"/>
                    </a:ext>
                  </a:extLst>
                </a:gridCol>
                <a:gridCol w="617220">
                  <a:extLst>
                    <a:ext uri="{9D8B030D-6E8A-4147-A177-3AD203B41FA5}">
                      <a16:colId xmlns:a16="http://schemas.microsoft.com/office/drawing/2014/main" val="2611223279"/>
                    </a:ext>
                  </a:extLst>
                </a:gridCol>
                <a:gridCol w="534924">
                  <a:extLst>
                    <a:ext uri="{9D8B030D-6E8A-4147-A177-3AD203B41FA5}">
                      <a16:colId xmlns:a16="http://schemas.microsoft.com/office/drawing/2014/main" val="4169443882"/>
                    </a:ext>
                  </a:extLst>
                </a:gridCol>
                <a:gridCol w="534924">
                  <a:extLst>
                    <a:ext uri="{9D8B030D-6E8A-4147-A177-3AD203B41FA5}">
                      <a16:colId xmlns:a16="http://schemas.microsoft.com/office/drawing/2014/main" val="3091318571"/>
                    </a:ext>
                  </a:extLst>
                </a:gridCol>
                <a:gridCol w="411480">
                  <a:extLst>
                    <a:ext uri="{9D8B030D-6E8A-4147-A177-3AD203B41FA5}">
                      <a16:colId xmlns:a16="http://schemas.microsoft.com/office/drawing/2014/main" val="4062692325"/>
                    </a:ext>
                  </a:extLst>
                </a:gridCol>
                <a:gridCol w="534924">
                  <a:extLst>
                    <a:ext uri="{9D8B030D-6E8A-4147-A177-3AD203B41FA5}">
                      <a16:colId xmlns:a16="http://schemas.microsoft.com/office/drawing/2014/main" val="2718203916"/>
                    </a:ext>
                  </a:extLst>
                </a:gridCol>
                <a:gridCol w="534924">
                  <a:extLst>
                    <a:ext uri="{9D8B030D-6E8A-4147-A177-3AD203B41FA5}">
                      <a16:colId xmlns:a16="http://schemas.microsoft.com/office/drawing/2014/main" val="3175900463"/>
                    </a:ext>
                  </a:extLst>
                </a:gridCol>
                <a:gridCol w="534924">
                  <a:extLst>
                    <a:ext uri="{9D8B030D-6E8A-4147-A177-3AD203B41FA5}">
                      <a16:colId xmlns:a16="http://schemas.microsoft.com/office/drawing/2014/main" val="428422336"/>
                    </a:ext>
                  </a:extLst>
                </a:gridCol>
                <a:gridCol w="534924">
                  <a:extLst>
                    <a:ext uri="{9D8B030D-6E8A-4147-A177-3AD203B41FA5}">
                      <a16:colId xmlns:a16="http://schemas.microsoft.com/office/drawing/2014/main" val="16461622"/>
                    </a:ext>
                  </a:extLst>
                </a:gridCol>
                <a:gridCol w="534924">
                  <a:extLst>
                    <a:ext uri="{9D8B030D-6E8A-4147-A177-3AD203B41FA5}">
                      <a16:colId xmlns:a16="http://schemas.microsoft.com/office/drawing/2014/main" val="559196208"/>
                    </a:ext>
                  </a:extLst>
                </a:gridCol>
                <a:gridCol w="370332">
                  <a:extLst>
                    <a:ext uri="{9D8B030D-6E8A-4147-A177-3AD203B41FA5}">
                      <a16:colId xmlns:a16="http://schemas.microsoft.com/office/drawing/2014/main" val="2487238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2733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- 2018-02-02 15:55:00</a:t>
                      </a:r>
                      <a:r>
                        <a:rPr kumimoji="0" lang="en-US" sz="1000" b="0" i="0" u="none" strike="noStrike" kern="1200" cap="none" spc="0" normalizeH="0" baseline="0" noProof="0">
                          <a:ln>
                            <a:noFill/>
                          </a:ln>
                          <a:solidFill>
                            <a:prstClr val="black"/>
                          </a:solidFill>
                          <a:effectLst/>
                          <a:uLnTx/>
                          <a:uFillTx/>
                          <a:latin typeface="+mn-lt"/>
                          <a:ea typeface="+mn-ea"/>
                          <a:cs typeface="+mn-cs"/>
                        </a:rPr>
                        <a:t>
You just have to top off the perfect evening look with big and beautiful shimmering eyes created with Esprique Glow Eye Veil! And with 8 stunning colours you can match any outfit!
#kosemy #esprique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6234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- 2018-02-01 13:32:00</a:t>
                      </a:r>
                      <a:r>
                        <a:rPr kumimoji="0" lang="en-US" sz="1000" b="0" i="0" u="none" strike="noStrike" kern="1200" cap="none" spc="0" normalizeH="0" baseline="0" noProof="0">
                          <a:ln>
                            <a:noFill/>
                          </a:ln>
                          <a:solidFill>
                            <a:prstClr val="black"/>
                          </a:solidFill>
                          <a:effectLst/>
                          <a:uLnTx/>
                          <a:uFillTx/>
                          <a:latin typeface="+mn-lt"/>
                          <a:ea typeface="+mn-ea"/>
                          <a:cs typeface="+mn-cs"/>
                        </a:rPr>
                        <a:t>
Thank you to all KOSÉ members for your continued support and loyalty. As a token of gratitude KOSÉ members who have spent above RM800 over the last year are entitled to a special birthday gift from us*. Thank you all and we look forward to serving you even better this year. Have a blessed year ahead!
*Entitled members will be notified via sms during their birthday month to redeem the gift at a KOSÉ counter.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4705729"/>
                  </a:ext>
                </a:extLst>
              </a:tr>
            </a:tbl>
          </a:graphicData>
        </a:graphic>
      </p:graphicFrame>
      <p:sp>
        <p:nvSpPr>
          <p:cNvPr id="4" name="Text Placeholder 3">
            <a:extLst>
              <a:ext uri="{FF2B5EF4-FFF2-40B4-BE49-F238E27FC236}">
                <a16:creationId xmlns:a16="http://schemas.microsoft.com/office/drawing/2014/main" id="{9C84F3AB-DA2C-43C4-BA6F-262957B318E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23179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ADE42-F2EC-4324-BDBF-FA96988EE772}"/>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A4166823-C9FA-4FBE-978B-2C68C69951FC}"/>
              </a:ext>
            </a:extLst>
          </p:cNvPr>
          <p:cNvGraphicFramePr>
            <a:graphicFrameLocks noGrp="1"/>
          </p:cNvGraphicFramePr>
          <p:nvPr>
            <p:ph type="chart" sz="quarter" idx="13"/>
            <p:extLst>
              <p:ext uri="{D42A27DB-BD31-4B8C-83A1-F6EECF244321}">
                <p14:modId xmlns:p14="http://schemas.microsoft.com/office/powerpoint/2010/main" val="2870355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99A49A-15E2-4F2D-8BBE-72FD8F96FCC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3845786-3C04-4DA3-BFAC-187193E407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87977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67FE7-6110-4AC2-867E-48185D05D00D}"/>
              </a:ext>
            </a:extLst>
          </p:cNvPr>
          <p:cNvSpPr>
            <a:spLocks noGrp="1"/>
          </p:cNvSpPr>
          <p:nvPr>
            <p:ph type="title"/>
          </p:nvPr>
        </p:nvSpPr>
        <p:spPr/>
        <p:txBody>
          <a:bodyPr/>
          <a:lstStyle/>
          <a:p>
            <a:r>
              <a:rPr lang="en-US"/>
              <a:t>Facebook Video Views Table</a:t>
            </a:r>
          </a:p>
        </p:txBody>
      </p:sp>
      <p:graphicFrame>
        <p:nvGraphicFramePr>
          <p:cNvPr id="5" name="Table Placeholder 4">
            <a:extLst>
              <a:ext uri="{FF2B5EF4-FFF2-40B4-BE49-F238E27FC236}">
                <a16:creationId xmlns:a16="http://schemas.microsoft.com/office/drawing/2014/main" id="{84045FBF-8FF0-434D-8F99-AEA261367E3A}"/>
              </a:ext>
            </a:extLst>
          </p:cNvPr>
          <p:cNvGraphicFramePr>
            <a:graphicFrameLocks noGrp="1"/>
          </p:cNvGraphicFramePr>
          <p:nvPr>
            <p:ph type="tbl" sz="quarter" idx="13"/>
            <p:extLst>
              <p:ext uri="{D42A27DB-BD31-4B8C-83A1-F6EECF244321}">
                <p14:modId xmlns:p14="http://schemas.microsoft.com/office/powerpoint/2010/main" val="4060971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19310741"/>
                    </a:ext>
                  </a:extLst>
                </a:gridCol>
                <a:gridCol w="411480">
                  <a:extLst>
                    <a:ext uri="{9D8B030D-6E8A-4147-A177-3AD203B41FA5}">
                      <a16:colId xmlns:a16="http://schemas.microsoft.com/office/drawing/2014/main" val="192216963"/>
                    </a:ext>
                  </a:extLst>
                </a:gridCol>
                <a:gridCol w="411480">
                  <a:extLst>
                    <a:ext uri="{9D8B030D-6E8A-4147-A177-3AD203B41FA5}">
                      <a16:colId xmlns:a16="http://schemas.microsoft.com/office/drawing/2014/main" val="3913614430"/>
                    </a:ext>
                  </a:extLst>
                </a:gridCol>
                <a:gridCol w="411480">
                  <a:extLst>
                    <a:ext uri="{9D8B030D-6E8A-4147-A177-3AD203B41FA5}">
                      <a16:colId xmlns:a16="http://schemas.microsoft.com/office/drawing/2014/main" val="3893419854"/>
                    </a:ext>
                  </a:extLst>
                </a:gridCol>
                <a:gridCol w="411480">
                  <a:extLst>
                    <a:ext uri="{9D8B030D-6E8A-4147-A177-3AD203B41FA5}">
                      <a16:colId xmlns:a16="http://schemas.microsoft.com/office/drawing/2014/main" val="2725433073"/>
                    </a:ext>
                  </a:extLst>
                </a:gridCol>
                <a:gridCol w="411480">
                  <a:extLst>
                    <a:ext uri="{9D8B030D-6E8A-4147-A177-3AD203B41FA5}">
                      <a16:colId xmlns:a16="http://schemas.microsoft.com/office/drawing/2014/main" val="1255399652"/>
                    </a:ext>
                  </a:extLst>
                </a:gridCol>
                <a:gridCol w="411480">
                  <a:extLst>
                    <a:ext uri="{9D8B030D-6E8A-4147-A177-3AD203B41FA5}">
                      <a16:colId xmlns:a16="http://schemas.microsoft.com/office/drawing/2014/main" val="2774947076"/>
                    </a:ext>
                  </a:extLst>
                </a:gridCol>
                <a:gridCol w="411480">
                  <a:extLst>
                    <a:ext uri="{9D8B030D-6E8A-4147-A177-3AD203B41FA5}">
                      <a16:colId xmlns:a16="http://schemas.microsoft.com/office/drawing/2014/main" val="735108129"/>
                    </a:ext>
                  </a:extLst>
                </a:gridCol>
                <a:gridCol w="411480">
                  <a:extLst>
                    <a:ext uri="{9D8B030D-6E8A-4147-A177-3AD203B41FA5}">
                      <a16:colId xmlns:a16="http://schemas.microsoft.com/office/drawing/2014/main" val="1426559400"/>
                    </a:ext>
                  </a:extLst>
                </a:gridCol>
                <a:gridCol w="411480">
                  <a:extLst>
                    <a:ext uri="{9D8B030D-6E8A-4147-A177-3AD203B41FA5}">
                      <a16:colId xmlns:a16="http://schemas.microsoft.com/office/drawing/2014/main" val="879514642"/>
                    </a:ext>
                  </a:extLst>
                </a:gridCol>
                <a:gridCol w="411480">
                  <a:extLst>
                    <a:ext uri="{9D8B030D-6E8A-4147-A177-3AD203B41FA5}">
                      <a16:colId xmlns:a16="http://schemas.microsoft.com/office/drawing/2014/main" val="3606432353"/>
                    </a:ext>
                  </a:extLst>
                </a:gridCol>
                <a:gridCol w="411480">
                  <a:extLst>
                    <a:ext uri="{9D8B030D-6E8A-4147-A177-3AD203B41FA5}">
                      <a16:colId xmlns:a16="http://schemas.microsoft.com/office/drawing/2014/main" val="2647974724"/>
                    </a:ext>
                  </a:extLst>
                </a:gridCol>
                <a:gridCol w="411480">
                  <a:extLst>
                    <a:ext uri="{9D8B030D-6E8A-4147-A177-3AD203B41FA5}">
                      <a16:colId xmlns:a16="http://schemas.microsoft.com/office/drawing/2014/main" val="70374191"/>
                    </a:ext>
                  </a:extLst>
                </a:gridCol>
                <a:gridCol w="411480">
                  <a:extLst>
                    <a:ext uri="{9D8B030D-6E8A-4147-A177-3AD203B41FA5}">
                      <a16:colId xmlns:a16="http://schemas.microsoft.com/office/drawing/2014/main" val="534071069"/>
                    </a:ext>
                  </a:extLst>
                </a:gridCol>
                <a:gridCol w="411480">
                  <a:extLst>
                    <a:ext uri="{9D8B030D-6E8A-4147-A177-3AD203B41FA5}">
                      <a16:colId xmlns:a16="http://schemas.microsoft.com/office/drawing/2014/main" val="1628811893"/>
                    </a:ext>
                  </a:extLst>
                </a:gridCol>
                <a:gridCol w="411480">
                  <a:extLst>
                    <a:ext uri="{9D8B030D-6E8A-4147-A177-3AD203B41FA5}">
                      <a16:colId xmlns:a16="http://schemas.microsoft.com/office/drawing/2014/main" val="1578596143"/>
                    </a:ext>
                  </a:extLst>
                </a:gridCol>
                <a:gridCol w="411480">
                  <a:extLst>
                    <a:ext uri="{9D8B030D-6E8A-4147-A177-3AD203B41FA5}">
                      <a16:colId xmlns:a16="http://schemas.microsoft.com/office/drawing/2014/main" val="1351909182"/>
                    </a:ext>
                  </a:extLst>
                </a:gridCol>
                <a:gridCol w="411480">
                  <a:extLst>
                    <a:ext uri="{9D8B030D-6E8A-4147-A177-3AD203B41FA5}">
                      <a16:colId xmlns:a16="http://schemas.microsoft.com/office/drawing/2014/main" val="457394379"/>
                    </a:ext>
                  </a:extLst>
                </a:gridCol>
                <a:gridCol w="411480">
                  <a:extLst>
                    <a:ext uri="{9D8B030D-6E8A-4147-A177-3AD203B41FA5}">
                      <a16:colId xmlns:a16="http://schemas.microsoft.com/office/drawing/2014/main" val="1434820010"/>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10s Paid Video Views</a:t>
                      </a:r>
                    </a:p>
                  </a:txBody>
                  <a:tcPr/>
                </a:tc>
                <a:tc>
                  <a:txBody>
                    <a:bodyPr/>
                    <a:lstStyle/>
                    <a:p>
                      <a:r>
                        <a:rPr lang="en-US" sz="1000"/>
                        <a:t>30s Paid Video Views</a:t>
                      </a:r>
                    </a:p>
                  </a:txBody>
                  <a:tcPr/>
                </a:tc>
                <a:tc>
                  <a:txBody>
                    <a:bodyPr/>
                    <a:lstStyle/>
                    <a:p>
                      <a:r>
                        <a:rPr lang="en-US" sz="1000"/>
                        <a:t>Organic Video Views</a:t>
                      </a:r>
                    </a:p>
                  </a:txBody>
                  <a:tcPr/>
                </a:tc>
                <a:tc>
                  <a:txBody>
                    <a:bodyPr/>
                    <a:lstStyle/>
                    <a:p>
                      <a:r>
                        <a:rPr lang="en-US" sz="1000"/>
                        <a:t>10s Organic Video Views</a:t>
                      </a:r>
                    </a:p>
                  </a:txBody>
                  <a:tcPr/>
                </a:tc>
                <a:tc>
                  <a:txBody>
                    <a:bodyPr/>
                    <a:lstStyle/>
                    <a:p>
                      <a:r>
                        <a:rPr lang="en-US" sz="1000"/>
                        <a:t>30s Organic Video Views</a:t>
                      </a:r>
                    </a:p>
                  </a:txBody>
                  <a:tcPr/>
                </a:tc>
                <a:tc>
                  <a:txBody>
                    <a:bodyPr/>
                    <a:lstStyle/>
                    <a:p>
                      <a:r>
                        <a:rPr lang="en-US" sz="1000"/>
                        <a:t>Autoplayed Video Views</a:t>
                      </a:r>
                    </a:p>
                  </a:txBody>
                  <a:tcPr/>
                </a:tc>
                <a:tc>
                  <a:txBody>
                    <a:bodyPr/>
                    <a:lstStyle/>
                    <a:p>
                      <a:r>
                        <a:rPr lang="en-US" sz="1000"/>
                        <a:t>10s Autoplayed Video Views</a:t>
                      </a:r>
                    </a:p>
                  </a:txBody>
                  <a:tcPr/>
                </a:tc>
                <a:tc>
                  <a:txBody>
                    <a:bodyPr/>
                    <a:lstStyle/>
                    <a:p>
                      <a:r>
                        <a:rPr lang="en-US" sz="1000"/>
                        <a:t>30s Autoplayed Video Views</a:t>
                      </a:r>
                    </a:p>
                  </a:txBody>
                  <a:tcPr/>
                </a:tc>
                <a:tc>
                  <a:txBody>
                    <a:bodyPr/>
                    <a:lstStyle/>
                    <a:p>
                      <a:r>
                        <a:rPr lang="en-US" sz="1000"/>
                        <a:t>Click-to-Play Video Views</a:t>
                      </a:r>
                    </a:p>
                  </a:txBody>
                  <a:tcPr/>
                </a:tc>
                <a:tc>
                  <a:txBody>
                    <a:bodyPr/>
                    <a:lstStyle/>
                    <a:p>
                      <a:r>
                        <a:rPr lang="en-US" sz="1000"/>
                        <a:t>10s Click-to-Play Video Views</a:t>
                      </a:r>
                    </a:p>
                  </a:txBody>
                  <a:tcPr/>
                </a:tc>
                <a:tc>
                  <a:txBody>
                    <a:bodyPr/>
                    <a:lstStyle/>
                    <a:p>
                      <a:r>
                        <a:rPr lang="en-US" sz="1000"/>
                        <a:t>30s Click-to-Play Video Views</a:t>
                      </a:r>
                    </a:p>
                  </a:txBody>
                  <a:tcPr/>
                </a:tc>
                <a:tc>
                  <a:txBody>
                    <a:bodyPr/>
                    <a:lstStyle/>
                    <a:p>
                      <a:r>
                        <a:rPr lang="en-US" sz="1000"/>
                        <a:t>Repeat Views</a:t>
                      </a:r>
                    </a:p>
                  </a:txBody>
                  <a:tcPr/>
                </a:tc>
                <a:tc>
                  <a:txBody>
                    <a:bodyPr/>
                    <a:lstStyle/>
                    <a:p>
                      <a:r>
                        <a:rPr lang="en-US" sz="1000"/>
                        <a:t>10s Repeat Views</a:t>
                      </a:r>
                    </a:p>
                  </a:txBody>
                  <a:tcPr/>
                </a:tc>
                <a:tc>
                  <a:txBody>
                    <a:bodyPr/>
                    <a:lstStyle/>
                    <a:p>
                      <a:r>
                        <a:rPr lang="en-US" sz="1000"/>
                        <a:t>30s Repeat Views</a:t>
                      </a:r>
                    </a:p>
                  </a:txBody>
                  <a:tcPr/>
                </a:tc>
                <a:extLst>
                  <a:ext uri="{0D108BD9-81ED-4DB2-BD59-A6C34878D82A}">
                    <a16:rowId xmlns:a16="http://schemas.microsoft.com/office/drawing/2014/main" val="2803091043"/>
                  </a:ext>
                </a:extLst>
              </a:tr>
              <a:tr h="370840">
                <a:tc>
                  <a:txBody>
                    <a:bodyPr/>
                    <a:lstStyle/>
                    <a:p>
                      <a:r>
                        <a:rPr lang="en-US" sz="1000"/>
                        <a:t>KOSÉ</a:t>
                      </a:r>
                    </a:p>
                  </a:txBody>
                  <a:tcPr/>
                </a:tc>
                <a:tc>
                  <a:txBody>
                    <a:bodyPr/>
                    <a:lstStyle/>
                    <a:p>
                      <a:r>
                        <a:rPr lang="en-US" sz="1000"/>
                        <a:t>3016</a:t>
                      </a:r>
                    </a:p>
                  </a:txBody>
                  <a:tcPr/>
                </a:tc>
                <a:tc>
                  <a:txBody>
                    <a:bodyPr/>
                    <a:lstStyle/>
                    <a:p>
                      <a:r>
                        <a:rPr lang="en-US" sz="1000"/>
                        <a:t>1322</a:t>
                      </a:r>
                    </a:p>
                  </a:txBody>
                  <a:tcPr/>
                </a:tc>
                <a:tc>
                  <a:txBody>
                    <a:bodyPr/>
                    <a:lstStyle/>
                    <a:p>
                      <a:r>
                        <a:rPr lang="en-US" sz="1000"/>
                        <a:t>658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3016</a:t>
                      </a:r>
                    </a:p>
                  </a:txBody>
                  <a:tcPr/>
                </a:tc>
                <a:tc>
                  <a:txBody>
                    <a:bodyPr/>
                    <a:lstStyle/>
                    <a:p>
                      <a:r>
                        <a:rPr lang="en-US" sz="1000"/>
                        <a:t>1322</a:t>
                      </a:r>
                    </a:p>
                  </a:txBody>
                  <a:tcPr/>
                </a:tc>
                <a:tc>
                  <a:txBody>
                    <a:bodyPr/>
                    <a:lstStyle/>
                    <a:p>
                      <a:r>
                        <a:rPr lang="en-US" sz="1000"/>
                        <a:t>658</a:t>
                      </a:r>
                    </a:p>
                  </a:txBody>
                  <a:tcPr/>
                </a:tc>
                <a:tc>
                  <a:txBody>
                    <a:bodyPr/>
                    <a:lstStyle/>
                    <a:p>
                      <a:r>
                        <a:rPr lang="en-US" sz="1000"/>
                        <a:t>2667</a:t>
                      </a:r>
                    </a:p>
                  </a:txBody>
                  <a:tcPr/>
                </a:tc>
                <a:tc>
                  <a:txBody>
                    <a:bodyPr/>
                    <a:lstStyle/>
                    <a:p>
                      <a:r>
                        <a:rPr lang="en-US" sz="1000"/>
                        <a:t>1036</a:t>
                      </a:r>
                    </a:p>
                  </a:txBody>
                  <a:tcPr/>
                </a:tc>
                <a:tc>
                  <a:txBody>
                    <a:bodyPr/>
                    <a:lstStyle/>
                    <a:p>
                      <a:r>
                        <a:rPr lang="en-US" sz="1000"/>
                        <a:t>454</a:t>
                      </a:r>
                    </a:p>
                  </a:txBody>
                  <a:tcPr/>
                </a:tc>
                <a:tc>
                  <a:txBody>
                    <a:bodyPr/>
                    <a:lstStyle/>
                    <a:p>
                      <a:r>
                        <a:rPr lang="en-US" sz="1000"/>
                        <a:t>349</a:t>
                      </a:r>
                    </a:p>
                  </a:txBody>
                  <a:tcPr/>
                </a:tc>
                <a:tc>
                  <a:txBody>
                    <a:bodyPr/>
                    <a:lstStyle/>
                    <a:p>
                      <a:r>
                        <a:rPr lang="en-US" sz="1000"/>
                        <a:t>286</a:t>
                      </a:r>
                    </a:p>
                  </a:txBody>
                  <a:tcPr/>
                </a:tc>
                <a:tc>
                  <a:txBody>
                    <a:bodyPr/>
                    <a:lstStyle/>
                    <a:p>
                      <a:r>
                        <a:rPr lang="en-US" sz="1000"/>
                        <a:t>204</a:t>
                      </a:r>
                    </a:p>
                  </a:txBody>
                  <a:tcPr/>
                </a:tc>
                <a:tc>
                  <a:txBody>
                    <a:bodyPr/>
                    <a:lstStyle/>
                    <a:p>
                      <a:r>
                        <a:rPr lang="en-US" sz="1000"/>
                        <a:t>482</a:t>
                      </a:r>
                    </a:p>
                  </a:txBody>
                  <a:tcPr/>
                </a:tc>
                <a:tc>
                  <a:txBody>
                    <a:bodyPr/>
                    <a:lstStyle/>
                    <a:p>
                      <a:r>
                        <a:rPr lang="en-US" sz="1000"/>
                        <a:t>230</a:t>
                      </a:r>
                    </a:p>
                  </a:txBody>
                  <a:tcPr/>
                </a:tc>
                <a:tc>
                  <a:txBody>
                    <a:bodyPr/>
                    <a:lstStyle/>
                    <a:p>
                      <a:r>
                        <a:rPr lang="en-US" sz="1000"/>
                        <a:t>135</a:t>
                      </a:r>
                    </a:p>
                  </a:txBody>
                  <a:tcPr/>
                </a:tc>
                <a:extLst>
                  <a:ext uri="{0D108BD9-81ED-4DB2-BD59-A6C34878D82A}">
                    <a16:rowId xmlns:a16="http://schemas.microsoft.com/office/drawing/2014/main" val="2832079951"/>
                  </a:ext>
                </a:extLst>
              </a:tr>
            </a:tbl>
          </a:graphicData>
        </a:graphic>
      </p:graphicFrame>
      <p:sp>
        <p:nvSpPr>
          <p:cNvPr id="4" name="Text Placeholder 3">
            <a:extLst>
              <a:ext uri="{FF2B5EF4-FFF2-40B4-BE49-F238E27FC236}">
                <a16:creationId xmlns:a16="http://schemas.microsoft.com/office/drawing/2014/main" id="{7DC0D36E-9675-4BA9-B792-D34E13D31D4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244557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1522</Words>
  <Application>Microsoft Office PowerPoint</Application>
  <PresentationFormat>On-screen Show (4:3)</PresentationFormat>
  <Paragraphs>795</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UNIFIED DASHBOARD</vt:lpstr>
      <vt:lpstr>Facebook Key Metrics Table</vt:lpstr>
      <vt:lpstr>(UNIFIED) Growth Monitoring Chart</vt:lpstr>
      <vt:lpstr>Facebook Fans By City Table - 1 of 3</vt:lpstr>
      <vt:lpstr>Facebook Fans By City Table - 2 of 3</vt:lpstr>
      <vt:lpstr>Facebook Fans By City Table - 3 of 3</vt:lpstr>
      <vt:lpstr>(UNIFIED) Visibility Monitoring Chart</vt:lpstr>
      <vt:lpstr>(UNIFIED) Engagement Monitoring Chart</vt:lpstr>
      <vt:lpstr>Facebook Fan Demographics</vt:lpstr>
      <vt:lpstr>Facebook Interaction Rate By Hour</vt:lpstr>
      <vt:lpstr>Facebook Fans Total</vt:lpstr>
      <vt:lpstr>Attrition and Engagement Table</vt:lpstr>
      <vt:lpstr>Facebook Interactions Distribution</vt:lpstr>
      <vt:lpstr>Facebook Key Influencers - 1 of 3</vt:lpstr>
      <vt:lpstr>Facebook Key Influencers - 2 of 3</vt:lpstr>
      <vt:lpstr>Facebook Key Influencers - 3 of 3</vt:lpstr>
      <vt:lpstr>Facebook Interaction Rate</vt:lpstr>
      <vt:lpstr>Facebook Interaction Rate By Weekday</vt:lpstr>
      <vt:lpstr>FB - Own Posts Table w. Custom I-Rate (Insights) - 1 of 11</vt:lpstr>
      <vt:lpstr>FB - Own Posts Table w. Custom I-Rate (Insights) - 2 of 11</vt:lpstr>
      <vt:lpstr>FB - Own Posts Table w. Custom I-Rate (Insights) - 3 of 11</vt:lpstr>
      <vt:lpstr>FB - Own Posts Table w. Custom I-Rate (Insights) - 4 of 11</vt:lpstr>
      <vt:lpstr>FB - Own Posts Table w. Custom I-Rate (Insights) - 5 of 11</vt:lpstr>
      <vt:lpstr>FB - Own Posts Table w. Custom I-Rate (Insights) - 6 of 11</vt:lpstr>
      <vt:lpstr>FB - Own Posts Table w. Custom I-Rate (Insights) - 7 of 11</vt:lpstr>
      <vt:lpstr>FB - Own Posts Table w. Custom I-Rate (Insights) - 8 of 11</vt:lpstr>
      <vt:lpstr>FB - Own Posts Table w. Custom I-Rate (Insights) - 9 of 11</vt:lpstr>
      <vt:lpstr>FB - Own Posts Table w. Custom I-Rate (Insights) - 10 of 11</vt:lpstr>
      <vt:lpstr>FB - Own Posts Table w. Custom I-Rate (Insights) - 11 of 11</vt:lpstr>
      <vt:lpstr>Facebook Interaction Rate By Post Type</vt:lpstr>
      <vt:lpstr>Facebook Video Views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UNIFIED DASHBOARD</dc:title>
  <dc:creator>Administrator</dc:creator>
  <cp:lastModifiedBy>Administrator</cp:lastModifiedBy>
  <cp:revision>1</cp:revision>
  <dcterms:created xsi:type="dcterms:W3CDTF">2018-03-03T16:22:41Z</dcterms:created>
  <dcterms:modified xsi:type="dcterms:W3CDTF">2018-03-03T16:23:47Z</dcterms:modified>
</cp:coreProperties>
</file>